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0" r:id="rId5"/>
    <p:sldMasterId id="2147483732" r:id="rId6"/>
    <p:sldMasterId id="2147483744" r:id="rId7"/>
    <p:sldMasterId id="2147483756" r:id="rId8"/>
    <p:sldMasterId id="2147483840" r:id="rId9"/>
  </p:sldMasterIdLst>
  <p:notesMasterIdLst>
    <p:notesMasterId r:id="rId71"/>
  </p:notesMasterIdLst>
  <p:sldIdLst>
    <p:sldId id="257" r:id="rId10"/>
    <p:sldId id="540" r:id="rId11"/>
    <p:sldId id="398" r:id="rId12"/>
    <p:sldId id="338" r:id="rId13"/>
    <p:sldId id="339" r:id="rId14"/>
    <p:sldId id="340" r:id="rId15"/>
    <p:sldId id="341" r:id="rId16"/>
    <p:sldId id="512" r:id="rId17"/>
    <p:sldId id="343" r:id="rId18"/>
    <p:sldId id="475" r:id="rId19"/>
    <p:sldId id="490" r:id="rId20"/>
    <p:sldId id="348" r:id="rId21"/>
    <p:sldId id="349" r:id="rId22"/>
    <p:sldId id="350" r:id="rId23"/>
    <p:sldId id="260" r:id="rId24"/>
    <p:sldId id="351" r:id="rId25"/>
    <p:sldId id="420" r:id="rId26"/>
    <p:sldId id="423" r:id="rId27"/>
    <p:sldId id="352" r:id="rId28"/>
    <p:sldId id="428" r:id="rId29"/>
    <p:sldId id="489" r:id="rId30"/>
    <p:sldId id="487" r:id="rId31"/>
    <p:sldId id="488" r:id="rId32"/>
    <p:sldId id="479" r:id="rId33"/>
    <p:sldId id="481" r:id="rId34"/>
    <p:sldId id="482" r:id="rId35"/>
    <p:sldId id="358" r:id="rId36"/>
    <p:sldId id="345" r:id="rId37"/>
    <p:sldId id="575" r:id="rId38"/>
    <p:sldId id="542" r:id="rId39"/>
    <p:sldId id="543" r:id="rId40"/>
    <p:sldId id="546" r:id="rId41"/>
    <p:sldId id="544" r:id="rId42"/>
    <p:sldId id="545" r:id="rId43"/>
    <p:sldId id="547" r:id="rId44"/>
    <p:sldId id="548" r:id="rId45"/>
    <p:sldId id="549" r:id="rId46"/>
    <p:sldId id="577" r:id="rId47"/>
    <p:sldId id="551" r:id="rId48"/>
    <p:sldId id="552" r:id="rId49"/>
    <p:sldId id="553" r:id="rId50"/>
    <p:sldId id="554" r:id="rId51"/>
    <p:sldId id="572" r:id="rId52"/>
    <p:sldId id="555" r:id="rId53"/>
    <p:sldId id="556" r:id="rId54"/>
    <p:sldId id="557" r:id="rId55"/>
    <p:sldId id="558" r:id="rId56"/>
    <p:sldId id="559" r:id="rId57"/>
    <p:sldId id="560" r:id="rId58"/>
    <p:sldId id="573" r:id="rId59"/>
    <p:sldId id="562" r:id="rId60"/>
    <p:sldId id="563" r:id="rId61"/>
    <p:sldId id="564" r:id="rId62"/>
    <p:sldId id="565" r:id="rId63"/>
    <p:sldId id="574" r:id="rId64"/>
    <p:sldId id="566" r:id="rId65"/>
    <p:sldId id="567" r:id="rId66"/>
    <p:sldId id="568" r:id="rId67"/>
    <p:sldId id="576" r:id="rId68"/>
    <p:sldId id="570" r:id="rId69"/>
    <p:sldId id="571" r:id="rId7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1F4E79"/>
    <a:srgbClr val="11517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45" autoAdjust="0"/>
    <p:restoredTop sz="67568" autoAdjust="0"/>
  </p:normalViewPr>
  <p:slideViewPr>
    <p:cSldViewPr snapToGrid="0" showGuides="1">
      <p:cViewPr varScale="1">
        <p:scale>
          <a:sx n="59" d="100"/>
          <a:sy n="59" d="100"/>
        </p:scale>
        <p:origin x="1829" y="77"/>
      </p:cViewPr>
      <p:guideLst>
        <p:guide orient="horz" pos="2160"/>
        <p:guide pos="3817"/>
      </p:guideLst>
    </p:cSldViewPr>
  </p:slideViewPr>
  <p:outlineViewPr>
    <p:cViewPr>
      <p:scale>
        <a:sx n="33" d="100"/>
        <a:sy n="33" d="100"/>
      </p:scale>
      <p:origin x="0" y="-9072"/>
    </p:cViewPr>
  </p:outlineViewPr>
  <p:notesTextViewPr>
    <p:cViewPr>
      <p:scale>
        <a:sx n="3" d="2"/>
        <a:sy n="3" d="2"/>
      </p:scale>
      <p:origin x="0" y="0"/>
    </p:cViewPr>
  </p:notesTextViewPr>
  <p:sorterViewPr>
    <p:cViewPr varScale="1">
      <p:scale>
        <a:sx n="1" d="1"/>
        <a:sy n="1" d="1"/>
      </p:scale>
      <p:origin x="0" y="-41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C30D9B-D4DE-494C-B2E3-01FED935821D}" type="datetimeFigureOut">
              <a:rPr lang="en-GB" smtClean="0"/>
              <a:t>22/11/2020</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FB9F6C-7D16-41FA-ADE9-21FE79F8EE5C}" type="slidenum">
              <a:rPr lang="en-GB" smtClean="0"/>
              <a:t>‹#›</a:t>
            </a:fld>
            <a:endParaRPr lang="en-GB"/>
          </a:p>
        </p:txBody>
      </p:sp>
    </p:spTree>
    <p:extLst>
      <p:ext uri="{BB962C8B-B14F-4D97-AF65-F5344CB8AC3E}">
        <p14:creationId xmlns:p14="http://schemas.microsoft.com/office/powerpoint/2010/main" val="140440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llas.ac.uk/events/archive/2406.html" TargetMode="External"/><Relationship Id="rId3" Type="http://schemas.openxmlformats.org/officeDocument/2006/relationships/hyperlink" Target="https://www.llas.ac.uk/resources/paper/2715" TargetMode="External"/><Relationship Id="rId7" Type="http://schemas.openxmlformats.org/officeDocument/2006/relationships/hyperlink" Target="http://www.didierfle.com/didier_fle/publications/42041.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llas.ac.uk/resources/paper/2715#ref9" TargetMode="External"/><Relationship Id="rId5" Type="http://schemas.openxmlformats.org/officeDocument/2006/relationships/hyperlink" Target="https://www.llas.ac.uk/resources/paper/2715#ref1" TargetMode="External"/><Relationship Id="rId4" Type="http://schemas.openxmlformats.org/officeDocument/2006/relationships/hyperlink" Target="https://www.llas.ac.uk/resources/paper/2715#ref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What’s in a word?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Every languages teacher knows that vocabulary teaching and learning is vital.  Learners can’t understand, say or write anything without knowing some words. So what is there to know?</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a:p>
            <a:r>
              <a:rPr lang="en-GB" dirty="0"/>
              <a:t>Quotation: </a:t>
            </a:r>
            <a:r>
              <a:rPr lang="en-GB" sz="1200" b="1" i="0" kern="1200" dirty="0">
                <a:solidFill>
                  <a:schemeClr val="tx1"/>
                </a:solidFill>
                <a:effectLst/>
                <a:latin typeface="+mn-lt"/>
                <a:ea typeface="+mn-ea"/>
                <a:cs typeface="+mn-cs"/>
              </a:rPr>
              <a:t>Wilkins, David A.</a:t>
            </a:r>
            <a:r>
              <a:rPr lang="en-GB" sz="1200" b="0" i="0" kern="1200" dirty="0">
                <a:solidFill>
                  <a:schemeClr val="tx1"/>
                </a:solidFill>
                <a:effectLst/>
                <a:latin typeface="+mn-lt"/>
                <a:ea typeface="+mn-ea"/>
                <a:cs typeface="+mn-cs"/>
              </a:rPr>
              <a:t> (1972). </a:t>
            </a:r>
            <a:r>
              <a:rPr lang="en-GB" sz="1200" b="0" i="1" kern="1200" dirty="0">
                <a:solidFill>
                  <a:schemeClr val="tx1"/>
                </a:solidFill>
                <a:effectLst/>
                <a:latin typeface="+mn-lt"/>
                <a:ea typeface="+mn-ea"/>
                <a:cs typeface="+mn-cs"/>
              </a:rPr>
              <a:t>Linguistics in language teaching</a:t>
            </a:r>
            <a:r>
              <a:rPr lang="en-GB" sz="1200" b="0" i="0" kern="1200" dirty="0">
                <a:solidFill>
                  <a:schemeClr val="tx1"/>
                </a:solidFill>
                <a:effectLst/>
                <a:latin typeface="+mn-lt"/>
                <a:ea typeface="+mn-ea"/>
                <a:cs typeface="+mn-cs"/>
              </a:rPr>
              <a:t>. Edward Arnold, London. p.111-112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British Professor</a:t>
            </a:r>
            <a:r>
              <a:rPr lang="en-GB" sz="1200" b="0" i="0" kern="1200" baseline="0" dirty="0">
                <a:solidFill>
                  <a:schemeClr val="tx1"/>
                </a:solidFill>
                <a:effectLst/>
                <a:latin typeface="+mn-lt"/>
                <a:ea typeface="+mn-ea"/>
                <a:cs typeface="+mn-cs"/>
              </a:rPr>
              <a:t> (Linguistics) Emeritus Reading University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338522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So let’s look at some numbers to challenge our thinking about vocabulary,</a:t>
            </a:r>
          </a:p>
          <a:p>
            <a:r>
              <a:rPr lang="en-GB" dirty="0"/>
              <a:t>Click each item in turn  </a:t>
            </a:r>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51305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This first quote was taken from Eleven pets and 20 ways to express one's opinion: the vocabulary learners of German acquire at English secondary schools. (</a:t>
            </a:r>
            <a:r>
              <a:rPr lang="en-GB" dirty="0" err="1"/>
              <a:t>Häcker</a:t>
            </a:r>
            <a:r>
              <a:rPr lang="en-GB" dirty="0"/>
              <a:t>, M. (2008). Language Learning Journal, 36:2, 215-226.</a:t>
            </a:r>
          </a:p>
          <a:p>
            <a:r>
              <a:rPr lang="en-GB" dirty="0"/>
              <a:t>It challenges our conception of vocabulary choice and suggests that in order to help our pupils reach proficiency and thereby succeed we need to be more judicious in our choice of vocabulary and ensure the words we focus on are amongst the 2000 most frequent words in the language. </a:t>
            </a:r>
            <a:br>
              <a:rPr lang="en-GB" dirty="0"/>
            </a:br>
            <a:r>
              <a:rPr lang="en-GB" dirty="0"/>
              <a:t/>
            </a:r>
            <a:br>
              <a:rPr lang="en-GB" dirty="0"/>
            </a:br>
            <a:r>
              <a:rPr lang="en-GB" dirty="0"/>
              <a:t>The second reference is to CEFR suggested vocabulary sizes as outlined by Milton, at a conference in 2006.  His sources were the original wordlists produced to accompany the CEFR Waystage and Threshold materials in the late 1980s and early 1990s.</a:t>
            </a:r>
            <a:br>
              <a:rPr lang="en-GB" dirty="0"/>
            </a:br>
            <a:r>
              <a:rPr lang="en-GB" dirty="0"/>
              <a:t/>
            </a:r>
            <a:br>
              <a:rPr lang="en-GB" dirty="0"/>
            </a:br>
            <a:r>
              <a:rPr lang="en-GB" dirty="0"/>
              <a:t/>
            </a:r>
            <a:br>
              <a:rPr lang="en-GB" dirty="0"/>
            </a:br>
            <a:r>
              <a:rPr lang="en-GB" b="1" dirty="0"/>
              <a:t>Original references</a:t>
            </a:r>
            <a:r>
              <a:rPr lang="en-GB" dirty="0"/>
              <a:t/>
            </a:r>
            <a:br>
              <a:rPr lang="en-GB" dirty="0"/>
            </a:br>
            <a:r>
              <a:rPr lang="en-GB" sz="1200" dirty="0">
                <a:solidFill>
                  <a:srgbClr val="002060"/>
                </a:solidFill>
                <a:latin typeface="Century Gothic" panose="020B0502020202020204" pitchFamily="34" charset="0"/>
              </a:rPr>
              <a:t>Meara, P. (2005) Lexical Frequency Profiles: A Monte Carlo Analysis, Applied Linguistics 26/1: 32–47</a:t>
            </a:r>
            <a:br>
              <a:rPr lang="en-GB" sz="1200" dirty="0">
                <a:solidFill>
                  <a:srgbClr val="002060"/>
                </a:solidFill>
                <a:latin typeface="Century Gothic" panose="020B0502020202020204" pitchFamily="34" charset="0"/>
              </a:rPr>
            </a:br>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3"/>
              </a:rPr>
              <a:t>https://www.llas.ac.uk/resources/paper/2715</a:t>
            </a:r>
            <a:r>
              <a:rPr lang="en-GB" sz="1200" kern="1200" dirty="0">
                <a:solidFill>
                  <a:schemeClr val="tx1"/>
                </a:solidFill>
                <a:effectLst/>
                <a:latin typeface="+mn-lt"/>
                <a:ea typeface="+mn-ea"/>
                <a:cs typeface="+mn-cs"/>
              </a:rPr>
              <a:t> (Milton) says this: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original Threshold level materials (</a:t>
            </a:r>
            <a:r>
              <a:rPr lang="en-GB" sz="1200" u="sng" kern="1200" dirty="0">
                <a:solidFill>
                  <a:schemeClr val="tx1"/>
                </a:solidFill>
                <a:effectLst/>
                <a:latin typeface="+mn-lt"/>
                <a:ea typeface="+mn-ea"/>
                <a:cs typeface="+mn-cs"/>
                <a:hlinkClick r:id="rId4"/>
              </a:rPr>
              <a:t>Van </a:t>
            </a:r>
            <a:r>
              <a:rPr lang="en-GB" sz="1200" u="sng" kern="1200" dirty="0" err="1">
                <a:solidFill>
                  <a:schemeClr val="tx1"/>
                </a:solidFill>
                <a:effectLst/>
                <a:latin typeface="+mn-lt"/>
                <a:ea typeface="+mn-ea"/>
                <a:cs typeface="+mn-cs"/>
                <a:hlinkClick r:id="rId4"/>
              </a:rPr>
              <a:t>Ek</a:t>
            </a:r>
            <a:r>
              <a:rPr lang="en-GB" sz="1200" u="sng" kern="1200" dirty="0">
                <a:solidFill>
                  <a:schemeClr val="tx1"/>
                </a:solidFill>
                <a:effectLst/>
                <a:latin typeface="+mn-lt"/>
                <a:ea typeface="+mn-ea"/>
                <a:cs typeface="+mn-cs"/>
                <a:hlinkClick r:id="rId4"/>
              </a:rPr>
              <a:t> and Trim, 1990</a:t>
            </a:r>
            <a:r>
              <a:rPr lang="en-GB" sz="1200" kern="1200" dirty="0">
                <a:solidFill>
                  <a:schemeClr val="tx1"/>
                </a:solidFill>
                <a:effectLst/>
                <a:latin typeface="+mn-lt"/>
                <a:ea typeface="+mn-ea"/>
                <a:cs typeface="+mn-cs"/>
              </a:rPr>
              <a:t>; </a:t>
            </a:r>
            <a:r>
              <a:rPr lang="en-GB" sz="1200" u="sng" kern="1200" dirty="0" err="1">
                <a:solidFill>
                  <a:schemeClr val="tx1"/>
                </a:solidFill>
                <a:effectLst/>
                <a:latin typeface="+mn-lt"/>
                <a:ea typeface="+mn-ea"/>
                <a:cs typeface="+mn-cs"/>
                <a:hlinkClick r:id="rId5"/>
              </a:rPr>
              <a:t>Coste</a:t>
            </a:r>
            <a:r>
              <a:rPr lang="en-GB" sz="1200" u="sng" kern="1200" dirty="0">
                <a:solidFill>
                  <a:schemeClr val="tx1"/>
                </a:solidFill>
                <a:effectLst/>
                <a:latin typeface="+mn-lt"/>
                <a:ea typeface="+mn-ea"/>
                <a:cs typeface="+mn-cs"/>
                <a:hlinkClick r:id="rId5"/>
              </a:rPr>
              <a:t> et al 1987</a:t>
            </a:r>
            <a:r>
              <a:rPr lang="en-GB" sz="1200" kern="1200" dirty="0">
                <a:solidFill>
                  <a:schemeClr val="tx1"/>
                </a:solidFill>
                <a:effectLst/>
                <a:latin typeface="+mn-lt"/>
                <a:ea typeface="+mn-ea"/>
                <a:cs typeface="+mn-cs"/>
              </a:rPr>
              <a:t>) contained wordlists for French, and other languages at B1 level. The French list contains just under 2000 words, and the EFL list just over 2000 words, for example. The A2, Waystage materials for French and English (for example, </a:t>
            </a:r>
            <a:r>
              <a:rPr lang="en-GB" sz="1200" u="sng" kern="1200" dirty="0">
                <a:solidFill>
                  <a:schemeClr val="tx1"/>
                </a:solidFill>
                <a:effectLst/>
                <a:latin typeface="+mn-lt"/>
                <a:ea typeface="+mn-ea"/>
                <a:cs typeface="+mn-cs"/>
                <a:hlinkClick r:id="rId6"/>
              </a:rPr>
              <a:t>Van </a:t>
            </a:r>
            <a:r>
              <a:rPr lang="en-GB" sz="1200" u="sng" kern="1200" dirty="0" err="1">
                <a:solidFill>
                  <a:schemeClr val="tx1"/>
                </a:solidFill>
                <a:effectLst/>
                <a:latin typeface="+mn-lt"/>
                <a:ea typeface="+mn-ea"/>
                <a:cs typeface="+mn-cs"/>
                <a:hlinkClick r:id="rId6"/>
              </a:rPr>
              <a:t>Ek</a:t>
            </a:r>
            <a:r>
              <a:rPr lang="en-GB" sz="1200" u="sng" kern="1200" dirty="0">
                <a:solidFill>
                  <a:schemeClr val="tx1"/>
                </a:solidFill>
                <a:effectLst/>
                <a:latin typeface="+mn-lt"/>
                <a:ea typeface="+mn-ea"/>
                <a:cs typeface="+mn-cs"/>
                <a:hlinkClick r:id="rId6"/>
              </a:rPr>
              <a:t>, 1990</a:t>
            </a:r>
            <a:r>
              <a:rPr lang="en-GB" sz="1200" kern="1200" dirty="0">
                <a:solidFill>
                  <a:schemeClr val="tx1"/>
                </a:solidFill>
                <a:effectLst/>
                <a:latin typeface="+mn-lt"/>
                <a:ea typeface="+mn-ea"/>
                <a:cs typeface="+mn-cs"/>
              </a:rPr>
              <a:t>) both contain wordlists of about 1000 words.</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fontAlgn="base"/>
            <a:r>
              <a:rPr lang="en-GB" sz="1200" kern="1200" dirty="0" err="1">
                <a:solidFill>
                  <a:schemeClr val="tx1"/>
                </a:solidFill>
                <a:effectLst/>
                <a:latin typeface="+mn-lt"/>
                <a:ea typeface="+mn-ea"/>
                <a:cs typeface="+mn-cs"/>
              </a:rPr>
              <a:t>Coste</a:t>
            </a:r>
            <a:r>
              <a:rPr lang="en-GB" sz="1200" kern="1200" dirty="0">
                <a:solidFill>
                  <a:schemeClr val="tx1"/>
                </a:solidFill>
                <a:effectLst/>
                <a:latin typeface="+mn-lt"/>
                <a:ea typeface="+mn-ea"/>
                <a:cs typeface="+mn-cs"/>
              </a:rPr>
              <a:t>, D., </a:t>
            </a:r>
            <a:r>
              <a:rPr lang="en-GB" sz="1200" kern="1200" dirty="0" err="1">
                <a:solidFill>
                  <a:schemeClr val="tx1"/>
                </a:solidFill>
                <a:effectLst/>
                <a:latin typeface="+mn-lt"/>
                <a:ea typeface="+mn-ea"/>
                <a:cs typeface="+mn-cs"/>
              </a:rPr>
              <a:t>Courtillon</a:t>
            </a:r>
            <a:r>
              <a:rPr lang="en-GB" sz="1200" kern="1200" dirty="0">
                <a:solidFill>
                  <a:schemeClr val="tx1"/>
                </a:solidFill>
                <a:effectLst/>
                <a:latin typeface="+mn-lt"/>
                <a:ea typeface="+mn-ea"/>
                <a:cs typeface="+mn-cs"/>
              </a:rPr>
              <a:t>, J., Ferenczi, V., Martins-</a:t>
            </a:r>
            <a:r>
              <a:rPr lang="en-GB" sz="1200" kern="1200" dirty="0" err="1">
                <a:solidFill>
                  <a:schemeClr val="tx1"/>
                </a:solidFill>
                <a:effectLst/>
                <a:latin typeface="+mn-lt"/>
                <a:ea typeface="+mn-ea"/>
                <a:cs typeface="+mn-cs"/>
              </a:rPr>
              <a:t>Baltar</a:t>
            </a:r>
            <a:r>
              <a:rPr lang="en-GB" sz="1200" kern="1200" dirty="0">
                <a:solidFill>
                  <a:schemeClr val="tx1"/>
                </a:solidFill>
                <a:effectLst/>
                <a:latin typeface="+mn-lt"/>
                <a:ea typeface="+mn-ea"/>
                <a:cs typeface="+mn-cs"/>
              </a:rPr>
              <a:t>, M. and </a:t>
            </a:r>
            <a:r>
              <a:rPr lang="en-GB" sz="1200" kern="1200" dirty="0" err="1">
                <a:solidFill>
                  <a:schemeClr val="tx1"/>
                </a:solidFill>
                <a:effectLst/>
                <a:latin typeface="+mn-lt"/>
                <a:ea typeface="+mn-ea"/>
                <a:cs typeface="+mn-cs"/>
              </a:rPr>
              <a:t>Papo</a:t>
            </a:r>
            <a:r>
              <a:rPr lang="en-GB" sz="1200" kern="1200" dirty="0">
                <a:solidFill>
                  <a:schemeClr val="tx1"/>
                </a:solidFill>
                <a:effectLst/>
                <a:latin typeface="+mn-lt"/>
                <a:ea typeface="+mn-ea"/>
                <a:cs typeface="+mn-cs"/>
              </a:rPr>
              <a:t>, E. (1987) </a:t>
            </a:r>
            <a:r>
              <a:rPr lang="en-GB" sz="1200" i="1" u="none" strike="noStrike" kern="1200" dirty="0">
                <a:solidFill>
                  <a:schemeClr val="tx1"/>
                </a:solidFill>
                <a:effectLst/>
                <a:latin typeface="+mn-lt"/>
                <a:ea typeface="+mn-ea"/>
                <a:cs typeface="+mn-cs"/>
                <a:hlinkClick r:id="rId7"/>
              </a:rPr>
              <a:t>Un </a:t>
            </a:r>
            <a:r>
              <a:rPr lang="en-GB" sz="1200" i="1" u="none" strike="noStrike" kern="1200" dirty="0" err="1">
                <a:solidFill>
                  <a:schemeClr val="tx1"/>
                </a:solidFill>
                <a:effectLst/>
                <a:latin typeface="+mn-lt"/>
                <a:ea typeface="+mn-ea"/>
                <a:cs typeface="+mn-cs"/>
                <a:hlinkClick r:id="rId7"/>
              </a:rPr>
              <a:t>Niveau</a:t>
            </a:r>
            <a:r>
              <a:rPr lang="en-GB" sz="1200" i="1" u="none" strike="noStrike" kern="1200" dirty="0">
                <a:solidFill>
                  <a:schemeClr val="tx1"/>
                </a:solidFill>
                <a:effectLst/>
                <a:latin typeface="+mn-lt"/>
                <a:ea typeface="+mn-ea"/>
                <a:cs typeface="+mn-cs"/>
                <a:hlinkClick r:id="rId7"/>
              </a:rPr>
              <a:t> </a:t>
            </a:r>
            <a:r>
              <a:rPr lang="en-GB" sz="1200" i="1" u="none" strike="noStrike" kern="1200" dirty="0" err="1">
                <a:solidFill>
                  <a:schemeClr val="tx1"/>
                </a:solidFill>
                <a:effectLst/>
                <a:latin typeface="+mn-lt"/>
                <a:ea typeface="+mn-ea"/>
                <a:cs typeface="+mn-cs"/>
                <a:hlinkClick r:id="rId7"/>
              </a:rPr>
              <a:t>Seuil</a:t>
            </a:r>
            <a:r>
              <a:rPr lang="en-GB" sz="1200" i="1" u="none" strike="noStrike" kern="1200" dirty="0">
                <a:solidFill>
                  <a:schemeClr val="tx1"/>
                </a:solidFill>
                <a:effectLst/>
                <a:latin typeface="+mn-lt"/>
                <a:ea typeface="+mn-ea"/>
                <a:cs typeface="+mn-cs"/>
                <a:hlinkClick r:id="rId7"/>
              </a:rPr>
              <a:t>. </a:t>
            </a:r>
            <a:r>
              <a:rPr lang="en-GB" sz="1200" kern="1200" dirty="0">
                <a:solidFill>
                  <a:schemeClr val="tx1"/>
                </a:solidFill>
                <a:effectLst/>
                <a:latin typeface="+mn-lt"/>
                <a:ea typeface="+mn-ea"/>
                <a:cs typeface="+mn-cs"/>
              </a:rPr>
              <a:t>Paris; Editions Didier</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Van </a:t>
            </a:r>
            <a:r>
              <a:rPr lang="en-GB" sz="1200" kern="1200" dirty="0" err="1">
                <a:solidFill>
                  <a:schemeClr val="tx1"/>
                </a:solidFill>
                <a:effectLst/>
                <a:latin typeface="+mn-lt"/>
                <a:ea typeface="+mn-ea"/>
                <a:cs typeface="+mn-cs"/>
              </a:rPr>
              <a:t>Ek</a:t>
            </a:r>
            <a:r>
              <a:rPr lang="en-GB" sz="1200" kern="1200" dirty="0">
                <a:solidFill>
                  <a:schemeClr val="tx1"/>
                </a:solidFill>
                <a:effectLst/>
                <a:latin typeface="+mn-lt"/>
                <a:ea typeface="+mn-ea"/>
                <a:cs typeface="+mn-cs"/>
              </a:rPr>
              <a:t>, J.A. and Trim, J.L.M. (1990) </a:t>
            </a:r>
            <a:r>
              <a:rPr lang="en-GB" sz="1200" i="1" kern="1200" dirty="0">
                <a:solidFill>
                  <a:schemeClr val="tx1"/>
                </a:solidFill>
                <a:effectLst/>
                <a:latin typeface="+mn-lt"/>
                <a:ea typeface="+mn-ea"/>
                <a:cs typeface="+mn-cs"/>
              </a:rPr>
              <a:t>Threshold 1990. </a:t>
            </a:r>
            <a:r>
              <a:rPr lang="en-GB" sz="1200" kern="1200" dirty="0">
                <a:solidFill>
                  <a:schemeClr val="tx1"/>
                </a:solidFill>
                <a:effectLst/>
                <a:latin typeface="+mn-lt"/>
                <a:ea typeface="+mn-ea"/>
                <a:cs typeface="+mn-cs"/>
              </a:rPr>
              <a:t>Strasbourg: Council of Europe Publishing.</a:t>
            </a:r>
          </a:p>
          <a:p>
            <a:pPr fontAlgn="base"/>
            <a:r>
              <a:rPr lang="en-GB" sz="1200" kern="1200" dirty="0">
                <a:solidFill>
                  <a:schemeClr val="tx1"/>
                </a:solidFill>
                <a:effectLst/>
                <a:latin typeface="+mn-lt"/>
                <a:ea typeface="+mn-ea"/>
                <a:cs typeface="+mn-cs"/>
              </a:rPr>
              <a:t>Van </a:t>
            </a:r>
            <a:r>
              <a:rPr lang="en-GB" sz="1200" kern="1200" dirty="0" err="1">
                <a:solidFill>
                  <a:schemeClr val="tx1"/>
                </a:solidFill>
                <a:effectLst/>
                <a:latin typeface="+mn-lt"/>
                <a:ea typeface="+mn-ea"/>
                <a:cs typeface="+mn-cs"/>
              </a:rPr>
              <a:t>Ek</a:t>
            </a:r>
            <a:r>
              <a:rPr lang="en-GB" sz="1200" kern="1200" dirty="0">
                <a:solidFill>
                  <a:schemeClr val="tx1"/>
                </a:solidFill>
                <a:effectLst/>
                <a:latin typeface="+mn-lt"/>
                <a:ea typeface="+mn-ea"/>
                <a:cs typeface="+mn-cs"/>
              </a:rPr>
              <a:t>, J.A. (1990) </a:t>
            </a:r>
            <a:r>
              <a:rPr lang="en-GB" sz="1200" i="1" kern="1200" dirty="0">
                <a:solidFill>
                  <a:schemeClr val="tx1"/>
                </a:solidFill>
                <a:effectLst/>
                <a:latin typeface="+mn-lt"/>
                <a:ea typeface="+mn-ea"/>
                <a:cs typeface="+mn-cs"/>
              </a:rPr>
              <a:t>Waystage English. </a:t>
            </a:r>
            <a:r>
              <a:rPr lang="en-GB" sz="1200" kern="1200" dirty="0">
                <a:solidFill>
                  <a:schemeClr val="tx1"/>
                </a:solidFill>
                <a:effectLst/>
                <a:latin typeface="+mn-lt"/>
                <a:ea typeface="+mn-ea"/>
                <a:cs typeface="+mn-cs"/>
              </a:rPr>
              <a:t>London; Pergamon Press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This paper was originally presented at the conference: </a:t>
            </a:r>
            <a:r>
              <a:rPr lang="en-GB" sz="1200" b="0" i="1" u="none" strike="noStrike" kern="1200" dirty="0">
                <a:solidFill>
                  <a:schemeClr val="tx1"/>
                </a:solidFill>
                <a:effectLst/>
                <a:latin typeface="+mn-lt"/>
                <a:ea typeface="+mn-ea"/>
                <a:cs typeface="+mn-cs"/>
                <a:hlinkClick r:id="rId8"/>
              </a:rPr>
              <a:t>Crossing frontiers: languages and the international dimension</a:t>
            </a:r>
            <a:r>
              <a:rPr lang="en-GB" sz="1200" b="0" i="0" kern="1200" dirty="0">
                <a:solidFill>
                  <a:schemeClr val="tx1"/>
                </a:solidFill>
                <a:effectLst/>
                <a:latin typeface="+mn-lt"/>
                <a:ea typeface="+mn-ea"/>
                <a:cs typeface="+mn-cs"/>
              </a:rPr>
              <a:t>, 6-7 July 2006.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70541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4472C4">
                    <a:lumMod val="50000"/>
                  </a:srgbClr>
                </a:solidFill>
                <a:latin typeface="Century Gothic" panose="020B0502020202020204" pitchFamily="34" charset="0"/>
                <a:cs typeface="Arial" panose="020B0604020202020204" pitchFamily="34" charset="0"/>
              </a:rPr>
              <a:t>So to illustrate this point this is J. K. Rowling – Harvard Commencement Address, 2011: </a:t>
            </a:r>
            <a:br>
              <a:rPr lang="en-GB" b="1" dirty="0">
                <a:solidFill>
                  <a:srgbClr val="4472C4">
                    <a:lumMod val="50000"/>
                  </a:srgbClr>
                </a:solidFill>
                <a:latin typeface="Century Gothic" panose="020B0502020202020204" pitchFamily="34" charset="0"/>
                <a:cs typeface="Arial" panose="020B0604020202020204" pitchFamily="34" charset="0"/>
              </a:rPr>
            </a:br>
            <a:r>
              <a:rPr lang="en-GB" b="1" i="1" dirty="0">
                <a:solidFill>
                  <a:srgbClr val="4472C4">
                    <a:lumMod val="50000"/>
                  </a:srgbClr>
                </a:solidFill>
                <a:latin typeface="Century Gothic" panose="020B0502020202020204" pitchFamily="34" charset="0"/>
                <a:cs typeface="Arial" panose="020B0604020202020204" pitchFamily="34" charset="0"/>
              </a:rPr>
              <a:t>The Fringe Benefits of Failure and the Importance of Imagination</a:t>
            </a:r>
            <a:r>
              <a:rPr lang="en-GB" dirty="0">
                <a:solidFill>
                  <a:srgbClr val="4472C4">
                    <a:lumMod val="50000"/>
                  </a:srgbClr>
                </a:solidFill>
                <a:latin typeface="Century Gothic" panose="020B0502020202020204" pitchFamily="34" charset="0"/>
                <a:cs typeface="Arial" panose="020B0604020202020204" pitchFamily="34" charset="0"/>
              </a:rPr>
              <a:t>. Words with frequency ratings of over 1000 in English have been removed and you can see we’re left with around 85% of the text. Even so – how much of the meaning of this text can we understand now?</a:t>
            </a:r>
          </a:p>
          <a:p>
            <a:endParaRPr lang="en-US" dirty="0"/>
          </a:p>
        </p:txBody>
      </p:sp>
      <p:sp>
        <p:nvSpPr>
          <p:cNvPr id="4" name="Slide Number Placeholder 3"/>
          <p:cNvSpPr>
            <a:spLocks noGrp="1"/>
          </p:cNvSpPr>
          <p:nvPr>
            <p:ph type="sldNum" sz="quarter" idx="5"/>
          </p:nvPr>
        </p:nvSpPr>
        <p:spPr/>
        <p:txBody>
          <a:bodyPr/>
          <a:lstStyle/>
          <a:p>
            <a:fld id="{A6FB9F6C-7D16-41FA-ADE9-21FE79F8EE5C}" type="slidenum">
              <a:rPr lang="en-GB" smtClean="0"/>
              <a:t>12</a:t>
            </a:fld>
            <a:endParaRPr lang="en-GB"/>
          </a:p>
        </p:txBody>
      </p:sp>
    </p:spTree>
    <p:extLst>
      <p:ext uri="{BB962C8B-B14F-4D97-AF65-F5344CB8AC3E}">
        <p14:creationId xmlns:p14="http://schemas.microsoft.com/office/powerpoint/2010/main" val="262610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Even</a:t>
            </a:r>
            <a:r>
              <a:rPr lang="en-GB" baseline="0" dirty="0"/>
              <a:t> a relatively small number of unknown words can interfere with comprehension.</a:t>
            </a:r>
            <a:br>
              <a:rPr lang="en-GB" baseline="0" dirty="0"/>
            </a:br>
            <a:r>
              <a:rPr lang="en-GB" baseline="0" dirty="0"/>
              <a:t>So, on the one hand, our goal must be for learners to learn as many words as possible in their 5-year (9-year with KS2) learning to GCSE, whilst on the other hand we must be mindful that, the GCSE reading sets out to include some unknown words (or at least, some words which are not on the Minimum Core Vocabulary list!).</a:t>
            </a:r>
          </a:p>
          <a:p>
            <a:r>
              <a:rPr lang="en-GB" baseline="0" dirty="0"/>
              <a:t>We will return to this aspect later….</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87259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So let’s consider which words do learners need to know and why?</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579912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a:t>
            </a:r>
            <a:r>
              <a:rPr lang="en-GB" dirty="0"/>
              <a:t/>
            </a:r>
            <a:br>
              <a:rPr lang="en-GB" dirty="0"/>
            </a:br>
            <a:r>
              <a:rPr lang="en-GB" dirty="0"/>
              <a:t>We start from the Pedagogy Review</a:t>
            </a:r>
            <a:r>
              <a:rPr lang="en-GB" baseline="0" dirty="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‘So how do we do this?’  Do we know the frequency of the words we are teaching?  Do we have any way of knowing?  </a:t>
            </a:r>
            <a:br>
              <a:rPr lang="en-GB" baseline="0" dirty="0"/>
            </a:br>
            <a:r>
              <a:rPr lang="en-GB" baseline="0" dirty="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Do we know what informs the vocabulary choices in these resources?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285314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So, it’s the notion that the first introductory lesson</a:t>
            </a:r>
            <a:r>
              <a:rPr lang="en-GB" baseline="0" dirty="0"/>
              <a:t> to a new theme, topic would not be one ‘verb starter’ and 12 nouns but instead a set of mixed word class vocabulary.</a:t>
            </a:r>
          </a:p>
          <a:p>
            <a:r>
              <a:rPr lang="en-GB" baseline="0" dirty="0"/>
              <a:t>Later, as appropriate, more nouns would be added from the same semantic field (more places in the town for example) but the core words would be these, as ultimately pupils can express more and varied meanings with these, than they can with ‘Hay’ and a set of places in the town.</a:t>
            </a:r>
            <a:endParaRPr lang="en-GB" dirty="0"/>
          </a:p>
          <a:p>
            <a:r>
              <a:rPr lang="en-GB" dirty="0"/>
              <a:t>This is the</a:t>
            </a:r>
            <a:r>
              <a:rPr lang="en-GB" baseline="0" dirty="0"/>
              <a:t> slide of 10 words pupils are going to learn.</a:t>
            </a:r>
          </a:p>
          <a:p>
            <a:r>
              <a:rPr lang="en-GB" baseline="0" dirty="0"/>
              <a:t>Note the mixed word class selection, and the frequency (all well within the top 2000 more frequently occurring words in Spanish).</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428415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Mixed word class sets</a:t>
            </a:r>
            <a:br>
              <a:rPr lang="en-GB" b="1" dirty="0"/>
            </a:br>
            <a:r>
              <a:rPr lang="en-GB" sz="1200" b="0" i="0" u="none" strike="noStrike" kern="1200" baseline="0" dirty="0">
                <a:solidFill>
                  <a:schemeClr val="tx1"/>
                </a:solidFill>
                <a:latin typeface="+mn-lt"/>
                <a:ea typeface="+mn-ea"/>
                <a:cs typeface="+mn-cs"/>
              </a:rPr>
              <a:t>There is some research evidence that teaching vocabulary in topic-based lists of words with a single word class (e.g. a list of just nouns) is not optimal (</a:t>
            </a:r>
            <a:r>
              <a:rPr lang="en-GB" sz="1200" b="0" i="0" u="none" strike="noStrike" kern="1200" baseline="0" dirty="0" err="1">
                <a:solidFill>
                  <a:schemeClr val="tx1"/>
                </a:solidFill>
                <a:latin typeface="+mn-lt"/>
                <a:ea typeface="+mn-ea"/>
                <a:cs typeface="+mn-cs"/>
              </a:rPr>
              <a:t>Häcker</a:t>
            </a:r>
            <a:r>
              <a:rPr lang="en-GB" sz="1200" b="0" i="0" u="none" strike="noStrike" kern="1200" baseline="0" dirty="0">
                <a:solidFill>
                  <a:schemeClr val="tx1"/>
                </a:solidFill>
                <a:latin typeface="+mn-lt"/>
                <a:ea typeface="+mn-ea"/>
                <a:cs typeface="+mn-cs"/>
              </a:rPr>
              <a:t>, 2008). </a:t>
            </a:r>
          </a:p>
          <a:p>
            <a:r>
              <a:rPr lang="en-GB" sz="1200" b="0" i="0" u="none" strike="noStrike" kern="1200" baseline="0" dirty="0">
                <a:solidFill>
                  <a:schemeClr val="tx1"/>
                </a:solidFill>
                <a:latin typeface="+mn-lt"/>
                <a:ea typeface="+mn-ea"/>
                <a:cs typeface="+mn-cs"/>
              </a:rPr>
              <a:t>Teaching mixed word class sets provides the means for learners to encounter words in sentences, as well as individually, at present stage, but without running the risk of cognitive overload if too much language (new and previously taught) is presented at once.</a:t>
            </a:r>
          </a:p>
          <a:p>
            <a:r>
              <a:rPr lang="en-GB" sz="1200" b="0" i="0" u="none" strike="noStrike" kern="1200" baseline="0" dirty="0">
                <a:solidFill>
                  <a:schemeClr val="tx1"/>
                </a:solidFill>
                <a:latin typeface="+mn-lt"/>
                <a:ea typeface="+mn-ea"/>
                <a:cs typeface="+mn-cs"/>
              </a:rPr>
              <a:t>Working with words in context is identified by Schmitt as an important strategy for embedding and developing word knowledge.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mentioned previously, NCELP has been tasked with KS3 pedagogy, but given the very mixed picture of provision nationally, has had to start from a position of ‘ab initio’ learner in its curriculum planning.  However, were there to be a KS2 SOW it is likely not only that the same overarching principles would apply, but also that some of the Y7 SOW could be repurposed for earlier years.  </a:t>
            </a:r>
            <a:endParaRPr lang="en-GB" b="1" dirty="0"/>
          </a:p>
          <a:p>
            <a:endParaRPr lang="en-GB" b="1" dirty="0"/>
          </a:p>
          <a:p>
            <a:r>
              <a:rPr lang="en-GB" b="1" dirty="0"/>
              <a:t>Here are just examples of</a:t>
            </a:r>
            <a:r>
              <a:rPr lang="en-GB" b="1" baseline="0" dirty="0"/>
              <a:t> a week’s vocabulary set from each of the three languages, Fr, Gm and </a:t>
            </a:r>
            <a:r>
              <a:rPr lang="en-GB" b="1" baseline="0" dirty="0" err="1"/>
              <a:t>Sp</a:t>
            </a:r>
            <a:r>
              <a:rPr lang="en-GB" b="1" baseline="0" dirty="0"/>
              <a:t>, showing the mixed word class composition.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B9F6C-7D16-41FA-ADE9-21FE79F8EE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84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we can see exemplar coverage of the Year 7 SOW and how that correlates with words of different classes so we can see nouns are not super dominant and there is proportionate coverage of verbs, adjectives, adverbs, conjunctions, prepositions and pronouns plus other forms of language </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280250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Whilst we are considering which words, its also important to spend a moment considering </a:t>
            </a:r>
            <a:r>
              <a:rPr lang="en-GB" b="0" dirty="0"/>
              <a:t>the verb lexicon and how verbs themselves need to be taught as lexical items, as pieces of vocabulary </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01166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Opening sequence: Slides</a:t>
            </a:r>
            <a:r>
              <a:rPr lang="en-GB" baseline="0" dirty="0"/>
              <a:t> 1-6.  10 minutes</a:t>
            </a:r>
            <a:br>
              <a:rPr lang="en-GB" baseline="0" dirty="0"/>
            </a:br>
            <a:r>
              <a:rPr lang="en-GB" baseline="0" dirty="0"/>
              <a:t/>
            </a:r>
            <a:br>
              <a:rPr lang="en-GB" baseline="0" dirty="0"/>
            </a:br>
            <a:r>
              <a:rPr lang="en-GB" dirty="0"/>
              <a:t>Let’s start with something that confronts</a:t>
            </a:r>
            <a:r>
              <a:rPr lang="en-GB" baseline="0" dirty="0"/>
              <a:t> us with some of the issues…!</a:t>
            </a:r>
            <a:br>
              <a:rPr lang="en-GB" baseline="0" dirty="0"/>
            </a:br>
            <a:r>
              <a:rPr lang="en-GB" dirty="0"/>
              <a:t>This</a:t>
            </a:r>
            <a:r>
              <a:rPr lang="en-GB" baseline="0" dirty="0"/>
              <a:t> question (the 2</a:t>
            </a:r>
            <a:r>
              <a:rPr lang="en-GB" baseline="30000" dirty="0"/>
              <a:t>nd</a:t>
            </a:r>
            <a:r>
              <a:rPr lang="en-GB" baseline="0" dirty="0"/>
              <a:t> easiest on the Foundation Writing paper – aimed at Grade 2/3 (old Grade E, bottom of D) required learners to know these four words (as well as the word ‘college’ of course).</a:t>
            </a:r>
            <a:br>
              <a:rPr lang="en-GB" baseline="0" dirty="0"/>
            </a:br>
            <a:r>
              <a:rPr lang="en-GB" baseline="0" dirty="0"/>
              <a:t>It’s easy to spot the words which caused problems for many foundation candidates in June 2018!</a:t>
            </a:r>
          </a:p>
          <a:p>
            <a:endParaRPr lang="en-GB" baseline="0" dirty="0"/>
          </a:p>
          <a:p>
            <a:pPr marL="0" indent="0">
              <a:buNone/>
            </a:pP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endParaRPr lang="en-GB"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32730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Why are verbs so important?  Well there’s the meaning as well as the grammar of verbs to consider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Without understanding verbs, learners can’t work out how two nouns relate to each other (</a:t>
            </a:r>
            <a:r>
              <a:rPr lang="en-GB" dirty="0" err="1"/>
              <a:t>e.g</a:t>
            </a:r>
            <a:r>
              <a:rPr lang="en-GB" dirty="0"/>
              <a:t>, The girl “??” French – could be hates, loves, studies, speaks).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Without productive knowledge of a verb, learners cannot create their own sentences.  Research has shown that learners in year 9 and 10 can still produce ‘</a:t>
            </a:r>
            <a:r>
              <a:rPr lang="en-GB" dirty="0" err="1"/>
              <a:t>verbless</a:t>
            </a:r>
            <a:r>
              <a:rPr lang="en-GB" dirty="0"/>
              <a:t> utterances’ as they don’t have a bank of verbs that they can rely on when under pressure during oral communication.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Analysis of textbooks and observations has shown that language lessons (everywhere) tend to focus on teaching nouns, adjectives and adverbs; verbs, as lexical items, tend to get forgotten.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Rote-learned, fixed phrases (‘Je ne </a:t>
            </a:r>
            <a:r>
              <a:rPr lang="en-GB" dirty="0" err="1"/>
              <a:t>comprends</a:t>
            </a:r>
            <a:r>
              <a:rPr lang="en-GB" dirty="0"/>
              <a:t> pas …’) can be useful, but an over-reliance on them doesn’t help learners to ‘analyse’ them and find out which parts can work in new contexts. We need to help learners identify and isolate verbs in the input that they hear and read.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There is good evidence that the more verb vocabulary learners know, the more likely they are to learn grammar. Knowing a verb lexicon gives learners ‘hooks’ onto which they can peg the grammar, such as different verb endings. They can then also ‘strip out’ the endings, and find the core verb meaning.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Knowing that different versions of verbs have the same core meaning is really important. So, the verb resource slides (search ’25 most common verbs’ and ’15 high-frequency prototype verbs’) aim to help learners know that different forms of a verb word are related (e.g.,‘</a:t>
            </a:r>
            <a:r>
              <a:rPr lang="en-GB" dirty="0" err="1"/>
              <a:t>veut</a:t>
            </a:r>
            <a:r>
              <a:rPr lang="en-GB" dirty="0"/>
              <a:t>’ is the same meaning as ‘</a:t>
            </a:r>
            <a:r>
              <a:rPr lang="en-GB" dirty="0" err="1"/>
              <a:t>vouloir</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3353456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Which verbs should we focus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NCELP</a:t>
            </a:r>
            <a:r>
              <a:rPr lang="en-GB" dirty="0"/>
              <a:t> is providing a suggested sequence of verbs, based on:  </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GB" dirty="0"/>
              <a:t>the verbs that are the most highly frequently used in the language (the ’25 most common’ verbs, according to a carefully selected word frequency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 frequent and regular verbs that depict actions (’15 high-frequency prototype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Which verb forms should we focus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We have chosen at the start to introduce two forms. This decision aims to focus learners on the meaning of the verb, rather than the complex changes verb forms can undergo.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dirty="0"/>
              <a:t>The infinitive is clearly useful in many contexts and it is essential learners recognise its form, especially for highly irregular verbs. It is also a building block for dictionary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GB" baseline="0" dirty="0"/>
              <a:t> </a:t>
            </a:r>
            <a:r>
              <a:rPr lang="en-GB" dirty="0"/>
              <a:t>The 3rd person singular is sometimes considered to be the "default short form". Research has found that learners find this form very useful when they don't yet have a full grammar system in 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  </a:t>
            </a:r>
            <a:r>
              <a:rPr lang="en-GB" dirty="0"/>
              <a:t>This default short form provides a very useful "core" that can then, at later stages, be manipulated (e.g., for 1st and 2nd person singular).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baseline="0" dirty="0"/>
              <a:t> </a:t>
            </a:r>
            <a:r>
              <a:rPr lang="en-GB" dirty="0"/>
              <a:t>In addition, it is a highly frequent form as it is used with a wide range of subjects: he, she, it, full nouns.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Furthermore, 3rd person singular is useful for the French 'on' and so also expresses first person plurality; and for French, Spanish and German, the impersonal meanings of 'on', 'se', and ‘man’.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baseline="0" dirty="0"/>
              <a:t> </a:t>
            </a:r>
            <a:r>
              <a:rPr lang="en-GB" dirty="0"/>
              <a:t>There tends to be strong emphasis on 1st person singular in current teaching, so this approach will ensure 3rd person is not neglected.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523714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poster </a:t>
            </a:r>
            <a:r>
              <a:rPr lang="en-GB" baseline="0" dirty="0"/>
              <a:t>of the 25 most common verbs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11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and another poster of 15 other high-frequency ‘prototype’ verbs</a:t>
            </a:r>
            <a:endParaRPr lang="en-US" dirty="0"/>
          </a:p>
        </p:txBody>
      </p:sp>
      <p:sp>
        <p:nvSpPr>
          <p:cNvPr id="4" name="Slide Number Placeholder 3"/>
          <p:cNvSpPr>
            <a:spLocks noGrp="1"/>
          </p:cNvSpPr>
          <p:nvPr>
            <p:ph type="sldNum" sz="quarter" idx="5"/>
          </p:nvPr>
        </p:nvSpPr>
        <p:spPr/>
        <p:txBody>
          <a:bodyPr/>
          <a:lstStyle/>
          <a:p>
            <a:fld id="{A6FB9F6C-7D16-41FA-ADE9-21FE79F8EE5C}" type="slidenum">
              <a:rPr lang="en-GB" smtClean="0"/>
              <a:t>23</a:t>
            </a:fld>
            <a:endParaRPr lang="en-GB"/>
          </a:p>
        </p:txBody>
      </p:sp>
    </p:spTree>
    <p:extLst>
      <p:ext uri="{BB962C8B-B14F-4D97-AF65-F5344CB8AC3E}">
        <p14:creationId xmlns:p14="http://schemas.microsoft.com/office/powerpoint/2010/main" val="2447182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lesson resources, the meanings of verbs are taught explicitly as we can see with this example both in the long form (the infinitive) and the short form (3ps) </a:t>
            </a:r>
          </a:p>
        </p:txBody>
      </p:sp>
      <p:sp>
        <p:nvSpPr>
          <p:cNvPr id="4" name="Slide Number Placeholder 3"/>
          <p:cNvSpPr>
            <a:spLocks noGrp="1"/>
          </p:cNvSpPr>
          <p:nvPr>
            <p:ph type="sldNum" sz="quarter" idx="5"/>
          </p:nvPr>
        </p:nvSpPr>
        <p:spPr/>
        <p:txBody>
          <a:bodyPr/>
          <a:lstStyle/>
          <a:p>
            <a:fld id="{A6FB9F6C-7D16-41FA-ADE9-21FE79F8EE5C}" type="slidenum">
              <a:rPr lang="en-GB" smtClean="0"/>
              <a:t>24</a:t>
            </a:fld>
            <a:endParaRPr lang="en-GB"/>
          </a:p>
        </p:txBody>
      </p:sp>
    </p:spTree>
    <p:extLst>
      <p:ext uri="{BB962C8B-B14F-4D97-AF65-F5344CB8AC3E}">
        <p14:creationId xmlns:p14="http://schemas.microsoft.com/office/powerpoint/2010/main" val="409600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are given of both the short form in a sentence and there are various slides to drill how this form is used </a:t>
            </a:r>
          </a:p>
        </p:txBody>
      </p:sp>
      <p:sp>
        <p:nvSpPr>
          <p:cNvPr id="4" name="Slide Number Placeholder 3"/>
          <p:cNvSpPr>
            <a:spLocks noGrp="1"/>
          </p:cNvSpPr>
          <p:nvPr>
            <p:ph type="sldNum" sz="quarter" idx="5"/>
          </p:nvPr>
        </p:nvSpPr>
        <p:spPr/>
        <p:txBody>
          <a:bodyPr/>
          <a:lstStyle/>
          <a:p>
            <a:fld id="{A6FB9F6C-7D16-41FA-ADE9-21FE79F8EE5C}" type="slidenum">
              <a:rPr lang="en-GB" smtClean="0"/>
              <a:t>25</a:t>
            </a:fld>
            <a:endParaRPr lang="en-GB"/>
          </a:p>
        </p:txBody>
      </p:sp>
    </p:spTree>
    <p:extLst>
      <p:ext uri="{BB962C8B-B14F-4D97-AF65-F5344CB8AC3E}">
        <p14:creationId xmlns:p14="http://schemas.microsoft.com/office/powerpoint/2010/main" val="1955325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the longer form with more repetition and drilling of how this longer form might be encountered</a:t>
            </a:r>
          </a:p>
        </p:txBody>
      </p:sp>
      <p:sp>
        <p:nvSpPr>
          <p:cNvPr id="4" name="Slide Number Placeholder 3"/>
          <p:cNvSpPr>
            <a:spLocks noGrp="1"/>
          </p:cNvSpPr>
          <p:nvPr>
            <p:ph type="sldNum" sz="quarter" idx="5"/>
          </p:nvPr>
        </p:nvSpPr>
        <p:spPr/>
        <p:txBody>
          <a:bodyPr/>
          <a:lstStyle/>
          <a:p>
            <a:fld id="{A6FB9F6C-7D16-41FA-ADE9-21FE79F8EE5C}" type="slidenum">
              <a:rPr lang="en-GB" smtClean="0"/>
              <a:t>26</a:t>
            </a:fld>
            <a:endParaRPr lang="en-GB"/>
          </a:p>
        </p:txBody>
      </p:sp>
    </p:spTree>
    <p:extLst>
      <p:ext uri="{BB962C8B-B14F-4D97-AF65-F5344CB8AC3E}">
        <p14:creationId xmlns:p14="http://schemas.microsoft.com/office/powerpoint/2010/main" val="2423559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buFont typeface="Wingdings" panose="05000000000000000000" pitchFamily="2" charset="2"/>
              <a:buChar char="§"/>
            </a:pPr>
            <a:r>
              <a:rPr lang="en-GB" b="1" dirty="0"/>
              <a:t>So NCELP have cross referenced AQA GCSE vocabulary lists with the frequency ratings and these have been added to the vocabulary specification lists and are available to download. The full excel list is available and then they can be filtered via different options be that topic, parts of speech etc.  Teachers can use this data to:</a:t>
            </a:r>
          </a:p>
          <a:p>
            <a:pPr marL="0" lvl="1">
              <a:buFont typeface="Wingdings" panose="05000000000000000000" pitchFamily="2" charset="2"/>
              <a:buChar char="§"/>
            </a:pPr>
            <a:r>
              <a:rPr lang="en-GB" dirty="0"/>
              <a:t>inform the SOW design </a:t>
            </a:r>
          </a:p>
          <a:p>
            <a:pPr marL="0" lvl="1">
              <a:buFont typeface="Wingdings" panose="05000000000000000000" pitchFamily="2" charset="2"/>
              <a:buChar char="§"/>
            </a:pPr>
            <a:r>
              <a:rPr lang="en-GB" dirty="0"/>
              <a:t>stimulate interest amongst pupils (and teachers!)</a:t>
            </a:r>
          </a:p>
          <a:p>
            <a:pPr marL="0" lvl="1">
              <a:buFont typeface="Wingdings" panose="05000000000000000000" pitchFamily="2" charset="2"/>
              <a:buChar char="§"/>
            </a:pPr>
            <a:r>
              <a:rPr lang="en-GB" dirty="0"/>
              <a:t>teach multiple meanings of the same word</a:t>
            </a:r>
          </a:p>
          <a:p>
            <a:pPr marL="0" lvl="1">
              <a:buFont typeface="Wingdings" panose="05000000000000000000" pitchFamily="2" charset="2"/>
              <a:buChar char="§"/>
            </a:pPr>
            <a:r>
              <a:rPr lang="en-GB" dirty="0"/>
              <a:t>teach vocabulary in multiple word class clusters</a:t>
            </a:r>
          </a:p>
          <a:p>
            <a:pPr marL="0" lvl="1">
              <a:buFont typeface="Wingdings" panose="05000000000000000000" pitchFamily="2" charset="2"/>
              <a:buChar char="§"/>
            </a:pPr>
            <a:r>
              <a:rPr lang="en-GB" dirty="0"/>
              <a:t>teach relations between words within word families</a:t>
            </a:r>
          </a:p>
          <a:p>
            <a:pPr marL="0" lvl="1">
              <a:buFont typeface="Wingdings" panose="05000000000000000000" pitchFamily="2" charset="2"/>
              <a:buChar char="§"/>
            </a:pPr>
            <a:r>
              <a:rPr lang="en-GB" dirty="0"/>
              <a:t>teach cognate patterns</a:t>
            </a:r>
          </a:p>
          <a:p>
            <a:pPr marL="0" lvl="1">
              <a:buFont typeface="Wingdings" panose="05000000000000000000" pitchFamily="2" charset="2"/>
              <a:buChar char="§"/>
            </a:pPr>
            <a:r>
              <a:rPr lang="en-GB" dirty="0"/>
              <a:t>highlight differences between high frequency words and awarding body lists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26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2952381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7160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42327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smtClean="0"/>
              <a:t>Direct translation L2-L1 appears to be an</a:t>
            </a:r>
            <a:r>
              <a:rPr lang="en-GB" baseline="0" dirty="0" smtClean="0"/>
              <a:t> effective way to establish the initial form-meaning link – more so than </a:t>
            </a:r>
            <a:r>
              <a:rPr lang="en-GB" dirty="0" smtClean="0"/>
              <a:t>pairing L2</a:t>
            </a:r>
            <a:r>
              <a:rPr lang="en-GB" baseline="0" dirty="0" smtClean="0"/>
              <a:t> with </a:t>
            </a:r>
            <a:r>
              <a:rPr lang="en-GB" dirty="0" smtClean="0"/>
              <a:t>pictures (as these can be very vague or subjective) (Lotto &amp; de Groot, 1998) or even pairing L2 with based context or meanings (Prince, 1996; Ramachandran &amp; Rahim, 2004).</a:t>
            </a:r>
            <a:r>
              <a:rPr lang="en-GB" sz="1200" i="1" dirty="0" smtClean="0">
                <a:solidFill>
                  <a:srgbClr val="FF6600"/>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smtClean="0">
                <a:solidFill>
                  <a:srgbClr val="FF6600"/>
                </a:solidFill>
                <a:latin typeface="Century Gothic" panose="020B0502020202020204" pitchFamily="34" charset="0"/>
              </a:rPr>
              <a:t>      This process could be done at home, even in advance of a lesson (‘flipped learning’) and mediated by technology (e.g. </a:t>
            </a:r>
            <a:r>
              <a:rPr lang="en-GB" sz="1200" b="1" i="1" dirty="0" err="1" smtClean="0">
                <a:solidFill>
                  <a:srgbClr val="FF6600"/>
                </a:solidFill>
                <a:latin typeface="Century Gothic" panose="020B0502020202020204" pitchFamily="34" charset="0"/>
              </a:rPr>
              <a:t>Memrise</a:t>
            </a:r>
            <a:r>
              <a:rPr lang="en-GB" sz="1200" b="1" i="1" dirty="0" smtClean="0">
                <a:solidFill>
                  <a:srgbClr val="FF6600"/>
                </a:solidFill>
                <a:latin typeface="Century Gothic" panose="020B0502020202020204" pitchFamily="34" charset="0"/>
              </a:rPr>
              <a:t>, Quizlet)</a:t>
            </a:r>
          </a:p>
          <a:p>
            <a:pPr marL="0" indent="0">
              <a:buNone/>
            </a:pPr>
            <a:endParaRPr lang="en-GB" dirty="0" smtClean="0"/>
          </a:p>
          <a:p>
            <a:pPr marL="0" indent="0">
              <a:buNone/>
            </a:pPr>
            <a:r>
              <a:rPr lang="en-GB" dirty="0" smtClean="0"/>
              <a:t>2)  Once the link is established, attention can be given to learning more contextualised types of word knowledge, and it becomes important to encounter the new lexical items in L2 contexts. [click]</a:t>
            </a:r>
            <a:br>
              <a:rPr lang="en-GB" dirty="0" smtClean="0"/>
            </a:br>
            <a:r>
              <a:rPr lang="en-GB" dirty="0" smtClean="0"/>
              <a:t>An important finding is that  </a:t>
            </a:r>
            <a:r>
              <a:rPr lang="en-GB" b="1" dirty="0" smtClean="0"/>
              <a:t>reading-while-listening is generally superior to reading-only in promoting vocabulary learning </a:t>
            </a:r>
            <a:r>
              <a:rPr lang="en-GB" dirty="0" smtClean="0"/>
              <a:t>(</a:t>
            </a:r>
            <a:r>
              <a:rPr lang="en-GB" dirty="0" err="1" smtClean="0"/>
              <a:t>Amer</a:t>
            </a:r>
            <a:r>
              <a:rPr lang="en-GB" dirty="0" smtClean="0"/>
              <a:t>, 1997; Brown, Waring &amp; </a:t>
            </a:r>
            <a:r>
              <a:rPr lang="en-GB" dirty="0" err="1" smtClean="0"/>
              <a:t>Donkaewbua</a:t>
            </a:r>
            <a:r>
              <a:rPr lang="en-GB" dirty="0" smtClean="0"/>
              <a:t>, 2008)</a:t>
            </a:r>
            <a:br>
              <a:rPr lang="en-GB" dirty="0" smtClean="0"/>
            </a:br>
            <a:r>
              <a:rPr lang="en-GB" dirty="0" smtClean="0"/>
              <a:t>Where</a:t>
            </a:r>
            <a:r>
              <a:rPr lang="en-GB" baseline="0" dirty="0" smtClean="0"/>
              <a:t> a word is often used across different topics, we should be careful to build these links explicitly, building depth – ensuring that learners recognise them readily in more than one topic area.</a:t>
            </a:r>
            <a:br>
              <a:rPr lang="en-GB" baseline="0" dirty="0" smtClean="0"/>
            </a:br>
            <a:r>
              <a:rPr lang="en-GB" b="1" i="1" baseline="0" dirty="0" smtClean="0"/>
              <a:t>A useful approach here is to use a range of texts of different styles (literary extracts, poems, songs) which provide additional exposures in less familiar contexts, allowing the form-meaning link to strengthen.</a:t>
            </a:r>
          </a:p>
          <a:p>
            <a:pPr marL="0" indent="0">
              <a:buNone/>
            </a:pPr>
            <a:endParaRPr lang="en-GB" baseline="0" dirty="0" smtClean="0"/>
          </a:p>
          <a:p>
            <a:pPr marL="0" indent="0">
              <a:buNone/>
            </a:pPr>
            <a:r>
              <a:rPr lang="en-GB" baseline="0" dirty="0" smtClean="0"/>
              <a:t>3) </a:t>
            </a:r>
            <a:r>
              <a:rPr lang="en-GB" b="0" dirty="0" smtClean="0">
                <a:solidFill>
                  <a:srgbClr val="EA5F00"/>
                </a:solidFill>
              </a:rPr>
              <a:t>Vocabulary knowledge develops incrementally</a:t>
            </a:r>
            <a:r>
              <a:rPr lang="en-GB" sz="800" b="0" baseline="0" dirty="0" smtClean="0">
                <a:solidFill>
                  <a:schemeClr val="tx1"/>
                </a:solidFill>
              </a:rPr>
              <a:t>. </a:t>
            </a:r>
            <a:r>
              <a:rPr lang="en-GB" sz="1200" b="0" dirty="0" smtClean="0"/>
              <a:t>There are many different aspects of word knowledge: spoken form, written form &amp; meaning; receptive and productive use; depth of knowledge (shades of meaning, collocations, etc.), fluency… </a:t>
            </a:r>
          </a:p>
          <a:p>
            <a:r>
              <a:rPr lang="en-GB" sz="1200" b="0" dirty="0" smtClean="0"/>
              <a:t>Multiple encounters are needed for knowledge of a word to develop</a:t>
            </a:r>
          </a:p>
          <a:p>
            <a:pPr marL="0" indent="0">
              <a:buNone/>
            </a:pPr>
            <a:endParaRPr lang="en-GB" baseline="0" dirty="0" smtClean="0"/>
          </a:p>
          <a:p>
            <a:pPr marL="0" indent="0">
              <a:buNone/>
            </a:pPr>
            <a:r>
              <a:rPr lang="en-GB" baseline="0" dirty="0" smtClean="0"/>
              <a:t>Nation suggests 5-20 encounters with words to consolidate knowledge and develop fluency, this is quite some range - </a:t>
            </a:r>
            <a:r>
              <a:rPr lang="en-GB" dirty="0" smtClean="0"/>
              <a:t>It is not straightforward to say how many repeated encounters with a given word are necessary to learn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Using a word appropriately in a spoken or written sentence is a useful ‘rule of thumb’ for mastery (although development continues past this point).</a:t>
            </a:r>
          </a:p>
          <a:p>
            <a:pPr marL="0" indent="0">
              <a:buNone/>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smtClean="0">
              <a:solidFill>
                <a:srgbClr val="FF6600"/>
              </a:solidFill>
              <a:latin typeface="Century Gothic" panose="020B0502020202020204" pitchFamily="34" charset="0"/>
            </a:endParaRPr>
          </a:p>
          <a:p>
            <a:pPr marL="0" indent="0">
              <a:buFont typeface="+mj-lt"/>
              <a:buNone/>
            </a:pPr>
            <a:endParaRPr lang="en-GB" sz="1200" dirty="0" smtClean="0">
              <a:solidFill>
                <a:srgbClr val="E567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solidFill>
                <a:srgbClr val="FF6600"/>
              </a:solidFill>
              <a:latin typeface="Century Gothic" panose="020B0502020202020204" pitchFamily="34" charset="0"/>
            </a:endParaRPr>
          </a:p>
          <a:p>
            <a:pPr marL="0" indent="0">
              <a:buFont typeface="+mj-lt"/>
              <a:buNone/>
            </a:pPr>
            <a:endParaRPr lang="en-GB" sz="1200" dirty="0">
              <a:solidFill>
                <a:srgbClr val="E567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1502878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4)</a:t>
            </a:r>
            <a:r>
              <a:rPr lang="en-GB" baseline="0" dirty="0" smtClean="0"/>
              <a:t> Maximising sustained engagement with the lexical items is key to a successful vocabulary acquisition. </a:t>
            </a:r>
            <a:r>
              <a:rPr lang="en-GB" dirty="0" smtClean="0"/>
              <a:t>So recycling of language is crucial, if it is not to be forgotten. Most forgetting occurs soon after the learning session, so the first </a:t>
            </a:r>
            <a:r>
              <a:rPr lang="en-GB" dirty="0" err="1" smtClean="0"/>
              <a:t>recyclings</a:t>
            </a:r>
            <a:r>
              <a:rPr lang="en-GB" dirty="0" smtClean="0"/>
              <a:t> are particularly important and need to occur quickly (Baddeley, 1990).</a:t>
            </a:r>
            <a:br>
              <a:rPr lang="en-GB" dirty="0" smtClean="0"/>
            </a:br>
            <a:r>
              <a:rPr lang="en-GB" baseline="0" dirty="0" smtClean="0"/>
              <a:t>Schmitt suggests we think in terms of 8-10 exposures.  Planning for and monitoring this is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smtClean="0">
                <a:solidFill>
                  <a:srgbClr val="FF6600"/>
                </a:solidFill>
                <a:latin typeface="Century Gothic" panose="020B0502020202020204" pitchFamily="34" charset="0"/>
              </a:rPr>
              <a:t>For high-frequency words, spontaneous target language interaction and ‘reading for interest’ may help with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1" baseline="0" dirty="0" smtClean="0">
              <a:solidFill>
                <a:srgbClr val="FF6600"/>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34070535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latin typeface="Tw Cen MT" panose="020B0602020104020603" pitchFamily="34" charset="0"/>
              </a:rPr>
              <a:t>Different tasks are needed to develop different aspects</a:t>
            </a:r>
            <a:r>
              <a:rPr lang="en-GB" sz="1200" baseline="0" dirty="0">
                <a:solidFill>
                  <a:schemeClr val="accent5">
                    <a:lumMod val="50000"/>
                  </a:schemeClr>
                </a:solidFill>
                <a:latin typeface="Tw Cen MT" panose="020B0602020104020603" pitchFamily="34" charset="0"/>
              </a:rPr>
              <a:t> of vocabulary learning </a:t>
            </a:r>
            <a:r>
              <a:rPr lang="en-GB" sz="1200" baseline="0" dirty="0" smtClean="0">
                <a:solidFill>
                  <a:schemeClr val="accent5">
                    <a:lumMod val="50000"/>
                  </a:schemeClr>
                </a:solidFill>
                <a:latin typeface="Tw Cen MT" panose="020B0602020104020603" pitchFamily="34" charset="0"/>
              </a:rPr>
              <a:t>(that is breadth, depth, fluency and automaticity).</a:t>
            </a:r>
            <a:endParaRPr lang="en-GB" sz="1200" baseline="0" dirty="0">
              <a:solidFill>
                <a:schemeClr val="accent5">
                  <a:lumMod val="50000"/>
                </a:schemeClr>
              </a:solidFill>
              <a:latin typeface="Tw Cen MT" panose="020B0602020104020603" pitchFamily="34" charset="0"/>
            </a:endParaRPr>
          </a:p>
          <a:p>
            <a:endParaRPr lang="en-GB" baseline="0" dirty="0"/>
          </a:p>
          <a:p>
            <a:r>
              <a:rPr lang="en-GB" baseline="0" dirty="0"/>
              <a:t>These categories are not to be seen as fixed: you practise when you are establishing knowledge for the first time, and you consolidate as you develop.  </a:t>
            </a:r>
          </a:p>
          <a:p>
            <a:r>
              <a:rPr lang="en-GB" baseline="0" dirty="0"/>
              <a:t>Many activities can be repeated for different purposes, depending on how well the vocabulary is already embedded.</a:t>
            </a:r>
            <a:br>
              <a:rPr lang="en-GB" baseline="0" dirty="0"/>
            </a:br>
            <a:r>
              <a:rPr lang="en-GB" baseline="0" dirty="0"/>
              <a:t>However, this list of ways of working with words should give us ideas and broaden our thinking about the range of opportunities we give learners in and outside of the classroom.</a:t>
            </a:r>
            <a:r>
              <a:rPr lang="en-GB" dirty="0"/>
              <a:t> </a:t>
            </a:r>
          </a:p>
          <a:p>
            <a:endParaRPr lang="en-GB" dirty="0"/>
          </a:p>
          <a:p>
            <a:endParaRPr lang="en-GB" dirty="0"/>
          </a:p>
          <a:p>
            <a:r>
              <a:rPr lang="en-GB" baseline="0" dirty="0"/>
              <a:t/>
            </a:r>
            <a:br>
              <a:rPr lang="en-GB" baseline="0" dirty="0"/>
            </a:br>
            <a:endParaRPr lang="en-GB" baseline="0" dirty="0"/>
          </a:p>
          <a:p>
            <a:pPr marL="0" indent="0">
              <a:buNone/>
            </a:pPr>
            <a:endParaRPr lang="en-GB" sz="1200" dirty="0"/>
          </a:p>
        </p:txBody>
      </p:sp>
      <p:sp>
        <p:nvSpPr>
          <p:cNvPr id="4" name="Slide Number Placeholder 3"/>
          <p:cNvSpPr>
            <a:spLocks noGrp="1"/>
          </p:cNvSpPr>
          <p:nvPr>
            <p:ph type="sldNum" sz="quarter" idx="10"/>
          </p:nvPr>
        </p:nvSpPr>
        <p:spPr/>
        <p:txBody>
          <a:bodyPr/>
          <a:lstStyle/>
          <a:p>
            <a:fld id="{A6FB9F6C-7D16-41FA-ADE9-21FE79F8EE5C}" type="slidenum">
              <a:rPr lang="en-GB" smtClean="0"/>
              <a:t>32</a:t>
            </a:fld>
            <a:endParaRPr lang="en-GB"/>
          </a:p>
        </p:txBody>
      </p:sp>
    </p:spTree>
    <p:extLst>
      <p:ext uri="{BB962C8B-B14F-4D97-AF65-F5344CB8AC3E}">
        <p14:creationId xmlns:p14="http://schemas.microsoft.com/office/powerpoint/2010/main" val="3651610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24096850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6FB9F6C-7D16-41FA-ADE9-21FE79F8EE5C}" type="slidenum">
              <a:rPr lang="en-GB" smtClean="0"/>
              <a:t>34</a:t>
            </a:fld>
            <a:endParaRPr lang="en-GB"/>
          </a:p>
        </p:txBody>
      </p:sp>
    </p:spTree>
    <p:extLst>
      <p:ext uri="{BB962C8B-B14F-4D97-AF65-F5344CB8AC3E}">
        <p14:creationId xmlns:p14="http://schemas.microsoft.com/office/powerpoint/2010/main" val="27390476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637213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indent="0">
              <a:buNone/>
            </a:pPr>
            <a:r>
              <a:rPr lang="en-GB" dirty="0" smtClean="0"/>
              <a:t>Note in the following slides how the vocabulary is introduced, consolidated and its use developed.</a:t>
            </a:r>
          </a:p>
          <a:p>
            <a:pPr marL="0" indent="0">
              <a:buNone/>
            </a:pPr>
            <a:endParaRPr lang="en-GB" dirty="0" smtClean="0"/>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053120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First we</a:t>
            </a:r>
            <a:r>
              <a:rPr lang="en-GB" b="0" baseline="0" dirty="0"/>
              <a:t> have our introductory phase using </a:t>
            </a:r>
            <a:r>
              <a:rPr lang="en-GB" b="1" baseline="0" dirty="0"/>
              <a:t>Quizlet</a:t>
            </a:r>
            <a:r>
              <a:rPr lang="en-GB" b="0" baseline="0" dirty="0"/>
              <a:t> and the </a:t>
            </a:r>
            <a:r>
              <a:rPr lang="en-GB" b="1" baseline="0" dirty="0"/>
              <a:t>audio home learning homework.</a:t>
            </a:r>
          </a:p>
          <a:p>
            <a:r>
              <a:rPr lang="en-GB" b="0" baseline="0" dirty="0"/>
              <a:t>Pupils are meeting the words for the first time with their L1 translation and are practising connecting the spoken and written forms of new words to their meaning using different memorisation techniques </a:t>
            </a:r>
          </a:p>
          <a:p>
            <a:endParaRPr lang="en-GB" b="0" baseline="0" dirty="0"/>
          </a:p>
          <a:p>
            <a:r>
              <a:rPr lang="en-GB" dirty="0"/>
              <a:t>The</a:t>
            </a:r>
            <a:r>
              <a:rPr lang="en-GB" baseline="0" dirty="0"/>
              <a:t> pre-learning vocabulary homework includes a lot of audio input to support students to make secure and accurate sound-writing connections.  </a:t>
            </a:r>
            <a:r>
              <a:rPr lang="en-GB" baseline="0" dirty="0" smtClean="0"/>
              <a:t>This </a:t>
            </a:r>
            <a:r>
              <a:rPr lang="en-GB" baseline="0" dirty="0"/>
              <a:t>is particularly important in the early stages of the course, when students have not been taught all of the sound-spelling correspondences.  </a:t>
            </a:r>
          </a:p>
          <a:p>
            <a:endParaRPr lang="en-GB" b="0" dirty="0"/>
          </a:p>
        </p:txBody>
      </p:sp>
      <p:sp>
        <p:nvSpPr>
          <p:cNvPr id="4" name="Slide Number Placeholder 3"/>
          <p:cNvSpPr>
            <a:spLocks noGrp="1"/>
          </p:cNvSpPr>
          <p:nvPr>
            <p:ph type="sldNum" sz="quarter" idx="10"/>
          </p:nvPr>
        </p:nvSpPr>
        <p:spPr/>
        <p:txBody>
          <a:bodyPr/>
          <a:lstStyle/>
          <a:p>
            <a:fld id="{12FD983E-7C3E-4370-81E2-CCCE6FE02DA1}" type="slidenum">
              <a:rPr lang="en-GB" smtClean="0"/>
              <a:t>37</a:t>
            </a:fld>
            <a:endParaRPr lang="en-GB"/>
          </a:p>
        </p:txBody>
      </p:sp>
    </p:spTree>
    <p:extLst>
      <p:ext uri="{BB962C8B-B14F-4D97-AF65-F5344CB8AC3E}">
        <p14:creationId xmlns:p14="http://schemas.microsoft.com/office/powerpoint/2010/main" val="2557640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aseline="0" dirty="0" smtClean="0"/>
              <a:t>Given </a:t>
            </a:r>
            <a:r>
              <a:rPr lang="en-GB" baseline="0" dirty="0"/>
              <a:t>the pre-lesson focus on the sounds of the words, we can expect students often to start the lesson either working by themselves or in pairs, reading out the words and studying their English meaning (1 minute), to refresh their knowledge of the new vocabulary.  </a:t>
            </a:r>
            <a:endParaRPr lang="en-GB" baseline="0" dirty="0" smtClean="0"/>
          </a:p>
          <a:p>
            <a:r>
              <a:rPr lang="en-GB" baseline="0" dirty="0"/>
              <a:t/>
            </a:r>
            <a:br>
              <a:rPr lang="en-GB" baseline="0" dirty="0"/>
            </a:br>
            <a:r>
              <a:rPr lang="en-GB" baseline="0" dirty="0"/>
              <a:t>This task builds in challenges, as in subsequent rounds, the English meanings are removed and students try to recall them, looking at the Spanish (1 minute).</a:t>
            </a:r>
            <a:br>
              <a:rPr lang="en-GB" baseline="0" dirty="0"/>
            </a:br>
            <a:r>
              <a:rPr lang="en-GB" baseline="0" dirty="0"/>
              <a:t>Then the Spanish meanings are removed and they to recall them, looking at the English (1 minute</a:t>
            </a:r>
            <a:r>
              <a:rPr lang="en-GB" baseline="0" dirty="0" smtClean="0"/>
              <a:t>)</a:t>
            </a:r>
          </a:p>
          <a:p>
            <a:r>
              <a:rPr lang="en-GB" baseline="0" dirty="0"/>
              <a:t/>
            </a:r>
            <a:br>
              <a:rPr lang="en-GB" baseline="0" dirty="0"/>
            </a:br>
            <a:r>
              <a:rPr lang="en-GB" baseline="0" dirty="0"/>
              <a:t>Further rounds of learning can be facilitated by one student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Note</a:t>
            </a:r>
            <a:r>
              <a:rPr lang="en-US" sz="1200" baseline="0" dirty="0" smtClean="0">
                <a:latin typeface="Century Gothic" panose="020B0502020202020204" pitchFamily="34" charset="0"/>
              </a:rPr>
              <a:t> that w</a:t>
            </a:r>
            <a:r>
              <a:rPr lang="en-US" sz="1200" dirty="0" smtClean="0">
                <a:latin typeface="Century Gothic" panose="020B0502020202020204" pitchFamily="34" charset="0"/>
              </a:rPr>
              <a:t>ords </a:t>
            </a:r>
            <a:r>
              <a:rPr lang="en-US" sz="1200" dirty="0">
                <a:latin typeface="Century Gothic" panose="020B0502020202020204" pitchFamily="34" charset="0"/>
              </a:rPr>
              <a:t>and meanings are presented directly – not open to misinterpretation</a:t>
            </a:r>
          </a:p>
          <a:p>
            <a:r>
              <a:rPr lang="en-GB" b="0" dirty="0"/>
              <a:t/>
            </a:r>
            <a:br>
              <a:rPr lang="en-GB" b="0" dirty="0"/>
            </a:br>
            <a:r>
              <a:rPr lang="en-GB" b="1" dirty="0"/>
              <a:t/>
            </a:r>
            <a:br>
              <a:rPr lang="en-GB" b="1" dirty="0"/>
            </a:b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7432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a:t>Here</a:t>
            </a:r>
            <a:r>
              <a:rPr lang="fr-FR" baseline="0" dirty="0"/>
              <a:t> </a:t>
            </a:r>
            <a:r>
              <a:rPr lang="fr-FR" baseline="0" dirty="0" err="1"/>
              <a:t>we</a:t>
            </a:r>
            <a:r>
              <a:rPr lang="fr-FR" baseline="0" dirty="0"/>
              <a:t> are back to the </a:t>
            </a:r>
            <a:r>
              <a:rPr lang="en-GB" sz="1200" b="1" i="1" kern="1200" dirty="0">
                <a:solidFill>
                  <a:schemeClr val="tx1"/>
                </a:solidFill>
                <a:effectLst/>
                <a:latin typeface="+mn-lt"/>
                <a:ea typeface="+mn-ea"/>
                <a:cs typeface="+mn-cs"/>
              </a:rPr>
              <a:t>Introducing / establishing the vocabulary knowledge </a:t>
            </a:r>
            <a:r>
              <a:rPr lang="en-GB" sz="1200" b="1" i="1" kern="1200" dirty="0" smtClean="0">
                <a:solidFill>
                  <a:schemeClr val="tx1"/>
                </a:solidFill>
                <a:effectLst/>
                <a:latin typeface="+mn-lt"/>
                <a:ea typeface="+mn-ea"/>
                <a:cs typeface="+mn-cs"/>
              </a:rPr>
              <a:t>stage </a:t>
            </a:r>
            <a:r>
              <a:rPr lang="en-GB" sz="1200" b="0" i="0" kern="1200" dirty="0" smtClean="0">
                <a:solidFill>
                  <a:schemeClr val="tx1"/>
                </a:solidFill>
                <a:effectLst/>
                <a:latin typeface="+mn-lt"/>
                <a:ea typeface="+mn-ea"/>
                <a:cs typeface="+mn-cs"/>
              </a:rPr>
              <a:t>with a focus on the verb lexicon.</a:t>
            </a:r>
            <a:endParaRPr lang="en-GB" sz="1200" b="0" i="0" kern="1200" dirty="0">
              <a:solidFill>
                <a:schemeClr val="tx1"/>
              </a:solidFill>
              <a:effectLst/>
              <a:latin typeface="+mn-lt"/>
              <a:ea typeface="+mn-ea"/>
              <a:cs typeface="+mn-cs"/>
            </a:endParaRPr>
          </a:p>
          <a:p>
            <a:r>
              <a:rPr lang="fr-FR" baseline="0" dirty="0" err="1" smtClean="0"/>
              <a:t>Verbs</a:t>
            </a:r>
            <a:r>
              <a:rPr lang="fr-FR" baseline="0" dirty="0" smtClean="0"/>
              <a:t> are </a:t>
            </a:r>
            <a:r>
              <a:rPr lang="fr-FR" baseline="0" dirty="0" err="1" smtClean="0"/>
              <a:t>being</a:t>
            </a:r>
            <a:r>
              <a:rPr lang="fr-FR" baseline="0" dirty="0" smtClean="0"/>
              <a:t> </a:t>
            </a:r>
            <a:r>
              <a:rPr lang="fr-FR" baseline="0" dirty="0" err="1" smtClean="0"/>
              <a:t>presented</a:t>
            </a:r>
            <a:r>
              <a:rPr lang="fr-FR" baseline="0" dirty="0" smtClean="0"/>
              <a:t> as lexical items in </a:t>
            </a:r>
            <a:r>
              <a:rPr lang="fr-FR" baseline="0" dirty="0" err="1" smtClean="0"/>
              <a:t>both</a:t>
            </a:r>
            <a:r>
              <a:rPr lang="fr-FR" baseline="0" dirty="0" smtClean="0"/>
              <a:t> the short and long </a:t>
            </a:r>
            <a:r>
              <a:rPr lang="fr-FR" baseline="0" dirty="0" err="1" smtClean="0"/>
              <a:t>form</a:t>
            </a:r>
            <a:r>
              <a:rPr lang="fr-FR" baseline="0" dirty="0" smtClean="0"/>
              <a:t> and </a:t>
            </a:r>
            <a:r>
              <a:rPr lang="fr-FR" baseline="0" dirty="0" err="1" smtClean="0"/>
              <a:t>practised</a:t>
            </a:r>
            <a:r>
              <a:rPr lang="fr-FR" baseline="0" dirty="0" smtClean="0"/>
              <a:t> </a:t>
            </a:r>
            <a:r>
              <a:rPr lang="en-US" sz="1200" dirty="0" smtClean="0">
                <a:latin typeface="Century Gothic" panose="020B0502020202020204" pitchFamily="34" charset="0"/>
              </a:rPr>
              <a:t>at word/sentence level</a:t>
            </a:r>
            <a:r>
              <a:rPr lang="en-US" sz="1200" baseline="0" dirty="0" smtClean="0">
                <a:latin typeface="Century Gothic" panose="020B0502020202020204" pitchFamily="34" charset="0"/>
              </a:rPr>
              <a:t> to embed the knowledge in context.</a:t>
            </a:r>
            <a:endParaRPr lang="fr-FR" baseline="0" dirty="0"/>
          </a:p>
        </p:txBody>
      </p:sp>
      <p:sp>
        <p:nvSpPr>
          <p:cNvPr id="4" name="Slide Number Placeholder 3"/>
          <p:cNvSpPr>
            <a:spLocks noGrp="1"/>
          </p:cNvSpPr>
          <p:nvPr>
            <p:ph type="sldNum" sz="quarter" idx="10"/>
          </p:nvPr>
        </p:nvSpPr>
        <p:spPr/>
        <p:txBody>
          <a:bodyPr/>
          <a:lstStyle/>
          <a:p>
            <a:fld id="{A6FB9F6C-7D16-41FA-ADE9-21FE79F8EE5C}" type="slidenum">
              <a:rPr lang="en-GB" smtClean="0"/>
              <a:t>39</a:t>
            </a:fld>
            <a:endParaRPr lang="en-GB"/>
          </a:p>
        </p:txBody>
      </p:sp>
    </p:spTree>
    <p:extLst>
      <p:ext uri="{BB962C8B-B14F-4D97-AF65-F5344CB8AC3E}">
        <p14:creationId xmlns:p14="http://schemas.microsoft.com/office/powerpoint/2010/main" val="268716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Opening sequence: Slides</a:t>
            </a:r>
            <a:r>
              <a:rPr lang="en-GB" baseline="0" dirty="0"/>
              <a:t> 1-6.  10 minutes</a:t>
            </a:r>
            <a:br>
              <a:rPr lang="en-GB" baseline="0" dirty="0"/>
            </a:br>
            <a:r>
              <a:rPr lang="en-GB" baseline="0" dirty="0"/>
              <a:t/>
            </a:r>
            <a:br>
              <a:rPr lang="en-GB" baseline="0" dirty="0"/>
            </a:br>
            <a:r>
              <a:rPr lang="en-GB" dirty="0"/>
              <a:t>Let’s start with something that confronts</a:t>
            </a:r>
            <a:r>
              <a:rPr lang="en-GB" baseline="0" dirty="0"/>
              <a:t> us with some of the issues…!</a:t>
            </a:r>
            <a:br>
              <a:rPr lang="en-GB" baseline="0" dirty="0"/>
            </a:br>
            <a:r>
              <a:rPr lang="en-GB" dirty="0"/>
              <a:t>This</a:t>
            </a:r>
            <a:r>
              <a:rPr lang="en-GB" baseline="0" dirty="0"/>
              <a:t> question (the 2</a:t>
            </a:r>
            <a:r>
              <a:rPr lang="en-GB" baseline="30000" dirty="0"/>
              <a:t>nd</a:t>
            </a:r>
            <a:r>
              <a:rPr lang="en-GB" baseline="0" dirty="0"/>
              <a:t> easiest on the Foundation Writing paper – aimed at Grade 2/3 (old Grade E, bottom of D) required learners to know these four words (as well as the word ‘college’ of course).</a:t>
            </a:r>
            <a:br>
              <a:rPr lang="en-GB" baseline="0" dirty="0"/>
            </a:br>
            <a:r>
              <a:rPr lang="en-GB" baseline="0" dirty="0"/>
              <a:t>It’s easy to spot the words which caused problems for many foundation candidates in June 2018!</a:t>
            </a:r>
          </a:p>
          <a:p>
            <a:endParaRPr lang="en-GB" baseline="0" dirty="0"/>
          </a:p>
          <a:p>
            <a:pPr marL="0" indent="0">
              <a:buNone/>
            </a:pP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endParaRPr lang="en-GB" sz="1200" b="0" i="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4181665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We are now</a:t>
            </a:r>
            <a:r>
              <a:rPr lang="en-GB" sz="1200" b="1" i="1" kern="1200" baseline="0" dirty="0" smtClean="0">
                <a:solidFill>
                  <a:schemeClr val="tx1"/>
                </a:solidFill>
                <a:effectLst/>
                <a:latin typeface="+mn-lt"/>
                <a:ea typeface="+mn-ea"/>
                <a:cs typeface="+mn-cs"/>
              </a:rPr>
              <a:t> p</a:t>
            </a:r>
            <a:r>
              <a:rPr lang="en-GB" sz="1200" b="1" i="1" kern="1200" dirty="0" smtClean="0">
                <a:solidFill>
                  <a:schemeClr val="tx1"/>
                </a:solidFill>
                <a:effectLst/>
                <a:latin typeface="+mn-lt"/>
                <a:ea typeface="+mn-ea"/>
                <a:cs typeface="+mn-cs"/>
              </a:rPr>
              <a:t>ractising and</a:t>
            </a:r>
            <a:r>
              <a:rPr lang="en-GB" sz="1200" b="1" i="1" kern="1200" baseline="0" dirty="0" smtClean="0">
                <a:solidFill>
                  <a:schemeClr val="tx1"/>
                </a:solidFill>
                <a:effectLst/>
                <a:latin typeface="+mn-lt"/>
                <a:ea typeface="+mn-ea"/>
                <a:cs typeface="+mn-cs"/>
              </a:rPr>
              <a:t> c</a:t>
            </a:r>
            <a:r>
              <a:rPr lang="en-GB" sz="1200" b="1" i="1" kern="1200" dirty="0" smtClean="0">
                <a:solidFill>
                  <a:schemeClr val="tx1"/>
                </a:solidFill>
                <a:effectLst/>
                <a:latin typeface="+mn-lt"/>
                <a:ea typeface="+mn-ea"/>
                <a:cs typeface="+mn-cs"/>
              </a:rPr>
              <a:t>onsolidating </a:t>
            </a:r>
            <a:r>
              <a:rPr lang="en-GB" sz="1200" b="0" i="0" kern="1200" dirty="0" smtClean="0">
                <a:solidFill>
                  <a:schemeClr val="tx1"/>
                </a:solidFill>
                <a:effectLst/>
                <a:latin typeface="+mn-lt"/>
                <a:ea typeface="+mn-ea"/>
                <a:cs typeface="+mn-cs"/>
              </a:rPr>
              <a:t>the vocabulary again.</a:t>
            </a:r>
            <a:endParaRPr lang="en-GB" b="1" dirty="0" smtClean="0"/>
          </a:p>
          <a:p>
            <a:r>
              <a:rPr lang="en-GB" b="0" dirty="0" smtClean="0"/>
              <a:t>In this task pupils must</a:t>
            </a:r>
            <a:r>
              <a:rPr lang="en-GB" b="0" baseline="0" dirty="0" smtClean="0"/>
              <a:t> </a:t>
            </a:r>
            <a:r>
              <a:rPr lang="en-GB" dirty="0" smtClean="0"/>
              <a:t>recognise</a:t>
            </a:r>
            <a:r>
              <a:rPr lang="en-GB" baseline="0" dirty="0" smtClean="0"/>
              <a:t> the Spanish word corresponding to the English. This can also elicit pronunciation of the new language.</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By speeding up word recognition and recall,</a:t>
            </a:r>
            <a:r>
              <a:rPr lang="en-GB" sz="1200" kern="1200" baseline="0" dirty="0" smtClean="0">
                <a:solidFill>
                  <a:schemeClr val="tx1"/>
                </a:solidFill>
                <a:effectLst/>
                <a:latin typeface="+mn-lt"/>
                <a:ea typeface="+mn-ea"/>
                <a:cs typeface="+mn-cs"/>
              </a:rPr>
              <a:t> we aim here to develop </a:t>
            </a:r>
            <a:r>
              <a:rPr lang="en-GB" sz="1200" kern="1200" dirty="0" smtClean="0">
                <a:solidFill>
                  <a:schemeClr val="tx1"/>
                </a:solidFill>
                <a:effectLst/>
                <a:latin typeface="+mn-lt"/>
                <a:ea typeface="+mn-ea"/>
                <a:cs typeface="+mn-cs"/>
              </a:rPr>
              <a:t>pupils fluency</a:t>
            </a:r>
            <a:r>
              <a:rPr lang="en-GB" sz="1200" kern="1200" baseline="0" dirty="0" smtClean="0">
                <a:solidFill>
                  <a:schemeClr val="tx1"/>
                </a:solidFill>
                <a:effectLst/>
                <a:latin typeface="+mn-lt"/>
                <a:ea typeface="+mn-ea"/>
                <a:cs typeface="+mn-cs"/>
              </a:rPr>
              <a:t> and </a:t>
            </a:r>
            <a:r>
              <a:rPr lang="en-GB" sz="1200" kern="1200" dirty="0" smtClean="0">
                <a:solidFill>
                  <a:schemeClr val="tx1"/>
                </a:solidFill>
                <a:effectLst/>
                <a:latin typeface="+mn-lt"/>
                <a:ea typeface="+mn-ea"/>
                <a:cs typeface="+mn-cs"/>
              </a:rPr>
              <a:t>automaticity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30800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Here we have an example of grammar input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Pupils are asked to </a:t>
            </a:r>
            <a:r>
              <a:rPr lang="en-US" sz="1200" dirty="0" err="1" smtClean="0">
                <a:latin typeface="Century Gothic" panose="020B0502020202020204" pitchFamily="34" charset="0"/>
              </a:rPr>
              <a:t>practise</a:t>
            </a:r>
            <a:r>
              <a:rPr lang="en-US" sz="1200" dirty="0" smtClean="0">
                <a:latin typeface="Century Gothic" panose="020B0502020202020204" pitchFamily="34" charset="0"/>
              </a:rPr>
              <a:t> the new</a:t>
            </a:r>
            <a:r>
              <a:rPr lang="en-US" sz="1200" baseline="0" dirty="0" smtClean="0">
                <a:latin typeface="Century Gothic" panose="020B0502020202020204" pitchFamily="34" charset="0"/>
              </a:rPr>
              <a:t> vocabulary in </a:t>
            </a:r>
            <a:r>
              <a:rPr lang="en-US" sz="1200" dirty="0" smtClean="0">
                <a:latin typeface="Century Gothic" panose="020B0502020202020204" pitchFamily="34" charset="0"/>
              </a:rPr>
              <a:t>a reading task, in which they are challenged to spot the 3</a:t>
            </a:r>
            <a:r>
              <a:rPr lang="en-US" sz="1200" baseline="30000" dirty="0" smtClean="0">
                <a:latin typeface="Century Gothic" panose="020B0502020202020204" pitchFamily="34" charset="0"/>
              </a:rPr>
              <a:t>rd</a:t>
            </a:r>
            <a:r>
              <a:rPr lang="en-US" sz="1200" dirty="0" smtClean="0">
                <a:latin typeface="Century Gothic" panose="020B0502020202020204" pitchFamily="34" charset="0"/>
              </a:rPr>
              <a:t> person singular verbs</a:t>
            </a:r>
            <a:r>
              <a:rPr lang="en-US" sz="1200" baseline="0" dirty="0" smtClean="0">
                <a:latin typeface="Century Gothic" panose="020B0502020202020204" pitchFamily="34" charset="0"/>
              </a:rPr>
              <a:t> in contrast with the infinitive form.</a:t>
            </a:r>
            <a:r>
              <a:rPr lang="en-US" sz="1200" dirty="0" smtClean="0">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You</a:t>
            </a:r>
            <a:r>
              <a:rPr lang="en-US" sz="1200" baseline="0" dirty="0" smtClean="0">
                <a:latin typeface="Century Gothic" panose="020B0502020202020204" pitchFamily="34" charset="0"/>
              </a:rPr>
              <a:t> will notice that t</a:t>
            </a:r>
            <a:r>
              <a:rPr lang="en-US" sz="1200" dirty="0" smtClean="0">
                <a:latin typeface="Century Gothic" panose="020B0502020202020204" pitchFamily="34" charset="0"/>
              </a:rPr>
              <a:t>he</a:t>
            </a:r>
            <a:r>
              <a:rPr lang="en-US" sz="1200" baseline="0" dirty="0" smtClean="0">
                <a:latin typeface="Century Gothic" panose="020B0502020202020204" pitchFamily="34" charset="0"/>
              </a:rPr>
              <a:t> new v</a:t>
            </a:r>
            <a:r>
              <a:rPr lang="en-US" sz="1200" dirty="0" smtClean="0">
                <a:latin typeface="Century Gothic" panose="020B0502020202020204" pitchFamily="34" charset="0"/>
              </a:rPr>
              <a:t>ocabulary is used throughout with occasional extra vocabulary items from previous lessons –</a:t>
            </a:r>
            <a:r>
              <a:rPr lang="en-US" sz="1200" baseline="0" dirty="0" smtClean="0">
                <a:latin typeface="Century Gothic" panose="020B0502020202020204" pitchFamily="34" charset="0"/>
              </a:rPr>
              <a:t> this way deepening the knowledge of the lexicon</a:t>
            </a:r>
            <a:endParaRPr lang="en-US" sz="1200" dirty="0" smtClean="0">
              <a:latin typeface="Century Gothic" panose="020B0502020202020204" pitchFamily="34" charset="0"/>
            </a:endParaRPr>
          </a:p>
          <a:p>
            <a:pPr fontAlgn="t"/>
            <a:endParaRPr lang="en-GB" sz="1200" b="1" i="1"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654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Following on from that, pupils are then completing a listening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Again this task combines the key grammar point of the lesson </a:t>
            </a:r>
            <a:r>
              <a:rPr lang="en-GB" sz="1200" dirty="0" smtClean="0">
                <a:latin typeface="Century Gothic" panose="020B0502020202020204" pitchFamily="34" charset="0"/>
              </a:rPr>
              <a:t>with both this week’s and previously taught vocabulary</a:t>
            </a:r>
            <a:r>
              <a:rPr lang="en-GB" sz="1200" baseline="0" dirty="0" smtClean="0">
                <a:latin typeface="Century Gothic" panose="020B0502020202020204" pitchFamily="34" charset="0"/>
              </a:rPr>
              <a:t> – strengthening new and prior knowledge.</a:t>
            </a:r>
            <a:endParaRPr lang="en-GB" sz="1200" dirty="0" smtClean="0">
              <a:latin typeface="Century Gothic" panose="020B0502020202020204" pitchFamily="34" charset="0"/>
            </a:endParaRPr>
          </a:p>
          <a:p>
            <a:pPr fontAlgn="t"/>
            <a:endParaRPr lang="en-US" b="1" dirty="0" smtClean="0"/>
          </a:p>
          <a:p>
            <a:r>
              <a:rPr lang="en-US" b="0" dirty="0" smtClean="0"/>
              <a:t>The</a:t>
            </a:r>
            <a:r>
              <a:rPr lang="en-US" b="1" dirty="0" smtClean="0"/>
              <a:t> </a:t>
            </a:r>
            <a:r>
              <a:rPr lang="en-US" b="0" dirty="0" smtClean="0"/>
              <a:t>focus here is on the meanings of the lexical</a:t>
            </a:r>
            <a:r>
              <a:rPr lang="en-US" b="0" baseline="0" dirty="0" smtClean="0"/>
              <a:t> verbs in isolation. Pupils </a:t>
            </a:r>
            <a:r>
              <a:rPr lang="es-CO" sz="1200" kern="1200" baseline="0" dirty="0" smtClean="0">
                <a:solidFill>
                  <a:schemeClr val="tx1"/>
                </a:solidFill>
                <a:effectLst/>
                <a:latin typeface="+mn-lt"/>
                <a:ea typeface="+mn-ea"/>
                <a:cs typeface="+mn-cs"/>
              </a:rPr>
              <a:t>match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action</a:t>
            </a:r>
            <a:r>
              <a:rPr lang="es-CO" sz="1200" kern="1200" baseline="0" dirty="0" smtClean="0">
                <a:solidFill>
                  <a:schemeClr val="tx1"/>
                </a:solidFill>
                <a:effectLst/>
                <a:latin typeface="+mn-lt"/>
                <a:ea typeface="+mn-ea"/>
                <a:cs typeface="+mn-cs"/>
              </a:rPr>
              <a:t> to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picture</a:t>
            </a:r>
            <a:r>
              <a:rPr lang="es-CO" sz="1200" kern="1200" baseline="0" dirty="0" smtClean="0">
                <a:solidFill>
                  <a:schemeClr val="tx1"/>
                </a:solidFill>
                <a:effectLst/>
                <a:latin typeface="+mn-lt"/>
                <a:ea typeface="+mn-ea"/>
                <a:cs typeface="+mn-cs"/>
              </a:rPr>
              <a:t> </a:t>
            </a:r>
            <a:endParaRPr lang="en-US" b="0" dirty="0" smtClean="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328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I</a:t>
            </a:r>
            <a:r>
              <a:rPr lang="es-CO" sz="1200" kern="1200" baseline="0" dirty="0" smtClean="0">
                <a:solidFill>
                  <a:schemeClr val="tx1"/>
                </a:solidFill>
                <a:effectLst/>
                <a:latin typeface="+mn-lt"/>
                <a:ea typeface="+mn-ea"/>
                <a:cs typeface="+mn-cs"/>
              </a:rPr>
              <a:t>n </a:t>
            </a:r>
            <a:r>
              <a:rPr lang="es-CO" sz="1200" kern="1200" baseline="0" dirty="0" err="1" smtClean="0">
                <a:solidFill>
                  <a:schemeClr val="tx1"/>
                </a:solidFill>
                <a:effectLst/>
                <a:latin typeface="+mn-lt"/>
                <a:ea typeface="+mn-ea"/>
                <a:cs typeface="+mn-cs"/>
              </a:rPr>
              <a:t>this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follow</a:t>
            </a:r>
            <a:r>
              <a:rPr lang="es-CO" sz="1200" kern="1200" baseline="0" dirty="0" smtClean="0">
                <a:solidFill>
                  <a:schemeClr val="tx1"/>
                </a:solidFill>
                <a:effectLst/>
                <a:latin typeface="+mn-lt"/>
                <a:ea typeface="+mn-ea"/>
                <a:cs typeface="+mn-cs"/>
              </a:rPr>
              <a:t> up </a:t>
            </a:r>
            <a:r>
              <a:rPr lang="es-CO" sz="1200" kern="1200" baseline="0" dirty="0" err="1" smtClean="0">
                <a:solidFill>
                  <a:schemeClr val="tx1"/>
                </a:solidFill>
                <a:effectLst/>
                <a:latin typeface="+mn-lt"/>
                <a:ea typeface="+mn-ea"/>
                <a:cs typeface="+mn-cs"/>
              </a:rPr>
              <a:t>task</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students</a:t>
            </a:r>
            <a:r>
              <a:rPr lang="es-CO" sz="1200" kern="1200" baseline="0" dirty="0" smtClean="0">
                <a:solidFill>
                  <a:schemeClr val="tx1"/>
                </a:solidFill>
                <a:effectLst/>
                <a:latin typeface="+mn-lt"/>
                <a:ea typeface="+mn-ea"/>
                <a:cs typeface="+mn-cs"/>
              </a:rPr>
              <a:t> are </a:t>
            </a:r>
            <a:r>
              <a:rPr lang="es-CO" sz="1200" kern="1200" baseline="0" dirty="0" err="1" smtClean="0">
                <a:solidFill>
                  <a:schemeClr val="tx1"/>
                </a:solidFill>
                <a:effectLst/>
                <a:latin typeface="+mn-lt"/>
                <a:ea typeface="+mn-ea"/>
                <a:cs typeface="+mn-cs"/>
              </a:rPr>
              <a:t>listening</a:t>
            </a:r>
            <a:r>
              <a:rPr lang="es-CO" sz="1200" kern="1200" baseline="0" dirty="0" smtClean="0">
                <a:solidFill>
                  <a:schemeClr val="tx1"/>
                </a:solidFill>
                <a:effectLst/>
                <a:latin typeface="+mn-lt"/>
                <a:ea typeface="+mn-ea"/>
                <a:cs typeface="+mn-cs"/>
              </a:rPr>
              <a:t> to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same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verbs</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but</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this</a:t>
            </a:r>
            <a:r>
              <a:rPr lang="es-CO" sz="1200" kern="1200" baseline="0" dirty="0" smtClean="0">
                <a:solidFill>
                  <a:schemeClr val="tx1"/>
                </a:solidFill>
                <a:effectLst/>
                <a:latin typeface="+mn-lt"/>
                <a:ea typeface="+mn-ea"/>
                <a:cs typeface="+mn-cs"/>
              </a:rPr>
              <a:t> time in </a:t>
            </a:r>
            <a:r>
              <a:rPr lang="es-CO" sz="1200" kern="1200" baseline="0" dirty="0" err="1" smtClean="0">
                <a:solidFill>
                  <a:schemeClr val="tx1"/>
                </a:solidFill>
                <a:effectLst/>
                <a:latin typeface="+mn-lt"/>
                <a:ea typeface="+mn-ea"/>
                <a:cs typeface="+mn-cs"/>
              </a:rPr>
              <a:t>sentence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constructions</a:t>
            </a:r>
            <a:r>
              <a:rPr lang="es-CO"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kern="1200" baseline="0" dirty="0" err="1" smtClean="0">
                <a:solidFill>
                  <a:schemeClr val="tx1"/>
                </a:solidFill>
                <a:effectLst/>
                <a:latin typeface="+mn-lt"/>
                <a:ea typeface="+mn-ea"/>
                <a:cs typeface="+mn-cs"/>
              </a:rPr>
              <a:t>They</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have</a:t>
            </a:r>
            <a:r>
              <a:rPr lang="es-CO" sz="1200" kern="1200" baseline="0" dirty="0" smtClean="0">
                <a:solidFill>
                  <a:schemeClr val="tx1"/>
                </a:solidFill>
                <a:effectLst/>
                <a:latin typeface="+mn-lt"/>
                <a:ea typeface="+mn-ea"/>
                <a:cs typeface="+mn-cs"/>
              </a:rPr>
              <a:t> to transcribe &amp; </a:t>
            </a:r>
            <a:r>
              <a:rPr lang="es-CO" sz="1200" kern="1200" baseline="0" dirty="0" err="1" smtClean="0">
                <a:solidFill>
                  <a:schemeClr val="tx1"/>
                </a:solidFill>
                <a:effectLst/>
                <a:latin typeface="+mn-lt"/>
                <a:ea typeface="+mn-ea"/>
                <a:cs typeface="+mn-cs"/>
              </a:rPr>
              <a:t>translate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verbs</a:t>
            </a:r>
            <a:r>
              <a:rPr lang="es-CO" sz="1200" kern="1200" baseline="0" dirty="0" smtClean="0">
                <a:solidFill>
                  <a:schemeClr val="tx1"/>
                </a:solidFill>
                <a:effectLst/>
                <a:latin typeface="+mn-lt"/>
                <a:ea typeface="+mn-ea"/>
                <a:cs typeface="+mn-cs"/>
              </a:rPr>
              <a:t> as </a:t>
            </a:r>
            <a:r>
              <a:rPr lang="es-CO" sz="1200" kern="1200" baseline="0" dirty="0" err="1" smtClean="0">
                <a:solidFill>
                  <a:schemeClr val="tx1"/>
                </a:solidFill>
                <a:effectLst/>
                <a:latin typeface="+mn-lt"/>
                <a:ea typeface="+mn-ea"/>
                <a:cs typeface="+mn-cs"/>
              </a:rPr>
              <a:t>shown</a:t>
            </a:r>
            <a:r>
              <a:rPr lang="es-CO" sz="1200" kern="1200" baseline="0" dirty="0" smtClean="0">
                <a:solidFill>
                  <a:schemeClr val="tx1"/>
                </a:solidFill>
                <a:effectLst/>
                <a:latin typeface="+mn-lt"/>
                <a:ea typeface="+mn-ea"/>
                <a:cs typeface="+mn-cs"/>
              </a:rPr>
              <a:t> in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correction</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on</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the</a:t>
            </a:r>
            <a:r>
              <a:rPr lang="es-CO" sz="1200" kern="1200" baseline="0" dirty="0" smtClean="0">
                <a:solidFill>
                  <a:schemeClr val="tx1"/>
                </a:solidFill>
                <a:effectLst/>
                <a:latin typeface="+mn-lt"/>
                <a:ea typeface="+mn-ea"/>
                <a:cs typeface="+mn-cs"/>
              </a:rPr>
              <a:t> </a:t>
            </a:r>
            <a:r>
              <a:rPr lang="es-CO" sz="1200" kern="1200" baseline="0" dirty="0" err="1" smtClean="0">
                <a:solidFill>
                  <a:schemeClr val="tx1"/>
                </a:solidFill>
                <a:effectLst/>
                <a:latin typeface="+mn-lt"/>
                <a:ea typeface="+mn-ea"/>
                <a:cs typeface="+mn-cs"/>
              </a:rPr>
              <a:t>slides</a:t>
            </a:r>
            <a:r>
              <a:rPr lang="es-CO"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kern="1200" dirty="0" smtClean="0">
                <a:solidFill>
                  <a:schemeClr val="tx1"/>
                </a:solidFill>
                <a:effectLst/>
                <a:latin typeface="+mn-lt"/>
                <a:ea typeface="+mn-ea"/>
                <a:cs typeface="+mn-cs"/>
              </a:rPr>
              <a:t>Note </a:t>
            </a:r>
            <a:r>
              <a:rPr lang="es-CO" sz="1200" b="0" kern="1200" dirty="0" err="1" smtClean="0">
                <a:solidFill>
                  <a:schemeClr val="tx1"/>
                </a:solidFill>
                <a:effectLst/>
                <a:latin typeface="+mn-lt"/>
                <a:ea typeface="+mn-ea"/>
                <a:cs typeface="+mn-cs"/>
              </a:rPr>
              <a:t>how</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the</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numbers</a:t>
            </a:r>
            <a:r>
              <a:rPr lang="es-CO" sz="1200" b="0" kern="1200" dirty="0" smtClean="0">
                <a:solidFill>
                  <a:schemeClr val="tx1"/>
                </a:solidFill>
                <a:effectLst/>
                <a:latin typeface="+mn-lt"/>
                <a:ea typeface="+mn-ea"/>
                <a:cs typeface="+mn-cs"/>
              </a:rPr>
              <a:t> of </a:t>
            </a:r>
            <a:r>
              <a:rPr lang="es-CO" sz="1200" b="0" kern="1200" dirty="0" err="1" smtClean="0">
                <a:solidFill>
                  <a:schemeClr val="tx1"/>
                </a:solidFill>
                <a:effectLst/>
                <a:latin typeface="+mn-lt"/>
                <a:ea typeface="+mn-ea"/>
                <a:cs typeface="+mn-cs"/>
              </a:rPr>
              <a:t>questions</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have</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increased</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from</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the</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previous</a:t>
            </a:r>
            <a:r>
              <a:rPr lang="es-CO" sz="1200" b="0" kern="1200" dirty="0" smtClean="0">
                <a:solidFill>
                  <a:schemeClr val="tx1"/>
                </a:solidFill>
                <a:effectLst/>
                <a:latin typeface="+mn-lt"/>
                <a:ea typeface="+mn-ea"/>
                <a:cs typeface="+mn-cs"/>
              </a:rPr>
              <a:t> </a:t>
            </a:r>
            <a:r>
              <a:rPr lang="es-CO" sz="1200" b="0" kern="1200" dirty="0" err="1" smtClean="0">
                <a:solidFill>
                  <a:schemeClr val="tx1"/>
                </a:solidFill>
                <a:effectLst/>
                <a:latin typeface="+mn-lt"/>
                <a:ea typeface="+mn-ea"/>
                <a:cs typeface="+mn-cs"/>
              </a:rPr>
              <a:t>activity</a:t>
            </a:r>
            <a:r>
              <a:rPr lang="es-CO" sz="1200" b="0" kern="1200" baseline="0" dirty="0" smtClean="0">
                <a:solidFill>
                  <a:schemeClr val="tx1"/>
                </a:solidFill>
                <a:effectLst/>
                <a:latin typeface="+mn-lt"/>
                <a:ea typeface="+mn-ea"/>
                <a:cs typeface="+mn-cs"/>
              </a:rPr>
              <a:t> </a:t>
            </a:r>
            <a:r>
              <a:rPr lang="es-CO" sz="1200" b="0" kern="1200" dirty="0" smtClean="0">
                <a:solidFill>
                  <a:schemeClr val="tx1"/>
                </a:solidFill>
                <a:effectLst/>
                <a:latin typeface="+mn-lt"/>
                <a:ea typeface="+mn-ea"/>
                <a:cs typeface="+mn-cs"/>
              </a:rPr>
              <a:t>as </a:t>
            </a:r>
            <a:r>
              <a:rPr lang="es-CO" sz="1200" b="0" kern="1200" dirty="0" err="1" smtClean="0">
                <a:solidFill>
                  <a:schemeClr val="tx1"/>
                </a:solidFill>
                <a:effectLst/>
                <a:latin typeface="+mn-lt"/>
                <a:ea typeface="+mn-ea"/>
                <a:cs typeface="+mn-cs"/>
              </a:rPr>
              <a:t>well</a:t>
            </a:r>
            <a:r>
              <a:rPr lang="es-CO" sz="1200" b="0" kern="1200" baseline="0" dirty="0" smtClean="0">
                <a:solidFill>
                  <a:schemeClr val="tx1"/>
                </a:solidFill>
                <a:effectLst/>
                <a:latin typeface="+mn-lt"/>
                <a:ea typeface="+mn-ea"/>
                <a:cs typeface="+mn-cs"/>
              </a:rPr>
              <a:t> as </a:t>
            </a:r>
            <a:r>
              <a:rPr lang="es-CO" sz="1200" b="0" kern="1200" baseline="0" dirty="0" err="1" smtClean="0">
                <a:solidFill>
                  <a:schemeClr val="tx1"/>
                </a:solidFill>
                <a:effectLst/>
                <a:latin typeface="+mn-lt"/>
                <a:ea typeface="+mn-ea"/>
                <a:cs typeface="+mn-cs"/>
              </a:rPr>
              <a:t>the</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difficulty</a:t>
            </a:r>
            <a:r>
              <a:rPr lang="es-CO" sz="1200" b="0" kern="1200" baseline="0" dirty="0" smtClean="0">
                <a:solidFill>
                  <a:schemeClr val="tx1"/>
                </a:solidFill>
                <a:effectLst/>
                <a:latin typeface="+mn-lt"/>
                <a:ea typeface="+mn-ea"/>
                <a:cs typeface="+mn-cs"/>
              </a:rPr>
              <a:t> of </a:t>
            </a:r>
            <a:r>
              <a:rPr lang="es-CO" sz="1200" b="0" kern="1200" baseline="0" dirty="0" err="1" smtClean="0">
                <a:solidFill>
                  <a:schemeClr val="tx1"/>
                </a:solidFill>
                <a:effectLst/>
                <a:latin typeface="+mn-lt"/>
                <a:ea typeface="+mn-ea"/>
                <a:cs typeface="+mn-cs"/>
              </a:rPr>
              <a:t>the</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task</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The</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knowledge</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is</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stretched</a:t>
            </a:r>
            <a:r>
              <a:rPr lang="es-CO" sz="1200" b="0" kern="1200" baseline="0" dirty="0" smtClean="0">
                <a:solidFill>
                  <a:schemeClr val="tx1"/>
                </a:solidFill>
                <a:effectLst/>
                <a:latin typeface="+mn-lt"/>
                <a:ea typeface="+mn-ea"/>
                <a:cs typeface="+mn-cs"/>
              </a:rPr>
              <a:t> and </a:t>
            </a:r>
            <a:r>
              <a:rPr lang="es-CO" sz="1200" b="0" kern="1200" baseline="0" dirty="0" err="1" smtClean="0">
                <a:solidFill>
                  <a:schemeClr val="tx1"/>
                </a:solidFill>
                <a:effectLst/>
                <a:latin typeface="+mn-lt"/>
                <a:ea typeface="+mn-ea"/>
                <a:cs typeface="+mn-cs"/>
              </a:rPr>
              <a:t>reinforced</a:t>
            </a:r>
            <a:r>
              <a:rPr lang="es-CO" sz="1200" b="0" kern="1200" baseline="0" dirty="0" smtClean="0">
                <a:solidFill>
                  <a:schemeClr val="tx1"/>
                </a:solidFill>
                <a:effectLst/>
                <a:latin typeface="+mn-lt"/>
                <a:ea typeface="+mn-ea"/>
                <a:cs typeface="+mn-cs"/>
              </a:rPr>
              <a:t> as </a:t>
            </a:r>
            <a:r>
              <a:rPr lang="es-CO" sz="1200" b="0" kern="1200" baseline="0" dirty="0" err="1" smtClean="0">
                <a:solidFill>
                  <a:schemeClr val="tx1"/>
                </a:solidFill>
                <a:effectLst/>
                <a:latin typeface="+mn-lt"/>
                <a:ea typeface="+mn-ea"/>
                <a:cs typeface="+mn-cs"/>
              </a:rPr>
              <a:t>pupils</a:t>
            </a:r>
            <a:r>
              <a:rPr lang="es-CO" sz="1200" b="0" kern="1200" baseline="0" dirty="0" smtClean="0">
                <a:solidFill>
                  <a:schemeClr val="tx1"/>
                </a:solidFill>
                <a:effectLst/>
                <a:latin typeface="+mn-lt"/>
                <a:ea typeface="+mn-ea"/>
                <a:cs typeface="+mn-cs"/>
              </a:rPr>
              <a:t> are </a:t>
            </a:r>
            <a:r>
              <a:rPr lang="es-CO" sz="1200" b="0" kern="1200" baseline="0" dirty="0" err="1" smtClean="0">
                <a:solidFill>
                  <a:schemeClr val="tx1"/>
                </a:solidFill>
                <a:effectLst/>
                <a:latin typeface="+mn-lt"/>
                <a:ea typeface="+mn-ea"/>
                <a:cs typeface="+mn-cs"/>
              </a:rPr>
              <a:t>practising</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the</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lexicon</a:t>
            </a:r>
            <a:r>
              <a:rPr lang="es-CO" sz="1200" b="0" kern="1200" baseline="0" dirty="0" smtClean="0">
                <a:solidFill>
                  <a:schemeClr val="tx1"/>
                </a:solidFill>
                <a:effectLst/>
                <a:latin typeface="+mn-lt"/>
                <a:ea typeface="+mn-ea"/>
                <a:cs typeface="+mn-cs"/>
              </a:rPr>
              <a:t> in a </a:t>
            </a:r>
            <a:r>
              <a:rPr lang="es-CO" sz="1200" b="0" kern="1200" baseline="0" dirty="0" err="1" smtClean="0">
                <a:solidFill>
                  <a:schemeClr val="tx1"/>
                </a:solidFill>
                <a:effectLst/>
                <a:latin typeface="+mn-lt"/>
                <a:ea typeface="+mn-ea"/>
                <a:cs typeface="+mn-cs"/>
              </a:rPr>
              <a:t>repetitive</a:t>
            </a:r>
            <a:r>
              <a:rPr lang="es-CO" sz="1200" b="0" kern="1200" baseline="0" dirty="0" smtClean="0">
                <a:solidFill>
                  <a:schemeClr val="tx1"/>
                </a:solidFill>
                <a:effectLst/>
                <a:latin typeface="+mn-lt"/>
                <a:ea typeface="+mn-ea"/>
                <a:cs typeface="+mn-cs"/>
              </a:rPr>
              <a:t> </a:t>
            </a:r>
            <a:r>
              <a:rPr lang="es-CO" sz="1200" b="0" kern="1200" baseline="0" dirty="0" err="1" smtClean="0">
                <a:solidFill>
                  <a:schemeClr val="tx1"/>
                </a:solidFill>
                <a:effectLst/>
                <a:latin typeface="+mn-lt"/>
                <a:ea typeface="+mn-ea"/>
                <a:cs typeface="+mn-cs"/>
              </a:rPr>
              <a:t>cycle</a:t>
            </a:r>
            <a:r>
              <a:rPr lang="es-CO" sz="1200" b="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9944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entury Gothic" panose="020B0502020202020204" pitchFamily="34" charset="0"/>
              </a:rPr>
              <a:t>Finally, </a:t>
            </a:r>
            <a:r>
              <a:rPr lang="en-US" sz="1200" dirty="0">
                <a:latin typeface="Century Gothic" panose="020B0502020202020204" pitchFamily="34" charset="0"/>
              </a:rPr>
              <a:t>we are entering</a:t>
            </a:r>
            <a:r>
              <a:rPr lang="en-US" sz="1200" baseline="0" dirty="0">
                <a:latin typeface="Century Gothic" panose="020B0502020202020204" pitchFamily="34" charset="0"/>
              </a:rPr>
              <a:t> </a:t>
            </a:r>
            <a:r>
              <a:rPr lang="en-US" sz="1200" b="1" baseline="0" dirty="0">
                <a:latin typeface="Century Gothic" panose="020B0502020202020204" pitchFamily="34" charset="0"/>
              </a:rPr>
              <a:t>the developing stage</a:t>
            </a:r>
            <a:r>
              <a:rPr lang="en-US" sz="1200" b="0" baseline="0" dirty="0">
                <a:latin typeface="Century Gothic" panose="020B0502020202020204" pitchFamily="34" charset="0"/>
              </a:rPr>
              <a:t> </a:t>
            </a:r>
            <a:r>
              <a:rPr lang="en-US" sz="1200" b="0" baseline="0" dirty="0" smtClean="0">
                <a:latin typeface="Century Gothic" panose="020B0502020202020204" pitchFamily="34" charset="0"/>
              </a:rPr>
              <a:t>of the vocabulary learning, with </a:t>
            </a:r>
            <a:r>
              <a:rPr lang="en-US" sz="1200" b="0" baseline="0" dirty="0">
                <a:latin typeface="Century Gothic" panose="020B0502020202020204" pitchFamily="34" charset="0"/>
              </a:rPr>
              <a:t>an information gap </a:t>
            </a:r>
            <a:r>
              <a:rPr lang="en-US" sz="1200" b="0" baseline="0" dirty="0" smtClean="0">
                <a:latin typeface="Century Gothic" panose="020B0502020202020204" pitchFamily="34" charset="0"/>
              </a:rPr>
              <a:t>activity, </a:t>
            </a:r>
            <a:r>
              <a:rPr lang="en-US" sz="1200" b="0" baseline="0" dirty="0">
                <a:latin typeface="Century Gothic" panose="020B0502020202020204" pitchFamily="34" charset="0"/>
              </a:rPr>
              <a:t>in which the vocabulary and grammar are essential.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entury Gothic" panose="020B0502020202020204" pitchFamily="34" charset="0"/>
            </a:endParaRPr>
          </a:p>
          <a:p>
            <a:r>
              <a:rPr lang="en-US" sz="1200" b="0" dirty="0" smtClean="0">
                <a:latin typeface="Century Gothic" panose="020B0502020202020204" pitchFamily="34" charset="0"/>
              </a:rPr>
              <a:t>This</a:t>
            </a:r>
            <a:r>
              <a:rPr lang="en-US" sz="1200" b="0" baseline="0" dirty="0" smtClean="0">
                <a:latin typeface="Century Gothic" panose="020B0502020202020204" pitchFamily="34" charset="0"/>
              </a:rPr>
              <a:t> </a:t>
            </a:r>
            <a:r>
              <a:rPr lang="en-US" sz="1200" b="0" baseline="0" dirty="0">
                <a:latin typeface="Century Gothic" panose="020B0502020202020204" pitchFamily="34" charset="0"/>
              </a:rPr>
              <a:t>is a paired task and the objective is to </a:t>
            </a:r>
            <a:r>
              <a:rPr lang="en-US" sz="1200" b="0" baseline="0" dirty="0" smtClean="0">
                <a:latin typeface="Century Gothic" panose="020B0502020202020204" pitchFamily="34" charset="0"/>
              </a:rPr>
              <a:t>recount a </a:t>
            </a:r>
            <a:r>
              <a:rPr lang="en-US" sz="1200" b="0" baseline="0" dirty="0">
                <a:latin typeface="Century Gothic" panose="020B0502020202020204" pitchFamily="34" charset="0"/>
              </a:rPr>
              <a:t>narrative.</a:t>
            </a:r>
            <a:endParaRPr lang="en-GB" b="1" dirty="0"/>
          </a:p>
          <a:p>
            <a:r>
              <a:rPr lang="en-GB" sz="1200" b="0" dirty="0" smtClean="0"/>
              <a:t>Both pupils have a card with different activities and places</a:t>
            </a:r>
            <a:r>
              <a:rPr lang="en-GB" sz="1200" b="0" baseline="0" dirty="0" smtClean="0"/>
              <a:t> – as shown on the screen here.</a:t>
            </a:r>
            <a:endParaRPr lang="en-GB" sz="1200" b="0" dirty="0"/>
          </a:p>
          <a:p>
            <a:r>
              <a:rPr lang="en-GB" dirty="0" smtClean="0"/>
              <a:t>Student</a:t>
            </a:r>
            <a:r>
              <a:rPr lang="en-GB" baseline="0" dirty="0" smtClean="0"/>
              <a:t> </a:t>
            </a:r>
            <a:r>
              <a:rPr lang="en-GB" baseline="0" dirty="0"/>
              <a:t>A </a:t>
            </a:r>
            <a:r>
              <a:rPr lang="en-GB" baseline="0" dirty="0" smtClean="0"/>
              <a:t>tells, in order, </a:t>
            </a:r>
            <a:r>
              <a:rPr lang="en-GB" baseline="0" dirty="0"/>
              <a:t>the 8 </a:t>
            </a:r>
            <a:r>
              <a:rPr lang="en-GB" baseline="0" dirty="0" smtClean="0"/>
              <a:t>actions that are written on their </a:t>
            </a:r>
            <a:r>
              <a:rPr lang="en-GB" baseline="0" dirty="0"/>
              <a:t>prompt </a:t>
            </a:r>
            <a:r>
              <a:rPr lang="en-GB" baseline="0" dirty="0" smtClean="0"/>
              <a:t>card.</a:t>
            </a:r>
            <a:endParaRPr lang="en-GB" baseline="0" dirty="0"/>
          </a:p>
          <a:p>
            <a:r>
              <a:rPr lang="en-GB" baseline="0" dirty="0" smtClean="0"/>
              <a:t>Student </a:t>
            </a:r>
            <a:r>
              <a:rPr lang="en-GB" baseline="0" dirty="0"/>
              <a:t>B listens and takes notes of what happens in </a:t>
            </a:r>
            <a:r>
              <a:rPr lang="en-GB" baseline="0" dirty="0" smtClean="0"/>
              <a:t>English then they swap roles.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At the end of the task, the students </a:t>
            </a:r>
            <a:r>
              <a:rPr lang="en-GB" baseline="0" dirty="0"/>
              <a:t>compare </a:t>
            </a:r>
            <a:r>
              <a:rPr lang="en-GB" baseline="0" dirty="0" smtClean="0"/>
              <a:t>their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They could focus specifically on either where Paula </a:t>
            </a:r>
            <a:r>
              <a:rPr lang="en-GB" baseline="0" dirty="0"/>
              <a:t>journey </a:t>
            </a:r>
            <a:r>
              <a:rPr lang="en-GB" baseline="0" dirty="0" smtClean="0"/>
              <a:t>starts, ends or in which </a:t>
            </a:r>
            <a:r>
              <a:rPr lang="en-GB" baseline="0" dirty="0"/>
              <a:t>order of places to visit would be </a:t>
            </a:r>
            <a:r>
              <a:rPr lang="en-GB" baseline="0" dirty="0" smtClean="0"/>
              <a:t>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style of output activity help learners establish and access both their grammatical and vocabulary knowledge from their short and long term memory.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91849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hlinkClick r:id="" action="ppaction://noactio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0671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Students </a:t>
            </a:r>
            <a:r>
              <a:rPr lang="en-GB" sz="1200" kern="1200" dirty="0">
                <a:solidFill>
                  <a:schemeClr val="tx1"/>
                </a:solidFill>
                <a:effectLst/>
                <a:latin typeface="+mn-lt"/>
                <a:ea typeface="+mn-ea"/>
                <a:cs typeface="+mn-cs"/>
              </a:rPr>
              <a:t>can use </a:t>
            </a:r>
            <a:r>
              <a:rPr lang="en-GB" sz="1200" kern="1200" dirty="0" smtClean="0">
                <a:solidFill>
                  <a:schemeClr val="tx1"/>
                </a:solidFill>
                <a:effectLst/>
                <a:latin typeface="+mn-lt"/>
                <a:ea typeface="+mn-ea"/>
                <a:cs typeface="+mn-cs"/>
              </a:rPr>
              <a:t>this</a:t>
            </a:r>
            <a:r>
              <a:rPr lang="en-GB" sz="1200" kern="1200" baseline="0" dirty="0" smtClean="0">
                <a:solidFill>
                  <a:schemeClr val="tx1"/>
                </a:solidFill>
                <a:effectLst/>
                <a:latin typeface="+mn-lt"/>
                <a:ea typeface="+mn-ea"/>
                <a:cs typeface="+mn-cs"/>
              </a:rPr>
              <a:t> checklist</a:t>
            </a:r>
            <a:r>
              <a:rPr lang="en-GB" sz="1200" kern="1200" dirty="0" smtClean="0">
                <a:solidFill>
                  <a:schemeClr val="tx1"/>
                </a:solidFill>
                <a:effectLst/>
                <a:latin typeface="+mn-lt"/>
                <a:ea typeface="+mn-ea"/>
                <a:cs typeface="+mn-cs"/>
              </a:rPr>
              <a:t> to </a:t>
            </a:r>
            <a:r>
              <a:rPr lang="en-GB" sz="1200" kern="1200" dirty="0">
                <a:solidFill>
                  <a:schemeClr val="tx1"/>
                </a:solidFill>
                <a:effectLst/>
                <a:latin typeface="+mn-lt"/>
                <a:ea typeface="+mn-ea"/>
                <a:cs typeface="+mn-cs"/>
              </a:rPr>
              <a:t>assess what they </a:t>
            </a:r>
            <a:r>
              <a:rPr lang="en-GB" sz="1200" kern="1200" dirty="0" smtClean="0">
                <a:solidFill>
                  <a:schemeClr val="tx1"/>
                </a:solidFill>
                <a:effectLst/>
                <a:latin typeface="+mn-lt"/>
                <a:ea typeface="+mn-ea"/>
                <a:cs typeface="+mn-cs"/>
              </a:rPr>
              <a:t>know, </a:t>
            </a:r>
            <a:r>
              <a:rPr lang="en-GB" sz="1200" kern="1200" dirty="0">
                <a:solidFill>
                  <a:schemeClr val="tx1"/>
                </a:solidFill>
                <a:effectLst/>
                <a:latin typeface="+mn-lt"/>
                <a:ea typeface="+mn-ea"/>
                <a:cs typeface="+mn-cs"/>
              </a:rPr>
              <a:t>when they are learning new words, or revising ones they already </a:t>
            </a:r>
            <a:r>
              <a:rPr lang="en-GB" sz="1200" kern="1200" dirty="0" smtClean="0">
                <a:solidFill>
                  <a:schemeClr val="tx1"/>
                </a:solidFill>
                <a:effectLst/>
                <a:latin typeface="+mn-lt"/>
                <a:ea typeface="+mn-ea"/>
                <a:cs typeface="+mn-cs"/>
              </a:rPr>
              <a:t>know.</a:t>
            </a:r>
            <a:r>
              <a:rPr lang="en-GB" sz="1200" kern="1200" baseline="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This </a:t>
            </a:r>
            <a:r>
              <a:rPr lang="en-GB" sz="1200" kern="1200" dirty="0">
                <a:solidFill>
                  <a:schemeClr val="tx1"/>
                </a:solidFill>
                <a:effectLst/>
                <a:latin typeface="+mn-lt"/>
                <a:ea typeface="+mn-ea"/>
                <a:cs typeface="+mn-cs"/>
              </a:rPr>
              <a:t>sheet could be </a:t>
            </a:r>
            <a:r>
              <a:rPr lang="en-GB" sz="1200" kern="1200" dirty="0" smtClean="0">
                <a:solidFill>
                  <a:schemeClr val="tx1"/>
                </a:solidFill>
                <a:effectLst/>
                <a:latin typeface="+mn-lt"/>
                <a:ea typeface="+mn-ea"/>
                <a:cs typeface="+mn-cs"/>
              </a:rPr>
              <a:t>completed as part </a:t>
            </a:r>
            <a:r>
              <a:rPr lang="en-GB" sz="1200" kern="1200" dirty="0">
                <a:solidFill>
                  <a:schemeClr val="tx1"/>
                </a:solidFill>
                <a:effectLst/>
                <a:latin typeface="+mn-lt"/>
                <a:ea typeface="+mn-ea"/>
                <a:cs typeface="+mn-cs"/>
              </a:rPr>
              <a:t>of a homework task or used in class as a vocabulary </a:t>
            </a:r>
            <a:r>
              <a:rPr lang="en-GB" sz="1200" kern="1200" dirty="0" smtClean="0">
                <a:solidFill>
                  <a:schemeClr val="tx1"/>
                </a:solidFill>
                <a:effectLst/>
                <a:latin typeface="+mn-lt"/>
                <a:ea typeface="+mn-ea"/>
                <a:cs typeface="+mn-cs"/>
              </a:rPr>
              <a:t>quiz</a:t>
            </a:r>
            <a:r>
              <a:rPr lang="en-GB" sz="1200" kern="1200" baseline="0" dirty="0" smtClean="0">
                <a:solidFill>
                  <a:schemeClr val="tx1"/>
                </a:solidFill>
                <a:effectLst/>
                <a:latin typeface="+mn-lt"/>
                <a:ea typeface="+mn-ea"/>
                <a:cs typeface="+mn-cs"/>
              </a:rPr>
              <a:t> and w</a:t>
            </a:r>
            <a:r>
              <a:rPr lang="en-US" dirty="0" smtClean="0"/>
              <a:t>e suggest giving students a print out of the template so they can refer to it throughout the year. The template is available on the resource portal. </a:t>
            </a:r>
          </a:p>
          <a:p>
            <a:r>
              <a:rPr lang="en-US" dirty="0" smtClean="0"/>
              <a:t>https://resources.ncelp.org/concern/resources/gf06g264k?locale=en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042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have </a:t>
            </a:r>
            <a:r>
              <a:rPr lang="en-GB" baseline="0" dirty="0"/>
              <a:t>to remember that the exams will include forms of words that learners may not have met, and are not on the prescribed vocabulary list. </a:t>
            </a:r>
            <a:r>
              <a:rPr lang="en-GB" baseline="0" dirty="0" smtClean="0"/>
              <a:t>Therefore </a:t>
            </a:r>
            <a:r>
              <a:rPr lang="en-GB" baseline="0" dirty="0"/>
              <a:t>learners will need the ability to spot patterns and identify variations from words they do know, but still link them back to the meaning.  </a:t>
            </a:r>
            <a:endParaRPr lang="en-GB" baseline="0" dirty="0" smtClean="0"/>
          </a:p>
          <a:p>
            <a:r>
              <a:rPr lang="en-GB" baseline="0" dirty="0" smtClean="0"/>
              <a:t>This </a:t>
            </a:r>
            <a:r>
              <a:rPr lang="en-GB" baseline="0" dirty="0"/>
              <a:t>is a considerable </a:t>
            </a:r>
            <a:r>
              <a:rPr lang="en-GB" baseline="0" dirty="0" smtClean="0"/>
              <a:t>challenge but if we train our students from the early stage of their language journey to be more inquisitive about the form of words, this will have a positive impact on their ability to deal with more unpredictable language both in real life context and in exam condition.</a:t>
            </a:r>
          </a:p>
          <a:p>
            <a:endParaRPr lang="en-GB" baseline="0" dirty="0" smtClean="0"/>
          </a:p>
          <a:p>
            <a:endParaRPr lang="en-GB" dirty="0"/>
          </a:p>
          <a:p>
            <a:endParaRPr lang="en-GB" baseline="0" dirty="0"/>
          </a:p>
          <a:p>
            <a:endParaRPr lang="en-GB" baseline="0" dirty="0"/>
          </a:p>
          <a:p>
            <a:endParaRPr lang="en-GB" baseline="0" dirty="0"/>
          </a:p>
          <a:p>
            <a:endParaRPr lang="en-GB" baseline="0" dirty="0"/>
          </a:p>
          <a:p>
            <a:endParaRPr lang="en-GB" baseline="0" dirty="0"/>
          </a:p>
          <a:p>
            <a:pPr marL="0" indent="0">
              <a:buFontTx/>
              <a:buNone/>
            </a:pPr>
            <a:endParaRPr lang="en-GB"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D983E-7C3E-4370-81E2-CCCE6FE02D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93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an example of awareness raising</a:t>
            </a:r>
            <a:r>
              <a:rPr lang="en-GB" baseline="0" dirty="0" smtClean="0"/>
              <a:t> of patterns from the German collection.</a:t>
            </a:r>
            <a:endParaRPr lang="en-GB" b="0" baseline="0" dirty="0" smtClean="0"/>
          </a:p>
          <a:p>
            <a:r>
              <a:rPr lang="en-GB" b="0" baseline="0" dirty="0" smtClean="0"/>
              <a:t>To start with pupils are shown two words to compare. </a:t>
            </a:r>
          </a:p>
          <a:p>
            <a:r>
              <a:rPr lang="en-GB" b="0" baseline="0" dirty="0" smtClean="0"/>
              <a:t>This is followed by a clear explanation of the pattern.</a:t>
            </a:r>
          </a:p>
          <a:p>
            <a:r>
              <a:rPr lang="en-GB" b="0" baseline="0" dirty="0" smtClean="0"/>
              <a:t>Then students have a chance to apply the new knowledge with unknown words. </a:t>
            </a:r>
          </a:p>
          <a:p>
            <a:r>
              <a:rPr lang="en-GB" b="0" baseline="0" dirty="0" smtClean="0"/>
              <a:t>They are also challenged to make other connections with previously learnt/seen vocabulary.</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3355823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These </a:t>
            </a:r>
            <a:r>
              <a:rPr lang="en-GB" baseline="0" dirty="0"/>
              <a:t>types of activities </a:t>
            </a:r>
            <a:r>
              <a:rPr lang="en-GB" baseline="0" dirty="0" smtClean="0"/>
              <a:t>are great because they provide </a:t>
            </a:r>
            <a:r>
              <a:rPr lang="en-GB" baseline="0" dirty="0"/>
              <a:t>opportunities to:</a:t>
            </a:r>
            <a:br>
              <a:rPr lang="en-GB" baseline="0" dirty="0"/>
            </a:br>
            <a:r>
              <a:rPr lang="en-GB" baseline="0" dirty="0"/>
              <a:t> - make connections and understand patterns between TL and English</a:t>
            </a:r>
            <a:br>
              <a:rPr lang="en-GB" baseline="0" dirty="0"/>
            </a:br>
            <a:r>
              <a:rPr lang="en-GB" baseline="0" dirty="0"/>
              <a:t> - practise those links by translating TL </a:t>
            </a:r>
            <a:r>
              <a:rPr lang="en-GB" baseline="0" dirty="0">
                <a:sym typeface="Wingdings" panose="05000000000000000000" pitchFamily="2" charset="2"/>
              </a:rPr>
              <a:t> English and English  </a:t>
            </a:r>
            <a:r>
              <a:rPr lang="en-GB" baseline="0" dirty="0" smtClean="0">
                <a:sym typeface="Wingdings" panose="05000000000000000000" pitchFamily="2" charset="2"/>
              </a:rPr>
              <a:t>TL</a:t>
            </a:r>
          </a:p>
          <a:p>
            <a:pPr marL="171450" indent="-171450">
              <a:buFontTx/>
              <a:buChar char="-"/>
            </a:pPr>
            <a:r>
              <a:rPr lang="en-GB" baseline="0" dirty="0" smtClean="0">
                <a:sym typeface="Wingdings" panose="05000000000000000000" pitchFamily="2" charset="2"/>
              </a:rPr>
              <a:t>pupils are consolidating </a:t>
            </a:r>
            <a:r>
              <a:rPr lang="en-GB" baseline="0" dirty="0">
                <a:sym typeface="Wingdings" panose="05000000000000000000" pitchFamily="2" charset="2"/>
              </a:rPr>
              <a:t>their </a:t>
            </a:r>
            <a:r>
              <a:rPr lang="en-GB" baseline="0" dirty="0" err="1">
                <a:sym typeface="Wingdings" panose="05000000000000000000" pitchFamily="2" charset="2"/>
              </a:rPr>
              <a:t>SSC</a:t>
            </a:r>
            <a:r>
              <a:rPr lang="en-GB" baseline="0" dirty="0">
                <a:sym typeface="Wingdings" panose="05000000000000000000" pitchFamily="2" charset="2"/>
              </a:rPr>
              <a:t> (phonics) knowledge by reading the words </a:t>
            </a:r>
            <a:r>
              <a:rPr lang="en-GB" baseline="0" dirty="0" smtClean="0">
                <a:sym typeface="Wingdings" panose="05000000000000000000" pitchFamily="2" charset="2"/>
              </a:rPr>
              <a:t>or sentences aloud</a:t>
            </a:r>
          </a:p>
          <a:p>
            <a:pPr marL="171450" indent="-171450">
              <a:buFontTx/>
              <a:buChar char="-"/>
            </a:pPr>
            <a:r>
              <a:rPr lang="en-GB" baseline="0" dirty="0" smtClean="0">
                <a:sym typeface="Wingdings" panose="05000000000000000000" pitchFamily="2" charset="2"/>
              </a:rPr>
              <a:t>and their knowledge </a:t>
            </a:r>
            <a:r>
              <a:rPr lang="en-GB" baseline="0" dirty="0">
                <a:sym typeface="Wingdings" panose="05000000000000000000" pitchFamily="2" charset="2"/>
              </a:rPr>
              <a:t>of spelling and pronunciation rules </a:t>
            </a:r>
            <a:r>
              <a:rPr lang="en-GB" baseline="0" dirty="0" smtClean="0">
                <a:sym typeface="Wingdings" panose="05000000000000000000" pitchFamily="2" charset="2"/>
              </a:rPr>
              <a:t>are reinforced (e.g</a:t>
            </a:r>
            <a:r>
              <a:rPr lang="en-GB" baseline="0" dirty="0">
                <a:sym typeface="Wingdings" panose="05000000000000000000" pitchFamily="2" charset="2"/>
              </a:rPr>
              <a:t>. single vs double consonants in writing and syllable stress in speaking)</a:t>
            </a:r>
          </a:p>
          <a:p>
            <a:endParaRPr lang="en-GB" b="1" baseline="0" dirty="0"/>
          </a:p>
          <a:p>
            <a:endParaRPr lang="en-GB" b="1" baseline="0" dirty="0"/>
          </a:p>
          <a:p>
            <a:endParaRPr lang="en-GB" b="1"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76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aseline="0" dirty="0"/>
              <a:t>Let’s look in detail at those 4 items of vocabulary - What do we think?  Do all these words…</a:t>
            </a:r>
          </a:p>
          <a:p>
            <a:pPr marL="228600" indent="-228600">
              <a:buAutoNum type="alphaLcParenR"/>
            </a:pPr>
            <a:r>
              <a:rPr lang="en-GB" baseline="0" dirty="0"/>
              <a:t>Do they come into the top 2000 most frequent words in French? </a:t>
            </a:r>
            <a:r>
              <a:rPr lang="en-GB" sz="1200" i="0" kern="1200" dirty="0">
                <a:solidFill>
                  <a:schemeClr val="tx1"/>
                </a:solidFill>
                <a:effectLst/>
                <a:latin typeface="+mn-lt"/>
                <a:ea typeface="+mn-ea"/>
                <a:cs typeface="+mn-cs"/>
              </a:rPr>
              <a:t>Well, three of them </a:t>
            </a:r>
            <a:r>
              <a:rPr lang="en-GB" sz="1200" b="1" i="0" kern="1200" dirty="0">
                <a:solidFill>
                  <a:schemeClr val="tx1"/>
                </a:solidFill>
                <a:effectLst/>
                <a:latin typeface="+mn-lt"/>
                <a:ea typeface="+mn-ea"/>
                <a:cs typeface="+mn-cs"/>
              </a:rPr>
              <a:t>are</a:t>
            </a:r>
            <a:r>
              <a:rPr lang="en-GB" sz="1200" i="0" kern="1200" dirty="0">
                <a:solidFill>
                  <a:schemeClr val="tx1"/>
                </a:solidFill>
                <a:effectLst/>
                <a:latin typeface="+mn-lt"/>
                <a:ea typeface="+mn-ea"/>
                <a:cs typeface="+mn-cs"/>
              </a:rPr>
              <a:t> in the most frequent 2000 words, and one, ‘les </a:t>
            </a:r>
            <a:r>
              <a:rPr lang="en-GB" sz="1200" i="0" kern="1200" dirty="0" err="1">
                <a:solidFill>
                  <a:schemeClr val="tx1"/>
                </a:solidFill>
                <a:effectLst/>
                <a:latin typeface="+mn-lt"/>
                <a:ea typeface="+mn-ea"/>
                <a:cs typeface="+mn-cs"/>
              </a:rPr>
              <a:t>repas</a:t>
            </a:r>
            <a:r>
              <a:rPr lang="en-GB" sz="1200" i="0" kern="1200" dirty="0">
                <a:solidFill>
                  <a:schemeClr val="tx1"/>
                </a:solidFill>
                <a:effectLst/>
                <a:latin typeface="+mn-lt"/>
                <a:ea typeface="+mn-ea"/>
                <a:cs typeface="+mn-cs"/>
              </a:rPr>
              <a:t>’ has a rating closer to 3000.</a:t>
            </a:r>
            <a:r>
              <a:rPr lang="en-GB" sz="1200" i="1" kern="1200" dirty="0">
                <a:solidFill>
                  <a:schemeClr val="tx1"/>
                </a:solidFill>
                <a:effectLst/>
                <a:latin typeface="+mn-lt"/>
                <a:ea typeface="+mn-ea"/>
                <a:cs typeface="+mn-cs"/>
              </a:rPr>
              <a:t/>
            </a:r>
            <a:br>
              <a:rPr lang="en-GB" sz="1200" i="1" kern="1200" dirty="0">
                <a:solidFill>
                  <a:schemeClr val="tx1"/>
                </a:solidFill>
                <a:effectLst/>
                <a:latin typeface="+mn-lt"/>
                <a:ea typeface="+mn-ea"/>
                <a:cs typeface="+mn-cs"/>
              </a:rPr>
            </a:br>
            <a:endParaRPr lang="en-GB" sz="1200" i="1" kern="1200" dirty="0">
              <a:solidFill>
                <a:schemeClr val="tx1"/>
              </a:solidFill>
              <a:effectLst/>
              <a:latin typeface="+mn-lt"/>
              <a:ea typeface="+mn-ea"/>
              <a:cs typeface="+mn-cs"/>
            </a:endParaRPr>
          </a:p>
          <a:p>
            <a:pPr marL="228600" indent="-228600">
              <a:buAutoNum type="alphaLcParenR"/>
            </a:pPr>
            <a:r>
              <a:rPr lang="en-GB" baseline="0" dirty="0"/>
              <a:t>Do they appear on the AQA Foundation French Core Vocabulary list? Well yes they do (along with nearly 1400 others, many of which are multi-word phrases!)</a:t>
            </a:r>
            <a:br>
              <a:rPr lang="en-GB" baseline="0" dirty="0"/>
            </a:br>
            <a:endParaRPr lang="en-GB" baseline="0" dirty="0"/>
          </a:p>
          <a:p>
            <a:pPr marL="228600" indent="-228600">
              <a:buAutoNum type="alphaLcParenR"/>
            </a:pPr>
            <a:r>
              <a:rPr lang="en-GB" baseline="0" dirty="0"/>
              <a:t>appear in the most popular GCSE textbook? Well yes they do, they all feature in the Studio textbook</a:t>
            </a:r>
          </a:p>
          <a:p>
            <a:pPr marL="228600" indent="-228600">
              <a:buAutoNum type="alphaLcParenR"/>
            </a:pPr>
            <a:endParaRPr lang="en-GB" baseline="0" dirty="0"/>
          </a:p>
          <a:p>
            <a:endParaRPr lang="en-GB" sz="1200" b="0" i="0" u="none" strike="noStrike" kern="1200" baseline="0" dirty="0">
              <a:solidFill>
                <a:schemeClr val="tx1"/>
              </a:solidFill>
              <a:ea typeface="+mn-ea"/>
              <a:cs typeface="+mn-cs"/>
            </a:endParaRPr>
          </a:p>
          <a:p>
            <a:r>
              <a:rPr lang="en-GB" sz="1200" b="0" i="0" u="none" strike="noStrike" kern="1200" baseline="0" dirty="0">
                <a:solidFill>
                  <a:schemeClr val="tx1"/>
                </a:solidFill>
                <a:ea typeface="+mn-ea"/>
                <a:cs typeface="+mn-cs"/>
              </a:rPr>
              <a:t>OK – given that we’ve said ‘yes’ to b) and c), why do we think many students just didn’t know or recognise them?</a:t>
            </a: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156209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b="0" kern="1200" dirty="0" smtClean="0">
                <a:solidFill>
                  <a:schemeClr val="tx1"/>
                </a:solidFill>
                <a:effectLst/>
                <a:latin typeface="+mn-lt"/>
                <a:ea typeface="+mn-ea"/>
                <a:cs typeface="+mn-cs"/>
              </a:rPr>
              <a:t>Let’s have a look now at a </a:t>
            </a:r>
            <a:r>
              <a:rPr lang="en-GB" sz="1200" b="0" kern="1200" baseline="0" dirty="0" smtClean="0">
                <a:solidFill>
                  <a:schemeClr val="tx1"/>
                </a:solidFill>
                <a:effectLst/>
                <a:latin typeface="+mn-lt"/>
                <a:ea typeface="+mn-ea"/>
                <a:cs typeface="+mn-cs"/>
              </a:rPr>
              <a:t>sentence level comprehension task, where pupils are asked to reconstruct a whole sentence in Spanish.</a:t>
            </a:r>
          </a:p>
          <a:p>
            <a:endParaRPr lang="en-GB"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this activity, pupils are given a set of cards displaying the</a:t>
            </a:r>
            <a:r>
              <a:rPr lang="en-GB" sz="1200" kern="1200" baseline="0" dirty="0" smtClean="0">
                <a:solidFill>
                  <a:schemeClr val="tx1"/>
                </a:solidFill>
                <a:effectLst/>
                <a:latin typeface="+mn-lt"/>
                <a:ea typeface="+mn-ea"/>
                <a:cs typeface="+mn-cs"/>
              </a:rPr>
              <a:t> week’s vocabulary in the target Language on one side and the matching English on the reverse side. Verbs will only be given in their infinitive forms.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Spanish side up, pupils hear sentences in the target language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with 2-3-4 of the items in them and they place them down in order – this might sound easy, but remember they will only be seeing the infinitive</a:t>
            </a:r>
            <a:r>
              <a:rPr lang="en-GB" sz="1200" kern="1200" baseline="0" dirty="0" smtClean="0">
                <a:solidFill>
                  <a:schemeClr val="tx1"/>
                </a:solidFill>
                <a:effectLst/>
                <a:latin typeface="+mn-lt"/>
                <a:ea typeface="+mn-ea"/>
                <a:cs typeface="+mn-cs"/>
              </a:rPr>
              <a:t> as they are</a:t>
            </a:r>
            <a:r>
              <a:rPr lang="en-GB" sz="1200" kern="1200" dirty="0" smtClean="0">
                <a:solidFill>
                  <a:schemeClr val="tx1"/>
                </a:solidFill>
                <a:effectLst/>
                <a:latin typeface="+mn-lt"/>
                <a:ea typeface="+mn-ea"/>
                <a:cs typeface="+mn-cs"/>
              </a:rPr>
              <a:t> hearing the short form, so there is still some significant processing to do (plus the fact that you will have several items together in an order, so not as easy as it might seem).  </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Following on, pupils could be set</a:t>
            </a:r>
            <a:r>
              <a:rPr lang="en-GB" sz="1200" kern="1200" baseline="0" dirty="0" smtClean="0">
                <a:solidFill>
                  <a:schemeClr val="tx1"/>
                </a:solidFill>
                <a:effectLst/>
                <a:latin typeface="+mn-lt"/>
                <a:ea typeface="+mn-ea"/>
                <a:cs typeface="+mn-cs"/>
              </a:rPr>
              <a:t> to play</a:t>
            </a:r>
            <a:r>
              <a:rPr lang="en-GB" sz="1200" kern="1200" dirty="0" smtClean="0">
                <a:solidFill>
                  <a:schemeClr val="tx1"/>
                </a:solidFill>
                <a:effectLst/>
                <a:latin typeface="+mn-lt"/>
                <a:ea typeface="+mn-ea"/>
                <a:cs typeface="+mn-cs"/>
              </a:rPr>
              <a:t> a bingo game to focus on the meaning</a:t>
            </a:r>
            <a:r>
              <a:rPr lang="en-GB" sz="1200" kern="1200" baseline="0" dirty="0" smtClean="0">
                <a:solidFill>
                  <a:schemeClr val="tx1"/>
                </a:solidFill>
                <a:effectLst/>
                <a:latin typeface="+mn-lt"/>
                <a:ea typeface="+mn-ea"/>
                <a:cs typeface="+mn-cs"/>
              </a:rPr>
              <a:t> of single lexical items</a:t>
            </a: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Pupils place 6 of their cards English side up in a 3 x 2 formation and they turn them to Spanish when they hear the word called. Winner is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 complete row then ii) a full house.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For more practice,</a:t>
            </a:r>
            <a:r>
              <a:rPr lang="en-GB" sz="1200" kern="1200" baseline="0" dirty="0" smtClean="0">
                <a:solidFill>
                  <a:schemeClr val="tx1"/>
                </a:solidFill>
                <a:effectLst/>
                <a:latin typeface="+mn-lt"/>
                <a:ea typeface="+mn-ea"/>
                <a:cs typeface="+mn-cs"/>
              </a:rPr>
              <a:t> the first word ordering task can be repeated but changing the language on the cards that pupils can see. </a:t>
            </a:r>
            <a:r>
              <a:rPr lang="en-GB" sz="1200" kern="1200" dirty="0" smtClean="0">
                <a:solidFill>
                  <a:schemeClr val="tx1"/>
                </a:solidFill>
                <a:effectLst/>
                <a:latin typeface="+mn-lt"/>
                <a:ea typeface="+mn-ea"/>
                <a:cs typeface="+mn-cs"/>
              </a:rPr>
              <a:t>This time, English side up, pupils listen to the set of sentences containing 2-4 of the items and have to put them in order.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E.g. La plaza </a:t>
            </a:r>
            <a:r>
              <a:rPr lang="en-GB" sz="1200" kern="1200" dirty="0" err="1" smtClean="0">
                <a:solidFill>
                  <a:schemeClr val="tx1"/>
                </a:solidFill>
                <a:effectLst/>
                <a:latin typeface="+mn-lt"/>
                <a:ea typeface="+mn-ea"/>
                <a:cs typeface="+mn-cs"/>
              </a:rPr>
              <a:t>esta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cerca</a:t>
            </a:r>
            <a:r>
              <a:rPr lang="en-GB" sz="1200" kern="1200" dirty="0" smtClean="0">
                <a:solidFill>
                  <a:schemeClr val="tx1"/>
                </a:solidFill>
                <a:effectLst/>
                <a:latin typeface="+mn-lt"/>
                <a:ea typeface="+mn-ea"/>
                <a:cs typeface="+mn-cs"/>
              </a:rPr>
              <a:t> (they would need to place ‘town square’, then ‘to be(location)’ then ‘near’.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is challenging -</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sentences will be slow and careful.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It would be useful to have the</a:t>
            </a:r>
            <a:r>
              <a:rPr lang="en-GB" sz="1200" kern="1200" baseline="0" dirty="0" smtClean="0">
                <a:solidFill>
                  <a:schemeClr val="tx1"/>
                </a:solidFill>
                <a:effectLst/>
                <a:latin typeface="+mn-lt"/>
                <a:ea typeface="+mn-ea"/>
                <a:cs typeface="+mn-cs"/>
              </a:rPr>
              <a:t> sentences</a:t>
            </a:r>
            <a:r>
              <a:rPr lang="en-GB" sz="1200" kern="1200" dirty="0" smtClean="0">
                <a:solidFill>
                  <a:schemeClr val="tx1"/>
                </a:solidFill>
                <a:effectLst/>
                <a:latin typeface="+mn-lt"/>
                <a:ea typeface="+mn-ea"/>
                <a:cs typeface="+mn-cs"/>
              </a:rPr>
              <a:t> recorded at 3 different speeds</a:t>
            </a:r>
            <a:r>
              <a:rPr lang="en-GB" sz="1200" kern="1200" baseline="0" dirty="0" smtClean="0">
                <a:solidFill>
                  <a:schemeClr val="tx1"/>
                </a:solidFill>
                <a:effectLst/>
                <a:latin typeface="+mn-lt"/>
                <a:ea typeface="+mn-ea"/>
                <a:cs typeface="+mn-cs"/>
              </a:rPr>
              <a:t> to prompt quicker recalls and therefore some automaticity.</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1867994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t>
            </a:r>
            <a:r>
              <a:rPr lang="en-GB" sz="1200" kern="1200" dirty="0" smtClean="0">
                <a:solidFill>
                  <a:schemeClr val="tx1"/>
                </a:solidFill>
                <a:effectLst/>
                <a:latin typeface="+mn-lt"/>
                <a:ea typeface="+mn-ea"/>
                <a:cs typeface="+mn-cs"/>
              </a:rPr>
              <a:t>task</a:t>
            </a:r>
            <a:r>
              <a:rPr lang="en-GB" sz="1200" kern="1200" baseline="0" dirty="0" smtClean="0">
                <a:solidFill>
                  <a:schemeClr val="tx1"/>
                </a:solidFill>
                <a:effectLst/>
                <a:latin typeface="+mn-lt"/>
                <a:ea typeface="+mn-ea"/>
                <a:cs typeface="+mn-cs"/>
              </a:rPr>
              <a:t> here is another that </a:t>
            </a:r>
            <a:r>
              <a:rPr lang="en-GB" sz="1200" kern="1200" dirty="0" smtClean="0">
                <a:solidFill>
                  <a:schemeClr val="tx1"/>
                </a:solidFill>
                <a:effectLst/>
                <a:latin typeface="+mn-lt"/>
                <a:ea typeface="+mn-ea"/>
                <a:cs typeface="+mn-cs"/>
              </a:rPr>
              <a:t>focuses </a:t>
            </a:r>
            <a:r>
              <a:rPr lang="en-GB" sz="1200" kern="1200" dirty="0">
                <a:solidFill>
                  <a:schemeClr val="tx1"/>
                </a:solidFill>
                <a:effectLst/>
                <a:latin typeface="+mn-lt"/>
                <a:ea typeface="+mn-ea"/>
                <a:cs typeface="+mn-cs"/>
              </a:rPr>
              <a:t>pupils’ attention on the two verbs </a:t>
            </a:r>
            <a:r>
              <a:rPr lang="en-GB" sz="1200" kern="1200" dirty="0" smtClean="0">
                <a:solidFill>
                  <a:schemeClr val="tx1"/>
                </a:solidFill>
                <a:effectLst/>
                <a:latin typeface="+mn-lt"/>
                <a:ea typeface="+mn-ea"/>
                <a:cs typeface="+mn-cs"/>
              </a:rPr>
              <a:t>‘to be’.  </a:t>
            </a:r>
          </a:p>
          <a:p>
            <a:r>
              <a:rPr lang="en-GB" sz="1200" kern="1200" dirty="0" smtClean="0">
                <a:solidFill>
                  <a:schemeClr val="tx1"/>
                </a:solidFill>
                <a:effectLst/>
                <a:latin typeface="+mn-lt"/>
                <a:ea typeface="+mn-ea"/>
                <a:cs typeface="+mn-cs"/>
              </a:rPr>
              <a:t>A </a:t>
            </a:r>
            <a:r>
              <a:rPr lang="en-GB" sz="1200" kern="1200" dirty="0">
                <a:solidFill>
                  <a:schemeClr val="tx1"/>
                </a:solidFill>
                <a:effectLst/>
                <a:latin typeface="+mn-lt"/>
                <a:ea typeface="+mn-ea"/>
                <a:cs typeface="+mn-cs"/>
              </a:rPr>
              <a:t>sound effect obscures the verb </a:t>
            </a:r>
            <a:r>
              <a:rPr lang="en-GB" sz="1200" kern="1200" dirty="0" smtClean="0">
                <a:solidFill>
                  <a:schemeClr val="tx1"/>
                </a:solidFill>
                <a:effectLst/>
                <a:latin typeface="+mn-lt"/>
                <a:ea typeface="+mn-ea"/>
                <a:cs typeface="+mn-cs"/>
              </a:rPr>
              <a:t>and </a:t>
            </a:r>
            <a:r>
              <a:rPr lang="en-GB" sz="1200" kern="1200" dirty="0">
                <a:solidFill>
                  <a:schemeClr val="tx1"/>
                </a:solidFill>
                <a:effectLst/>
                <a:latin typeface="+mn-lt"/>
                <a:ea typeface="+mn-ea"/>
                <a:cs typeface="+mn-cs"/>
              </a:rPr>
              <a:t>pupils have to fill in their choice of ‘</a:t>
            </a:r>
            <a:r>
              <a:rPr lang="en-GB" sz="1200" kern="1200" dirty="0" err="1">
                <a:solidFill>
                  <a:schemeClr val="tx1"/>
                </a:solidFill>
                <a:effectLst/>
                <a:latin typeface="+mn-lt"/>
                <a:ea typeface="+mn-ea"/>
                <a:cs typeface="+mn-cs"/>
              </a:rPr>
              <a:t>es</a:t>
            </a:r>
            <a:r>
              <a:rPr lang="en-GB" sz="1200" kern="1200" dirty="0">
                <a:solidFill>
                  <a:schemeClr val="tx1"/>
                </a:solidFill>
                <a:effectLst/>
                <a:latin typeface="+mn-lt"/>
                <a:ea typeface="+mn-ea"/>
                <a:cs typeface="+mn-cs"/>
              </a:rPr>
              <a:t>’ or ‘</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2923711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Another sentence level production</a:t>
            </a:r>
            <a:r>
              <a:rPr lang="en-GB" sz="1200" kern="1200" baseline="0" dirty="0" smtClean="0">
                <a:solidFill>
                  <a:schemeClr val="tx1"/>
                </a:solidFill>
                <a:effectLst/>
                <a:latin typeface="+mn-lt"/>
                <a:ea typeface="+mn-ea"/>
                <a:cs typeface="+mn-cs"/>
              </a:rPr>
              <a:t> task now, involving the use of a dice.</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Students</a:t>
            </a:r>
            <a:r>
              <a:rPr lang="en-GB" sz="1200" kern="1200" baseline="0" dirty="0" smtClean="0">
                <a:solidFill>
                  <a:schemeClr val="tx1"/>
                </a:solidFill>
                <a:effectLst/>
                <a:latin typeface="+mn-lt"/>
                <a:ea typeface="+mn-ea"/>
                <a:cs typeface="+mn-cs"/>
              </a:rPr>
              <a:t> work in pairs.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Player </a:t>
            </a:r>
            <a:r>
              <a:rPr lang="en-GB" sz="1200" kern="1200" dirty="0">
                <a:solidFill>
                  <a:schemeClr val="tx1"/>
                </a:solidFill>
                <a:effectLst/>
                <a:latin typeface="+mn-lt"/>
                <a:ea typeface="+mn-ea"/>
                <a:cs typeface="+mn-cs"/>
              </a:rPr>
              <a:t>A rolls the dice to generate 1) a place and 2) a verb.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They </a:t>
            </a:r>
            <a:r>
              <a:rPr lang="en-GB" sz="1200" kern="1200" dirty="0">
                <a:solidFill>
                  <a:schemeClr val="tx1"/>
                </a:solidFill>
                <a:effectLst/>
                <a:latin typeface="+mn-lt"/>
                <a:ea typeface="+mn-ea"/>
                <a:cs typeface="+mn-cs"/>
              </a:rPr>
              <a:t>then choose a word from the oval to finish their sentence.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Each </a:t>
            </a:r>
            <a:r>
              <a:rPr lang="en-GB" sz="1200" kern="1200" dirty="0">
                <a:solidFill>
                  <a:schemeClr val="tx1"/>
                </a:solidFill>
                <a:effectLst/>
                <a:latin typeface="+mn-lt"/>
                <a:ea typeface="+mn-ea"/>
                <a:cs typeface="+mn-cs"/>
              </a:rPr>
              <a:t>word from the oval can only be used once.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Players </a:t>
            </a:r>
            <a:r>
              <a:rPr lang="en-GB" sz="1200" kern="1200" dirty="0">
                <a:solidFill>
                  <a:schemeClr val="tx1"/>
                </a:solidFill>
                <a:effectLst/>
                <a:latin typeface="+mn-lt"/>
                <a:ea typeface="+mn-ea"/>
                <a:cs typeface="+mn-cs"/>
              </a:rPr>
              <a:t>keep a tally of their correctly formed sentences.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Once </a:t>
            </a:r>
            <a:r>
              <a:rPr lang="en-GB" sz="1200" kern="1200" dirty="0">
                <a:solidFill>
                  <a:schemeClr val="tx1"/>
                </a:solidFill>
                <a:effectLst/>
                <a:latin typeface="+mn-lt"/>
                <a:ea typeface="+mn-ea"/>
                <a:cs typeface="+mn-cs"/>
              </a:rPr>
              <a:t>a word is used it can be crossed out.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a:t>
            </a:r>
            <a:r>
              <a:rPr lang="en-GB" sz="1200" kern="1200" dirty="0">
                <a:solidFill>
                  <a:schemeClr val="tx1"/>
                </a:solidFill>
                <a:effectLst/>
                <a:latin typeface="+mn-lt"/>
                <a:ea typeface="+mn-ea"/>
                <a:cs typeface="+mn-cs"/>
              </a:rPr>
              <a:t>the number of possible words decreases, players may have to </a:t>
            </a:r>
            <a:r>
              <a:rPr lang="en-GB" sz="1200" kern="1200" dirty="0" smtClean="0">
                <a:solidFill>
                  <a:schemeClr val="tx1"/>
                </a:solidFill>
                <a:effectLst/>
                <a:latin typeface="+mn-lt"/>
                <a:ea typeface="+mn-ea"/>
                <a:cs typeface="+mn-cs"/>
              </a:rPr>
              <a:t>signals if </a:t>
            </a:r>
            <a:r>
              <a:rPr lang="en-GB" sz="1200" kern="1200" dirty="0">
                <a:solidFill>
                  <a:schemeClr val="tx1"/>
                </a:solidFill>
                <a:effectLst/>
                <a:latin typeface="+mn-lt"/>
                <a:ea typeface="+mn-ea"/>
                <a:cs typeface="+mn-cs"/>
              </a:rPr>
              <a:t>there is no appropriate word to finish their sentence. </a:t>
            </a:r>
            <a:r>
              <a:rPr lang="en-GB" sz="1200" kern="1200" dirty="0" smtClean="0">
                <a:solidFill>
                  <a:schemeClr val="tx1"/>
                </a:solidFill>
                <a:effectLst/>
                <a:latin typeface="+mn-lt"/>
                <a:ea typeface="+mn-ea"/>
                <a:cs typeface="+mn-cs"/>
              </a:rPr>
              <a:t>In </a:t>
            </a:r>
            <a:r>
              <a:rPr lang="en-GB" sz="1200" kern="1200" dirty="0">
                <a:solidFill>
                  <a:schemeClr val="tx1"/>
                </a:solidFill>
                <a:effectLst/>
                <a:latin typeface="+mn-lt"/>
                <a:ea typeface="+mn-ea"/>
                <a:cs typeface="+mn-cs"/>
              </a:rPr>
              <a:t>this case, play passes to their partner.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player who is able to make the most sentences within the time or until all the words run out is the winner.  </a:t>
            </a:r>
          </a:p>
          <a:p>
            <a:r>
              <a:rPr lang="en-GB" sz="1200" kern="1200" dirty="0">
                <a:solidFill>
                  <a:schemeClr val="tx1"/>
                </a:solidFill>
                <a:effectLst/>
                <a:latin typeface="+mn-lt"/>
                <a:ea typeface="+mn-ea"/>
                <a:cs typeface="+mn-cs"/>
              </a:rPr>
              <a:t>You could use </a:t>
            </a:r>
            <a:r>
              <a:rPr lang="en-GB" sz="1200" kern="1200" dirty="0" smtClean="0">
                <a:solidFill>
                  <a:schemeClr val="tx1"/>
                </a:solidFill>
                <a:effectLst/>
                <a:latin typeface="+mn-lt"/>
                <a:ea typeface="+mn-ea"/>
                <a:cs typeface="+mn-cs"/>
              </a:rPr>
              <a:t>more </a:t>
            </a:r>
            <a:r>
              <a:rPr lang="en-GB" sz="1200" kern="1200" dirty="0">
                <a:solidFill>
                  <a:schemeClr val="tx1"/>
                </a:solidFill>
                <a:effectLst/>
                <a:latin typeface="+mn-lt"/>
                <a:ea typeface="+mn-ea"/>
                <a:cs typeface="+mn-cs"/>
              </a:rPr>
              <a:t>places by using 2 dice together </a:t>
            </a:r>
            <a:r>
              <a:rPr lang="en-GB" sz="1200" kern="1200" dirty="0" smtClean="0">
                <a:solidFill>
                  <a:schemeClr val="tx1"/>
                </a:solidFill>
                <a:effectLst/>
                <a:latin typeface="+mn-lt"/>
                <a:ea typeface="+mn-ea"/>
                <a:cs typeface="+mn-cs"/>
              </a:rPr>
              <a:t>and</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 </a:t>
            </a:r>
            <a:r>
              <a:rPr lang="en-GB" sz="1200" kern="1200" dirty="0">
                <a:solidFill>
                  <a:schemeClr val="tx1"/>
                </a:solidFill>
                <a:effectLst/>
                <a:latin typeface="+mn-lt"/>
                <a:ea typeface="+mn-ea"/>
                <a:cs typeface="+mn-cs"/>
              </a:rPr>
              <a:t>sheets could be laminated so that players could cross out the </a:t>
            </a:r>
            <a:r>
              <a:rPr lang="en-GB" sz="1200" kern="1200" dirty="0" smtClean="0">
                <a:solidFill>
                  <a:schemeClr val="tx1"/>
                </a:solidFill>
                <a:effectLst/>
                <a:latin typeface="+mn-lt"/>
                <a:ea typeface="+mn-ea"/>
                <a:cs typeface="+mn-cs"/>
              </a:rPr>
              <a:t>words, </a:t>
            </a:r>
            <a:r>
              <a:rPr lang="en-GB" sz="1200" kern="1200" dirty="0">
                <a:solidFill>
                  <a:schemeClr val="tx1"/>
                </a:solidFill>
                <a:effectLst/>
                <a:latin typeface="+mn-lt"/>
                <a:ea typeface="+mn-ea"/>
                <a:cs typeface="+mn-cs"/>
              </a:rPr>
              <a:t>but then </a:t>
            </a:r>
            <a:r>
              <a:rPr lang="en-GB" sz="1200" kern="1200" dirty="0" smtClean="0">
                <a:solidFill>
                  <a:schemeClr val="tx1"/>
                </a:solidFill>
                <a:effectLst/>
                <a:latin typeface="+mn-lt"/>
                <a:ea typeface="+mn-ea"/>
                <a:cs typeface="+mn-cs"/>
              </a:rPr>
              <a:t>wipe-clean </a:t>
            </a:r>
            <a:r>
              <a:rPr lang="en-GB" sz="1200" kern="1200" dirty="0">
                <a:solidFill>
                  <a:schemeClr val="tx1"/>
                </a:solidFill>
                <a:effectLst/>
                <a:latin typeface="+mn-lt"/>
                <a:ea typeface="+mn-ea"/>
                <a:cs typeface="+mn-cs"/>
              </a:rPr>
              <a:t>the sheets and re-use.</a:t>
            </a:r>
          </a:p>
          <a:p>
            <a:endParaRPr lang="en-GB" dirty="0" smtClean="0"/>
          </a:p>
          <a:p>
            <a:r>
              <a:rPr lang="en-GB" dirty="0" smtClean="0"/>
              <a:t>Again, here pupils need to attend to both the meaning</a:t>
            </a:r>
            <a:r>
              <a:rPr lang="en-GB" baseline="0" dirty="0" smtClean="0"/>
              <a:t> and the form of the language to ensure that clear communication is established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594359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0" smtClean="0"/>
              <a:t>Now let’s have a closer look at a dictogloss activity. </a:t>
            </a:r>
          </a:p>
          <a:p>
            <a:r>
              <a:rPr lang="en-GB" b="0" smtClean="0"/>
              <a:t>What </a:t>
            </a:r>
            <a:r>
              <a:rPr lang="en-GB" b="0" dirty="0"/>
              <a:t>the pupils would do </a:t>
            </a:r>
            <a:r>
              <a:rPr lang="en-GB" b="0" dirty="0" smtClean="0"/>
              <a:t>is : </a:t>
            </a:r>
            <a:r>
              <a:rPr lang="en-GB" b="0" dirty="0"/>
              <a:t>hear the audio an appropriate number of </a:t>
            </a:r>
            <a:r>
              <a:rPr lang="en-GB" b="0" dirty="0" smtClean="0"/>
              <a:t>times, </a:t>
            </a:r>
            <a:r>
              <a:rPr lang="en-GB" b="0" dirty="0"/>
              <a:t>as the teacher would </a:t>
            </a:r>
            <a:r>
              <a:rPr lang="en-GB" b="0" dirty="0" smtClean="0"/>
              <a:t>decide, </a:t>
            </a:r>
            <a:r>
              <a:rPr lang="en-GB" b="0" dirty="0"/>
              <a:t>and as they're listening, they can make any notes they like. They could note the</a:t>
            </a:r>
            <a:r>
              <a:rPr lang="en-GB" b="0" baseline="0" dirty="0"/>
              <a:t> TL</a:t>
            </a:r>
            <a:r>
              <a:rPr lang="en-GB" b="0" dirty="0"/>
              <a:t> words they </a:t>
            </a:r>
            <a:r>
              <a:rPr lang="en-GB" b="0" dirty="0" smtClean="0"/>
              <a:t>hear</a:t>
            </a:r>
            <a:r>
              <a:rPr lang="en-GB" b="0" baseline="0" dirty="0" smtClean="0"/>
              <a:t> or</a:t>
            </a:r>
            <a:r>
              <a:rPr lang="en-GB" b="0" dirty="0" smtClean="0"/>
              <a:t> </a:t>
            </a:r>
            <a:r>
              <a:rPr lang="en-GB" b="0" dirty="0"/>
              <a:t>they could make notes in English. </a:t>
            </a:r>
          </a:p>
          <a:p>
            <a:endParaRPr lang="en-GB" b="0" dirty="0"/>
          </a:p>
          <a:p>
            <a:r>
              <a:rPr lang="en-GB" b="0" dirty="0" smtClean="0"/>
              <a:t>Then,</a:t>
            </a:r>
            <a:r>
              <a:rPr lang="en-GB" b="0" baseline="0" dirty="0" smtClean="0"/>
              <a:t> </a:t>
            </a:r>
            <a:r>
              <a:rPr lang="en-GB" b="0" dirty="0" smtClean="0"/>
              <a:t>after </a:t>
            </a:r>
            <a:r>
              <a:rPr lang="en-GB" b="0" dirty="0"/>
              <a:t>the listening, they can ask questions </a:t>
            </a:r>
            <a:r>
              <a:rPr lang="en-GB" b="0" dirty="0" smtClean="0"/>
              <a:t>to</a:t>
            </a:r>
            <a:r>
              <a:rPr lang="en-GB" b="0" baseline="0" dirty="0" smtClean="0"/>
              <a:t> </a:t>
            </a:r>
            <a:r>
              <a:rPr lang="en-GB" b="0" dirty="0" smtClean="0"/>
              <a:t>the teacher.</a:t>
            </a:r>
            <a:r>
              <a:rPr lang="en-GB" b="0" baseline="0" dirty="0" smtClean="0"/>
              <a:t> </a:t>
            </a:r>
          </a:p>
          <a:p>
            <a:r>
              <a:rPr lang="en-GB" b="0" baseline="0" dirty="0" smtClean="0"/>
              <a:t>F</a:t>
            </a:r>
            <a:r>
              <a:rPr lang="en-GB" b="0" dirty="0" smtClean="0"/>
              <a:t>or example, </a:t>
            </a:r>
            <a:r>
              <a:rPr lang="en-GB" b="0" dirty="0"/>
              <a:t>they might have heard the word “hay" and not be sure what it means, so they might ask "what does ‘hay' mean?", "</a:t>
            </a:r>
            <a:r>
              <a:rPr lang="en-GB" b="0" dirty="0" smtClean="0"/>
              <a:t>Como </a:t>
            </a:r>
            <a:r>
              <a:rPr lang="en-GB" b="0" dirty="0"/>
              <a:t>se dice ‘hay' </a:t>
            </a:r>
            <a:r>
              <a:rPr lang="en-GB" b="0" dirty="0" err="1"/>
              <a:t>en</a:t>
            </a:r>
            <a:r>
              <a:rPr lang="en-GB" b="0" dirty="0"/>
              <a:t> ingles</a:t>
            </a:r>
            <a:r>
              <a:rPr lang="en-GB" b="0"/>
              <a:t>?". </a:t>
            </a:r>
            <a:endParaRPr lang="en-GB" b="0" smtClean="0"/>
          </a:p>
          <a:p>
            <a:endParaRPr lang="en-GB" b="0" smtClean="0"/>
          </a:p>
          <a:p>
            <a:r>
              <a:rPr lang="en-GB" b="0" smtClean="0"/>
              <a:t>They </a:t>
            </a:r>
            <a:r>
              <a:rPr lang="en-GB" b="0" dirty="0"/>
              <a:t>might have heard the word “</a:t>
            </a:r>
            <a:r>
              <a:rPr lang="en-GB" b="0" dirty="0" err="1"/>
              <a:t>tambien</a:t>
            </a:r>
            <a:r>
              <a:rPr lang="en-GB" b="0" dirty="0"/>
              <a:t>" but not be sure how to spell it so they might ask "Como</a:t>
            </a:r>
            <a:r>
              <a:rPr lang="en-GB" b="0" baseline="0" dirty="0"/>
              <a:t> se </a:t>
            </a:r>
            <a:r>
              <a:rPr lang="en-GB" b="0" baseline="0" dirty="0" smtClean="0"/>
              <a:t>escribe </a:t>
            </a:r>
            <a:r>
              <a:rPr lang="en-GB" b="0" dirty="0" smtClean="0"/>
              <a:t>‘</a:t>
            </a:r>
            <a:r>
              <a:rPr lang="en-GB" b="0" dirty="0" err="1"/>
              <a:t>tambien</a:t>
            </a:r>
            <a:r>
              <a:rPr lang="en-GB" b="0" dirty="0"/>
              <a:t>'?". </a:t>
            </a:r>
          </a:p>
          <a:p>
            <a:endParaRPr lang="en-GB" b="0" dirty="0"/>
          </a:p>
          <a:p>
            <a:r>
              <a:rPr lang="en-GB" b="0" dirty="0"/>
              <a:t>Their task in pairs or small groups is to try to reconstruct as closely and as accurately as possible the exact text that they heard. </a:t>
            </a:r>
            <a:r>
              <a:rPr lang="en-GB" b="0" dirty="0" smtClean="0"/>
              <a:t>Obviously </a:t>
            </a:r>
            <a:r>
              <a:rPr lang="en-GB" b="0" dirty="0"/>
              <a:t>then you can go through and give feedback on that. </a:t>
            </a:r>
          </a:p>
          <a:p>
            <a:endParaRPr lang="en-GB" b="0" dirty="0"/>
          </a:p>
          <a:p>
            <a:r>
              <a:rPr lang="en-GB" b="0" dirty="0" smtClean="0"/>
              <a:t>Such task </a:t>
            </a:r>
            <a:r>
              <a:rPr lang="en-GB" b="0" dirty="0"/>
              <a:t>presents some really interesting opportunities to feedback, to look at the errors </a:t>
            </a:r>
            <a:r>
              <a:rPr lang="en-GB" b="0" dirty="0" smtClean="0"/>
              <a:t>pupils</a:t>
            </a:r>
            <a:r>
              <a:rPr lang="en-GB" b="0" baseline="0" dirty="0" smtClean="0"/>
              <a:t> ha</a:t>
            </a:r>
            <a:r>
              <a:rPr lang="en-GB" b="0" dirty="0" smtClean="0"/>
              <a:t>ve made,</a:t>
            </a:r>
            <a:r>
              <a:rPr lang="en-GB" b="0" baseline="0" dirty="0" smtClean="0"/>
              <a:t> </a:t>
            </a:r>
            <a:r>
              <a:rPr lang="en-GB" b="0" dirty="0" smtClean="0"/>
              <a:t>to </a:t>
            </a:r>
            <a:r>
              <a:rPr lang="en-GB" b="0" dirty="0"/>
              <a:t>see what they have and haven’t been able to hear, and also to think about strategies for listening in the future.</a:t>
            </a:r>
          </a:p>
          <a:p>
            <a:endParaRPr lang="en-GB" b="0" dirty="0"/>
          </a:p>
          <a:p>
            <a:endParaRPr lang="en-GB" b="0" dirty="0"/>
          </a:p>
          <a:p>
            <a:endParaRPr lang="en-GB" b="1" dirty="0"/>
          </a:p>
          <a:p>
            <a:endParaRPr lang="en-GB" b="1" dirty="0"/>
          </a:p>
          <a:p>
            <a:r>
              <a:rPr lang="en-GB" b="1" dirty="0"/>
              <a:t/>
            </a:r>
            <a:br>
              <a:rPr lang="en-GB" b="1"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175134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b="0" dirty="0"/>
              <a:t>The same text could </a:t>
            </a:r>
            <a:r>
              <a:rPr lang="en-GB" b="0" dirty="0" smtClean="0"/>
              <a:t>otherwise</a:t>
            </a:r>
            <a:r>
              <a:rPr lang="en-GB" b="0" baseline="0" dirty="0" smtClean="0"/>
              <a:t> </a:t>
            </a:r>
            <a:r>
              <a:rPr lang="en-GB" b="0" dirty="0" smtClean="0"/>
              <a:t>be </a:t>
            </a:r>
            <a:r>
              <a:rPr lang="en-GB" b="0" dirty="0"/>
              <a:t>used as a segmentation task.</a:t>
            </a:r>
            <a:br>
              <a:rPr lang="en-GB" b="0" dirty="0"/>
            </a:br>
            <a:r>
              <a:rPr lang="en-GB" b="0" dirty="0"/>
              <a:t/>
            </a:r>
            <a:br>
              <a:rPr lang="en-GB" b="0" dirty="0"/>
            </a:br>
            <a:r>
              <a:rPr lang="en-GB" b="0" dirty="0"/>
              <a:t>Initially students listen and follow the text.</a:t>
            </a:r>
            <a:br>
              <a:rPr lang="en-GB" b="0" dirty="0"/>
            </a:br>
            <a:r>
              <a:rPr lang="en-GB" b="0" dirty="0"/>
              <a:t>The teacher pauses the audio (or stops reading) and asks students to either say the next word, or the previous word.</a:t>
            </a:r>
            <a:br>
              <a:rPr lang="en-GB" b="0" dirty="0"/>
            </a:br>
            <a:r>
              <a:rPr lang="en-GB" b="0" dirty="0"/>
              <a:t>Then the teacher reads the text again and this time, when </a:t>
            </a:r>
            <a:r>
              <a:rPr lang="en-GB" b="0" dirty="0" smtClean="0"/>
              <a:t>s/he stops </a:t>
            </a:r>
            <a:r>
              <a:rPr lang="en-GB" b="0" dirty="0"/>
              <a:t>on a word, students have to suggest alternatives to what is there in the text.</a:t>
            </a:r>
            <a:br>
              <a:rPr lang="en-GB" b="0" dirty="0"/>
            </a:br>
            <a:r>
              <a:rPr lang="en-GB" b="0" dirty="0"/>
              <a:t>So, for example, the teacher could pause at the following points:</a:t>
            </a:r>
            <a:br>
              <a:rPr lang="en-GB" b="0" dirty="0"/>
            </a:br>
            <a:r>
              <a:rPr lang="en-GB" b="0" dirty="0"/>
              <a:t/>
            </a:r>
            <a:br>
              <a:rPr lang="en-GB" b="0" dirty="0"/>
            </a:br>
            <a:r>
              <a:rPr lang="en-GB" b="0" dirty="0"/>
              <a:t>1. Mi ciudad no es… (students supply an adjective)</a:t>
            </a:r>
            <a:br>
              <a:rPr lang="en-GB" b="0" dirty="0"/>
            </a:br>
            <a:r>
              <a:rPr lang="en-GB" b="0" dirty="0"/>
              <a:t>2. Hay una (students supply a feminine noun)</a:t>
            </a:r>
            <a:br>
              <a:rPr lang="en-GB" b="0" dirty="0"/>
            </a:br>
            <a:r>
              <a:rPr lang="en-GB" b="0" dirty="0"/>
              <a:t>3. La </a:t>
            </a:r>
            <a:r>
              <a:rPr lang="en-GB" b="0" dirty="0" err="1"/>
              <a:t>iglesia</a:t>
            </a:r>
            <a:r>
              <a:rPr lang="en-GB" b="0" dirty="0"/>
              <a:t> </a:t>
            </a:r>
            <a:r>
              <a:rPr lang="en-GB" b="0" dirty="0" err="1"/>
              <a:t>está</a:t>
            </a:r>
            <a:r>
              <a:rPr lang="en-GB" b="0" dirty="0"/>
              <a:t> (any adverb relating to location)</a:t>
            </a:r>
            <a:br>
              <a:rPr lang="en-GB" b="0" dirty="0"/>
            </a:br>
            <a:r>
              <a:rPr lang="en-GB" b="0" dirty="0"/>
              <a:t>4. </a:t>
            </a:r>
            <a:r>
              <a:rPr lang="en-GB" b="0" dirty="0" err="1"/>
              <a:t>También</a:t>
            </a:r>
            <a:r>
              <a:rPr lang="en-GB" b="0" dirty="0"/>
              <a:t> hay un (students supply a masculine noun)</a:t>
            </a:r>
            <a:br>
              <a:rPr lang="en-GB" b="0" dirty="0"/>
            </a:br>
            <a:endParaRPr lang="en-GB" b="0" dirty="0" smtClean="0"/>
          </a:p>
          <a:p>
            <a:r>
              <a:rPr lang="en-GB" b="0" dirty="0"/>
              <a:t/>
            </a:r>
            <a:br>
              <a:rPr lang="en-GB" b="0"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316800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Another way of developing and practising vocab knowledge can be to use authentic, challenging, interesting, engaging texts, perhaps literary texts, and poems, like this one here. </a:t>
            </a:r>
            <a:r>
              <a:rPr lang="en-GB" sz="1200" kern="1200" dirty="0" err="1" smtClean="0">
                <a:solidFill>
                  <a:schemeClr val="tx1"/>
                </a:solidFill>
                <a:effectLst/>
                <a:latin typeface="+mn-lt"/>
                <a:ea typeface="+mn-ea"/>
                <a:cs typeface="+mn-cs"/>
              </a:rPr>
              <a:t>L’homme</a:t>
            </a:r>
            <a:r>
              <a:rPr lang="en-GB" sz="1200" kern="1200" dirty="0" smtClean="0">
                <a:solidFill>
                  <a:schemeClr val="tx1"/>
                </a:solidFill>
                <a:effectLst/>
                <a:latin typeface="+mn-lt"/>
                <a:ea typeface="+mn-ea"/>
                <a:cs typeface="+mn-cs"/>
              </a:rPr>
              <a:t> qui </a:t>
            </a:r>
            <a:r>
              <a:rPr lang="en-GB" sz="1200" kern="1200" dirty="0" err="1" smtClean="0">
                <a:solidFill>
                  <a:schemeClr val="tx1"/>
                </a:solidFill>
                <a:effectLst/>
                <a:latin typeface="+mn-lt"/>
                <a:ea typeface="+mn-ea"/>
                <a:cs typeface="+mn-cs"/>
              </a:rPr>
              <a:t>te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ressemble</a:t>
            </a:r>
            <a:r>
              <a:rPr lang="en-GB" sz="1200" kern="1200" baseline="0" dirty="0" smtClean="0">
                <a:solidFill>
                  <a:schemeClr val="tx1"/>
                </a:solidFill>
                <a:effectLst/>
                <a:latin typeface="+mn-lt"/>
                <a:ea typeface="+mn-ea"/>
                <a:cs typeface="+mn-cs"/>
              </a:rPr>
              <a:t> from Rene </a:t>
            </a:r>
            <a:r>
              <a:rPr lang="en-GB" sz="1200" kern="1200" baseline="0" dirty="0" err="1" smtClean="0">
                <a:solidFill>
                  <a:schemeClr val="tx1"/>
                </a:solidFill>
                <a:effectLst/>
                <a:latin typeface="+mn-lt"/>
                <a:ea typeface="+mn-ea"/>
                <a:cs typeface="+mn-cs"/>
              </a:rPr>
              <a:t>Philombe</a:t>
            </a:r>
            <a:r>
              <a:rPr lang="en-GB" sz="1200" kern="1200" baseline="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en-GB" dirty="0" smtClean="0"/>
              <a:t>-</a:t>
            </a:r>
            <a:r>
              <a:rPr lang="en-GB" baseline="0" dirty="0" smtClean="0"/>
              <a:t>   </a:t>
            </a:r>
            <a:r>
              <a:rPr lang="en-GB" dirty="0" smtClean="0"/>
              <a:t>ALL literature wiki. </a:t>
            </a:r>
            <a:r>
              <a:rPr lang="en-GB" baseline="0" dirty="0" smtClean="0"/>
              <a:t> </a:t>
            </a:r>
          </a:p>
          <a:p>
            <a:pPr marL="171450" indent="-171450">
              <a:buFontTx/>
              <a:buChar char="-"/>
            </a:pPr>
            <a:r>
              <a:rPr lang="en-GB" sz="1200" kern="1200" dirty="0" err="1" smtClean="0">
                <a:solidFill>
                  <a:schemeClr val="tx1"/>
                </a:solidFill>
                <a:effectLst/>
                <a:latin typeface="+mn-lt"/>
                <a:ea typeface="+mn-ea"/>
                <a:cs typeface="+mn-cs"/>
              </a:rPr>
              <a:t>NCELP</a:t>
            </a:r>
            <a:r>
              <a:rPr lang="en-GB" sz="1200" kern="1200" dirty="0" smtClean="0">
                <a:solidFill>
                  <a:schemeClr val="tx1"/>
                </a:solidFill>
                <a:effectLst/>
                <a:latin typeface="+mn-lt"/>
                <a:ea typeface="+mn-ea"/>
                <a:cs typeface="+mn-cs"/>
              </a:rPr>
              <a:t> resource portal</a:t>
            </a:r>
          </a:p>
          <a:p>
            <a:pPr marL="171450" indent="-171450">
              <a:buFontTx/>
              <a:buChar char="-"/>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There's a lot of value in doing several tasks based on the same piece of literature or poem, because as familiarity with it increases, pupils get more and more exposure to the language.</a:t>
            </a:r>
          </a:p>
          <a:p>
            <a:endParaRPr lang="fr-FR" dirty="0" smtClean="0"/>
          </a:p>
          <a:p>
            <a:endParaRPr lang="fr-BE" dirty="0"/>
          </a:p>
        </p:txBody>
      </p:sp>
      <p:sp>
        <p:nvSpPr>
          <p:cNvPr id="4" name="Slide Number Placeholder 3"/>
          <p:cNvSpPr>
            <a:spLocks noGrp="1"/>
          </p:cNvSpPr>
          <p:nvPr>
            <p:ph type="sldNum" sz="quarter" idx="10"/>
          </p:nvPr>
        </p:nvSpPr>
        <p:spPr/>
        <p:txBody>
          <a:bodyPr/>
          <a:lstStyle/>
          <a:p>
            <a:fld id="{A6FB9F6C-7D16-41FA-ADE9-21FE79F8EE5C}" type="slidenum">
              <a:rPr lang="en-GB" smtClean="0"/>
              <a:t>55</a:t>
            </a:fld>
            <a:endParaRPr lang="en-GB"/>
          </a:p>
        </p:txBody>
      </p:sp>
    </p:spTree>
    <p:extLst>
      <p:ext uri="{BB962C8B-B14F-4D97-AF65-F5344CB8AC3E}">
        <p14:creationId xmlns:p14="http://schemas.microsoft.com/office/powerpoint/2010/main" val="3078182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smtClean="0"/>
              <a:t>Many of the words in this text have been previously introduced and learnt</a:t>
            </a:r>
            <a:r>
              <a:rPr lang="en-GB" i="0" baseline="0" dirty="0" smtClean="0"/>
              <a:t> and 85% of them are amongst the most frequent 1000 words.</a:t>
            </a:r>
            <a:endParaRPr lang="en-GB" i="0" dirty="0" smtClean="0"/>
          </a:p>
          <a:p>
            <a:r>
              <a:rPr lang="en-GB" i="0" dirty="0" smtClean="0"/>
              <a:t>This was a predominant factor in the choice of this text for this point in the scheme of work.</a:t>
            </a:r>
            <a:r>
              <a:rPr lang="en-GB" i="0" baseline="0" dirty="0" smtClean="0"/>
              <a:t> </a:t>
            </a:r>
          </a:p>
          <a:p>
            <a:r>
              <a:rPr lang="en-GB" i="0" baseline="0" dirty="0" smtClean="0"/>
              <a:t>Other words in the text </a:t>
            </a:r>
            <a:r>
              <a:rPr lang="en-GB" i="0" dirty="0" smtClean="0"/>
              <a:t>are introduced as part of the weekly vocabulary routine prior to this lesson being delivered</a:t>
            </a:r>
            <a:r>
              <a:rPr lang="en-GB" i="0" baseline="0" dirty="0" smtClean="0"/>
              <a:t>.</a:t>
            </a:r>
          </a:p>
          <a:p>
            <a:r>
              <a:rPr lang="en-GB" i="0" baseline="0" dirty="0" smtClean="0"/>
              <a:t>A few words, however, do not </a:t>
            </a:r>
            <a:r>
              <a:rPr lang="en-GB" i="0" dirty="0" smtClean="0"/>
              <a:t>fall into either of the above categories and they will be the focus of</a:t>
            </a:r>
            <a:r>
              <a:rPr lang="en-GB" i="0" baseline="0" dirty="0" smtClean="0"/>
              <a:t> a more specific dictionary skill task – see next slide</a:t>
            </a:r>
            <a:endParaRPr lang="en-GB" i="0" dirty="0" smtClean="0"/>
          </a:p>
        </p:txBody>
      </p:sp>
      <p:sp>
        <p:nvSpPr>
          <p:cNvPr id="4" name="Slide Number Placeholder 3"/>
          <p:cNvSpPr>
            <a:spLocks noGrp="1"/>
          </p:cNvSpPr>
          <p:nvPr>
            <p:ph type="sldNum" sz="quarter" idx="10"/>
          </p:nvPr>
        </p:nvSpPr>
        <p:spPr/>
        <p:txBody>
          <a:bodyPr/>
          <a:lstStyle/>
          <a:p>
            <a:fld id="{A6FB9F6C-7D16-41FA-ADE9-21FE79F8EE5C}" type="slidenum">
              <a:rPr lang="en-GB" smtClean="0"/>
              <a:t>56</a:t>
            </a:fld>
            <a:endParaRPr lang="en-GB"/>
          </a:p>
        </p:txBody>
      </p:sp>
    </p:spTree>
    <p:extLst>
      <p:ext uri="{BB962C8B-B14F-4D97-AF65-F5344CB8AC3E}">
        <p14:creationId xmlns:p14="http://schemas.microsoft.com/office/powerpoint/2010/main" val="299849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baseline="0" dirty="0" smtClean="0"/>
              <a:t>Students </a:t>
            </a:r>
            <a:r>
              <a:rPr lang="en-GB" i="0" dirty="0" smtClean="0"/>
              <a:t>need to look up the four orange words using a dictionary online, practising the skills introduced earlier in this sequence. </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i="0" dirty="0" smtClean="0"/>
              <a:t>This task is very interesting</a:t>
            </a:r>
            <a:r>
              <a:rPr lang="en-GB" i="0" baseline="0" dirty="0" smtClean="0"/>
              <a:t> from a vocabulary learning point of view as it reinforces the idea that words have multiple meanings and that context is important for word usage.</a:t>
            </a:r>
            <a:endParaRPr lang="en-GB" i="0" dirty="0" smtClean="0"/>
          </a:p>
          <a:p>
            <a:pPr marL="0" lvl="0" indent="0" algn="l" rtl="0">
              <a:spcBef>
                <a:spcPts val="0"/>
              </a:spcBef>
              <a:spcAft>
                <a:spcPts val="0"/>
              </a:spcAft>
              <a:buNone/>
            </a:pPr>
            <a:endParaRPr i="0" dirty="0"/>
          </a:p>
        </p:txBody>
      </p:sp>
      <p:sp>
        <p:nvSpPr>
          <p:cNvPr id="343" name="Google Shape;343;p1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503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First students identify the part of speech of the known vocabulary (represented in blue), and then they associate the new words that belong to this category</a:t>
            </a:r>
            <a:r>
              <a:rPr lang="en-GB" baseline="0" dirty="0" smtClean="0"/>
              <a:t> </a:t>
            </a:r>
            <a:r>
              <a:rPr lang="en-GB" dirty="0" smtClean="0"/>
              <a:t>(these </a:t>
            </a:r>
            <a:r>
              <a:rPr lang="en-GB" baseline="0" dirty="0" smtClean="0"/>
              <a:t>words are the ones </a:t>
            </a:r>
            <a:r>
              <a:rPr lang="en-GB" dirty="0" smtClean="0"/>
              <a:t>listed in orange on the right)</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is also an opportunity to check the </a:t>
            </a:r>
            <a:r>
              <a:rPr lang="en-GB" dirty="0" smtClean="0"/>
              <a:t>pronunciation here by eliciting the answers with the class.</a:t>
            </a:r>
          </a:p>
          <a:p>
            <a:pPr marL="0" lvl="0" indent="0" algn="l" rtl="0">
              <a:spcBef>
                <a:spcPts val="0"/>
              </a:spcBef>
              <a:spcAft>
                <a:spcPts val="0"/>
              </a:spcAft>
              <a:buNone/>
            </a:pPr>
            <a:endParaRPr lang="en-GB" dirty="0" smtClean="0"/>
          </a:p>
          <a:p>
            <a:pPr marL="0" lvl="0" indent="0" algn="l" rtl="0">
              <a:spcBef>
                <a:spcPts val="0"/>
              </a:spcBef>
              <a:spcAft>
                <a:spcPts val="0"/>
              </a:spcAft>
              <a:buNone/>
            </a:pPr>
            <a:r>
              <a:rPr lang="en-GB" dirty="0" smtClean="0"/>
              <a:t>This</a:t>
            </a:r>
            <a:r>
              <a:rPr lang="en-GB" baseline="0" dirty="0" smtClean="0"/>
              <a:t> task is very rich:</a:t>
            </a:r>
          </a:p>
          <a:p>
            <a:pPr marL="228600" lvl="0" indent="-228600" algn="l" rtl="0">
              <a:spcBef>
                <a:spcPts val="0"/>
              </a:spcBef>
              <a:spcAft>
                <a:spcPts val="0"/>
              </a:spcAft>
              <a:buAutoNum type="arabicPeriod"/>
            </a:pPr>
            <a:r>
              <a:rPr lang="en-GB" baseline="0" dirty="0" smtClean="0"/>
              <a:t>it serves to r</a:t>
            </a:r>
            <a:r>
              <a:rPr lang="en-GB" dirty="0" smtClean="0"/>
              <a:t>eactivate</a:t>
            </a:r>
            <a:r>
              <a:rPr lang="en-GB" baseline="0" dirty="0" smtClean="0"/>
              <a:t> students’</a:t>
            </a:r>
            <a:r>
              <a:rPr lang="en-GB" dirty="0" smtClean="0"/>
              <a:t> knowledge of the previously taught vocabulary that features in the poem</a:t>
            </a:r>
          </a:p>
          <a:p>
            <a:pPr marL="228600" lvl="0" indent="-228600" algn="l" rtl="0">
              <a:spcBef>
                <a:spcPts val="0"/>
              </a:spcBef>
              <a:spcAft>
                <a:spcPts val="0"/>
              </a:spcAft>
              <a:buAutoNum type="arabicPeriod"/>
            </a:pPr>
            <a:r>
              <a:rPr lang="en-GB" dirty="0" smtClean="0"/>
              <a:t>it</a:t>
            </a:r>
            <a:r>
              <a:rPr lang="en-GB" baseline="0" dirty="0" smtClean="0"/>
              <a:t> allows the teacher to c</a:t>
            </a:r>
            <a:r>
              <a:rPr lang="en-GB" dirty="0" smtClean="0"/>
              <a:t>heck understanding of the pronunciation and form of the vocabulary introduced this week </a:t>
            </a:r>
          </a:p>
          <a:p>
            <a:pPr marL="228600" lvl="0" indent="-228600" algn="l" rtl="0">
              <a:spcBef>
                <a:spcPts val="0"/>
              </a:spcBef>
              <a:spcAft>
                <a:spcPts val="0"/>
              </a:spcAft>
              <a:buAutoNum type="arabicPeriod"/>
            </a:pPr>
            <a:r>
              <a:rPr lang="en-GB" dirty="0" smtClean="0"/>
              <a:t>and it</a:t>
            </a:r>
            <a:r>
              <a:rPr lang="en-GB" baseline="0" dirty="0" smtClean="0"/>
              <a:t> e</a:t>
            </a:r>
            <a:r>
              <a:rPr lang="en-GB" dirty="0" smtClean="0"/>
              <a:t>xtends the dictionary skills work on part of speech to L2 vocabulary, priming students for additional dictionary work as necessary while understanding the text</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55" name="Google Shape;355;p1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67857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1992575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ea typeface="+mn-ea"/>
                <a:cs typeface="+mn-cs"/>
              </a:rPr>
              <a:t>Possible reasons to consider:</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1) Some learners’ comprehension is limited by an over-reliance on cognates.  If the word is not similar to English, it is more effort to acquire it (even receptively) and some learners, after five years, acquire relatively few non-cognate words.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(Reference for this: Raising the Achievement of Young-beginner Readers of French through Strategy Instruction. (</a:t>
            </a:r>
            <a:r>
              <a:rPr lang="en-GB" sz="1200" b="0" i="0" u="none" strike="noStrike" kern="1200" baseline="0" dirty="0" err="1">
                <a:solidFill>
                  <a:schemeClr val="tx1"/>
                </a:solidFill>
                <a:ea typeface="+mn-ea"/>
                <a:cs typeface="+mn-cs"/>
              </a:rPr>
              <a:t>Macaro,E</a:t>
            </a:r>
            <a:r>
              <a:rPr lang="en-GB" sz="1200" b="0" i="0" u="none" strike="noStrike" kern="1200" baseline="0" dirty="0">
                <a:solidFill>
                  <a:schemeClr val="tx1"/>
                </a:solidFill>
                <a:ea typeface="+mn-ea"/>
                <a:cs typeface="+mn-cs"/>
              </a:rPr>
              <a:t>. &amp; </a:t>
            </a:r>
            <a:r>
              <a:rPr lang="en-GB" sz="1200" b="0" i="0" u="none" strike="noStrike" kern="1200" baseline="0" dirty="0" err="1">
                <a:solidFill>
                  <a:schemeClr val="tx1"/>
                </a:solidFill>
                <a:ea typeface="+mn-ea"/>
                <a:cs typeface="+mn-cs"/>
              </a:rPr>
              <a:t>Erler</a:t>
            </a:r>
            <a:r>
              <a:rPr lang="en-GB" sz="1200" b="0" i="0" u="none" strike="noStrike" kern="1200" baseline="0" dirty="0">
                <a:solidFill>
                  <a:schemeClr val="tx1"/>
                </a:solidFill>
                <a:ea typeface="+mn-ea"/>
                <a:cs typeface="+mn-cs"/>
              </a:rPr>
              <a:t>, L., 2008). Applied Linguistics 29/1: 90–119.</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So, when we set out to improve the </a:t>
            </a:r>
            <a:r>
              <a:rPr lang="en-GB" sz="1200" b="1" i="0" u="none" strike="noStrike" kern="1200" baseline="0" dirty="0">
                <a:solidFill>
                  <a:schemeClr val="tx1"/>
                </a:solidFill>
                <a:ea typeface="+mn-ea"/>
                <a:cs typeface="+mn-cs"/>
              </a:rPr>
              <a:t>breadth </a:t>
            </a:r>
            <a:r>
              <a:rPr lang="en-GB" sz="1200" b="0" i="0" u="none" strike="noStrike" kern="1200" baseline="0" dirty="0">
                <a:solidFill>
                  <a:schemeClr val="tx1"/>
                </a:solidFill>
                <a:ea typeface="+mn-ea"/>
                <a:cs typeface="+mn-cs"/>
              </a:rPr>
              <a:t>of learners’ vocabulary, we need perhaps to consider focusing on the ‘harder to acquire’ non-cognates?</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2) Two of these words (</a:t>
            </a:r>
            <a:r>
              <a:rPr lang="en-GB" sz="1200" b="0" i="0" u="none" strike="noStrike" kern="1200" baseline="0" dirty="0" err="1">
                <a:solidFill>
                  <a:schemeClr val="tx1"/>
                </a:solidFill>
                <a:ea typeface="+mn-ea"/>
                <a:cs typeface="+mn-cs"/>
              </a:rPr>
              <a:t>batiments</a:t>
            </a:r>
            <a:r>
              <a:rPr lang="en-GB" sz="1200" b="0" i="0" u="none" strike="noStrike" kern="1200" baseline="0" dirty="0">
                <a:solidFill>
                  <a:schemeClr val="tx1"/>
                </a:solidFill>
                <a:ea typeface="+mn-ea"/>
                <a:cs typeface="+mn-cs"/>
              </a:rPr>
              <a:t> and </a:t>
            </a:r>
            <a:r>
              <a:rPr lang="en-GB" sz="1200" b="0" i="0" u="none" strike="noStrike" kern="1200" baseline="0" dirty="0" err="1">
                <a:solidFill>
                  <a:schemeClr val="tx1"/>
                </a:solidFill>
                <a:ea typeface="+mn-ea"/>
                <a:cs typeface="+mn-cs"/>
              </a:rPr>
              <a:t>repas</a:t>
            </a:r>
            <a:r>
              <a:rPr lang="en-GB" sz="1200" b="0" i="0" u="none" strike="noStrike" kern="1200" baseline="0" dirty="0">
                <a:solidFill>
                  <a:schemeClr val="tx1"/>
                </a:solidFill>
                <a:ea typeface="+mn-ea"/>
                <a:cs typeface="+mn-cs"/>
              </a:rPr>
              <a:t>) are not listed in the topic of school/education on the AQA vocabulary list (they are in Home town, neighbourhood etc.. and Free time activities, respectively).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AQA vocabulary guidance states very clearly that words learnt in one topic context may be expected to be tested in another! </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“Vocabulary listed under a particular theme should be considered transferable, as appropriate, to the</a:t>
            </a:r>
          </a:p>
          <a:p>
            <a:r>
              <a:rPr lang="en-GB" sz="1200" b="0" i="0" u="none" strike="noStrike" kern="1200" baseline="0" dirty="0">
                <a:solidFill>
                  <a:schemeClr val="tx1"/>
                </a:solidFill>
                <a:ea typeface="+mn-ea"/>
                <a:cs typeface="+mn-cs"/>
              </a:rPr>
              <a:t>other themes.” p.22 AQA-8658-Specification 2016 French</a:t>
            </a:r>
            <a:endParaRPr lang="en-GB" baseline="0" dirty="0"/>
          </a:p>
          <a:p>
            <a:endParaRPr lang="en-GB" sz="1200" b="0" i="0" u="none" strike="noStrike" kern="1200" baseline="0" dirty="0">
              <a:solidFill>
                <a:schemeClr val="tx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a typeface="+mn-ea"/>
                <a:cs typeface="+mn-cs"/>
              </a:rPr>
              <a:t/>
            </a:r>
            <a:br>
              <a:rPr lang="en-GB" sz="1200" b="0" i="0" u="none" strike="noStrike" kern="1200" baseline="0" dirty="0">
                <a:solidFill>
                  <a:schemeClr val="tx1"/>
                </a:solidFill>
                <a:ea typeface="+mn-ea"/>
                <a:cs typeface="+mn-cs"/>
              </a:rPr>
            </a:br>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210123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209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What’s in a word?</a:t>
            </a:r>
            <a:br>
              <a:rPr lang="en-GB" sz="1200" b="1"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Every languages teacher knows that vocabulary teaching and learning is vital.  Learners can’t understand, say or write anything without knowing some words. So what is there to know?</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session sets out to address all the </a:t>
            </a:r>
            <a:r>
              <a:rPr lang="en-GB" sz="1200" kern="1200" dirty="0" err="1">
                <a:solidFill>
                  <a:schemeClr val="tx1"/>
                </a:solidFill>
                <a:effectLst/>
                <a:latin typeface="+mn-lt"/>
                <a:ea typeface="+mn-ea"/>
                <a:cs typeface="+mn-cs"/>
              </a:rPr>
              <a:t>Ws</a:t>
            </a:r>
            <a:r>
              <a:rPr lang="en-GB" sz="1200" kern="1200" dirty="0">
                <a:solidFill>
                  <a:schemeClr val="tx1"/>
                </a:solidFill>
                <a:effectLst/>
                <a:latin typeface="+mn-lt"/>
                <a:ea typeface="+mn-ea"/>
                <a:cs typeface="+mn-cs"/>
              </a:rPr>
              <a:t> and the Hs of vocabulary learning – Why is vocabulary so important? What does it mean to know a word? Which words do learners need to know? How many words do they need to know?  How can they best learn those words?  Answers come from research and practice, and include (freely available) resources for the classroom.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is vocabulary so important? What does it mean to know a word? Which words do learners need to know? How many words do they need to know?  How can they best learn and retain those words?  </a:t>
            </a:r>
          </a:p>
          <a:p>
            <a:endParaRPr lang="en-GB" dirty="0"/>
          </a:p>
          <a:p>
            <a:r>
              <a:rPr lang="en-GB" dirty="0"/>
              <a:t>Quotation: </a:t>
            </a:r>
            <a:r>
              <a:rPr lang="en-GB" sz="1200" b="1" i="0" kern="1200" dirty="0">
                <a:solidFill>
                  <a:schemeClr val="tx1"/>
                </a:solidFill>
                <a:effectLst/>
                <a:latin typeface="+mn-lt"/>
                <a:ea typeface="+mn-ea"/>
                <a:cs typeface="+mn-cs"/>
              </a:rPr>
              <a:t>Wilkins, David A.</a:t>
            </a:r>
            <a:r>
              <a:rPr lang="en-GB" sz="1200" b="0" i="0" kern="1200" dirty="0">
                <a:solidFill>
                  <a:schemeClr val="tx1"/>
                </a:solidFill>
                <a:effectLst/>
                <a:latin typeface="+mn-lt"/>
                <a:ea typeface="+mn-ea"/>
                <a:cs typeface="+mn-cs"/>
              </a:rPr>
              <a:t> (1972). </a:t>
            </a:r>
            <a:r>
              <a:rPr lang="en-GB" sz="1200" b="0" i="1" kern="1200" dirty="0">
                <a:solidFill>
                  <a:schemeClr val="tx1"/>
                </a:solidFill>
                <a:effectLst/>
                <a:latin typeface="+mn-lt"/>
                <a:ea typeface="+mn-ea"/>
                <a:cs typeface="+mn-cs"/>
              </a:rPr>
              <a:t>Linguistics in language teaching</a:t>
            </a:r>
            <a:r>
              <a:rPr lang="en-GB" sz="1200" b="0" i="0" kern="1200" dirty="0">
                <a:solidFill>
                  <a:schemeClr val="tx1"/>
                </a:solidFill>
                <a:effectLst/>
                <a:latin typeface="+mn-lt"/>
                <a:ea typeface="+mn-ea"/>
                <a:cs typeface="+mn-cs"/>
              </a:rPr>
              <a:t>. Edward Arnold, London. p.111-112</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British Professor</a:t>
            </a:r>
            <a:r>
              <a:rPr lang="en-GB" sz="1200" b="0" i="0" kern="1200" baseline="0" dirty="0">
                <a:solidFill>
                  <a:schemeClr val="tx1"/>
                </a:solidFill>
                <a:effectLst/>
                <a:latin typeface="+mn-lt"/>
                <a:ea typeface="+mn-ea"/>
                <a:cs typeface="+mn-cs"/>
              </a:rPr>
              <a:t> (Linguistics) Emeritus Reading University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89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a typeface="+mn-ea"/>
                <a:cs typeface="+mn-cs"/>
              </a:rPr>
              <a:t>In the text book, they are also learnt in contexts other than school</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If learners encounter the words in one context only they may find it much harder to recognise the word in a different context.  Their knowledge of certain words is too context-dependent.</a:t>
            </a:r>
            <a:br>
              <a:rPr lang="en-GB" sz="1200" b="0" i="0" u="none" strike="noStrike" kern="1200" baseline="0" dirty="0">
                <a:solidFill>
                  <a:schemeClr val="tx1"/>
                </a:solidFill>
                <a:ea typeface="+mn-ea"/>
                <a:cs typeface="+mn-cs"/>
              </a:rPr>
            </a:br>
            <a:r>
              <a:rPr lang="en-GB" sz="1200" b="0" i="0" u="none" strike="noStrike" kern="1200" baseline="0" dirty="0">
                <a:solidFill>
                  <a:schemeClr val="tx1"/>
                </a:solidFill>
                <a:ea typeface="+mn-ea"/>
                <a:cs typeface="+mn-cs"/>
              </a:rPr>
              <a:t>The other important point is that, in two cases here, the key words are the ‘category’ words, rather than the specific content words – it can be the case that these words are sometimes overlooked (or at least ‘under-worked’) in our teaching – if they are both non-cognates and category words, they are often not known by less-proficient learners.</a:t>
            </a:r>
          </a:p>
          <a:p>
            <a:endParaRPr lang="en-GB" dirty="0"/>
          </a:p>
          <a:p>
            <a:endParaRPr lang="en-GB" dirty="0"/>
          </a:p>
          <a:p>
            <a:r>
              <a:rPr lang="en-GB" dirty="0"/>
              <a:t>So we know that students will try to keep vocabulary in contexts and yet we know the end exam will force them to understand vocabulary in different contexts from that where it is originally encountered. Vocabulary clearly matters for exams in all modes and modalities so let’s consider….</a:t>
            </a:r>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88920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a typeface="+mn-ea"/>
                <a:cs typeface="+mn-cs"/>
              </a:rPr>
              <a:t>And onto our final possible reason now, these words appear as individual words in a list, without the support of a sentence to give additional contextual clues.</a:t>
            </a:r>
          </a:p>
          <a:p>
            <a:pPr marL="0" indent="0">
              <a:buNone/>
            </a:pPr>
            <a:endParaRPr lang="en-GB" sz="1200" b="0" i="0" u="none" strike="noStrike" kern="1200" baseline="0" dirty="0">
              <a:solidFill>
                <a:schemeClr val="tx1"/>
              </a:solidFill>
              <a:ea typeface="+mn-ea"/>
              <a:cs typeface="+mn-cs"/>
            </a:endParaRPr>
          </a:p>
          <a:p>
            <a:pPr marL="0" indent="0">
              <a:buNone/>
            </a:pPr>
            <a:r>
              <a:rPr lang="en-GB" sz="1200" b="0" i="0" u="none" strike="noStrike" kern="1200" baseline="0" dirty="0">
                <a:solidFill>
                  <a:schemeClr val="tx1"/>
                </a:solidFill>
                <a:ea typeface="+mn-ea"/>
                <a:cs typeface="+mn-cs"/>
              </a:rPr>
              <a:t>This suggests that we need also to work on the </a:t>
            </a:r>
            <a:r>
              <a:rPr lang="en-GB" sz="1200" b="1" i="0" u="none" strike="noStrike" kern="1200" baseline="0" dirty="0">
                <a:solidFill>
                  <a:schemeClr val="tx1"/>
                </a:solidFill>
                <a:ea typeface="+mn-ea"/>
                <a:cs typeface="+mn-cs"/>
              </a:rPr>
              <a:t>depth</a:t>
            </a:r>
            <a:r>
              <a:rPr lang="en-GB" sz="1200" b="0" i="0" u="none" strike="noStrike" kern="1200" baseline="0" dirty="0">
                <a:solidFill>
                  <a:schemeClr val="tx1"/>
                </a:solidFill>
                <a:ea typeface="+mn-ea"/>
                <a:cs typeface="+mn-cs"/>
              </a:rPr>
              <a:t> of vocabulary knowledge – at least with respect to developing learners’ ability to know the meaning of words (readily) when they appear in a variety of different thematic contexts, but also when there are limited contextual clues – i.e. when words are presented in isolation, as individual words in a list, without the support of a sentence.</a:t>
            </a:r>
          </a:p>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369151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2E086C-5126-44FC-9A22-B8B42DF0479A}"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89988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49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95193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46573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09455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531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5119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662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137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36970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4629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6295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476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70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070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0946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96087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7954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1535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1720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3238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65739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4875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5078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9725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0478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793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89727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8715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2686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25091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9960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969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439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80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23750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5255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43300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3379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74901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4068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112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172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401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199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7895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9829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28708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842551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4079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71091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3158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89613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0838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82784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9989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70971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5534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9004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00891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493482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5308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3799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18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398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3263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22/11/2020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491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04813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8163007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25934786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605187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336" y="6176964"/>
            <a:ext cx="4749075" cy="644657"/>
          </a:xfrm>
          <a:prstGeom prst="rect">
            <a:avLst/>
          </a:prstGeom>
        </p:spPr>
      </p:pic>
    </p:spTree>
    <p:extLst>
      <p:ext uri="{BB962C8B-B14F-4D97-AF65-F5344CB8AC3E}">
        <p14:creationId xmlns:p14="http://schemas.microsoft.com/office/powerpoint/2010/main" val="128540031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1898633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www.lextutor.ca/vp/comp/" TargetMode="External"/><Relationship Id="rId2" Type="http://schemas.openxmlformats.org/officeDocument/2006/relationships/notesSlide" Target="../notesSlides/notesSlide13.xml"/><Relationship Id="rId1" Type="http://schemas.openxmlformats.org/officeDocument/2006/relationships/slideLayout" Target="../slideLayouts/slideLayout51.xml"/><Relationship Id="rId5" Type="http://schemas.openxmlformats.org/officeDocument/2006/relationships/image" Target="../media/image14.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resources.ncelp.org/concern/resources/t722h880z?locale=e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resources.ncelp.org/concern/resources/3197xm241?locale=en" TargetMode="External"/><Relationship Id="rId5" Type="http://schemas.openxmlformats.org/officeDocument/2006/relationships/hyperlink" Target="https://resources.ncelp.org/concern/resources/gt54kn19s?locale=en" TargetMode="External"/><Relationship Id="rId4" Type="http://schemas.openxmlformats.org/officeDocument/2006/relationships/hyperlink" Target="https://resources.ncelp.org/collections/6q182k249?locale=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hyperlink" Target="https://resources.ncelp.org/concern/resources/cj82k728n?locale=en" TargetMode="Externa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resources.ncelp.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3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hyperlink" Target="https://quizlet.com/NCEL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hyperlink" Target="https://quizlet.com/386375433/lecole-school-flash-cards/" TargetMode="External"/><Relationship Id="rId4" Type="http://schemas.openxmlformats.org/officeDocument/2006/relationships/image" Target="../media/image19.png"/><Relationship Id="rId9"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36.jpeg"/><Relationship Id="rId3" Type="http://schemas.openxmlformats.org/officeDocument/2006/relationships/image" Target="../media/image6.png"/><Relationship Id="rId7" Type="http://schemas.openxmlformats.org/officeDocument/2006/relationships/audio" Target="../media/audio4.wav"/><Relationship Id="rId12"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34.jpeg"/><Relationship Id="rId5" Type="http://schemas.openxmlformats.org/officeDocument/2006/relationships/audio" Target="../media/audio2.wav"/><Relationship Id="rId10" Type="http://schemas.openxmlformats.org/officeDocument/2006/relationships/image" Target="../media/image33.jpeg"/><Relationship Id="rId4" Type="http://schemas.openxmlformats.org/officeDocument/2006/relationships/audio" Target="../media/audio1.wav"/><Relationship Id="rId9" Type="http://schemas.openxmlformats.org/officeDocument/2006/relationships/image" Target="../media/image32.jpeg"/><Relationship Id="rId1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37.jpeg"/><Relationship Id="rId3" Type="http://schemas.openxmlformats.org/officeDocument/2006/relationships/audio" Target="../media/audio6.wav"/><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resources.ncelp.org/concern/resources/bc386j21m?locale=en"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6.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image" Target="../media/image6.png"/><Relationship Id="rId7" Type="http://schemas.openxmlformats.org/officeDocument/2006/relationships/audio" Target="../media/audio19.wav"/><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audio" Target="../media/audio21.wav"/></Relationships>
</file>

<file path=ppt/slides/_rels/slide51.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6.png"/><Relationship Id="rId7" Type="http://schemas.openxmlformats.org/officeDocument/2006/relationships/audio" Target="../media/audio25.wav"/><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 Id="rId9" Type="http://schemas.openxmlformats.org/officeDocument/2006/relationships/audio" Target="../media/audio27.wav"/></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audio" Target="../media/audio28.wav"/></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hyperlink" Target="https://wordreference.com/"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doi.org/10.1177/1362168808089921" TargetMode="External"/><Relationship Id="rId4" Type="http://schemas.openxmlformats.org/officeDocument/2006/relationships/hyperlink" Target="http://www.eurosla.org/monographs/EM02/Milton.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0" y="1564390"/>
            <a:ext cx="9568745" cy="830997"/>
          </a:xfrm>
          <a:prstGeom prst="rect">
            <a:avLst/>
          </a:prstGeom>
          <a:noFill/>
        </p:spPr>
        <p:txBody>
          <a:bodyPr wrap="square" rtlCol="0">
            <a:spAutoFit/>
          </a:bodyPr>
          <a:lstStyle/>
          <a:p>
            <a:r>
              <a:rPr lang="en-GB" sz="4800" b="1" dirty="0">
                <a:solidFill>
                  <a:prstClr val="white"/>
                </a:solidFill>
                <a:latin typeface="Century Gothic" panose="020B0502020202020204" pitchFamily="34" charset="0"/>
              </a:rPr>
              <a:t>Session 2: Vocabulary</a:t>
            </a:r>
            <a:endParaRPr lang="en-GB" sz="4800" i="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extBox 11">
            <a:extLst>
              <a:ext uri="{FF2B5EF4-FFF2-40B4-BE49-F238E27FC236}">
                <a16:creationId xmlns:a16="http://schemas.microsoft.com/office/drawing/2014/main" id="{AA41109C-ACE7-4015-AC6E-C1C5BB6AA663}"/>
              </a:ext>
            </a:extLst>
          </p:cNvPr>
          <p:cNvSpPr txBox="1"/>
          <p:nvPr/>
        </p:nvSpPr>
        <p:spPr>
          <a:xfrm>
            <a:off x="56445" y="3124607"/>
            <a:ext cx="9568745" cy="3477875"/>
          </a:xfrm>
          <a:prstGeom prst="rect">
            <a:avLst/>
          </a:prstGeom>
          <a:noFill/>
        </p:spPr>
        <p:txBody>
          <a:bodyPr wrap="square" rtlCol="0">
            <a:spAutoFit/>
          </a:bodyPr>
          <a:lstStyle/>
          <a:p>
            <a:r>
              <a:rPr lang="en-GB" sz="2000" b="1" dirty="0">
                <a:solidFill>
                  <a:prstClr val="white"/>
                </a:solidFill>
                <a:latin typeface="Century Gothic" panose="020B0502020202020204" pitchFamily="34" charset="0"/>
              </a:rPr>
              <a:t>Joanna Cairns </a:t>
            </a:r>
          </a:p>
          <a:p>
            <a:r>
              <a:rPr lang="en-GB" sz="2000" i="1" dirty="0">
                <a:solidFill>
                  <a:prstClr val="white"/>
                </a:solidFill>
                <a:latin typeface="Century Gothic" panose="020B0502020202020204" pitchFamily="34" charset="0"/>
              </a:rPr>
              <a:t>HOD and Specialist Teacher</a:t>
            </a:r>
          </a:p>
          <a:p>
            <a:r>
              <a:rPr lang="en-GB" sz="2000" i="1" dirty="0">
                <a:solidFill>
                  <a:prstClr val="white"/>
                </a:solidFill>
                <a:latin typeface="Century Gothic" panose="020B0502020202020204" pitchFamily="34" charset="0"/>
              </a:rPr>
              <a:t>Archbishop Temple School </a:t>
            </a:r>
          </a:p>
          <a:p>
            <a:endParaRPr lang="en-GB" sz="2000" i="1" dirty="0">
              <a:solidFill>
                <a:prstClr val="white"/>
              </a:solidFill>
              <a:latin typeface="Century Gothic" panose="020B0502020202020204" pitchFamily="34" charset="0"/>
            </a:endParaRPr>
          </a:p>
          <a:p>
            <a:r>
              <a:rPr lang="en-GB" sz="2000" b="1" dirty="0">
                <a:solidFill>
                  <a:prstClr val="white"/>
                </a:solidFill>
                <a:latin typeface="Century Gothic" panose="020B0502020202020204" pitchFamily="34" charset="0"/>
              </a:rPr>
              <a:t>Stephanie Schmitt</a:t>
            </a:r>
          </a:p>
          <a:p>
            <a:r>
              <a:rPr lang="en-GB" sz="2000" i="1" dirty="0">
                <a:solidFill>
                  <a:prstClr val="white"/>
                </a:solidFill>
                <a:latin typeface="Century Gothic" panose="020B0502020202020204" pitchFamily="34" charset="0"/>
              </a:rPr>
              <a:t>2</a:t>
            </a:r>
            <a:r>
              <a:rPr lang="en-GB" sz="2000" i="1" baseline="30000" dirty="0">
                <a:solidFill>
                  <a:prstClr val="white"/>
                </a:solidFill>
                <a:latin typeface="Century Gothic" panose="020B0502020202020204" pitchFamily="34" charset="0"/>
              </a:rPr>
              <a:t>nd</a:t>
            </a:r>
            <a:r>
              <a:rPr lang="en-GB" sz="2000" i="1" dirty="0">
                <a:solidFill>
                  <a:prstClr val="white"/>
                </a:solidFill>
                <a:latin typeface="Century Gothic" panose="020B0502020202020204" pitchFamily="34" charset="0"/>
              </a:rPr>
              <a:t> in Department and Specialist Teacher</a:t>
            </a:r>
          </a:p>
          <a:p>
            <a:r>
              <a:rPr lang="en-GB" sz="2000" i="1" dirty="0">
                <a:solidFill>
                  <a:prstClr val="white"/>
                </a:solidFill>
                <a:latin typeface="Century Gothic" panose="020B0502020202020204" pitchFamily="34" charset="0"/>
              </a:rPr>
              <a:t>St James School </a:t>
            </a:r>
          </a:p>
          <a:p>
            <a:endParaRPr lang="en-GB" sz="2000" i="1" dirty="0">
              <a:solidFill>
                <a:prstClr val="white"/>
              </a:solidFill>
              <a:latin typeface="Century Gothic" panose="020B0502020202020204" pitchFamily="34" charset="0"/>
            </a:endParaRPr>
          </a:p>
          <a:p>
            <a:endParaRPr lang="en-GB" sz="2000" i="1" dirty="0">
              <a:solidFill>
                <a:prstClr val="white"/>
              </a:solidFill>
              <a:latin typeface="Century Gothic" panose="020B0502020202020204" pitchFamily="34" charset="0"/>
            </a:endParaRPr>
          </a:p>
          <a:p>
            <a:endParaRPr lang="en-GB" sz="2000" i="1" dirty="0">
              <a:solidFill>
                <a:prstClr val="white"/>
              </a:solidFill>
              <a:latin typeface="Century Gothic" panose="020B0502020202020204" pitchFamily="34" charset="0"/>
            </a:endParaRPr>
          </a:p>
          <a:p>
            <a:r>
              <a:rPr lang="en-GB" sz="2000" dirty="0">
                <a:solidFill>
                  <a:prstClr val="white"/>
                </a:solidFill>
                <a:latin typeface="Century Gothic" panose="020B0502020202020204" pitchFamily="34" charset="0"/>
              </a:rPr>
              <a:t>20/11/20</a:t>
            </a:r>
          </a:p>
        </p:txBody>
      </p:sp>
      <p:sp>
        <p:nvSpPr>
          <p:cNvPr id="14" name="Rounded Rectangular Callout 13">
            <a:extLst>
              <a:ext uri="{FF2B5EF4-FFF2-40B4-BE49-F238E27FC236}">
                <a16:creationId xmlns:a16="http://schemas.microsoft.com/office/drawing/2014/main" id="{C9FE0200-557C-6641-B204-880B62E857F9}"/>
              </a:ext>
            </a:extLst>
          </p:cNvPr>
          <p:cNvSpPr/>
          <p:nvPr/>
        </p:nvSpPr>
        <p:spPr>
          <a:xfrm>
            <a:off x="6510222" y="3350504"/>
            <a:ext cx="5419074" cy="2202803"/>
          </a:xfrm>
          <a:prstGeom prst="wedgeRoundRectCallout">
            <a:avLst>
              <a:gd name="adj1" fmla="val -37484"/>
              <a:gd name="adj2" fmla="val 69039"/>
              <a:gd name="adj3" fmla="val 16667"/>
            </a:avLst>
          </a:prstGeom>
          <a:solidFill>
            <a:schemeClr val="bg1"/>
          </a:solidFill>
          <a:ln w="3810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104F75"/>
                </a:solidFill>
                <a:latin typeface="Century Gothic" panose="020B0502020202020204" pitchFamily="34" charset="0"/>
              </a:rPr>
              <a:t>“Without grammar, very little can be conveyed; without vocabulary, nothing can be conveyed”.     </a:t>
            </a:r>
            <a:r>
              <a:rPr lang="en-GB" sz="2000" dirty="0">
                <a:solidFill>
                  <a:srgbClr val="104F75"/>
                </a:solidFill>
                <a:latin typeface="Century Gothic" panose="020B0502020202020204" pitchFamily="34" charset="0"/>
              </a:rPr>
              <a:t>(David Wilkins, 1972)</a:t>
            </a:r>
            <a:endParaRPr lang="en-GB" sz="2800" dirty="0">
              <a:solidFill>
                <a:srgbClr val="104F75"/>
              </a:solidFill>
              <a:latin typeface="Century Gothic" panose="020B0502020202020204" pitchFamily="34" charset="0"/>
            </a:endParaRPr>
          </a:p>
        </p:txBody>
      </p:sp>
    </p:spTree>
    <p:extLst>
      <p:ext uri="{BB962C8B-B14F-4D97-AF65-F5344CB8AC3E}">
        <p14:creationId xmlns:p14="http://schemas.microsoft.com/office/powerpoint/2010/main" val="259692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152625" cy="867128"/>
          </a:xfrm>
          <a:prstGeom prst="rect">
            <a:avLst/>
          </a:prstGeom>
        </p:spPr>
      </p:pic>
      <p:sp>
        <p:nvSpPr>
          <p:cNvPr id="2" name="Title 1"/>
          <p:cNvSpPr>
            <a:spLocks noGrp="1"/>
          </p:cNvSpPr>
          <p:nvPr>
            <p:ph type="title"/>
          </p:nvPr>
        </p:nvSpPr>
        <p:spPr>
          <a:xfrm>
            <a:off x="194101" y="41597"/>
            <a:ext cx="7946592" cy="1325563"/>
          </a:xfrm>
        </p:spPr>
        <p:txBody>
          <a:bodyPr>
            <a:normAutofit/>
          </a:bodyPr>
          <a:lstStyle/>
          <a:p>
            <a:r>
              <a:rPr lang="en-GB" sz="3600" b="1" dirty="0">
                <a:solidFill>
                  <a:schemeClr val="bg1"/>
                </a:solidFill>
              </a:rPr>
              <a:t>What’s in a number….?</a:t>
            </a:r>
          </a:p>
        </p:txBody>
      </p:sp>
      <p:sp>
        <p:nvSpPr>
          <p:cNvPr id="6" name="Rounded Rectangle 28">
            <a:extLst>
              <a:ext uri="{FF2B5EF4-FFF2-40B4-BE49-F238E27FC236}">
                <a16:creationId xmlns:a16="http://schemas.microsoft.com/office/drawing/2014/main" id="{DA54ED3C-9972-4743-B9EB-47C0AF6D0DF0}"/>
              </a:ext>
            </a:extLst>
          </p:cNvPr>
          <p:cNvSpPr/>
          <p:nvPr/>
        </p:nvSpPr>
        <p:spPr>
          <a:xfrm>
            <a:off x="3151884" y="3690804"/>
            <a:ext cx="2889906" cy="2610954"/>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latin typeface="+mj-lt"/>
              </a:rPr>
              <a:t>lexical </a:t>
            </a:r>
            <a:r>
              <a:rPr lang="es-ES" sz="2800" b="1" dirty="0" err="1">
                <a:solidFill>
                  <a:srgbClr val="4472C4">
                    <a:lumMod val="50000"/>
                  </a:srgbClr>
                </a:solidFill>
                <a:latin typeface="+mj-lt"/>
              </a:rPr>
              <a:t>frequency</a:t>
            </a:r>
            <a:r>
              <a:rPr lang="es-ES" sz="2800" b="1" dirty="0">
                <a:solidFill>
                  <a:srgbClr val="4472C4">
                    <a:lumMod val="50000"/>
                  </a:srgbClr>
                </a:solidFill>
                <a:latin typeface="+mj-lt"/>
              </a:rPr>
              <a:t> ranking of </a:t>
            </a:r>
            <a:r>
              <a:rPr lang="es-ES" sz="2800" b="1" dirty="0" err="1">
                <a:solidFill>
                  <a:srgbClr val="4472C4">
                    <a:lumMod val="50000"/>
                  </a:srgbClr>
                </a:solidFill>
                <a:latin typeface="+mj-lt"/>
              </a:rPr>
              <a:t>the</a:t>
            </a:r>
            <a:r>
              <a:rPr lang="es-ES" sz="2800" b="1" dirty="0">
                <a:solidFill>
                  <a:srgbClr val="4472C4">
                    <a:lumMod val="50000"/>
                  </a:srgbClr>
                </a:solidFill>
                <a:latin typeface="+mj-lt"/>
              </a:rPr>
              <a:t> </a:t>
            </a:r>
            <a:r>
              <a:rPr lang="es-ES" sz="2800" b="1" dirty="0" err="1">
                <a:solidFill>
                  <a:srgbClr val="4472C4">
                    <a:lumMod val="50000"/>
                  </a:srgbClr>
                </a:solidFill>
                <a:latin typeface="+mj-lt"/>
              </a:rPr>
              <a:t>noun</a:t>
            </a:r>
            <a:r>
              <a:rPr lang="es-ES" sz="2800" b="1" dirty="0">
                <a:solidFill>
                  <a:srgbClr val="4472C4">
                    <a:lumMod val="50000"/>
                  </a:srgbClr>
                </a:solidFill>
                <a:latin typeface="+mj-lt"/>
              </a:rPr>
              <a:t> POULET in French</a:t>
            </a:r>
            <a:endParaRPr kumimoji="0" lang="es-ES" sz="2800" b="1" i="0" u="none" strike="noStrike" kern="1200" cap="none" spc="0" normalizeH="0" baseline="0" dirty="0">
              <a:ln>
                <a:noFill/>
              </a:ln>
              <a:solidFill>
                <a:srgbClr val="4472C4">
                  <a:lumMod val="50000"/>
                </a:srgbClr>
              </a:solidFill>
              <a:effectLst/>
              <a:uLnTx/>
              <a:uFillTx/>
              <a:latin typeface="+mj-lt"/>
            </a:endParaRPr>
          </a:p>
        </p:txBody>
      </p:sp>
      <p:sp>
        <p:nvSpPr>
          <p:cNvPr id="8" name="Rounded Rectangle 29">
            <a:extLst>
              <a:ext uri="{FF2B5EF4-FFF2-40B4-BE49-F238E27FC236}">
                <a16:creationId xmlns:a16="http://schemas.microsoft.com/office/drawing/2014/main" id="{9DFC5361-BC57-4488-B2E8-77966F6AFC15}"/>
              </a:ext>
            </a:extLst>
          </p:cNvPr>
          <p:cNvSpPr/>
          <p:nvPr/>
        </p:nvSpPr>
        <p:spPr>
          <a:xfrm>
            <a:off x="6214432" y="3690804"/>
            <a:ext cx="2994112" cy="2610954"/>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latin typeface="+mj-lt"/>
              </a:rPr>
              <a:t>lexical </a:t>
            </a:r>
            <a:r>
              <a:rPr lang="es-ES" sz="2800" b="1" dirty="0" err="1">
                <a:solidFill>
                  <a:srgbClr val="4472C4">
                    <a:lumMod val="50000"/>
                  </a:srgbClr>
                </a:solidFill>
                <a:latin typeface="+mj-lt"/>
              </a:rPr>
              <a:t>frequency</a:t>
            </a:r>
            <a:r>
              <a:rPr lang="es-ES" sz="2800" b="1" dirty="0">
                <a:solidFill>
                  <a:srgbClr val="4472C4">
                    <a:lumMod val="50000"/>
                  </a:srgbClr>
                </a:solidFill>
                <a:latin typeface="+mj-lt"/>
              </a:rPr>
              <a:t> ranking of </a:t>
            </a:r>
            <a:r>
              <a:rPr lang="es-ES" sz="2800" b="1" dirty="0" err="1">
                <a:solidFill>
                  <a:srgbClr val="4472C4">
                    <a:lumMod val="50000"/>
                  </a:srgbClr>
                </a:solidFill>
                <a:latin typeface="+mj-lt"/>
              </a:rPr>
              <a:t>the</a:t>
            </a:r>
            <a:r>
              <a:rPr lang="es-ES" sz="2800" b="1" dirty="0">
                <a:solidFill>
                  <a:srgbClr val="4472C4">
                    <a:lumMod val="50000"/>
                  </a:srgbClr>
                </a:solidFill>
                <a:latin typeface="+mj-lt"/>
              </a:rPr>
              <a:t> </a:t>
            </a:r>
            <a:r>
              <a:rPr lang="es-ES" sz="2800" b="1" dirty="0" err="1">
                <a:solidFill>
                  <a:srgbClr val="4472C4">
                    <a:lumMod val="50000"/>
                  </a:srgbClr>
                </a:solidFill>
                <a:latin typeface="+mj-lt"/>
              </a:rPr>
              <a:t>verb</a:t>
            </a:r>
            <a:r>
              <a:rPr lang="es-ES" sz="2800" b="1" dirty="0">
                <a:solidFill>
                  <a:srgbClr val="4472C4">
                    <a:lumMod val="50000"/>
                  </a:srgbClr>
                </a:solidFill>
                <a:latin typeface="+mj-lt"/>
              </a:rPr>
              <a:t> SEIN in German</a:t>
            </a:r>
            <a:endParaRPr kumimoji="0" lang="es-ES" sz="2800" b="1" i="0" u="none" strike="noStrike" kern="1200" cap="none" spc="0" normalizeH="0" baseline="0" dirty="0">
              <a:ln>
                <a:noFill/>
              </a:ln>
              <a:solidFill>
                <a:srgbClr val="4472C4">
                  <a:lumMod val="50000"/>
                </a:srgbClr>
              </a:solidFill>
              <a:effectLst/>
              <a:uLnTx/>
              <a:uFillTx/>
              <a:latin typeface="+mj-lt"/>
            </a:endParaRPr>
          </a:p>
        </p:txBody>
      </p:sp>
      <p:sp>
        <p:nvSpPr>
          <p:cNvPr id="10" name="Rounded Rectangle 31">
            <a:extLst>
              <a:ext uri="{FF2B5EF4-FFF2-40B4-BE49-F238E27FC236}">
                <a16:creationId xmlns:a16="http://schemas.microsoft.com/office/drawing/2014/main" id="{313C8925-9DFF-429C-97B9-006FC2B46113}"/>
              </a:ext>
            </a:extLst>
          </p:cNvPr>
          <p:cNvSpPr/>
          <p:nvPr/>
        </p:nvSpPr>
        <p:spPr>
          <a:xfrm>
            <a:off x="3107367" y="1093223"/>
            <a:ext cx="2990390" cy="2471281"/>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800" dirty="0">
              <a:solidFill>
                <a:srgbClr val="002060"/>
              </a:solidFill>
            </a:endParaRPr>
          </a:p>
          <a:p>
            <a:pPr algn="ctr">
              <a:defRPr/>
            </a:pPr>
            <a:r>
              <a:rPr lang="en-GB" sz="2800" dirty="0">
                <a:solidFill>
                  <a:srgbClr val="002060"/>
                </a:solidFill>
              </a:rPr>
              <a:t>lexical coverage needed for comfortable comprehension of a text?</a:t>
            </a:r>
          </a:p>
          <a:p>
            <a:pPr lvl="0" algn="ctr">
              <a:defRPr/>
            </a:pPr>
            <a:endParaRPr kumimoji="0" lang="es-ES" sz="2800" b="1" i="0" u="none" strike="noStrike" kern="1200" cap="none" spc="0" normalizeH="0" baseline="0" dirty="0">
              <a:ln>
                <a:noFill/>
              </a:ln>
              <a:solidFill>
                <a:srgbClr val="4472C4">
                  <a:lumMod val="50000"/>
                </a:srgbClr>
              </a:solidFill>
              <a:effectLst/>
              <a:uLnTx/>
              <a:uFillTx/>
              <a:latin typeface="+mj-lt"/>
            </a:endParaRPr>
          </a:p>
        </p:txBody>
      </p:sp>
      <p:sp>
        <p:nvSpPr>
          <p:cNvPr id="11" name="Rounded Rectangle 32">
            <a:extLst>
              <a:ext uri="{FF2B5EF4-FFF2-40B4-BE49-F238E27FC236}">
                <a16:creationId xmlns:a16="http://schemas.microsoft.com/office/drawing/2014/main" id="{C44C30F5-F9D4-4244-BF8F-9C448327AA50}"/>
              </a:ext>
            </a:extLst>
          </p:cNvPr>
          <p:cNvSpPr/>
          <p:nvPr/>
        </p:nvSpPr>
        <p:spPr>
          <a:xfrm>
            <a:off x="6186961" y="1074553"/>
            <a:ext cx="3029784" cy="2500164"/>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s-ES" sz="2800" b="1" i="0" u="none" strike="noStrike" kern="1200" cap="none" spc="0" normalizeH="0" baseline="0" dirty="0" err="1">
                <a:ln>
                  <a:noFill/>
                </a:ln>
                <a:solidFill>
                  <a:srgbClr val="4472C4">
                    <a:lumMod val="50000"/>
                  </a:srgbClr>
                </a:solidFill>
                <a:effectLst/>
                <a:uLnTx/>
                <a:uFillTx/>
                <a:latin typeface="+mj-lt"/>
              </a:rPr>
              <a:t>Number</a:t>
            </a:r>
            <a:r>
              <a:rPr kumimoji="0" lang="es-ES" sz="2800" b="1" i="0" u="none" strike="noStrike" kern="1200" cap="none" spc="0" normalizeH="0" dirty="0">
                <a:ln>
                  <a:noFill/>
                </a:ln>
                <a:solidFill>
                  <a:srgbClr val="4472C4">
                    <a:lumMod val="50000"/>
                  </a:srgbClr>
                </a:solidFill>
                <a:effectLst/>
                <a:uLnTx/>
                <a:uFillTx/>
                <a:latin typeface="+mj-lt"/>
              </a:rPr>
              <a:t> of </a:t>
            </a:r>
            <a:r>
              <a:rPr kumimoji="0" lang="es-ES" sz="2800" b="1" i="0" u="none" strike="noStrike" kern="1200" cap="none" spc="0" normalizeH="0" dirty="0" err="1">
                <a:ln>
                  <a:noFill/>
                </a:ln>
                <a:solidFill>
                  <a:srgbClr val="4472C4">
                    <a:lumMod val="50000"/>
                  </a:srgbClr>
                </a:solidFill>
                <a:effectLst/>
                <a:uLnTx/>
                <a:uFillTx/>
                <a:latin typeface="+mj-lt"/>
              </a:rPr>
              <a:t>words</a:t>
            </a:r>
            <a:r>
              <a:rPr kumimoji="0" lang="es-ES" sz="2800" b="1" i="0" u="none" strike="noStrike" kern="1200" cap="none" spc="0" normalizeH="0" dirty="0">
                <a:ln>
                  <a:noFill/>
                </a:ln>
                <a:solidFill>
                  <a:srgbClr val="4472C4">
                    <a:lumMod val="50000"/>
                  </a:srgbClr>
                </a:solidFill>
                <a:effectLst/>
                <a:uLnTx/>
                <a:uFillTx/>
                <a:latin typeface="+mj-lt"/>
              </a:rPr>
              <a:t> </a:t>
            </a:r>
            <a:r>
              <a:rPr kumimoji="0" lang="es-ES" sz="2800" b="1" i="0" u="none" strike="noStrike" kern="1200" cap="none" spc="0" normalizeH="0" dirty="0" err="1">
                <a:ln>
                  <a:noFill/>
                </a:ln>
                <a:solidFill>
                  <a:srgbClr val="4472C4">
                    <a:lumMod val="50000"/>
                  </a:srgbClr>
                </a:solidFill>
                <a:effectLst/>
                <a:uLnTx/>
                <a:uFillTx/>
                <a:latin typeface="+mj-lt"/>
              </a:rPr>
              <a:t>on</a:t>
            </a:r>
            <a:r>
              <a:rPr kumimoji="0" lang="es-ES" sz="2800" b="1" i="0" u="none" strike="noStrike" kern="1200" cap="none" spc="0" normalizeH="0" dirty="0">
                <a:ln>
                  <a:noFill/>
                </a:ln>
                <a:solidFill>
                  <a:srgbClr val="4472C4">
                    <a:lumMod val="50000"/>
                  </a:srgbClr>
                </a:solidFill>
                <a:effectLst/>
                <a:uLnTx/>
                <a:uFillTx/>
                <a:latin typeface="+mj-lt"/>
              </a:rPr>
              <a:t> AQA </a:t>
            </a:r>
            <a:r>
              <a:rPr kumimoji="0" lang="es-ES" sz="2800" b="1" i="0" u="none" strike="noStrike" kern="1200" cap="none" spc="0" normalizeH="0" dirty="0" err="1">
                <a:ln>
                  <a:noFill/>
                </a:ln>
                <a:solidFill>
                  <a:srgbClr val="4472C4">
                    <a:lumMod val="50000"/>
                  </a:srgbClr>
                </a:solidFill>
                <a:effectLst/>
                <a:uLnTx/>
                <a:uFillTx/>
                <a:latin typeface="+mj-lt"/>
              </a:rPr>
              <a:t>Spanish</a:t>
            </a:r>
            <a:r>
              <a:rPr kumimoji="0" lang="es-ES" sz="2800" b="1" i="0" u="none" strike="noStrike" kern="1200" cap="none" spc="0" normalizeH="0" dirty="0">
                <a:ln>
                  <a:noFill/>
                </a:ln>
                <a:solidFill>
                  <a:srgbClr val="4472C4">
                    <a:lumMod val="50000"/>
                  </a:srgbClr>
                </a:solidFill>
                <a:effectLst/>
                <a:uLnTx/>
                <a:uFillTx/>
                <a:latin typeface="+mj-lt"/>
              </a:rPr>
              <a:t> </a:t>
            </a:r>
            <a:r>
              <a:rPr kumimoji="0" lang="es-ES" sz="2800" b="1" i="0" u="none" strike="noStrike" kern="1200" cap="none" spc="0" normalizeH="0" dirty="0" err="1">
                <a:ln>
                  <a:noFill/>
                </a:ln>
                <a:solidFill>
                  <a:srgbClr val="4472C4">
                    <a:lumMod val="50000"/>
                  </a:srgbClr>
                </a:solidFill>
                <a:effectLst/>
                <a:uLnTx/>
                <a:uFillTx/>
                <a:latin typeface="+mj-lt"/>
              </a:rPr>
              <a:t>Higher</a:t>
            </a:r>
            <a:r>
              <a:rPr kumimoji="0" lang="es-ES" sz="2800" b="1" i="0" u="none" strike="noStrike" kern="1200" cap="none" spc="0" normalizeH="0" dirty="0">
                <a:ln>
                  <a:noFill/>
                </a:ln>
                <a:solidFill>
                  <a:srgbClr val="4472C4">
                    <a:lumMod val="50000"/>
                  </a:srgbClr>
                </a:solidFill>
                <a:effectLst/>
                <a:uLnTx/>
                <a:uFillTx/>
                <a:latin typeface="+mj-lt"/>
              </a:rPr>
              <a:t> </a:t>
            </a:r>
            <a:r>
              <a:rPr kumimoji="0" lang="es-ES" sz="2800" b="1" i="0" u="none" strike="noStrike" kern="1200" cap="none" spc="0" normalizeH="0" dirty="0" err="1">
                <a:ln>
                  <a:noFill/>
                </a:ln>
                <a:solidFill>
                  <a:srgbClr val="4472C4">
                    <a:lumMod val="50000"/>
                  </a:srgbClr>
                </a:solidFill>
                <a:effectLst/>
                <a:uLnTx/>
                <a:uFillTx/>
                <a:latin typeface="+mj-lt"/>
              </a:rPr>
              <a:t>Minimum</a:t>
            </a:r>
            <a:r>
              <a:rPr kumimoji="0" lang="es-ES" sz="2800" b="1" i="0" u="none" strike="noStrike" kern="1200" cap="none" spc="0" normalizeH="0" dirty="0">
                <a:ln>
                  <a:noFill/>
                </a:ln>
                <a:solidFill>
                  <a:srgbClr val="4472C4">
                    <a:lumMod val="50000"/>
                  </a:srgbClr>
                </a:solidFill>
                <a:effectLst/>
                <a:uLnTx/>
                <a:uFillTx/>
                <a:latin typeface="+mj-lt"/>
              </a:rPr>
              <a:t> Core </a:t>
            </a:r>
            <a:r>
              <a:rPr kumimoji="0" lang="es-ES" sz="2800" b="1" i="0" u="none" strike="noStrike" kern="1200" cap="none" spc="0" normalizeH="0" dirty="0" err="1">
                <a:ln>
                  <a:noFill/>
                </a:ln>
                <a:solidFill>
                  <a:srgbClr val="4472C4">
                    <a:lumMod val="50000"/>
                  </a:srgbClr>
                </a:solidFill>
                <a:effectLst/>
                <a:uLnTx/>
                <a:uFillTx/>
                <a:latin typeface="+mj-lt"/>
              </a:rPr>
              <a:t>Vocabulary</a:t>
            </a:r>
            <a:r>
              <a:rPr kumimoji="0" lang="es-ES" sz="2800" b="1" i="0" u="none" strike="noStrike" kern="1200" cap="none" spc="0" normalizeH="0" dirty="0">
                <a:ln>
                  <a:noFill/>
                </a:ln>
                <a:solidFill>
                  <a:srgbClr val="4472C4">
                    <a:lumMod val="50000"/>
                  </a:srgbClr>
                </a:solidFill>
                <a:effectLst/>
                <a:uLnTx/>
                <a:uFillTx/>
                <a:latin typeface="+mj-lt"/>
              </a:rPr>
              <a:t> </a:t>
            </a:r>
            <a:r>
              <a:rPr kumimoji="0" lang="es-ES" sz="2800" b="1" i="0" u="none" strike="noStrike" kern="1200" cap="none" spc="0" normalizeH="0" dirty="0" err="1">
                <a:ln>
                  <a:noFill/>
                </a:ln>
                <a:solidFill>
                  <a:srgbClr val="4472C4">
                    <a:lumMod val="50000"/>
                  </a:srgbClr>
                </a:solidFill>
                <a:effectLst/>
                <a:uLnTx/>
                <a:uFillTx/>
                <a:latin typeface="+mj-lt"/>
              </a:rPr>
              <a:t>list</a:t>
            </a:r>
            <a:r>
              <a:rPr kumimoji="0" lang="es-ES" sz="2800" b="1" i="0" u="none" strike="noStrike" kern="1200" cap="none" spc="0" normalizeH="0" dirty="0">
                <a:ln>
                  <a:noFill/>
                </a:ln>
                <a:solidFill>
                  <a:srgbClr val="4472C4">
                    <a:lumMod val="50000"/>
                  </a:srgbClr>
                </a:solidFill>
                <a:effectLst/>
                <a:uLnTx/>
                <a:uFillTx/>
                <a:latin typeface="+mj-lt"/>
              </a:rPr>
              <a:t> </a:t>
            </a:r>
            <a:endParaRPr kumimoji="0" lang="es-ES" sz="2800" b="1" i="0" u="none" strike="noStrike" kern="1200" cap="none" spc="0" normalizeH="0" baseline="0" dirty="0">
              <a:ln>
                <a:noFill/>
              </a:ln>
              <a:solidFill>
                <a:srgbClr val="4472C4">
                  <a:lumMod val="50000"/>
                </a:srgbClr>
              </a:solidFill>
              <a:effectLst/>
              <a:uLnTx/>
              <a:uFillTx/>
              <a:latin typeface="+mj-lt"/>
            </a:endParaRPr>
          </a:p>
        </p:txBody>
      </p:sp>
      <p:sp>
        <p:nvSpPr>
          <p:cNvPr id="12" name="Rounded Rectangle 33">
            <a:extLst>
              <a:ext uri="{FF2B5EF4-FFF2-40B4-BE49-F238E27FC236}">
                <a16:creationId xmlns:a16="http://schemas.microsoft.com/office/drawing/2014/main" id="{65DDCFBE-2289-4215-8736-467497F04742}"/>
              </a:ext>
            </a:extLst>
          </p:cNvPr>
          <p:cNvSpPr/>
          <p:nvPr/>
        </p:nvSpPr>
        <p:spPr>
          <a:xfrm>
            <a:off x="9299966" y="2158904"/>
            <a:ext cx="2807723" cy="2540192"/>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2800" b="1" dirty="0">
                <a:solidFill>
                  <a:srgbClr val="4472C4">
                    <a:lumMod val="50000"/>
                  </a:srgbClr>
                </a:solidFill>
                <a:latin typeface="+mj-lt"/>
              </a:rPr>
              <a:t>lexical </a:t>
            </a:r>
            <a:r>
              <a:rPr lang="es-ES" sz="2800" b="1" dirty="0" err="1">
                <a:solidFill>
                  <a:srgbClr val="4472C4">
                    <a:lumMod val="50000"/>
                  </a:srgbClr>
                </a:solidFill>
                <a:latin typeface="+mj-lt"/>
              </a:rPr>
              <a:t>frequency</a:t>
            </a:r>
            <a:r>
              <a:rPr lang="es-ES" sz="2800" b="1" dirty="0">
                <a:solidFill>
                  <a:srgbClr val="4472C4">
                    <a:lumMod val="50000"/>
                  </a:srgbClr>
                </a:solidFill>
                <a:latin typeface="+mj-lt"/>
              </a:rPr>
              <a:t> of </a:t>
            </a:r>
            <a:r>
              <a:rPr lang="es-ES" sz="2800" b="1" dirty="0" err="1">
                <a:solidFill>
                  <a:srgbClr val="4472C4">
                    <a:lumMod val="50000"/>
                  </a:srgbClr>
                </a:solidFill>
                <a:latin typeface="+mj-lt"/>
              </a:rPr>
              <a:t>the</a:t>
            </a:r>
            <a:r>
              <a:rPr lang="es-ES" sz="2800" b="1" dirty="0">
                <a:solidFill>
                  <a:srgbClr val="4472C4">
                    <a:lumMod val="50000"/>
                  </a:srgbClr>
                </a:solidFill>
                <a:latin typeface="+mj-lt"/>
              </a:rPr>
              <a:t> </a:t>
            </a:r>
            <a:r>
              <a:rPr lang="es-ES" sz="2800" b="1" dirty="0" err="1">
                <a:solidFill>
                  <a:srgbClr val="4472C4">
                    <a:lumMod val="50000"/>
                  </a:srgbClr>
                </a:solidFill>
                <a:latin typeface="+mj-lt"/>
              </a:rPr>
              <a:t>verb</a:t>
            </a:r>
            <a:r>
              <a:rPr lang="es-ES" sz="2800" b="1" dirty="0">
                <a:solidFill>
                  <a:srgbClr val="4472C4">
                    <a:lumMod val="50000"/>
                  </a:srgbClr>
                </a:solidFill>
                <a:latin typeface="+mj-lt"/>
              </a:rPr>
              <a:t> SER in </a:t>
            </a:r>
            <a:r>
              <a:rPr lang="es-ES" sz="2800" b="1" dirty="0" err="1">
                <a:solidFill>
                  <a:srgbClr val="4472C4">
                    <a:lumMod val="50000"/>
                  </a:srgbClr>
                </a:solidFill>
                <a:latin typeface="+mj-lt"/>
              </a:rPr>
              <a:t>Spanish</a:t>
            </a:r>
            <a:endParaRPr lang="es-ES" sz="2800" b="1" dirty="0">
              <a:solidFill>
                <a:srgbClr val="4472C4">
                  <a:lumMod val="50000"/>
                </a:srgbClr>
              </a:solidFill>
              <a:latin typeface="+mj-lt"/>
            </a:endParaRPr>
          </a:p>
        </p:txBody>
      </p:sp>
      <p:sp>
        <p:nvSpPr>
          <p:cNvPr id="13" name="Rounded Rectangle 34">
            <a:extLst>
              <a:ext uri="{FF2B5EF4-FFF2-40B4-BE49-F238E27FC236}">
                <a16:creationId xmlns:a16="http://schemas.microsoft.com/office/drawing/2014/main" id="{BBE30B9F-DA43-4732-B0B4-2AD35A641FD9}"/>
              </a:ext>
            </a:extLst>
          </p:cNvPr>
          <p:cNvSpPr/>
          <p:nvPr/>
        </p:nvSpPr>
        <p:spPr>
          <a:xfrm>
            <a:off x="123309" y="1119634"/>
            <a:ext cx="2883927" cy="2471281"/>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800" dirty="0">
              <a:solidFill>
                <a:srgbClr val="002060"/>
              </a:solidFill>
            </a:endParaRPr>
          </a:p>
          <a:p>
            <a:pPr algn="ctr">
              <a:defRPr/>
            </a:pPr>
            <a:r>
              <a:rPr lang="en-GB" sz="2800" dirty="0">
                <a:solidFill>
                  <a:srgbClr val="002060"/>
                </a:solidFill>
              </a:rPr>
              <a:t>number of new words learners might be expected to learn </a:t>
            </a:r>
            <a:r>
              <a:rPr lang="en-GB" sz="2800" b="1" dirty="0">
                <a:solidFill>
                  <a:srgbClr val="002060"/>
                </a:solidFill>
              </a:rPr>
              <a:t>on average </a:t>
            </a:r>
            <a:r>
              <a:rPr lang="en-GB" sz="2800" dirty="0">
                <a:solidFill>
                  <a:srgbClr val="002060"/>
                </a:solidFill>
              </a:rPr>
              <a:t>each lesson?</a:t>
            </a:r>
          </a:p>
          <a:p>
            <a:pPr lvl="0" algn="ctr">
              <a:defRPr/>
            </a:pPr>
            <a:endParaRPr kumimoji="0" lang="es-ES" sz="2800" b="1" i="0" u="none" strike="noStrike" kern="1200" cap="none" spc="0" normalizeH="0" baseline="0" dirty="0">
              <a:ln>
                <a:noFill/>
              </a:ln>
              <a:solidFill>
                <a:srgbClr val="4472C4">
                  <a:lumMod val="50000"/>
                </a:srgbClr>
              </a:solidFill>
              <a:effectLst/>
              <a:uLnTx/>
              <a:uFillTx/>
              <a:latin typeface="+mj-lt"/>
            </a:endParaRPr>
          </a:p>
        </p:txBody>
      </p:sp>
      <p:sp>
        <p:nvSpPr>
          <p:cNvPr id="14" name="Rounded Rectangle 35">
            <a:extLst>
              <a:ext uri="{FF2B5EF4-FFF2-40B4-BE49-F238E27FC236}">
                <a16:creationId xmlns:a16="http://schemas.microsoft.com/office/drawing/2014/main" id="{8FEF6DFC-DD93-4216-B2D0-4A39B58CB459}"/>
              </a:ext>
            </a:extLst>
          </p:cNvPr>
          <p:cNvSpPr/>
          <p:nvPr/>
        </p:nvSpPr>
        <p:spPr>
          <a:xfrm>
            <a:off x="172517" y="3688035"/>
            <a:ext cx="2850495" cy="2661288"/>
          </a:xfrm>
          <a:prstGeom prst="roundRect">
            <a:avLst/>
          </a:prstGeom>
          <a:solidFill>
            <a:schemeClr val="accent4">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2800" dirty="0">
              <a:solidFill>
                <a:srgbClr val="002060"/>
              </a:solidFill>
            </a:endParaRPr>
          </a:p>
          <a:p>
            <a:pPr algn="ctr">
              <a:defRPr/>
            </a:pPr>
            <a:r>
              <a:rPr lang="en-GB" sz="2800" dirty="0">
                <a:solidFill>
                  <a:srgbClr val="002060"/>
                </a:solidFill>
              </a:rPr>
              <a:t>size of vocab needed to function adequately at CEFR Threshold B1 level</a:t>
            </a:r>
          </a:p>
          <a:p>
            <a:pPr lvl="0" algn="ctr">
              <a:defRPr/>
            </a:pPr>
            <a:endParaRPr kumimoji="0" lang="es-ES" sz="2800" b="1" i="0" u="none" strike="noStrike" kern="1200" cap="none" spc="0" normalizeH="0" baseline="0" dirty="0">
              <a:ln>
                <a:noFill/>
              </a:ln>
              <a:solidFill>
                <a:srgbClr val="4472C4">
                  <a:lumMod val="50000"/>
                </a:srgbClr>
              </a:solidFill>
              <a:effectLst/>
              <a:uLnTx/>
              <a:uFillTx/>
              <a:latin typeface="+mj-lt"/>
            </a:endParaRPr>
          </a:p>
        </p:txBody>
      </p:sp>
      <p:sp>
        <p:nvSpPr>
          <p:cNvPr id="15" name="Rounded Rectangle 2">
            <a:extLst>
              <a:ext uri="{FF2B5EF4-FFF2-40B4-BE49-F238E27FC236}">
                <a16:creationId xmlns:a16="http://schemas.microsoft.com/office/drawing/2014/main" id="{6C2FE606-4EC9-4DF8-BBEB-2EABD9CAF38E}"/>
              </a:ext>
            </a:extLst>
          </p:cNvPr>
          <p:cNvSpPr/>
          <p:nvPr/>
        </p:nvSpPr>
        <p:spPr>
          <a:xfrm>
            <a:off x="3166836" y="3681415"/>
            <a:ext cx="2874356" cy="2661288"/>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4222</a:t>
            </a:r>
          </a:p>
        </p:txBody>
      </p:sp>
      <p:sp>
        <p:nvSpPr>
          <p:cNvPr id="16" name="Rounded Rectangle 7">
            <a:extLst>
              <a:ext uri="{FF2B5EF4-FFF2-40B4-BE49-F238E27FC236}">
                <a16:creationId xmlns:a16="http://schemas.microsoft.com/office/drawing/2014/main" id="{512DE2BD-4C7C-4C90-88CA-59B48440D77B}"/>
              </a:ext>
            </a:extLst>
          </p:cNvPr>
          <p:cNvSpPr/>
          <p:nvPr/>
        </p:nvSpPr>
        <p:spPr>
          <a:xfrm>
            <a:off x="9300504" y="2158904"/>
            <a:ext cx="2823411" cy="2540192"/>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3</a:t>
            </a:r>
          </a:p>
        </p:txBody>
      </p:sp>
      <p:sp>
        <p:nvSpPr>
          <p:cNvPr id="18" name="Rounded Rectangle 9">
            <a:extLst>
              <a:ext uri="{FF2B5EF4-FFF2-40B4-BE49-F238E27FC236}">
                <a16:creationId xmlns:a16="http://schemas.microsoft.com/office/drawing/2014/main" id="{92712090-2516-4762-8EE4-460D29623BDA}"/>
              </a:ext>
            </a:extLst>
          </p:cNvPr>
          <p:cNvSpPr/>
          <p:nvPr/>
        </p:nvSpPr>
        <p:spPr>
          <a:xfrm>
            <a:off x="3117905" y="1093222"/>
            <a:ext cx="2974163" cy="247128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98%</a:t>
            </a:r>
          </a:p>
        </p:txBody>
      </p:sp>
      <p:sp>
        <p:nvSpPr>
          <p:cNvPr id="19" name="Rounded Rectangle 10">
            <a:extLst>
              <a:ext uri="{FF2B5EF4-FFF2-40B4-BE49-F238E27FC236}">
                <a16:creationId xmlns:a16="http://schemas.microsoft.com/office/drawing/2014/main" id="{C1912DE9-BA3A-4FE3-A08A-3E20D13DE407}"/>
              </a:ext>
            </a:extLst>
          </p:cNvPr>
          <p:cNvSpPr/>
          <p:nvPr/>
        </p:nvSpPr>
        <p:spPr>
          <a:xfrm>
            <a:off x="6196964" y="1092761"/>
            <a:ext cx="3027894" cy="2500164"/>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1772</a:t>
            </a:r>
          </a:p>
        </p:txBody>
      </p:sp>
      <p:sp>
        <p:nvSpPr>
          <p:cNvPr id="20" name="Rounded Rectangle 11">
            <a:extLst>
              <a:ext uri="{FF2B5EF4-FFF2-40B4-BE49-F238E27FC236}">
                <a16:creationId xmlns:a16="http://schemas.microsoft.com/office/drawing/2014/main" id="{9D106075-3F45-4998-9FC6-3B28CC5E2AFA}"/>
              </a:ext>
            </a:extLst>
          </p:cNvPr>
          <p:cNvSpPr/>
          <p:nvPr/>
        </p:nvSpPr>
        <p:spPr>
          <a:xfrm>
            <a:off x="6214432" y="3701683"/>
            <a:ext cx="2994112" cy="2600075"/>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8</a:t>
            </a:r>
          </a:p>
        </p:txBody>
      </p:sp>
      <p:sp>
        <p:nvSpPr>
          <p:cNvPr id="21" name="Rounded Rectangle 12">
            <a:extLst>
              <a:ext uri="{FF2B5EF4-FFF2-40B4-BE49-F238E27FC236}">
                <a16:creationId xmlns:a16="http://schemas.microsoft.com/office/drawing/2014/main" id="{6B6AB8E9-5485-489E-84A0-6A0CB7BD653C}"/>
              </a:ext>
            </a:extLst>
          </p:cNvPr>
          <p:cNvSpPr/>
          <p:nvPr/>
        </p:nvSpPr>
        <p:spPr>
          <a:xfrm>
            <a:off x="123309" y="1107203"/>
            <a:ext cx="2913983" cy="2471281"/>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5-10</a:t>
            </a:r>
          </a:p>
        </p:txBody>
      </p:sp>
      <p:sp>
        <p:nvSpPr>
          <p:cNvPr id="22" name="Rounded Rectangle 13">
            <a:extLst>
              <a:ext uri="{FF2B5EF4-FFF2-40B4-BE49-F238E27FC236}">
                <a16:creationId xmlns:a16="http://schemas.microsoft.com/office/drawing/2014/main" id="{70C1C4B0-F9E0-4EC1-95C9-3C67E68DE886}"/>
              </a:ext>
            </a:extLst>
          </p:cNvPr>
          <p:cNvSpPr/>
          <p:nvPr/>
        </p:nvSpPr>
        <p:spPr>
          <a:xfrm>
            <a:off x="164252" y="3685507"/>
            <a:ext cx="2858759" cy="2657196"/>
          </a:xfrm>
          <a:prstGeom prst="roundRect">
            <a:avLst/>
          </a:prstGeom>
          <a:solidFill>
            <a:schemeClr val="accent2">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2000</a:t>
            </a:r>
          </a:p>
        </p:txBody>
      </p:sp>
    </p:spTree>
    <p:extLst>
      <p:ext uri="{BB962C8B-B14F-4D97-AF65-F5344CB8AC3E}">
        <p14:creationId xmlns:p14="http://schemas.microsoft.com/office/powerpoint/2010/main" val="382987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079" y="766732"/>
            <a:ext cx="11364686" cy="2739211"/>
          </a:xfrm>
          <a:prstGeom prst="rect">
            <a:avLst/>
          </a:prstGeom>
        </p:spPr>
        <p:txBody>
          <a:bodyPr wrap="square">
            <a:spAutoFit/>
          </a:bodyPr>
          <a:lstStyle/>
          <a:p>
            <a:r>
              <a:rPr lang="en-GB" sz="2800" dirty="0">
                <a:solidFill>
                  <a:srgbClr val="104F75"/>
                </a:solidFill>
                <a:latin typeface="Century Gothic" panose="020B0502020202020204" pitchFamily="34" charset="0"/>
              </a:rPr>
              <a:t>'According to standard frequency lists, the first 1000 words make up approximately 75% word tokens of a text, and the first 2000 approximately 85% </a:t>
            </a:r>
            <a:r>
              <a:rPr lang="en-GB" sz="2800" b="1" dirty="0">
                <a:solidFill>
                  <a:srgbClr val="104F75"/>
                </a:solidFill>
                <a:latin typeface="Century Gothic" panose="020B0502020202020204" pitchFamily="34" charset="0"/>
              </a:rPr>
              <a:t>(Meara, 2005, cited in </a:t>
            </a:r>
            <a:r>
              <a:rPr lang="en-GB" sz="2800" b="1" dirty="0" err="1">
                <a:solidFill>
                  <a:srgbClr val="104F75"/>
                </a:solidFill>
                <a:latin typeface="Century Gothic" panose="020B0502020202020204" pitchFamily="34" charset="0"/>
              </a:rPr>
              <a:t>Häcker</a:t>
            </a:r>
            <a:r>
              <a:rPr lang="en-GB" sz="2800" b="1" dirty="0">
                <a:solidFill>
                  <a:srgbClr val="104F75"/>
                </a:solidFill>
                <a:latin typeface="Century Gothic" panose="020B0502020202020204" pitchFamily="34" charset="0"/>
              </a:rPr>
              <a:t>, 2008:215)</a:t>
            </a:r>
            <a:r>
              <a:rPr lang="en-GB" sz="2800" dirty="0">
                <a:solidFill>
                  <a:srgbClr val="104F75"/>
                </a:solidFill>
                <a:latin typeface="Century Gothic" panose="020B0502020202020204" pitchFamily="34" charset="0"/>
              </a:rPr>
              <a:t>. </a:t>
            </a:r>
            <a:br>
              <a:rPr lang="en-GB" sz="2800" dirty="0">
                <a:solidFill>
                  <a:srgbClr val="104F75"/>
                </a:solidFill>
                <a:latin typeface="Century Gothic" panose="020B0502020202020204" pitchFamily="34" charset="0"/>
              </a:rPr>
            </a:br>
            <a:r>
              <a:rPr lang="en-GB" sz="2800" dirty="0">
                <a:solidFill>
                  <a:srgbClr val="104F75"/>
                </a:solidFill>
                <a:latin typeface="Century Gothic" panose="020B0502020202020204" pitchFamily="34" charset="0"/>
              </a:rPr>
              <a:t/>
            </a:r>
            <a:br>
              <a:rPr lang="en-GB" sz="2800" dirty="0">
                <a:solidFill>
                  <a:srgbClr val="104F75"/>
                </a:solidFill>
                <a:latin typeface="Century Gothic" panose="020B0502020202020204" pitchFamily="34" charset="0"/>
              </a:rPr>
            </a:br>
            <a:r>
              <a:rPr lang="en-GB" sz="2800" dirty="0">
                <a:solidFill>
                  <a:srgbClr val="104F75"/>
                </a:solidFill>
                <a:latin typeface="Century Gothic" panose="020B0502020202020204" pitchFamily="34" charset="0"/>
              </a:rPr>
              <a:t/>
            </a:r>
            <a:br>
              <a:rPr lang="en-GB" sz="2800" dirty="0">
                <a:solidFill>
                  <a:srgbClr val="104F75"/>
                </a:solidFill>
                <a:latin typeface="Century Gothic" panose="020B0502020202020204" pitchFamily="34" charset="0"/>
              </a:rPr>
            </a:br>
            <a:endParaRPr lang="en-GB" sz="2800" dirty="0">
              <a:solidFill>
                <a:srgbClr val="104F75"/>
              </a:solidFill>
              <a:latin typeface="Century Gothic" panose="020B0502020202020204" pitchFamily="34" charset="0"/>
            </a:endParaRPr>
          </a:p>
        </p:txBody>
      </p:sp>
      <p:sp>
        <p:nvSpPr>
          <p:cNvPr id="4" name="Rectangle 3">
            <a:extLst>
              <a:ext uri="{FF2B5EF4-FFF2-40B4-BE49-F238E27FC236}">
                <a16:creationId xmlns:a16="http://schemas.microsoft.com/office/drawing/2014/main" id="{43CBAC1A-7C95-4EDC-BC29-B2F24BEEF835}"/>
              </a:ext>
            </a:extLst>
          </p:cNvPr>
          <p:cNvSpPr/>
          <p:nvPr/>
        </p:nvSpPr>
        <p:spPr>
          <a:xfrm>
            <a:off x="432079" y="3130335"/>
            <a:ext cx="10988590" cy="2246769"/>
          </a:xfrm>
          <a:prstGeom prst="rect">
            <a:avLst/>
          </a:prstGeom>
        </p:spPr>
        <p:txBody>
          <a:bodyPr wrap="square">
            <a:spAutoFit/>
          </a:bodyPr>
          <a:lstStyle/>
          <a:p>
            <a:r>
              <a:rPr lang="en-GB" sz="2800" dirty="0">
                <a:solidFill>
                  <a:srgbClr val="104F75"/>
                </a:solidFill>
                <a:latin typeface="Century Gothic" panose="020B0502020202020204" pitchFamily="34" charset="0"/>
              </a:rPr>
              <a:t>Materials produced for the </a:t>
            </a:r>
            <a:r>
              <a:rPr lang="en-GB" sz="2800" dirty="0" err="1">
                <a:solidFill>
                  <a:srgbClr val="104F75"/>
                </a:solidFill>
                <a:latin typeface="Century Gothic" panose="020B0502020202020204" pitchFamily="34" charset="0"/>
              </a:rPr>
              <a:t>The</a:t>
            </a:r>
            <a:r>
              <a:rPr lang="en-GB" sz="2800" dirty="0">
                <a:solidFill>
                  <a:srgbClr val="104F75"/>
                </a:solidFill>
                <a:latin typeface="Century Gothic" panose="020B0502020202020204" pitchFamily="34" charset="0"/>
              </a:rPr>
              <a:t> Common European Framework of References for Language Learning and Teaching (CEFR) suggest a vocabulary of around 1000 words for its second level, A2 (‘Waystage’), and around 2000 words for its third level, B1 (‘Threshold’) </a:t>
            </a:r>
            <a:r>
              <a:rPr lang="en-GB" sz="2800" b="1" dirty="0">
                <a:solidFill>
                  <a:srgbClr val="104F75"/>
                </a:solidFill>
                <a:latin typeface="Century Gothic" panose="020B0502020202020204" pitchFamily="34" charset="0"/>
              </a:rPr>
              <a:t>(Milton, 2006)</a:t>
            </a:r>
            <a:r>
              <a:rPr lang="en-GB" sz="2800" dirty="0">
                <a:solidFill>
                  <a:srgbClr val="104F75"/>
                </a:solidFill>
                <a:latin typeface="Century Gothic" panose="020B0502020202020204" pitchFamily="34" charset="0"/>
              </a:rPr>
              <a:t>.</a:t>
            </a:r>
            <a:endParaRPr lang="en-GB" sz="2800" dirty="0"/>
          </a:p>
        </p:txBody>
      </p:sp>
    </p:spTree>
    <p:extLst>
      <p:ext uri="{BB962C8B-B14F-4D97-AF65-F5344CB8AC3E}">
        <p14:creationId xmlns:p14="http://schemas.microsoft.com/office/powerpoint/2010/main" val="361123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74826" y="860425"/>
            <a:ext cx="8651875" cy="4154984"/>
          </a:xfrm>
          <a:prstGeom prst="rect">
            <a:avLst/>
          </a:prstGeom>
          <a:solidFill>
            <a:schemeClr val="bg1">
              <a:alpha val="77000"/>
            </a:schemeClr>
          </a:solidFill>
          <a:ln w="57150">
            <a:solidFill>
              <a:srgbClr val="FF9966"/>
            </a:solidFill>
          </a:ln>
        </p:spPr>
        <p:txBody>
          <a:bodyPr>
            <a:spAutoFit/>
          </a:bodyPr>
          <a:lstStyle/>
          <a:p>
            <a:pPr>
              <a:defRPr/>
            </a:pPr>
            <a:r>
              <a:rPr lang="en-GB" sz="2400" dirty="0">
                <a:solidFill>
                  <a:srgbClr val="104F75"/>
                </a:solidFill>
                <a:latin typeface="Century Gothic" panose="020B0502020202020204" pitchFamily="34" charset="0"/>
                <a:cs typeface="Arial" panose="020B0604020202020204" pitchFamily="34" charset="0"/>
              </a:rPr>
              <a:t>Actually, I have _____ my mind and heart for what I _____ to say to you today.  I have asked myself what I _____ I had known at my own _____, and what important _____ I have learned in the number of years that have _____ between that day and this.</a:t>
            </a:r>
          </a:p>
          <a:p>
            <a:pPr>
              <a:defRPr/>
            </a:pPr>
            <a:r>
              <a:rPr lang="en-GB" sz="2400" dirty="0">
                <a:solidFill>
                  <a:srgbClr val="104F75"/>
                </a:solidFill>
                <a:latin typeface="Century Gothic" panose="020B0502020202020204" pitchFamily="34" charset="0"/>
                <a:cs typeface="Arial" panose="020B0604020202020204" pitchFamily="34" charset="0"/>
              </a:rPr>
              <a:t> </a:t>
            </a:r>
          </a:p>
          <a:p>
            <a:pPr>
              <a:defRPr/>
            </a:pPr>
            <a:r>
              <a:rPr lang="en-GB" sz="2400" dirty="0">
                <a:solidFill>
                  <a:srgbClr val="104F75"/>
                </a:solidFill>
                <a:latin typeface="Century Gothic" panose="020B0502020202020204" pitchFamily="34" charset="0"/>
                <a:cs typeface="Arial" panose="020B0604020202020204" pitchFamily="34" charset="0"/>
              </a:rPr>
              <a:t>I have come up with two answers on this _____ day, when we are _____ together to _____ your _____ success.  I have decided to talk to you about the benefits of _____; and, as you stand on the _____ of what is sometimes called real life, I want to _____ the _____  _____ of _____.</a:t>
            </a:r>
          </a:p>
        </p:txBody>
      </p:sp>
      <p:sp>
        <p:nvSpPr>
          <p:cNvPr id="3" name="TextBox 2"/>
          <p:cNvSpPr txBox="1"/>
          <p:nvPr/>
        </p:nvSpPr>
        <p:spPr>
          <a:xfrm>
            <a:off x="1524000" y="5630397"/>
            <a:ext cx="9144000" cy="461665"/>
          </a:xfrm>
          <a:prstGeom prst="rect">
            <a:avLst/>
          </a:prstGeom>
          <a:noFill/>
        </p:spPr>
        <p:txBody>
          <a:bodyPr>
            <a:spAutoFit/>
          </a:bodyPr>
          <a:lstStyle/>
          <a:p>
            <a:pPr algn="ctr">
              <a:defRPr/>
            </a:pPr>
            <a:r>
              <a:rPr lang="en-GB" sz="2400" dirty="0">
                <a:solidFill>
                  <a:srgbClr val="104F75"/>
                </a:solidFill>
                <a:latin typeface="Century Gothic" panose="020B0502020202020204" pitchFamily="34" charset="0"/>
                <a:cs typeface="Arial" panose="020B0604020202020204" pitchFamily="34" charset="0"/>
              </a:rPr>
              <a:t>Words ≥ 1K removed (85.0% coverage)</a:t>
            </a:r>
          </a:p>
        </p:txBody>
      </p:sp>
    </p:spTree>
    <p:extLst>
      <p:ext uri="{BB962C8B-B14F-4D97-AF65-F5344CB8AC3E}">
        <p14:creationId xmlns:p14="http://schemas.microsoft.com/office/powerpoint/2010/main" val="929012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hlinkClick r:id="rId3"/>
          </p:cNvPr>
          <p:cNvSpPr txBox="1"/>
          <p:nvPr/>
        </p:nvSpPr>
        <p:spPr>
          <a:xfrm>
            <a:off x="0" y="5890581"/>
            <a:ext cx="4208929" cy="415498"/>
          </a:xfrm>
          <a:prstGeom prst="rect">
            <a:avLst/>
          </a:prstGeom>
          <a:noFill/>
        </p:spPr>
        <p:txBody>
          <a:bodyPr wrap="square">
            <a:spAutoFit/>
          </a:bodyPr>
          <a:lstStyle/>
          <a:p>
            <a:pPr>
              <a:defRPr/>
            </a:pPr>
            <a:r>
              <a:rPr lang="en-GB" sz="900" dirty="0">
                <a:solidFill>
                  <a:srgbClr val="4472C4">
                    <a:lumMod val="50000"/>
                  </a:srgbClr>
                </a:solidFill>
                <a:latin typeface="Century Gothic" panose="020B0502020202020204" pitchFamily="34" charset="0"/>
                <a:cs typeface="Arial" panose="020B0604020202020204" pitchFamily="34" charset="0"/>
              </a:rPr>
              <a:t>Word frequencies based on the </a:t>
            </a:r>
            <a:br>
              <a:rPr lang="en-GB" sz="900" dirty="0">
                <a:solidFill>
                  <a:srgbClr val="4472C4">
                    <a:lumMod val="50000"/>
                  </a:srgbClr>
                </a:solidFill>
                <a:latin typeface="Century Gothic" panose="020B0502020202020204" pitchFamily="34" charset="0"/>
                <a:cs typeface="Arial" panose="020B0604020202020204" pitchFamily="34" charset="0"/>
              </a:rPr>
            </a:br>
            <a:r>
              <a:rPr lang="en-GB" sz="900" i="1" dirty="0">
                <a:solidFill>
                  <a:srgbClr val="4472C4">
                    <a:lumMod val="50000"/>
                  </a:srgbClr>
                </a:solidFill>
                <a:latin typeface="Century Gothic" panose="020B0502020202020204" pitchFamily="34" charset="0"/>
                <a:cs typeface="Arial" panose="020B0604020202020204" pitchFamily="34" charset="0"/>
              </a:rPr>
              <a:t>Corpus of Contemporary American</a:t>
            </a:r>
            <a:r>
              <a:rPr lang="en-GB" sz="900" dirty="0">
                <a:solidFill>
                  <a:srgbClr val="4472C4">
                    <a:lumMod val="50000"/>
                  </a:srgbClr>
                </a:solidFill>
                <a:latin typeface="Century Gothic" panose="020B0502020202020204" pitchFamily="34" charset="0"/>
                <a:cs typeface="Arial" panose="020B0604020202020204" pitchFamily="34" charset="0"/>
              </a:rPr>
              <a:t> </a:t>
            </a:r>
            <a:r>
              <a:rPr lang="en-GB" sz="900" i="1" dirty="0">
                <a:solidFill>
                  <a:srgbClr val="4472C4">
                    <a:lumMod val="50000"/>
                  </a:srgbClr>
                </a:solidFill>
                <a:latin typeface="Century Gothic" panose="020B0502020202020204" pitchFamily="34" charset="0"/>
                <a:cs typeface="Arial" panose="020B0604020202020204" pitchFamily="34" charset="0"/>
              </a:rPr>
              <a:t>English</a:t>
            </a:r>
            <a:r>
              <a:rPr lang="en-GB" sz="1200" i="1" dirty="0">
                <a:solidFill>
                  <a:srgbClr val="4472C4">
                    <a:lumMod val="50000"/>
                  </a:srgbClr>
                </a:solidFill>
                <a:latin typeface="Century Gothic" panose="020B0502020202020204" pitchFamily="34" charset="0"/>
                <a:cs typeface="Arial" panose="020B0604020202020204" pitchFamily="34" charset="0"/>
              </a:rPr>
              <a:t>.</a:t>
            </a:r>
            <a:endParaRPr lang="en-GB" sz="1200" dirty="0">
              <a:solidFill>
                <a:srgbClr val="4472C4">
                  <a:lumMod val="50000"/>
                </a:srgbClr>
              </a:solidFill>
              <a:latin typeface="Century Gothic" panose="020B0502020202020204" pitchFamily="34" charset="0"/>
              <a:cs typeface="Arial" panose="020B0604020202020204" pitchFamily="34" charset="0"/>
            </a:endParaRPr>
          </a:p>
        </p:txBody>
      </p:sp>
      <p:sp>
        <p:nvSpPr>
          <p:cNvPr id="3" name="TextBox 2"/>
          <p:cNvSpPr txBox="1"/>
          <p:nvPr/>
        </p:nvSpPr>
        <p:spPr>
          <a:xfrm>
            <a:off x="399929" y="1169260"/>
            <a:ext cx="11465168" cy="2246769"/>
          </a:xfrm>
          <a:prstGeom prst="rect">
            <a:avLst/>
          </a:prstGeom>
          <a:solidFill>
            <a:schemeClr val="bg1">
              <a:alpha val="77000"/>
            </a:schemeClr>
          </a:solidFill>
          <a:ln w="38100">
            <a:solidFill>
              <a:srgbClr val="E56700"/>
            </a:solidFill>
          </a:ln>
        </p:spPr>
        <p:txBody>
          <a:bodyPr wrap="square">
            <a:spAutoFit/>
          </a:bodyPr>
          <a:lstStyle/>
          <a:p>
            <a:pPr>
              <a:defRPr/>
            </a:pPr>
            <a:r>
              <a:rPr lang="en-GB" sz="2000" dirty="0">
                <a:solidFill>
                  <a:srgbClr val="4472C4">
                    <a:lumMod val="50000"/>
                  </a:srgbClr>
                </a:solidFill>
                <a:latin typeface="Century Gothic" panose="020B0502020202020204" pitchFamily="34" charset="0"/>
                <a:cs typeface="Arial" panose="020B0604020202020204" pitchFamily="34" charset="0"/>
              </a:rPr>
              <a:t>Actually, I have </a:t>
            </a:r>
            <a:r>
              <a:rPr lang="en-GB" sz="2000" dirty="0">
                <a:solidFill>
                  <a:srgbClr val="FF0000"/>
                </a:solidFill>
                <a:latin typeface="Century Gothic" panose="020B0502020202020204" pitchFamily="34" charset="0"/>
                <a:cs typeface="Arial" panose="020B0604020202020204" pitchFamily="34" charset="0"/>
              </a:rPr>
              <a:t>wracked</a:t>
            </a:r>
            <a:r>
              <a:rPr lang="en-GB" sz="2000" dirty="0">
                <a:solidFill>
                  <a:srgbClr val="4472C4">
                    <a:lumMod val="50000"/>
                  </a:srgbClr>
                </a:solidFill>
                <a:latin typeface="Century Gothic" panose="020B0502020202020204" pitchFamily="34" charset="0"/>
                <a:cs typeface="Arial" panose="020B0604020202020204" pitchFamily="34" charset="0"/>
              </a:rPr>
              <a:t> my mind and heart for what I </a:t>
            </a:r>
            <a:r>
              <a:rPr lang="en-GB" sz="2000" dirty="0">
                <a:solidFill>
                  <a:srgbClr val="FF0000"/>
                </a:solidFill>
                <a:latin typeface="Century Gothic" panose="020B0502020202020204" pitchFamily="34" charset="0"/>
                <a:cs typeface="Arial" panose="020B0604020202020204" pitchFamily="34" charset="0"/>
              </a:rPr>
              <a:t>ought</a:t>
            </a:r>
            <a:r>
              <a:rPr lang="en-GB" sz="2000" dirty="0">
                <a:solidFill>
                  <a:srgbClr val="4472C4">
                    <a:lumMod val="50000"/>
                  </a:srgbClr>
                </a:solidFill>
                <a:latin typeface="Century Gothic" panose="020B0502020202020204" pitchFamily="34" charset="0"/>
                <a:cs typeface="Arial" panose="020B0604020202020204" pitchFamily="34" charset="0"/>
              </a:rPr>
              <a:t> to say to you today.  I have asked myself what I </a:t>
            </a:r>
            <a:r>
              <a:rPr lang="en-GB" sz="2000" dirty="0">
                <a:solidFill>
                  <a:srgbClr val="FF0000"/>
                </a:solidFill>
                <a:latin typeface="Century Gothic" panose="020B0502020202020204" pitchFamily="34" charset="0"/>
                <a:cs typeface="Arial" panose="020B0604020202020204" pitchFamily="34" charset="0"/>
              </a:rPr>
              <a:t>wish</a:t>
            </a:r>
            <a:r>
              <a:rPr lang="en-GB" sz="2000" dirty="0">
                <a:solidFill>
                  <a:srgbClr val="4472C4">
                    <a:lumMod val="50000"/>
                  </a:srgbClr>
                </a:solidFill>
                <a:latin typeface="Century Gothic" panose="020B0502020202020204" pitchFamily="34" charset="0"/>
                <a:cs typeface="Arial" panose="020B0604020202020204" pitchFamily="34" charset="0"/>
              </a:rPr>
              <a:t> I had known at my own </a:t>
            </a:r>
            <a:r>
              <a:rPr lang="en-GB" sz="2000" dirty="0">
                <a:solidFill>
                  <a:srgbClr val="FF0000"/>
                </a:solidFill>
                <a:latin typeface="Century Gothic" panose="020B0502020202020204" pitchFamily="34" charset="0"/>
                <a:cs typeface="Arial" panose="020B0604020202020204" pitchFamily="34" charset="0"/>
              </a:rPr>
              <a:t>graduation</a:t>
            </a:r>
            <a:r>
              <a:rPr lang="en-GB" sz="2000" dirty="0">
                <a:solidFill>
                  <a:srgbClr val="4472C4">
                    <a:lumMod val="50000"/>
                  </a:srgbClr>
                </a:solidFill>
                <a:latin typeface="Century Gothic" panose="020B0502020202020204" pitchFamily="34" charset="0"/>
                <a:cs typeface="Arial" panose="020B0604020202020204" pitchFamily="34" charset="0"/>
              </a:rPr>
              <a:t>, and what important </a:t>
            </a:r>
            <a:r>
              <a:rPr lang="en-GB" sz="2000" dirty="0">
                <a:solidFill>
                  <a:srgbClr val="FF0000"/>
                </a:solidFill>
                <a:latin typeface="Century Gothic" panose="020B0502020202020204" pitchFamily="34" charset="0"/>
                <a:cs typeface="Arial" panose="020B0604020202020204" pitchFamily="34" charset="0"/>
              </a:rPr>
              <a:t>lessons</a:t>
            </a:r>
            <a:r>
              <a:rPr lang="en-GB" sz="2000" dirty="0">
                <a:solidFill>
                  <a:srgbClr val="4472C4">
                    <a:lumMod val="50000"/>
                  </a:srgbClr>
                </a:solidFill>
                <a:latin typeface="Century Gothic" panose="020B0502020202020204" pitchFamily="34" charset="0"/>
                <a:cs typeface="Arial" panose="020B0604020202020204" pitchFamily="34" charset="0"/>
              </a:rPr>
              <a:t> I have learned in the number of years that have expired between that day and this.</a:t>
            </a:r>
          </a:p>
          <a:p>
            <a:pPr>
              <a:defRPr/>
            </a:pPr>
            <a:r>
              <a:rPr lang="en-GB" sz="2000" dirty="0">
                <a:solidFill>
                  <a:srgbClr val="4472C4">
                    <a:lumMod val="50000"/>
                  </a:srgbClr>
                </a:solidFill>
                <a:latin typeface="Century Gothic" panose="020B0502020202020204" pitchFamily="34" charset="0"/>
                <a:cs typeface="Arial" panose="020B0604020202020204" pitchFamily="34" charset="0"/>
              </a:rPr>
              <a:t>I have come up with two answers on this </a:t>
            </a:r>
            <a:r>
              <a:rPr lang="en-GB" sz="2000" dirty="0">
                <a:solidFill>
                  <a:srgbClr val="FF0000"/>
                </a:solidFill>
                <a:latin typeface="Century Gothic" panose="020B0502020202020204" pitchFamily="34" charset="0"/>
                <a:cs typeface="Arial" panose="020B0604020202020204" pitchFamily="34" charset="0"/>
              </a:rPr>
              <a:t>wonderful</a:t>
            </a:r>
            <a:r>
              <a:rPr lang="en-GB" sz="2000" dirty="0">
                <a:solidFill>
                  <a:srgbClr val="4472C4">
                    <a:lumMod val="50000"/>
                  </a:srgbClr>
                </a:solidFill>
                <a:latin typeface="Century Gothic" panose="020B0502020202020204" pitchFamily="34" charset="0"/>
                <a:cs typeface="Arial" panose="020B0604020202020204" pitchFamily="34" charset="0"/>
              </a:rPr>
              <a:t> day, when we are </a:t>
            </a:r>
            <a:r>
              <a:rPr lang="en-GB" sz="2000" dirty="0">
                <a:solidFill>
                  <a:srgbClr val="FF0000"/>
                </a:solidFill>
                <a:latin typeface="Century Gothic" panose="020B0502020202020204" pitchFamily="34" charset="0"/>
                <a:cs typeface="Arial" panose="020B0604020202020204" pitchFamily="34" charset="0"/>
              </a:rPr>
              <a:t>gathered</a:t>
            </a:r>
            <a:r>
              <a:rPr lang="en-GB" sz="2000" dirty="0">
                <a:solidFill>
                  <a:srgbClr val="4472C4">
                    <a:lumMod val="50000"/>
                  </a:srgbClr>
                </a:solidFill>
                <a:latin typeface="Century Gothic" panose="020B0502020202020204" pitchFamily="34" charset="0"/>
                <a:cs typeface="Arial" panose="020B0604020202020204" pitchFamily="34" charset="0"/>
              </a:rPr>
              <a:t> together to </a:t>
            </a:r>
            <a:r>
              <a:rPr lang="en-GB" sz="2000" dirty="0">
                <a:solidFill>
                  <a:srgbClr val="FF0000"/>
                </a:solidFill>
                <a:latin typeface="Century Gothic" panose="020B0502020202020204" pitchFamily="34" charset="0"/>
                <a:cs typeface="Arial" panose="020B0604020202020204" pitchFamily="34" charset="0"/>
              </a:rPr>
              <a:t>celebrate</a:t>
            </a:r>
            <a:r>
              <a:rPr lang="en-GB" sz="2000" dirty="0">
                <a:solidFill>
                  <a:srgbClr val="4472C4">
                    <a:lumMod val="50000"/>
                  </a:srgbClr>
                </a:solidFill>
                <a:latin typeface="Century Gothic" panose="020B0502020202020204" pitchFamily="34" charset="0"/>
                <a:cs typeface="Arial" panose="020B0604020202020204" pitchFamily="34" charset="0"/>
              </a:rPr>
              <a:t> your </a:t>
            </a:r>
            <a:r>
              <a:rPr lang="en-GB" sz="2000" dirty="0">
                <a:solidFill>
                  <a:srgbClr val="FF0000"/>
                </a:solidFill>
                <a:latin typeface="Century Gothic" panose="020B0502020202020204" pitchFamily="34" charset="0"/>
                <a:cs typeface="Arial" panose="020B0604020202020204" pitchFamily="34" charset="0"/>
              </a:rPr>
              <a:t>academic</a:t>
            </a:r>
            <a:r>
              <a:rPr lang="en-GB" sz="2000" dirty="0">
                <a:solidFill>
                  <a:srgbClr val="4472C4">
                    <a:lumMod val="50000"/>
                  </a:srgbClr>
                </a:solidFill>
                <a:latin typeface="Century Gothic" panose="020B0502020202020204" pitchFamily="34" charset="0"/>
                <a:cs typeface="Arial" panose="020B0604020202020204" pitchFamily="34" charset="0"/>
              </a:rPr>
              <a:t> success.  I have decided to talk to you about the benefits of </a:t>
            </a:r>
            <a:r>
              <a:rPr lang="en-GB" sz="2000" dirty="0">
                <a:solidFill>
                  <a:srgbClr val="FF0000"/>
                </a:solidFill>
                <a:latin typeface="Century Gothic" panose="020B0502020202020204" pitchFamily="34" charset="0"/>
                <a:cs typeface="Arial" panose="020B0604020202020204" pitchFamily="34" charset="0"/>
              </a:rPr>
              <a:t>failure</a:t>
            </a:r>
            <a:r>
              <a:rPr lang="en-GB" sz="2000" dirty="0">
                <a:solidFill>
                  <a:srgbClr val="4472C4">
                    <a:lumMod val="50000"/>
                  </a:srgbClr>
                </a:solidFill>
                <a:latin typeface="Century Gothic" panose="020B0502020202020204" pitchFamily="34" charset="0"/>
                <a:cs typeface="Arial" panose="020B0604020202020204" pitchFamily="34" charset="0"/>
              </a:rPr>
              <a:t>; and, as you stand on the </a:t>
            </a:r>
            <a:r>
              <a:rPr lang="en-GB" sz="2000" dirty="0">
                <a:solidFill>
                  <a:srgbClr val="FF0000"/>
                </a:solidFill>
                <a:latin typeface="Century Gothic" panose="020B0502020202020204" pitchFamily="34" charset="0"/>
                <a:cs typeface="Arial" panose="020B0604020202020204" pitchFamily="34" charset="0"/>
              </a:rPr>
              <a:t>threshold</a:t>
            </a:r>
            <a:r>
              <a:rPr lang="en-GB" sz="2000" dirty="0">
                <a:solidFill>
                  <a:srgbClr val="4472C4">
                    <a:lumMod val="50000"/>
                  </a:srgbClr>
                </a:solidFill>
                <a:latin typeface="Century Gothic" panose="020B0502020202020204" pitchFamily="34" charset="0"/>
                <a:cs typeface="Arial" panose="020B0604020202020204" pitchFamily="34" charset="0"/>
              </a:rPr>
              <a:t> of what is sometimes called real life, I want to </a:t>
            </a:r>
            <a:r>
              <a:rPr lang="en-GB" sz="2000" dirty="0">
                <a:solidFill>
                  <a:srgbClr val="FF0000"/>
                </a:solidFill>
                <a:latin typeface="Century Gothic" panose="020B0502020202020204" pitchFamily="34" charset="0"/>
                <a:cs typeface="Arial" panose="020B0604020202020204" pitchFamily="34" charset="0"/>
              </a:rPr>
              <a:t>extol</a:t>
            </a:r>
            <a:r>
              <a:rPr lang="en-GB" sz="2000" dirty="0">
                <a:solidFill>
                  <a:srgbClr val="4472C4">
                    <a:lumMod val="50000"/>
                  </a:srgbClr>
                </a:solidFill>
                <a:latin typeface="Century Gothic" panose="020B0502020202020204" pitchFamily="34" charset="0"/>
                <a:cs typeface="Arial" panose="020B0604020202020204" pitchFamily="34" charset="0"/>
              </a:rPr>
              <a:t> the </a:t>
            </a:r>
            <a:r>
              <a:rPr lang="en-GB" sz="2000" dirty="0">
                <a:solidFill>
                  <a:srgbClr val="FF0000"/>
                </a:solidFill>
                <a:latin typeface="Century Gothic" panose="020B0502020202020204" pitchFamily="34" charset="0"/>
                <a:cs typeface="Arial" panose="020B0604020202020204" pitchFamily="34" charset="0"/>
              </a:rPr>
              <a:t>crucial</a:t>
            </a:r>
            <a:r>
              <a:rPr lang="en-GB" sz="2000" dirty="0">
                <a:solidFill>
                  <a:srgbClr val="4472C4">
                    <a:lumMod val="50000"/>
                  </a:srgbClr>
                </a:solidFill>
                <a:latin typeface="Century Gothic" panose="020B0502020202020204" pitchFamily="34" charset="0"/>
                <a:cs typeface="Arial" panose="020B0604020202020204" pitchFamily="34" charset="0"/>
              </a:rPr>
              <a:t> </a:t>
            </a:r>
            <a:r>
              <a:rPr lang="en-GB" sz="2000" dirty="0">
                <a:solidFill>
                  <a:srgbClr val="FF0000"/>
                </a:solidFill>
                <a:latin typeface="Century Gothic" panose="020B0502020202020204" pitchFamily="34" charset="0"/>
                <a:cs typeface="Arial" panose="020B0604020202020204" pitchFamily="34" charset="0"/>
              </a:rPr>
              <a:t>importance</a:t>
            </a:r>
            <a:r>
              <a:rPr lang="en-GB" sz="2000" dirty="0">
                <a:solidFill>
                  <a:srgbClr val="4472C4">
                    <a:lumMod val="50000"/>
                  </a:srgbClr>
                </a:solidFill>
                <a:latin typeface="Century Gothic" panose="020B0502020202020204" pitchFamily="34" charset="0"/>
                <a:cs typeface="Arial" panose="020B0604020202020204" pitchFamily="34" charset="0"/>
              </a:rPr>
              <a:t> of </a:t>
            </a:r>
            <a:r>
              <a:rPr lang="en-GB" sz="2000" dirty="0">
                <a:solidFill>
                  <a:srgbClr val="FF0000"/>
                </a:solidFill>
                <a:latin typeface="Century Gothic" panose="020B0502020202020204" pitchFamily="34" charset="0"/>
                <a:cs typeface="Arial" panose="020B0604020202020204" pitchFamily="34" charset="0"/>
              </a:rPr>
              <a:t>imagination</a:t>
            </a:r>
            <a:r>
              <a:rPr lang="en-GB" sz="2000" dirty="0">
                <a:solidFill>
                  <a:srgbClr val="4472C4">
                    <a:lumMod val="50000"/>
                  </a:srgbClr>
                </a:solidFill>
                <a:latin typeface="Century Gothic" panose="020B0502020202020204" pitchFamily="34" charset="0"/>
                <a:cs typeface="Arial" panose="020B0604020202020204" pitchFamily="34" charset="0"/>
              </a:rPr>
              <a:t>.</a:t>
            </a:r>
          </a:p>
        </p:txBody>
      </p:sp>
      <p:sp>
        <p:nvSpPr>
          <p:cNvPr id="4" name="TextBox 3"/>
          <p:cNvSpPr txBox="1"/>
          <p:nvPr/>
        </p:nvSpPr>
        <p:spPr>
          <a:xfrm>
            <a:off x="326903" y="168144"/>
            <a:ext cx="11538194" cy="830997"/>
          </a:xfrm>
          <a:prstGeom prst="rect">
            <a:avLst/>
          </a:prstGeom>
          <a:noFill/>
        </p:spPr>
        <p:txBody>
          <a:bodyPr wrap="square">
            <a:spAutoFit/>
          </a:bodyPr>
          <a:lstStyle/>
          <a:p>
            <a:pPr algn="ctr">
              <a:defRPr/>
            </a:pPr>
            <a:r>
              <a:rPr lang="en-GB" sz="2400" dirty="0">
                <a:solidFill>
                  <a:srgbClr val="104F75"/>
                </a:solidFill>
                <a:latin typeface="Century Gothic" panose="020B0502020202020204" pitchFamily="34" charset="0"/>
                <a:cs typeface="Arial" panose="020B0604020202020204" pitchFamily="34" charset="0"/>
              </a:rPr>
              <a:t>Full text: J. K. Rowling – Harvard Commencement Address, 2011: </a:t>
            </a:r>
            <a:br>
              <a:rPr lang="en-GB" sz="2400" dirty="0">
                <a:solidFill>
                  <a:srgbClr val="104F75"/>
                </a:solidFill>
                <a:latin typeface="Century Gothic" panose="020B0502020202020204" pitchFamily="34" charset="0"/>
                <a:cs typeface="Arial" panose="020B0604020202020204" pitchFamily="34" charset="0"/>
              </a:rPr>
            </a:br>
            <a:r>
              <a:rPr lang="en-GB" sz="2400" i="1" dirty="0">
                <a:solidFill>
                  <a:srgbClr val="104F75"/>
                </a:solidFill>
                <a:latin typeface="Century Gothic" panose="020B0502020202020204" pitchFamily="34" charset="0"/>
                <a:cs typeface="Arial" panose="020B0604020202020204" pitchFamily="34" charset="0"/>
              </a:rPr>
              <a:t>The Fringe Benefits of Failure and the Importance of Imagination</a:t>
            </a:r>
            <a:r>
              <a:rPr lang="en-GB" sz="2400" dirty="0">
                <a:solidFill>
                  <a:srgbClr val="104F75"/>
                </a:solidFill>
                <a:latin typeface="Century Gothic" panose="020B0502020202020204" pitchFamily="34" charset="0"/>
                <a:cs typeface="Arial" panose="020B0604020202020204" pitchFamily="34"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849" y="3754447"/>
            <a:ext cx="2594159" cy="25516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690" y="3620158"/>
            <a:ext cx="1788607" cy="2685921"/>
          </a:xfrm>
          <a:prstGeom prst="rect">
            <a:avLst/>
          </a:prstGeom>
        </p:spPr>
      </p:pic>
    </p:spTree>
    <p:extLst>
      <p:ext uri="{BB962C8B-B14F-4D97-AF65-F5344CB8AC3E}">
        <p14:creationId xmlns:p14="http://schemas.microsoft.com/office/powerpoint/2010/main" val="372420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0831"/>
            <a:ext cx="10515600" cy="1889615"/>
          </a:xfrm>
        </p:spPr>
        <p:txBody>
          <a:bodyPr/>
          <a:lstStyle/>
          <a:p>
            <a:pPr algn="ctr"/>
            <a:r>
              <a:rPr lang="en-GB" b="1" dirty="0">
                <a:solidFill>
                  <a:srgbClr val="104F75"/>
                </a:solidFill>
              </a:rPr>
              <a:t>Which words do learners need to know? And why?</a:t>
            </a:r>
          </a:p>
        </p:txBody>
      </p:sp>
    </p:spTree>
    <p:extLst>
      <p:ext uri="{BB962C8B-B14F-4D97-AF65-F5344CB8AC3E}">
        <p14:creationId xmlns:p14="http://schemas.microsoft.com/office/powerpoint/2010/main" val="205694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rgbClr val="104F75"/>
                </a:solidFill>
              </a:rPr>
              <a:t>Vocabulary to be taught should be </a:t>
            </a:r>
            <a:r>
              <a:rPr lang="en-GB" b="1" dirty="0">
                <a:solidFill>
                  <a:srgbClr val="104F75"/>
                </a:solidFill>
              </a:rPr>
              <a:t>informed by frequency of occurrence</a:t>
            </a:r>
            <a:r>
              <a:rPr lang="en-GB" dirty="0">
                <a:solidFill>
                  <a:srgbClr val="104F75"/>
                </a:solidFill>
              </a:rPr>
              <a:t> in the language, and </a:t>
            </a:r>
            <a:r>
              <a:rPr lang="en-GB" b="1" dirty="0">
                <a:solidFill>
                  <a:srgbClr val="104F75"/>
                </a:solidFill>
              </a:rPr>
              <a:t>special attention </a:t>
            </a:r>
            <a:r>
              <a:rPr lang="en-GB" dirty="0">
                <a:solidFill>
                  <a:srgbClr val="104F75"/>
                </a:solidFill>
              </a:rPr>
              <a:t>should be paid </a:t>
            </a:r>
            <a:r>
              <a:rPr lang="en-GB" b="1" dirty="0">
                <a:solidFill>
                  <a:srgbClr val="104F75"/>
                </a:solidFill>
              </a:rPr>
              <a:t>to common verbs</a:t>
            </a:r>
            <a:r>
              <a:rPr lang="en-GB" dirty="0">
                <a:solidFill>
                  <a:srgbClr val="104F75"/>
                </a:solidFill>
              </a:rPr>
              <a:t> in the early stages... A consequence of not attending to frequency of occurrence in vocabulary choice is pupils realising that they cannot say or understand basic things in the language. </a:t>
            </a:r>
          </a:p>
          <a:p>
            <a:pPr marL="0" indent="0">
              <a:buNone/>
            </a:pPr>
            <a:endParaRPr lang="en-GB" dirty="0">
              <a:solidFill>
                <a:srgbClr val="104F75"/>
              </a:solidFill>
            </a:endParaRPr>
          </a:p>
        </p:txBody>
      </p:sp>
      <p:sp>
        <p:nvSpPr>
          <p:cNvPr id="6" name="Rectangle 5"/>
          <p:cNvSpPr/>
          <p:nvPr/>
        </p:nvSpPr>
        <p:spPr>
          <a:xfrm>
            <a:off x="2145784" y="4558510"/>
            <a:ext cx="10183367" cy="584775"/>
          </a:xfrm>
          <a:prstGeom prst="rect">
            <a:avLst/>
          </a:prstGeom>
        </p:spPr>
        <p:txBody>
          <a:bodyPr wrap="square">
            <a:spAutoFit/>
          </a:bodyPr>
          <a:lstStyle/>
          <a:p>
            <a:r>
              <a:rPr lang="en-GB" sz="1600" dirty="0">
                <a:solidFill>
                  <a:srgbClr val="104F75"/>
                </a:solidFill>
                <a:latin typeface="Century Gothic" panose="020B0502020202020204" pitchFamily="34" charset="0"/>
              </a:rPr>
              <a:t>Anon. 2016. </a:t>
            </a:r>
            <a:r>
              <a:rPr lang="en-GB" sz="1600" i="1" dirty="0">
                <a:solidFill>
                  <a:srgbClr val="104F75"/>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104F75"/>
                </a:solidFill>
                <a:latin typeface="Century Gothic" panose="020B0502020202020204" pitchFamily="34" charset="0"/>
              </a:rPr>
              <a:t>Bauckham</a:t>
            </a:r>
            <a:r>
              <a:rPr lang="en-GB" sz="1600" i="1" dirty="0">
                <a:solidFill>
                  <a:srgbClr val="104F75"/>
                </a:solidFill>
                <a:latin typeface="Century Gothic" panose="020B0502020202020204" pitchFamily="34" charset="0"/>
              </a:rPr>
              <a:t>)</a:t>
            </a:r>
            <a:r>
              <a:rPr lang="en-GB" sz="1600" dirty="0">
                <a:solidFill>
                  <a:srgbClr val="104F75"/>
                </a:solidFill>
                <a:latin typeface="Century Gothic" panose="020B0502020202020204" pitchFamily="34" charset="0"/>
              </a:rPr>
              <a:t>. Teaching Schools Council.</a:t>
            </a:r>
            <a:endParaRPr lang="en-GB" sz="1400" dirty="0">
              <a:solidFill>
                <a:srgbClr val="104F75"/>
              </a:solidFill>
              <a:latin typeface="Century Gothic" panose="020B0502020202020204" pitchFamily="34" charset="0"/>
            </a:endParaRPr>
          </a:p>
        </p:txBody>
      </p:sp>
      <p:sp>
        <p:nvSpPr>
          <p:cNvPr id="2" name="Rectangle 1"/>
          <p:cNvSpPr/>
          <p:nvPr/>
        </p:nvSpPr>
        <p:spPr>
          <a:xfrm>
            <a:off x="201628" y="5908966"/>
            <a:ext cx="8756927" cy="369332"/>
          </a:xfrm>
          <a:prstGeom prst="rect">
            <a:avLst/>
          </a:prstGeom>
        </p:spPr>
        <p:txBody>
          <a:bodyPr wrap="square">
            <a:spAutoFit/>
          </a:bodyPr>
          <a:lstStyle/>
          <a:p>
            <a:r>
              <a:rPr lang="en-GB" dirty="0">
                <a:latin typeface="Century Gothic" panose="020B0502020202020204" pitchFamily="34" charset="0"/>
                <a:hlinkClick r:id="rId4"/>
              </a:rPr>
              <a:t>https://resources.ncelp.org/concern/resources/t722h880z?locale=en</a:t>
            </a:r>
            <a:endParaRPr lang="en-GB" dirty="0">
              <a:latin typeface="Century Gothic" panose="020B0502020202020204" pitchFamily="34" charset="0"/>
            </a:endParaRPr>
          </a:p>
        </p:txBody>
      </p:sp>
      <p:sp>
        <p:nvSpPr>
          <p:cNvPr id="3" name="Rectangle 2"/>
          <p:cNvSpPr/>
          <p:nvPr/>
        </p:nvSpPr>
        <p:spPr>
          <a:xfrm>
            <a:off x="203216" y="5536557"/>
            <a:ext cx="5396029" cy="461665"/>
          </a:xfrm>
          <a:prstGeom prst="rect">
            <a:avLst/>
          </a:prstGeom>
        </p:spPr>
        <p:txBody>
          <a:bodyPr wrap="none">
            <a:spAutoFit/>
          </a:bodyPr>
          <a:lstStyle/>
          <a:p>
            <a:r>
              <a:rPr lang="en-GB" sz="2400" b="1" dirty="0">
                <a:solidFill>
                  <a:srgbClr val="104F75"/>
                </a:solidFill>
                <a:latin typeface="Century Gothic" panose="020B0502020202020204" pitchFamily="34" charset="0"/>
              </a:rPr>
              <a:t>Vocabulary lists, rationale and uses</a:t>
            </a:r>
            <a:endParaRPr lang="en-GB" sz="1600" b="1" dirty="0">
              <a:solidFill>
                <a:srgbClr val="104F75"/>
              </a:solidFill>
            </a:endParaRPr>
          </a:p>
        </p:txBody>
      </p:sp>
    </p:spTree>
    <p:extLst>
      <p:ext uri="{BB962C8B-B14F-4D97-AF65-F5344CB8AC3E}">
        <p14:creationId xmlns:p14="http://schemas.microsoft.com/office/powerpoint/2010/main" val="521332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096000" cy="86712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37872775"/>
              </p:ext>
            </p:extLst>
          </p:nvPr>
        </p:nvGraphicFramePr>
        <p:xfrm>
          <a:off x="162226" y="1390841"/>
          <a:ext cx="5771547" cy="4811024"/>
        </p:xfrm>
        <a:graphic>
          <a:graphicData uri="http://schemas.openxmlformats.org/drawingml/2006/table">
            <a:tbl>
              <a:tblPr firstRow="1" firstCol="1" bandRow="1">
                <a:tableStyleId>{5940675A-B579-460E-94D1-54222C63F5DA}</a:tableStyleId>
              </a:tblPr>
              <a:tblGrid>
                <a:gridCol w="416344">
                  <a:extLst>
                    <a:ext uri="{9D8B030D-6E8A-4147-A177-3AD203B41FA5}">
                      <a16:colId xmlns:a16="http://schemas.microsoft.com/office/drawing/2014/main" val="20000"/>
                    </a:ext>
                  </a:extLst>
                </a:gridCol>
                <a:gridCol w="1518475">
                  <a:extLst>
                    <a:ext uri="{9D8B030D-6E8A-4147-A177-3AD203B41FA5}">
                      <a16:colId xmlns:a16="http://schemas.microsoft.com/office/drawing/2014/main" val="20001"/>
                    </a:ext>
                  </a:extLst>
                </a:gridCol>
                <a:gridCol w="1699989">
                  <a:extLst>
                    <a:ext uri="{9D8B030D-6E8A-4147-A177-3AD203B41FA5}">
                      <a16:colId xmlns:a16="http://schemas.microsoft.com/office/drawing/2014/main" val="20002"/>
                    </a:ext>
                  </a:extLst>
                </a:gridCol>
                <a:gridCol w="2136739">
                  <a:extLst>
                    <a:ext uri="{9D8B030D-6E8A-4147-A177-3AD203B41FA5}">
                      <a16:colId xmlns:a16="http://schemas.microsoft.com/office/drawing/2014/main" val="20003"/>
                    </a:ext>
                  </a:extLst>
                </a:gridCol>
              </a:tblGrid>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 </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Word</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Frequency ranking</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b="1" dirty="0">
                          <a:solidFill>
                            <a:schemeClr val="accent1">
                              <a:lumMod val="50000"/>
                            </a:schemeClr>
                          </a:solidFill>
                          <a:effectLst/>
                          <a:latin typeface="Century Gothic" panose="020B0502020202020204" pitchFamily="34" charset="0"/>
                        </a:rPr>
                        <a:t>Part of speech</a:t>
                      </a:r>
                      <a:endParaRPr lang="en-GB" sz="18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plaza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806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la </a:t>
                      </a:r>
                      <a:r>
                        <a:rPr lang="en-GB" sz="1800" dirty="0" err="1">
                          <a:solidFill>
                            <a:schemeClr val="accent1">
                              <a:lumMod val="50000"/>
                            </a:schemeClr>
                          </a:solidFill>
                          <a:effectLst/>
                          <a:latin typeface="Century Gothic" panose="020B0502020202020204" pitchFamily="34" charset="0"/>
                        </a:rPr>
                        <a:t>iglesia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437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teatro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605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ser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5</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grande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6</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pequeño</a:t>
                      </a:r>
                      <a:r>
                        <a:rPr lang="en-GB" sz="1800" dirty="0">
                          <a:solidFill>
                            <a:schemeClr val="accent1">
                              <a:lumMod val="50000"/>
                            </a:schemeClr>
                          </a:solidFill>
                          <a:effectLst/>
                          <a:latin typeface="Century Gothic" panose="020B0502020202020204" pitchFamily="34" charset="0"/>
                        </a:rPr>
                        <a:t>/a</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202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adjective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7</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estar</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21</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cerca</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1042</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9</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err="1">
                          <a:solidFill>
                            <a:schemeClr val="accent1">
                              <a:lumMod val="50000"/>
                            </a:schemeClr>
                          </a:solidFill>
                          <a:effectLst/>
                          <a:latin typeface="Century Gothic" panose="020B0502020202020204" pitchFamily="34" charset="0"/>
                        </a:rPr>
                        <a:t>lejos</a:t>
                      </a:r>
                      <a:r>
                        <a:rPr lang="en-GB" sz="1800" dirty="0">
                          <a:solidFill>
                            <a:schemeClr val="accent1">
                              <a:lumMod val="50000"/>
                            </a:schemeClr>
                          </a:solidFill>
                          <a:effectLst/>
                          <a:latin typeface="Century Gothic" panose="020B0502020202020204" pitchFamily="34" charset="0"/>
                        </a:rPr>
                        <a:t> (de)</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833</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adverb</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422403">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10</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800" dirty="0">
                          <a:solidFill>
                            <a:schemeClr val="accent1">
                              <a:lumMod val="50000"/>
                            </a:schemeClr>
                          </a:solidFill>
                          <a:effectLst/>
                          <a:latin typeface="Century Gothic" panose="020B0502020202020204" pitchFamily="34" charset="0"/>
                        </a:rPr>
                        <a:t>el </a:t>
                      </a:r>
                      <a:r>
                        <a:rPr lang="en-GB" sz="1800" dirty="0" err="1">
                          <a:solidFill>
                            <a:schemeClr val="accent1">
                              <a:lumMod val="50000"/>
                            </a:schemeClr>
                          </a:solidFill>
                          <a:effectLst/>
                          <a:latin typeface="Century Gothic" panose="020B0502020202020204" pitchFamily="34" charset="0"/>
                        </a:rPr>
                        <a:t>museo</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1114</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800" dirty="0">
                          <a:solidFill>
                            <a:schemeClr val="accent1">
                              <a:lumMod val="50000"/>
                            </a:schemeClr>
                          </a:solidFill>
                          <a:effectLst/>
                          <a:latin typeface="Century Gothic" panose="020B0502020202020204" pitchFamily="34" charset="0"/>
                        </a:rPr>
                        <a:t>noun</a:t>
                      </a:r>
                      <a:endParaRPr lang="en-GB" sz="1800"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bl>
          </a:graphicData>
        </a:graphic>
      </p:graphicFrame>
      <p:sp>
        <p:nvSpPr>
          <p:cNvPr id="5" name="Title 3"/>
          <p:cNvSpPr txBox="1">
            <a:spLocks/>
          </p:cNvSpPr>
          <p:nvPr/>
        </p:nvSpPr>
        <p:spPr>
          <a:xfrm>
            <a:off x="188383" y="0"/>
            <a:ext cx="5320595"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600" b="1" dirty="0" err="1">
                <a:solidFill>
                  <a:prstClr val="white"/>
                </a:solidFill>
                <a:latin typeface="Century Gothic" panose="020B0502020202020204" pitchFamily="34" charset="0"/>
              </a:rPr>
              <a:t>En</a:t>
            </a:r>
            <a:r>
              <a:rPr lang="en-GB" sz="3600" b="1" dirty="0">
                <a:solidFill>
                  <a:prstClr val="white"/>
                </a:solidFill>
                <a:latin typeface="Century Gothic" panose="020B0502020202020204" pitchFamily="34" charset="0"/>
              </a:rPr>
              <a:t> la ciudad [in town]</a:t>
            </a:r>
          </a:p>
        </p:txBody>
      </p:sp>
      <p:graphicFrame>
        <p:nvGraphicFramePr>
          <p:cNvPr id="9" name="Table 8"/>
          <p:cNvGraphicFramePr>
            <a:graphicFrameLocks noGrp="1"/>
          </p:cNvGraphicFramePr>
          <p:nvPr>
            <p:extLst>
              <p:ext uri="{D42A27DB-BD31-4B8C-83A1-F6EECF244321}">
                <p14:modId xmlns:p14="http://schemas.microsoft.com/office/powerpoint/2010/main" val="167277480"/>
              </p:ext>
            </p:extLst>
          </p:nvPr>
        </p:nvGraphicFramePr>
        <p:xfrm>
          <a:off x="6122156" y="489862"/>
          <a:ext cx="5954486" cy="5865115"/>
        </p:xfrm>
        <a:graphic>
          <a:graphicData uri="http://schemas.openxmlformats.org/drawingml/2006/table">
            <a:tbl>
              <a:tblPr firstRow="1" firstCol="1" bandRow="1">
                <a:tableStyleId>{5940675A-B579-460E-94D1-54222C63F5DA}</a:tableStyleId>
              </a:tblPr>
              <a:tblGrid>
                <a:gridCol w="1464129">
                  <a:extLst>
                    <a:ext uri="{9D8B030D-6E8A-4147-A177-3AD203B41FA5}">
                      <a16:colId xmlns:a16="http://schemas.microsoft.com/office/drawing/2014/main" val="20000"/>
                    </a:ext>
                  </a:extLst>
                </a:gridCol>
                <a:gridCol w="1534885">
                  <a:extLst>
                    <a:ext uri="{9D8B030D-6E8A-4147-A177-3AD203B41FA5}">
                      <a16:colId xmlns:a16="http://schemas.microsoft.com/office/drawing/2014/main" val="20001"/>
                    </a:ext>
                  </a:extLst>
                </a:gridCol>
                <a:gridCol w="1534886">
                  <a:extLst>
                    <a:ext uri="{9D8B030D-6E8A-4147-A177-3AD203B41FA5}">
                      <a16:colId xmlns:a16="http://schemas.microsoft.com/office/drawing/2014/main" val="20002"/>
                    </a:ext>
                  </a:extLst>
                </a:gridCol>
                <a:gridCol w="1420586">
                  <a:extLst>
                    <a:ext uri="{9D8B030D-6E8A-4147-A177-3AD203B41FA5}">
                      <a16:colId xmlns:a16="http://schemas.microsoft.com/office/drawing/2014/main" val="20003"/>
                    </a:ext>
                  </a:extLst>
                </a:gridCol>
              </a:tblGrid>
              <a:tr h="214190">
                <a:tc gridSpan="2">
                  <a:txBody>
                    <a:bodyPr/>
                    <a:lstStyle/>
                    <a:p>
                      <a:pPr algn="l">
                        <a:lnSpc>
                          <a:spcPct val="107000"/>
                        </a:lnSpc>
                        <a:spcAft>
                          <a:spcPts val="0"/>
                        </a:spcAft>
                      </a:pPr>
                      <a:r>
                        <a:rPr lang="en-GB" sz="1400" b="1" dirty="0">
                          <a:solidFill>
                            <a:schemeClr val="accent1">
                              <a:lumMod val="50000"/>
                            </a:schemeClr>
                          </a:solidFill>
                          <a:effectLst/>
                          <a:latin typeface="Century Gothic" panose="020B0502020202020204" pitchFamily="34" charset="0"/>
                        </a:rPr>
                        <a:t>¿</a:t>
                      </a:r>
                      <a:r>
                        <a:rPr lang="en-GB" sz="1400" b="1" dirty="0" err="1">
                          <a:solidFill>
                            <a:schemeClr val="accent1">
                              <a:lumMod val="50000"/>
                            </a:schemeClr>
                          </a:solidFill>
                          <a:effectLst/>
                          <a:latin typeface="Century Gothic" panose="020B0502020202020204" pitchFamily="34" charset="0"/>
                        </a:rPr>
                        <a:t>Qué</a:t>
                      </a:r>
                      <a:r>
                        <a:rPr lang="en-GB" sz="1400" b="1" dirty="0">
                          <a:solidFill>
                            <a:schemeClr val="accent1">
                              <a:lumMod val="50000"/>
                            </a:schemeClr>
                          </a:solidFill>
                          <a:effectLst/>
                          <a:latin typeface="Century Gothic" panose="020B0502020202020204" pitchFamily="34" charset="0"/>
                        </a:rPr>
                        <a:t> hay </a:t>
                      </a:r>
                      <a:r>
                        <a:rPr lang="en-GB" sz="1400" b="1" dirty="0" err="1">
                          <a:solidFill>
                            <a:schemeClr val="accent1">
                              <a:lumMod val="50000"/>
                            </a:schemeClr>
                          </a:solidFill>
                          <a:effectLst/>
                          <a:latin typeface="Century Gothic" panose="020B0502020202020204" pitchFamily="34" charset="0"/>
                        </a:rPr>
                        <a:t>en</a:t>
                      </a:r>
                      <a:r>
                        <a:rPr lang="en-GB" sz="1400" b="1" dirty="0">
                          <a:solidFill>
                            <a:schemeClr val="accent1">
                              <a:lumMod val="50000"/>
                            </a:schemeClr>
                          </a:solidFill>
                          <a:effectLst/>
                          <a:latin typeface="Century Gothic" panose="020B0502020202020204" pitchFamily="34" charset="0"/>
                        </a:rPr>
                        <a:t> </a:t>
                      </a:r>
                      <a:r>
                        <a:rPr lang="en-GB" sz="1400" b="1" dirty="0" err="1">
                          <a:solidFill>
                            <a:schemeClr val="accent1">
                              <a:lumMod val="50000"/>
                            </a:schemeClr>
                          </a:solidFill>
                          <a:effectLst/>
                          <a:latin typeface="Century Gothic" panose="020B0502020202020204" pitchFamily="34" charset="0"/>
                        </a:rPr>
                        <a:t>tu</a:t>
                      </a:r>
                      <a:r>
                        <a:rPr lang="en-GB" sz="1400" b="1" baseline="0" dirty="0">
                          <a:solidFill>
                            <a:schemeClr val="accent1">
                              <a:lumMod val="50000"/>
                            </a:schemeClr>
                          </a:solidFill>
                          <a:effectLst/>
                          <a:latin typeface="Century Gothic" panose="020B0502020202020204" pitchFamily="34" charset="0"/>
                        </a:rPr>
                        <a:t> ciudad?</a:t>
                      </a:r>
                      <a:endParaRPr lang="en-GB" sz="14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What is there in your town?</a:t>
                      </a:r>
                    </a:p>
                  </a:txBody>
                  <a:tcPr marL="68580" marR="68580" marT="0" marB="0" anchor="ctr"/>
                </a:tc>
                <a:tc hMerge="1">
                  <a:txBody>
                    <a:bodyPr/>
                    <a:lstStyle/>
                    <a:p>
                      <a:pPr algn="ctr">
                        <a:lnSpc>
                          <a:spcPct val="107000"/>
                        </a:lnSpc>
                        <a:spcAft>
                          <a:spcPts val="0"/>
                        </a:spcAft>
                      </a:pPr>
                      <a:endParaRPr lang="en-GB" sz="20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Hay…</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rPr>
                        <a:t>There is…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In…</a:t>
                      </a:r>
                    </a:p>
                  </a:txBody>
                  <a:tcPr marL="68580" marR="68580" marT="0" marB="0" anchor="ctr"/>
                </a:tc>
                <a:extLst>
                  <a:ext uri="{0D108BD9-81ED-4DB2-BD59-A6C34878D82A}">
                    <a16:rowId xmlns:a16="http://schemas.microsoft.com/office/drawing/2014/main" val="10001"/>
                  </a:ext>
                </a:extLst>
              </a:tr>
              <a:tr h="477005">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castillo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castle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barrio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neighbourhood</a:t>
                      </a:r>
                    </a:p>
                  </a:txBody>
                  <a:tcPr marL="68580" marR="68580" marT="0" marB="0" anchor="ctr"/>
                </a:tc>
                <a:extLst>
                  <a:ext uri="{0D108BD9-81ED-4DB2-BD59-A6C34878D82A}">
                    <a16:rowId xmlns:a16="http://schemas.microsoft.com/office/drawing/2014/main" val="10002"/>
                  </a:ext>
                </a:extLst>
              </a:tr>
              <a:tr h="568578">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centro</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comercial</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 shopping centre</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ciudad</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town/city</a:t>
                      </a:r>
                    </a:p>
                  </a:txBody>
                  <a:tcPr marL="68580" marR="68580" marT="0" marB="0" anchor="ctr"/>
                </a:tc>
                <a:extLst>
                  <a:ext uri="{0D108BD9-81ED-4DB2-BD59-A6C34878D82A}">
                    <a16:rowId xmlns:a16="http://schemas.microsoft.com/office/drawing/2014/main" val="10003"/>
                  </a:ext>
                </a:extLst>
              </a:tr>
              <a:tr h="318003">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estadio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stadium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mi pueblo</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my village/town</a:t>
                      </a:r>
                    </a:p>
                  </a:txBody>
                  <a:tcPr marL="68580" marR="68580" marT="0" marB="0" anchor="ctr"/>
                </a:tc>
                <a:extLst>
                  <a:ext uri="{0D108BD9-81ED-4DB2-BD59-A6C34878D82A}">
                    <a16:rowId xmlns:a16="http://schemas.microsoft.com/office/drawing/2014/main" val="10004"/>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mercado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market</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hay </a:t>
                      </a:r>
                      <a:r>
                        <a:rPr lang="en-GB" sz="1400" b="0" baseline="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 isn’t a museum.</a:t>
                      </a:r>
                    </a:p>
                  </a:txBody>
                  <a:tcPr marL="68580" marR="68580" marT="0" marB="0" anchor="ctr"/>
                </a:tc>
                <a:extLst>
                  <a:ext uri="{0D108BD9-81ED-4DB2-BD59-A6C34878D82A}">
                    <a16:rowId xmlns:a16="http://schemas.microsoft.com/office/drawing/2014/main" val="10005"/>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museum</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 hay nada.</a:t>
                      </a: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There’s nothing.</a:t>
                      </a:r>
                    </a:p>
                  </a:txBody>
                  <a:tcPr marL="68580" marR="68580" marT="0" marB="0" anchor="ctr"/>
                </a:tc>
                <a:extLst>
                  <a:ext uri="{0D108BD9-81ED-4DB2-BD59-A6C34878D82A}">
                    <a16:rowId xmlns:a16="http://schemas.microsoft.com/office/drawing/2014/main" val="10006"/>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parque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park</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museums</a:t>
                      </a:r>
                    </a:p>
                  </a:txBody>
                  <a:tcPr marL="68580" marR="68580" marT="0" marB="0" anchor="ctr"/>
                </a:tc>
                <a:extLst>
                  <a:ext uri="{0D108BD9-81ED-4DB2-BD59-A6C34878D82A}">
                    <a16:rowId xmlns:a16="http://schemas.microsoft.com/office/drawing/2014/main" val="10007"/>
                  </a:ext>
                </a:extLst>
              </a:tr>
              <a:tr h="379051">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piscina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swimming pool</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some shops</a:t>
                      </a:r>
                    </a:p>
                  </a:txBody>
                  <a:tcPr marL="68580" marR="68580" marT="0" marB="0" anchor="ctr"/>
                </a:tc>
                <a:extLst>
                  <a:ext uri="{0D108BD9-81ED-4DB2-BD59-A6C34878D82A}">
                    <a16:rowId xmlns:a16="http://schemas.microsoft.com/office/drawing/2014/main" val="10008"/>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baseline="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plaza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square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muchos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museos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museums</a:t>
                      </a:r>
                    </a:p>
                  </a:txBody>
                  <a:tcPr marL="68580" marR="68580" marT="0" marB="0" anchor="ctr"/>
                </a:tc>
                <a:extLst>
                  <a:ext uri="{0D108BD9-81ED-4DB2-BD59-A6C34878D82A}">
                    <a16:rowId xmlns:a16="http://schemas.microsoft.com/office/drawing/2014/main" val="10009"/>
                  </a:ext>
                </a:extLst>
              </a:tr>
              <a:tr h="379051">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polideportivo</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sports centre</a:t>
                      </a:r>
                    </a:p>
                  </a:txBody>
                  <a:tcPr marL="68580" marR="68580" marT="0" marB="0" anchor="ctr"/>
                </a:tc>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muchas</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tiendas</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lot of shops</a:t>
                      </a:r>
                    </a:p>
                  </a:txBody>
                  <a:tcPr marL="68580" marR="68580" marT="0" marB="0" anchor="ctr"/>
                </a:tc>
                <a:extLst>
                  <a:ext uri="{0D108BD9-81ED-4DB2-BD59-A6C34878D82A}">
                    <a16:rowId xmlns:a16="http://schemas.microsoft.com/office/drawing/2014/main" val="10010"/>
                  </a:ext>
                </a:extLst>
              </a:tr>
              <a:tr h="214190">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restaurante</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restaurant</a:t>
                      </a:r>
                    </a:p>
                  </a:txBody>
                  <a:tcPr marL="68580" marR="68580" marT="0" marB="0" anchor="ctr"/>
                </a:tc>
                <a:tc>
                  <a:txBody>
                    <a:bodyPr/>
                    <a:lstStyle/>
                    <a:p>
                      <a:endParaRPr lang="en-GB"/>
                    </a:p>
                  </a:txBody>
                  <a:tcPr marL="68580" marR="68580" marT="0" marB="0" anchor="ctr"/>
                </a:tc>
                <a:tc>
                  <a:txBody>
                    <a:bodyPr/>
                    <a:lstStyle/>
                    <a:p>
                      <a:endParaRPr lang="en-GB" dirty="0"/>
                    </a:p>
                  </a:txBody>
                  <a:tcPr marL="68580" marR="68580" marT="0" marB="0" anchor="ctr"/>
                </a:tc>
                <a:extLst>
                  <a:ext uri="{0D108BD9-81ED-4DB2-BD59-A6C34878D82A}">
                    <a16:rowId xmlns:a16="http://schemas.microsoft.com/office/drawing/2014/main" val="10011"/>
                  </a:ext>
                </a:extLst>
              </a:tr>
              <a:tr h="214190">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tienda</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shop</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2"/>
                  </a:ext>
                </a:extLst>
              </a:tr>
              <a:tr h="318003">
                <a:tc>
                  <a:txBody>
                    <a:bodyPr/>
                    <a:lstStyle/>
                    <a:p>
                      <a:pPr algn="l">
                        <a:lnSpc>
                          <a:spcPct val="107000"/>
                        </a:lnSpc>
                        <a:spcAft>
                          <a:spcPts val="0"/>
                        </a:spcAft>
                      </a:pP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una</a:t>
                      </a: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400" b="0" dirty="0" err="1">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universidad</a:t>
                      </a: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r>
                        <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 university</a:t>
                      </a: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pPr>
                      <a:endParaRPr lang="en-GB" sz="1400" b="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bl>
          </a:graphicData>
        </a:graphic>
      </p:graphicFrame>
      <p:sp>
        <p:nvSpPr>
          <p:cNvPr id="2" name="Rectangle 1"/>
          <p:cNvSpPr/>
          <p:nvPr/>
        </p:nvSpPr>
        <p:spPr>
          <a:xfrm>
            <a:off x="2197100" y="1390841"/>
            <a:ext cx="1473200"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858682" y="1390841"/>
            <a:ext cx="1970617" cy="4811024"/>
          </a:xfrm>
          <a:prstGeom prst="rec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308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6" name="TextBox 5"/>
          <p:cNvSpPr txBox="1"/>
          <p:nvPr/>
        </p:nvSpPr>
        <p:spPr>
          <a:xfrm>
            <a:off x="180071" y="268853"/>
            <a:ext cx="671603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Mixed word class sets</a:t>
            </a:r>
          </a:p>
        </p:txBody>
      </p:sp>
      <p:sp>
        <p:nvSpPr>
          <p:cNvPr id="7" name="Rectangle 6"/>
          <p:cNvSpPr/>
          <p:nvPr/>
        </p:nvSpPr>
        <p:spPr>
          <a:xfrm>
            <a:off x="126281" y="2431419"/>
            <a:ext cx="4696731"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être [5], suis, es, est,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[22], tu [112], il [13], elle [38], anglais [784], français [251],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grand [59], petit [138], et [6],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au revoir </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[1274], </a:t>
            </a: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bonjour</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[1972], </a:t>
            </a:r>
            <a:b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oui</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[284], </a:t>
            </a:r>
            <a:r>
              <a:rPr kumimoji="0" lang="fr-FR"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non</a:t>
            </a:r>
            <a:r>
              <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[75]</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a:off x="86029" y="1852460"/>
            <a:ext cx="4391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alibri" panose="020F0502020204030204"/>
                <a:ea typeface="+mn-ea"/>
                <a:cs typeface="+mn-cs"/>
              </a:rPr>
              <a:t>Y7 French, T1.1, Week 1</a:t>
            </a:r>
          </a:p>
        </p:txBody>
      </p:sp>
      <p:sp>
        <p:nvSpPr>
          <p:cNvPr id="9" name="TextBox 8"/>
          <p:cNvSpPr txBox="1"/>
          <p:nvPr/>
        </p:nvSpPr>
        <p:spPr>
          <a:xfrm>
            <a:off x="86029" y="5909850"/>
            <a:ext cx="137874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Sources: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French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Londsale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&amp; Le Bras, 2009),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Spanish(2</a:t>
            </a:r>
            <a:r>
              <a:rPr kumimoji="0" lang="en-GB" sz="1200" b="0" i="1"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mn-ea"/>
                <a:cs typeface="+mn-cs"/>
              </a:rPr>
              <a:t>nd</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 (Davies, M. &amp; Davies, K., 2018), </a:t>
            </a:r>
            <a:b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frequency dictionary of German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(Jones, R.L. &amp;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Tschirner</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 2006). All published by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Rectangle 9"/>
          <p:cNvSpPr/>
          <p:nvPr/>
        </p:nvSpPr>
        <p:spPr>
          <a:xfrm>
            <a:off x="54564" y="4856446"/>
            <a:ext cx="42305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4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4 adjectives, </a:t>
            </a:r>
            <a:b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conjunction</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4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other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Rectangle 10"/>
          <p:cNvSpPr/>
          <p:nvPr/>
        </p:nvSpPr>
        <p:spPr>
          <a:xfrm>
            <a:off x="8230637" y="2287697"/>
            <a:ext cx="4213411"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estar [21]; estoy; estás; está; norte [624]; sur [661]; </a:t>
            </a:r>
            <a:b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Inglaterra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proper</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N/A]; España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proper</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N/A]; </a:t>
            </a: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¿dónde? </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[161] en [5]; </a:t>
            </a:r>
            <a:b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¡hola! </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[1245], </a:t>
            </a: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¡hasta luego! </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 </a:t>
            </a:r>
            <a:r>
              <a:rPr kumimoji="0" lang="es-ES"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deberes</a:t>
            </a: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[2187]</a:t>
            </a:r>
          </a:p>
        </p:txBody>
      </p:sp>
      <p:sp>
        <p:nvSpPr>
          <p:cNvPr id="12" name="TextBox 11"/>
          <p:cNvSpPr txBox="1"/>
          <p:nvPr/>
        </p:nvSpPr>
        <p:spPr>
          <a:xfrm>
            <a:off x="8141942" y="1839431"/>
            <a:ext cx="4391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alibri" panose="020F0502020204030204"/>
                <a:ea typeface="+mn-ea"/>
                <a:cs typeface="+mn-cs"/>
              </a:rPr>
              <a:t>Y7 Spanish, T1.1, Week 1</a:t>
            </a:r>
          </a:p>
        </p:txBody>
      </p:sp>
      <p:sp>
        <p:nvSpPr>
          <p:cNvPr id="13" name="Rectangle 12"/>
          <p:cNvSpPr/>
          <p:nvPr/>
        </p:nvSpPr>
        <p:spPr>
          <a:xfrm>
            <a:off x="8141942" y="4777484"/>
            <a:ext cx="42305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3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proper</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b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adverb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preposition</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other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Rectangle 13"/>
          <p:cNvSpPr/>
          <p:nvPr/>
        </p:nvSpPr>
        <p:spPr>
          <a:xfrm>
            <a:off x="4112042" y="2290102"/>
            <a:ext cx="3991964"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sein [3] ist [3] das Heft [3598] das Fenster [634] der Tisch [494] die Tafel [3660] die Flasche [1762]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wo</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[94]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hier</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[71]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da</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[35] der, die, das [1]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Hallo! </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[1375] </a:t>
            </a:r>
            <a:r>
              <a:rPr kumimoji="0" lang="de-DE"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Tschüs! </a:t>
            </a:r>
            <a:r>
              <a:rPr kumimoji="0" lang="de-DE"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[&gt;4034]</a:t>
            </a:r>
            <a:endPar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4088591" y="1852460"/>
            <a:ext cx="43919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04F75"/>
                </a:solidFill>
                <a:effectLst/>
                <a:uLnTx/>
                <a:uFillTx/>
                <a:latin typeface="Calibri" panose="020F0502020204030204"/>
                <a:ea typeface="+mn-ea"/>
                <a:cs typeface="+mn-cs"/>
              </a:rPr>
              <a:t>Y7 German, T1.1, Week 1</a:t>
            </a:r>
          </a:p>
        </p:txBody>
      </p:sp>
      <p:sp>
        <p:nvSpPr>
          <p:cNvPr id="16" name="Rectangle 15"/>
          <p:cNvSpPr/>
          <p:nvPr/>
        </p:nvSpPr>
        <p:spPr>
          <a:xfrm>
            <a:off x="4345124" y="4831761"/>
            <a:ext cx="42305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5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nouns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1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pronoun</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b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adverbs</a:t>
            </a:r>
            <a:r>
              <a:rPr kumimoji="0" lang="fr-FR"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3 articles, 2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other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4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Word Class Summary</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11" name="Rectangle 10">
            <a:extLst>
              <a:ext uri="{FF2B5EF4-FFF2-40B4-BE49-F238E27FC236}">
                <a16:creationId xmlns:a16="http://schemas.microsoft.com/office/drawing/2014/main" id="{7DD13FBB-5F49-49F8-9078-151C0DCE7C07}"/>
              </a:ext>
            </a:extLst>
          </p:cNvPr>
          <p:cNvSpPr/>
          <p:nvPr/>
        </p:nvSpPr>
        <p:spPr>
          <a:xfrm>
            <a:off x="1238248" y="5364883"/>
            <a:ext cx="9601202" cy="923330"/>
          </a:xfrm>
          <a:prstGeom prst="rect">
            <a:avLst/>
          </a:prstGeom>
        </p:spPr>
        <p:txBody>
          <a:bodyPr wrap="square">
            <a:spAutoFit/>
          </a:bodyPr>
          <a:lstStyle/>
          <a:p>
            <a:r>
              <a:rPr lang="en-GB" dirty="0"/>
              <a:t>SOW French Year 7 (UK):  </a:t>
            </a:r>
            <a:r>
              <a:rPr lang="en-GB" dirty="0">
                <a:hlinkClick r:id="rId4"/>
              </a:rPr>
              <a:t>https://resources.ncelp.org/collections/6q182k249?locale=en</a:t>
            </a:r>
            <a:endParaRPr lang="en-GB" dirty="0"/>
          </a:p>
          <a:p>
            <a:r>
              <a:rPr lang="en-GB" dirty="0"/>
              <a:t>SOW German Year 7 (UK): </a:t>
            </a:r>
            <a:r>
              <a:rPr lang="en-GB" dirty="0">
                <a:hlinkClick r:id="rId5"/>
              </a:rPr>
              <a:t>https://resources.ncelp.org/concern/resources/gt54kn19s?locale=en</a:t>
            </a:r>
            <a:endParaRPr lang="en-GB" dirty="0"/>
          </a:p>
          <a:p>
            <a:r>
              <a:rPr lang="en-GB" dirty="0"/>
              <a:t>SOW Spanish Year 7 (UK): </a:t>
            </a:r>
            <a:r>
              <a:rPr lang="en-GB" dirty="0">
                <a:hlinkClick r:id="rId6"/>
              </a:rPr>
              <a:t>https://resources.ncelp.org/concern/resources/3197xm241?locale=en</a:t>
            </a:r>
            <a:endParaRPr lang="en-GB" dirty="0"/>
          </a:p>
        </p:txBody>
      </p:sp>
      <p:graphicFrame>
        <p:nvGraphicFramePr>
          <p:cNvPr id="13" name="Table 12">
            <a:extLst>
              <a:ext uri="{FF2B5EF4-FFF2-40B4-BE49-F238E27FC236}">
                <a16:creationId xmlns:a16="http://schemas.microsoft.com/office/drawing/2014/main" id="{F3D1AC4B-5371-4D76-A187-2909CAE85E08}"/>
              </a:ext>
            </a:extLst>
          </p:cNvPr>
          <p:cNvGraphicFramePr>
            <a:graphicFrameLocks noGrp="1"/>
          </p:cNvGraphicFramePr>
          <p:nvPr>
            <p:extLst>
              <p:ext uri="{D42A27DB-BD31-4B8C-83A1-F6EECF244321}">
                <p14:modId xmlns:p14="http://schemas.microsoft.com/office/powerpoint/2010/main" val="2383318910"/>
              </p:ext>
            </p:extLst>
          </p:nvPr>
        </p:nvGraphicFramePr>
        <p:xfrm>
          <a:off x="1238248" y="1230849"/>
          <a:ext cx="9715504" cy="4067175"/>
        </p:xfrm>
        <a:graphic>
          <a:graphicData uri="http://schemas.openxmlformats.org/drawingml/2006/table">
            <a:tbl>
              <a:tblPr/>
              <a:tblGrid>
                <a:gridCol w="810155">
                  <a:extLst>
                    <a:ext uri="{9D8B030D-6E8A-4147-A177-3AD203B41FA5}">
                      <a16:colId xmlns:a16="http://schemas.microsoft.com/office/drawing/2014/main" val="354832228"/>
                    </a:ext>
                  </a:extLst>
                </a:gridCol>
                <a:gridCol w="810155">
                  <a:extLst>
                    <a:ext uri="{9D8B030D-6E8A-4147-A177-3AD203B41FA5}">
                      <a16:colId xmlns:a16="http://schemas.microsoft.com/office/drawing/2014/main" val="2941572694"/>
                    </a:ext>
                  </a:extLst>
                </a:gridCol>
                <a:gridCol w="813332">
                  <a:extLst>
                    <a:ext uri="{9D8B030D-6E8A-4147-A177-3AD203B41FA5}">
                      <a16:colId xmlns:a16="http://schemas.microsoft.com/office/drawing/2014/main" val="4063845049"/>
                    </a:ext>
                  </a:extLst>
                </a:gridCol>
                <a:gridCol w="813332">
                  <a:extLst>
                    <a:ext uri="{9D8B030D-6E8A-4147-A177-3AD203B41FA5}">
                      <a16:colId xmlns:a16="http://schemas.microsoft.com/office/drawing/2014/main" val="605043261"/>
                    </a:ext>
                  </a:extLst>
                </a:gridCol>
                <a:gridCol w="813332">
                  <a:extLst>
                    <a:ext uri="{9D8B030D-6E8A-4147-A177-3AD203B41FA5}">
                      <a16:colId xmlns:a16="http://schemas.microsoft.com/office/drawing/2014/main" val="4162395533"/>
                    </a:ext>
                  </a:extLst>
                </a:gridCol>
                <a:gridCol w="813332">
                  <a:extLst>
                    <a:ext uri="{9D8B030D-6E8A-4147-A177-3AD203B41FA5}">
                      <a16:colId xmlns:a16="http://schemas.microsoft.com/office/drawing/2014/main" val="3179788950"/>
                    </a:ext>
                  </a:extLst>
                </a:gridCol>
                <a:gridCol w="813332">
                  <a:extLst>
                    <a:ext uri="{9D8B030D-6E8A-4147-A177-3AD203B41FA5}">
                      <a16:colId xmlns:a16="http://schemas.microsoft.com/office/drawing/2014/main" val="4106096844"/>
                    </a:ext>
                  </a:extLst>
                </a:gridCol>
                <a:gridCol w="813332">
                  <a:extLst>
                    <a:ext uri="{9D8B030D-6E8A-4147-A177-3AD203B41FA5}">
                      <a16:colId xmlns:a16="http://schemas.microsoft.com/office/drawing/2014/main" val="2393753657"/>
                    </a:ext>
                  </a:extLst>
                </a:gridCol>
                <a:gridCol w="813332">
                  <a:extLst>
                    <a:ext uri="{9D8B030D-6E8A-4147-A177-3AD203B41FA5}">
                      <a16:colId xmlns:a16="http://schemas.microsoft.com/office/drawing/2014/main" val="918191380"/>
                    </a:ext>
                  </a:extLst>
                </a:gridCol>
                <a:gridCol w="800623">
                  <a:extLst>
                    <a:ext uri="{9D8B030D-6E8A-4147-A177-3AD203B41FA5}">
                      <a16:colId xmlns:a16="http://schemas.microsoft.com/office/drawing/2014/main" val="3970693764"/>
                    </a:ext>
                  </a:extLst>
                </a:gridCol>
                <a:gridCol w="787915">
                  <a:extLst>
                    <a:ext uri="{9D8B030D-6E8A-4147-A177-3AD203B41FA5}">
                      <a16:colId xmlns:a16="http://schemas.microsoft.com/office/drawing/2014/main" val="3043772148"/>
                    </a:ext>
                  </a:extLst>
                </a:gridCol>
                <a:gridCol w="813332">
                  <a:extLst>
                    <a:ext uri="{9D8B030D-6E8A-4147-A177-3AD203B41FA5}">
                      <a16:colId xmlns:a16="http://schemas.microsoft.com/office/drawing/2014/main" val="2012262670"/>
                    </a:ext>
                  </a:extLst>
                </a:gridCol>
              </a:tblGrid>
              <a:tr h="219075">
                <a:tc gridSpan="2">
                  <a:txBody>
                    <a:bodyPr/>
                    <a:lstStyle/>
                    <a:p>
                      <a:pPr algn="l" fontAlgn="b"/>
                      <a:r>
                        <a:rPr lang="en-GB" sz="1200" b="0" i="0" u="none" strike="noStrike">
                          <a:solidFill>
                            <a:srgbClr val="000000"/>
                          </a:solidFill>
                          <a:effectLst/>
                          <a:latin typeface="Century Gothic" panose="020B0502020202020204" pitchFamily="34" charset="0"/>
                        </a:rPr>
                        <a:t>Updated 06.1.20</a:t>
                      </a:r>
                    </a:p>
                  </a:txBody>
                  <a:tcPr marL="0" marR="0" marT="0" marB="0" anchor="b">
                    <a:lnL>
                      <a:noFill/>
                    </a:lnL>
                    <a:lnR>
                      <a:noFill/>
                    </a:lnR>
                    <a:lnT>
                      <a:noFill/>
                    </a:lnT>
                    <a:lnB>
                      <a:noFill/>
                    </a:lnB>
                  </a:tcPr>
                </a:tc>
                <a:tc hMerge="1">
                  <a:txBody>
                    <a:bodyPr/>
                    <a:lstStyle/>
                    <a:p>
                      <a:endParaRPr lang="en-GB"/>
                    </a:p>
                  </a:txBody>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8813704"/>
                  </a:ext>
                </a:extLst>
              </a:tr>
              <a:tr h="219075">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200" b="0" i="0" u="none" strike="noStrike">
                        <a:solidFill>
                          <a:srgbClr val="000000"/>
                        </a:solidFill>
                        <a:effectLst/>
                        <a:latin typeface="Century Gothic" panose="020B050202020202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1202983"/>
                  </a:ext>
                </a:extLst>
              </a:tr>
              <a:tr h="219075">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adj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adv</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conj</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prep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noun (m)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noun (f)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other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pron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verb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1" i="0" u="none" strike="noStrike">
                          <a:solidFill>
                            <a:srgbClr val="000000"/>
                          </a:solidFill>
                          <a:effectLst/>
                          <a:latin typeface="Century Gothic" panose="020B0502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3906002"/>
                  </a:ext>
                </a:extLst>
              </a:tr>
              <a:tr h="219075">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1146673"/>
                  </a:ext>
                </a:extLst>
              </a:tr>
              <a:tr h="219075">
                <a:tc>
                  <a:txBody>
                    <a:bodyPr/>
                    <a:lstStyle/>
                    <a:p>
                      <a:pPr algn="ctr" fontAlgn="b"/>
                      <a:r>
                        <a:rPr lang="en-GB" sz="1200" b="0" i="0" u="none" strike="noStrike">
                          <a:solidFill>
                            <a:srgbClr val="000000"/>
                          </a:solidFill>
                          <a:effectLst/>
                          <a:latin typeface="Century Gothic" panose="020B050202020202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2114596"/>
                  </a:ext>
                </a:extLst>
              </a:tr>
              <a:tr h="219075">
                <a:tc>
                  <a:txBody>
                    <a:bodyPr/>
                    <a:lstStyle/>
                    <a:p>
                      <a:pPr algn="ctr" fontAlgn="b"/>
                      <a:r>
                        <a:rPr lang="en-GB" sz="1200" b="0" i="0" u="none" strike="noStrike">
                          <a:solidFill>
                            <a:srgbClr val="000000"/>
                          </a:solidFill>
                          <a:effectLst/>
                          <a:latin typeface="Century Gothic" panose="020B050202020202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312916"/>
                  </a:ext>
                </a:extLst>
              </a:tr>
              <a:tr h="219075">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3435697"/>
                  </a:ext>
                </a:extLst>
              </a:tr>
              <a:tr h="219075">
                <a:tc>
                  <a:txBody>
                    <a:bodyPr/>
                    <a:lstStyle/>
                    <a:p>
                      <a:pPr algn="ctr" fontAlgn="b"/>
                      <a:r>
                        <a:rPr lang="en-GB" sz="1200" b="0" i="0" u="none" strike="noStrike">
                          <a:solidFill>
                            <a:srgbClr val="000000"/>
                          </a:solidFill>
                          <a:effectLst/>
                          <a:latin typeface="Century Gothic" panose="020B0502020202020204" pitchFamily="34" charset="0"/>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862133"/>
                  </a:ext>
                </a:extLst>
              </a:tr>
              <a:tr h="219075">
                <a:tc>
                  <a:txBody>
                    <a:bodyPr/>
                    <a:lstStyle/>
                    <a:p>
                      <a:pPr algn="ctr" fontAlgn="b"/>
                      <a:r>
                        <a:rPr lang="en-GB" sz="1200" b="0" i="0" u="none" strike="noStrike">
                          <a:solidFill>
                            <a:srgbClr val="000000"/>
                          </a:solidFill>
                          <a:effectLst/>
                          <a:latin typeface="Century Gothic" panose="020B0502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409663"/>
                  </a:ext>
                </a:extLst>
              </a:tr>
              <a:tr h="219075">
                <a:tc>
                  <a:txBody>
                    <a:bodyPr/>
                    <a:lstStyle/>
                    <a:p>
                      <a:pPr algn="ctr" fontAlgn="b"/>
                      <a:r>
                        <a:rPr lang="en-GB" sz="1200" b="0" i="0" u="none" strike="noStrike">
                          <a:solidFill>
                            <a:srgbClr val="000000"/>
                          </a:solidFill>
                          <a:effectLst/>
                          <a:latin typeface="Century Gothic" panose="020B0502020202020204" pitchFamily="34" charset="0"/>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370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5288751"/>
                  </a:ext>
                </a:extLst>
              </a:tr>
              <a:tr h="219075">
                <a:tc>
                  <a:txBody>
                    <a:bodyPr/>
                    <a:lstStyle/>
                    <a:p>
                      <a:pPr algn="ctr" fontAlgn="b"/>
                      <a:r>
                        <a:rPr lang="en-GB" sz="1200" b="0" i="0" u="none" strike="noStrike">
                          <a:solidFill>
                            <a:srgbClr val="000000"/>
                          </a:solidFill>
                          <a:effectLst/>
                          <a:latin typeface="Century Gothic" panose="020B0502020202020204" pitchFamily="34" charset="0"/>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2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867210"/>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21067660"/>
                  </a:ext>
                </a:extLst>
              </a:tr>
              <a:tr h="209550">
                <a:tc gridSpan="5">
                  <a:txBody>
                    <a:bodyPr/>
                    <a:lstStyle/>
                    <a:p>
                      <a:pPr algn="l" fontAlgn="b"/>
                      <a:r>
                        <a:rPr lang="en-GB" sz="1100" b="0" i="0" u="none" strike="noStrike">
                          <a:solidFill>
                            <a:srgbClr val="000000"/>
                          </a:solidFill>
                          <a:effectLst/>
                          <a:latin typeface="Century Gothic" panose="020B0502020202020204" pitchFamily="34" charset="0"/>
                        </a:rPr>
                        <a:t>Across Y7 the rough proportions are, as follows: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047465190"/>
                  </a:ext>
                </a:extLst>
              </a:tr>
              <a:tr h="209550">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038822744"/>
                  </a:ext>
                </a:extLst>
              </a:tr>
              <a:tr h="209550">
                <a:tc>
                  <a:txBody>
                    <a:bodyPr/>
                    <a:lstStyle/>
                    <a:p>
                      <a:pPr algn="l" fontAlgn="b"/>
                      <a:r>
                        <a:rPr lang="en-GB" sz="1100" b="0" i="0" u="none" strike="noStrike">
                          <a:solidFill>
                            <a:srgbClr val="000000"/>
                          </a:solidFill>
                          <a:effectLst/>
                          <a:latin typeface="Century Gothic" panose="020B0502020202020204" pitchFamily="34" charset="0"/>
                        </a:rPr>
                        <a:t>Nouns: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37%</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37696297"/>
                  </a:ext>
                </a:extLst>
              </a:tr>
              <a:tr h="209550">
                <a:tc>
                  <a:txBody>
                    <a:bodyPr/>
                    <a:lstStyle/>
                    <a:p>
                      <a:pPr algn="l" fontAlgn="b"/>
                      <a:r>
                        <a:rPr lang="en-GB" sz="1100" b="0" i="0" u="none" strike="noStrike">
                          <a:solidFill>
                            <a:srgbClr val="000000"/>
                          </a:solidFill>
                          <a:effectLst/>
                          <a:latin typeface="Century Gothic" panose="020B0502020202020204" pitchFamily="34" charset="0"/>
                        </a:rPr>
                        <a:t>Verbs: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26%</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55184385"/>
                  </a:ext>
                </a:extLst>
              </a:tr>
              <a:tr h="209550">
                <a:tc gridSpan="2">
                  <a:txBody>
                    <a:bodyPr/>
                    <a:lstStyle/>
                    <a:p>
                      <a:pPr algn="l" fontAlgn="b"/>
                      <a:r>
                        <a:rPr lang="en-GB" sz="1100" b="0" i="0" u="none" strike="noStrike">
                          <a:solidFill>
                            <a:srgbClr val="000000"/>
                          </a:solidFill>
                          <a:effectLst/>
                          <a:latin typeface="Century Gothic" panose="020B0502020202020204" pitchFamily="34" charset="0"/>
                        </a:rPr>
                        <a:t>Adjectives: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GB"/>
                    </a:p>
                  </a:txBody>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a:noFill/>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14%</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31565412"/>
                  </a:ext>
                </a:extLst>
              </a:tr>
              <a:tr h="209550">
                <a:tc gridSpan="4">
                  <a:txBody>
                    <a:bodyPr/>
                    <a:lstStyle/>
                    <a:p>
                      <a:pPr algn="l" fontAlgn="b"/>
                      <a:r>
                        <a:rPr lang="en-GB" sz="1100" b="0" i="0" u="none" strike="noStrike">
                          <a:solidFill>
                            <a:srgbClr val="000000"/>
                          </a:solidFill>
                          <a:effectLst/>
                          <a:latin typeface="Century Gothic" panose="020B0502020202020204" pitchFamily="34" charset="0"/>
                        </a:rPr>
                        <a:t>Adverbs, conjunctions, prepositions, pronouns:</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r" fontAlgn="b"/>
                      <a:r>
                        <a:rPr lang="en-GB" sz="1100" b="0" i="0" u="none" strike="noStrike">
                          <a:solidFill>
                            <a:srgbClr val="000000"/>
                          </a:solidFill>
                          <a:effectLst/>
                          <a:latin typeface="Century Gothic" panose="020B0502020202020204" pitchFamily="34" charset="0"/>
                        </a:rPr>
                        <a:t>15%</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23579213"/>
                  </a:ext>
                </a:extLst>
              </a:tr>
              <a:tr h="209550">
                <a:tc>
                  <a:txBody>
                    <a:bodyPr/>
                    <a:lstStyle/>
                    <a:p>
                      <a:pPr algn="l" fontAlgn="b"/>
                      <a:r>
                        <a:rPr lang="en-GB" sz="1100" b="0" i="0" u="none" strike="noStrike">
                          <a:solidFill>
                            <a:srgbClr val="000000"/>
                          </a:solidFill>
                          <a:effectLst/>
                          <a:latin typeface="Century Gothic" panose="020B0502020202020204" pitchFamily="34" charset="0"/>
                        </a:rPr>
                        <a:t>Other:</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100" b="0" i="0" u="none" strike="noStrike">
                          <a:solidFill>
                            <a:srgbClr val="000000"/>
                          </a:solidFill>
                          <a:effectLst/>
                          <a:latin typeface="Century Gothic" panose="020B0502020202020204" pitchFamily="34" charset="0"/>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GB" sz="1100" b="0" i="0" u="none" strike="noStrike">
                          <a:solidFill>
                            <a:srgbClr val="000000"/>
                          </a:solidFill>
                          <a:effectLst/>
                          <a:latin typeface="Century Gothic" panose="020B0502020202020204" pitchFamily="34" charset="0"/>
                        </a:rPr>
                        <a:t>9%</a:t>
                      </a: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GB"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462898652"/>
                  </a:ext>
                </a:extLst>
              </a:tr>
            </a:tbl>
          </a:graphicData>
        </a:graphic>
      </p:graphicFrame>
    </p:spTree>
    <p:extLst>
      <p:ext uri="{BB962C8B-B14F-4D97-AF65-F5344CB8AC3E}">
        <p14:creationId xmlns:p14="http://schemas.microsoft.com/office/powerpoint/2010/main" val="1034596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Which words?</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Emma Marsden</a:t>
            </a: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rgbClr val="104F75"/>
                </a:solidFill>
              </a:rPr>
              <a:t>In the early stages of a language course, particular attention should be paid to the </a:t>
            </a:r>
            <a:r>
              <a:rPr lang="en-GB" b="1" dirty="0">
                <a:solidFill>
                  <a:srgbClr val="104F75"/>
                </a:solidFill>
              </a:rPr>
              <a:t>planned building of pupils’ verb lexicon</a:t>
            </a:r>
            <a:r>
              <a:rPr lang="en-GB" dirty="0">
                <a:solidFill>
                  <a:srgbClr val="104F75"/>
                </a:solidFill>
              </a:rPr>
              <a:t>, focussing on the </a:t>
            </a:r>
            <a:r>
              <a:rPr lang="en-GB" b="1" dirty="0">
                <a:solidFill>
                  <a:srgbClr val="104F75"/>
                </a:solidFill>
              </a:rPr>
              <a:t>meaning of the stem or infinitive form of common verbs.</a:t>
            </a:r>
            <a:r>
              <a:rPr lang="en-GB" dirty="0">
                <a:solidFill>
                  <a:srgbClr val="104F75"/>
                </a:solidFill>
              </a:rPr>
              <a:t> A strong basic verb lexicon has been found to relate positively to pupils’ ability to effectively manipulate those verbs at later stages. </a:t>
            </a:r>
          </a:p>
          <a:p>
            <a:pPr marL="0" indent="0">
              <a:buNone/>
            </a:pPr>
            <a:endParaRPr lang="en-GB" dirty="0">
              <a:solidFill>
                <a:srgbClr val="104F75"/>
              </a:solidFill>
            </a:endParaRPr>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104F75"/>
                </a:solidFill>
                <a:latin typeface="Century Gothic" panose="020B0502020202020204" pitchFamily="34" charset="0"/>
              </a:rPr>
              <a:t>Anon. 2016. </a:t>
            </a:r>
            <a:r>
              <a:rPr lang="en-GB" sz="1600" i="1" dirty="0">
                <a:solidFill>
                  <a:srgbClr val="104F75"/>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104F75"/>
                </a:solidFill>
                <a:latin typeface="Century Gothic" panose="020B0502020202020204" pitchFamily="34" charset="0"/>
              </a:rPr>
              <a:t>Bauckham</a:t>
            </a:r>
            <a:r>
              <a:rPr lang="en-GB" sz="1600" i="1" dirty="0">
                <a:solidFill>
                  <a:srgbClr val="104F75"/>
                </a:solidFill>
                <a:latin typeface="Century Gothic" panose="020B0502020202020204" pitchFamily="34" charset="0"/>
              </a:rPr>
              <a:t>)</a:t>
            </a:r>
            <a:r>
              <a:rPr lang="en-GB" sz="1600" dirty="0">
                <a:solidFill>
                  <a:srgbClr val="104F75"/>
                </a:solidFill>
                <a:latin typeface="Century Gothic" panose="020B0502020202020204" pitchFamily="34" charset="0"/>
              </a:rPr>
              <a:t>. Teaching Schools Council.</a:t>
            </a:r>
            <a:endParaRPr lang="en-GB" sz="1400" dirty="0">
              <a:solidFill>
                <a:srgbClr val="104F75"/>
              </a:solidFill>
              <a:latin typeface="Century Gothic" panose="020B0502020202020204" pitchFamily="34" charset="0"/>
            </a:endParaRPr>
          </a:p>
        </p:txBody>
      </p:sp>
    </p:spTree>
    <p:extLst>
      <p:ext uri="{BB962C8B-B14F-4D97-AF65-F5344CB8AC3E}">
        <p14:creationId xmlns:p14="http://schemas.microsoft.com/office/powerpoint/2010/main" val="3513015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4930589" cy="867128"/>
          </a:xfrm>
          <a:prstGeom prst="rect">
            <a:avLst/>
          </a:prstGeom>
        </p:spPr>
      </p:pic>
      <p:sp>
        <p:nvSpPr>
          <p:cNvPr id="5" name="TextBox 4"/>
          <p:cNvSpPr txBox="1"/>
          <p:nvPr/>
        </p:nvSpPr>
        <p:spPr>
          <a:xfrm>
            <a:off x="229146" y="316918"/>
            <a:ext cx="4552404" cy="646331"/>
          </a:xfrm>
          <a:prstGeom prst="rect">
            <a:avLst/>
          </a:prstGeom>
          <a:noFill/>
        </p:spPr>
        <p:txBody>
          <a:bodyPr wrap="square" rtlCol="0">
            <a:spAutoFit/>
          </a:bodyPr>
          <a:lstStyle/>
          <a:p>
            <a:r>
              <a:rPr lang="en-GB" sz="3600" b="1" dirty="0">
                <a:solidFill>
                  <a:prstClr val="white"/>
                </a:solidFill>
                <a:latin typeface="Century Gothic" panose="020B0502020202020204" pitchFamily="34" charset="0"/>
              </a:rPr>
              <a:t>Session Outline</a:t>
            </a:r>
          </a:p>
        </p:txBody>
      </p:sp>
      <p:sp>
        <p:nvSpPr>
          <p:cNvPr id="7" name="Rectangle 6">
            <a:extLst>
              <a:ext uri="{FF2B5EF4-FFF2-40B4-BE49-F238E27FC236}">
                <a16:creationId xmlns:a16="http://schemas.microsoft.com/office/drawing/2014/main" id="{E6E7DDD7-A9AA-4CB2-B60D-A39B71816228}"/>
              </a:ext>
            </a:extLst>
          </p:cNvPr>
          <p:cNvSpPr/>
          <p:nvPr/>
        </p:nvSpPr>
        <p:spPr>
          <a:xfrm>
            <a:off x="610692" y="1683428"/>
            <a:ext cx="11733708" cy="3785652"/>
          </a:xfrm>
          <a:prstGeom prst="rect">
            <a:avLst/>
          </a:prstGeom>
        </p:spPr>
        <p:txBody>
          <a:bodyPr wrap="square">
            <a:spAutoFit/>
          </a:bodyPr>
          <a:lstStyle/>
          <a:p>
            <a:pPr marL="742950" indent="-742950">
              <a:buFont typeface="+mj-lt"/>
              <a:buAutoNum type="arabicPeriod"/>
            </a:pPr>
            <a:r>
              <a:rPr lang="en-GB" sz="4000" dirty="0">
                <a:solidFill>
                  <a:srgbClr val="104F75"/>
                </a:solidFill>
                <a:latin typeface="Century Gothic" panose="020B0502020202020204" pitchFamily="34" charset="0"/>
                <a:ea typeface="+mj-ea"/>
                <a:cs typeface="+mj-cs"/>
              </a:rPr>
              <a:t>Why is vocab learning important?</a:t>
            </a:r>
          </a:p>
          <a:p>
            <a:pPr marL="742950" indent="-742950">
              <a:buFont typeface="+mj-lt"/>
              <a:buAutoNum type="arabicPeriod"/>
            </a:pPr>
            <a:r>
              <a:rPr lang="en-GB" sz="4000" dirty="0">
                <a:solidFill>
                  <a:srgbClr val="104F75"/>
                </a:solidFill>
                <a:latin typeface="Century Gothic" panose="020B0502020202020204" pitchFamily="34" charset="0"/>
                <a:ea typeface="+mj-ea"/>
                <a:cs typeface="+mj-cs"/>
              </a:rPr>
              <a:t>How many words? </a:t>
            </a:r>
          </a:p>
          <a:p>
            <a:pPr marL="742950" indent="-742950">
              <a:buFont typeface="+mj-lt"/>
              <a:buAutoNum type="arabicPeriod"/>
            </a:pPr>
            <a:r>
              <a:rPr lang="en-GB" sz="4000" dirty="0">
                <a:solidFill>
                  <a:srgbClr val="104F75"/>
                </a:solidFill>
                <a:latin typeface="Century Gothic" panose="020B0502020202020204" pitchFamily="34" charset="0"/>
                <a:ea typeface="+mj-ea"/>
                <a:cs typeface="+mj-cs"/>
              </a:rPr>
              <a:t>Which words? </a:t>
            </a:r>
          </a:p>
          <a:p>
            <a:pPr marL="742950" indent="-742950">
              <a:buFont typeface="+mj-lt"/>
              <a:buAutoNum type="arabicPeriod"/>
            </a:pPr>
            <a:r>
              <a:rPr lang="en-GB" sz="4000" dirty="0">
                <a:solidFill>
                  <a:srgbClr val="104F75"/>
                </a:solidFill>
                <a:latin typeface="Century Gothic" panose="020B0502020202020204" pitchFamily="34" charset="0"/>
                <a:ea typeface="+mj-ea"/>
                <a:cs typeface="+mj-cs"/>
              </a:rPr>
              <a:t>The NCELP approach to vocabulary and practical resources</a:t>
            </a:r>
          </a:p>
          <a:p>
            <a:pPr marL="742950" indent="-742950">
              <a:buFont typeface="+mj-lt"/>
              <a:buAutoNum type="arabicPeriod"/>
            </a:pPr>
            <a:r>
              <a:rPr lang="en-GB" sz="4000" dirty="0">
                <a:solidFill>
                  <a:srgbClr val="104F75"/>
                </a:solidFill>
                <a:latin typeface="Century Gothic" panose="020B0502020202020204" pitchFamily="34" charset="0"/>
                <a:ea typeface="+mj-ea"/>
                <a:cs typeface="+mj-cs"/>
              </a:rPr>
              <a:t>Q and A</a:t>
            </a:r>
            <a:endParaRPr lang="en-GB" dirty="0">
              <a:solidFill>
                <a:srgbClr val="104F75"/>
              </a:solidFill>
            </a:endParaRPr>
          </a:p>
        </p:txBody>
      </p:sp>
    </p:spTree>
    <p:extLst>
      <p:ext uri="{BB962C8B-B14F-4D97-AF65-F5344CB8AC3E}">
        <p14:creationId xmlns:p14="http://schemas.microsoft.com/office/powerpoint/2010/main" val="113650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1645154" cy="867128"/>
          </a:xfrm>
          <a:prstGeom prst="rect">
            <a:avLst/>
          </a:prstGeom>
        </p:spPr>
      </p:pic>
      <p:sp>
        <p:nvSpPr>
          <p:cNvPr id="6" name="TextBox 5"/>
          <p:cNvSpPr txBox="1"/>
          <p:nvPr/>
        </p:nvSpPr>
        <p:spPr>
          <a:xfrm>
            <a:off x="194392" y="323868"/>
            <a:ext cx="10253973" cy="646331"/>
          </a:xfrm>
          <a:prstGeom prst="rect">
            <a:avLst/>
          </a:prstGeom>
          <a:noFill/>
        </p:spPr>
        <p:txBody>
          <a:bodyPr wrap="square" rtlCol="0">
            <a:spAutoFit/>
          </a:bodyPr>
          <a:lstStyle/>
          <a:p>
            <a:r>
              <a:rPr lang="en-GB" sz="3600" b="1" dirty="0">
                <a:solidFill>
                  <a:prstClr val="white"/>
                </a:solidFill>
                <a:latin typeface="Century Gothic" panose="020B0502020202020204" pitchFamily="34" charset="0"/>
              </a:rPr>
              <a:t>Why and how to teach a verb vocabulary?</a:t>
            </a:r>
          </a:p>
        </p:txBody>
      </p:sp>
      <p:pic>
        <p:nvPicPr>
          <p:cNvPr id="2" name="Picture 1">
            <a:extLst>
              <a:ext uri="{FF2B5EF4-FFF2-40B4-BE49-F238E27FC236}">
                <a16:creationId xmlns:a16="http://schemas.microsoft.com/office/drawing/2014/main" id="{A7E4E705-336C-4920-A148-B02A7FCEDBE7}"/>
              </a:ext>
            </a:extLst>
          </p:cNvPr>
          <p:cNvPicPr>
            <a:picLocks noChangeAspect="1"/>
          </p:cNvPicPr>
          <p:nvPr/>
        </p:nvPicPr>
        <p:blipFill rotWithShape="1">
          <a:blip r:embed="rId4"/>
          <a:srcRect t="1699" b="7858"/>
          <a:stretch/>
        </p:blipFill>
        <p:spPr>
          <a:xfrm>
            <a:off x="1258229" y="1422737"/>
            <a:ext cx="3723111" cy="4837258"/>
          </a:xfrm>
          <a:prstGeom prst="rect">
            <a:avLst/>
          </a:prstGeom>
        </p:spPr>
      </p:pic>
      <p:sp>
        <p:nvSpPr>
          <p:cNvPr id="3" name="Rectangle 2">
            <a:extLst>
              <a:ext uri="{FF2B5EF4-FFF2-40B4-BE49-F238E27FC236}">
                <a16:creationId xmlns:a16="http://schemas.microsoft.com/office/drawing/2014/main" id="{2E8850BA-FE02-4E64-A016-8F74668D68CF}"/>
              </a:ext>
            </a:extLst>
          </p:cNvPr>
          <p:cNvSpPr/>
          <p:nvPr/>
        </p:nvSpPr>
        <p:spPr>
          <a:xfrm>
            <a:off x="4981340" y="5890663"/>
            <a:ext cx="7239000" cy="369332"/>
          </a:xfrm>
          <a:prstGeom prst="rect">
            <a:avLst/>
          </a:prstGeom>
        </p:spPr>
        <p:txBody>
          <a:bodyPr wrap="square">
            <a:spAutoFit/>
          </a:bodyPr>
          <a:lstStyle/>
          <a:p>
            <a:r>
              <a:rPr lang="en-GB" dirty="0">
                <a:hlinkClick r:id="rId5"/>
              </a:rPr>
              <a:t>https://resources.ncelp.org/concern/resources/cj82k728n?locale=en</a:t>
            </a:r>
            <a:endParaRPr lang="en-GB" dirty="0"/>
          </a:p>
        </p:txBody>
      </p:sp>
      <p:sp>
        <p:nvSpPr>
          <p:cNvPr id="4" name="Rounded Rectangular Callout 3">
            <a:extLst>
              <a:ext uri="{FF2B5EF4-FFF2-40B4-BE49-F238E27FC236}">
                <a16:creationId xmlns:a16="http://schemas.microsoft.com/office/drawing/2014/main" id="{6AD600CC-A56A-0A41-A8CB-FB5673CBC2E5}"/>
              </a:ext>
            </a:extLst>
          </p:cNvPr>
          <p:cNvSpPr/>
          <p:nvPr/>
        </p:nvSpPr>
        <p:spPr>
          <a:xfrm>
            <a:off x="5195535" y="1281979"/>
            <a:ext cx="6810610" cy="1445859"/>
          </a:xfrm>
          <a:prstGeom prst="wedgeRoundRectCallout">
            <a:avLst>
              <a:gd name="adj1" fmla="val -54678"/>
              <a:gd name="adj2" fmla="val 123108"/>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Robust knowledge of verb vocabulary is absolutely critical for learning a language.  That is the meaning of verbs “go”, “eat”, “play”, “love” – not the grammar of the verbs in their different tenses and forms. </a:t>
            </a:r>
          </a:p>
        </p:txBody>
      </p:sp>
    </p:spTree>
    <p:extLst>
      <p:ext uri="{BB962C8B-B14F-4D97-AF65-F5344CB8AC3E}">
        <p14:creationId xmlns:p14="http://schemas.microsoft.com/office/powerpoint/2010/main" val="325741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12192000" cy="867128"/>
          </a:xfrm>
          <a:prstGeom prst="rect">
            <a:avLst/>
          </a:prstGeom>
        </p:spPr>
      </p:pic>
      <p:sp>
        <p:nvSpPr>
          <p:cNvPr id="4" name="Title 3"/>
          <p:cNvSpPr>
            <a:spLocks noGrp="1"/>
          </p:cNvSpPr>
          <p:nvPr>
            <p:ph type="title"/>
          </p:nvPr>
        </p:nvSpPr>
        <p:spPr>
          <a:xfrm>
            <a:off x="-1" y="0"/>
            <a:ext cx="10771095" cy="1325563"/>
          </a:xfrm>
        </p:spPr>
        <p:txBody>
          <a:bodyPr>
            <a:normAutofit/>
          </a:bodyPr>
          <a:lstStyle/>
          <a:p>
            <a:r>
              <a:rPr lang="en-GB" sz="3400" b="1" dirty="0">
                <a:solidFill>
                  <a:schemeClr val="bg1"/>
                </a:solidFill>
              </a:rPr>
              <a:t>Which verbs and verb forms should we focus on?</a:t>
            </a:r>
          </a:p>
        </p:txBody>
      </p:sp>
      <p:sp>
        <p:nvSpPr>
          <p:cNvPr id="5" name="Content Placeholder 4"/>
          <p:cNvSpPr>
            <a:spLocks noGrp="1"/>
          </p:cNvSpPr>
          <p:nvPr>
            <p:ph idx="1"/>
          </p:nvPr>
        </p:nvSpPr>
        <p:spPr>
          <a:xfrm>
            <a:off x="416010" y="1699957"/>
            <a:ext cx="10777151" cy="3973068"/>
          </a:xfrm>
        </p:spPr>
        <p:txBody>
          <a:bodyPr>
            <a:normAutofit/>
          </a:bodyPr>
          <a:lstStyle/>
          <a:p>
            <a:pPr>
              <a:lnSpc>
                <a:spcPct val="150000"/>
              </a:lnSpc>
            </a:pPr>
            <a:r>
              <a:rPr lang="en-GB" dirty="0">
                <a:solidFill>
                  <a:srgbClr val="104F75"/>
                </a:solidFill>
              </a:rPr>
              <a:t>25 highest frequency verbs</a:t>
            </a:r>
          </a:p>
          <a:p>
            <a:pPr>
              <a:lnSpc>
                <a:spcPct val="150000"/>
              </a:lnSpc>
            </a:pPr>
            <a:r>
              <a:rPr lang="en-GB" dirty="0">
                <a:solidFill>
                  <a:srgbClr val="104F75"/>
                </a:solidFill>
              </a:rPr>
              <a:t>15 high frequency prototype verbs</a:t>
            </a:r>
          </a:p>
          <a:p>
            <a:pPr>
              <a:lnSpc>
                <a:spcPct val="150000"/>
              </a:lnSpc>
            </a:pPr>
            <a:r>
              <a:rPr lang="en-GB" dirty="0">
                <a:solidFill>
                  <a:srgbClr val="104F75"/>
                </a:solidFill>
              </a:rPr>
              <a:t>Long form (infinitive) and short form (3</a:t>
            </a:r>
            <a:r>
              <a:rPr lang="en-GB" baseline="30000" dirty="0">
                <a:solidFill>
                  <a:srgbClr val="104F75"/>
                </a:solidFill>
              </a:rPr>
              <a:t>rd</a:t>
            </a:r>
            <a:r>
              <a:rPr lang="en-GB" dirty="0">
                <a:solidFill>
                  <a:srgbClr val="104F75"/>
                </a:solidFill>
              </a:rPr>
              <a:t> person singular)</a:t>
            </a:r>
          </a:p>
          <a:p>
            <a:pPr>
              <a:lnSpc>
                <a:spcPct val="150000"/>
              </a:lnSpc>
            </a:pPr>
            <a:r>
              <a:rPr lang="en-GB" dirty="0">
                <a:solidFill>
                  <a:srgbClr val="104F75"/>
                </a:solidFill>
              </a:rPr>
              <a:t>Sentences (revisiting high frequency (phonics) vocabulary)</a:t>
            </a:r>
          </a:p>
        </p:txBody>
      </p:sp>
      <p:sp>
        <p:nvSpPr>
          <p:cNvPr id="2" name="Rectangle 1"/>
          <p:cNvSpPr/>
          <p:nvPr/>
        </p:nvSpPr>
        <p:spPr>
          <a:xfrm>
            <a:off x="416010" y="5511453"/>
            <a:ext cx="11532973" cy="646331"/>
          </a:xfrm>
          <a:prstGeom prst="rect">
            <a:avLst/>
          </a:prstGeom>
        </p:spPr>
        <p:txBody>
          <a:bodyPr wrap="square">
            <a:spAutoFit/>
          </a:bodyPr>
          <a:lstStyle/>
          <a:p>
            <a:r>
              <a:rPr lang="en-GB" i="1" dirty="0">
                <a:solidFill>
                  <a:srgbClr val="104F75"/>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rgbClr val="104F75"/>
                </a:solidFill>
                <a:latin typeface="Century Gothic" panose="020B0502020202020204" pitchFamily="34" charset="0"/>
              </a:rPr>
              <a:t>st</a:t>
            </a:r>
            <a:r>
              <a:rPr lang="en-GB" i="1" dirty="0">
                <a:solidFill>
                  <a:srgbClr val="104F75"/>
                </a:solidFill>
                <a:latin typeface="Century Gothic" panose="020B0502020202020204" pitchFamily="34" charset="0"/>
              </a:rPr>
              <a:t> and 2</a:t>
            </a:r>
            <a:r>
              <a:rPr lang="en-GB" i="1" baseline="30000" dirty="0">
                <a:solidFill>
                  <a:srgbClr val="104F75"/>
                </a:solidFill>
                <a:latin typeface="Century Gothic" panose="020B0502020202020204" pitchFamily="34" charset="0"/>
              </a:rPr>
              <a:t>nd</a:t>
            </a:r>
            <a:r>
              <a:rPr lang="en-GB" i="1" dirty="0">
                <a:solidFill>
                  <a:srgbClr val="104F75"/>
                </a:solidFill>
                <a:latin typeface="Century Gothic" panose="020B0502020202020204" pitchFamily="34" charset="0"/>
              </a:rPr>
              <a:t> person singular)</a:t>
            </a:r>
          </a:p>
        </p:txBody>
      </p:sp>
    </p:spTree>
    <p:extLst>
      <p:ext uri="{BB962C8B-B14F-4D97-AF65-F5344CB8AC3E}">
        <p14:creationId xmlns:p14="http://schemas.microsoft.com/office/powerpoint/2010/main" val="24898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4" name="TextBox 83"/>
          <p:cNvSpPr txBox="1"/>
          <p:nvPr/>
        </p:nvSpPr>
        <p:spPr>
          <a:xfrm>
            <a:off x="9632606" y="2552566"/>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penser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9" name="TextBox 68"/>
          <p:cNvSpPr txBox="1"/>
          <p:nvPr/>
        </p:nvSpPr>
        <p:spPr>
          <a:xfrm>
            <a:off x="4999704" y="3141952"/>
            <a:ext cx="23037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demande</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4" name="TextBox 73"/>
          <p:cNvSpPr txBox="1"/>
          <p:nvPr/>
        </p:nvSpPr>
        <p:spPr>
          <a:xfrm>
            <a:off x="357338" y="314195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met</a:t>
            </a:r>
          </a:p>
        </p:txBody>
      </p:sp>
      <p:sp>
        <p:nvSpPr>
          <p:cNvPr id="42" name="TextBox 41"/>
          <p:cNvSpPr txBox="1"/>
          <p:nvPr/>
        </p:nvSpPr>
        <p:spPr>
          <a:xfrm>
            <a:off x="5009540" y="1924582"/>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donne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7" name="TextBox 46"/>
          <p:cNvSpPr txBox="1"/>
          <p:nvPr/>
        </p:nvSpPr>
        <p:spPr>
          <a:xfrm>
            <a:off x="367174" y="192458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vient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2652195" y="689752"/>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graphicFrame>
        <p:nvGraphicFramePr>
          <p:cNvPr id="2" name="Table 1"/>
          <p:cNvGraphicFramePr>
            <a:graphicFrameLocks noGrp="1"/>
          </p:cNvGraphicFramePr>
          <p:nvPr/>
        </p:nvGraphicFramePr>
        <p:xfrm>
          <a:off x="348478" y="189826"/>
          <a:ext cx="11581450" cy="6116970"/>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1223394">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223394">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2"/>
          <p:cNvSpPr txBox="1"/>
          <p:nvPr/>
        </p:nvSpPr>
        <p:spPr>
          <a:xfrm>
            <a:off x="4974608" y="100366"/>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faire</a:t>
            </a:r>
          </a:p>
        </p:txBody>
      </p:sp>
      <p:sp>
        <p:nvSpPr>
          <p:cNvPr id="4" name="TextBox 3"/>
          <p:cNvSpPr txBox="1"/>
          <p:nvPr/>
        </p:nvSpPr>
        <p:spPr>
          <a:xfrm>
            <a:off x="4836916" y="116572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is making</a:t>
            </a:r>
          </a:p>
        </p:txBody>
      </p:sp>
      <p:sp>
        <p:nvSpPr>
          <p:cNvPr id="5" name="TextBox 4"/>
          <p:cNvSpPr txBox="1"/>
          <p:nvPr/>
        </p:nvSpPr>
        <p:spPr>
          <a:xfrm>
            <a:off x="4988385" y="689752"/>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fait</a:t>
            </a:r>
          </a:p>
        </p:txBody>
      </p:sp>
      <p:sp>
        <p:nvSpPr>
          <p:cNvPr id="6" name="TextBox 5"/>
          <p:cNvSpPr txBox="1"/>
          <p:nvPr/>
        </p:nvSpPr>
        <p:spPr>
          <a:xfrm>
            <a:off x="4963288" y="56379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to make | doing, making</a:t>
            </a:r>
          </a:p>
        </p:txBody>
      </p:sp>
      <p:sp>
        <p:nvSpPr>
          <p:cNvPr id="7" name="TextBox 6"/>
          <p:cNvSpPr txBox="1"/>
          <p:nvPr/>
        </p:nvSpPr>
        <p:spPr>
          <a:xfrm>
            <a:off x="6900419" y="131483"/>
            <a:ext cx="45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25</a:t>
            </a:r>
          </a:p>
        </p:txBody>
      </p:sp>
      <p:sp>
        <p:nvSpPr>
          <p:cNvPr id="8" name="TextBox 7"/>
          <p:cNvSpPr txBox="1"/>
          <p:nvPr/>
        </p:nvSpPr>
        <p:spPr>
          <a:xfrm>
            <a:off x="3277297" y="6356823"/>
            <a:ext cx="5956419" cy="371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25 most common French verbs </a:t>
            </a:r>
          </a:p>
        </p:txBody>
      </p:sp>
      <p:sp>
        <p:nvSpPr>
          <p:cNvPr id="9" name="TextBox 8"/>
          <p:cNvSpPr txBox="1"/>
          <p:nvPr/>
        </p:nvSpPr>
        <p:spPr>
          <a:xfrm>
            <a:off x="348475" y="10036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être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34700" y="116572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a:t>
            </a:r>
          </a:p>
        </p:txBody>
      </p:sp>
      <p:sp>
        <p:nvSpPr>
          <p:cNvPr id="11" name="TextBox 10"/>
          <p:cNvSpPr txBox="1"/>
          <p:nvPr/>
        </p:nvSpPr>
        <p:spPr>
          <a:xfrm>
            <a:off x="346019" y="68975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est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46020" y="580886"/>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being</a:t>
            </a:r>
          </a:p>
        </p:txBody>
      </p:sp>
      <p:sp>
        <p:nvSpPr>
          <p:cNvPr id="13" name="TextBox 12"/>
          <p:cNvSpPr txBox="1"/>
          <p:nvPr/>
        </p:nvSpPr>
        <p:spPr>
          <a:xfrm>
            <a:off x="2274290" y="1314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5</a:t>
            </a:r>
          </a:p>
        </p:txBody>
      </p:sp>
      <p:sp>
        <p:nvSpPr>
          <p:cNvPr id="14" name="TextBox 13"/>
          <p:cNvSpPr txBox="1"/>
          <p:nvPr/>
        </p:nvSpPr>
        <p:spPr>
          <a:xfrm>
            <a:off x="2659572" y="10036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avoir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a:off x="2652195" y="1165722"/>
            <a:ext cx="232487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has</a:t>
            </a:r>
          </a:p>
        </p:txBody>
      </p:sp>
      <p:sp>
        <p:nvSpPr>
          <p:cNvPr id="17" name="TextBox 16"/>
          <p:cNvSpPr txBox="1"/>
          <p:nvPr/>
        </p:nvSpPr>
        <p:spPr>
          <a:xfrm>
            <a:off x="2659571" y="563794"/>
            <a:ext cx="232881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have | having</a:t>
            </a:r>
          </a:p>
        </p:txBody>
      </p:sp>
      <p:sp>
        <p:nvSpPr>
          <p:cNvPr id="18" name="TextBox 17"/>
          <p:cNvSpPr txBox="1"/>
          <p:nvPr/>
        </p:nvSpPr>
        <p:spPr>
          <a:xfrm>
            <a:off x="4582923" y="1314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8</a:t>
            </a:r>
          </a:p>
        </p:txBody>
      </p:sp>
      <p:sp>
        <p:nvSpPr>
          <p:cNvPr id="29" name="TextBox 28"/>
          <p:cNvSpPr txBox="1"/>
          <p:nvPr/>
        </p:nvSpPr>
        <p:spPr>
          <a:xfrm>
            <a:off x="7292101" y="10036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aller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TextBox 29"/>
          <p:cNvSpPr txBox="1"/>
          <p:nvPr/>
        </p:nvSpPr>
        <p:spPr>
          <a:xfrm>
            <a:off x="7292099" y="68975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va</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Box 30"/>
          <p:cNvSpPr txBox="1"/>
          <p:nvPr/>
        </p:nvSpPr>
        <p:spPr>
          <a:xfrm>
            <a:off x="9224688" y="148710"/>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53</a:t>
            </a:r>
          </a:p>
        </p:txBody>
      </p:sp>
      <p:sp>
        <p:nvSpPr>
          <p:cNvPr id="32" name="TextBox 31"/>
          <p:cNvSpPr txBox="1"/>
          <p:nvPr/>
        </p:nvSpPr>
        <p:spPr>
          <a:xfrm>
            <a:off x="9621287" y="100366"/>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trouver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3" name="TextBox 32"/>
          <p:cNvSpPr txBox="1"/>
          <p:nvPr/>
        </p:nvSpPr>
        <p:spPr>
          <a:xfrm>
            <a:off x="9635070" y="689752"/>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trouve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TextBox 33"/>
          <p:cNvSpPr txBox="1"/>
          <p:nvPr/>
        </p:nvSpPr>
        <p:spPr>
          <a:xfrm>
            <a:off x="11557899" y="1314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83</a:t>
            </a:r>
          </a:p>
        </p:txBody>
      </p:sp>
      <p:sp>
        <p:nvSpPr>
          <p:cNvPr id="35" name="TextBox 34"/>
          <p:cNvSpPr txBox="1"/>
          <p:nvPr/>
        </p:nvSpPr>
        <p:spPr>
          <a:xfrm>
            <a:off x="7317574" y="114890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goes | is going</a:t>
            </a:r>
          </a:p>
        </p:txBody>
      </p:sp>
      <p:sp>
        <p:nvSpPr>
          <p:cNvPr id="36" name="TextBox 35"/>
          <p:cNvSpPr txBox="1"/>
          <p:nvPr/>
        </p:nvSpPr>
        <p:spPr>
          <a:xfrm>
            <a:off x="7317574" y="56406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go| going</a:t>
            </a:r>
          </a:p>
        </p:txBody>
      </p:sp>
      <p:sp>
        <p:nvSpPr>
          <p:cNvPr id="37" name="TextBox 36"/>
          <p:cNvSpPr txBox="1"/>
          <p:nvPr/>
        </p:nvSpPr>
        <p:spPr>
          <a:xfrm>
            <a:off x="9623751" y="116572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finds | is finding</a:t>
            </a:r>
          </a:p>
        </p:txBody>
      </p:sp>
      <p:sp>
        <p:nvSpPr>
          <p:cNvPr id="38" name="TextBox 37"/>
          <p:cNvSpPr txBox="1"/>
          <p:nvPr/>
        </p:nvSpPr>
        <p:spPr>
          <a:xfrm>
            <a:off x="9623751" y="58088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find| finding</a:t>
            </a:r>
          </a:p>
        </p:txBody>
      </p:sp>
      <p:sp>
        <p:nvSpPr>
          <p:cNvPr id="39" name="TextBox 38"/>
          <p:cNvSpPr txBox="1"/>
          <p:nvPr/>
        </p:nvSpPr>
        <p:spPr>
          <a:xfrm>
            <a:off x="2673350" y="1889413"/>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passe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0" name="TextBox 39"/>
          <p:cNvSpPr txBox="1"/>
          <p:nvPr/>
        </p:nvSpPr>
        <p:spPr>
          <a:xfrm>
            <a:off x="4995763" y="1335196"/>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donner</a:t>
            </a:r>
          </a:p>
        </p:txBody>
      </p:sp>
      <p:sp>
        <p:nvSpPr>
          <p:cNvPr id="41" name="TextBox 40"/>
          <p:cNvSpPr txBox="1"/>
          <p:nvPr/>
        </p:nvSpPr>
        <p:spPr>
          <a:xfrm>
            <a:off x="4858071" y="240055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gives | is giving</a:t>
            </a:r>
          </a:p>
        </p:txBody>
      </p:sp>
      <p:sp>
        <p:nvSpPr>
          <p:cNvPr id="43" name="TextBox 42"/>
          <p:cNvSpPr txBox="1"/>
          <p:nvPr/>
        </p:nvSpPr>
        <p:spPr>
          <a:xfrm>
            <a:off x="4984443" y="179862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give | giving</a:t>
            </a:r>
          </a:p>
        </p:txBody>
      </p:sp>
      <p:sp>
        <p:nvSpPr>
          <p:cNvPr id="44" name="TextBox 43"/>
          <p:cNvSpPr txBox="1"/>
          <p:nvPr/>
        </p:nvSpPr>
        <p:spPr>
          <a:xfrm>
            <a:off x="6921574" y="1366313"/>
            <a:ext cx="45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45</a:t>
            </a:r>
          </a:p>
        </p:txBody>
      </p:sp>
      <p:sp>
        <p:nvSpPr>
          <p:cNvPr id="45" name="TextBox 44"/>
          <p:cNvSpPr txBox="1"/>
          <p:nvPr/>
        </p:nvSpPr>
        <p:spPr>
          <a:xfrm>
            <a:off x="369630" y="133519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venir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6" name="TextBox 45"/>
          <p:cNvSpPr txBox="1"/>
          <p:nvPr/>
        </p:nvSpPr>
        <p:spPr>
          <a:xfrm>
            <a:off x="355855" y="240055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comes | is coming</a:t>
            </a:r>
          </a:p>
        </p:txBody>
      </p:sp>
      <p:sp>
        <p:nvSpPr>
          <p:cNvPr id="48" name="TextBox 47"/>
          <p:cNvSpPr txBox="1"/>
          <p:nvPr/>
        </p:nvSpPr>
        <p:spPr>
          <a:xfrm>
            <a:off x="367175" y="1815716"/>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come| coming</a:t>
            </a:r>
          </a:p>
        </p:txBody>
      </p:sp>
      <p:sp>
        <p:nvSpPr>
          <p:cNvPr id="49" name="TextBox 48"/>
          <p:cNvSpPr txBox="1"/>
          <p:nvPr/>
        </p:nvSpPr>
        <p:spPr>
          <a:xfrm>
            <a:off x="2295445" y="13663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88</a:t>
            </a:r>
          </a:p>
        </p:txBody>
      </p:sp>
      <p:sp>
        <p:nvSpPr>
          <p:cNvPr id="50" name="TextBox 49"/>
          <p:cNvSpPr txBox="1"/>
          <p:nvPr/>
        </p:nvSpPr>
        <p:spPr>
          <a:xfrm>
            <a:off x="2680727" y="133519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passer</a:t>
            </a:r>
          </a:p>
        </p:txBody>
      </p:sp>
      <p:sp>
        <p:nvSpPr>
          <p:cNvPr id="51" name="TextBox 50"/>
          <p:cNvSpPr txBox="1"/>
          <p:nvPr/>
        </p:nvSpPr>
        <p:spPr>
          <a:xfrm>
            <a:off x="2673350" y="2400552"/>
            <a:ext cx="23248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spends (time) | is spending (time)</a:t>
            </a:r>
          </a:p>
        </p:txBody>
      </p:sp>
      <p:sp>
        <p:nvSpPr>
          <p:cNvPr id="52" name="TextBox 51"/>
          <p:cNvSpPr txBox="1"/>
          <p:nvPr/>
        </p:nvSpPr>
        <p:spPr>
          <a:xfrm>
            <a:off x="2680726" y="1857239"/>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spend (time) | spending (time)</a:t>
            </a:r>
          </a:p>
        </p:txBody>
      </p:sp>
      <p:sp>
        <p:nvSpPr>
          <p:cNvPr id="53" name="TextBox 52"/>
          <p:cNvSpPr txBox="1"/>
          <p:nvPr/>
        </p:nvSpPr>
        <p:spPr>
          <a:xfrm>
            <a:off x="4604078" y="13663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90</a:t>
            </a:r>
          </a:p>
        </p:txBody>
      </p:sp>
      <p:sp>
        <p:nvSpPr>
          <p:cNvPr id="54" name="TextBox 53"/>
          <p:cNvSpPr txBox="1"/>
          <p:nvPr/>
        </p:nvSpPr>
        <p:spPr>
          <a:xfrm>
            <a:off x="7313256" y="133519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dire</a:t>
            </a:r>
          </a:p>
        </p:txBody>
      </p:sp>
      <p:sp>
        <p:nvSpPr>
          <p:cNvPr id="55" name="TextBox 54"/>
          <p:cNvSpPr txBox="1"/>
          <p:nvPr/>
        </p:nvSpPr>
        <p:spPr>
          <a:xfrm>
            <a:off x="7313254" y="192458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dit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6" name="TextBox 55"/>
          <p:cNvSpPr txBox="1"/>
          <p:nvPr/>
        </p:nvSpPr>
        <p:spPr>
          <a:xfrm>
            <a:off x="9234120" y="1371817"/>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37</a:t>
            </a:r>
          </a:p>
        </p:txBody>
      </p:sp>
      <p:sp>
        <p:nvSpPr>
          <p:cNvPr id="57" name="TextBox 56"/>
          <p:cNvSpPr txBox="1"/>
          <p:nvPr/>
        </p:nvSpPr>
        <p:spPr>
          <a:xfrm>
            <a:off x="9642442" y="1335196"/>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prendre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8" name="TextBox 57"/>
          <p:cNvSpPr txBox="1"/>
          <p:nvPr/>
        </p:nvSpPr>
        <p:spPr>
          <a:xfrm>
            <a:off x="9656225" y="1924582"/>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prend</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9" name="TextBox 58"/>
          <p:cNvSpPr txBox="1"/>
          <p:nvPr/>
        </p:nvSpPr>
        <p:spPr>
          <a:xfrm>
            <a:off x="11555608" y="13663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43</a:t>
            </a:r>
          </a:p>
        </p:txBody>
      </p:sp>
      <p:sp>
        <p:nvSpPr>
          <p:cNvPr id="60" name="TextBox 59"/>
          <p:cNvSpPr txBox="1"/>
          <p:nvPr/>
        </p:nvSpPr>
        <p:spPr>
          <a:xfrm>
            <a:off x="7338729" y="238373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tells, says | is telling, is saying</a:t>
            </a:r>
          </a:p>
        </p:txBody>
      </p:sp>
      <p:sp>
        <p:nvSpPr>
          <p:cNvPr id="61" name="TextBox 60"/>
          <p:cNvSpPr txBox="1"/>
          <p:nvPr/>
        </p:nvSpPr>
        <p:spPr>
          <a:xfrm>
            <a:off x="7338729" y="179889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tell, say| telling, saying</a:t>
            </a:r>
          </a:p>
        </p:txBody>
      </p:sp>
      <p:sp>
        <p:nvSpPr>
          <p:cNvPr id="62" name="TextBox 61"/>
          <p:cNvSpPr txBox="1"/>
          <p:nvPr/>
        </p:nvSpPr>
        <p:spPr>
          <a:xfrm>
            <a:off x="9644906" y="240055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takes | is taking</a:t>
            </a:r>
          </a:p>
        </p:txBody>
      </p:sp>
      <p:sp>
        <p:nvSpPr>
          <p:cNvPr id="63" name="TextBox 62"/>
          <p:cNvSpPr txBox="1"/>
          <p:nvPr/>
        </p:nvSpPr>
        <p:spPr>
          <a:xfrm>
            <a:off x="9644906" y="181571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take | taking</a:t>
            </a:r>
          </a:p>
        </p:txBody>
      </p:sp>
      <p:sp>
        <p:nvSpPr>
          <p:cNvPr id="64" name="TextBox 63"/>
          <p:cNvSpPr txBox="1"/>
          <p:nvPr/>
        </p:nvSpPr>
        <p:spPr>
          <a:xfrm>
            <a:off x="5009136" y="4376782"/>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doit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5" name="TextBox 64"/>
          <p:cNvSpPr txBox="1"/>
          <p:nvPr/>
        </p:nvSpPr>
        <p:spPr>
          <a:xfrm>
            <a:off x="366770" y="437678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peut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6" name="TextBox 65"/>
          <p:cNvSpPr txBox="1"/>
          <p:nvPr/>
        </p:nvSpPr>
        <p:spPr>
          <a:xfrm>
            <a:off x="2663514" y="3118506"/>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porte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7" name="TextBox 66"/>
          <p:cNvSpPr txBox="1"/>
          <p:nvPr/>
        </p:nvSpPr>
        <p:spPr>
          <a:xfrm>
            <a:off x="4985927" y="2622904"/>
            <a:ext cx="23174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demander</a:t>
            </a:r>
          </a:p>
        </p:txBody>
      </p:sp>
      <p:sp>
        <p:nvSpPr>
          <p:cNvPr id="68" name="TextBox 67"/>
          <p:cNvSpPr txBox="1"/>
          <p:nvPr/>
        </p:nvSpPr>
        <p:spPr>
          <a:xfrm>
            <a:off x="4848235" y="361792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asks | is asking</a:t>
            </a:r>
          </a:p>
        </p:txBody>
      </p:sp>
      <p:sp>
        <p:nvSpPr>
          <p:cNvPr id="70" name="TextBox 69"/>
          <p:cNvSpPr txBox="1"/>
          <p:nvPr/>
        </p:nvSpPr>
        <p:spPr>
          <a:xfrm>
            <a:off x="4974607" y="301599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ask | asking</a:t>
            </a:r>
          </a:p>
        </p:txBody>
      </p:sp>
      <p:sp>
        <p:nvSpPr>
          <p:cNvPr id="71" name="TextBox 70"/>
          <p:cNvSpPr txBox="1"/>
          <p:nvPr/>
        </p:nvSpPr>
        <p:spPr>
          <a:xfrm>
            <a:off x="6911738" y="2560237"/>
            <a:ext cx="45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80</a:t>
            </a:r>
          </a:p>
        </p:txBody>
      </p:sp>
      <p:sp>
        <p:nvSpPr>
          <p:cNvPr id="72" name="TextBox 71"/>
          <p:cNvSpPr txBox="1"/>
          <p:nvPr/>
        </p:nvSpPr>
        <p:spPr>
          <a:xfrm>
            <a:off x="359794" y="255256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mettre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3" name="TextBox 72"/>
          <p:cNvSpPr txBox="1"/>
          <p:nvPr/>
        </p:nvSpPr>
        <p:spPr>
          <a:xfrm>
            <a:off x="346019" y="361792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puts | is putting</a:t>
            </a:r>
          </a:p>
        </p:txBody>
      </p:sp>
      <p:sp>
        <p:nvSpPr>
          <p:cNvPr id="75" name="TextBox 74"/>
          <p:cNvSpPr txBox="1"/>
          <p:nvPr/>
        </p:nvSpPr>
        <p:spPr>
          <a:xfrm>
            <a:off x="357339" y="3033086"/>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put | putting</a:t>
            </a:r>
          </a:p>
        </p:txBody>
      </p:sp>
      <p:sp>
        <p:nvSpPr>
          <p:cNvPr id="76" name="TextBox 75"/>
          <p:cNvSpPr txBox="1"/>
          <p:nvPr/>
        </p:nvSpPr>
        <p:spPr>
          <a:xfrm>
            <a:off x="2285609" y="258368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27</a:t>
            </a:r>
          </a:p>
        </p:txBody>
      </p:sp>
      <p:sp>
        <p:nvSpPr>
          <p:cNvPr id="77" name="TextBox 76"/>
          <p:cNvSpPr txBox="1"/>
          <p:nvPr/>
        </p:nvSpPr>
        <p:spPr>
          <a:xfrm>
            <a:off x="2670891" y="255256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porter</a:t>
            </a:r>
          </a:p>
        </p:txBody>
      </p:sp>
      <p:sp>
        <p:nvSpPr>
          <p:cNvPr id="78" name="TextBox 77"/>
          <p:cNvSpPr txBox="1"/>
          <p:nvPr/>
        </p:nvSpPr>
        <p:spPr>
          <a:xfrm>
            <a:off x="2663514" y="3617922"/>
            <a:ext cx="232487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wears, carries | is wearing, is carrying</a:t>
            </a:r>
          </a:p>
        </p:txBody>
      </p:sp>
      <p:sp>
        <p:nvSpPr>
          <p:cNvPr id="79" name="TextBox 78"/>
          <p:cNvSpPr txBox="1"/>
          <p:nvPr/>
        </p:nvSpPr>
        <p:spPr>
          <a:xfrm>
            <a:off x="2670890" y="3074609"/>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wear, carry | wearing, carrying</a:t>
            </a:r>
          </a:p>
        </p:txBody>
      </p:sp>
      <p:sp>
        <p:nvSpPr>
          <p:cNvPr id="80" name="TextBox 79"/>
          <p:cNvSpPr txBox="1"/>
          <p:nvPr/>
        </p:nvSpPr>
        <p:spPr>
          <a:xfrm>
            <a:off x="4445230" y="2595406"/>
            <a:ext cx="6019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105</a:t>
            </a:r>
          </a:p>
        </p:txBody>
      </p:sp>
      <p:sp>
        <p:nvSpPr>
          <p:cNvPr id="81" name="TextBox 80"/>
          <p:cNvSpPr txBox="1"/>
          <p:nvPr/>
        </p:nvSpPr>
        <p:spPr>
          <a:xfrm>
            <a:off x="7303420" y="255256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rester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2" name="TextBox 81"/>
          <p:cNvSpPr txBox="1"/>
          <p:nvPr/>
        </p:nvSpPr>
        <p:spPr>
          <a:xfrm>
            <a:off x="7303418" y="314195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reste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3" name="TextBox 82"/>
          <p:cNvSpPr txBox="1"/>
          <p:nvPr/>
        </p:nvSpPr>
        <p:spPr>
          <a:xfrm>
            <a:off x="9085385" y="2589187"/>
            <a:ext cx="6269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100</a:t>
            </a:r>
          </a:p>
        </p:txBody>
      </p:sp>
      <p:sp>
        <p:nvSpPr>
          <p:cNvPr id="85" name="TextBox 84"/>
          <p:cNvSpPr txBox="1"/>
          <p:nvPr/>
        </p:nvSpPr>
        <p:spPr>
          <a:xfrm>
            <a:off x="9646389" y="3130229"/>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pense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86" name="TextBox 85"/>
          <p:cNvSpPr txBox="1"/>
          <p:nvPr/>
        </p:nvSpPr>
        <p:spPr>
          <a:xfrm>
            <a:off x="11415145" y="2583683"/>
            <a:ext cx="59527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116</a:t>
            </a:r>
          </a:p>
        </p:txBody>
      </p:sp>
      <p:sp>
        <p:nvSpPr>
          <p:cNvPr id="87" name="TextBox 86"/>
          <p:cNvSpPr txBox="1"/>
          <p:nvPr/>
        </p:nvSpPr>
        <p:spPr>
          <a:xfrm>
            <a:off x="7328893" y="360110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stays | is staying</a:t>
            </a:r>
          </a:p>
        </p:txBody>
      </p:sp>
      <p:sp>
        <p:nvSpPr>
          <p:cNvPr id="88" name="TextBox 87"/>
          <p:cNvSpPr txBox="1"/>
          <p:nvPr/>
        </p:nvSpPr>
        <p:spPr>
          <a:xfrm>
            <a:off x="7328893" y="301626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stay | staying</a:t>
            </a:r>
          </a:p>
        </p:txBody>
      </p:sp>
      <p:sp>
        <p:nvSpPr>
          <p:cNvPr id="89" name="TextBox 88"/>
          <p:cNvSpPr txBox="1"/>
          <p:nvPr/>
        </p:nvSpPr>
        <p:spPr>
          <a:xfrm>
            <a:off x="9635070" y="361792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thinks | is thinking</a:t>
            </a:r>
          </a:p>
        </p:txBody>
      </p:sp>
      <p:sp>
        <p:nvSpPr>
          <p:cNvPr id="90" name="TextBox 89"/>
          <p:cNvSpPr txBox="1"/>
          <p:nvPr/>
        </p:nvSpPr>
        <p:spPr>
          <a:xfrm>
            <a:off x="9635070" y="303308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think | thinking</a:t>
            </a:r>
          </a:p>
        </p:txBody>
      </p:sp>
      <p:sp>
        <p:nvSpPr>
          <p:cNvPr id="91" name="TextBox 90"/>
          <p:cNvSpPr txBox="1"/>
          <p:nvPr/>
        </p:nvSpPr>
        <p:spPr>
          <a:xfrm>
            <a:off x="2672946" y="4365059"/>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veut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2" name="TextBox 91"/>
          <p:cNvSpPr txBox="1"/>
          <p:nvPr/>
        </p:nvSpPr>
        <p:spPr>
          <a:xfrm>
            <a:off x="4995359" y="3787396"/>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devoir</a:t>
            </a:r>
          </a:p>
        </p:txBody>
      </p:sp>
      <p:sp>
        <p:nvSpPr>
          <p:cNvPr id="93" name="TextBox 92"/>
          <p:cNvSpPr txBox="1"/>
          <p:nvPr/>
        </p:nvSpPr>
        <p:spPr>
          <a:xfrm>
            <a:off x="4869390" y="4852752"/>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has to, must</a:t>
            </a:r>
          </a:p>
        </p:txBody>
      </p:sp>
      <p:sp>
        <p:nvSpPr>
          <p:cNvPr id="94" name="TextBox 93"/>
          <p:cNvSpPr txBox="1"/>
          <p:nvPr/>
        </p:nvSpPr>
        <p:spPr>
          <a:xfrm>
            <a:off x="4984039" y="4250824"/>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have to | having to</a:t>
            </a:r>
          </a:p>
        </p:txBody>
      </p:sp>
      <p:sp>
        <p:nvSpPr>
          <p:cNvPr id="95" name="TextBox 94"/>
          <p:cNvSpPr txBox="1"/>
          <p:nvPr/>
        </p:nvSpPr>
        <p:spPr>
          <a:xfrm>
            <a:off x="6921170" y="3818513"/>
            <a:ext cx="4529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39</a:t>
            </a:r>
          </a:p>
        </p:txBody>
      </p:sp>
      <p:sp>
        <p:nvSpPr>
          <p:cNvPr id="96" name="TextBox 95"/>
          <p:cNvSpPr txBox="1"/>
          <p:nvPr/>
        </p:nvSpPr>
        <p:spPr>
          <a:xfrm>
            <a:off x="369226" y="3787396"/>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pouvoir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7" name="TextBox 96"/>
          <p:cNvSpPr txBox="1"/>
          <p:nvPr/>
        </p:nvSpPr>
        <p:spPr>
          <a:xfrm>
            <a:off x="367174" y="4852752"/>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able, can</a:t>
            </a:r>
          </a:p>
        </p:txBody>
      </p:sp>
      <p:sp>
        <p:nvSpPr>
          <p:cNvPr id="98" name="TextBox 97"/>
          <p:cNvSpPr txBox="1"/>
          <p:nvPr/>
        </p:nvSpPr>
        <p:spPr>
          <a:xfrm>
            <a:off x="366771" y="4303085"/>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able | being able </a:t>
            </a:r>
          </a:p>
        </p:txBody>
      </p:sp>
      <p:sp>
        <p:nvSpPr>
          <p:cNvPr id="99" name="TextBox 98"/>
          <p:cNvSpPr txBox="1"/>
          <p:nvPr/>
        </p:nvSpPr>
        <p:spPr>
          <a:xfrm>
            <a:off x="2283318" y="38185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20</a:t>
            </a:r>
          </a:p>
        </p:txBody>
      </p:sp>
      <p:sp>
        <p:nvSpPr>
          <p:cNvPr id="100" name="TextBox 99"/>
          <p:cNvSpPr txBox="1"/>
          <p:nvPr/>
        </p:nvSpPr>
        <p:spPr>
          <a:xfrm>
            <a:off x="2680323" y="3787396"/>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vouloir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1" name="TextBox 100"/>
          <p:cNvSpPr txBox="1"/>
          <p:nvPr/>
        </p:nvSpPr>
        <p:spPr>
          <a:xfrm>
            <a:off x="2684669" y="4852752"/>
            <a:ext cx="23248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wants</a:t>
            </a:r>
          </a:p>
        </p:txBody>
      </p:sp>
      <p:sp>
        <p:nvSpPr>
          <p:cNvPr id="102" name="TextBox 101"/>
          <p:cNvSpPr txBox="1"/>
          <p:nvPr/>
        </p:nvSpPr>
        <p:spPr>
          <a:xfrm>
            <a:off x="2680322" y="4309439"/>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want | wanting</a:t>
            </a:r>
          </a:p>
        </p:txBody>
      </p:sp>
      <p:sp>
        <p:nvSpPr>
          <p:cNvPr id="103" name="TextBox 102"/>
          <p:cNvSpPr txBox="1"/>
          <p:nvPr/>
        </p:nvSpPr>
        <p:spPr>
          <a:xfrm>
            <a:off x="4603674" y="38185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57</a:t>
            </a:r>
          </a:p>
        </p:txBody>
      </p:sp>
      <p:sp>
        <p:nvSpPr>
          <p:cNvPr id="104" name="TextBox 103"/>
          <p:cNvSpPr txBox="1"/>
          <p:nvPr/>
        </p:nvSpPr>
        <p:spPr>
          <a:xfrm>
            <a:off x="7312852" y="3787396"/>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5" name="TextBox 104"/>
          <p:cNvSpPr txBox="1"/>
          <p:nvPr/>
        </p:nvSpPr>
        <p:spPr>
          <a:xfrm>
            <a:off x="7312850" y="4376782"/>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voit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6" name="TextBox 105"/>
          <p:cNvSpPr txBox="1"/>
          <p:nvPr/>
        </p:nvSpPr>
        <p:spPr>
          <a:xfrm>
            <a:off x="9233716" y="3824017"/>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69</a:t>
            </a:r>
          </a:p>
        </p:txBody>
      </p:sp>
      <p:sp>
        <p:nvSpPr>
          <p:cNvPr id="107" name="TextBox 106"/>
          <p:cNvSpPr txBox="1"/>
          <p:nvPr/>
        </p:nvSpPr>
        <p:spPr>
          <a:xfrm>
            <a:off x="9642038" y="3787396"/>
            <a:ext cx="23086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savoir</a:t>
            </a:r>
          </a:p>
        </p:txBody>
      </p:sp>
      <p:sp>
        <p:nvSpPr>
          <p:cNvPr id="108" name="TextBox 107"/>
          <p:cNvSpPr txBox="1"/>
          <p:nvPr/>
        </p:nvSpPr>
        <p:spPr>
          <a:xfrm>
            <a:off x="9655821" y="4376782"/>
            <a:ext cx="22948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sait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9" name="TextBox 108"/>
          <p:cNvSpPr txBox="1"/>
          <p:nvPr/>
        </p:nvSpPr>
        <p:spPr>
          <a:xfrm>
            <a:off x="11555204" y="3818513"/>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67</a:t>
            </a:r>
          </a:p>
        </p:txBody>
      </p:sp>
      <p:sp>
        <p:nvSpPr>
          <p:cNvPr id="110" name="TextBox 109"/>
          <p:cNvSpPr txBox="1"/>
          <p:nvPr/>
        </p:nvSpPr>
        <p:spPr>
          <a:xfrm>
            <a:off x="7350048" y="4835930"/>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sees | is seeing</a:t>
            </a:r>
          </a:p>
        </p:txBody>
      </p:sp>
      <p:sp>
        <p:nvSpPr>
          <p:cNvPr id="111" name="TextBox 110"/>
          <p:cNvSpPr txBox="1"/>
          <p:nvPr/>
        </p:nvSpPr>
        <p:spPr>
          <a:xfrm>
            <a:off x="7338325" y="425109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see | seeing</a:t>
            </a:r>
          </a:p>
        </p:txBody>
      </p:sp>
      <p:sp>
        <p:nvSpPr>
          <p:cNvPr id="112" name="TextBox 111"/>
          <p:cNvSpPr txBox="1"/>
          <p:nvPr/>
        </p:nvSpPr>
        <p:spPr>
          <a:xfrm>
            <a:off x="9656225" y="485275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knows | is knowing</a:t>
            </a:r>
          </a:p>
        </p:txBody>
      </p:sp>
      <p:sp>
        <p:nvSpPr>
          <p:cNvPr id="113" name="TextBox 112"/>
          <p:cNvSpPr txBox="1"/>
          <p:nvPr/>
        </p:nvSpPr>
        <p:spPr>
          <a:xfrm>
            <a:off x="9644502" y="426791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know | knowing</a:t>
            </a:r>
          </a:p>
        </p:txBody>
      </p:sp>
      <p:sp>
        <p:nvSpPr>
          <p:cNvPr id="114" name="TextBox 113"/>
          <p:cNvSpPr txBox="1"/>
          <p:nvPr/>
        </p:nvSpPr>
        <p:spPr>
          <a:xfrm>
            <a:off x="4999704" y="5572811"/>
            <a:ext cx="23037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parle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5" name="TextBox 114"/>
          <p:cNvSpPr txBox="1"/>
          <p:nvPr/>
        </p:nvSpPr>
        <p:spPr>
          <a:xfrm>
            <a:off x="357338" y="5584534"/>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tient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6" name="TextBox 115"/>
          <p:cNvSpPr txBox="1"/>
          <p:nvPr/>
        </p:nvSpPr>
        <p:spPr>
          <a:xfrm>
            <a:off x="2663514" y="5549365"/>
            <a:ext cx="23248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montre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7" name="TextBox 116"/>
          <p:cNvSpPr txBox="1"/>
          <p:nvPr/>
        </p:nvSpPr>
        <p:spPr>
          <a:xfrm>
            <a:off x="4985927" y="4995148"/>
            <a:ext cx="23174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parler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8" name="TextBox 117"/>
          <p:cNvSpPr txBox="1"/>
          <p:nvPr/>
        </p:nvSpPr>
        <p:spPr>
          <a:xfrm>
            <a:off x="4848235" y="6060504"/>
            <a:ext cx="261343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speaks | is speaking</a:t>
            </a:r>
          </a:p>
        </p:txBody>
      </p:sp>
      <p:sp>
        <p:nvSpPr>
          <p:cNvPr id="119" name="TextBox 118"/>
          <p:cNvSpPr txBox="1"/>
          <p:nvPr/>
        </p:nvSpPr>
        <p:spPr>
          <a:xfrm>
            <a:off x="4974607" y="5493745"/>
            <a:ext cx="235428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speak | speaking</a:t>
            </a:r>
          </a:p>
        </p:txBody>
      </p:sp>
      <p:sp>
        <p:nvSpPr>
          <p:cNvPr id="120" name="TextBox 119"/>
          <p:cNvSpPr txBox="1"/>
          <p:nvPr/>
        </p:nvSpPr>
        <p:spPr>
          <a:xfrm>
            <a:off x="6765054" y="5026265"/>
            <a:ext cx="5996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106</a:t>
            </a:r>
          </a:p>
        </p:txBody>
      </p:sp>
      <p:sp>
        <p:nvSpPr>
          <p:cNvPr id="121" name="TextBox 120"/>
          <p:cNvSpPr txBox="1"/>
          <p:nvPr/>
        </p:nvSpPr>
        <p:spPr>
          <a:xfrm>
            <a:off x="359794" y="4995148"/>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tenir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2" name="TextBox 121"/>
          <p:cNvSpPr txBox="1"/>
          <p:nvPr/>
        </p:nvSpPr>
        <p:spPr>
          <a:xfrm>
            <a:off x="346019" y="6060504"/>
            <a:ext cx="232487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holds | is holding</a:t>
            </a:r>
          </a:p>
        </p:txBody>
      </p:sp>
      <p:sp>
        <p:nvSpPr>
          <p:cNvPr id="123" name="TextBox 122"/>
          <p:cNvSpPr txBox="1"/>
          <p:nvPr/>
        </p:nvSpPr>
        <p:spPr>
          <a:xfrm>
            <a:off x="357339" y="5475668"/>
            <a:ext cx="23135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hold | holding</a:t>
            </a:r>
          </a:p>
        </p:txBody>
      </p:sp>
      <p:sp>
        <p:nvSpPr>
          <p:cNvPr id="124" name="TextBox 123"/>
          <p:cNvSpPr txBox="1"/>
          <p:nvPr/>
        </p:nvSpPr>
        <p:spPr>
          <a:xfrm>
            <a:off x="2145323" y="5026265"/>
            <a:ext cx="5932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104</a:t>
            </a:r>
          </a:p>
        </p:txBody>
      </p:sp>
      <p:sp>
        <p:nvSpPr>
          <p:cNvPr id="125" name="TextBox 124"/>
          <p:cNvSpPr txBox="1"/>
          <p:nvPr/>
        </p:nvSpPr>
        <p:spPr>
          <a:xfrm>
            <a:off x="2635722" y="5053763"/>
            <a:ext cx="23037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montrer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6" name="TextBox 125"/>
          <p:cNvSpPr txBox="1"/>
          <p:nvPr/>
        </p:nvSpPr>
        <p:spPr>
          <a:xfrm>
            <a:off x="2663514" y="6060504"/>
            <a:ext cx="232487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shows | is showing</a:t>
            </a:r>
          </a:p>
        </p:txBody>
      </p:sp>
      <p:sp>
        <p:nvSpPr>
          <p:cNvPr id="127" name="TextBox 126"/>
          <p:cNvSpPr txBox="1"/>
          <p:nvPr/>
        </p:nvSpPr>
        <p:spPr>
          <a:xfrm>
            <a:off x="2670890" y="5517191"/>
            <a:ext cx="232881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show | showing</a:t>
            </a:r>
          </a:p>
        </p:txBody>
      </p:sp>
      <p:sp>
        <p:nvSpPr>
          <p:cNvPr id="128" name="TextBox 127"/>
          <p:cNvSpPr txBox="1"/>
          <p:nvPr/>
        </p:nvSpPr>
        <p:spPr>
          <a:xfrm>
            <a:off x="4468143" y="5014542"/>
            <a:ext cx="59075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108</a:t>
            </a:r>
          </a:p>
        </p:txBody>
      </p:sp>
      <p:sp>
        <p:nvSpPr>
          <p:cNvPr id="129" name="TextBox 128"/>
          <p:cNvSpPr txBox="1"/>
          <p:nvPr/>
        </p:nvSpPr>
        <p:spPr>
          <a:xfrm>
            <a:off x="7303420" y="4995148"/>
            <a:ext cx="2304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falloir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0" name="TextBox 129"/>
          <p:cNvSpPr txBox="1"/>
          <p:nvPr/>
        </p:nvSpPr>
        <p:spPr>
          <a:xfrm>
            <a:off x="7303418" y="5584534"/>
            <a:ext cx="23291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faut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1" name="TextBox 130"/>
          <p:cNvSpPr txBox="1"/>
          <p:nvPr/>
        </p:nvSpPr>
        <p:spPr>
          <a:xfrm>
            <a:off x="9224284" y="5031769"/>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68</a:t>
            </a:r>
          </a:p>
        </p:txBody>
      </p:sp>
      <p:sp>
        <p:nvSpPr>
          <p:cNvPr id="132" name="TextBox 131"/>
          <p:cNvSpPr txBox="1"/>
          <p:nvPr/>
        </p:nvSpPr>
        <p:spPr>
          <a:xfrm>
            <a:off x="9607107" y="5076328"/>
            <a:ext cx="23086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comprendre</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3" name="TextBox 132"/>
          <p:cNvSpPr txBox="1"/>
          <p:nvPr/>
        </p:nvSpPr>
        <p:spPr>
          <a:xfrm>
            <a:off x="9646389" y="5584534"/>
            <a:ext cx="22948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comprend</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4" name="TextBox 133"/>
          <p:cNvSpPr txBox="1"/>
          <p:nvPr/>
        </p:nvSpPr>
        <p:spPr>
          <a:xfrm>
            <a:off x="11545772" y="5026265"/>
            <a:ext cx="4529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95</a:t>
            </a:r>
          </a:p>
        </p:txBody>
      </p:sp>
      <p:sp>
        <p:nvSpPr>
          <p:cNvPr id="135" name="TextBox 134"/>
          <p:cNvSpPr txBox="1"/>
          <p:nvPr/>
        </p:nvSpPr>
        <p:spPr>
          <a:xfrm>
            <a:off x="7328893" y="6043682"/>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 necessary</a:t>
            </a:r>
          </a:p>
        </p:txBody>
      </p:sp>
      <p:sp>
        <p:nvSpPr>
          <p:cNvPr id="136" name="TextBox 135"/>
          <p:cNvSpPr txBox="1"/>
          <p:nvPr/>
        </p:nvSpPr>
        <p:spPr>
          <a:xfrm>
            <a:off x="7328893" y="5458846"/>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be necessary</a:t>
            </a:r>
          </a:p>
        </p:txBody>
      </p:sp>
      <p:sp>
        <p:nvSpPr>
          <p:cNvPr id="137" name="TextBox 136"/>
          <p:cNvSpPr txBox="1"/>
          <p:nvPr/>
        </p:nvSpPr>
        <p:spPr>
          <a:xfrm>
            <a:off x="9635070" y="6060504"/>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understands | is understanding</a:t>
            </a:r>
          </a:p>
        </p:txBody>
      </p:sp>
      <p:sp>
        <p:nvSpPr>
          <p:cNvPr id="138" name="TextBox 137"/>
          <p:cNvSpPr txBox="1"/>
          <p:nvPr/>
        </p:nvSpPr>
        <p:spPr>
          <a:xfrm>
            <a:off x="9635070" y="5475668"/>
            <a:ext cx="23061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understand | understanding</a:t>
            </a:r>
          </a:p>
        </p:txBody>
      </p:sp>
      <p:sp>
        <p:nvSpPr>
          <p:cNvPr id="139" name="Rectangle 138"/>
          <p:cNvSpPr/>
          <p:nvPr/>
        </p:nvSpPr>
        <p:spPr>
          <a:xfrm>
            <a:off x="2985317" y="6608374"/>
            <a:ext cx="6096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A Frequency Dictionary of French (</a:t>
            </a:r>
            <a:r>
              <a:rPr kumimoji="0" lang="en-GB" sz="1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Londsale</a:t>
            </a:r>
            <a:r>
              <a:rPr kumimoji="0" lang="en-GB" sz="1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Le Bras, 2009), published by Routledge.]</a:t>
            </a:r>
          </a:p>
        </p:txBody>
      </p:sp>
    </p:spTree>
    <p:extLst>
      <p:ext uri="{BB962C8B-B14F-4D97-AF65-F5344CB8AC3E}">
        <p14:creationId xmlns:p14="http://schemas.microsoft.com/office/powerpoint/2010/main" val="683948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48478" y="189824"/>
          <a:ext cx="11581450" cy="6040968"/>
        </p:xfrm>
        <a:graphic>
          <a:graphicData uri="http://schemas.openxmlformats.org/drawingml/2006/table">
            <a:tbl>
              <a:tblPr firstRow="1" bandRow="1">
                <a:tableStyleId>{5940675A-B579-460E-94D1-54222C63F5DA}</a:tableStyleId>
              </a:tblPr>
              <a:tblGrid>
                <a:gridCol w="2316290">
                  <a:extLst>
                    <a:ext uri="{9D8B030D-6E8A-4147-A177-3AD203B41FA5}">
                      <a16:colId xmlns:a16="http://schemas.microsoft.com/office/drawing/2014/main" val="20000"/>
                    </a:ext>
                  </a:extLst>
                </a:gridCol>
                <a:gridCol w="2316290">
                  <a:extLst>
                    <a:ext uri="{9D8B030D-6E8A-4147-A177-3AD203B41FA5}">
                      <a16:colId xmlns:a16="http://schemas.microsoft.com/office/drawing/2014/main" val="20001"/>
                    </a:ext>
                  </a:extLst>
                </a:gridCol>
                <a:gridCol w="2316290">
                  <a:extLst>
                    <a:ext uri="{9D8B030D-6E8A-4147-A177-3AD203B41FA5}">
                      <a16:colId xmlns:a16="http://schemas.microsoft.com/office/drawing/2014/main" val="20002"/>
                    </a:ext>
                  </a:extLst>
                </a:gridCol>
                <a:gridCol w="2316290">
                  <a:extLst>
                    <a:ext uri="{9D8B030D-6E8A-4147-A177-3AD203B41FA5}">
                      <a16:colId xmlns:a16="http://schemas.microsoft.com/office/drawing/2014/main" val="20003"/>
                    </a:ext>
                  </a:extLst>
                </a:gridCol>
                <a:gridCol w="2316290">
                  <a:extLst>
                    <a:ext uri="{9D8B030D-6E8A-4147-A177-3AD203B41FA5}">
                      <a16:colId xmlns:a16="http://schemas.microsoft.com/office/drawing/2014/main" val="20004"/>
                    </a:ext>
                  </a:extLst>
                </a:gridCol>
              </a:tblGrid>
              <a:tr h="2013656">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2013656">
                <a:tc>
                  <a:txBody>
                    <a:bodyPr/>
                    <a:lstStyle/>
                    <a:p>
                      <a:endParaRPr lang="en-GB" sz="2400" b="1">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tc>
                  <a:txBody>
                    <a:bodyPr/>
                    <a:lstStyle/>
                    <a:p>
                      <a:endParaRPr lang="en-GB" sz="2400" b="1" dirty="0">
                        <a:solidFill>
                          <a:schemeClr val="accent5">
                            <a:lumMod val="75000"/>
                          </a:schemeClr>
                        </a:solidFill>
                        <a:latin typeface="Century Gothic" panose="020B0502020202020204" pitchFamily="34" charset="0"/>
                      </a:endParaRPr>
                    </a:p>
                  </a:txBody>
                  <a:tcP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8" name="TextBox 7"/>
          <p:cNvSpPr txBox="1"/>
          <p:nvPr/>
        </p:nvSpPr>
        <p:spPr>
          <a:xfrm>
            <a:off x="3277297" y="6356823"/>
            <a:ext cx="5956419" cy="371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 high-frequency prototype French verbs </a:t>
            </a:r>
          </a:p>
        </p:txBody>
      </p:sp>
      <p:sp>
        <p:nvSpPr>
          <p:cNvPr id="9" name="TextBox 8"/>
          <p:cNvSpPr txBox="1"/>
          <p:nvPr/>
        </p:nvSpPr>
        <p:spPr>
          <a:xfrm>
            <a:off x="350934" y="234551"/>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jouer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a:off x="332175" y="1865953"/>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plays | is playing</a:t>
            </a:r>
          </a:p>
        </p:txBody>
      </p:sp>
      <p:sp>
        <p:nvSpPr>
          <p:cNvPr id="11" name="TextBox 10"/>
          <p:cNvSpPr txBox="1"/>
          <p:nvPr/>
        </p:nvSpPr>
        <p:spPr>
          <a:xfrm>
            <a:off x="341523" y="122727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joue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a:off x="332175" y="861259"/>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play | playing</a:t>
            </a:r>
          </a:p>
        </p:txBody>
      </p:sp>
      <p:sp>
        <p:nvSpPr>
          <p:cNvPr id="13" name="TextBox 12"/>
          <p:cNvSpPr txBox="1"/>
          <p:nvPr/>
        </p:nvSpPr>
        <p:spPr>
          <a:xfrm>
            <a:off x="2136886" y="153268"/>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219</a:t>
            </a:r>
          </a:p>
        </p:txBody>
      </p:sp>
      <p:sp>
        <p:nvSpPr>
          <p:cNvPr id="139" name="Rectangle 138"/>
          <p:cNvSpPr/>
          <p:nvPr/>
        </p:nvSpPr>
        <p:spPr>
          <a:xfrm>
            <a:off x="2985317" y="6608374"/>
            <a:ext cx="6096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A Frequency Dictionary of French (</a:t>
            </a:r>
            <a:r>
              <a:rPr kumimoji="0" lang="en-GB" sz="1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Londsale</a:t>
            </a:r>
            <a:r>
              <a:rPr kumimoji="0" lang="en-GB" sz="1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&amp; Le Bras, 2009), published by Routledge.]</a:t>
            </a:r>
          </a:p>
        </p:txBody>
      </p:sp>
      <p:sp>
        <p:nvSpPr>
          <p:cNvPr id="140" name="TextBox 139"/>
          <p:cNvSpPr txBox="1"/>
          <p:nvPr/>
        </p:nvSpPr>
        <p:spPr>
          <a:xfrm>
            <a:off x="2664486" y="242205"/>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manger</a:t>
            </a:r>
          </a:p>
        </p:txBody>
      </p:sp>
      <p:sp>
        <p:nvSpPr>
          <p:cNvPr id="141" name="TextBox 140"/>
          <p:cNvSpPr txBox="1"/>
          <p:nvPr/>
        </p:nvSpPr>
        <p:spPr>
          <a:xfrm>
            <a:off x="2645727" y="1873607"/>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eats | is eating</a:t>
            </a:r>
          </a:p>
        </p:txBody>
      </p:sp>
      <p:sp>
        <p:nvSpPr>
          <p:cNvPr id="142" name="TextBox 141"/>
          <p:cNvSpPr txBox="1"/>
          <p:nvPr/>
        </p:nvSpPr>
        <p:spPr>
          <a:xfrm>
            <a:off x="2655075" y="1234930"/>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mange</a:t>
            </a:r>
          </a:p>
        </p:txBody>
      </p:sp>
      <p:sp>
        <p:nvSpPr>
          <p:cNvPr id="143" name="TextBox 142"/>
          <p:cNvSpPr txBox="1"/>
          <p:nvPr/>
        </p:nvSpPr>
        <p:spPr>
          <a:xfrm>
            <a:off x="2645727" y="868913"/>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eat | eating</a:t>
            </a:r>
          </a:p>
        </p:txBody>
      </p:sp>
      <p:sp>
        <p:nvSpPr>
          <p:cNvPr id="144" name="TextBox 143"/>
          <p:cNvSpPr txBox="1"/>
          <p:nvPr/>
        </p:nvSpPr>
        <p:spPr>
          <a:xfrm>
            <a:off x="4292600" y="160922"/>
            <a:ext cx="7706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1338</a:t>
            </a:r>
          </a:p>
        </p:txBody>
      </p:sp>
      <p:sp>
        <p:nvSpPr>
          <p:cNvPr id="145" name="TextBox 144"/>
          <p:cNvSpPr txBox="1"/>
          <p:nvPr/>
        </p:nvSpPr>
        <p:spPr>
          <a:xfrm>
            <a:off x="4973055" y="242205"/>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écouter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6" name="TextBox 145"/>
          <p:cNvSpPr txBox="1"/>
          <p:nvPr/>
        </p:nvSpPr>
        <p:spPr>
          <a:xfrm>
            <a:off x="4954296" y="1873607"/>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listens | is listening</a:t>
            </a:r>
          </a:p>
        </p:txBody>
      </p:sp>
      <p:sp>
        <p:nvSpPr>
          <p:cNvPr id="147" name="TextBox 146"/>
          <p:cNvSpPr txBox="1"/>
          <p:nvPr/>
        </p:nvSpPr>
        <p:spPr>
          <a:xfrm>
            <a:off x="4963644" y="1234930"/>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écoute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8" name="TextBox 147"/>
          <p:cNvSpPr txBox="1"/>
          <p:nvPr/>
        </p:nvSpPr>
        <p:spPr>
          <a:xfrm>
            <a:off x="4954296" y="868913"/>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listen | listening</a:t>
            </a:r>
          </a:p>
        </p:txBody>
      </p:sp>
      <p:sp>
        <p:nvSpPr>
          <p:cNvPr id="149" name="TextBox 148"/>
          <p:cNvSpPr txBox="1"/>
          <p:nvPr/>
        </p:nvSpPr>
        <p:spPr>
          <a:xfrm>
            <a:off x="6759007" y="160922"/>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429</a:t>
            </a:r>
          </a:p>
        </p:txBody>
      </p:sp>
      <p:sp>
        <p:nvSpPr>
          <p:cNvPr id="150" name="TextBox 149"/>
          <p:cNvSpPr txBox="1"/>
          <p:nvPr/>
        </p:nvSpPr>
        <p:spPr>
          <a:xfrm>
            <a:off x="7281703" y="271552"/>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chanter</a:t>
            </a:r>
          </a:p>
        </p:txBody>
      </p:sp>
      <p:sp>
        <p:nvSpPr>
          <p:cNvPr id="151" name="TextBox 150"/>
          <p:cNvSpPr txBox="1"/>
          <p:nvPr/>
        </p:nvSpPr>
        <p:spPr>
          <a:xfrm>
            <a:off x="7256528" y="1903932"/>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sings | is singing</a:t>
            </a:r>
          </a:p>
        </p:txBody>
      </p:sp>
      <p:sp>
        <p:nvSpPr>
          <p:cNvPr id="152" name="TextBox 151"/>
          <p:cNvSpPr txBox="1"/>
          <p:nvPr/>
        </p:nvSpPr>
        <p:spPr>
          <a:xfrm>
            <a:off x="7265876" y="1265255"/>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chante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3" name="TextBox 152"/>
          <p:cNvSpPr txBox="1"/>
          <p:nvPr/>
        </p:nvSpPr>
        <p:spPr>
          <a:xfrm>
            <a:off x="7256528" y="899238"/>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sing | singing</a:t>
            </a:r>
          </a:p>
        </p:txBody>
      </p:sp>
      <p:sp>
        <p:nvSpPr>
          <p:cNvPr id="154" name="TextBox 153"/>
          <p:cNvSpPr txBox="1"/>
          <p:nvPr/>
        </p:nvSpPr>
        <p:spPr>
          <a:xfrm>
            <a:off x="8881533" y="191247"/>
            <a:ext cx="7925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1820</a:t>
            </a:r>
          </a:p>
        </p:txBody>
      </p:sp>
      <p:sp>
        <p:nvSpPr>
          <p:cNvPr id="155" name="TextBox 154"/>
          <p:cNvSpPr txBox="1"/>
          <p:nvPr/>
        </p:nvSpPr>
        <p:spPr>
          <a:xfrm>
            <a:off x="9590272" y="319297"/>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étudier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6" name="TextBox 155"/>
          <p:cNvSpPr txBox="1"/>
          <p:nvPr/>
        </p:nvSpPr>
        <p:spPr>
          <a:xfrm>
            <a:off x="9574542" y="1900053"/>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studies | is studying</a:t>
            </a:r>
          </a:p>
        </p:txBody>
      </p:sp>
      <p:sp>
        <p:nvSpPr>
          <p:cNvPr id="157" name="TextBox 156"/>
          <p:cNvSpPr txBox="1"/>
          <p:nvPr/>
        </p:nvSpPr>
        <p:spPr>
          <a:xfrm>
            <a:off x="9583890" y="126137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étudie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8" name="TextBox 157"/>
          <p:cNvSpPr txBox="1"/>
          <p:nvPr/>
        </p:nvSpPr>
        <p:spPr>
          <a:xfrm>
            <a:off x="9571513" y="946005"/>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study | studying</a:t>
            </a:r>
          </a:p>
        </p:txBody>
      </p:sp>
      <p:sp>
        <p:nvSpPr>
          <p:cNvPr id="159" name="TextBox 158"/>
          <p:cNvSpPr txBox="1"/>
          <p:nvPr/>
        </p:nvSpPr>
        <p:spPr>
          <a:xfrm>
            <a:off x="11379019" y="153268"/>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960</a:t>
            </a:r>
          </a:p>
        </p:txBody>
      </p:sp>
      <p:sp>
        <p:nvSpPr>
          <p:cNvPr id="160" name="TextBox 159"/>
          <p:cNvSpPr txBox="1"/>
          <p:nvPr/>
        </p:nvSpPr>
        <p:spPr>
          <a:xfrm>
            <a:off x="366898" y="2333871"/>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regarder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1" name="TextBox 160"/>
          <p:cNvSpPr txBox="1"/>
          <p:nvPr/>
        </p:nvSpPr>
        <p:spPr>
          <a:xfrm>
            <a:off x="332175" y="3888838"/>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watches | is watching</a:t>
            </a:r>
          </a:p>
        </p:txBody>
      </p:sp>
      <p:sp>
        <p:nvSpPr>
          <p:cNvPr id="162" name="TextBox 161"/>
          <p:cNvSpPr txBox="1"/>
          <p:nvPr/>
        </p:nvSpPr>
        <p:spPr>
          <a:xfrm>
            <a:off x="341523" y="3250161"/>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regarde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3" name="TextBox 162"/>
          <p:cNvSpPr txBox="1"/>
          <p:nvPr/>
        </p:nvSpPr>
        <p:spPr>
          <a:xfrm>
            <a:off x="332175" y="2884144"/>
            <a:ext cx="23135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watch, look | watching, looking</a:t>
            </a:r>
          </a:p>
        </p:txBody>
      </p:sp>
      <p:sp>
        <p:nvSpPr>
          <p:cNvPr id="164" name="TextBox 163"/>
          <p:cNvSpPr txBox="1"/>
          <p:nvPr/>
        </p:nvSpPr>
        <p:spPr>
          <a:xfrm>
            <a:off x="2136886" y="2176153"/>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425</a:t>
            </a:r>
          </a:p>
        </p:txBody>
      </p:sp>
      <p:sp>
        <p:nvSpPr>
          <p:cNvPr id="165" name="TextBox 164"/>
          <p:cNvSpPr txBox="1"/>
          <p:nvPr/>
        </p:nvSpPr>
        <p:spPr>
          <a:xfrm>
            <a:off x="2664486" y="2265090"/>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écrire</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6" name="TextBox 165"/>
          <p:cNvSpPr txBox="1"/>
          <p:nvPr/>
        </p:nvSpPr>
        <p:spPr>
          <a:xfrm>
            <a:off x="2645727" y="3896492"/>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writes | is writing</a:t>
            </a:r>
          </a:p>
        </p:txBody>
      </p:sp>
      <p:sp>
        <p:nvSpPr>
          <p:cNvPr id="167" name="TextBox 166"/>
          <p:cNvSpPr txBox="1"/>
          <p:nvPr/>
        </p:nvSpPr>
        <p:spPr>
          <a:xfrm>
            <a:off x="2655075" y="3257815"/>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écrit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68" name="TextBox 167"/>
          <p:cNvSpPr txBox="1"/>
          <p:nvPr/>
        </p:nvSpPr>
        <p:spPr>
          <a:xfrm>
            <a:off x="2645727" y="2891798"/>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write | writing</a:t>
            </a:r>
          </a:p>
        </p:txBody>
      </p:sp>
      <p:sp>
        <p:nvSpPr>
          <p:cNvPr id="169" name="TextBox 168"/>
          <p:cNvSpPr txBox="1"/>
          <p:nvPr/>
        </p:nvSpPr>
        <p:spPr>
          <a:xfrm>
            <a:off x="4292600" y="2183807"/>
            <a:ext cx="7706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382</a:t>
            </a:r>
          </a:p>
        </p:txBody>
      </p:sp>
      <p:sp>
        <p:nvSpPr>
          <p:cNvPr id="170" name="TextBox 169"/>
          <p:cNvSpPr txBox="1"/>
          <p:nvPr/>
        </p:nvSpPr>
        <p:spPr>
          <a:xfrm>
            <a:off x="4973218" y="2367405"/>
            <a:ext cx="23110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apprendre</a:t>
            </a:r>
            <a:endParaRPr kumimoji="0" lang="en-GB" sz="3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1" name="TextBox 170"/>
          <p:cNvSpPr txBox="1"/>
          <p:nvPr/>
        </p:nvSpPr>
        <p:spPr>
          <a:xfrm>
            <a:off x="4954296" y="3896492"/>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learns | is learning</a:t>
            </a:r>
          </a:p>
        </p:txBody>
      </p:sp>
      <p:sp>
        <p:nvSpPr>
          <p:cNvPr id="172" name="TextBox 171"/>
          <p:cNvSpPr txBox="1"/>
          <p:nvPr/>
        </p:nvSpPr>
        <p:spPr>
          <a:xfrm>
            <a:off x="4963644" y="3257815"/>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apprend</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3" name="TextBox 172"/>
          <p:cNvSpPr txBox="1"/>
          <p:nvPr/>
        </p:nvSpPr>
        <p:spPr>
          <a:xfrm>
            <a:off x="4954296" y="2891798"/>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learn | learning</a:t>
            </a:r>
          </a:p>
        </p:txBody>
      </p:sp>
      <p:sp>
        <p:nvSpPr>
          <p:cNvPr id="174" name="TextBox 173"/>
          <p:cNvSpPr txBox="1"/>
          <p:nvPr/>
        </p:nvSpPr>
        <p:spPr>
          <a:xfrm>
            <a:off x="6759007" y="2183807"/>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327</a:t>
            </a:r>
          </a:p>
        </p:txBody>
      </p:sp>
      <p:sp>
        <p:nvSpPr>
          <p:cNvPr id="175" name="TextBox 174"/>
          <p:cNvSpPr txBox="1"/>
          <p:nvPr/>
        </p:nvSpPr>
        <p:spPr>
          <a:xfrm>
            <a:off x="7281703" y="2294437"/>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dormir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6" name="TextBox 175"/>
          <p:cNvSpPr txBox="1"/>
          <p:nvPr/>
        </p:nvSpPr>
        <p:spPr>
          <a:xfrm>
            <a:off x="7256528" y="3926817"/>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sleeps | is sleeping</a:t>
            </a:r>
          </a:p>
        </p:txBody>
      </p:sp>
      <p:sp>
        <p:nvSpPr>
          <p:cNvPr id="177" name="TextBox 176"/>
          <p:cNvSpPr txBox="1"/>
          <p:nvPr/>
        </p:nvSpPr>
        <p:spPr>
          <a:xfrm>
            <a:off x="7265876" y="3288140"/>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dort</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8" name="TextBox 177"/>
          <p:cNvSpPr txBox="1"/>
          <p:nvPr/>
        </p:nvSpPr>
        <p:spPr>
          <a:xfrm>
            <a:off x="7256528" y="2922123"/>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sleep | sleeping</a:t>
            </a:r>
          </a:p>
        </p:txBody>
      </p:sp>
      <p:sp>
        <p:nvSpPr>
          <p:cNvPr id="179" name="TextBox 178"/>
          <p:cNvSpPr txBox="1"/>
          <p:nvPr/>
        </p:nvSpPr>
        <p:spPr>
          <a:xfrm>
            <a:off x="8881533" y="2214132"/>
            <a:ext cx="7925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1836</a:t>
            </a:r>
          </a:p>
        </p:txBody>
      </p:sp>
      <p:sp>
        <p:nvSpPr>
          <p:cNvPr id="180" name="TextBox 179"/>
          <p:cNvSpPr txBox="1"/>
          <p:nvPr/>
        </p:nvSpPr>
        <p:spPr>
          <a:xfrm>
            <a:off x="9592056" y="2308266"/>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travailler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1" name="TextBox 180"/>
          <p:cNvSpPr txBox="1"/>
          <p:nvPr/>
        </p:nvSpPr>
        <p:spPr>
          <a:xfrm>
            <a:off x="9574308" y="3906519"/>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works | is working</a:t>
            </a:r>
          </a:p>
        </p:txBody>
      </p:sp>
      <p:sp>
        <p:nvSpPr>
          <p:cNvPr id="182" name="TextBox 181"/>
          <p:cNvSpPr txBox="1"/>
          <p:nvPr/>
        </p:nvSpPr>
        <p:spPr>
          <a:xfrm>
            <a:off x="9581684" y="328621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travaille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3" name="TextBox 182"/>
          <p:cNvSpPr txBox="1"/>
          <p:nvPr/>
        </p:nvSpPr>
        <p:spPr>
          <a:xfrm>
            <a:off x="9573297" y="2934974"/>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work | working</a:t>
            </a:r>
          </a:p>
        </p:txBody>
      </p:sp>
      <p:sp>
        <p:nvSpPr>
          <p:cNvPr id="184" name="TextBox 183"/>
          <p:cNvSpPr txBox="1"/>
          <p:nvPr/>
        </p:nvSpPr>
        <p:spPr>
          <a:xfrm>
            <a:off x="11379019" y="2176153"/>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290</a:t>
            </a:r>
          </a:p>
        </p:txBody>
      </p:sp>
      <p:sp>
        <p:nvSpPr>
          <p:cNvPr id="185" name="TextBox 184"/>
          <p:cNvSpPr txBox="1"/>
          <p:nvPr/>
        </p:nvSpPr>
        <p:spPr>
          <a:xfrm>
            <a:off x="367237" y="4268087"/>
            <a:ext cx="2311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préparer</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6" name="TextBox 185"/>
          <p:cNvSpPr txBox="1"/>
          <p:nvPr/>
        </p:nvSpPr>
        <p:spPr>
          <a:xfrm>
            <a:off x="348478" y="5899489"/>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prepares | is preparing</a:t>
            </a:r>
          </a:p>
        </p:txBody>
      </p:sp>
      <p:sp>
        <p:nvSpPr>
          <p:cNvPr id="187" name="TextBox 186"/>
          <p:cNvSpPr txBox="1"/>
          <p:nvPr/>
        </p:nvSpPr>
        <p:spPr>
          <a:xfrm>
            <a:off x="357826" y="5260812"/>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prépare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88" name="TextBox 187"/>
          <p:cNvSpPr txBox="1"/>
          <p:nvPr/>
        </p:nvSpPr>
        <p:spPr>
          <a:xfrm>
            <a:off x="348478" y="4894795"/>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prepare | preparing</a:t>
            </a:r>
          </a:p>
        </p:txBody>
      </p:sp>
      <p:sp>
        <p:nvSpPr>
          <p:cNvPr id="189" name="TextBox 188"/>
          <p:cNvSpPr txBox="1"/>
          <p:nvPr/>
        </p:nvSpPr>
        <p:spPr>
          <a:xfrm>
            <a:off x="2153189" y="4186804"/>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201</a:t>
            </a:r>
          </a:p>
        </p:txBody>
      </p:sp>
      <p:sp>
        <p:nvSpPr>
          <p:cNvPr id="190" name="TextBox 189"/>
          <p:cNvSpPr txBox="1"/>
          <p:nvPr/>
        </p:nvSpPr>
        <p:spPr>
          <a:xfrm>
            <a:off x="2680789" y="4275741"/>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aider</a:t>
            </a:r>
          </a:p>
        </p:txBody>
      </p:sp>
      <p:sp>
        <p:nvSpPr>
          <p:cNvPr id="191" name="TextBox 190"/>
          <p:cNvSpPr txBox="1"/>
          <p:nvPr/>
        </p:nvSpPr>
        <p:spPr>
          <a:xfrm>
            <a:off x="2662030" y="5907143"/>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helps | is helping</a:t>
            </a:r>
          </a:p>
        </p:txBody>
      </p:sp>
      <p:sp>
        <p:nvSpPr>
          <p:cNvPr id="192" name="TextBox 191"/>
          <p:cNvSpPr txBox="1"/>
          <p:nvPr/>
        </p:nvSpPr>
        <p:spPr>
          <a:xfrm>
            <a:off x="2671378" y="526846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aide</a:t>
            </a:r>
          </a:p>
        </p:txBody>
      </p:sp>
      <p:sp>
        <p:nvSpPr>
          <p:cNvPr id="193" name="TextBox 192"/>
          <p:cNvSpPr txBox="1"/>
          <p:nvPr/>
        </p:nvSpPr>
        <p:spPr>
          <a:xfrm>
            <a:off x="2662030" y="4902449"/>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help | helping</a:t>
            </a:r>
          </a:p>
        </p:txBody>
      </p:sp>
      <p:sp>
        <p:nvSpPr>
          <p:cNvPr id="194" name="TextBox 193"/>
          <p:cNvSpPr txBox="1"/>
          <p:nvPr/>
        </p:nvSpPr>
        <p:spPr>
          <a:xfrm>
            <a:off x="4308903" y="4194458"/>
            <a:ext cx="7706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413</a:t>
            </a:r>
          </a:p>
        </p:txBody>
      </p:sp>
      <p:sp>
        <p:nvSpPr>
          <p:cNvPr id="195" name="TextBox 194"/>
          <p:cNvSpPr txBox="1"/>
          <p:nvPr/>
        </p:nvSpPr>
        <p:spPr>
          <a:xfrm>
            <a:off x="4989358" y="4275741"/>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sortir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96" name="TextBox 195"/>
          <p:cNvSpPr txBox="1"/>
          <p:nvPr/>
        </p:nvSpPr>
        <p:spPr>
          <a:xfrm>
            <a:off x="4970599" y="5907143"/>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goes out | is going out</a:t>
            </a:r>
          </a:p>
        </p:txBody>
      </p:sp>
      <p:sp>
        <p:nvSpPr>
          <p:cNvPr id="197" name="TextBox 196"/>
          <p:cNvSpPr txBox="1"/>
          <p:nvPr/>
        </p:nvSpPr>
        <p:spPr>
          <a:xfrm>
            <a:off x="4979947" y="5268466"/>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sort</a:t>
            </a:r>
          </a:p>
        </p:txBody>
      </p:sp>
      <p:sp>
        <p:nvSpPr>
          <p:cNvPr id="198" name="TextBox 197"/>
          <p:cNvSpPr txBox="1"/>
          <p:nvPr/>
        </p:nvSpPr>
        <p:spPr>
          <a:xfrm>
            <a:off x="4970599" y="4902449"/>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go out | going out</a:t>
            </a:r>
          </a:p>
        </p:txBody>
      </p:sp>
      <p:sp>
        <p:nvSpPr>
          <p:cNvPr id="199" name="TextBox 198"/>
          <p:cNvSpPr txBox="1"/>
          <p:nvPr/>
        </p:nvSpPr>
        <p:spPr>
          <a:xfrm>
            <a:off x="6775310" y="4194458"/>
            <a:ext cx="612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309</a:t>
            </a:r>
          </a:p>
        </p:txBody>
      </p:sp>
      <p:sp>
        <p:nvSpPr>
          <p:cNvPr id="200" name="TextBox 199"/>
          <p:cNvSpPr txBox="1"/>
          <p:nvPr/>
        </p:nvSpPr>
        <p:spPr>
          <a:xfrm>
            <a:off x="7298006" y="4305088"/>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courir</a:t>
            </a:r>
            <a:endPar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1" name="TextBox 200"/>
          <p:cNvSpPr txBox="1"/>
          <p:nvPr/>
        </p:nvSpPr>
        <p:spPr>
          <a:xfrm>
            <a:off x="7272831" y="5937468"/>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runs | is running</a:t>
            </a:r>
          </a:p>
        </p:txBody>
      </p:sp>
      <p:sp>
        <p:nvSpPr>
          <p:cNvPr id="202" name="TextBox 201"/>
          <p:cNvSpPr txBox="1"/>
          <p:nvPr/>
        </p:nvSpPr>
        <p:spPr>
          <a:xfrm>
            <a:off x="7282179" y="5298791"/>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court</a:t>
            </a:r>
          </a:p>
        </p:txBody>
      </p:sp>
      <p:sp>
        <p:nvSpPr>
          <p:cNvPr id="203" name="TextBox 202"/>
          <p:cNvSpPr txBox="1"/>
          <p:nvPr/>
        </p:nvSpPr>
        <p:spPr>
          <a:xfrm>
            <a:off x="7272831" y="4932774"/>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run | running</a:t>
            </a:r>
          </a:p>
        </p:txBody>
      </p:sp>
      <p:sp>
        <p:nvSpPr>
          <p:cNvPr id="204" name="TextBox 203"/>
          <p:cNvSpPr txBox="1"/>
          <p:nvPr/>
        </p:nvSpPr>
        <p:spPr>
          <a:xfrm>
            <a:off x="8897836" y="4224783"/>
            <a:ext cx="79253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1447</a:t>
            </a:r>
          </a:p>
        </p:txBody>
      </p:sp>
      <p:sp>
        <p:nvSpPr>
          <p:cNvPr id="205" name="TextBox 204"/>
          <p:cNvSpPr txBox="1"/>
          <p:nvPr/>
        </p:nvSpPr>
        <p:spPr>
          <a:xfrm>
            <a:off x="9610815" y="4310497"/>
            <a:ext cx="23110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marcher</a:t>
            </a:r>
          </a:p>
        </p:txBody>
      </p:sp>
      <p:sp>
        <p:nvSpPr>
          <p:cNvPr id="206" name="TextBox 205"/>
          <p:cNvSpPr txBox="1"/>
          <p:nvPr/>
        </p:nvSpPr>
        <p:spPr>
          <a:xfrm>
            <a:off x="9589062" y="5924355"/>
            <a:ext cx="23248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walks | is walking</a:t>
            </a:r>
          </a:p>
        </p:txBody>
      </p:sp>
      <p:sp>
        <p:nvSpPr>
          <p:cNvPr id="207" name="TextBox 206"/>
          <p:cNvSpPr txBox="1"/>
          <p:nvPr/>
        </p:nvSpPr>
        <p:spPr>
          <a:xfrm>
            <a:off x="9609102" y="5300711"/>
            <a:ext cx="2306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marche</a:t>
            </a:r>
            <a:endPar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08" name="TextBox 207"/>
          <p:cNvSpPr txBox="1"/>
          <p:nvPr/>
        </p:nvSpPr>
        <p:spPr>
          <a:xfrm>
            <a:off x="9608225" y="4939390"/>
            <a:ext cx="23135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walk | walking</a:t>
            </a:r>
          </a:p>
        </p:txBody>
      </p:sp>
      <p:sp>
        <p:nvSpPr>
          <p:cNvPr id="209" name="TextBox 208"/>
          <p:cNvSpPr txBox="1"/>
          <p:nvPr/>
        </p:nvSpPr>
        <p:spPr>
          <a:xfrm>
            <a:off x="11287748" y="4186804"/>
            <a:ext cx="7203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1532</a:t>
            </a:r>
          </a:p>
        </p:txBody>
      </p:sp>
    </p:spTree>
    <p:extLst>
      <p:ext uri="{BB962C8B-B14F-4D97-AF65-F5344CB8AC3E}">
        <p14:creationId xmlns:p14="http://schemas.microsoft.com/office/powerpoint/2010/main" val="3593846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make | doing, making]</a:t>
            </a:r>
          </a:p>
        </p:txBody>
      </p:sp>
      <p:sp>
        <p:nvSpPr>
          <p:cNvPr id="10" name="TextBox 9"/>
          <p:cNvSpPr txBox="1"/>
          <p:nvPr/>
        </p:nvSpPr>
        <p:spPr>
          <a:xfrm>
            <a:off x="3038170" y="3357272"/>
            <a:ext cx="5414904"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is making]</a:t>
            </a:r>
          </a:p>
        </p:txBody>
      </p:sp>
    </p:spTree>
    <p:extLst>
      <p:ext uri="{BB962C8B-B14F-4D97-AF65-F5344CB8AC3E}">
        <p14:creationId xmlns:p14="http://schemas.microsoft.com/office/powerpoint/2010/main" val="58164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115177"/>
                </a:solidFill>
                <a:effectLst/>
                <a:uLnTx/>
                <a:uFillTx/>
                <a:latin typeface="Century Gothic" panose="020B0502020202020204" pitchFamily="34" charset="0"/>
                <a:ea typeface="+mn-ea"/>
                <a:cs typeface="+mn-cs"/>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[does, makes | is doing, is making]</a:t>
            </a: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t>
            </a:r>
            <a:r>
              <a:rPr kumimoji="0" lang="en-GB"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fait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lit.</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makes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is making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bed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6315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do, make | doing, making]</a:t>
            </a: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aime </a:t>
            </a:r>
            <a:r>
              <a:rPr kumimoji="0" lang="fr" sz="60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faire</a:t>
            </a:r>
            <a:r>
              <a:rPr kumimoji="0" lang="fr"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le lit.</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Zara likes </a:t>
            </a:r>
            <a:r>
              <a:rPr kumimoji="0" lang="en-HK" sz="3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making</a:t>
            </a:r>
            <a:r>
              <a:rPr kumimoji="0" lang="en-HK"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bed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4331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GCSE frequency lists</a:t>
            </a:r>
          </a:p>
        </p:txBody>
      </p:sp>
      <p:sp>
        <p:nvSpPr>
          <p:cNvPr id="5" name="Content Placeholder 4"/>
          <p:cNvSpPr>
            <a:spLocks noGrp="1"/>
          </p:cNvSpPr>
          <p:nvPr>
            <p:ph idx="1"/>
          </p:nvPr>
        </p:nvSpPr>
        <p:spPr>
          <a:xfrm>
            <a:off x="838200" y="1241483"/>
            <a:ext cx="10515600" cy="5264423"/>
          </a:xfrm>
        </p:spPr>
        <p:txBody>
          <a:bodyPr>
            <a:normAutofit lnSpcReduction="10000"/>
          </a:bodyPr>
          <a:lstStyle/>
          <a:p>
            <a:r>
              <a:rPr lang="en-GB" dirty="0">
                <a:solidFill>
                  <a:srgbClr val="104F75"/>
                </a:solidFill>
              </a:rPr>
              <a:t>Frequency data have been added to AQA GCSE vocabulary lists for French, German and Spanish</a:t>
            </a:r>
            <a:br>
              <a:rPr lang="en-GB" dirty="0">
                <a:solidFill>
                  <a:srgbClr val="104F75"/>
                </a:solidFill>
              </a:rPr>
            </a:br>
            <a:r>
              <a:rPr lang="en-GB" sz="1600" i="1" dirty="0">
                <a:solidFill>
                  <a:srgbClr val="104F75"/>
                </a:solidFill>
              </a:rPr>
              <a:t>[Sources: A Frequency Dictionary of Spanish: Core Vocabulary for Learners (Davies &amp; Davies, 2018); A Frequency Dictionary of German (Jones &amp; </a:t>
            </a:r>
            <a:r>
              <a:rPr lang="en-GB" sz="1600" i="1" dirty="0" err="1">
                <a:solidFill>
                  <a:srgbClr val="104F75"/>
                </a:solidFill>
              </a:rPr>
              <a:t>Tschirner</a:t>
            </a:r>
            <a:r>
              <a:rPr lang="en-GB" sz="1600" i="1" dirty="0">
                <a:solidFill>
                  <a:srgbClr val="104F75"/>
                </a:solidFill>
              </a:rPr>
              <a:t>, 2006) and A Frequency Dictionary of French (</a:t>
            </a:r>
            <a:r>
              <a:rPr lang="en-GB" sz="1600" i="1" dirty="0" err="1">
                <a:solidFill>
                  <a:srgbClr val="104F75"/>
                </a:solidFill>
              </a:rPr>
              <a:t>Londsale</a:t>
            </a:r>
            <a:r>
              <a:rPr lang="en-GB" sz="1600" i="1" dirty="0">
                <a:solidFill>
                  <a:srgbClr val="104F75"/>
                </a:solidFill>
              </a:rPr>
              <a:t> &amp; Le Bras, 2009), published by Routledge.]</a:t>
            </a:r>
          </a:p>
          <a:p>
            <a:r>
              <a:rPr lang="en-GB" dirty="0">
                <a:solidFill>
                  <a:srgbClr val="104F75"/>
                </a:solidFill>
              </a:rPr>
              <a:t>The lists are available in a variety of formats: Excel (full list), Word – A-Z, by topic, by parts of speech</a:t>
            </a:r>
          </a:p>
          <a:p>
            <a:r>
              <a:rPr lang="en-GB" dirty="0">
                <a:solidFill>
                  <a:srgbClr val="104F75"/>
                </a:solidFill>
              </a:rPr>
              <a:t>Teachers may use the frequency data to:</a:t>
            </a:r>
          </a:p>
          <a:p>
            <a:pPr lvl="1">
              <a:buFont typeface="Courier New" panose="02070309020205020404" pitchFamily="49" charset="0"/>
              <a:buChar char="o"/>
            </a:pPr>
            <a:r>
              <a:rPr lang="en-GB" dirty="0">
                <a:solidFill>
                  <a:srgbClr val="104F75"/>
                </a:solidFill>
              </a:rPr>
              <a:t>inform the SOW design </a:t>
            </a:r>
          </a:p>
          <a:p>
            <a:pPr lvl="1">
              <a:buFont typeface="Courier New" panose="02070309020205020404" pitchFamily="49" charset="0"/>
              <a:buChar char="o"/>
            </a:pPr>
            <a:r>
              <a:rPr lang="en-GB" dirty="0">
                <a:solidFill>
                  <a:srgbClr val="104F75"/>
                </a:solidFill>
              </a:rPr>
              <a:t>stimulate interest amongst pupils (and teachers!)</a:t>
            </a:r>
          </a:p>
          <a:p>
            <a:pPr lvl="1">
              <a:buFont typeface="Courier New" panose="02070309020205020404" pitchFamily="49" charset="0"/>
              <a:buChar char="o"/>
            </a:pPr>
            <a:r>
              <a:rPr lang="en-GB" dirty="0">
                <a:solidFill>
                  <a:srgbClr val="104F75"/>
                </a:solidFill>
              </a:rPr>
              <a:t>teach multiple meanings of the same word</a:t>
            </a:r>
          </a:p>
          <a:p>
            <a:pPr lvl="1">
              <a:buFont typeface="Courier New" panose="02070309020205020404" pitchFamily="49" charset="0"/>
              <a:buChar char="o"/>
            </a:pPr>
            <a:r>
              <a:rPr lang="en-GB" dirty="0">
                <a:solidFill>
                  <a:srgbClr val="104F75"/>
                </a:solidFill>
              </a:rPr>
              <a:t>teach vocabulary in multiple word class clusters</a:t>
            </a:r>
          </a:p>
          <a:p>
            <a:pPr lvl="1">
              <a:buFont typeface="Courier New" panose="02070309020205020404" pitchFamily="49" charset="0"/>
              <a:buChar char="o"/>
            </a:pPr>
            <a:r>
              <a:rPr lang="en-GB" dirty="0">
                <a:solidFill>
                  <a:srgbClr val="104F75"/>
                </a:solidFill>
              </a:rPr>
              <a:t>teach relations between words within word families</a:t>
            </a:r>
          </a:p>
          <a:p>
            <a:pPr lvl="1">
              <a:buFont typeface="Courier New" panose="02070309020205020404" pitchFamily="49" charset="0"/>
              <a:buChar char="o"/>
            </a:pPr>
            <a:r>
              <a:rPr lang="en-GB" dirty="0">
                <a:solidFill>
                  <a:srgbClr val="104F75"/>
                </a:solidFill>
              </a:rPr>
              <a:t>teach cognate patterns</a:t>
            </a:r>
          </a:p>
          <a:p>
            <a:pPr lvl="1">
              <a:buFont typeface="Courier New" panose="02070309020205020404" pitchFamily="49" charset="0"/>
              <a:buChar char="o"/>
            </a:pPr>
            <a:r>
              <a:rPr lang="en-GB" dirty="0">
                <a:solidFill>
                  <a:srgbClr val="104F75"/>
                </a:solidFill>
              </a:rPr>
              <a:t>highlight differences between high frequency words and awarding body lists</a:t>
            </a:r>
          </a:p>
          <a:p>
            <a:pPr lvl="1"/>
            <a:endParaRPr lang="en-GB" dirty="0">
              <a:solidFill>
                <a:srgbClr val="104F75"/>
              </a:solidFill>
            </a:endParaRPr>
          </a:p>
          <a:p>
            <a:endParaRPr lang="en-GB" dirty="0">
              <a:solidFill>
                <a:srgbClr val="104F75"/>
              </a:solidFill>
            </a:endParaRPr>
          </a:p>
        </p:txBody>
      </p:sp>
      <p:sp>
        <p:nvSpPr>
          <p:cNvPr id="7" name="Rectangle 6"/>
          <p:cNvSpPr/>
          <p:nvPr/>
        </p:nvSpPr>
        <p:spPr>
          <a:xfrm>
            <a:off x="7847541" y="552280"/>
            <a:ext cx="43444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4"/>
              </a:rPr>
              <a:t>https://resources.ncelp.org/</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0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solidFill>
                  <a:srgbClr val="104F75"/>
                </a:solidFill>
              </a:rPr>
              <a:t>What do we know about vocabulary learning?</a:t>
            </a:r>
          </a:p>
        </p:txBody>
      </p:sp>
    </p:spTree>
    <p:extLst>
      <p:ext uri="{BB962C8B-B14F-4D97-AF65-F5344CB8AC3E}">
        <p14:creationId xmlns:p14="http://schemas.microsoft.com/office/powerpoint/2010/main" val="90425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What the research tells us:</a:t>
            </a:r>
          </a:p>
        </p:txBody>
      </p:sp>
      <p:sp>
        <p:nvSpPr>
          <p:cNvPr id="5" name="Content Placeholder 4"/>
          <p:cNvSpPr>
            <a:spLocks noGrp="1"/>
          </p:cNvSpPr>
          <p:nvPr>
            <p:ph idx="1"/>
          </p:nvPr>
        </p:nvSpPr>
        <p:spPr>
          <a:xfrm>
            <a:off x="478972" y="1406349"/>
            <a:ext cx="10515600" cy="4992933"/>
          </a:xfrm>
        </p:spPr>
        <p:txBody>
          <a:bodyPr>
            <a:normAutofit fontScale="85000" lnSpcReduction="20000"/>
          </a:bodyPr>
          <a:lstStyle/>
          <a:p>
            <a:pPr>
              <a:buFont typeface="Wingdings" panose="05000000000000000000" pitchFamily="2" charset="2"/>
              <a:buChar char="§"/>
            </a:pPr>
            <a:r>
              <a:rPr lang="en-GB" dirty="0"/>
              <a:t>There is no single, best strategy for learning vocabulary</a:t>
            </a:r>
          </a:p>
          <a:p>
            <a:pPr>
              <a:buFont typeface="Wingdings" panose="05000000000000000000" pitchFamily="2" charset="2"/>
              <a:buChar char="§"/>
            </a:pPr>
            <a:r>
              <a:rPr lang="en-US" dirty="0"/>
              <a:t>Errorless teaching techniques (when pupils are unambiguously told the meaning of a new word) are effective…</a:t>
            </a:r>
          </a:p>
          <a:p>
            <a:pPr>
              <a:buFont typeface="Wingdings" panose="05000000000000000000" pitchFamily="2" charset="2"/>
              <a:buChar char="§"/>
            </a:pPr>
            <a:r>
              <a:rPr lang="en-US" dirty="0"/>
              <a:t>providing they are followed by opportunities to use the new words in comprehension, and then productively.</a:t>
            </a:r>
          </a:p>
          <a:p>
            <a:pPr>
              <a:buFont typeface="Wingdings" panose="05000000000000000000" pitchFamily="2" charset="2"/>
              <a:buChar char="§"/>
            </a:pPr>
            <a:r>
              <a:rPr lang="en-US" dirty="0"/>
              <a:t>The more times a pupil is required to recall a word, the more securely it will move into the long-term memory. </a:t>
            </a:r>
          </a:p>
          <a:p>
            <a:pPr>
              <a:buFont typeface="Wingdings" panose="05000000000000000000" pitchFamily="2" charset="2"/>
              <a:buChar char="§"/>
            </a:pPr>
            <a:r>
              <a:rPr lang="en-US" dirty="0"/>
              <a:t>Production tasks in which pupils use new words in sentences they compose themselves serve to strengthen vocabulary knowledge.</a:t>
            </a:r>
          </a:p>
          <a:p>
            <a:pPr>
              <a:buFont typeface="Wingdings" panose="05000000000000000000" pitchFamily="2" charset="2"/>
              <a:buChar char="§"/>
            </a:pPr>
            <a:r>
              <a:rPr lang="en-US" dirty="0"/>
              <a:t>Genuine information gap activities are very helpful in assisting </a:t>
            </a:r>
            <a:r>
              <a:rPr lang="en-US" dirty="0" err="1"/>
              <a:t>memorisation</a:t>
            </a:r>
            <a:r>
              <a:rPr lang="en-US" dirty="0"/>
              <a:t>.</a:t>
            </a:r>
          </a:p>
          <a:p>
            <a:pPr>
              <a:buFont typeface="Wingdings" panose="05000000000000000000" pitchFamily="2" charset="2"/>
              <a:buChar char="§"/>
            </a:pPr>
            <a:r>
              <a:rPr lang="en-US" dirty="0"/>
              <a:t>Plentiful opportunities to encounter words in multiple contexts deepen vocabulary knowledge </a:t>
            </a:r>
          </a:p>
          <a:p>
            <a:pPr>
              <a:buFont typeface="Wingdings" panose="05000000000000000000" pitchFamily="2" charset="2"/>
              <a:buChar char="§"/>
            </a:pPr>
            <a:r>
              <a:rPr lang="en-US" dirty="0"/>
              <a:t>Careful, planned use of ICT can be effective.</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Rachel Hawkes / Robert </a:t>
            </a:r>
            <a:r>
              <a:rPr lang="en-GB" sz="1200" dirty="0" err="1">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5807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solidFill>
                  <a:srgbClr val="104F75"/>
                </a:solidFill>
              </a:rPr>
              <a:t>Why is vocabulary learning important?</a:t>
            </a:r>
          </a:p>
        </p:txBody>
      </p:sp>
    </p:spTree>
    <p:extLst>
      <p:ext uri="{BB962C8B-B14F-4D97-AF65-F5344CB8AC3E}">
        <p14:creationId xmlns:p14="http://schemas.microsoft.com/office/powerpoint/2010/main" val="834676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89517" y="1325563"/>
            <a:ext cx="11145306" cy="1961647"/>
          </a:xfrm>
        </p:spPr>
        <p:txBody>
          <a:bodyPr/>
          <a:lstStyle/>
          <a:p>
            <a:pPr marL="0" indent="0">
              <a:buNone/>
            </a:pPr>
            <a:r>
              <a:rPr lang="en-GB" b="1" dirty="0">
                <a:solidFill>
                  <a:srgbClr val="EA5F00"/>
                </a:solidFill>
              </a:rPr>
              <a:t>Initial form-meaning mapping</a:t>
            </a:r>
            <a:r>
              <a:rPr lang="en-GB" dirty="0"/>
              <a:t/>
            </a:r>
            <a:br>
              <a:rPr lang="en-GB" dirty="0"/>
            </a:br>
            <a:endParaRPr lang="en-GB" sz="900" dirty="0"/>
          </a:p>
          <a:p>
            <a:r>
              <a:rPr lang="en-GB" sz="2400" dirty="0"/>
              <a:t>L1 translation can be efficient for this </a:t>
            </a:r>
          </a:p>
          <a:p>
            <a:r>
              <a:rPr lang="en-GB" sz="2400" dirty="0"/>
              <a:t>This could be done at home, even in advance of a lesson (‘flipped learning’) and mediated by technology (e.g. </a:t>
            </a:r>
            <a:r>
              <a:rPr lang="en-GB" sz="2400" dirty="0" err="1"/>
              <a:t>Memrise</a:t>
            </a:r>
            <a:r>
              <a:rPr lang="en-GB" sz="2400" dirty="0"/>
              <a:t>, Quizlet)</a:t>
            </a:r>
          </a:p>
          <a:p>
            <a:pPr marL="0" indent="0">
              <a:buNone/>
            </a:pPr>
            <a:endParaRPr lang="en-GB"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1192719" cy="867128"/>
          </a:xfrm>
          <a:prstGeom prst="rect">
            <a:avLst/>
          </a:prstGeom>
        </p:spPr>
      </p:pic>
      <p:sp>
        <p:nvSpPr>
          <p:cNvPr id="7" name="Title 3"/>
          <p:cNvSpPr>
            <a:spLocks noGrp="1"/>
          </p:cNvSpPr>
          <p:nvPr>
            <p:ph type="title"/>
          </p:nvPr>
        </p:nvSpPr>
        <p:spPr>
          <a:xfrm>
            <a:off x="208494" y="0"/>
            <a:ext cx="10441546" cy="1325563"/>
          </a:xfrm>
        </p:spPr>
        <p:txBody>
          <a:bodyPr>
            <a:normAutofit/>
          </a:bodyPr>
          <a:lstStyle/>
          <a:p>
            <a:r>
              <a:rPr lang="en-GB" sz="3600" b="1" dirty="0">
                <a:solidFill>
                  <a:schemeClr val="bg1"/>
                </a:solidFill>
              </a:rPr>
              <a:t>How can learners best learn vocabulary?</a:t>
            </a:r>
          </a:p>
        </p:txBody>
      </p:sp>
      <p:sp>
        <p:nvSpPr>
          <p:cNvPr id="9" name="Content Placeholder 4"/>
          <p:cNvSpPr txBox="1">
            <a:spLocks/>
          </p:cNvSpPr>
          <p:nvPr/>
        </p:nvSpPr>
        <p:spPr>
          <a:xfrm>
            <a:off x="289517" y="3287211"/>
            <a:ext cx="11145306" cy="1516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EA5F00"/>
                </a:solidFill>
              </a:rPr>
              <a:t>Consolidating and extending word knowledge </a:t>
            </a:r>
            <a:r>
              <a:rPr lang="en-GB" dirty="0"/>
              <a:t/>
            </a:r>
            <a:br>
              <a:rPr lang="en-GB" dirty="0"/>
            </a:br>
            <a:endParaRPr lang="en-GB" sz="900" dirty="0"/>
          </a:p>
          <a:p>
            <a:r>
              <a:rPr lang="en-GB" sz="2400" dirty="0"/>
              <a:t>Seeing and hearing words in context then becomes important to develop depth of knowledge (collocation, shades of meaning, etc.).</a:t>
            </a:r>
          </a:p>
        </p:txBody>
      </p:sp>
      <p:sp>
        <p:nvSpPr>
          <p:cNvPr id="10" name="Content Placeholder 4"/>
          <p:cNvSpPr txBox="1">
            <a:spLocks/>
          </p:cNvSpPr>
          <p:nvPr/>
        </p:nvSpPr>
        <p:spPr>
          <a:xfrm>
            <a:off x="289517" y="4930816"/>
            <a:ext cx="11145306" cy="1516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EA5F00"/>
                </a:solidFill>
              </a:rPr>
              <a:t>Building fluency </a:t>
            </a:r>
            <a:endParaRPr lang="en-GB" sz="900" dirty="0"/>
          </a:p>
          <a:p>
            <a:r>
              <a:rPr lang="en-GB" sz="2400" dirty="0"/>
              <a:t>Multiple exposures and use are important to develop fluency – anywhere between 5 and 20 encounters with a word. </a:t>
            </a:r>
            <a:r>
              <a:rPr lang="en-GB" sz="1800" dirty="0"/>
              <a:t>(Nation, 2001:81)</a:t>
            </a:r>
            <a:endParaRPr lang="en-GB" sz="2400" dirty="0"/>
          </a:p>
        </p:txBody>
      </p:sp>
    </p:spTree>
    <p:extLst>
      <p:ext uri="{BB962C8B-B14F-4D97-AF65-F5344CB8AC3E}">
        <p14:creationId xmlns:p14="http://schemas.microsoft.com/office/powerpoint/2010/main" val="349263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 calcmode="lin" valueType="num">
                                      <p:cBhvr additive="base">
                                        <p:cTn id="3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 calcmode="lin" valueType="num">
                                      <p:cBhvr additive="base">
                                        <p:cTn id="3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1192719" cy="867128"/>
          </a:xfrm>
          <a:prstGeom prst="rect">
            <a:avLst/>
          </a:prstGeom>
        </p:spPr>
      </p:pic>
      <p:sp>
        <p:nvSpPr>
          <p:cNvPr id="7" name="Title 3"/>
          <p:cNvSpPr>
            <a:spLocks noGrp="1"/>
          </p:cNvSpPr>
          <p:nvPr>
            <p:ph type="title"/>
          </p:nvPr>
        </p:nvSpPr>
        <p:spPr>
          <a:xfrm>
            <a:off x="208494" y="0"/>
            <a:ext cx="10441546" cy="1325563"/>
          </a:xfrm>
        </p:spPr>
        <p:txBody>
          <a:bodyPr>
            <a:normAutofit/>
          </a:bodyPr>
          <a:lstStyle/>
          <a:p>
            <a:r>
              <a:rPr lang="en-GB" sz="3600" b="1" dirty="0">
                <a:solidFill>
                  <a:schemeClr val="bg1"/>
                </a:solidFill>
              </a:rPr>
              <a:t>How can learners best learn vocabulary?</a:t>
            </a:r>
          </a:p>
        </p:txBody>
      </p:sp>
      <p:sp>
        <p:nvSpPr>
          <p:cNvPr id="8" name="Content Placeholder 4"/>
          <p:cNvSpPr>
            <a:spLocks noGrp="1"/>
          </p:cNvSpPr>
          <p:nvPr>
            <p:ph idx="1"/>
          </p:nvPr>
        </p:nvSpPr>
        <p:spPr>
          <a:xfrm>
            <a:off x="289517" y="1325563"/>
            <a:ext cx="11145306" cy="2725576"/>
          </a:xfrm>
        </p:spPr>
        <p:txBody>
          <a:bodyPr>
            <a:normAutofit/>
          </a:bodyPr>
          <a:lstStyle/>
          <a:p>
            <a:pPr marL="0" indent="0">
              <a:buNone/>
            </a:pPr>
            <a:r>
              <a:rPr lang="en-GB" b="1" dirty="0">
                <a:solidFill>
                  <a:srgbClr val="EA5F00"/>
                </a:solidFill>
              </a:rPr>
              <a:t>Mastery through planned repetition </a:t>
            </a:r>
            <a:r>
              <a:rPr lang="en-GB" dirty="0"/>
              <a:t/>
            </a:r>
            <a:br>
              <a:rPr lang="en-GB" dirty="0"/>
            </a:br>
            <a:endParaRPr lang="en-GB" sz="900" dirty="0"/>
          </a:p>
          <a:p>
            <a:r>
              <a:rPr lang="en-GB" sz="2400" dirty="0"/>
              <a:t>Systematic revisiting and recycling is crucial </a:t>
            </a:r>
          </a:p>
          <a:p>
            <a:r>
              <a:rPr lang="en-GB" sz="2400" dirty="0"/>
              <a:t>This requires more planning and monitoring than a space-limited textbook course can display on its pages.</a:t>
            </a:r>
          </a:p>
          <a:p>
            <a:r>
              <a:rPr lang="en-GB" sz="2400" dirty="0"/>
              <a:t>Spontaneous oral interaction in the target language and wider reading (beyond topics) ‘automatically’ recycle high frequency words </a:t>
            </a:r>
          </a:p>
          <a:p>
            <a:pPr marL="0" indent="0">
              <a:buNone/>
            </a:pPr>
            <a:endParaRPr lang="en-GB" sz="2400" dirty="0"/>
          </a:p>
        </p:txBody>
      </p:sp>
      <p:sp>
        <p:nvSpPr>
          <p:cNvPr id="9" name="Rounded Rectangular Callout 8"/>
          <p:cNvSpPr/>
          <p:nvPr/>
        </p:nvSpPr>
        <p:spPr>
          <a:xfrm>
            <a:off x="416686" y="4212711"/>
            <a:ext cx="11204296" cy="1956595"/>
          </a:xfrm>
          <a:prstGeom prst="wedgeRoundRectCallout">
            <a:avLst>
              <a:gd name="adj1" fmla="val 53653"/>
              <a:gd name="adj2" fmla="val 27774"/>
              <a:gd name="adj3" fmla="val 16667"/>
            </a:avLst>
          </a:prstGeom>
          <a:solidFill>
            <a:srgbClr val="E56700">
              <a:alpha val="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GB" sz="2200" dirty="0">
                <a:solidFill>
                  <a:schemeClr val="accent5">
                    <a:lumMod val="50000"/>
                  </a:schemeClr>
                </a:solidFill>
                <a:latin typeface="Century Gothic" panose="020B0502020202020204" pitchFamily="34" charset="0"/>
              </a:rPr>
              <a:t>Recycling is necessary, and if it is neglected, many partially learned words will be forgotten, wasting all the effort already put into learning them ... Recycling has to be consciously built into vocabulary learning programs, and teachers must guard against presenting lexical items once and then forgetting about them, or else their students will likely do the same. 		</a:t>
            </a:r>
            <a:r>
              <a:rPr lang="en-GB" dirty="0">
                <a:solidFill>
                  <a:schemeClr val="accent5">
                    <a:lumMod val="50000"/>
                  </a:schemeClr>
                </a:solidFill>
                <a:latin typeface="Century Gothic" panose="020B0502020202020204" pitchFamily="34" charset="0"/>
              </a:rPr>
              <a:t>(Schmitt, 2008:343)</a:t>
            </a:r>
            <a:endParaRPr lang="en-GB" sz="2200" dirty="0">
              <a:solidFill>
                <a:schemeClr val="accent5">
                  <a:lumMod val="50000"/>
                </a:schemeClr>
              </a:solidFill>
              <a:latin typeface="Century Gothic" panose="020B0502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4663" y="734657"/>
            <a:ext cx="1775538" cy="1775538"/>
          </a:xfrm>
          <a:prstGeom prst="rect">
            <a:avLst/>
          </a:prstGeom>
        </p:spPr>
      </p:pic>
      <p:sp>
        <p:nvSpPr>
          <p:cNvPr id="10" name="TextBox 9"/>
          <p:cNvSpPr txBox="1"/>
          <p:nvPr/>
        </p:nvSpPr>
        <p:spPr>
          <a:xfrm>
            <a:off x="4919241" y="0"/>
            <a:ext cx="7272759" cy="276999"/>
          </a:xfrm>
          <a:prstGeom prst="rect">
            <a:avLst/>
          </a:prstGeom>
          <a:noFill/>
        </p:spPr>
        <p:txBody>
          <a:bodyPr wrap="square" rtlCol="0">
            <a:spAutoFit/>
          </a:bodyPr>
          <a:lstStyle/>
          <a:p>
            <a:pPr algn="r"/>
            <a:r>
              <a:rPr lang="en-GB" sz="1200" dirty="0"/>
              <a:t>Image: https://en.wikipedia.org/wiki/File:Recycling_symbol2.svg</a:t>
            </a:r>
          </a:p>
        </p:txBody>
      </p:sp>
    </p:spTree>
    <p:extLst>
      <p:ext uri="{BB962C8B-B14F-4D97-AF65-F5344CB8AC3E}">
        <p14:creationId xmlns:p14="http://schemas.microsoft.com/office/powerpoint/2010/main" val="416004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 calcmode="lin" valueType="num">
                                      <p:cBhvr additive="base">
                                        <p:cTn id="1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 calcmode="lin" valueType="num">
                                      <p:cBhvr additive="base">
                                        <p:cTn id="1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135472" cy="867128"/>
          </a:xfrm>
          <a:prstGeom prst="rect">
            <a:avLst/>
          </a:prstGeom>
        </p:spPr>
      </p:pic>
      <p:sp>
        <p:nvSpPr>
          <p:cNvPr id="4" name="Title 3"/>
          <p:cNvSpPr>
            <a:spLocks noGrp="1"/>
          </p:cNvSpPr>
          <p:nvPr>
            <p:ph type="title"/>
          </p:nvPr>
        </p:nvSpPr>
        <p:spPr>
          <a:xfrm>
            <a:off x="152120" y="276402"/>
            <a:ext cx="7364786" cy="707849"/>
          </a:xfrm>
        </p:spPr>
        <p:txBody>
          <a:bodyPr>
            <a:noAutofit/>
          </a:bodyPr>
          <a:lstStyle/>
          <a:p>
            <a:r>
              <a:rPr lang="en-GB" sz="3600" b="1" dirty="0">
                <a:solidFill>
                  <a:schemeClr val="bg1"/>
                </a:solidFill>
              </a:rPr>
              <a:t>Stages of vocabulary learning</a:t>
            </a:r>
          </a:p>
        </p:txBody>
      </p:sp>
      <p:sp>
        <p:nvSpPr>
          <p:cNvPr id="6" name="TextBox 5"/>
          <p:cNvSpPr txBox="1"/>
          <p:nvPr/>
        </p:nvSpPr>
        <p:spPr>
          <a:xfrm>
            <a:off x="6524273" y="6470628"/>
            <a:ext cx="315066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a:t>
            </a:r>
          </a:p>
        </p:txBody>
      </p:sp>
      <p:sp>
        <p:nvSpPr>
          <p:cNvPr id="5" name="Content Placeholder 4"/>
          <p:cNvSpPr>
            <a:spLocks noGrp="1"/>
          </p:cNvSpPr>
          <p:nvPr>
            <p:ph idx="1"/>
          </p:nvPr>
        </p:nvSpPr>
        <p:spPr>
          <a:xfrm>
            <a:off x="1347613" y="1512359"/>
            <a:ext cx="10353320" cy="4351338"/>
          </a:xfrm>
        </p:spPr>
        <p:txBody>
          <a:bodyPr>
            <a:noAutofit/>
          </a:bodyPr>
          <a:lstStyle/>
          <a:p>
            <a:pPr marL="514350" indent="-514350">
              <a:buFont typeface="+mj-lt"/>
              <a:buAutoNum type="arabicPeriod"/>
            </a:pPr>
            <a:r>
              <a:rPr lang="en-GB" sz="3200" b="1" dirty="0">
                <a:solidFill>
                  <a:srgbClr val="EA5F00"/>
                </a:solidFill>
              </a:rPr>
              <a:t>Introduction </a:t>
            </a:r>
            <a:r>
              <a:rPr lang="en-GB" sz="3200" dirty="0"/>
              <a:t/>
            </a:r>
            <a:br>
              <a:rPr lang="en-GB" sz="3200" dirty="0"/>
            </a:br>
            <a:r>
              <a:rPr lang="en-GB" dirty="0">
                <a:solidFill>
                  <a:srgbClr val="104F75"/>
                </a:solidFill>
              </a:rPr>
              <a:t>(i.e. first encounters with new words, and initial memorisation routines)</a:t>
            </a:r>
          </a:p>
          <a:p>
            <a:pPr marL="514350" indent="-514350">
              <a:buFont typeface="+mj-lt"/>
              <a:buAutoNum type="arabicPeriod"/>
            </a:pPr>
            <a:r>
              <a:rPr lang="en-GB" sz="3200" b="1" dirty="0">
                <a:solidFill>
                  <a:srgbClr val="EA5F00"/>
                </a:solidFill>
              </a:rPr>
              <a:t>Consolidation</a:t>
            </a:r>
            <a:r>
              <a:rPr lang="en-GB" sz="3200" dirty="0"/>
              <a:t> </a:t>
            </a:r>
            <a:br>
              <a:rPr lang="en-GB" sz="3200" dirty="0"/>
            </a:br>
            <a:r>
              <a:rPr lang="en-GB" dirty="0">
                <a:solidFill>
                  <a:srgbClr val="104F75"/>
                </a:solidFill>
              </a:rPr>
              <a:t>(i.e. speed of retrieval building, controlled production, e.g. sentence-building)</a:t>
            </a:r>
          </a:p>
          <a:p>
            <a:pPr marL="514350" indent="-514350">
              <a:buFont typeface="+mj-lt"/>
              <a:buAutoNum type="arabicPeriod"/>
            </a:pPr>
            <a:r>
              <a:rPr lang="en-GB" sz="3200" b="1" dirty="0">
                <a:solidFill>
                  <a:srgbClr val="EA5F00"/>
                </a:solidFill>
              </a:rPr>
              <a:t>Developing use </a:t>
            </a:r>
            <a:r>
              <a:rPr lang="en-GB" sz="3200" dirty="0"/>
              <a:t/>
            </a:r>
            <a:br>
              <a:rPr lang="en-GB" sz="3200" dirty="0"/>
            </a:br>
            <a:r>
              <a:rPr lang="en-GB" dirty="0">
                <a:solidFill>
                  <a:srgbClr val="104F75"/>
                </a:solidFill>
              </a:rPr>
              <a:t>(i.e. revisiting across different contexts, modalities, synthesising with previously-learnt language)</a:t>
            </a:r>
          </a:p>
          <a:p>
            <a:pPr marL="514350" indent="-514350">
              <a:buFont typeface="+mj-lt"/>
              <a:buAutoNum type="arabicPeriod"/>
            </a:pPr>
            <a:r>
              <a:rPr lang="en-GB" sz="3200" b="1" dirty="0">
                <a:solidFill>
                  <a:srgbClr val="EA5F00"/>
                </a:solidFill>
              </a:rPr>
              <a:t>Assessment</a:t>
            </a:r>
          </a:p>
        </p:txBody>
      </p:sp>
    </p:spTree>
    <p:extLst>
      <p:ext uri="{BB962C8B-B14F-4D97-AF65-F5344CB8AC3E}">
        <p14:creationId xmlns:p14="http://schemas.microsoft.com/office/powerpoint/2010/main" val="35228104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0061"/>
            <a:ext cx="10515600" cy="1748939"/>
          </a:xfrm>
        </p:spPr>
        <p:txBody>
          <a:bodyPr/>
          <a:lstStyle/>
          <a:p>
            <a:pPr algn="ctr"/>
            <a:r>
              <a:rPr lang="en-GB" b="1" dirty="0">
                <a:solidFill>
                  <a:srgbClr val="104F75"/>
                </a:solidFill>
              </a:rPr>
              <a:t>The NCELP approach</a:t>
            </a:r>
          </a:p>
        </p:txBody>
      </p:sp>
    </p:spTree>
    <p:extLst>
      <p:ext uri="{BB962C8B-B14F-4D97-AF65-F5344CB8AC3E}">
        <p14:creationId xmlns:p14="http://schemas.microsoft.com/office/powerpoint/2010/main" val="11248047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05494" y="1379144"/>
            <a:ext cx="11786506" cy="6172200"/>
          </a:xfrm>
        </p:spPr>
        <p:txBody>
          <a:bodyPr>
            <a:normAutofit/>
          </a:bodyPr>
          <a:lstStyle/>
          <a:p>
            <a:r>
              <a:rPr lang="en-GB" sz="2600" dirty="0">
                <a:solidFill>
                  <a:srgbClr val="104F75"/>
                </a:solidFill>
              </a:rPr>
              <a:t>Teaching of ten new words, on average, per week (assuming a curriculum model of two lessons per week)</a:t>
            </a:r>
          </a:p>
          <a:p>
            <a:r>
              <a:rPr lang="en-GB" sz="2600" dirty="0">
                <a:solidFill>
                  <a:srgbClr val="104F75"/>
                </a:solidFill>
              </a:rPr>
              <a:t>Words selected on the basis of word frequency </a:t>
            </a:r>
          </a:p>
          <a:p>
            <a:r>
              <a:rPr lang="en-GB" sz="2600" dirty="0">
                <a:solidFill>
                  <a:srgbClr val="104F75"/>
                </a:solidFill>
              </a:rPr>
              <a:t>Words chosen different parts of speech (not noun lists)</a:t>
            </a:r>
          </a:p>
          <a:p>
            <a:r>
              <a:rPr lang="en-GB" sz="2600" dirty="0">
                <a:solidFill>
                  <a:srgbClr val="104F75"/>
                </a:solidFill>
              </a:rPr>
              <a:t>Most common verbs included each week</a:t>
            </a:r>
          </a:p>
          <a:p>
            <a:r>
              <a:rPr lang="en-GB" sz="2600" dirty="0">
                <a:solidFill>
                  <a:srgbClr val="104F75"/>
                </a:solidFill>
              </a:rPr>
              <a:t>Word choice also supports the grammar features </a:t>
            </a:r>
          </a:p>
          <a:p>
            <a:r>
              <a:rPr lang="en-GB" sz="2600" dirty="0">
                <a:solidFill>
                  <a:srgbClr val="104F75"/>
                </a:solidFill>
              </a:rPr>
              <a:t>Vocabulary revisited systematically within a week, a month, a term, a year</a:t>
            </a:r>
          </a:p>
          <a:p>
            <a:r>
              <a:rPr lang="en-GB" sz="2600" dirty="0">
                <a:solidFill>
                  <a:srgbClr val="104F75"/>
                </a:solidFill>
              </a:rPr>
              <a:t>Strategic, planned use of CALL (</a:t>
            </a:r>
            <a:r>
              <a:rPr lang="en-GB" sz="2600" dirty="0" err="1">
                <a:solidFill>
                  <a:srgbClr val="104F75"/>
                </a:solidFill>
              </a:rPr>
              <a:t>quizlet</a:t>
            </a:r>
            <a:r>
              <a:rPr lang="en-GB" sz="2600" dirty="0">
                <a:solidFill>
                  <a:srgbClr val="104F75"/>
                </a:solidFill>
              </a:rPr>
              <a:t> / audio learning homework)</a:t>
            </a:r>
          </a:p>
          <a:p>
            <a:r>
              <a:rPr lang="en-GB" sz="2600" dirty="0">
                <a:solidFill>
                  <a:srgbClr val="104F75"/>
                </a:solidFill>
              </a:rPr>
              <a:t>Aim of around 360 words end Y7, around 1000 end Y9, around 1700 end Y11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763251" cy="867128"/>
          </a:xfrm>
          <a:prstGeom prst="rect">
            <a:avLst/>
          </a:prstGeom>
        </p:spPr>
      </p:pic>
      <p:sp>
        <p:nvSpPr>
          <p:cNvPr id="4" name="TextBox 3"/>
          <p:cNvSpPr txBox="1"/>
          <p:nvPr/>
        </p:nvSpPr>
        <p:spPr>
          <a:xfrm>
            <a:off x="166623" y="296863"/>
            <a:ext cx="9135380" cy="646331"/>
          </a:xfrm>
          <a:prstGeom prst="rect">
            <a:avLst/>
          </a:prstGeom>
          <a:noFill/>
        </p:spPr>
        <p:txBody>
          <a:bodyPr wrap="square" rtlCol="0">
            <a:spAutoFit/>
          </a:bodyPr>
          <a:lstStyle/>
          <a:p>
            <a:r>
              <a:rPr lang="en-GB" sz="3600" b="1" dirty="0" err="1">
                <a:solidFill>
                  <a:prstClr val="white"/>
                </a:solidFill>
                <a:latin typeface="Century Gothic" panose="020B0502020202020204" pitchFamily="34" charset="0"/>
              </a:rPr>
              <a:t>NCELP</a:t>
            </a:r>
            <a:r>
              <a:rPr lang="en-GB" sz="3600" b="1" dirty="0">
                <a:solidFill>
                  <a:prstClr val="white"/>
                </a:solidFill>
                <a:latin typeface="Century Gothic" panose="020B0502020202020204" pitchFamily="34" charset="0"/>
              </a:rPr>
              <a:t> approach to vocabulary learning</a:t>
            </a:r>
          </a:p>
        </p:txBody>
      </p:sp>
    </p:spTree>
    <p:extLst>
      <p:ext uri="{BB962C8B-B14F-4D97-AF65-F5344CB8AC3E}">
        <p14:creationId xmlns:p14="http://schemas.microsoft.com/office/powerpoint/2010/main" val="144381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9" y="143907"/>
            <a:ext cx="12338547" cy="867128"/>
          </a:xfrm>
          <a:prstGeom prst="rect">
            <a:avLst/>
          </a:prstGeom>
        </p:spPr>
      </p:pic>
      <p:sp>
        <p:nvSpPr>
          <p:cNvPr id="8" name="Title 1"/>
          <p:cNvSpPr txBox="1">
            <a:spLocks/>
          </p:cNvSpPr>
          <p:nvPr/>
        </p:nvSpPr>
        <p:spPr>
          <a:xfrm>
            <a:off x="452438" y="13779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b="1">
                <a:solidFill>
                  <a:prstClr val="white"/>
                </a:solidFill>
              </a:rPr>
              <a:t>Vocabulary activities</a:t>
            </a:r>
          </a:p>
        </p:txBody>
      </p:sp>
      <p:sp>
        <p:nvSpPr>
          <p:cNvPr id="10" name="Content Placeholder 2"/>
          <p:cNvSpPr>
            <a:spLocks noGrp="1"/>
          </p:cNvSpPr>
          <p:nvPr>
            <p:ph idx="1"/>
          </p:nvPr>
        </p:nvSpPr>
        <p:spPr>
          <a:xfrm>
            <a:off x="352548" y="1169192"/>
            <a:ext cx="11672047" cy="5819493"/>
          </a:xfrm>
        </p:spPr>
        <p:txBody>
          <a:bodyPr>
            <a:normAutofit/>
          </a:bodyPr>
          <a:lstStyle/>
          <a:p>
            <a:pPr marL="0" indent="0">
              <a:buNone/>
            </a:pPr>
            <a:r>
              <a:rPr lang="en-GB" sz="2400" dirty="0"/>
              <a:t>- The </a:t>
            </a:r>
            <a:r>
              <a:rPr lang="en-GB" sz="2400" dirty="0" err="1"/>
              <a:t>NCELP</a:t>
            </a:r>
            <a:r>
              <a:rPr lang="en-GB" sz="2400" dirty="0"/>
              <a:t> SOW assumes approx. 30 minutes of prior vocabulary learning each week, before the lesson takes place. </a:t>
            </a:r>
          </a:p>
          <a:p>
            <a:pPr marL="0" indent="0">
              <a:buNone/>
            </a:pPr>
            <a:r>
              <a:rPr lang="en-GB" sz="2400" dirty="0"/>
              <a:t>- The vocabulary activities at the start of lessons aim to re-visit the new words the students have learnt at home in order to consolidate the new knowledge. </a:t>
            </a:r>
          </a:p>
          <a:p>
            <a:pPr marL="0" indent="0">
              <a:buNone/>
            </a:pPr>
            <a:r>
              <a:rPr lang="en-GB" sz="2400" dirty="0"/>
              <a:t>- Subsequently pupils will be required to practise the weekly grammatical point in reading and listening tasks which include the new vocabulary, therefore contributing to deepening the knowledge of the words learnt. </a:t>
            </a:r>
          </a:p>
          <a:p>
            <a:pPr marL="0" indent="0">
              <a:buNone/>
            </a:pPr>
            <a:r>
              <a:rPr lang="en-GB" sz="2400" dirty="0"/>
              <a:t>- Then the pupils will use the target grammar feature and new vocabulary in productive tasks.</a:t>
            </a:r>
          </a:p>
          <a:p>
            <a:pPr marL="0" indent="0">
              <a:buNone/>
            </a:pPr>
            <a:r>
              <a:rPr lang="en-GB" sz="2400" dirty="0"/>
              <a:t>- Lessons also systematically recycle previously taught vocabulary (from several weeks earlier). Where possible, activities integrate new and previously taught vocabulary. Otherwise, separate tasks ensure that all necessary vocabulary taught in previous weeks is revisited.</a:t>
            </a:r>
          </a:p>
          <a:p>
            <a:endParaRPr lang="en-GB" sz="2400" dirty="0"/>
          </a:p>
        </p:txBody>
      </p:sp>
      <p:sp>
        <p:nvSpPr>
          <p:cNvPr id="9" name="Title 1"/>
          <p:cNvSpPr txBox="1">
            <a:spLocks/>
          </p:cNvSpPr>
          <p:nvPr/>
        </p:nvSpPr>
        <p:spPr>
          <a:xfrm>
            <a:off x="452438" y="174325"/>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3" name="Title 2"/>
          <p:cNvSpPr>
            <a:spLocks noGrp="1"/>
          </p:cNvSpPr>
          <p:nvPr>
            <p:ph type="title"/>
          </p:nvPr>
        </p:nvSpPr>
        <p:spPr>
          <a:xfrm>
            <a:off x="0" y="-156371"/>
            <a:ext cx="11147612" cy="1325563"/>
          </a:xfrm>
        </p:spPr>
        <p:txBody>
          <a:bodyPr>
            <a:normAutofit/>
          </a:bodyPr>
          <a:lstStyle/>
          <a:p>
            <a:r>
              <a:rPr lang="en-GB" sz="4000" b="1" dirty="0">
                <a:solidFill>
                  <a:schemeClr val="bg1"/>
                </a:solidFill>
              </a:rPr>
              <a:t>A typical </a:t>
            </a:r>
            <a:r>
              <a:rPr lang="en-GB" sz="4000" b="1" dirty="0" err="1">
                <a:solidFill>
                  <a:schemeClr val="bg1"/>
                </a:solidFill>
              </a:rPr>
              <a:t>NCELP</a:t>
            </a:r>
            <a:r>
              <a:rPr lang="en-GB" sz="4000" b="1" dirty="0">
                <a:solidFill>
                  <a:schemeClr val="bg1"/>
                </a:solidFill>
              </a:rPr>
              <a:t> vocabulary learning cycle</a:t>
            </a:r>
          </a:p>
        </p:txBody>
      </p:sp>
    </p:spTree>
    <p:extLst>
      <p:ext uri="{BB962C8B-B14F-4D97-AF65-F5344CB8AC3E}">
        <p14:creationId xmlns:p14="http://schemas.microsoft.com/office/powerpoint/2010/main" val="210598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88867" y="1236244"/>
            <a:ext cx="11354638" cy="4351338"/>
          </a:xfrm>
        </p:spPr>
        <p:txBody>
          <a:bodyPr>
            <a:normAutofit/>
          </a:bodyPr>
          <a:lstStyle/>
          <a:p>
            <a:pPr marL="0" indent="0">
              <a:buNone/>
            </a:pPr>
            <a:r>
              <a:rPr lang="en-GB" b="1" dirty="0">
                <a:solidFill>
                  <a:schemeClr val="accent2">
                    <a:lumMod val="75000"/>
                  </a:schemeClr>
                </a:solidFill>
              </a:rPr>
              <a:t>Spanish Year 7 SOW Term 1 Week 6</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514350" indent="-514350">
              <a:buFont typeface="+mj-lt"/>
              <a:buAutoNum type="arabicPeriod"/>
            </a:pPr>
            <a:endParaRPr lang="en-GB"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463118" cy="867128"/>
          </a:xfrm>
          <a:prstGeom prst="rect">
            <a:avLst/>
          </a:prstGeom>
        </p:spPr>
      </p:pic>
      <p:sp>
        <p:nvSpPr>
          <p:cNvPr id="8" name="TextBox 7"/>
          <p:cNvSpPr txBox="1"/>
          <p:nvPr/>
        </p:nvSpPr>
        <p:spPr>
          <a:xfrm>
            <a:off x="122920" y="352210"/>
            <a:ext cx="9135380" cy="646331"/>
          </a:xfrm>
          <a:prstGeom prst="rect">
            <a:avLst/>
          </a:prstGeom>
          <a:noFill/>
        </p:spPr>
        <p:txBody>
          <a:bodyPr wrap="square" rtlCol="0">
            <a:spAutoFit/>
          </a:bodyPr>
          <a:lstStyle/>
          <a:p>
            <a:r>
              <a:rPr lang="en-GB" sz="3600" b="1" dirty="0">
                <a:solidFill>
                  <a:prstClr val="white"/>
                </a:solidFill>
                <a:latin typeface="Century Gothic" panose="020B0502020202020204" pitchFamily="34" charset="0"/>
              </a:rPr>
              <a:t>Example of a lesson</a:t>
            </a:r>
          </a:p>
        </p:txBody>
      </p:sp>
      <p:pic>
        <p:nvPicPr>
          <p:cNvPr id="6" name="Picture 5"/>
          <p:cNvPicPr>
            <a:picLocks noChangeAspect="1"/>
          </p:cNvPicPr>
          <p:nvPr/>
        </p:nvPicPr>
        <p:blipFill>
          <a:blip r:embed="rId4"/>
          <a:stretch>
            <a:fillRect/>
          </a:stretch>
        </p:blipFill>
        <p:spPr>
          <a:xfrm>
            <a:off x="122920" y="1763545"/>
            <a:ext cx="11871856" cy="4533900"/>
          </a:xfrm>
          <a:prstGeom prst="rect">
            <a:avLst/>
          </a:prstGeom>
        </p:spPr>
      </p:pic>
    </p:spTree>
    <p:extLst>
      <p:ext uri="{BB962C8B-B14F-4D97-AF65-F5344CB8AC3E}">
        <p14:creationId xmlns:p14="http://schemas.microsoft.com/office/powerpoint/2010/main" val="15265236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710083" cy="86712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8" y="2166190"/>
            <a:ext cx="6182231" cy="940081"/>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Quizlet</a:t>
            </a:r>
          </a:p>
        </p:txBody>
      </p:sp>
      <p:pic>
        <p:nvPicPr>
          <p:cNvPr id="9" name="Picture 8">
            <a:hlinkClick r:id="rId5"/>
          </p:cNvPr>
          <p:cNvPicPr>
            <a:picLocks noChangeAspect="1"/>
          </p:cNvPicPr>
          <p:nvPr/>
        </p:nvPicPr>
        <p:blipFill>
          <a:blip r:embed="rId6"/>
          <a:stretch>
            <a:fillRect/>
          </a:stretch>
        </p:blipFill>
        <p:spPr>
          <a:xfrm>
            <a:off x="5408023" y="3349565"/>
            <a:ext cx="1074246" cy="1074246"/>
          </a:xfrm>
          <a:prstGeom prst="rect">
            <a:avLst/>
          </a:prstGeom>
          <a:effectLst>
            <a:outerShdw blurRad="50800" dist="38100" dir="5400000" algn="t" rotWithShape="0">
              <a:prstClr val="black">
                <a:alpha val="40000"/>
              </a:prstClr>
            </a:outerShdw>
          </a:effectLst>
        </p:spPr>
      </p:pic>
      <p:sp>
        <p:nvSpPr>
          <p:cNvPr id="10" name="TextBox 9"/>
          <p:cNvSpPr txBox="1"/>
          <p:nvPr/>
        </p:nvSpPr>
        <p:spPr>
          <a:xfrm>
            <a:off x="300038" y="1450758"/>
            <a:ext cx="8169184" cy="646331"/>
          </a:xfrm>
          <a:prstGeom prst="rect">
            <a:avLst/>
          </a:prstGeom>
          <a:noFill/>
        </p:spPr>
        <p:txBody>
          <a:bodyPr wrap="square" rtlCol="0">
            <a:spAutoFit/>
          </a:bodyPr>
          <a:lstStyle/>
          <a:p>
            <a:r>
              <a:rPr lang="en-GB" sz="3600" dirty="0">
                <a:solidFill>
                  <a:srgbClr val="002060"/>
                </a:solidFill>
                <a:latin typeface="Century Gothic" panose="020B0502020202020204" pitchFamily="34" charset="0"/>
                <a:hlinkClick r:id="rId7"/>
              </a:rPr>
              <a:t>https://quizlet.com/NCELP</a:t>
            </a:r>
            <a:endParaRPr lang="en-GB" sz="2800" dirty="0">
              <a:solidFill>
                <a:srgbClr val="002060"/>
              </a:solidFill>
              <a:latin typeface="Century Gothic" panose="020B0502020202020204" pitchFamily="34"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10" y="3349565"/>
            <a:ext cx="3067020" cy="2893159"/>
          </a:xfrm>
          <a:prstGeom prst="rect">
            <a:avLst/>
          </a:prstGeom>
        </p:spPr>
      </p:pic>
      <p:sp>
        <p:nvSpPr>
          <p:cNvPr id="12" name="Rectangle 11"/>
          <p:cNvSpPr/>
          <p:nvPr/>
        </p:nvSpPr>
        <p:spPr>
          <a:xfrm>
            <a:off x="141974" y="3457316"/>
            <a:ext cx="3865629" cy="2677656"/>
          </a:xfrm>
          <a:prstGeom prst="rect">
            <a:avLst/>
          </a:prstGeom>
        </p:spPr>
        <p:txBody>
          <a:bodyPr wrap="square">
            <a:spAutoFit/>
          </a:bodyPr>
          <a:lstStyle/>
          <a:p>
            <a:pPr algn="ctr"/>
            <a:r>
              <a:rPr lang="en-US" sz="2400" b="1" dirty="0">
                <a:solidFill>
                  <a:srgbClr val="002060"/>
                </a:solidFill>
                <a:latin typeface="Century Gothic" panose="020B0502020202020204" pitchFamily="34" charset="0"/>
              </a:rPr>
              <a:t>Pre-learning </a:t>
            </a:r>
          </a:p>
          <a:p>
            <a:pPr algn="ctr"/>
            <a:r>
              <a:rPr lang="en-US" sz="2400" b="1" dirty="0">
                <a:solidFill>
                  <a:srgbClr val="002060"/>
                </a:solidFill>
                <a:latin typeface="Century Gothic" panose="020B0502020202020204" pitchFamily="34" charset="0"/>
              </a:rPr>
              <a:t>Vocabulary </a:t>
            </a:r>
          </a:p>
          <a:p>
            <a:pPr algn="ctr"/>
            <a:r>
              <a:rPr lang="en-US" sz="2400" b="1" dirty="0">
                <a:solidFill>
                  <a:srgbClr val="002060"/>
                </a:solidFill>
                <a:latin typeface="Century Gothic" panose="020B0502020202020204" pitchFamily="34" charset="0"/>
              </a:rPr>
              <a:t>Homework </a:t>
            </a:r>
            <a:r>
              <a:rPr lang="en-US" sz="2400" dirty="0">
                <a:solidFill>
                  <a:srgbClr val="002060"/>
                </a:solidFill>
                <a:latin typeface="Century Gothic" panose="020B0502020202020204" pitchFamily="34" charset="0"/>
              </a:rPr>
              <a:t>to </a:t>
            </a:r>
          </a:p>
          <a:p>
            <a:pPr algn="ctr"/>
            <a:r>
              <a:rPr lang="en-US" sz="2400" dirty="0">
                <a:solidFill>
                  <a:srgbClr val="002060"/>
                </a:solidFill>
                <a:latin typeface="Century Gothic" panose="020B0502020202020204" pitchFamily="34" charset="0"/>
              </a:rPr>
              <a:t>introduce and </a:t>
            </a:r>
          </a:p>
          <a:p>
            <a:pPr algn="ctr"/>
            <a:r>
              <a:rPr lang="en-US" sz="2400" dirty="0">
                <a:solidFill>
                  <a:srgbClr val="002060"/>
                </a:solidFill>
                <a:latin typeface="Century Gothic" panose="020B0502020202020204" pitchFamily="34" charset="0"/>
              </a:rPr>
              <a:t>establish the </a:t>
            </a:r>
          </a:p>
          <a:p>
            <a:pPr algn="ctr"/>
            <a:r>
              <a:rPr lang="en-US" sz="2400" dirty="0">
                <a:solidFill>
                  <a:srgbClr val="002060"/>
                </a:solidFill>
                <a:latin typeface="Century Gothic" panose="020B0502020202020204" pitchFamily="34" charset="0"/>
              </a:rPr>
              <a:t>vocabulary </a:t>
            </a:r>
          </a:p>
          <a:p>
            <a:pPr algn="ctr"/>
            <a:r>
              <a:rPr lang="en-US" sz="2400" dirty="0">
                <a:solidFill>
                  <a:srgbClr val="002060"/>
                </a:solidFill>
                <a:latin typeface="Century Gothic" panose="020B0502020202020204" pitchFamily="34" charset="0"/>
              </a:rPr>
              <a:t>knowledge</a:t>
            </a:r>
          </a:p>
        </p:txBody>
      </p:sp>
      <p:pic>
        <p:nvPicPr>
          <p:cNvPr id="13" name="Picture 12"/>
          <p:cNvPicPr>
            <a:picLocks noChangeAspect="1"/>
          </p:cNvPicPr>
          <p:nvPr/>
        </p:nvPicPr>
        <p:blipFill>
          <a:blip r:embed="rId9"/>
          <a:stretch>
            <a:fillRect/>
          </a:stretch>
        </p:blipFill>
        <p:spPr>
          <a:xfrm>
            <a:off x="7460958" y="148709"/>
            <a:ext cx="4526546" cy="6094015"/>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75458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EA1B16-0474-4F93-827F-A393F395A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4334"/>
            <a:ext cx="5880197" cy="867128"/>
          </a:xfrm>
          <a:prstGeom prst="rect">
            <a:avLst/>
          </a:prstGeom>
        </p:spPr>
      </p:pic>
      <p:sp>
        <p:nvSpPr>
          <p:cNvPr id="7" name="Title 1">
            <a:extLst>
              <a:ext uri="{FF2B5EF4-FFF2-40B4-BE49-F238E27FC236}">
                <a16:creationId xmlns:a16="http://schemas.microsoft.com/office/drawing/2014/main" id="{6E7533C2-CABF-4E64-9474-6D6B94DD90C4}"/>
              </a:ext>
            </a:extLst>
          </p:cNvPr>
          <p:cNvSpPr txBox="1">
            <a:spLocks/>
          </p:cNvSpPr>
          <p:nvPr/>
        </p:nvSpPr>
        <p:spPr>
          <a:xfrm>
            <a:off x="161365" y="363547"/>
            <a:ext cx="2205318" cy="548701"/>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endParaRPr lang="en-GB" sz="2400" dirty="0">
              <a:solidFill>
                <a:prstClr val="white"/>
              </a:solidFill>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28A661D8-843C-46D8-842F-127582A6B0D5}"/>
              </a:ext>
            </a:extLst>
          </p:cNvPr>
          <p:cNvGraphicFramePr>
            <a:graphicFrameLocks noGrp="1"/>
          </p:cNvGraphicFramePr>
          <p:nvPr/>
        </p:nvGraphicFramePr>
        <p:xfrm>
          <a:off x="6052483" y="363547"/>
          <a:ext cx="5517818" cy="562230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val="20000"/>
                    </a:ext>
                  </a:extLst>
                </a:gridCol>
                <a:gridCol w="2275739">
                  <a:extLst>
                    <a:ext uri="{9D8B030D-6E8A-4147-A177-3AD203B41FA5}">
                      <a16:colId xmlns:a16="http://schemas.microsoft.com/office/drawing/2014/main" val="20001"/>
                    </a:ext>
                  </a:extLst>
                </a:gridCol>
                <a:gridCol w="2769075">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¿quién?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who?</a:t>
                      </a: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hablar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speak, speaking</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comprar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buy, buying</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bailar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dance, dancing</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llegar</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arrive,</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arriving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6</a:t>
                      </a:r>
                      <a:endParaRPr kumimoji="0" lang="en-GB" sz="1600" b="1" i="0" u="none" strike="noStrike" kern="1200" cap="none" spc="0" normalizeH="0" baseline="0" noProof="0" dirty="0">
                        <a:ln>
                          <a:noFill/>
                        </a:ln>
                        <a:solidFill>
                          <a:srgbClr val="02456F"/>
                        </a:solidFill>
                        <a:effectLst/>
                        <a:uLnTx/>
                        <a:uFillTx/>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escuchar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 listen, listening</a:t>
                      </a:r>
                    </a:p>
                  </a:txBody>
                  <a:tcPr marL="68580" marR="68580" marT="0" marB="0" anchor="ctr"/>
                </a:tc>
                <a:extLst>
                  <a:ext uri="{0D108BD9-81ED-4DB2-BD59-A6C34878D82A}">
                    <a16:rowId xmlns:a16="http://schemas.microsoft.com/office/drawing/2014/main" val="1256153055"/>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7</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una amiga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 friend</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(female)</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073682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música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music</a:t>
                      </a:r>
                    </a:p>
                  </a:txBody>
                  <a:tcPr marL="68580" marR="68580" marT="0" marB="0" anchor="ctr"/>
                </a:tc>
                <a:extLst>
                  <a:ext uri="{0D108BD9-81ED-4DB2-BD59-A6C34878D82A}">
                    <a16:rowId xmlns:a16="http://schemas.microsoft.com/office/drawing/2014/main" val="97536584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tarde </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late</a:t>
                      </a:r>
                    </a:p>
                  </a:txBody>
                  <a:tcPr marL="68580" marR="68580" marT="0" marB="0" anchor="ctr"/>
                </a:tc>
                <a:extLst>
                  <a:ext uri="{0D108BD9-81ED-4DB2-BD59-A6C34878D82A}">
                    <a16:rowId xmlns:a16="http://schemas.microsoft.com/office/drawing/2014/main" val="142237382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temprano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early</a:t>
                      </a:r>
                    </a:p>
                  </a:txBody>
                  <a:tcPr marL="68580" marR="68580" marT="0" marB="0" anchor="ctr"/>
                </a:tc>
                <a:extLst>
                  <a:ext uri="{0D108BD9-81ED-4DB2-BD59-A6C34878D82A}">
                    <a16:rowId xmlns:a16="http://schemas.microsoft.com/office/drawing/2014/main" val="3327875093"/>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11</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bien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well</a:t>
                      </a:r>
                    </a:p>
                  </a:txBody>
                  <a:tcPr marL="68580" marR="68580" marT="0" marB="0" anchor="ctr"/>
                </a:tc>
                <a:extLst>
                  <a:ext uri="{0D108BD9-81ED-4DB2-BD59-A6C34878D82A}">
                    <a16:rowId xmlns:a16="http://schemas.microsoft.com/office/drawing/2014/main" val="16133046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12</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con</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with</a:t>
                      </a:r>
                    </a:p>
                  </a:txBody>
                  <a:tcPr marL="68580" marR="68580" marT="0" marB="0" anchor="ctr"/>
                </a:tc>
                <a:extLst>
                  <a:ext uri="{0D108BD9-81ED-4DB2-BD59-A6C34878D82A}">
                    <a16:rowId xmlns:a16="http://schemas.microsoft.com/office/drawing/2014/main" val="779254573"/>
                  </a:ext>
                </a:extLst>
              </a:tr>
            </a:tbl>
          </a:graphicData>
        </a:graphic>
      </p:graphicFrame>
      <p:sp>
        <p:nvSpPr>
          <p:cNvPr id="9" name="Rectangle 2">
            <a:extLst>
              <a:ext uri="{FF2B5EF4-FFF2-40B4-BE49-F238E27FC236}">
                <a16:creationId xmlns:a16="http://schemas.microsoft.com/office/drawing/2014/main" id="{28AC9A79-A521-49DD-A666-3426CE203315}"/>
              </a:ext>
            </a:extLst>
          </p:cNvPr>
          <p:cNvSpPr>
            <a:spLocks noChangeArrowheads="1"/>
          </p:cNvSpPr>
          <p:nvPr/>
        </p:nvSpPr>
        <p:spPr bwMode="auto">
          <a:xfrm>
            <a:off x="523785" y="1307697"/>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0" name="Rectangle 3">
            <a:extLst>
              <a:ext uri="{FF2B5EF4-FFF2-40B4-BE49-F238E27FC236}">
                <a16:creationId xmlns:a16="http://schemas.microsoft.com/office/drawing/2014/main" id="{AD0B0087-8287-42C6-B090-835D2B4CA2BA}"/>
              </a:ext>
            </a:extLst>
          </p:cNvPr>
          <p:cNvSpPr>
            <a:spLocks noChangeArrowheads="1"/>
          </p:cNvSpPr>
          <p:nvPr/>
        </p:nvSpPr>
        <p:spPr bwMode="auto">
          <a:xfrm>
            <a:off x="521419" y="1307695"/>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a:extLst>
              <a:ext uri="{FF2B5EF4-FFF2-40B4-BE49-F238E27FC236}">
                <a16:creationId xmlns:a16="http://schemas.microsoft.com/office/drawing/2014/main" id="{1EF3E944-ED9B-49BB-BBB6-BAF4F3F070DE}"/>
              </a:ext>
            </a:extLst>
          </p:cNvPr>
          <p:cNvSpPr>
            <a:spLocks noChangeShapeType="1"/>
          </p:cNvSpPr>
          <p:nvPr/>
        </p:nvSpPr>
        <p:spPr bwMode="auto">
          <a:xfrm>
            <a:off x="1207158" y="1296269"/>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a:extLst>
              <a:ext uri="{FF2B5EF4-FFF2-40B4-BE49-F238E27FC236}">
                <a16:creationId xmlns:a16="http://schemas.microsoft.com/office/drawing/2014/main" id="{55700D40-A226-4037-A5F3-E130D8561974}"/>
              </a:ext>
            </a:extLst>
          </p:cNvPr>
          <p:cNvSpPr>
            <a:spLocks noChangeShapeType="1"/>
          </p:cNvSpPr>
          <p:nvPr/>
        </p:nvSpPr>
        <p:spPr bwMode="auto">
          <a:xfrm>
            <a:off x="1231846" y="129626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a:extLst>
              <a:ext uri="{FF2B5EF4-FFF2-40B4-BE49-F238E27FC236}">
                <a16:creationId xmlns:a16="http://schemas.microsoft.com/office/drawing/2014/main" id="{D70590AD-6395-4AD9-86B2-CC89C09DB742}"/>
              </a:ext>
            </a:extLst>
          </p:cNvPr>
          <p:cNvSpPr>
            <a:spLocks noChangeShapeType="1"/>
          </p:cNvSpPr>
          <p:nvPr/>
        </p:nvSpPr>
        <p:spPr bwMode="auto">
          <a:xfrm>
            <a:off x="1207158" y="545252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2">
            <a:extLst>
              <a:ext uri="{FF2B5EF4-FFF2-40B4-BE49-F238E27FC236}">
                <a16:creationId xmlns:a16="http://schemas.microsoft.com/office/drawing/2014/main" id="{6F5B3E21-473E-4B7D-8598-8FF092109907}"/>
              </a:ext>
            </a:extLst>
          </p:cNvPr>
          <p:cNvSpPr txBox="1">
            <a:spLocks noChangeArrowheads="1"/>
          </p:cNvSpPr>
          <p:nvPr/>
        </p:nvSpPr>
        <p:spPr bwMode="auto">
          <a:xfrm>
            <a:off x="1448637" y="1138418"/>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6" name="Text Box 14">
            <a:extLst>
              <a:ext uri="{FF2B5EF4-FFF2-40B4-BE49-F238E27FC236}">
                <a16:creationId xmlns:a16="http://schemas.microsoft.com/office/drawing/2014/main" id="{10872328-7E30-4263-9FB5-A1632CF34175}"/>
              </a:ext>
            </a:extLst>
          </p:cNvPr>
          <p:cNvSpPr txBox="1">
            <a:spLocks noChangeArrowheads="1"/>
          </p:cNvSpPr>
          <p:nvPr/>
        </p:nvSpPr>
        <p:spPr bwMode="auto">
          <a:xfrm>
            <a:off x="1423949" y="5272000"/>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7" name="AutoShape 11">
            <a:hlinkClick r:id="" action="ppaction://noaction" highlightClick="1"/>
            <a:extLst>
              <a:ext uri="{FF2B5EF4-FFF2-40B4-BE49-F238E27FC236}">
                <a16:creationId xmlns:a16="http://schemas.microsoft.com/office/drawing/2014/main" id="{0D5B500E-0BCA-4843-BBAD-E784B4315ADD}"/>
              </a:ext>
            </a:extLst>
          </p:cNvPr>
          <p:cNvSpPr>
            <a:spLocks noChangeArrowheads="1"/>
          </p:cNvSpPr>
          <p:nvPr/>
        </p:nvSpPr>
        <p:spPr bwMode="auto">
          <a:xfrm>
            <a:off x="260521" y="5682948"/>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INICIO</a:t>
            </a:r>
          </a:p>
        </p:txBody>
      </p:sp>
      <p:grpSp>
        <p:nvGrpSpPr>
          <p:cNvPr id="18" name="Group 17">
            <a:extLst>
              <a:ext uri="{FF2B5EF4-FFF2-40B4-BE49-F238E27FC236}">
                <a16:creationId xmlns:a16="http://schemas.microsoft.com/office/drawing/2014/main" id="{E7451AB8-230E-409F-9610-9A214CFD76DB}"/>
              </a:ext>
            </a:extLst>
          </p:cNvPr>
          <p:cNvGrpSpPr/>
          <p:nvPr/>
        </p:nvGrpSpPr>
        <p:grpSpPr>
          <a:xfrm>
            <a:off x="6666852" y="859731"/>
            <a:ext cx="2043862" cy="5066244"/>
            <a:chOff x="3758774" y="981429"/>
            <a:chExt cx="2043862" cy="5066244"/>
          </a:xfrm>
        </p:grpSpPr>
        <p:grpSp>
          <p:nvGrpSpPr>
            <p:cNvPr id="19" name="Group 18">
              <a:extLst>
                <a:ext uri="{FF2B5EF4-FFF2-40B4-BE49-F238E27FC236}">
                  <a16:creationId xmlns:a16="http://schemas.microsoft.com/office/drawing/2014/main" id="{3B06EC13-33EB-4060-BD83-ABECDE85437C}"/>
                </a:ext>
              </a:extLst>
            </p:cNvPr>
            <p:cNvGrpSpPr/>
            <p:nvPr/>
          </p:nvGrpSpPr>
          <p:grpSpPr>
            <a:xfrm>
              <a:off x="3758774" y="981429"/>
              <a:ext cx="2006648" cy="4227605"/>
              <a:chOff x="2634335" y="1842309"/>
              <a:chExt cx="2006648" cy="4227605"/>
            </a:xfrm>
          </p:grpSpPr>
          <p:sp>
            <p:nvSpPr>
              <p:cNvPr id="22" name="Rectangle 21">
                <a:extLst>
                  <a:ext uri="{FF2B5EF4-FFF2-40B4-BE49-F238E27FC236}">
                    <a16:creationId xmlns:a16="http://schemas.microsoft.com/office/drawing/2014/main" id="{8B30AB15-E735-4617-A508-AF3BBB77860D}"/>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3" name="Rectangle 22">
                <a:extLst>
                  <a:ext uri="{FF2B5EF4-FFF2-40B4-BE49-F238E27FC236}">
                    <a16:creationId xmlns:a16="http://schemas.microsoft.com/office/drawing/2014/main" id="{8D59C2F4-9A94-4D27-89A2-9E80FC6E3675}"/>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4" name="Rectangle 23">
                <a:extLst>
                  <a:ext uri="{FF2B5EF4-FFF2-40B4-BE49-F238E27FC236}">
                    <a16:creationId xmlns:a16="http://schemas.microsoft.com/office/drawing/2014/main" id="{F8508096-519B-4AE4-BC8B-869B836A1C4A}"/>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5" name="Rectangle 24">
                <a:extLst>
                  <a:ext uri="{FF2B5EF4-FFF2-40B4-BE49-F238E27FC236}">
                    <a16:creationId xmlns:a16="http://schemas.microsoft.com/office/drawing/2014/main" id="{3BBC69F6-B296-4BEC-955F-16947A18C0FE}"/>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6" name="Rectangle 25">
                <a:extLst>
                  <a:ext uri="{FF2B5EF4-FFF2-40B4-BE49-F238E27FC236}">
                    <a16:creationId xmlns:a16="http://schemas.microsoft.com/office/drawing/2014/main" id="{CF4B1FDA-D798-4119-B735-9206C75DBC43}"/>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7" name="Rectangle 26">
                <a:extLst>
                  <a:ext uri="{FF2B5EF4-FFF2-40B4-BE49-F238E27FC236}">
                    <a16:creationId xmlns:a16="http://schemas.microsoft.com/office/drawing/2014/main" id="{5A6E01DF-56C4-4FDB-9AEE-D02224F17900}"/>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8" name="Rectangle 27">
                <a:extLst>
                  <a:ext uri="{FF2B5EF4-FFF2-40B4-BE49-F238E27FC236}">
                    <a16:creationId xmlns:a16="http://schemas.microsoft.com/office/drawing/2014/main" id="{36025488-5240-46F6-BD8B-F795EA1D1A0A}"/>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9" name="Rectangle 28">
                <a:extLst>
                  <a:ext uri="{FF2B5EF4-FFF2-40B4-BE49-F238E27FC236}">
                    <a16:creationId xmlns:a16="http://schemas.microsoft.com/office/drawing/2014/main" id="{EA8261A8-73F0-4C54-B577-D1368644BC60}"/>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0" name="Rectangle 29">
                <a:extLst>
                  <a:ext uri="{FF2B5EF4-FFF2-40B4-BE49-F238E27FC236}">
                    <a16:creationId xmlns:a16="http://schemas.microsoft.com/office/drawing/2014/main" id="{354D85C7-1E6C-49F6-A6FC-9D3E99E8F6D9}"/>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1" name="Rectangle 30">
                <a:extLst>
                  <a:ext uri="{FF2B5EF4-FFF2-40B4-BE49-F238E27FC236}">
                    <a16:creationId xmlns:a16="http://schemas.microsoft.com/office/drawing/2014/main" id="{BA1F7B2D-6066-45FB-A2A2-13C354AA804F}"/>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0" name="Rectangle 19">
              <a:extLst>
                <a:ext uri="{FF2B5EF4-FFF2-40B4-BE49-F238E27FC236}">
                  <a16:creationId xmlns:a16="http://schemas.microsoft.com/office/drawing/2014/main" id="{E7FAEE87-9A32-451B-93AD-AF9457A85818}"/>
                </a:ext>
              </a:extLst>
            </p:cNvPr>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21" name="Rectangle 20">
              <a:extLst>
                <a:ext uri="{FF2B5EF4-FFF2-40B4-BE49-F238E27FC236}">
                  <a16:creationId xmlns:a16="http://schemas.microsoft.com/office/drawing/2014/main" id="{3D49D9B7-FFE2-4B4C-BE8A-C46542721299}"/>
                </a:ext>
              </a:extLst>
            </p:cNvPr>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32" name="Group 31">
            <a:extLst>
              <a:ext uri="{FF2B5EF4-FFF2-40B4-BE49-F238E27FC236}">
                <a16:creationId xmlns:a16="http://schemas.microsoft.com/office/drawing/2014/main" id="{209A0F4C-EFE9-49FA-BF39-BE144EF526FC}"/>
              </a:ext>
            </a:extLst>
          </p:cNvPr>
          <p:cNvGrpSpPr/>
          <p:nvPr/>
        </p:nvGrpSpPr>
        <p:grpSpPr>
          <a:xfrm>
            <a:off x="9019404" y="859731"/>
            <a:ext cx="2422724" cy="5066244"/>
            <a:chOff x="3758774" y="981429"/>
            <a:chExt cx="2043862" cy="5066244"/>
          </a:xfrm>
        </p:grpSpPr>
        <p:grpSp>
          <p:nvGrpSpPr>
            <p:cNvPr id="33" name="Group 32">
              <a:extLst>
                <a:ext uri="{FF2B5EF4-FFF2-40B4-BE49-F238E27FC236}">
                  <a16:creationId xmlns:a16="http://schemas.microsoft.com/office/drawing/2014/main" id="{28C86391-01D4-4628-AA5B-E721A0CC65A0}"/>
                </a:ext>
              </a:extLst>
            </p:cNvPr>
            <p:cNvGrpSpPr/>
            <p:nvPr/>
          </p:nvGrpSpPr>
          <p:grpSpPr>
            <a:xfrm>
              <a:off x="3758774" y="981429"/>
              <a:ext cx="2006648" cy="4227605"/>
              <a:chOff x="2634335" y="1842309"/>
              <a:chExt cx="2006648" cy="4227605"/>
            </a:xfrm>
          </p:grpSpPr>
          <p:sp>
            <p:nvSpPr>
              <p:cNvPr id="36" name="Rectangle 35">
                <a:extLst>
                  <a:ext uri="{FF2B5EF4-FFF2-40B4-BE49-F238E27FC236}">
                    <a16:creationId xmlns:a16="http://schemas.microsoft.com/office/drawing/2014/main" id="{E1B7F945-7228-4BD0-AD12-39033CE6833A}"/>
                  </a:ext>
                </a:extLst>
              </p:cNvPr>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7" name="Rectangle 36">
                <a:extLst>
                  <a:ext uri="{FF2B5EF4-FFF2-40B4-BE49-F238E27FC236}">
                    <a16:creationId xmlns:a16="http://schemas.microsoft.com/office/drawing/2014/main" id="{062F7BC9-BC33-4278-AC0F-39A23606419E}"/>
                  </a:ext>
                </a:extLst>
              </p:cNvPr>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8" name="Rectangle 37">
                <a:extLst>
                  <a:ext uri="{FF2B5EF4-FFF2-40B4-BE49-F238E27FC236}">
                    <a16:creationId xmlns:a16="http://schemas.microsoft.com/office/drawing/2014/main" id="{372D3C66-4A22-4268-AB34-65D6775908FF}"/>
                  </a:ext>
                </a:extLst>
              </p:cNvPr>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9" name="Rectangle 38">
                <a:extLst>
                  <a:ext uri="{FF2B5EF4-FFF2-40B4-BE49-F238E27FC236}">
                    <a16:creationId xmlns:a16="http://schemas.microsoft.com/office/drawing/2014/main" id="{786ECA06-9659-4222-9CC6-DDDBB0CB31F9}"/>
                  </a:ext>
                </a:extLst>
              </p:cNvPr>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a:extLst>
                  <a:ext uri="{FF2B5EF4-FFF2-40B4-BE49-F238E27FC236}">
                    <a16:creationId xmlns:a16="http://schemas.microsoft.com/office/drawing/2014/main" id="{DD811048-986D-45AE-801C-8D226411056A}"/>
                  </a:ext>
                </a:extLst>
              </p:cNvPr>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a:extLst>
                  <a:ext uri="{FF2B5EF4-FFF2-40B4-BE49-F238E27FC236}">
                    <a16:creationId xmlns:a16="http://schemas.microsoft.com/office/drawing/2014/main" id="{C6B37B50-7196-46AF-AE1C-FB224068B55E}"/>
                  </a:ext>
                </a:extLst>
              </p:cNvPr>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2" name="Rectangle 41">
                <a:extLst>
                  <a:ext uri="{FF2B5EF4-FFF2-40B4-BE49-F238E27FC236}">
                    <a16:creationId xmlns:a16="http://schemas.microsoft.com/office/drawing/2014/main" id="{6DDF0B62-21AB-462D-A54B-578B881A9892}"/>
                  </a:ext>
                </a:extLst>
              </p:cNvPr>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3" name="Rectangle 42">
                <a:extLst>
                  <a:ext uri="{FF2B5EF4-FFF2-40B4-BE49-F238E27FC236}">
                    <a16:creationId xmlns:a16="http://schemas.microsoft.com/office/drawing/2014/main" id="{B1024C80-E518-4142-9858-0F340EAA4496}"/>
                  </a:ext>
                </a:extLst>
              </p:cNvPr>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a:extLst>
                  <a:ext uri="{FF2B5EF4-FFF2-40B4-BE49-F238E27FC236}">
                    <a16:creationId xmlns:a16="http://schemas.microsoft.com/office/drawing/2014/main" id="{956A858F-9593-4CBF-BB8E-2BA6D47C1A51}"/>
                  </a:ext>
                </a:extLst>
              </p:cNvPr>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a:extLst>
                  <a:ext uri="{FF2B5EF4-FFF2-40B4-BE49-F238E27FC236}">
                    <a16:creationId xmlns:a16="http://schemas.microsoft.com/office/drawing/2014/main" id="{DEA0F55E-C6F2-40A0-AA5B-B2E11B1BF7F1}"/>
                  </a:ext>
                </a:extLst>
              </p:cNvPr>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34" name="Rectangle 33">
              <a:extLst>
                <a:ext uri="{FF2B5EF4-FFF2-40B4-BE49-F238E27FC236}">
                  <a16:creationId xmlns:a16="http://schemas.microsoft.com/office/drawing/2014/main" id="{017EF487-EC6B-4825-B23E-EA8A694F2ED3}"/>
                </a:ext>
              </a:extLst>
            </p:cNvPr>
            <p:cNvSpPr/>
            <p:nvPr/>
          </p:nvSpPr>
          <p:spPr>
            <a:xfrm>
              <a:off x="3795989" y="5276484"/>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35" name="Rectangle 34">
              <a:extLst>
                <a:ext uri="{FF2B5EF4-FFF2-40B4-BE49-F238E27FC236}">
                  <a16:creationId xmlns:a16="http://schemas.microsoft.com/office/drawing/2014/main" id="{D46BD3CC-8DF2-4F32-A13B-8DDD7842099F}"/>
                </a:ext>
              </a:extLst>
            </p:cNvPr>
            <p:cNvSpPr/>
            <p:nvPr/>
          </p:nvSpPr>
          <p:spPr>
            <a:xfrm>
              <a:off x="3758774" y="5716185"/>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 name="Title 1">
            <a:extLst>
              <a:ext uri="{FF2B5EF4-FFF2-40B4-BE49-F238E27FC236}">
                <a16:creationId xmlns:a16="http://schemas.microsoft.com/office/drawing/2014/main" id="{5456F6EA-7010-4642-B916-6C0C85AA4E37}"/>
              </a:ext>
            </a:extLst>
          </p:cNvPr>
          <p:cNvSpPr>
            <a:spLocks noGrp="1"/>
          </p:cNvSpPr>
          <p:nvPr>
            <p:ph type="title"/>
          </p:nvPr>
        </p:nvSpPr>
        <p:spPr>
          <a:xfrm>
            <a:off x="161365" y="-83447"/>
            <a:ext cx="10515600" cy="1325563"/>
          </a:xfrm>
        </p:spPr>
        <p:txBody>
          <a:bodyPr>
            <a:normAutofit/>
          </a:bodyPr>
          <a:lstStyle/>
          <a:p>
            <a:r>
              <a:rPr lang="en-GB" sz="3600" b="1" kern="1200" dirty="0">
                <a:solidFill>
                  <a:srgbClr val="FFFFFF"/>
                </a:solidFill>
                <a:effectLst/>
                <a:latin typeface="Century Gothic" panose="020B0502020202020204" pitchFamily="34" charset="0"/>
                <a:ea typeface="+mn-ea"/>
                <a:cs typeface="+mn-cs"/>
              </a:rPr>
              <a:t>Vocabulario</a:t>
            </a:r>
            <a:endParaRPr lang="en-GB" sz="6000" dirty="0"/>
          </a:p>
        </p:txBody>
      </p:sp>
      <p:sp>
        <p:nvSpPr>
          <p:cNvPr id="51" name="Oval Callout 50"/>
          <p:cNvSpPr/>
          <p:nvPr/>
        </p:nvSpPr>
        <p:spPr>
          <a:xfrm>
            <a:off x="1717286" y="4124686"/>
            <a:ext cx="4914033" cy="1861166"/>
          </a:xfrm>
          <a:prstGeom prst="wedgeEllipseCallout">
            <a:avLst>
              <a:gd name="adj1" fmla="val -54408"/>
              <a:gd name="adj2" fmla="val 40966"/>
            </a:avLst>
          </a:prstGeom>
          <a:solidFill>
            <a:srgbClr val="104F7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2" name="TextBox 51"/>
          <p:cNvSpPr txBox="1"/>
          <p:nvPr/>
        </p:nvSpPr>
        <p:spPr>
          <a:xfrm>
            <a:off x="2192935" y="4410225"/>
            <a:ext cx="4099282" cy="1200329"/>
          </a:xfrm>
          <a:prstGeom prst="rect">
            <a:avLst/>
          </a:prstGeom>
          <a:noFill/>
        </p:spPr>
        <p:txBody>
          <a:bodyPr wrap="square" rtlCol="0">
            <a:spAutoFit/>
          </a:bodyPr>
          <a:lstStyle/>
          <a:p>
            <a:pPr algn="ctr"/>
            <a:r>
              <a:rPr lang="en-GB" sz="2400" dirty="0">
                <a:solidFill>
                  <a:prstClr val="white"/>
                </a:solidFill>
                <a:latin typeface="Century Gothic" panose="020B0502020202020204" pitchFamily="34" charset="0"/>
              </a:rPr>
              <a:t>This task is made more challenging by being done against the clock.</a:t>
            </a: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217" y="1413677"/>
            <a:ext cx="3067020" cy="2461117"/>
          </a:xfrm>
          <a:prstGeom prst="rect">
            <a:avLst/>
          </a:prstGeom>
        </p:spPr>
      </p:pic>
      <p:sp>
        <p:nvSpPr>
          <p:cNvPr id="4" name="Rectangle 3"/>
          <p:cNvSpPr/>
          <p:nvPr/>
        </p:nvSpPr>
        <p:spPr>
          <a:xfrm>
            <a:off x="1513576" y="1543928"/>
            <a:ext cx="3865629" cy="2308324"/>
          </a:xfrm>
          <a:prstGeom prst="rect">
            <a:avLst/>
          </a:prstGeom>
        </p:spPr>
        <p:txBody>
          <a:bodyPr wrap="square">
            <a:spAutoFit/>
          </a:bodyPr>
          <a:lstStyle/>
          <a:p>
            <a:pPr algn="ctr"/>
            <a:r>
              <a:rPr lang="en-US" sz="2400" b="1" dirty="0">
                <a:solidFill>
                  <a:srgbClr val="002060"/>
                </a:solidFill>
                <a:latin typeface="Century Gothic" panose="020B0502020202020204" pitchFamily="34" charset="0"/>
              </a:rPr>
              <a:t>Quiz </a:t>
            </a:r>
            <a:r>
              <a:rPr lang="en-US" sz="2400" dirty="0">
                <a:solidFill>
                  <a:srgbClr val="002060"/>
                </a:solidFill>
                <a:latin typeface="Century Gothic" panose="020B0502020202020204" pitchFamily="34" charset="0"/>
              </a:rPr>
              <a:t>to refresh/</a:t>
            </a:r>
          </a:p>
          <a:p>
            <a:pPr algn="ctr"/>
            <a:r>
              <a:rPr lang="en-US" sz="2400" dirty="0">
                <a:solidFill>
                  <a:srgbClr val="002060"/>
                </a:solidFill>
                <a:latin typeface="Century Gothic" panose="020B0502020202020204" pitchFamily="34" charset="0"/>
              </a:rPr>
              <a:t>consolidate </a:t>
            </a:r>
          </a:p>
          <a:p>
            <a:pPr algn="ctr"/>
            <a:r>
              <a:rPr lang="en-US" sz="2400" dirty="0">
                <a:solidFill>
                  <a:srgbClr val="002060"/>
                </a:solidFill>
                <a:latin typeface="Century Gothic" panose="020B0502020202020204" pitchFamily="34" charset="0"/>
              </a:rPr>
              <a:t>knowledge </a:t>
            </a:r>
          </a:p>
          <a:p>
            <a:pPr algn="ctr"/>
            <a:r>
              <a:rPr lang="en-US" sz="2400" dirty="0">
                <a:solidFill>
                  <a:srgbClr val="002060"/>
                </a:solidFill>
                <a:latin typeface="Century Gothic" panose="020B0502020202020204" pitchFamily="34" charset="0"/>
              </a:rPr>
              <a:t>of the </a:t>
            </a:r>
          </a:p>
          <a:p>
            <a:pPr algn="ctr"/>
            <a:r>
              <a:rPr lang="en-US" sz="2400" dirty="0">
                <a:solidFill>
                  <a:srgbClr val="002060"/>
                </a:solidFill>
                <a:latin typeface="Century Gothic" panose="020B0502020202020204" pitchFamily="34" charset="0"/>
              </a:rPr>
              <a:t>pre-learnt </a:t>
            </a:r>
          </a:p>
          <a:p>
            <a:pPr algn="ctr"/>
            <a:r>
              <a:rPr lang="en-US" sz="2400" dirty="0">
                <a:solidFill>
                  <a:srgbClr val="002060"/>
                </a:solidFill>
                <a:latin typeface="Century Gothic" panose="020B0502020202020204" pitchFamily="34" charset="0"/>
              </a:rPr>
              <a:t>vocabulary</a:t>
            </a:r>
          </a:p>
        </p:txBody>
      </p:sp>
    </p:spTree>
    <p:extLst>
      <p:ext uri="{BB962C8B-B14F-4D97-AF65-F5344CB8AC3E}">
        <p14:creationId xmlns:p14="http://schemas.microsoft.com/office/powerpoint/2010/main" val="38753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afterEffect">
                                  <p:stCondLst>
                                    <p:cond delay="0"/>
                                  </p:stCondLst>
                                  <p:childTnLst>
                                    <p:animEffect transition="out" filter="slide(fromBottom)">
                                      <p:cBhvr>
                                        <p:cTn id="33" dur="59000"/>
                                        <p:tgtEl>
                                          <p:spTgt spid="10"/>
                                        </p:tgtEl>
                                      </p:cBhvr>
                                    </p:animEffect>
                                    <p:set>
                                      <p:cBhvr>
                                        <p:cTn id="34" dur="1" fill="hold">
                                          <p:stCondLst>
                                            <p:cond delay="58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1" grpId="0" animBg="1"/>
      <p:bldP spid="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7C3ACB-7219-2D41-AAC5-65756C26C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386" y="400886"/>
            <a:ext cx="3796584" cy="2654460"/>
          </a:xfrm>
          <a:prstGeom prst="rect">
            <a:avLst/>
          </a:prstGeom>
        </p:spPr>
      </p:pic>
      <p:pic>
        <p:nvPicPr>
          <p:cNvPr id="6" name="Picture 5">
            <a:extLst>
              <a:ext uri="{FF2B5EF4-FFF2-40B4-BE49-F238E27FC236}">
                <a16:creationId xmlns:a16="http://schemas.microsoft.com/office/drawing/2014/main" id="{DBAF9B6A-0C50-1244-A3AB-2643BB75C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3077" y="400886"/>
            <a:ext cx="3823314" cy="2654461"/>
          </a:xfrm>
          <a:prstGeom prst="rect">
            <a:avLst/>
          </a:prstGeom>
        </p:spPr>
      </p:pic>
      <p:pic>
        <p:nvPicPr>
          <p:cNvPr id="8" name="Picture 7">
            <a:extLst>
              <a:ext uri="{FF2B5EF4-FFF2-40B4-BE49-F238E27FC236}">
                <a16:creationId xmlns:a16="http://schemas.microsoft.com/office/drawing/2014/main" id="{977D20A5-2E47-F948-90BB-11C738110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59" y="400887"/>
            <a:ext cx="3786923" cy="2654460"/>
          </a:xfrm>
          <a:prstGeom prst="rect">
            <a:avLst/>
          </a:prstGeom>
        </p:spPr>
      </p:pic>
      <p:pic>
        <p:nvPicPr>
          <p:cNvPr id="14" name="Picture 13">
            <a:extLst>
              <a:ext uri="{FF2B5EF4-FFF2-40B4-BE49-F238E27FC236}">
                <a16:creationId xmlns:a16="http://schemas.microsoft.com/office/drawing/2014/main" id="{2639384E-0CA4-7C48-B181-E3ACAE0BD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59" y="3214678"/>
            <a:ext cx="2956289" cy="2062973"/>
          </a:xfrm>
          <a:prstGeom prst="rect">
            <a:avLst/>
          </a:prstGeom>
        </p:spPr>
      </p:pic>
      <p:pic>
        <p:nvPicPr>
          <p:cNvPr id="16" name="Picture 15">
            <a:extLst>
              <a:ext uri="{FF2B5EF4-FFF2-40B4-BE49-F238E27FC236}">
                <a16:creationId xmlns:a16="http://schemas.microsoft.com/office/drawing/2014/main" id="{E5F7CB60-BC28-104C-B064-326284CC94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6395" y="3612111"/>
            <a:ext cx="2851374" cy="2001259"/>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1192" y="3214678"/>
            <a:ext cx="3927713" cy="2981737"/>
          </a:xfrm>
          <a:prstGeom prst="rect">
            <a:avLst/>
          </a:prstGeom>
        </p:spPr>
      </p:pic>
      <p:sp>
        <p:nvSpPr>
          <p:cNvPr id="11" name="Rectangle 10"/>
          <p:cNvSpPr/>
          <p:nvPr/>
        </p:nvSpPr>
        <p:spPr>
          <a:xfrm>
            <a:off x="8356174" y="3366718"/>
            <a:ext cx="3537748" cy="2677656"/>
          </a:xfrm>
          <a:prstGeom prst="rect">
            <a:avLst/>
          </a:prstGeom>
        </p:spPr>
        <p:txBody>
          <a:bodyPr wrap="square">
            <a:spAutoFit/>
          </a:bodyPr>
          <a:lstStyle/>
          <a:p>
            <a:pPr algn="ctr"/>
            <a:r>
              <a:rPr lang="en-US" sz="2800" b="1" dirty="0">
                <a:solidFill>
                  <a:srgbClr val="002060"/>
                </a:solidFill>
                <a:latin typeface="Century Gothic" panose="020B0502020202020204" pitchFamily="34" charset="0"/>
              </a:rPr>
              <a:t>Verb lexicon - </a:t>
            </a:r>
            <a:r>
              <a:rPr lang="en-US" sz="2800" dirty="0">
                <a:solidFill>
                  <a:srgbClr val="002060"/>
                </a:solidFill>
                <a:latin typeface="Century Gothic" panose="020B0502020202020204" pitchFamily="34" charset="0"/>
              </a:rPr>
              <a:t>verbs are taught and </a:t>
            </a:r>
            <a:r>
              <a:rPr lang="en-US" sz="2800" dirty="0" err="1">
                <a:solidFill>
                  <a:srgbClr val="002060"/>
                </a:solidFill>
                <a:latin typeface="Century Gothic" panose="020B0502020202020204" pitchFamily="34" charset="0"/>
              </a:rPr>
              <a:t>practised</a:t>
            </a:r>
            <a:r>
              <a:rPr lang="en-US" sz="2800" dirty="0">
                <a:solidFill>
                  <a:srgbClr val="002060"/>
                </a:solidFill>
                <a:latin typeface="Century Gothic" panose="020B0502020202020204" pitchFamily="34" charset="0"/>
              </a:rPr>
              <a:t> as lexical items at word/sentence level</a:t>
            </a:r>
          </a:p>
        </p:txBody>
      </p:sp>
      <p:pic>
        <p:nvPicPr>
          <p:cNvPr id="10" name="Picture 9">
            <a:extLst>
              <a:ext uri="{FF2B5EF4-FFF2-40B4-BE49-F238E27FC236}">
                <a16:creationId xmlns:a16="http://schemas.microsoft.com/office/drawing/2014/main" id="{34B1DE01-4EAA-4A42-9822-36C534D2D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8953" y="4115414"/>
            <a:ext cx="2757438" cy="2054720"/>
          </a:xfrm>
          <a:prstGeom prst="rect">
            <a:avLst/>
          </a:prstGeom>
        </p:spPr>
      </p:pic>
    </p:spTree>
    <p:extLst>
      <p:ext uri="{BB962C8B-B14F-4D97-AF65-F5344CB8AC3E}">
        <p14:creationId xmlns:p14="http://schemas.microsoft.com/office/powerpoint/2010/main" val="423938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0426" y="1566521"/>
            <a:ext cx="11070531" cy="40605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877531" cy="867128"/>
          </a:xfrm>
          <a:prstGeom prst="rect">
            <a:avLst/>
          </a:prstGeom>
        </p:spPr>
      </p:pic>
      <p:sp>
        <p:nvSpPr>
          <p:cNvPr id="5" name="TextBox 4"/>
          <p:cNvSpPr txBox="1"/>
          <p:nvPr/>
        </p:nvSpPr>
        <p:spPr>
          <a:xfrm>
            <a:off x="166393" y="428977"/>
            <a:ext cx="10640011" cy="461665"/>
          </a:xfrm>
          <a:prstGeom prst="rect">
            <a:avLst/>
          </a:prstGeom>
          <a:noFill/>
        </p:spPr>
        <p:txBody>
          <a:bodyPr wrap="square" rtlCol="0">
            <a:spAutoFit/>
          </a:bodyPr>
          <a:lstStyle/>
          <a:p>
            <a:r>
              <a:rPr lang="en-GB" sz="2400" b="1" dirty="0">
                <a:solidFill>
                  <a:prstClr val="white"/>
                </a:solidFill>
                <a:latin typeface="Century Gothic" panose="020B0502020202020204" pitchFamily="34" charset="0"/>
              </a:rPr>
              <a:t>AQA French Foundation Writing Paper Q2 (June 2018)</a:t>
            </a:r>
          </a:p>
        </p:txBody>
      </p:sp>
    </p:spTree>
    <p:extLst>
      <p:ext uri="{BB962C8B-B14F-4D97-AF65-F5344CB8AC3E}">
        <p14:creationId xmlns:p14="http://schemas.microsoft.com/office/powerpoint/2010/main" val="3933949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5D34F7-8AA9-4E1F-B9CA-7679CBEDB8E1}"/>
              </a:ext>
            </a:extLst>
          </p:cNvPr>
          <p:cNvSpPr/>
          <p:nvPr/>
        </p:nvSpPr>
        <p:spPr>
          <a:xfrm>
            <a:off x="3571252" y="252557"/>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bailar</a:t>
            </a:r>
            <a:endParaRPr lang="en-GB" sz="2800" dirty="0">
              <a:solidFill>
                <a:schemeClr val="accent5">
                  <a:lumMod val="50000"/>
                </a:schemeClr>
              </a:solidFill>
              <a:latin typeface="Century Gothic" panose="020B0502020202020204" pitchFamily="34" charset="0"/>
            </a:endParaRPr>
          </a:p>
        </p:txBody>
      </p:sp>
      <p:sp>
        <p:nvSpPr>
          <p:cNvPr id="7" name="Rectangle 6">
            <a:extLst>
              <a:ext uri="{FF2B5EF4-FFF2-40B4-BE49-F238E27FC236}">
                <a16:creationId xmlns:a16="http://schemas.microsoft.com/office/drawing/2014/main" id="{F3675DD1-46EC-48D9-955A-43A774FBB90D}"/>
              </a:ext>
            </a:extLst>
          </p:cNvPr>
          <p:cNvSpPr/>
          <p:nvPr/>
        </p:nvSpPr>
        <p:spPr>
          <a:xfrm>
            <a:off x="6191142" y="1723803"/>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comprar</a:t>
            </a:r>
            <a:endParaRPr lang="en-GB" sz="2800" dirty="0">
              <a:solidFill>
                <a:schemeClr val="accent5">
                  <a:lumMod val="50000"/>
                </a:schemeClr>
              </a:solidFill>
              <a:latin typeface="Century Gothic" panose="020B0502020202020204" pitchFamily="34" charset="0"/>
            </a:endParaRPr>
          </a:p>
        </p:txBody>
      </p:sp>
      <p:sp>
        <p:nvSpPr>
          <p:cNvPr id="8" name="Rectangle 7">
            <a:extLst>
              <a:ext uri="{FF2B5EF4-FFF2-40B4-BE49-F238E27FC236}">
                <a16:creationId xmlns:a16="http://schemas.microsoft.com/office/drawing/2014/main" id="{7525736F-CAAC-49FF-BF6C-B620B44262EF}"/>
              </a:ext>
            </a:extLst>
          </p:cNvPr>
          <p:cNvSpPr/>
          <p:nvPr/>
        </p:nvSpPr>
        <p:spPr>
          <a:xfrm>
            <a:off x="8811466" y="252557"/>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hablar</a:t>
            </a:r>
            <a:endParaRPr lang="en-GB" sz="2800" dirty="0">
              <a:solidFill>
                <a:schemeClr val="accent5">
                  <a:lumMod val="50000"/>
                </a:schemeClr>
              </a:solidFill>
              <a:latin typeface="Century Gothic" panose="020B0502020202020204" pitchFamily="34" charset="0"/>
            </a:endParaRPr>
          </a:p>
        </p:txBody>
      </p:sp>
      <p:sp>
        <p:nvSpPr>
          <p:cNvPr id="9" name="Rectangle 8">
            <a:extLst>
              <a:ext uri="{FF2B5EF4-FFF2-40B4-BE49-F238E27FC236}">
                <a16:creationId xmlns:a16="http://schemas.microsoft.com/office/drawing/2014/main" id="{BF2BD0E3-F338-4857-8081-970791DE09AC}"/>
              </a:ext>
            </a:extLst>
          </p:cNvPr>
          <p:cNvSpPr/>
          <p:nvPr/>
        </p:nvSpPr>
        <p:spPr>
          <a:xfrm>
            <a:off x="6191142" y="252557"/>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¿quién?</a:t>
            </a:r>
            <a:endParaRPr lang="en-GB" sz="2800" dirty="0">
              <a:solidFill>
                <a:schemeClr val="accent5">
                  <a:lumMod val="50000"/>
                </a:schemeClr>
              </a:solidFill>
              <a:latin typeface="Century Gothic" panose="020B0502020202020204" pitchFamily="34" charset="0"/>
            </a:endParaRPr>
          </a:p>
        </p:txBody>
      </p:sp>
      <p:sp>
        <p:nvSpPr>
          <p:cNvPr id="10" name="Rectangle 9">
            <a:extLst>
              <a:ext uri="{FF2B5EF4-FFF2-40B4-BE49-F238E27FC236}">
                <a16:creationId xmlns:a16="http://schemas.microsoft.com/office/drawing/2014/main" id="{E7B52ABD-1644-41DD-B7B7-ECC4CCA62B88}"/>
              </a:ext>
            </a:extLst>
          </p:cNvPr>
          <p:cNvSpPr/>
          <p:nvPr/>
        </p:nvSpPr>
        <p:spPr>
          <a:xfrm>
            <a:off x="8811465" y="1723803"/>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temprano</a:t>
            </a:r>
            <a:endParaRPr lang="en-GB" sz="2800" dirty="0">
              <a:solidFill>
                <a:schemeClr val="accent5">
                  <a:lumMod val="50000"/>
                </a:scheme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8961944A-4AD9-436D-BD0B-F14F9367F665}"/>
              </a:ext>
            </a:extLst>
          </p:cNvPr>
          <p:cNvSpPr/>
          <p:nvPr/>
        </p:nvSpPr>
        <p:spPr>
          <a:xfrm>
            <a:off x="3571252" y="1723803"/>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rPr>
              <a:t>escuchar</a:t>
            </a:r>
            <a:endParaRPr lang="en-GB" sz="2800" dirty="0">
              <a:solidFill>
                <a:schemeClr val="accent5">
                  <a:lumMod val="50000"/>
                </a:schemeClr>
              </a:solidFill>
              <a:latin typeface="Century Gothic" panose="020B0502020202020204" pitchFamily="34" charset="0"/>
            </a:endParaRPr>
          </a:p>
        </p:txBody>
      </p:sp>
      <p:sp>
        <p:nvSpPr>
          <p:cNvPr id="13" name="Rectangle 12">
            <a:extLst>
              <a:ext uri="{FF2B5EF4-FFF2-40B4-BE49-F238E27FC236}">
                <a16:creationId xmlns:a16="http://schemas.microsoft.com/office/drawing/2014/main" id="{75BC7379-0DC8-41AA-9D4F-5DE869522F2D}"/>
              </a:ext>
            </a:extLst>
          </p:cNvPr>
          <p:cNvSpPr/>
          <p:nvPr/>
        </p:nvSpPr>
        <p:spPr>
          <a:xfrm>
            <a:off x="902462" y="252557"/>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una amiga</a:t>
            </a:r>
            <a:endParaRPr lang="en-GB" sz="2800" dirty="0">
              <a:solidFill>
                <a:schemeClr val="accent5">
                  <a:lumMod val="50000"/>
                </a:schemeClr>
              </a:solidFill>
              <a:latin typeface="Century Gothic" panose="020B0502020202020204" pitchFamily="34" charset="0"/>
            </a:endParaRPr>
          </a:p>
        </p:txBody>
      </p:sp>
      <p:sp>
        <p:nvSpPr>
          <p:cNvPr id="14" name="Rectangle 13">
            <a:extLst>
              <a:ext uri="{FF2B5EF4-FFF2-40B4-BE49-F238E27FC236}">
                <a16:creationId xmlns:a16="http://schemas.microsoft.com/office/drawing/2014/main" id="{F1053318-1C0C-4537-A793-F21A283E577F}"/>
              </a:ext>
            </a:extLst>
          </p:cNvPr>
          <p:cNvSpPr/>
          <p:nvPr/>
        </p:nvSpPr>
        <p:spPr>
          <a:xfrm>
            <a:off x="902460" y="1723803"/>
            <a:ext cx="236827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música</a:t>
            </a:r>
            <a:endParaRPr lang="en-GB" sz="2800" dirty="0">
              <a:solidFill>
                <a:schemeClr val="accent5">
                  <a:lumMod val="50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45A3FCC0-3813-46F7-B962-D33F803E1728}"/>
              </a:ext>
            </a:extLst>
          </p:cNvPr>
          <p:cNvSpPr/>
          <p:nvPr/>
        </p:nvSpPr>
        <p:spPr>
          <a:xfrm>
            <a:off x="902460" y="3195049"/>
            <a:ext cx="23682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tarde</a:t>
            </a:r>
            <a:endParaRPr lang="en-GB" sz="2800" dirty="0">
              <a:solidFill>
                <a:schemeClr val="accent5">
                  <a:lumMod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A4CCACAB-674F-4625-810A-5F03FA3BEF44}"/>
              </a:ext>
            </a:extLst>
          </p:cNvPr>
          <p:cNvSpPr/>
          <p:nvPr/>
        </p:nvSpPr>
        <p:spPr>
          <a:xfrm>
            <a:off x="3571252" y="3195049"/>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
        <p:nvSpPr>
          <p:cNvPr id="17" name="Rectangle 16">
            <a:extLst>
              <a:ext uri="{FF2B5EF4-FFF2-40B4-BE49-F238E27FC236}">
                <a16:creationId xmlns:a16="http://schemas.microsoft.com/office/drawing/2014/main" id="{DC07BCDA-07EA-4AB4-B79E-E8C9106D4D9D}"/>
              </a:ext>
            </a:extLst>
          </p:cNvPr>
          <p:cNvSpPr/>
          <p:nvPr/>
        </p:nvSpPr>
        <p:spPr>
          <a:xfrm>
            <a:off x="6191142" y="3195049"/>
            <a:ext cx="2319812"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bien</a:t>
            </a:r>
            <a:endParaRPr lang="en-GB" sz="2800" dirty="0">
              <a:solidFill>
                <a:schemeClr val="accent5">
                  <a:lumMod val="50000"/>
                </a:schemeClr>
              </a:solidFill>
              <a:latin typeface="Century Gothic" panose="020B0502020202020204" pitchFamily="34" charset="0"/>
            </a:endParaRPr>
          </a:p>
        </p:txBody>
      </p:sp>
      <p:sp>
        <p:nvSpPr>
          <p:cNvPr id="18" name="Rectangle 17">
            <a:extLst>
              <a:ext uri="{FF2B5EF4-FFF2-40B4-BE49-F238E27FC236}">
                <a16:creationId xmlns:a16="http://schemas.microsoft.com/office/drawing/2014/main" id="{B98824B6-24A2-48C9-AA2E-E03559BF4866}"/>
              </a:ext>
            </a:extLst>
          </p:cNvPr>
          <p:cNvSpPr/>
          <p:nvPr/>
        </p:nvSpPr>
        <p:spPr>
          <a:xfrm>
            <a:off x="8811464" y="3195049"/>
            <a:ext cx="2501519"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con</a:t>
            </a:r>
            <a:endParaRPr lang="en-GB" sz="2800" dirty="0">
              <a:solidFill>
                <a:schemeClr val="accent5">
                  <a:lumMod val="50000"/>
                </a:schemeClr>
              </a:solidFill>
              <a:latin typeface="Century Gothic" panose="020B0502020202020204" pitchFamily="34" charset="0"/>
            </a:endParaRPr>
          </a:p>
        </p:txBody>
      </p:sp>
      <p:sp>
        <p:nvSpPr>
          <p:cNvPr id="19" name="Rectangle 18">
            <a:extLst>
              <a:ext uri="{FF2B5EF4-FFF2-40B4-BE49-F238E27FC236}">
                <a16:creationId xmlns:a16="http://schemas.microsoft.com/office/drawing/2014/main" id="{4A672B35-EB64-443C-8E57-4E105E6E7764}"/>
              </a:ext>
            </a:extLst>
          </p:cNvPr>
          <p:cNvSpPr/>
          <p:nvPr/>
        </p:nvSpPr>
        <p:spPr>
          <a:xfrm>
            <a:off x="4730941" y="4859726"/>
            <a:ext cx="2501519" cy="1266092"/>
          </a:xfrm>
          <a:prstGeom prst="rect">
            <a:avLst/>
          </a:prstGeom>
          <a:solidFill>
            <a:schemeClr val="accent2">
              <a:lumMod val="60000"/>
              <a:lumOff val="4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5">
                    <a:lumMod val="50000"/>
                  </a:schemeClr>
                </a:solidFill>
                <a:latin typeface="Century Gothic" panose="020B0502020202020204" pitchFamily="34" charset="0"/>
              </a:rPr>
              <a:t>to arrive</a:t>
            </a:r>
          </a:p>
        </p:txBody>
      </p:sp>
      <p:sp>
        <p:nvSpPr>
          <p:cNvPr id="4" name="Title 3">
            <a:extLst>
              <a:ext uri="{FF2B5EF4-FFF2-40B4-BE49-F238E27FC236}">
                <a16:creationId xmlns:a16="http://schemas.microsoft.com/office/drawing/2014/main" id="{BBC0B298-9A4F-458A-B3C1-FBACD7BCFB6E}"/>
              </a:ext>
            </a:extLst>
          </p:cNvPr>
          <p:cNvSpPr>
            <a:spLocks noGrp="1"/>
          </p:cNvSpPr>
          <p:nvPr>
            <p:ph type="title"/>
          </p:nvPr>
        </p:nvSpPr>
        <p:spPr>
          <a:xfrm>
            <a:off x="0" y="-4890927"/>
            <a:ext cx="10515600" cy="1325563"/>
          </a:xfrm>
        </p:spPr>
        <p:txBody>
          <a:bodyPr/>
          <a:lstStyle/>
          <a:p>
            <a:r>
              <a:rPr lang="en-GB" sz="100" dirty="0">
                <a:solidFill>
                  <a:schemeClr val="bg1"/>
                </a:solidFill>
              </a:rPr>
              <a:t>llegar</a:t>
            </a:r>
          </a:p>
        </p:txBody>
      </p:sp>
      <p:sp>
        <p:nvSpPr>
          <p:cNvPr id="21" name="Oval Callout 20"/>
          <p:cNvSpPr/>
          <p:nvPr/>
        </p:nvSpPr>
        <p:spPr>
          <a:xfrm>
            <a:off x="133350" y="4789787"/>
            <a:ext cx="4438649" cy="1405970"/>
          </a:xfrm>
          <a:prstGeom prst="wedgeEllipseCallout">
            <a:avLst>
              <a:gd name="adj1" fmla="val 63497"/>
              <a:gd name="adj2" fmla="val 2145"/>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TextBox 21"/>
          <p:cNvSpPr txBox="1"/>
          <p:nvPr/>
        </p:nvSpPr>
        <p:spPr>
          <a:xfrm>
            <a:off x="320249" y="5015718"/>
            <a:ext cx="4099282" cy="1200329"/>
          </a:xfrm>
          <a:prstGeom prst="rect">
            <a:avLst/>
          </a:prstGeom>
          <a:noFill/>
        </p:spPr>
        <p:txBody>
          <a:bodyPr wrap="square" rtlCol="0">
            <a:spAutoFit/>
          </a:bodyPr>
          <a:lstStyle/>
          <a:p>
            <a:pPr algn="ctr"/>
            <a:r>
              <a:rPr lang="en-GB" sz="2400" dirty="0">
                <a:solidFill>
                  <a:prstClr val="white"/>
                </a:solidFill>
                <a:latin typeface="Century Gothic" panose="020B0502020202020204" pitchFamily="34" charset="0"/>
              </a:rPr>
              <a:t>Again, unambiguous English translations are provided.</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1464" y="252557"/>
            <a:ext cx="3067020" cy="2737338"/>
          </a:xfrm>
          <a:prstGeom prst="rect">
            <a:avLst/>
          </a:prstGeom>
        </p:spPr>
      </p:pic>
      <p:sp>
        <p:nvSpPr>
          <p:cNvPr id="24" name="Rectangle 23"/>
          <p:cNvSpPr/>
          <p:nvPr/>
        </p:nvSpPr>
        <p:spPr>
          <a:xfrm>
            <a:off x="8811464" y="507106"/>
            <a:ext cx="2976897" cy="2246769"/>
          </a:xfrm>
          <a:prstGeom prst="rect">
            <a:avLst/>
          </a:prstGeom>
        </p:spPr>
        <p:txBody>
          <a:bodyPr wrap="square">
            <a:spAutoFit/>
          </a:bodyPr>
          <a:lstStyle/>
          <a:p>
            <a:pPr algn="ctr"/>
            <a:r>
              <a:rPr lang="en-US" sz="2800" b="1" dirty="0">
                <a:solidFill>
                  <a:srgbClr val="002060"/>
                </a:solidFill>
                <a:latin typeface="Century Gothic" panose="020B0502020202020204" pitchFamily="34" charset="0"/>
              </a:rPr>
              <a:t>Vocabulary practice </a:t>
            </a:r>
            <a:r>
              <a:rPr lang="en-US" sz="2800" dirty="0">
                <a:solidFill>
                  <a:srgbClr val="002060"/>
                </a:solidFill>
                <a:latin typeface="Century Gothic" panose="020B0502020202020204" pitchFamily="34" charset="0"/>
              </a:rPr>
              <a:t>in a variety of typical </a:t>
            </a:r>
          </a:p>
          <a:p>
            <a:pPr algn="ctr"/>
            <a:r>
              <a:rPr lang="en-US" sz="2800" dirty="0">
                <a:solidFill>
                  <a:srgbClr val="002060"/>
                </a:solidFill>
                <a:latin typeface="Century Gothic" panose="020B0502020202020204" pitchFamily="34" charset="0"/>
              </a:rPr>
              <a:t>ways</a:t>
            </a:r>
          </a:p>
        </p:txBody>
      </p:sp>
      <p:sp>
        <p:nvSpPr>
          <p:cNvPr id="20" name="Rectangle 19">
            <a:extLst>
              <a:ext uri="{FF2B5EF4-FFF2-40B4-BE49-F238E27FC236}">
                <a16:creationId xmlns:a16="http://schemas.microsoft.com/office/drawing/2014/main" id="{A4CCACAB-674F-4625-810A-5F03FA3BEF44}"/>
              </a:ext>
            </a:extLst>
          </p:cNvPr>
          <p:cNvSpPr/>
          <p:nvPr/>
        </p:nvSpPr>
        <p:spPr>
          <a:xfrm>
            <a:off x="7485755" y="4859726"/>
            <a:ext cx="2319378" cy="1266092"/>
          </a:xfrm>
          <a:prstGeom prst="rect">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5">
                    <a:lumMod val="50000"/>
                  </a:schemeClr>
                </a:solidFill>
                <a:latin typeface="Century Gothic" panose="020B0502020202020204" pitchFamily="34" charset="0"/>
                <a:ea typeface="SimSun" panose="02010600030101010101" pitchFamily="2" charset="-122"/>
                <a:cs typeface="Times New Roman" panose="02020603050405020304" pitchFamily="18" charset="0"/>
              </a:rPr>
              <a:t>llegar</a:t>
            </a:r>
            <a:endParaRPr lang="en-GB" sz="2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0786984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94" name="Picture 2" descr="close up of  white ripped piece of paper on white background">
            <a:extLst>
              <a:ext uri="{FF2B5EF4-FFF2-40B4-BE49-F238E27FC236}">
                <a16:creationId xmlns:a16="http://schemas.microsoft.com/office/drawing/2014/main" id="{D698F139-BEAA-48AA-AB75-7A287793A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546907" y="1006821"/>
            <a:ext cx="3762120" cy="473835"/>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a16="http://schemas.microsoft.com/office/drawing/2014/main" id="{587CF647-3118-4D8C-A167-9D6F4B499382}"/>
              </a:ext>
            </a:extLst>
          </p:cNvPr>
          <p:cNvSpPr txBox="1"/>
          <p:nvPr/>
        </p:nvSpPr>
        <p:spPr>
          <a:xfrm>
            <a:off x="926949" y="993469"/>
            <a:ext cx="32273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habla</a:t>
            </a:r>
            <a:r>
              <a:rPr kumimoji="0" lang="en-GB" sz="2400" b="0" i="0" u="none" strike="noStrike" kern="0" cap="none" spc="0" normalizeH="0" baseline="0" noProof="0" dirty="0">
                <a:ln>
                  <a:noFill/>
                </a:ln>
                <a:solidFill>
                  <a:srgbClr val="4472C4">
                    <a:lumMod val="50000"/>
                  </a:srgbClr>
                </a:solidFill>
                <a:effectLst/>
                <a:uLnTx/>
                <a:uFillTx/>
              </a:rPr>
              <a:t> con un amigo </a:t>
            </a:r>
          </a:p>
        </p:txBody>
      </p:sp>
      <p:pic>
        <p:nvPicPr>
          <p:cNvPr id="96" name="Picture 2" descr="close up of  white ripped piece of paper on white background">
            <a:extLst>
              <a:ext uri="{FF2B5EF4-FFF2-40B4-BE49-F238E27FC236}">
                <a16:creationId xmlns:a16="http://schemas.microsoft.com/office/drawing/2014/main" id="{75643CA6-5297-4331-97B6-B335C27F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1586069"/>
            <a:ext cx="2450689" cy="451814"/>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5C359998-E268-47DB-BE36-1F4DDE812942}"/>
              </a:ext>
            </a:extLst>
          </p:cNvPr>
          <p:cNvSpPr txBox="1"/>
          <p:nvPr/>
        </p:nvSpPr>
        <p:spPr>
          <a:xfrm>
            <a:off x="1151257" y="1575471"/>
            <a:ext cx="190710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llega</a:t>
            </a:r>
            <a:r>
              <a:rPr kumimoji="0" lang="en-GB" sz="2400" b="0" i="0" u="none" strike="noStrike" kern="0" cap="none" spc="0" normalizeH="0" baseline="0" noProof="0" dirty="0">
                <a:ln>
                  <a:noFill/>
                </a:ln>
                <a:solidFill>
                  <a:srgbClr val="4472C4">
                    <a:lumMod val="50000"/>
                  </a:srgbClr>
                </a:solidFill>
                <a:effectLst/>
                <a:uLnTx/>
                <a:uFillTx/>
              </a:rPr>
              <a:t> tarde</a:t>
            </a:r>
          </a:p>
        </p:txBody>
      </p:sp>
      <p:pic>
        <p:nvPicPr>
          <p:cNvPr id="98" name="Picture 2" descr="close up of  white ripped piece of paper on white background">
            <a:extLst>
              <a:ext uri="{FF2B5EF4-FFF2-40B4-BE49-F238E27FC236}">
                <a16:creationId xmlns:a16="http://schemas.microsoft.com/office/drawing/2014/main" id="{E09DC201-3534-4A01-A7CF-E72C1BA73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15330" y="2115174"/>
            <a:ext cx="2467082" cy="474456"/>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8B76CA21-6FF4-4B4D-B304-50415AE8F199}"/>
              </a:ext>
            </a:extLst>
          </p:cNvPr>
          <p:cNvSpPr txBox="1"/>
          <p:nvPr/>
        </p:nvSpPr>
        <p:spPr>
          <a:xfrm>
            <a:off x="1125004" y="2111515"/>
            <a:ext cx="255342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bailar salsa</a:t>
            </a:r>
          </a:p>
        </p:txBody>
      </p:sp>
      <p:pic>
        <p:nvPicPr>
          <p:cNvPr id="100" name="Picture 2" descr="close up of  white ripped piece of paper on white background">
            <a:extLst>
              <a:ext uri="{FF2B5EF4-FFF2-40B4-BE49-F238E27FC236}">
                <a16:creationId xmlns:a16="http://schemas.microsoft.com/office/drawing/2014/main" id="{59EC6071-6E60-44AD-85D6-A49FD07EB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42802" y="2599655"/>
            <a:ext cx="3375526" cy="49990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25AE2C94-E7E2-4097-8891-2F3CD26C26AB}"/>
              </a:ext>
            </a:extLst>
          </p:cNvPr>
          <p:cNvSpPr txBox="1"/>
          <p:nvPr/>
        </p:nvSpPr>
        <p:spPr>
          <a:xfrm>
            <a:off x="1041944" y="2587158"/>
            <a:ext cx="27720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compra</a:t>
            </a:r>
            <a:r>
              <a:rPr kumimoji="0" lang="en-GB" sz="2400" b="0" i="0" u="none" strike="noStrike" kern="0" cap="none" spc="0" normalizeH="0" baseline="0" noProof="0" dirty="0">
                <a:ln>
                  <a:noFill/>
                </a:ln>
                <a:solidFill>
                  <a:srgbClr val="4472C4">
                    <a:lumMod val="50000"/>
                  </a:srgbClr>
                </a:solidFill>
                <a:effectLst/>
                <a:uLnTx/>
                <a:uFillTx/>
              </a:rPr>
              <a:t> un libro</a:t>
            </a:r>
          </a:p>
        </p:txBody>
      </p:sp>
      <p:sp>
        <p:nvSpPr>
          <p:cNvPr id="102" name="Action Button: Custom 14">
            <a:hlinkClick r:id="" action="ppaction://noaction" highlightClick="1"/>
            <a:extLst>
              <a:ext uri="{FF2B5EF4-FFF2-40B4-BE49-F238E27FC236}">
                <a16:creationId xmlns:a16="http://schemas.microsoft.com/office/drawing/2014/main" id="{E0414DFB-5A37-4ECD-85CE-A6972F027780}"/>
              </a:ext>
            </a:extLst>
          </p:cNvPr>
          <p:cNvSpPr/>
          <p:nvPr/>
        </p:nvSpPr>
        <p:spPr>
          <a:xfrm>
            <a:off x="385260" y="1116492"/>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1</a:t>
            </a:r>
          </a:p>
        </p:txBody>
      </p:sp>
      <p:sp>
        <p:nvSpPr>
          <p:cNvPr id="103" name="Action Button: Custom 16">
            <a:hlinkClick r:id="" action="ppaction://noaction" highlightClick="1"/>
            <a:extLst>
              <a:ext uri="{FF2B5EF4-FFF2-40B4-BE49-F238E27FC236}">
                <a16:creationId xmlns:a16="http://schemas.microsoft.com/office/drawing/2014/main" id="{B33A979C-3F05-4839-AD80-EE487B836D8E}"/>
              </a:ext>
            </a:extLst>
          </p:cNvPr>
          <p:cNvSpPr/>
          <p:nvPr/>
        </p:nvSpPr>
        <p:spPr>
          <a:xfrm>
            <a:off x="385260" y="1623249"/>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2</a:t>
            </a:r>
          </a:p>
        </p:txBody>
      </p:sp>
      <p:sp>
        <p:nvSpPr>
          <p:cNvPr id="104" name="Action Button: Custom 17">
            <a:hlinkClick r:id="" action="ppaction://noaction" highlightClick="1"/>
            <a:extLst>
              <a:ext uri="{FF2B5EF4-FFF2-40B4-BE49-F238E27FC236}">
                <a16:creationId xmlns:a16="http://schemas.microsoft.com/office/drawing/2014/main" id="{A649FBB5-0E9A-493D-B101-F212B7230A66}"/>
              </a:ext>
            </a:extLst>
          </p:cNvPr>
          <p:cNvSpPr/>
          <p:nvPr/>
        </p:nvSpPr>
        <p:spPr>
          <a:xfrm>
            <a:off x="387229" y="2196698"/>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3</a:t>
            </a:r>
          </a:p>
        </p:txBody>
      </p:sp>
      <p:sp>
        <p:nvSpPr>
          <p:cNvPr id="105" name="Action Button: Custom 18">
            <a:hlinkClick r:id="" action="ppaction://noaction" highlightClick="1"/>
            <a:extLst>
              <a:ext uri="{FF2B5EF4-FFF2-40B4-BE49-F238E27FC236}">
                <a16:creationId xmlns:a16="http://schemas.microsoft.com/office/drawing/2014/main" id="{83EA3BF9-FFF6-4432-A356-BA8B8C94E267}"/>
              </a:ext>
            </a:extLst>
          </p:cNvPr>
          <p:cNvSpPr/>
          <p:nvPr/>
        </p:nvSpPr>
        <p:spPr>
          <a:xfrm>
            <a:off x="392169" y="275505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4</a:t>
            </a:r>
          </a:p>
        </p:txBody>
      </p:sp>
      <p:pic>
        <p:nvPicPr>
          <p:cNvPr id="106" name="Picture 2" descr="close up of  white ripped piece of paper on white background">
            <a:extLst>
              <a:ext uri="{FF2B5EF4-FFF2-40B4-BE49-F238E27FC236}">
                <a16:creationId xmlns:a16="http://schemas.microsoft.com/office/drawing/2014/main" id="{E18901BE-304F-49B2-8E67-9F8B9450A1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63516" y="3187669"/>
            <a:ext cx="3697916" cy="460533"/>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55C253F8-D58F-4C93-8B96-7823D9055281}"/>
              </a:ext>
            </a:extLst>
          </p:cNvPr>
          <p:cNvSpPr txBox="1"/>
          <p:nvPr/>
        </p:nvSpPr>
        <p:spPr>
          <a:xfrm>
            <a:off x="1125349" y="3158416"/>
            <a:ext cx="30289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escuchar</a:t>
            </a:r>
            <a:r>
              <a:rPr kumimoji="0" lang="en-GB" sz="2400" b="0" i="0" u="none" strike="noStrike" kern="0" cap="none" spc="0" normalizeH="0" baseline="0" noProof="0" dirty="0">
                <a:ln>
                  <a:noFill/>
                </a:ln>
                <a:solidFill>
                  <a:srgbClr val="4472C4">
                    <a:lumMod val="50000"/>
                  </a:srgbClr>
                </a:solidFill>
                <a:effectLst/>
                <a:uLnTx/>
                <a:uFillTx/>
              </a:rPr>
              <a:t> en clase </a:t>
            </a:r>
          </a:p>
        </p:txBody>
      </p:sp>
      <p:sp>
        <p:nvSpPr>
          <p:cNvPr id="108" name="Action Button: Custom 21">
            <a:hlinkClick r:id="" action="ppaction://noaction" highlightClick="1"/>
            <a:extLst>
              <a:ext uri="{FF2B5EF4-FFF2-40B4-BE49-F238E27FC236}">
                <a16:creationId xmlns:a16="http://schemas.microsoft.com/office/drawing/2014/main" id="{19448889-47B2-483C-9BC7-2F20F9E769EC}"/>
              </a:ext>
            </a:extLst>
          </p:cNvPr>
          <p:cNvSpPr/>
          <p:nvPr/>
        </p:nvSpPr>
        <p:spPr>
          <a:xfrm>
            <a:off x="385260" y="3250981"/>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5</a:t>
            </a:r>
          </a:p>
        </p:txBody>
      </p:sp>
      <p:sp>
        <p:nvSpPr>
          <p:cNvPr id="109" name="Action Button: Custom 22">
            <a:hlinkClick r:id="" action="ppaction://noaction" highlightClick="1"/>
            <a:extLst>
              <a:ext uri="{FF2B5EF4-FFF2-40B4-BE49-F238E27FC236}">
                <a16:creationId xmlns:a16="http://schemas.microsoft.com/office/drawing/2014/main" id="{2D10CFDB-C229-4995-AC54-B564FE34FCFB}"/>
              </a:ext>
            </a:extLst>
          </p:cNvPr>
          <p:cNvSpPr/>
          <p:nvPr/>
        </p:nvSpPr>
        <p:spPr>
          <a:xfrm>
            <a:off x="397784" y="3794329"/>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6</a:t>
            </a:r>
          </a:p>
        </p:txBody>
      </p:sp>
      <p:pic>
        <p:nvPicPr>
          <p:cNvPr id="110" name="Picture 2" descr="close up of  white ripped piece of paper on white background">
            <a:extLst>
              <a:ext uri="{FF2B5EF4-FFF2-40B4-BE49-F238E27FC236}">
                <a16:creationId xmlns:a16="http://schemas.microsoft.com/office/drawing/2014/main" id="{C7A7AC1F-DB27-4EEE-81A1-7421761E4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3728357"/>
            <a:ext cx="3697916" cy="504745"/>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a:extLst>
              <a:ext uri="{FF2B5EF4-FFF2-40B4-BE49-F238E27FC236}">
                <a16:creationId xmlns:a16="http://schemas.microsoft.com/office/drawing/2014/main" id="{F94768FB-86EC-49EA-BE6E-D6CA9C5C3FAF}"/>
              </a:ext>
            </a:extLst>
          </p:cNvPr>
          <p:cNvSpPr txBox="1"/>
          <p:nvPr/>
        </p:nvSpPr>
        <p:spPr>
          <a:xfrm>
            <a:off x="1129062" y="3702340"/>
            <a:ext cx="30289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comprar una casa </a:t>
            </a:r>
          </a:p>
        </p:txBody>
      </p:sp>
      <p:sp>
        <p:nvSpPr>
          <p:cNvPr id="112" name="Action Button: Custom 25">
            <a:hlinkClick r:id="" action="ppaction://noaction" highlightClick="1"/>
            <a:extLst>
              <a:ext uri="{FF2B5EF4-FFF2-40B4-BE49-F238E27FC236}">
                <a16:creationId xmlns:a16="http://schemas.microsoft.com/office/drawing/2014/main" id="{F242A897-9F6B-46C7-8CEC-6030292DC322}"/>
              </a:ext>
            </a:extLst>
          </p:cNvPr>
          <p:cNvSpPr/>
          <p:nvPr/>
        </p:nvSpPr>
        <p:spPr>
          <a:xfrm>
            <a:off x="389553" y="431365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7</a:t>
            </a:r>
          </a:p>
        </p:txBody>
      </p:sp>
      <p:pic>
        <p:nvPicPr>
          <p:cNvPr id="113" name="Picture 2" descr="close up of  white ripped piece of paper on white background">
            <a:extLst>
              <a:ext uri="{FF2B5EF4-FFF2-40B4-BE49-F238E27FC236}">
                <a16:creationId xmlns:a16="http://schemas.microsoft.com/office/drawing/2014/main" id="{CAF21E17-4435-45B1-8D83-0F331363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764789" y="4301338"/>
            <a:ext cx="3640783" cy="445939"/>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extLst>
              <a:ext uri="{FF2B5EF4-FFF2-40B4-BE49-F238E27FC236}">
                <a16:creationId xmlns:a16="http://schemas.microsoft.com/office/drawing/2014/main" id="{A306D06C-2444-4807-99F7-F80252C5E1C6}"/>
              </a:ext>
            </a:extLst>
          </p:cNvPr>
          <p:cNvSpPr txBox="1"/>
          <p:nvPr/>
        </p:nvSpPr>
        <p:spPr>
          <a:xfrm>
            <a:off x="1120832" y="4290133"/>
            <a:ext cx="329880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olvida</a:t>
            </a:r>
            <a:r>
              <a:rPr kumimoji="0" lang="en-GB" sz="2400" b="0" i="0" u="none" strike="noStrike" kern="0" cap="none" spc="0" normalizeH="0" baseline="0" noProof="0" dirty="0">
                <a:ln>
                  <a:noFill/>
                </a:ln>
                <a:solidFill>
                  <a:srgbClr val="4472C4">
                    <a:lumMod val="50000"/>
                  </a:srgbClr>
                </a:solidFill>
                <a:effectLst/>
                <a:uLnTx/>
                <a:uFillTx/>
              </a:rPr>
              <a:t> una palabra    </a:t>
            </a:r>
          </a:p>
        </p:txBody>
      </p:sp>
      <p:sp>
        <p:nvSpPr>
          <p:cNvPr id="115" name="Action Button: Custom 39">
            <a:hlinkClick r:id="" action="ppaction://noaction" highlightClick="1"/>
            <a:extLst>
              <a:ext uri="{FF2B5EF4-FFF2-40B4-BE49-F238E27FC236}">
                <a16:creationId xmlns:a16="http://schemas.microsoft.com/office/drawing/2014/main" id="{02BFA6A6-B5D3-4158-96B1-2D336F32EB1F}"/>
              </a:ext>
            </a:extLst>
          </p:cNvPr>
          <p:cNvSpPr/>
          <p:nvPr/>
        </p:nvSpPr>
        <p:spPr>
          <a:xfrm>
            <a:off x="392169" y="4824662"/>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8</a:t>
            </a:r>
          </a:p>
        </p:txBody>
      </p:sp>
      <p:pic>
        <p:nvPicPr>
          <p:cNvPr id="116" name="Picture 2" descr="close up of  white ripped piece of paper on white background">
            <a:extLst>
              <a:ext uri="{FF2B5EF4-FFF2-40B4-BE49-F238E27FC236}">
                <a16:creationId xmlns:a16="http://schemas.microsoft.com/office/drawing/2014/main" id="{C1EC4CDD-99C0-4FE9-85EA-2E0B6AE9D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31723" y="4787302"/>
            <a:ext cx="3186605" cy="428905"/>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01A7D31D-DEB6-48A5-B9B6-47BD5E191881}"/>
              </a:ext>
            </a:extLst>
          </p:cNvPr>
          <p:cNvSpPr txBox="1"/>
          <p:nvPr/>
        </p:nvSpPr>
        <p:spPr>
          <a:xfrm>
            <a:off x="1256368" y="4779741"/>
            <a:ext cx="271579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rPr>
              <a:t>hablar con José    </a:t>
            </a:r>
          </a:p>
        </p:txBody>
      </p:sp>
      <p:sp>
        <p:nvSpPr>
          <p:cNvPr id="118" name="Action Button: Custom 42">
            <a:hlinkClick r:id="" action="ppaction://noaction" highlightClick="1"/>
            <a:extLst>
              <a:ext uri="{FF2B5EF4-FFF2-40B4-BE49-F238E27FC236}">
                <a16:creationId xmlns:a16="http://schemas.microsoft.com/office/drawing/2014/main" id="{FCDBD403-3B05-4E94-9AC4-A269259E32FB}"/>
              </a:ext>
            </a:extLst>
          </p:cNvPr>
          <p:cNvSpPr/>
          <p:nvPr/>
        </p:nvSpPr>
        <p:spPr>
          <a:xfrm>
            <a:off x="394640" y="534398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Tw Cen MT" panose="020B0602020104020603"/>
                <a:ea typeface="+mn-ea"/>
                <a:cs typeface="+mn-cs"/>
              </a:rPr>
              <a:t>9</a:t>
            </a:r>
          </a:p>
        </p:txBody>
      </p:sp>
      <p:pic>
        <p:nvPicPr>
          <p:cNvPr id="119" name="Picture 2" descr="close up of  white ripped piece of paper on white background">
            <a:extLst>
              <a:ext uri="{FF2B5EF4-FFF2-40B4-BE49-F238E27FC236}">
                <a16:creationId xmlns:a16="http://schemas.microsoft.com/office/drawing/2014/main" id="{09D5DCB2-D13B-4169-948E-7BEC99774E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002092" y="5282934"/>
            <a:ext cx="2656946" cy="498083"/>
          </a:xfrm>
          <a:prstGeom prst="rect">
            <a:avLst/>
          </a:prstGeom>
          <a:noFill/>
          <a:extLst>
            <a:ext uri="{909E8E84-426E-40DD-AFC4-6F175D3DCCD1}">
              <a14:hiddenFill xmlns:a14="http://schemas.microsoft.com/office/drawing/2010/main">
                <a:solidFill>
                  <a:srgbClr val="FFFFFF"/>
                </a:solidFill>
              </a14:hiddenFill>
            </a:ext>
          </a:extLst>
        </p:spPr>
      </p:pic>
      <p:sp>
        <p:nvSpPr>
          <p:cNvPr id="120" name="TextBox 119">
            <a:extLst>
              <a:ext uri="{FF2B5EF4-FFF2-40B4-BE49-F238E27FC236}">
                <a16:creationId xmlns:a16="http://schemas.microsoft.com/office/drawing/2014/main" id="{EC252F1A-B577-4E25-8D2D-FB36D44B93AC}"/>
              </a:ext>
            </a:extLst>
          </p:cNvPr>
          <p:cNvSpPr txBox="1"/>
          <p:nvPr/>
        </p:nvSpPr>
        <p:spPr>
          <a:xfrm>
            <a:off x="1425051" y="5292786"/>
            <a:ext cx="225321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llega</a:t>
            </a:r>
            <a:r>
              <a:rPr kumimoji="0" lang="en-GB" sz="2400" b="0" i="0" u="none" strike="noStrike" kern="0" cap="none" spc="0" normalizeH="0" baseline="0" noProof="0" dirty="0">
                <a:ln>
                  <a:noFill/>
                </a:ln>
                <a:solidFill>
                  <a:srgbClr val="4472C4">
                    <a:lumMod val="50000"/>
                  </a:srgbClr>
                </a:solidFill>
                <a:effectLst/>
                <a:uLnTx/>
                <a:uFillTx/>
              </a:rPr>
              <a:t> tarde</a:t>
            </a:r>
          </a:p>
        </p:txBody>
      </p:sp>
      <p:sp>
        <p:nvSpPr>
          <p:cNvPr id="121" name="Action Button: Custom 45">
            <a:hlinkClick r:id="" action="ppaction://noaction" highlightClick="1"/>
            <a:extLst>
              <a:ext uri="{FF2B5EF4-FFF2-40B4-BE49-F238E27FC236}">
                <a16:creationId xmlns:a16="http://schemas.microsoft.com/office/drawing/2014/main" id="{263E6776-84C0-4475-9F41-01B6B3238F4D}"/>
              </a:ext>
            </a:extLst>
          </p:cNvPr>
          <p:cNvSpPr/>
          <p:nvPr/>
        </p:nvSpPr>
        <p:spPr>
          <a:xfrm>
            <a:off x="352457" y="5863312"/>
            <a:ext cx="388901"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0070C0"/>
                </a:solidFill>
                <a:effectLst/>
                <a:uLnTx/>
                <a:uFillTx/>
                <a:latin typeface="Tw Cen MT" panose="020B0602020104020603"/>
                <a:ea typeface="+mn-ea"/>
                <a:cs typeface="+mn-cs"/>
              </a:rPr>
              <a:t>10</a:t>
            </a:r>
          </a:p>
        </p:txBody>
      </p:sp>
      <p:pic>
        <p:nvPicPr>
          <p:cNvPr id="122" name="Picture 2" descr="close up of  white ripped piece of paper on white background">
            <a:extLst>
              <a:ext uri="{FF2B5EF4-FFF2-40B4-BE49-F238E27FC236}">
                <a16:creationId xmlns:a16="http://schemas.microsoft.com/office/drawing/2014/main" id="{4C546EAD-52D9-4263-B099-D253C2DF63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51884" y="5804335"/>
            <a:ext cx="3514601" cy="498083"/>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F116363A-110F-4EA6-BBDE-6915A646535E}"/>
              </a:ext>
            </a:extLst>
          </p:cNvPr>
          <p:cNvSpPr txBox="1"/>
          <p:nvPr/>
        </p:nvSpPr>
        <p:spPr>
          <a:xfrm>
            <a:off x="926949" y="5822545"/>
            <a:ext cx="340548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rPr>
              <a:t>baila</a:t>
            </a:r>
            <a:r>
              <a:rPr kumimoji="0" lang="en-GB" sz="2400" b="0" i="0" u="none" strike="noStrike" kern="0" cap="none" spc="0" normalizeH="0" baseline="0" noProof="0" dirty="0">
                <a:ln>
                  <a:noFill/>
                </a:ln>
                <a:solidFill>
                  <a:srgbClr val="4472C4">
                    <a:lumMod val="50000"/>
                  </a:srgbClr>
                </a:solidFill>
                <a:effectLst/>
                <a:uLnTx/>
                <a:uFillTx/>
              </a:rPr>
              <a:t> con Alejandra</a:t>
            </a:r>
          </a:p>
        </p:txBody>
      </p:sp>
      <p:pic>
        <p:nvPicPr>
          <p:cNvPr id="125" name="Picture 4" descr="http://www.clker.com/cliparts/a/6/a/6/1194989844558026598beagle_copper_ganson.svg.med.png">
            <a:extLst>
              <a:ext uri="{FF2B5EF4-FFF2-40B4-BE49-F238E27FC236}">
                <a16:creationId xmlns:a16="http://schemas.microsoft.com/office/drawing/2014/main" id="{AFA2B582-FEA3-405F-AE16-2ACE7AE740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34857" y="398848"/>
            <a:ext cx="964623" cy="796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6" name="Table 125">
            <a:extLst>
              <a:ext uri="{FF2B5EF4-FFF2-40B4-BE49-F238E27FC236}">
                <a16:creationId xmlns:a16="http://schemas.microsoft.com/office/drawing/2014/main" id="{9991929C-97CA-4B8B-B2E1-66B61493E496}"/>
              </a:ext>
            </a:extLst>
          </p:cNvPr>
          <p:cNvGraphicFramePr>
            <a:graphicFrameLocks noGrp="1"/>
          </p:cNvGraphicFramePr>
          <p:nvPr/>
        </p:nvGraphicFramePr>
        <p:xfrm>
          <a:off x="4425425" y="485948"/>
          <a:ext cx="6710661" cy="5854729"/>
        </p:xfrm>
        <a:graphic>
          <a:graphicData uri="http://schemas.openxmlformats.org/drawingml/2006/table">
            <a:tbl>
              <a:tblPr firstRow="1" bandRow="1"/>
              <a:tblGrid>
                <a:gridCol w="3300395">
                  <a:extLst>
                    <a:ext uri="{9D8B030D-6E8A-4147-A177-3AD203B41FA5}">
                      <a16:colId xmlns:a16="http://schemas.microsoft.com/office/drawing/2014/main" val="2928869905"/>
                    </a:ext>
                  </a:extLst>
                </a:gridCol>
                <a:gridCol w="3410266">
                  <a:extLst>
                    <a:ext uri="{9D8B030D-6E8A-4147-A177-3AD203B41FA5}">
                      <a16:colId xmlns:a16="http://schemas.microsoft.com/office/drawing/2014/main" val="2415405571"/>
                    </a:ext>
                  </a:extLst>
                </a:gridCol>
              </a:tblGrid>
              <a:tr h="559109">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b="1" baseline="0" dirty="0">
                          <a:solidFill>
                            <a:schemeClr val="accent5">
                              <a:lumMod val="75000"/>
                            </a:schemeClr>
                          </a:solidFill>
                          <a:latin typeface="Century Gothic" panose="020B0502020202020204" pitchFamily="34" charset="0"/>
                        </a:rPr>
                        <a:t>the action </a:t>
                      </a:r>
                      <a:r>
                        <a:rPr lang="en-GB" b="1" i="1" baseline="0" dirty="0">
                          <a:solidFill>
                            <a:schemeClr val="accent5">
                              <a:lumMod val="75000"/>
                            </a:schemeClr>
                          </a:solidFill>
                          <a:latin typeface="Century Gothic" panose="020B0502020202020204" pitchFamily="34" charset="0"/>
                        </a:rPr>
                        <a:t>in general</a:t>
                      </a:r>
                      <a:endParaRPr lang="en-GB" b="1" i="1" dirty="0">
                        <a:solidFill>
                          <a:schemeClr val="accent5">
                            <a:lumMod val="75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b="1" baseline="0" dirty="0">
                          <a:solidFill>
                            <a:schemeClr val="accent5">
                              <a:lumMod val="75000"/>
                            </a:schemeClr>
                          </a:solidFill>
                          <a:latin typeface="Century Gothic" panose="020B0502020202020204" pitchFamily="34" charset="0"/>
                        </a:rPr>
                        <a:t>someone does the action</a:t>
                      </a:r>
                      <a:endParaRPr lang="en-GB" b="1" dirty="0">
                        <a:solidFill>
                          <a:schemeClr val="accent5">
                            <a:lumMod val="75000"/>
                          </a:schemeClr>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24415809"/>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100476975"/>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48763795"/>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10703006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67270774"/>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5530120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623565507"/>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164601267"/>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61647291"/>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376119432"/>
                  </a:ext>
                </a:extLst>
              </a:tr>
              <a:tr h="52956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29530778"/>
                  </a:ext>
                </a:extLst>
              </a:tr>
            </a:tbl>
          </a:graphicData>
        </a:graphic>
      </p:graphicFrame>
      <p:pic>
        <p:nvPicPr>
          <p:cNvPr id="127" name="Picture 2" descr="http://www.clker.com/cliparts/j/p/l/D/8/K/green-tick-md.png">
            <a:extLst>
              <a:ext uri="{FF2B5EF4-FFF2-40B4-BE49-F238E27FC236}">
                <a16:creationId xmlns:a16="http://schemas.microsoft.com/office/drawing/2014/main" id="{515AF73C-37D4-49D2-8D9B-AE9CEB7440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1113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http://www.clker.com/cliparts/j/p/l/D/8/K/green-tick-md.png">
            <a:extLst>
              <a:ext uri="{FF2B5EF4-FFF2-40B4-BE49-F238E27FC236}">
                <a16:creationId xmlns:a16="http://schemas.microsoft.com/office/drawing/2014/main" id="{D8DD71F0-1A30-4469-8C13-16191BCC33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16119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http://www.clker.com/cliparts/j/p/l/D/8/K/green-tick-md.png">
            <a:extLst>
              <a:ext uri="{FF2B5EF4-FFF2-40B4-BE49-F238E27FC236}">
                <a16:creationId xmlns:a16="http://schemas.microsoft.com/office/drawing/2014/main" id="{C1BC98E4-661A-42B5-81C2-253DBFF352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213237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 descr="http://www.clker.com/cliparts/j/p/l/D/8/K/green-tick-md.png">
            <a:extLst>
              <a:ext uri="{FF2B5EF4-FFF2-40B4-BE49-F238E27FC236}">
                <a16:creationId xmlns:a16="http://schemas.microsoft.com/office/drawing/2014/main" id="{EBAEA1D0-C096-40D8-9A84-52D92AAF51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0404" y="26791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http://www.clker.com/cliparts/j/p/l/D/8/K/green-tick-md.png">
            <a:extLst>
              <a:ext uri="{FF2B5EF4-FFF2-40B4-BE49-F238E27FC236}">
                <a16:creationId xmlns:a16="http://schemas.microsoft.com/office/drawing/2014/main" id="{59F5C349-645B-4675-9CAD-F91FF6C020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31800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http://www.clker.com/cliparts/j/p/l/D/8/K/green-tick-md.png">
            <a:extLst>
              <a:ext uri="{FF2B5EF4-FFF2-40B4-BE49-F238E27FC236}">
                <a16:creationId xmlns:a16="http://schemas.microsoft.com/office/drawing/2014/main" id="{E823DAB7-0AF1-4251-96C5-6CE9CF0EE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853" y="373443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http://www.clker.com/cliparts/j/p/l/D/8/K/green-tick-md.png">
            <a:extLst>
              <a:ext uri="{FF2B5EF4-FFF2-40B4-BE49-F238E27FC236}">
                <a16:creationId xmlns:a16="http://schemas.microsoft.com/office/drawing/2014/main" id="{E1FDC5CB-6C9D-4867-A0F0-AB8D783C82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5504" y="423039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http://www.clker.com/cliparts/j/p/l/D/8/K/green-tick-md.png">
            <a:extLst>
              <a:ext uri="{FF2B5EF4-FFF2-40B4-BE49-F238E27FC236}">
                <a16:creationId xmlns:a16="http://schemas.microsoft.com/office/drawing/2014/main" id="{5F8E36EB-DD07-4A0C-B8AB-F8E96D2779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2311" y="479054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www.clker.com/cliparts/j/p/l/D/8/K/green-tick-md.png">
            <a:extLst>
              <a:ext uri="{FF2B5EF4-FFF2-40B4-BE49-F238E27FC236}">
                <a16:creationId xmlns:a16="http://schemas.microsoft.com/office/drawing/2014/main" id="{B15FCE11-AD86-437B-B8AB-59E5AAE748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3119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http://www.clker.com/cliparts/j/p/l/D/8/K/green-tick-md.png">
            <a:extLst>
              <a:ext uri="{FF2B5EF4-FFF2-40B4-BE49-F238E27FC236}">
                <a16:creationId xmlns:a16="http://schemas.microsoft.com/office/drawing/2014/main" id="{A00AB24A-D18C-4BBD-90E7-84B0273B7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4278" y="586237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137" name="Title 136">
            <a:extLst>
              <a:ext uri="{FF2B5EF4-FFF2-40B4-BE49-F238E27FC236}">
                <a16:creationId xmlns:a16="http://schemas.microsoft.com/office/drawing/2014/main" id="{27A3C138-DF8E-46B6-BCEA-38A258C078C4}"/>
              </a:ext>
            </a:extLst>
          </p:cNvPr>
          <p:cNvSpPr>
            <a:spLocks noGrp="1"/>
          </p:cNvSpPr>
          <p:nvPr>
            <p:ph type="title"/>
          </p:nvPr>
        </p:nvSpPr>
        <p:spPr>
          <a:xfrm>
            <a:off x="111834" y="-439091"/>
            <a:ext cx="10515600" cy="1325563"/>
          </a:xfrm>
        </p:spPr>
        <p:txBody>
          <a:bodyPr/>
          <a:lstStyle/>
          <a:p>
            <a:pPr rtl="0" eaLnBrk="1" fontAlgn="auto" latinLnBrk="0" hangingPunct="1"/>
            <a:r>
              <a:rPr lang="en-GB" sz="2000" b="0" i="0" spc="0" baseline="0" dirty="0">
                <a:ln>
                  <a:noFill/>
                </a:ln>
                <a:solidFill>
                  <a:srgbClr val="2F5597"/>
                </a:solidFill>
                <a:effectLst/>
                <a:latin typeface="Century Gothic" panose="020B0502020202020204" pitchFamily="34" charset="0"/>
                <a:ea typeface="+mn-ea"/>
                <a:cs typeface="+mn-cs"/>
              </a:rPr>
              <a:t>The dog ate your Spanish homework!  What do the text pieces talk about?</a:t>
            </a:r>
            <a:endParaRPr lang="en-GB" dirty="0">
              <a:effectLst/>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5600" y="2679153"/>
            <a:ext cx="4333305" cy="3504410"/>
          </a:xfrm>
          <a:prstGeom prst="rect">
            <a:avLst/>
          </a:prstGeom>
        </p:spPr>
      </p:pic>
      <p:sp>
        <p:nvSpPr>
          <p:cNvPr id="54" name="Rectangle 53"/>
          <p:cNvSpPr/>
          <p:nvPr/>
        </p:nvSpPr>
        <p:spPr>
          <a:xfrm>
            <a:off x="7801465" y="3027601"/>
            <a:ext cx="4110943" cy="2677656"/>
          </a:xfrm>
          <a:prstGeom prst="rect">
            <a:avLst/>
          </a:prstGeom>
        </p:spPr>
        <p:txBody>
          <a:bodyPr wrap="square">
            <a:spAutoFit/>
          </a:bodyPr>
          <a:lstStyle/>
          <a:p>
            <a:pPr algn="ctr"/>
            <a:r>
              <a:rPr lang="en-US" sz="2800" dirty="0">
                <a:solidFill>
                  <a:srgbClr val="002060"/>
                </a:solidFill>
                <a:latin typeface="Century Gothic" panose="020B0502020202020204" pitchFamily="34" charset="0"/>
              </a:rPr>
              <a:t>Grammar input activity with a varied lexicon </a:t>
            </a:r>
            <a:r>
              <a:rPr lang="en-US" sz="2800" b="1" dirty="0">
                <a:solidFill>
                  <a:srgbClr val="002060"/>
                </a:solidFill>
                <a:latin typeface="Century Gothic" panose="020B0502020202020204" pitchFamily="34" charset="0"/>
              </a:rPr>
              <a:t>– deepening knowledge of new and previously taught </a:t>
            </a:r>
            <a:r>
              <a:rPr lang="en-US" sz="2800" b="1" dirty="0" smtClean="0">
                <a:solidFill>
                  <a:srgbClr val="002060"/>
                </a:solidFill>
                <a:latin typeface="Century Gothic" panose="020B0502020202020204" pitchFamily="34" charset="0"/>
              </a:rPr>
              <a:t>vocabulary </a:t>
            </a:r>
            <a:endParaRPr lang="en-US"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210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Action Button: Custom 38">
            <a:hlinkClick r:id="" action="ppaction://noaction" highlightClick="1">
              <a:snd r:embed="rId4" name="ESCUCHA.wav"/>
            </a:hlinkClick>
            <a:extLst>
              <a:ext uri="{FF2B5EF4-FFF2-40B4-BE49-F238E27FC236}">
                <a16:creationId xmlns:a16="http://schemas.microsoft.com/office/drawing/2014/main" id="{288AAD69-7911-4A6F-8A8A-639A5A577E8E}"/>
              </a:ext>
            </a:extLst>
          </p:cNvPr>
          <p:cNvSpPr/>
          <p:nvPr/>
        </p:nvSpPr>
        <p:spPr>
          <a:xfrm>
            <a:off x="558842" y="2655233"/>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3" name="Action Button: Custom 39">
            <a:hlinkClick r:id="" action="ppaction://noaction" highlightClick="1">
              <a:snd r:embed="rId5" name="COMPRA.wav"/>
            </a:hlinkClick>
            <a:extLst>
              <a:ext uri="{FF2B5EF4-FFF2-40B4-BE49-F238E27FC236}">
                <a16:creationId xmlns:a16="http://schemas.microsoft.com/office/drawing/2014/main" id="{1C396544-1BB1-4FFF-ABE3-1587BE6F5BB3}"/>
              </a:ext>
            </a:extLst>
          </p:cNvPr>
          <p:cNvSpPr/>
          <p:nvPr/>
        </p:nvSpPr>
        <p:spPr>
          <a:xfrm>
            <a:off x="558842" y="3300432"/>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4" name="Action Button: Custom 40">
            <a:hlinkClick r:id="" action="ppaction://noaction" highlightClick="1">
              <a:snd r:embed="rId6" name="LLEGA.wav"/>
            </a:hlinkClick>
            <a:extLst>
              <a:ext uri="{FF2B5EF4-FFF2-40B4-BE49-F238E27FC236}">
                <a16:creationId xmlns:a16="http://schemas.microsoft.com/office/drawing/2014/main" id="{3257AEFA-8F17-419A-9EB9-140653725105}"/>
              </a:ext>
            </a:extLst>
          </p:cNvPr>
          <p:cNvSpPr/>
          <p:nvPr/>
        </p:nvSpPr>
        <p:spPr>
          <a:xfrm>
            <a:off x="558842" y="3945631"/>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5" name="Action Button: Custom 41">
            <a:hlinkClick r:id="" action="ppaction://noaction" highlightClick="1">
              <a:snd r:embed="rId7" name="HABLA.wav"/>
            </a:hlinkClick>
            <a:extLst>
              <a:ext uri="{FF2B5EF4-FFF2-40B4-BE49-F238E27FC236}">
                <a16:creationId xmlns:a16="http://schemas.microsoft.com/office/drawing/2014/main" id="{D23E94B9-6871-4D77-948C-B6ECD79F710D}"/>
              </a:ext>
            </a:extLst>
          </p:cNvPr>
          <p:cNvSpPr/>
          <p:nvPr/>
        </p:nvSpPr>
        <p:spPr>
          <a:xfrm>
            <a:off x="558842" y="4584017"/>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6" name="Action Button: Custom 42">
            <a:hlinkClick r:id="" action="ppaction://noaction" highlightClick="1">
              <a:snd r:embed="rId8" name="BAILA.wav"/>
            </a:hlinkClick>
            <a:extLst>
              <a:ext uri="{FF2B5EF4-FFF2-40B4-BE49-F238E27FC236}">
                <a16:creationId xmlns:a16="http://schemas.microsoft.com/office/drawing/2014/main" id="{77B7F554-9434-4FA6-B63C-E1798E65939B}"/>
              </a:ext>
            </a:extLst>
          </p:cNvPr>
          <p:cNvSpPr/>
          <p:nvPr/>
        </p:nvSpPr>
        <p:spPr>
          <a:xfrm>
            <a:off x="558842" y="5232608"/>
            <a:ext cx="414926" cy="366847"/>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7" name="TextBox 36">
            <a:extLst>
              <a:ext uri="{FF2B5EF4-FFF2-40B4-BE49-F238E27FC236}">
                <a16:creationId xmlns:a16="http://schemas.microsoft.com/office/drawing/2014/main" id="{273714DF-A113-4773-9212-344098E8AA89}"/>
              </a:ext>
            </a:extLst>
          </p:cNvPr>
          <p:cNvSpPr txBox="1"/>
          <p:nvPr/>
        </p:nvSpPr>
        <p:spPr>
          <a:xfrm>
            <a:off x="328642" y="1070960"/>
            <a:ext cx="1139239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75000"/>
                  </a:srgbClr>
                </a:solidFill>
                <a:effectLst/>
                <a:uLnTx/>
                <a:uFillTx/>
                <a:latin typeface="Century Gothic" panose="020B0502020202020204" pitchFamily="34" charset="0"/>
              </a:rPr>
              <a:t>Listen to what </a:t>
            </a:r>
            <a:r>
              <a:rPr kumimoji="0" lang="en-GB" sz="2400" b="0" i="0" u="none" strike="noStrike" kern="0" cap="none" spc="0" normalizeH="0" baseline="0" noProof="0" dirty="0" err="1">
                <a:ln>
                  <a:noFill/>
                </a:ln>
                <a:solidFill>
                  <a:srgbClr val="4472C4">
                    <a:lumMod val="75000"/>
                  </a:srgbClr>
                </a:solidFill>
                <a:effectLst/>
                <a:uLnTx/>
                <a:uFillTx/>
                <a:latin typeface="Century Gothic" panose="020B0502020202020204" pitchFamily="34" charset="0"/>
              </a:rPr>
              <a:t>Lucía</a:t>
            </a:r>
            <a:r>
              <a:rPr kumimoji="0" lang="en-GB" sz="2400" b="0" i="0" u="none" strike="noStrike" kern="0" cap="none" spc="0" normalizeH="0" baseline="0" noProof="0" dirty="0">
                <a:ln>
                  <a:noFill/>
                </a:ln>
                <a:solidFill>
                  <a:srgbClr val="4472C4">
                    <a:lumMod val="75000"/>
                  </a:srgbClr>
                </a:solidFill>
                <a:effectLst/>
                <a:uLnTx/>
                <a:uFillTx/>
                <a:latin typeface="Century Gothic" panose="020B0502020202020204" pitchFamily="34" charset="0"/>
              </a:rPr>
              <a:t> does. Write 1 – 5.</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75000"/>
                  </a:srgbClr>
                </a:solidFill>
                <a:effectLst/>
                <a:uLnTx/>
                <a:uFillTx/>
                <a:latin typeface="Century Gothic" panose="020B0502020202020204" pitchFamily="34" charset="0"/>
              </a:rPr>
              <a:t>Listen and match the action verb you hear to the picture. </a:t>
            </a:r>
          </a:p>
        </p:txBody>
      </p:sp>
      <p:pic>
        <p:nvPicPr>
          <p:cNvPr id="38" name="Picture 37">
            <a:extLst>
              <a:ext uri="{FF2B5EF4-FFF2-40B4-BE49-F238E27FC236}">
                <a16:creationId xmlns:a16="http://schemas.microsoft.com/office/drawing/2014/main" id="{E94B898D-A064-4145-91E7-FEF203DB09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58888">
            <a:off x="8364067" y="4515008"/>
            <a:ext cx="2959556" cy="1664750"/>
          </a:xfrm>
          <a:prstGeom prst="rect">
            <a:avLst/>
          </a:prstGeom>
          <a:ln w="25400">
            <a:solidFill>
              <a:srgbClr val="ED7D31"/>
            </a:solidFill>
          </a:ln>
        </p:spPr>
      </p:pic>
      <p:sp>
        <p:nvSpPr>
          <p:cNvPr id="39" name="TextBox 38">
            <a:extLst>
              <a:ext uri="{FF2B5EF4-FFF2-40B4-BE49-F238E27FC236}">
                <a16:creationId xmlns:a16="http://schemas.microsoft.com/office/drawing/2014/main" id="{95F269C4-8BBF-4FD3-AD24-639D40620303}"/>
              </a:ext>
            </a:extLst>
          </p:cNvPr>
          <p:cNvSpPr txBox="1"/>
          <p:nvPr/>
        </p:nvSpPr>
        <p:spPr>
          <a:xfrm rot="1122857">
            <a:off x="10187934" y="4800858"/>
            <a:ext cx="106945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¡Hola!</a:t>
            </a:r>
          </a:p>
        </p:txBody>
      </p:sp>
      <p:pic>
        <p:nvPicPr>
          <p:cNvPr id="40" name="Picture 39">
            <a:extLst>
              <a:ext uri="{FF2B5EF4-FFF2-40B4-BE49-F238E27FC236}">
                <a16:creationId xmlns:a16="http://schemas.microsoft.com/office/drawing/2014/main" id="{452B42D4-E686-4DBE-B42E-65456C767D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375589">
            <a:off x="4121481" y="4360236"/>
            <a:ext cx="3312258" cy="1863145"/>
          </a:xfrm>
          <a:prstGeom prst="rect">
            <a:avLst/>
          </a:prstGeom>
          <a:ln w="25400">
            <a:solidFill>
              <a:srgbClr val="ED7D31"/>
            </a:solidFill>
          </a:ln>
        </p:spPr>
      </p:pic>
      <p:pic>
        <p:nvPicPr>
          <p:cNvPr id="41" name="Picture 40">
            <a:extLst>
              <a:ext uri="{FF2B5EF4-FFF2-40B4-BE49-F238E27FC236}">
                <a16:creationId xmlns:a16="http://schemas.microsoft.com/office/drawing/2014/main" id="{D8375AC2-F38F-40A7-BAEE-81ABF2787D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8315" r="22866"/>
          <a:stretch/>
        </p:blipFill>
        <p:spPr>
          <a:xfrm>
            <a:off x="9517015" y="1810882"/>
            <a:ext cx="2120524" cy="2443305"/>
          </a:xfrm>
          <a:prstGeom prst="rect">
            <a:avLst/>
          </a:prstGeom>
          <a:ln w="19050">
            <a:solidFill>
              <a:srgbClr val="ED7D31"/>
            </a:solidFill>
          </a:ln>
        </p:spPr>
      </p:pic>
      <p:sp>
        <p:nvSpPr>
          <p:cNvPr id="42" name="TextBox 41">
            <a:extLst>
              <a:ext uri="{FF2B5EF4-FFF2-40B4-BE49-F238E27FC236}">
                <a16:creationId xmlns:a16="http://schemas.microsoft.com/office/drawing/2014/main" id="{85F2C22E-27B8-4934-A48D-632AD652DA6E}"/>
              </a:ext>
            </a:extLst>
          </p:cNvPr>
          <p:cNvSpPr txBox="1"/>
          <p:nvPr/>
        </p:nvSpPr>
        <p:spPr>
          <a:xfrm rot="21160439">
            <a:off x="9539510" y="1800790"/>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C</a:t>
            </a:r>
          </a:p>
        </p:txBody>
      </p:sp>
      <p:sp>
        <p:nvSpPr>
          <p:cNvPr id="43" name="TextBox 42">
            <a:extLst>
              <a:ext uri="{FF2B5EF4-FFF2-40B4-BE49-F238E27FC236}">
                <a16:creationId xmlns:a16="http://schemas.microsoft.com/office/drawing/2014/main" id="{72D9724D-7EA9-4566-8C2C-CFFFAC1F57F2}"/>
              </a:ext>
            </a:extLst>
          </p:cNvPr>
          <p:cNvSpPr txBox="1"/>
          <p:nvPr/>
        </p:nvSpPr>
        <p:spPr>
          <a:xfrm rot="21160439">
            <a:off x="4086734" y="4405253"/>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D</a:t>
            </a:r>
          </a:p>
        </p:txBody>
      </p:sp>
      <p:sp>
        <p:nvSpPr>
          <p:cNvPr id="44" name="TextBox 43">
            <a:extLst>
              <a:ext uri="{FF2B5EF4-FFF2-40B4-BE49-F238E27FC236}">
                <a16:creationId xmlns:a16="http://schemas.microsoft.com/office/drawing/2014/main" id="{AC3F2955-4F00-4DAC-894F-2B0CEFD42532}"/>
              </a:ext>
            </a:extLst>
          </p:cNvPr>
          <p:cNvSpPr txBox="1"/>
          <p:nvPr/>
        </p:nvSpPr>
        <p:spPr>
          <a:xfrm rot="21160439">
            <a:off x="8422179" y="4347129"/>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E</a:t>
            </a:r>
          </a:p>
        </p:txBody>
      </p:sp>
      <p:sp>
        <p:nvSpPr>
          <p:cNvPr id="45" name="TextBox 44">
            <a:extLst>
              <a:ext uri="{FF2B5EF4-FFF2-40B4-BE49-F238E27FC236}">
                <a16:creationId xmlns:a16="http://schemas.microsoft.com/office/drawing/2014/main" id="{724F76CE-963D-433E-BF00-11EBCA7935BA}"/>
              </a:ext>
            </a:extLst>
          </p:cNvPr>
          <p:cNvSpPr txBox="1"/>
          <p:nvPr/>
        </p:nvSpPr>
        <p:spPr>
          <a:xfrm>
            <a:off x="1121558" y="2589296"/>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A</a:t>
            </a:r>
          </a:p>
        </p:txBody>
      </p:sp>
      <p:sp>
        <p:nvSpPr>
          <p:cNvPr id="46" name="TextBox 45">
            <a:extLst>
              <a:ext uri="{FF2B5EF4-FFF2-40B4-BE49-F238E27FC236}">
                <a16:creationId xmlns:a16="http://schemas.microsoft.com/office/drawing/2014/main" id="{E6629E65-D8B9-4E20-9E45-A73352C8B31E}"/>
              </a:ext>
            </a:extLst>
          </p:cNvPr>
          <p:cNvSpPr txBox="1"/>
          <p:nvPr/>
        </p:nvSpPr>
        <p:spPr>
          <a:xfrm>
            <a:off x="1121558" y="3222245"/>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C</a:t>
            </a:r>
          </a:p>
        </p:txBody>
      </p:sp>
      <p:sp>
        <p:nvSpPr>
          <p:cNvPr id="47" name="TextBox 46">
            <a:extLst>
              <a:ext uri="{FF2B5EF4-FFF2-40B4-BE49-F238E27FC236}">
                <a16:creationId xmlns:a16="http://schemas.microsoft.com/office/drawing/2014/main" id="{18B58747-A170-4BCE-86D3-E4CE3F39813C}"/>
              </a:ext>
            </a:extLst>
          </p:cNvPr>
          <p:cNvSpPr txBox="1"/>
          <p:nvPr/>
        </p:nvSpPr>
        <p:spPr>
          <a:xfrm>
            <a:off x="1121558" y="3867444"/>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D</a:t>
            </a:r>
          </a:p>
        </p:txBody>
      </p:sp>
      <p:sp>
        <p:nvSpPr>
          <p:cNvPr id="48" name="TextBox 47">
            <a:extLst>
              <a:ext uri="{FF2B5EF4-FFF2-40B4-BE49-F238E27FC236}">
                <a16:creationId xmlns:a16="http://schemas.microsoft.com/office/drawing/2014/main" id="{A7AFC99F-E0F5-489A-9A94-877446014BED}"/>
              </a:ext>
            </a:extLst>
          </p:cNvPr>
          <p:cNvSpPr txBox="1"/>
          <p:nvPr/>
        </p:nvSpPr>
        <p:spPr>
          <a:xfrm>
            <a:off x="1157016" y="4479079"/>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E</a:t>
            </a:r>
          </a:p>
        </p:txBody>
      </p:sp>
      <p:sp>
        <p:nvSpPr>
          <p:cNvPr id="49" name="TextBox 48">
            <a:extLst>
              <a:ext uri="{FF2B5EF4-FFF2-40B4-BE49-F238E27FC236}">
                <a16:creationId xmlns:a16="http://schemas.microsoft.com/office/drawing/2014/main" id="{17FDC904-0753-4D7C-B5CC-26F9C9AFD7CF}"/>
              </a:ext>
            </a:extLst>
          </p:cNvPr>
          <p:cNvSpPr txBox="1"/>
          <p:nvPr/>
        </p:nvSpPr>
        <p:spPr>
          <a:xfrm>
            <a:off x="1157016" y="5154421"/>
            <a:ext cx="51731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4472C4">
                    <a:lumMod val="75000"/>
                  </a:srgbClr>
                </a:solidFill>
                <a:effectLst/>
                <a:uLnTx/>
                <a:uFillTx/>
              </a:rPr>
              <a:t>B</a:t>
            </a:r>
          </a:p>
        </p:txBody>
      </p:sp>
      <p:pic>
        <p:nvPicPr>
          <p:cNvPr id="50" name="Picture 49">
            <a:extLst>
              <a:ext uri="{FF2B5EF4-FFF2-40B4-BE49-F238E27FC236}">
                <a16:creationId xmlns:a16="http://schemas.microsoft.com/office/drawing/2014/main" id="{C765EB3B-8693-46A8-88DA-3A2C5B0D36B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6919" r="24289"/>
          <a:stretch/>
        </p:blipFill>
        <p:spPr>
          <a:xfrm rot="21212326">
            <a:off x="2152157" y="2005162"/>
            <a:ext cx="2477845" cy="2370712"/>
          </a:xfrm>
          <a:prstGeom prst="rect">
            <a:avLst/>
          </a:prstGeom>
          <a:ln w="22225">
            <a:solidFill>
              <a:srgbClr val="ED7D31"/>
            </a:solidFill>
          </a:ln>
        </p:spPr>
      </p:pic>
      <p:pic>
        <p:nvPicPr>
          <p:cNvPr id="51" name="Picture 50">
            <a:extLst>
              <a:ext uri="{FF2B5EF4-FFF2-40B4-BE49-F238E27FC236}">
                <a16:creationId xmlns:a16="http://schemas.microsoft.com/office/drawing/2014/main" id="{48FEB443-26C2-435A-A802-CB48100A962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085" r="15958"/>
          <a:stretch/>
        </p:blipFill>
        <p:spPr>
          <a:xfrm>
            <a:off x="5613434" y="1999065"/>
            <a:ext cx="2533641" cy="2097158"/>
          </a:xfrm>
          <a:prstGeom prst="rect">
            <a:avLst/>
          </a:prstGeom>
          <a:ln w="22225">
            <a:solidFill>
              <a:srgbClr val="ED7D31"/>
            </a:solidFill>
          </a:ln>
        </p:spPr>
      </p:pic>
      <p:sp>
        <p:nvSpPr>
          <p:cNvPr id="52" name="TextBox 51">
            <a:extLst>
              <a:ext uri="{FF2B5EF4-FFF2-40B4-BE49-F238E27FC236}">
                <a16:creationId xmlns:a16="http://schemas.microsoft.com/office/drawing/2014/main" id="{707A2C84-9C6D-4239-8082-253E78D4907C}"/>
              </a:ext>
            </a:extLst>
          </p:cNvPr>
          <p:cNvSpPr txBox="1"/>
          <p:nvPr/>
        </p:nvSpPr>
        <p:spPr>
          <a:xfrm rot="61857">
            <a:off x="5553489" y="1940868"/>
            <a:ext cx="29910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B</a:t>
            </a:r>
          </a:p>
        </p:txBody>
      </p:sp>
      <p:sp>
        <p:nvSpPr>
          <p:cNvPr id="53" name="TextBox 52">
            <a:extLst>
              <a:ext uri="{FF2B5EF4-FFF2-40B4-BE49-F238E27FC236}">
                <a16:creationId xmlns:a16="http://schemas.microsoft.com/office/drawing/2014/main" id="{BBF2FBEA-D967-4C36-8990-F81EB8738770}"/>
              </a:ext>
            </a:extLst>
          </p:cNvPr>
          <p:cNvSpPr txBox="1"/>
          <p:nvPr/>
        </p:nvSpPr>
        <p:spPr>
          <a:xfrm rot="20772765">
            <a:off x="2077683" y="2154919"/>
            <a:ext cx="2578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A</a:t>
            </a:r>
          </a:p>
        </p:txBody>
      </p:sp>
      <p:sp>
        <p:nvSpPr>
          <p:cNvPr id="54" name="TextBox 53">
            <a:extLst>
              <a:ext uri="{FF2B5EF4-FFF2-40B4-BE49-F238E27FC236}">
                <a16:creationId xmlns:a16="http://schemas.microsoft.com/office/drawing/2014/main" id="{8E3E6EC5-2202-468C-A26A-852F6C43B1FC}"/>
              </a:ext>
            </a:extLst>
          </p:cNvPr>
          <p:cNvSpPr txBox="1"/>
          <p:nvPr/>
        </p:nvSpPr>
        <p:spPr>
          <a:xfrm rot="21312464">
            <a:off x="5461299" y="4494920"/>
            <a:ext cx="126940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black"/>
                </a:solidFill>
                <a:effectLst/>
                <a:uLnTx/>
                <a:uFillTx/>
              </a:rPr>
              <a:t>[arrives]</a:t>
            </a:r>
          </a:p>
        </p:txBody>
      </p:sp>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5600" y="2930729"/>
            <a:ext cx="4333305" cy="3252833"/>
          </a:xfrm>
          <a:prstGeom prst="rect">
            <a:avLst/>
          </a:prstGeom>
        </p:spPr>
      </p:pic>
      <p:sp>
        <p:nvSpPr>
          <p:cNvPr id="55" name="Rectangle 54"/>
          <p:cNvSpPr/>
          <p:nvPr/>
        </p:nvSpPr>
        <p:spPr>
          <a:xfrm>
            <a:off x="7825419" y="3168934"/>
            <a:ext cx="4110943" cy="2677656"/>
          </a:xfrm>
          <a:prstGeom prst="rect">
            <a:avLst/>
          </a:prstGeom>
        </p:spPr>
        <p:txBody>
          <a:bodyPr wrap="square">
            <a:spAutoFit/>
          </a:bodyPr>
          <a:lstStyle/>
          <a:p>
            <a:pPr algn="ctr"/>
            <a:r>
              <a:rPr lang="en-US" sz="2800" dirty="0">
                <a:solidFill>
                  <a:srgbClr val="002060"/>
                </a:solidFill>
                <a:latin typeface="Century Gothic" panose="020B0502020202020204" pitchFamily="34" charset="0"/>
              </a:rPr>
              <a:t>Grammar input activity with a varied lexicon </a:t>
            </a:r>
            <a:r>
              <a:rPr lang="en-US" sz="2800" b="1" dirty="0">
                <a:solidFill>
                  <a:srgbClr val="002060"/>
                </a:solidFill>
                <a:latin typeface="Century Gothic" panose="020B0502020202020204" pitchFamily="34" charset="0"/>
              </a:rPr>
              <a:t>– deepening knowledge of new and previously taught vocabulary) </a:t>
            </a:r>
          </a:p>
        </p:txBody>
      </p:sp>
    </p:spTree>
    <p:extLst>
      <p:ext uri="{BB962C8B-B14F-4D97-AF65-F5344CB8AC3E}">
        <p14:creationId xmlns:p14="http://schemas.microsoft.com/office/powerpoint/2010/main" val="18303160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A3BB43-39CE-408D-85C9-5066F15CEA95}"/>
              </a:ext>
            </a:extLst>
          </p:cNvPr>
          <p:cNvSpPr txBox="1"/>
          <p:nvPr/>
        </p:nvSpPr>
        <p:spPr>
          <a:xfrm>
            <a:off x="1092385" y="161282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dances in a boat.</a:t>
            </a:r>
          </a:p>
        </p:txBody>
      </p:sp>
      <p:sp>
        <p:nvSpPr>
          <p:cNvPr id="8" name="Action Button: Custom 12">
            <a:hlinkClick r:id="" action="ppaction://noaction" highlightClick="1">
              <a:snd r:embed="rId3" name="BAILA EN UN BARCO.wav"/>
            </a:hlinkClick>
            <a:extLst>
              <a:ext uri="{FF2B5EF4-FFF2-40B4-BE49-F238E27FC236}">
                <a16:creationId xmlns:a16="http://schemas.microsoft.com/office/drawing/2014/main" id="{9B223328-3DD8-4C5E-A7EB-7CC243F37C8C}"/>
              </a:ext>
            </a:extLst>
          </p:cNvPr>
          <p:cNvSpPr/>
          <p:nvPr/>
        </p:nvSpPr>
        <p:spPr>
          <a:xfrm>
            <a:off x="497404" y="145651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9" name="Action Button: Custom 13">
            <a:hlinkClick r:id="" action="ppaction://noaction" highlightClick="1">
              <a:snd r:embed="rId4" name="COMPRA UNA REVISTA.wav"/>
            </a:hlinkClick>
            <a:extLst>
              <a:ext uri="{FF2B5EF4-FFF2-40B4-BE49-F238E27FC236}">
                <a16:creationId xmlns:a16="http://schemas.microsoft.com/office/drawing/2014/main" id="{92477F23-14DF-4EDC-9E2D-0748064C8EB6}"/>
              </a:ext>
            </a:extLst>
          </p:cNvPr>
          <p:cNvSpPr/>
          <p:nvPr/>
        </p:nvSpPr>
        <p:spPr>
          <a:xfrm>
            <a:off x="497404" y="254621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10" name="Action Button: Custom 14">
            <a:hlinkClick r:id="" action="ppaction://noaction" highlightClick="1">
              <a:snd r:embed="rId5" name="ESCUCHA MUSICA.wav"/>
            </a:hlinkClick>
            <a:extLst>
              <a:ext uri="{FF2B5EF4-FFF2-40B4-BE49-F238E27FC236}">
                <a16:creationId xmlns:a16="http://schemas.microsoft.com/office/drawing/2014/main" id="{D993B2BB-A4A2-4471-B143-0790EABDB518}"/>
              </a:ext>
            </a:extLst>
          </p:cNvPr>
          <p:cNvSpPr/>
          <p:nvPr/>
        </p:nvSpPr>
        <p:spPr>
          <a:xfrm>
            <a:off x="497404" y="361140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12" name="Action Button: Custom 15">
            <a:hlinkClick r:id="" action="ppaction://noaction" highlightClick="1">
              <a:snd r:embed="rId6" name="LLEGA TARDE.wav"/>
            </a:hlinkClick>
            <a:extLst>
              <a:ext uri="{FF2B5EF4-FFF2-40B4-BE49-F238E27FC236}">
                <a16:creationId xmlns:a16="http://schemas.microsoft.com/office/drawing/2014/main" id="{6FF9D6D6-D507-42DC-8BF7-4349E7FCF800}"/>
              </a:ext>
            </a:extLst>
          </p:cNvPr>
          <p:cNvSpPr/>
          <p:nvPr/>
        </p:nvSpPr>
        <p:spPr>
          <a:xfrm>
            <a:off x="497404" y="464523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13" name="Action Button: Custom 16">
            <a:hlinkClick r:id="" action="ppaction://noaction" highlightClick="1">
              <a:snd r:embed="rId7" name="HABLA CON UN AMIGO.wav"/>
            </a:hlinkClick>
            <a:extLst>
              <a:ext uri="{FF2B5EF4-FFF2-40B4-BE49-F238E27FC236}">
                <a16:creationId xmlns:a16="http://schemas.microsoft.com/office/drawing/2014/main" id="{F1D7C794-5154-4FDB-AFE9-93972B85C821}"/>
              </a:ext>
            </a:extLst>
          </p:cNvPr>
          <p:cNvSpPr/>
          <p:nvPr/>
        </p:nvSpPr>
        <p:spPr>
          <a:xfrm>
            <a:off x="497404" y="567905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14" name="Action Button: Custom 17">
            <a:hlinkClick r:id="" action="ppaction://noaction" highlightClick="1">
              <a:snd r:embed="rId8" name="ESCUCHA EN CLASE.wav"/>
            </a:hlinkClick>
            <a:extLst>
              <a:ext uri="{FF2B5EF4-FFF2-40B4-BE49-F238E27FC236}">
                <a16:creationId xmlns:a16="http://schemas.microsoft.com/office/drawing/2014/main" id="{B2D3A525-2A37-4022-ACEA-3D5C867A7692}"/>
              </a:ext>
            </a:extLst>
          </p:cNvPr>
          <p:cNvSpPr/>
          <p:nvPr/>
        </p:nvSpPr>
        <p:spPr>
          <a:xfrm>
            <a:off x="6234777" y="1456512"/>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15" name="Action Button: Custom 18">
            <a:hlinkClick r:id="" action="ppaction://noaction" highlightClick="1">
              <a:snd r:embed="rId9" name="LLEGA TEMPRANO.wav"/>
            </a:hlinkClick>
            <a:extLst>
              <a:ext uri="{FF2B5EF4-FFF2-40B4-BE49-F238E27FC236}">
                <a16:creationId xmlns:a16="http://schemas.microsoft.com/office/drawing/2014/main" id="{2EDF2C6D-D05F-4718-91A9-2114A0A551D7}"/>
              </a:ext>
            </a:extLst>
          </p:cNvPr>
          <p:cNvSpPr/>
          <p:nvPr/>
        </p:nvSpPr>
        <p:spPr>
          <a:xfrm>
            <a:off x="6234777" y="253982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16" name="Action Button: Custom 19">
            <a:hlinkClick r:id="" action="ppaction://noaction" highlightClick="1">
              <a:snd r:embed="rId10" name="HABLA CON UNA AMIGA.wav"/>
            </a:hlinkClick>
            <a:extLst>
              <a:ext uri="{FF2B5EF4-FFF2-40B4-BE49-F238E27FC236}">
                <a16:creationId xmlns:a16="http://schemas.microsoft.com/office/drawing/2014/main" id="{EB752975-0AFF-4331-8A5A-C84FE8FCB0FC}"/>
              </a:ext>
            </a:extLst>
          </p:cNvPr>
          <p:cNvSpPr/>
          <p:nvPr/>
        </p:nvSpPr>
        <p:spPr>
          <a:xfrm>
            <a:off x="6248408" y="3605083"/>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17" name="Action Button: Custom 20">
            <a:hlinkClick r:id="" action="ppaction://noaction" highlightClick="1">
              <a:snd r:embed="rId11" name="BAILA EN UNA CASA.wav"/>
            </a:hlinkClick>
            <a:extLst>
              <a:ext uri="{FF2B5EF4-FFF2-40B4-BE49-F238E27FC236}">
                <a16:creationId xmlns:a16="http://schemas.microsoft.com/office/drawing/2014/main" id="{393CF270-5A2A-47EB-AACC-F4A2751AF991}"/>
              </a:ext>
            </a:extLst>
          </p:cNvPr>
          <p:cNvSpPr/>
          <p:nvPr/>
        </p:nvSpPr>
        <p:spPr>
          <a:xfrm>
            <a:off x="6248408" y="464522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9</a:t>
            </a:r>
          </a:p>
        </p:txBody>
      </p:sp>
      <p:sp>
        <p:nvSpPr>
          <p:cNvPr id="18" name="Action Button: Custom 21">
            <a:hlinkClick r:id="" action="ppaction://noaction" highlightClick="1">
              <a:snd r:embed="rId12" name="COMPRA UN LIBRO.wav"/>
            </a:hlinkClick>
            <a:extLst>
              <a:ext uri="{FF2B5EF4-FFF2-40B4-BE49-F238E27FC236}">
                <a16:creationId xmlns:a16="http://schemas.microsoft.com/office/drawing/2014/main" id="{36DBC4AF-025D-4882-B9C2-A1AE98408B9B}"/>
              </a:ext>
            </a:extLst>
          </p:cNvPr>
          <p:cNvSpPr/>
          <p:nvPr/>
        </p:nvSpPr>
        <p:spPr>
          <a:xfrm>
            <a:off x="6231933" y="5679057"/>
            <a:ext cx="417770"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prstClr val="white"/>
                </a:solidFill>
                <a:latin typeface="Century Gothic" panose="020B0502020202020204" pitchFamily="34" charset="0"/>
              </a:rPr>
              <a:t>10</a:t>
            </a:r>
          </a:p>
        </p:txBody>
      </p:sp>
      <p:sp>
        <p:nvSpPr>
          <p:cNvPr id="19" name="TextBox 18">
            <a:extLst>
              <a:ext uri="{FF2B5EF4-FFF2-40B4-BE49-F238E27FC236}">
                <a16:creationId xmlns:a16="http://schemas.microsoft.com/office/drawing/2014/main" id="{36D74718-EAEB-4155-882D-A317D93C58EE}"/>
              </a:ext>
            </a:extLst>
          </p:cNvPr>
          <p:cNvSpPr txBox="1"/>
          <p:nvPr/>
        </p:nvSpPr>
        <p:spPr>
          <a:xfrm>
            <a:off x="1092384" y="1178272"/>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Baila en un barco.</a:t>
            </a:r>
          </a:p>
        </p:txBody>
      </p:sp>
      <p:sp>
        <p:nvSpPr>
          <p:cNvPr id="20" name="TextBox 19">
            <a:extLst>
              <a:ext uri="{FF2B5EF4-FFF2-40B4-BE49-F238E27FC236}">
                <a16:creationId xmlns:a16="http://schemas.microsoft.com/office/drawing/2014/main" id="{340D401A-4985-47E0-97D1-8CD59E8A3111}"/>
              </a:ext>
            </a:extLst>
          </p:cNvPr>
          <p:cNvSpPr txBox="1"/>
          <p:nvPr/>
        </p:nvSpPr>
        <p:spPr>
          <a:xfrm>
            <a:off x="1092383" y="2315382"/>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Compra una revista.</a:t>
            </a:r>
          </a:p>
        </p:txBody>
      </p:sp>
      <p:sp>
        <p:nvSpPr>
          <p:cNvPr id="21" name="TextBox 20">
            <a:extLst>
              <a:ext uri="{FF2B5EF4-FFF2-40B4-BE49-F238E27FC236}">
                <a16:creationId xmlns:a16="http://schemas.microsoft.com/office/drawing/2014/main" id="{900C19E9-40B9-49EC-9F6C-E4A7948DBC02}"/>
              </a:ext>
            </a:extLst>
          </p:cNvPr>
          <p:cNvSpPr txBox="1"/>
          <p:nvPr/>
        </p:nvSpPr>
        <p:spPr>
          <a:xfrm>
            <a:off x="1092382" y="266017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buys a magazine. </a:t>
            </a:r>
          </a:p>
        </p:txBody>
      </p:sp>
      <p:sp>
        <p:nvSpPr>
          <p:cNvPr id="22" name="TextBox 21">
            <a:extLst>
              <a:ext uri="{FF2B5EF4-FFF2-40B4-BE49-F238E27FC236}">
                <a16:creationId xmlns:a16="http://schemas.microsoft.com/office/drawing/2014/main" id="{A6C35A56-5696-4248-B0EA-5D94399E1056}"/>
              </a:ext>
            </a:extLst>
          </p:cNvPr>
          <p:cNvSpPr txBox="1"/>
          <p:nvPr/>
        </p:nvSpPr>
        <p:spPr>
          <a:xfrm>
            <a:off x="1092382" y="3431923"/>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Escucha música.</a:t>
            </a:r>
          </a:p>
        </p:txBody>
      </p:sp>
      <p:sp>
        <p:nvSpPr>
          <p:cNvPr id="23" name="TextBox 22">
            <a:extLst>
              <a:ext uri="{FF2B5EF4-FFF2-40B4-BE49-F238E27FC236}">
                <a16:creationId xmlns:a16="http://schemas.microsoft.com/office/drawing/2014/main" id="{45E998C7-2A42-4839-B54F-C17355793D44}"/>
              </a:ext>
            </a:extLst>
          </p:cNvPr>
          <p:cNvSpPr txBox="1"/>
          <p:nvPr/>
        </p:nvSpPr>
        <p:spPr>
          <a:xfrm>
            <a:off x="1092382" y="3783322"/>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listens to music.</a:t>
            </a:r>
          </a:p>
        </p:txBody>
      </p:sp>
      <p:sp>
        <p:nvSpPr>
          <p:cNvPr id="24" name="TextBox 23">
            <a:extLst>
              <a:ext uri="{FF2B5EF4-FFF2-40B4-BE49-F238E27FC236}">
                <a16:creationId xmlns:a16="http://schemas.microsoft.com/office/drawing/2014/main" id="{26A0FB93-CD82-4355-AB90-D501FFBFB8D9}"/>
              </a:ext>
            </a:extLst>
          </p:cNvPr>
          <p:cNvSpPr txBox="1"/>
          <p:nvPr/>
        </p:nvSpPr>
        <p:spPr>
          <a:xfrm>
            <a:off x="1092382" y="4429845"/>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Llega tarde.</a:t>
            </a:r>
          </a:p>
        </p:txBody>
      </p:sp>
      <p:sp>
        <p:nvSpPr>
          <p:cNvPr id="25" name="TextBox 24">
            <a:extLst>
              <a:ext uri="{FF2B5EF4-FFF2-40B4-BE49-F238E27FC236}">
                <a16:creationId xmlns:a16="http://schemas.microsoft.com/office/drawing/2014/main" id="{D84C8DE0-97D7-4797-BA14-8F93EA97E242}"/>
              </a:ext>
            </a:extLst>
          </p:cNvPr>
          <p:cNvSpPr txBox="1"/>
          <p:nvPr/>
        </p:nvSpPr>
        <p:spPr>
          <a:xfrm>
            <a:off x="1092382" y="4781244"/>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arrives late.</a:t>
            </a:r>
          </a:p>
        </p:txBody>
      </p:sp>
      <p:sp>
        <p:nvSpPr>
          <p:cNvPr id="26" name="TextBox 25">
            <a:extLst>
              <a:ext uri="{FF2B5EF4-FFF2-40B4-BE49-F238E27FC236}">
                <a16:creationId xmlns:a16="http://schemas.microsoft.com/office/drawing/2014/main" id="{1191B4B9-B388-4107-B9F9-65EB22EAE369}"/>
              </a:ext>
            </a:extLst>
          </p:cNvPr>
          <p:cNvSpPr txBox="1"/>
          <p:nvPr/>
        </p:nvSpPr>
        <p:spPr>
          <a:xfrm>
            <a:off x="1092382" y="5463673"/>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Habla con un amigo.</a:t>
            </a:r>
          </a:p>
        </p:txBody>
      </p:sp>
      <p:sp>
        <p:nvSpPr>
          <p:cNvPr id="27" name="TextBox 26">
            <a:extLst>
              <a:ext uri="{FF2B5EF4-FFF2-40B4-BE49-F238E27FC236}">
                <a16:creationId xmlns:a16="http://schemas.microsoft.com/office/drawing/2014/main" id="{C7D0406C-0BFB-49D5-86E2-E16B1AF947EC}"/>
              </a:ext>
            </a:extLst>
          </p:cNvPr>
          <p:cNvSpPr txBox="1"/>
          <p:nvPr/>
        </p:nvSpPr>
        <p:spPr>
          <a:xfrm>
            <a:off x="1092382" y="5815072"/>
            <a:ext cx="5108393"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speaks with a (male) friend.</a:t>
            </a:r>
          </a:p>
        </p:txBody>
      </p:sp>
      <p:sp>
        <p:nvSpPr>
          <p:cNvPr id="28" name="TextBox 27">
            <a:extLst>
              <a:ext uri="{FF2B5EF4-FFF2-40B4-BE49-F238E27FC236}">
                <a16:creationId xmlns:a16="http://schemas.microsoft.com/office/drawing/2014/main" id="{332BC49B-E75F-49C9-905F-60F525B830AA}"/>
              </a:ext>
            </a:extLst>
          </p:cNvPr>
          <p:cNvSpPr txBox="1"/>
          <p:nvPr/>
        </p:nvSpPr>
        <p:spPr>
          <a:xfrm>
            <a:off x="6988360" y="161282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listens in class.</a:t>
            </a:r>
          </a:p>
        </p:txBody>
      </p:sp>
      <p:sp>
        <p:nvSpPr>
          <p:cNvPr id="29" name="TextBox 28">
            <a:extLst>
              <a:ext uri="{FF2B5EF4-FFF2-40B4-BE49-F238E27FC236}">
                <a16:creationId xmlns:a16="http://schemas.microsoft.com/office/drawing/2014/main" id="{1F0DA85E-29C7-4570-A0B2-0A2555D0D825}"/>
              </a:ext>
            </a:extLst>
          </p:cNvPr>
          <p:cNvSpPr txBox="1"/>
          <p:nvPr/>
        </p:nvSpPr>
        <p:spPr>
          <a:xfrm>
            <a:off x="6988359" y="1232565"/>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Escucha en clase.</a:t>
            </a:r>
          </a:p>
        </p:txBody>
      </p:sp>
      <p:sp>
        <p:nvSpPr>
          <p:cNvPr id="30" name="TextBox 29">
            <a:extLst>
              <a:ext uri="{FF2B5EF4-FFF2-40B4-BE49-F238E27FC236}">
                <a16:creationId xmlns:a16="http://schemas.microsoft.com/office/drawing/2014/main" id="{CDC23164-9CF3-4F4D-8E8F-7C18D80722A3}"/>
              </a:ext>
            </a:extLst>
          </p:cNvPr>
          <p:cNvSpPr txBox="1"/>
          <p:nvPr/>
        </p:nvSpPr>
        <p:spPr>
          <a:xfrm>
            <a:off x="6988360" y="2725299"/>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arrives early.</a:t>
            </a:r>
          </a:p>
        </p:txBody>
      </p:sp>
      <p:sp>
        <p:nvSpPr>
          <p:cNvPr id="31" name="TextBox 30">
            <a:extLst>
              <a:ext uri="{FF2B5EF4-FFF2-40B4-BE49-F238E27FC236}">
                <a16:creationId xmlns:a16="http://schemas.microsoft.com/office/drawing/2014/main" id="{0F3BD3A1-F2EE-4062-8AE6-FD98290EB772}"/>
              </a:ext>
            </a:extLst>
          </p:cNvPr>
          <p:cNvSpPr txBox="1"/>
          <p:nvPr/>
        </p:nvSpPr>
        <p:spPr>
          <a:xfrm>
            <a:off x="6988359" y="2290742"/>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Llega temprano.</a:t>
            </a:r>
          </a:p>
        </p:txBody>
      </p:sp>
      <p:sp>
        <p:nvSpPr>
          <p:cNvPr id="32" name="TextBox 31">
            <a:extLst>
              <a:ext uri="{FF2B5EF4-FFF2-40B4-BE49-F238E27FC236}">
                <a16:creationId xmlns:a16="http://schemas.microsoft.com/office/drawing/2014/main" id="{E8B47C10-330F-466D-A582-B788D5684B3E}"/>
              </a:ext>
            </a:extLst>
          </p:cNvPr>
          <p:cNvSpPr txBox="1"/>
          <p:nvPr/>
        </p:nvSpPr>
        <p:spPr>
          <a:xfrm>
            <a:off x="6988360" y="3741097"/>
            <a:ext cx="5619602"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speaks with a (female) friend.</a:t>
            </a:r>
          </a:p>
        </p:txBody>
      </p:sp>
      <p:sp>
        <p:nvSpPr>
          <p:cNvPr id="33" name="TextBox 32">
            <a:extLst>
              <a:ext uri="{FF2B5EF4-FFF2-40B4-BE49-F238E27FC236}">
                <a16:creationId xmlns:a16="http://schemas.microsoft.com/office/drawing/2014/main" id="{10018A6D-C7AA-4A6B-9D1B-B796F6F54EA3}"/>
              </a:ext>
            </a:extLst>
          </p:cNvPr>
          <p:cNvSpPr txBox="1"/>
          <p:nvPr/>
        </p:nvSpPr>
        <p:spPr>
          <a:xfrm>
            <a:off x="6988359" y="3306540"/>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Habla con una amiga.</a:t>
            </a:r>
          </a:p>
        </p:txBody>
      </p:sp>
      <p:sp>
        <p:nvSpPr>
          <p:cNvPr id="34" name="TextBox 33">
            <a:extLst>
              <a:ext uri="{FF2B5EF4-FFF2-40B4-BE49-F238E27FC236}">
                <a16:creationId xmlns:a16="http://schemas.microsoft.com/office/drawing/2014/main" id="{3DDD1CAA-AC00-496C-AA71-6346564AD771}"/>
              </a:ext>
            </a:extLst>
          </p:cNvPr>
          <p:cNvSpPr txBox="1"/>
          <p:nvPr/>
        </p:nvSpPr>
        <p:spPr>
          <a:xfrm>
            <a:off x="6988360" y="4822166"/>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dances in a house.</a:t>
            </a:r>
          </a:p>
        </p:txBody>
      </p:sp>
      <p:sp>
        <p:nvSpPr>
          <p:cNvPr id="35" name="TextBox 34">
            <a:extLst>
              <a:ext uri="{FF2B5EF4-FFF2-40B4-BE49-F238E27FC236}">
                <a16:creationId xmlns:a16="http://schemas.microsoft.com/office/drawing/2014/main" id="{4593C70D-864D-46DF-8534-F849108DA3EA}"/>
              </a:ext>
            </a:extLst>
          </p:cNvPr>
          <p:cNvSpPr txBox="1"/>
          <p:nvPr/>
        </p:nvSpPr>
        <p:spPr>
          <a:xfrm>
            <a:off x="6988359" y="4387609"/>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Baila en una casa.</a:t>
            </a:r>
          </a:p>
        </p:txBody>
      </p:sp>
      <p:sp>
        <p:nvSpPr>
          <p:cNvPr id="36" name="TextBox 35">
            <a:extLst>
              <a:ext uri="{FF2B5EF4-FFF2-40B4-BE49-F238E27FC236}">
                <a16:creationId xmlns:a16="http://schemas.microsoft.com/office/drawing/2014/main" id="{8BEEA1B1-4189-499B-A2D1-C3B18B582E12}"/>
              </a:ext>
            </a:extLst>
          </p:cNvPr>
          <p:cNvSpPr txBox="1"/>
          <p:nvPr/>
        </p:nvSpPr>
        <p:spPr>
          <a:xfrm>
            <a:off x="6988359" y="5815072"/>
            <a:ext cx="4209181" cy="461665"/>
          </a:xfrm>
          <a:prstGeom prst="rect">
            <a:avLst/>
          </a:prstGeom>
          <a:noFill/>
        </p:spPr>
        <p:txBody>
          <a:bodyPr wrap="square" rtlCol="0">
            <a:spAutoFit/>
          </a:bodyPr>
          <a:lstStyle/>
          <a:p>
            <a:r>
              <a:rPr lang="en-GB" sz="2400" dirty="0">
                <a:solidFill>
                  <a:schemeClr val="accent5">
                    <a:lumMod val="75000"/>
                  </a:schemeClr>
                </a:solidFill>
                <a:latin typeface="Century Gothic" panose="020B0502020202020204" pitchFamily="34" charset="0"/>
              </a:rPr>
              <a:t>She buys a book.</a:t>
            </a:r>
          </a:p>
        </p:txBody>
      </p:sp>
      <p:sp>
        <p:nvSpPr>
          <p:cNvPr id="37" name="TextBox 36">
            <a:extLst>
              <a:ext uri="{FF2B5EF4-FFF2-40B4-BE49-F238E27FC236}">
                <a16:creationId xmlns:a16="http://schemas.microsoft.com/office/drawing/2014/main" id="{9B88D3EA-541A-4AAE-B617-43A29A0BEE90}"/>
              </a:ext>
            </a:extLst>
          </p:cNvPr>
          <p:cNvSpPr txBox="1"/>
          <p:nvPr/>
        </p:nvSpPr>
        <p:spPr>
          <a:xfrm>
            <a:off x="6988359" y="5487104"/>
            <a:ext cx="4209181" cy="461665"/>
          </a:xfrm>
          <a:prstGeom prst="rect">
            <a:avLst/>
          </a:prstGeom>
          <a:noFill/>
        </p:spPr>
        <p:txBody>
          <a:bodyPr wrap="square" rtlCol="0">
            <a:spAutoFit/>
          </a:bodyPr>
          <a:lstStyle/>
          <a:p>
            <a:r>
              <a:rPr lang="en-GB" sz="2400" dirty="0">
                <a:solidFill>
                  <a:schemeClr val="accent2"/>
                </a:solidFill>
                <a:latin typeface="Century Gothic" panose="020B0502020202020204" pitchFamily="34" charset="0"/>
              </a:rPr>
              <a:t>Compra un libro.</a:t>
            </a:r>
          </a:p>
        </p:txBody>
      </p:sp>
      <p:pic>
        <p:nvPicPr>
          <p:cNvPr id="38" name="Picture 37">
            <a:extLst>
              <a:ext uri="{FF2B5EF4-FFF2-40B4-BE49-F238E27FC236}">
                <a16:creationId xmlns:a16="http://schemas.microsoft.com/office/drawing/2014/main" id="{1E9948DC-FEA9-430B-844A-AB33E4224F1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4045" r="36356"/>
          <a:stretch/>
        </p:blipFill>
        <p:spPr>
          <a:xfrm>
            <a:off x="10739203" y="1037782"/>
            <a:ext cx="1090810" cy="2073009"/>
          </a:xfrm>
          <a:prstGeom prst="rect">
            <a:avLst/>
          </a:prstGeom>
        </p:spPr>
      </p:pic>
      <p:sp>
        <p:nvSpPr>
          <p:cNvPr id="4" name="Title 3">
            <a:extLst>
              <a:ext uri="{FF2B5EF4-FFF2-40B4-BE49-F238E27FC236}">
                <a16:creationId xmlns:a16="http://schemas.microsoft.com/office/drawing/2014/main" id="{83908783-D198-4609-BB1C-5C5657E0AD48}"/>
              </a:ext>
            </a:extLst>
          </p:cNvPr>
          <p:cNvSpPr>
            <a:spLocks noGrp="1"/>
          </p:cNvSpPr>
          <p:nvPr>
            <p:ph type="title"/>
          </p:nvPr>
        </p:nvSpPr>
        <p:spPr>
          <a:xfrm>
            <a:off x="223603" y="-52265"/>
            <a:ext cx="10515600" cy="1325563"/>
          </a:xfrm>
        </p:spPr>
        <p:txBody>
          <a:bodyPr/>
          <a:lstStyle/>
          <a:p>
            <a:pPr rtl="0" eaLnBrk="1" latinLnBrk="0" hangingPunct="1"/>
            <a:r>
              <a:rPr lang="en-GB" sz="2400" kern="1200" dirty="0">
                <a:solidFill>
                  <a:srgbClr val="2F5597"/>
                </a:solidFill>
                <a:effectLst/>
                <a:latin typeface="Century Gothic" panose="020B0502020202020204" pitchFamily="34" charset="0"/>
                <a:ea typeface="+mn-ea"/>
                <a:cs typeface="+mn-cs"/>
              </a:rPr>
              <a:t>Now listen to </a:t>
            </a:r>
            <a:r>
              <a:rPr lang="en-GB" sz="2400" dirty="0">
                <a:solidFill>
                  <a:srgbClr val="2F5597"/>
                </a:solidFill>
                <a:latin typeface="Century Gothic" panose="020B0502020202020204" pitchFamily="34" charset="0"/>
                <a:ea typeface="+mn-ea"/>
                <a:cs typeface="+mn-cs"/>
              </a:rPr>
              <a:t>the</a:t>
            </a:r>
            <a:r>
              <a:rPr lang="en-GB" sz="2400" kern="1200" dirty="0">
                <a:solidFill>
                  <a:srgbClr val="2F5597"/>
                </a:solidFill>
                <a:effectLst/>
                <a:latin typeface="Century Gothic" panose="020B0502020202020204" pitchFamily="34" charset="0"/>
                <a:ea typeface="+mn-ea"/>
                <a:cs typeface="+mn-cs"/>
              </a:rPr>
              <a:t> whole sentence about </a:t>
            </a:r>
            <a:r>
              <a:rPr lang="en-GB" sz="2400" kern="1200" dirty="0" err="1">
                <a:solidFill>
                  <a:srgbClr val="2F5597"/>
                </a:solidFill>
                <a:effectLst/>
                <a:latin typeface="Century Gothic" panose="020B0502020202020204" pitchFamily="34" charset="0"/>
                <a:ea typeface="+mn-ea"/>
                <a:cs typeface="+mn-cs"/>
              </a:rPr>
              <a:t>Lucía</a:t>
            </a:r>
            <a:r>
              <a:rPr lang="en-GB" sz="2400" kern="1200" dirty="0">
                <a:solidFill>
                  <a:srgbClr val="2F5597"/>
                </a:solidFill>
                <a:effectLst/>
                <a:latin typeface="Century Gothic" panose="020B0502020202020204" pitchFamily="34" charset="0"/>
                <a:ea typeface="+mn-ea"/>
                <a:cs typeface="+mn-cs"/>
              </a:rPr>
              <a:t>.</a:t>
            </a:r>
            <a:endParaRPr lang="en-GB" dirty="0">
              <a:effectLst/>
            </a:endParaRPr>
          </a:p>
          <a:p>
            <a:r>
              <a:rPr lang="en-GB" sz="2400" kern="1200" dirty="0">
                <a:solidFill>
                  <a:srgbClr val="2F5597"/>
                </a:solidFill>
                <a:effectLst/>
                <a:latin typeface="Century Gothic" panose="020B0502020202020204" pitchFamily="34" charset="0"/>
                <a:ea typeface="+mn-ea"/>
                <a:cs typeface="+mn-cs"/>
              </a:rPr>
              <a:t>Write down what you hear. Afterwards, translate the sentences</a:t>
            </a:r>
            <a:endParaRPr lang="en-GB" dirty="0"/>
          </a:p>
        </p:txBody>
      </p:sp>
      <p:sp>
        <p:nvSpPr>
          <p:cNvPr id="39"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55600" y="2930729"/>
            <a:ext cx="4333305" cy="3252833"/>
          </a:xfrm>
          <a:prstGeom prst="rect">
            <a:avLst/>
          </a:prstGeom>
        </p:spPr>
      </p:pic>
      <p:sp>
        <p:nvSpPr>
          <p:cNvPr id="41" name="Rectangle 40"/>
          <p:cNvSpPr/>
          <p:nvPr/>
        </p:nvSpPr>
        <p:spPr>
          <a:xfrm>
            <a:off x="7825419" y="3168934"/>
            <a:ext cx="4110943" cy="2677656"/>
          </a:xfrm>
          <a:prstGeom prst="rect">
            <a:avLst/>
          </a:prstGeom>
        </p:spPr>
        <p:txBody>
          <a:bodyPr wrap="square">
            <a:spAutoFit/>
          </a:bodyPr>
          <a:lstStyle/>
          <a:p>
            <a:pPr algn="ctr"/>
            <a:r>
              <a:rPr lang="en-US" sz="2800" dirty="0">
                <a:solidFill>
                  <a:srgbClr val="002060"/>
                </a:solidFill>
                <a:latin typeface="Century Gothic" panose="020B0502020202020204" pitchFamily="34" charset="0"/>
              </a:rPr>
              <a:t>Grammar input activity with a varied lexicon </a:t>
            </a:r>
            <a:r>
              <a:rPr lang="en-US" sz="2800" b="1" dirty="0">
                <a:solidFill>
                  <a:srgbClr val="002060"/>
                </a:solidFill>
                <a:latin typeface="Century Gothic" panose="020B0502020202020204" pitchFamily="34" charset="0"/>
              </a:rPr>
              <a:t>– deepening knowledge of new and previously taught vocabulary) </a:t>
            </a:r>
          </a:p>
        </p:txBody>
      </p:sp>
    </p:spTree>
    <p:extLst>
      <p:ext uri="{BB962C8B-B14F-4D97-AF65-F5344CB8AC3E}">
        <p14:creationId xmlns:p14="http://schemas.microsoft.com/office/powerpoint/2010/main" val="1970077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9007C4-E194-4831-8414-66F1D5AB7742}"/>
              </a:ext>
            </a:extLst>
          </p:cNvPr>
          <p:cNvSpPr txBox="1"/>
          <p:nvPr/>
        </p:nvSpPr>
        <p:spPr>
          <a:xfrm>
            <a:off x="176819" y="1109631"/>
            <a:ext cx="9247415" cy="861774"/>
          </a:xfrm>
          <a:prstGeom prst="rect">
            <a:avLst/>
          </a:prstGeom>
          <a:noFill/>
        </p:spPr>
        <p:txBody>
          <a:bodyPr wrap="square" rtlCol="0">
            <a:spAutoFit/>
          </a:bodyPr>
          <a:lstStyle/>
          <a:p>
            <a:r>
              <a:rPr lang="en-GB" sz="2600" dirty="0">
                <a:solidFill>
                  <a:srgbClr val="002060"/>
                </a:solidFill>
                <a:latin typeface="Century Gothic" panose="020B0502020202020204" pitchFamily="34" charset="0"/>
              </a:rPr>
              <a:t>Student A: Tell the story on your prompt cards!</a:t>
            </a:r>
          </a:p>
          <a:p>
            <a:endParaRPr lang="en-GB" sz="2400" dirty="0">
              <a:solidFill>
                <a:srgbClr val="002060"/>
              </a:solidFill>
              <a:latin typeface="Century Gothic" panose="020B0502020202020204" pitchFamily="34" charset="0"/>
            </a:endParaRPr>
          </a:p>
        </p:txBody>
      </p:sp>
      <p:pic>
        <p:nvPicPr>
          <p:cNvPr id="10" name="Picture 4" descr="woman writing while sitting on hill near mountain">
            <a:extLst>
              <a:ext uri="{FF2B5EF4-FFF2-40B4-BE49-F238E27FC236}">
                <a16:creationId xmlns:a16="http://schemas.microsoft.com/office/drawing/2014/main" id="{FF7465A7-D783-462A-AC64-E08B4C28C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40361" y="131924"/>
            <a:ext cx="1646412" cy="2469619"/>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1">
            <a:extLst>
              <a:ext uri="{FF2B5EF4-FFF2-40B4-BE49-F238E27FC236}">
                <a16:creationId xmlns:a16="http://schemas.microsoft.com/office/drawing/2014/main" id="{A316DD52-7894-4A75-969C-CA0645DA2978}"/>
              </a:ext>
            </a:extLst>
          </p:cNvPr>
          <p:cNvSpPr/>
          <p:nvPr/>
        </p:nvSpPr>
        <p:spPr>
          <a:xfrm>
            <a:off x="9545257" y="258166"/>
            <a:ext cx="238288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itle 84">
            <a:extLst>
              <a:ext uri="{FF2B5EF4-FFF2-40B4-BE49-F238E27FC236}">
                <a16:creationId xmlns:a16="http://schemas.microsoft.com/office/drawing/2014/main" id="{61311CA9-8F20-4455-965D-C917D6C6E57E}"/>
              </a:ext>
            </a:extLst>
          </p:cNvPr>
          <p:cNvSpPr txBox="1">
            <a:spLocks/>
          </p:cNvSpPr>
          <p:nvPr/>
        </p:nvSpPr>
        <p:spPr>
          <a:xfrm>
            <a:off x="9545257" y="-73688"/>
            <a:ext cx="2548773" cy="1064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000" b="1" dirty="0" err="1">
                <a:solidFill>
                  <a:srgbClr val="FFFFFF"/>
                </a:solidFill>
                <a:latin typeface="Century Gothic" panose="020B0502020202020204" pitchFamily="34" charset="0"/>
                <a:ea typeface="+mn-ea"/>
                <a:cs typeface="+mn-cs"/>
              </a:rPr>
              <a:t>escuchar</a:t>
            </a:r>
            <a:r>
              <a:rPr lang="en-GB" sz="2000" b="1" dirty="0">
                <a:solidFill>
                  <a:srgbClr val="FFFFFF"/>
                </a:solidFill>
                <a:latin typeface="Century Gothic" panose="020B0502020202020204" pitchFamily="34" charset="0"/>
                <a:ea typeface="+mn-ea"/>
                <a:cs typeface="+mn-cs"/>
              </a:rPr>
              <a:t> / hablar</a:t>
            </a:r>
            <a:endParaRPr lang="en-GB" dirty="0"/>
          </a:p>
        </p:txBody>
      </p:sp>
      <p:pic>
        <p:nvPicPr>
          <p:cNvPr id="2" name="Picture 1"/>
          <p:cNvPicPr>
            <a:picLocks noChangeAspect="1"/>
          </p:cNvPicPr>
          <p:nvPr/>
        </p:nvPicPr>
        <p:blipFill>
          <a:blip r:embed="rId4"/>
          <a:stretch>
            <a:fillRect/>
          </a:stretch>
        </p:blipFill>
        <p:spPr>
          <a:xfrm>
            <a:off x="176817" y="3037716"/>
            <a:ext cx="7437363" cy="3308295"/>
          </a:xfrm>
          <a:prstGeom prst="rect">
            <a:avLst/>
          </a:prstGeom>
        </p:spPr>
      </p:pic>
      <p:sp>
        <p:nvSpPr>
          <p:cNvPr id="14" name="Title 1">
            <a:extLst>
              <a:ext uri="{FF2B5EF4-FFF2-40B4-BE49-F238E27FC236}">
                <a16:creationId xmlns:a16="http://schemas.microsoft.com/office/drawing/2014/main" id="{4425BD5F-C9AC-4F16-97CD-1FF95348A2AD}"/>
              </a:ext>
            </a:extLst>
          </p:cNvPr>
          <p:cNvSpPr txBox="1">
            <a:spLocks/>
          </p:cNvSpPr>
          <p:nvPr/>
        </p:nvSpPr>
        <p:spPr>
          <a:xfrm>
            <a:off x="176819" y="0"/>
            <a:ext cx="850998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t>Paula’s trip was so good that she does it again! </a:t>
            </a:r>
          </a:p>
          <a:p>
            <a:r>
              <a:rPr lang="en-GB" sz="2600" dirty="0"/>
              <a:t>This time she goes to the places in a </a:t>
            </a:r>
            <a:r>
              <a:rPr lang="en-GB" sz="2600" i="1" dirty="0"/>
              <a:t>different</a:t>
            </a:r>
            <a:r>
              <a:rPr lang="en-GB" sz="2600" dirty="0"/>
              <a:t> order.</a:t>
            </a:r>
          </a:p>
        </p:txBody>
      </p:sp>
      <p:sp>
        <p:nvSpPr>
          <p:cNvPr id="15" name="TextBox 14">
            <a:extLst>
              <a:ext uri="{FF2B5EF4-FFF2-40B4-BE49-F238E27FC236}">
                <a16:creationId xmlns:a16="http://schemas.microsoft.com/office/drawing/2014/main" id="{9EBD008F-E32B-49DF-A1F7-C556909A9DF0}"/>
              </a:ext>
            </a:extLst>
          </p:cNvPr>
          <p:cNvSpPr txBox="1"/>
          <p:nvPr/>
        </p:nvSpPr>
        <p:spPr>
          <a:xfrm>
            <a:off x="176817" y="2109100"/>
            <a:ext cx="5080983" cy="492443"/>
          </a:xfrm>
          <a:prstGeom prst="rect">
            <a:avLst/>
          </a:prstGeom>
          <a:noFill/>
        </p:spPr>
        <p:txBody>
          <a:bodyPr wrap="square" rtlCol="0">
            <a:spAutoFit/>
          </a:bodyPr>
          <a:lstStyle/>
          <a:p>
            <a:r>
              <a:rPr lang="en-GB" sz="2600" dirty="0">
                <a:solidFill>
                  <a:srgbClr val="002060"/>
                </a:solidFill>
                <a:latin typeface="Century Gothic" panose="020B0502020202020204" pitchFamily="34" charset="0"/>
              </a:rPr>
              <a:t>Then swap roles.  </a:t>
            </a:r>
          </a:p>
        </p:txBody>
      </p:sp>
      <p:sp>
        <p:nvSpPr>
          <p:cNvPr id="16" name="TextBox 15">
            <a:extLst>
              <a:ext uri="{FF2B5EF4-FFF2-40B4-BE49-F238E27FC236}">
                <a16:creationId xmlns:a16="http://schemas.microsoft.com/office/drawing/2014/main" id="{974F4448-E987-4A8D-A663-0D8842212FD7}"/>
              </a:ext>
            </a:extLst>
          </p:cNvPr>
          <p:cNvSpPr txBox="1"/>
          <p:nvPr/>
        </p:nvSpPr>
        <p:spPr>
          <a:xfrm>
            <a:off x="176818" y="1651319"/>
            <a:ext cx="11207581" cy="492443"/>
          </a:xfrm>
          <a:prstGeom prst="rect">
            <a:avLst/>
          </a:prstGeom>
          <a:noFill/>
        </p:spPr>
        <p:txBody>
          <a:bodyPr wrap="square" rtlCol="0">
            <a:spAutoFit/>
          </a:bodyPr>
          <a:lstStyle/>
          <a:p>
            <a:r>
              <a:rPr lang="en-GB" sz="2600" dirty="0">
                <a:solidFill>
                  <a:srgbClr val="002060"/>
                </a:solidFill>
                <a:latin typeface="Century Gothic" panose="020B0502020202020204" pitchFamily="34" charset="0"/>
              </a:rPr>
              <a:t>Student B: Listen and take notes. What happens and in what order?</a:t>
            </a:r>
            <a:endParaRPr lang="en-GB" sz="2600" dirty="0"/>
          </a:p>
        </p:txBody>
      </p:sp>
      <p:sp>
        <p:nvSpPr>
          <p:cNvPr id="17" name="TextBox 16">
            <a:extLst>
              <a:ext uri="{FF2B5EF4-FFF2-40B4-BE49-F238E27FC236}">
                <a16:creationId xmlns:a16="http://schemas.microsoft.com/office/drawing/2014/main" id="{9EBD008F-E32B-49DF-A1F7-C556909A9DF0}"/>
              </a:ext>
            </a:extLst>
          </p:cNvPr>
          <p:cNvSpPr txBox="1"/>
          <p:nvPr/>
        </p:nvSpPr>
        <p:spPr>
          <a:xfrm>
            <a:off x="5661374" y="2551246"/>
            <a:ext cx="168240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 A</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4180" y="2631786"/>
            <a:ext cx="4470788" cy="3513520"/>
          </a:xfrm>
          <a:prstGeom prst="rect">
            <a:avLst/>
          </a:prstGeom>
        </p:spPr>
      </p:pic>
      <p:sp>
        <p:nvSpPr>
          <p:cNvPr id="18" name="TextBox 17"/>
          <p:cNvSpPr txBox="1"/>
          <p:nvPr/>
        </p:nvSpPr>
        <p:spPr>
          <a:xfrm>
            <a:off x="7690951" y="2804143"/>
            <a:ext cx="4129013" cy="2677656"/>
          </a:xfrm>
          <a:prstGeom prst="rect">
            <a:avLst/>
          </a:prstGeom>
          <a:noFill/>
        </p:spPr>
        <p:txBody>
          <a:bodyPr wrap="square" rtlCol="0">
            <a:spAutoFit/>
          </a:bodyPr>
          <a:lstStyle/>
          <a:p>
            <a:pPr>
              <a:defRPr/>
            </a:pPr>
            <a:r>
              <a:rPr lang="en-GB" sz="2800" b="1" dirty="0">
                <a:solidFill>
                  <a:srgbClr val="4472C4">
                    <a:lumMod val="50000"/>
                  </a:srgbClr>
                </a:solidFill>
                <a:latin typeface="Century Gothic" panose="020B0502020202020204" pitchFamily="34" charset="0"/>
              </a:rPr>
              <a:t>Output activity </a:t>
            </a:r>
            <a:r>
              <a:rPr lang="en-GB" sz="2800" dirty="0">
                <a:solidFill>
                  <a:srgbClr val="4472C4">
                    <a:lumMod val="50000"/>
                  </a:srgbClr>
                </a:solidFill>
                <a:latin typeface="Century Gothic" panose="020B0502020202020204" pitchFamily="34" charset="0"/>
              </a:rPr>
              <a:t>to help learners </a:t>
            </a:r>
            <a:r>
              <a:rPr lang="en-GB" sz="2800" b="1" dirty="0">
                <a:solidFill>
                  <a:srgbClr val="4472C4">
                    <a:lumMod val="50000"/>
                  </a:srgbClr>
                </a:solidFill>
                <a:latin typeface="Century Gothic" panose="020B0502020202020204" pitchFamily="34" charset="0"/>
              </a:rPr>
              <a:t>establish and practise accessing   knowledge (grammar and vocabulary) </a:t>
            </a:r>
            <a:r>
              <a:rPr lang="en-GB" sz="2800" dirty="0">
                <a:solidFill>
                  <a:srgbClr val="4472C4">
                    <a:lumMod val="50000"/>
                  </a:srgbClr>
                </a:solidFill>
                <a:latin typeface="Century Gothic" panose="020B0502020202020204" pitchFamily="34" charset="0"/>
              </a:rPr>
              <a:t>after the input practice. </a:t>
            </a:r>
          </a:p>
        </p:txBody>
      </p:sp>
    </p:spTree>
    <p:extLst>
      <p:ext uri="{BB962C8B-B14F-4D97-AF65-F5344CB8AC3E}">
        <p14:creationId xmlns:p14="http://schemas.microsoft.com/office/powerpoint/2010/main" val="1919083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97588" cy="867128"/>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Rachel Hawkes</a:t>
            </a:r>
          </a:p>
        </p:txBody>
      </p:sp>
      <p:sp>
        <p:nvSpPr>
          <p:cNvPr id="8" name="Title 3"/>
          <p:cNvSpPr>
            <a:spLocks noGrp="1"/>
          </p:cNvSpPr>
          <p:nvPr>
            <p:ph type="title"/>
          </p:nvPr>
        </p:nvSpPr>
        <p:spPr>
          <a:xfrm>
            <a:off x="300037" y="338225"/>
            <a:ext cx="9274269" cy="707849"/>
          </a:xfrm>
        </p:spPr>
        <p:txBody>
          <a:bodyPr>
            <a:normAutofit/>
          </a:bodyPr>
          <a:lstStyle/>
          <a:p>
            <a:r>
              <a:rPr lang="en-GB" sz="3600" b="1" dirty="0">
                <a:solidFill>
                  <a:schemeClr val="bg1"/>
                </a:solidFill>
              </a:rPr>
              <a:t>More vocabulary activities</a:t>
            </a:r>
          </a:p>
        </p:txBody>
      </p:sp>
      <p:sp>
        <p:nvSpPr>
          <p:cNvPr id="11" name="Content Placeholder 2"/>
          <p:cNvSpPr>
            <a:spLocks noGrp="1"/>
          </p:cNvSpPr>
          <p:nvPr>
            <p:ph idx="1"/>
          </p:nvPr>
        </p:nvSpPr>
        <p:spPr>
          <a:xfrm>
            <a:off x="300037" y="1046074"/>
            <a:ext cx="10515600" cy="6005157"/>
          </a:xfrm>
        </p:spPr>
        <p:txBody>
          <a:bodyPr>
            <a:normAutofit/>
          </a:bodyPr>
          <a:lstStyle/>
          <a:p>
            <a:pPr marL="0" indent="0">
              <a:buNone/>
            </a:pPr>
            <a:endParaRPr lang="en-GB" sz="2400" dirty="0">
              <a:solidFill>
                <a:srgbClr val="104F75"/>
              </a:solidFill>
            </a:endParaRPr>
          </a:p>
          <a:p>
            <a:pPr>
              <a:spcBef>
                <a:spcPts val="300"/>
              </a:spcBef>
            </a:pPr>
            <a:r>
              <a:rPr lang="en-GB" sz="2400" dirty="0">
                <a:solidFill>
                  <a:srgbClr val="104F75"/>
                </a:solidFill>
              </a:rPr>
              <a:t>Vocabulary checklist</a:t>
            </a:r>
          </a:p>
          <a:p>
            <a:pPr marL="0" indent="0">
              <a:spcBef>
                <a:spcPts val="300"/>
              </a:spcBef>
              <a:buNone/>
            </a:pPr>
            <a:endParaRPr lang="en-GB" sz="2400" dirty="0">
              <a:solidFill>
                <a:srgbClr val="104F75"/>
              </a:solidFill>
            </a:endParaRPr>
          </a:p>
          <a:p>
            <a:pPr>
              <a:spcBef>
                <a:spcPts val="300"/>
              </a:spcBef>
            </a:pPr>
            <a:r>
              <a:rPr lang="en-GB" sz="2400" dirty="0">
                <a:solidFill>
                  <a:srgbClr val="104F75"/>
                </a:solidFill>
              </a:rPr>
              <a:t>Word patterns</a:t>
            </a:r>
          </a:p>
          <a:p>
            <a:pPr>
              <a:spcBef>
                <a:spcPts val="300"/>
              </a:spcBef>
            </a:pPr>
            <a:endParaRPr lang="en-GB" sz="2400" dirty="0">
              <a:solidFill>
                <a:srgbClr val="104F75"/>
              </a:solidFill>
            </a:endParaRPr>
          </a:p>
          <a:p>
            <a:pPr>
              <a:spcBef>
                <a:spcPts val="300"/>
              </a:spcBef>
            </a:pPr>
            <a:r>
              <a:rPr lang="en-GB" sz="2400" dirty="0">
                <a:solidFill>
                  <a:srgbClr val="104F75"/>
                </a:solidFill>
              </a:rPr>
              <a:t>Sentence level practice activities</a:t>
            </a:r>
          </a:p>
          <a:p>
            <a:pPr marL="0" indent="0">
              <a:spcBef>
                <a:spcPts val="300"/>
              </a:spcBef>
              <a:buNone/>
            </a:pPr>
            <a:endParaRPr lang="en-GB" sz="2400" dirty="0">
              <a:solidFill>
                <a:srgbClr val="104F75"/>
              </a:solidFill>
            </a:endParaRPr>
          </a:p>
          <a:p>
            <a:pPr>
              <a:spcBef>
                <a:spcPts val="300"/>
              </a:spcBef>
            </a:pPr>
            <a:r>
              <a:rPr lang="en-GB" sz="2400" dirty="0" err="1">
                <a:solidFill>
                  <a:srgbClr val="104F75"/>
                </a:solidFill>
              </a:rPr>
              <a:t>Dictogloss</a:t>
            </a:r>
            <a:endParaRPr lang="en-GB" sz="2400" dirty="0">
              <a:solidFill>
                <a:srgbClr val="104F75"/>
              </a:solidFill>
            </a:endParaRPr>
          </a:p>
          <a:p>
            <a:pPr>
              <a:spcBef>
                <a:spcPts val="300"/>
              </a:spcBef>
            </a:pPr>
            <a:endParaRPr lang="en-GB" sz="2400" dirty="0">
              <a:solidFill>
                <a:srgbClr val="104F75"/>
              </a:solidFill>
            </a:endParaRPr>
          </a:p>
          <a:p>
            <a:pPr>
              <a:spcBef>
                <a:spcPts val="300"/>
              </a:spcBef>
            </a:pPr>
            <a:r>
              <a:rPr lang="en-GB" sz="2400" dirty="0">
                <a:solidFill>
                  <a:srgbClr val="104F75"/>
                </a:solidFill>
              </a:rPr>
              <a:t>Segmentation task</a:t>
            </a:r>
          </a:p>
          <a:p>
            <a:pPr marL="0" indent="0">
              <a:spcBef>
                <a:spcPts val="300"/>
              </a:spcBef>
              <a:buNone/>
            </a:pPr>
            <a:endParaRPr lang="en-GB" sz="2400" dirty="0">
              <a:solidFill>
                <a:srgbClr val="104F75"/>
              </a:solidFill>
            </a:endParaRPr>
          </a:p>
          <a:p>
            <a:pPr>
              <a:spcBef>
                <a:spcPts val="300"/>
              </a:spcBef>
            </a:pPr>
            <a:r>
              <a:rPr lang="en-GB" sz="2400" dirty="0">
                <a:solidFill>
                  <a:srgbClr val="104F75"/>
                </a:solidFill>
              </a:rPr>
              <a:t>Text exploitation</a:t>
            </a:r>
          </a:p>
          <a:p>
            <a:pPr>
              <a:spcBef>
                <a:spcPts val="300"/>
              </a:spcBef>
            </a:pPr>
            <a:endParaRPr lang="en-GB" sz="2400" dirty="0">
              <a:solidFill>
                <a:srgbClr val="104F75"/>
              </a:solidFill>
            </a:endParaRPr>
          </a:p>
          <a:p>
            <a:pPr>
              <a:spcBef>
                <a:spcPts val="300"/>
              </a:spcBef>
            </a:pPr>
            <a:r>
              <a:rPr lang="en-GB" sz="2400" dirty="0">
                <a:solidFill>
                  <a:srgbClr val="104F75"/>
                </a:solidFill>
              </a:rPr>
              <a:t>Dictionary skills</a:t>
            </a:r>
          </a:p>
          <a:p>
            <a:endParaRPr lang="en-GB" sz="2000" dirty="0">
              <a:solidFill>
                <a:srgbClr val="104F75"/>
              </a:solidFill>
            </a:endParaRPr>
          </a:p>
        </p:txBody>
      </p:sp>
    </p:spTree>
    <p:extLst>
      <p:ext uri="{BB962C8B-B14F-4D97-AF65-F5344CB8AC3E}">
        <p14:creationId xmlns:p14="http://schemas.microsoft.com/office/powerpoint/2010/main" val="36536488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80729" cy="867128"/>
          </a:xfrm>
          <a:prstGeom prst="rect">
            <a:avLst/>
          </a:prstGeom>
        </p:spPr>
      </p:pic>
      <p:pic>
        <p:nvPicPr>
          <p:cNvPr id="17" name="Picture 16">
            <a:extLst>
              <a:ext uri="{FF2B5EF4-FFF2-40B4-BE49-F238E27FC236}">
                <a16:creationId xmlns:a16="http://schemas.microsoft.com/office/drawing/2014/main" id="{BC7A434B-09FE-584B-8B7B-BE1D27CD4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3802" y="163409"/>
            <a:ext cx="4349732" cy="6177350"/>
          </a:xfrm>
          <a:prstGeom prst="rect">
            <a:avLst/>
          </a:prstGeom>
          <a:ln w="34925">
            <a:solidFill>
              <a:schemeClr val="accent2"/>
            </a:solidFill>
          </a:ln>
        </p:spPr>
      </p:pic>
      <p:sp>
        <p:nvSpPr>
          <p:cNvPr id="18" name="Rectangle 17">
            <a:extLst>
              <a:ext uri="{FF2B5EF4-FFF2-40B4-BE49-F238E27FC236}">
                <a16:creationId xmlns:a16="http://schemas.microsoft.com/office/drawing/2014/main" id="{890C7C92-EADB-3948-A8E7-7A89A3B11411}"/>
              </a:ext>
            </a:extLst>
          </p:cNvPr>
          <p:cNvSpPr/>
          <p:nvPr/>
        </p:nvSpPr>
        <p:spPr>
          <a:xfrm>
            <a:off x="246984" y="1240621"/>
            <a:ext cx="6585099" cy="324204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I have seen this word before.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I know what the word means.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I can read the word aloud.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I can spell the word correctly.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I can use the word in a sentence.</a:t>
            </a:r>
          </a:p>
        </p:txBody>
      </p:sp>
      <p:sp>
        <p:nvSpPr>
          <p:cNvPr id="2" name="Rounded Rectangular Callout 1"/>
          <p:cNvSpPr/>
          <p:nvPr/>
        </p:nvSpPr>
        <p:spPr>
          <a:xfrm>
            <a:off x="261750" y="4482662"/>
            <a:ext cx="6585099" cy="1669774"/>
          </a:xfrm>
          <a:prstGeom prst="wedgeRoundRectCallout">
            <a:avLst/>
          </a:prstGeom>
          <a:solidFill>
            <a:srgbClr val="FBF0D5"/>
          </a:solidFill>
          <a:ln w="571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For nouns, I know the gender and the correct word for ‘the’</a:t>
            </a:r>
          </a:p>
        </p:txBody>
      </p:sp>
      <p:sp>
        <p:nvSpPr>
          <p:cNvPr id="7" name="Title 3"/>
          <p:cNvSpPr txBox="1">
            <a:spLocks/>
          </p:cNvSpPr>
          <p:nvPr/>
        </p:nvSpPr>
        <p:spPr>
          <a:xfrm>
            <a:off x="261750" y="397506"/>
            <a:ext cx="612933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Vocabulary checklist</a:t>
            </a:r>
          </a:p>
        </p:txBody>
      </p:sp>
    </p:spTree>
    <p:extLst>
      <p:ext uri="{BB962C8B-B14F-4D97-AF65-F5344CB8AC3E}">
        <p14:creationId xmlns:p14="http://schemas.microsoft.com/office/powerpoint/2010/main" val="1195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80729" cy="867128"/>
          </a:xfrm>
          <a:prstGeom prst="rect">
            <a:avLst/>
          </a:prstGeom>
        </p:spPr>
      </p:pic>
      <p:sp>
        <p:nvSpPr>
          <p:cNvPr id="8" name="Title 3"/>
          <p:cNvSpPr>
            <a:spLocks noGrp="1"/>
          </p:cNvSpPr>
          <p:nvPr>
            <p:ph type="title"/>
          </p:nvPr>
        </p:nvSpPr>
        <p:spPr>
          <a:xfrm>
            <a:off x="0" y="296864"/>
            <a:ext cx="5576327" cy="707849"/>
          </a:xfrm>
        </p:spPr>
        <p:txBody>
          <a:bodyPr>
            <a:normAutofit/>
          </a:bodyPr>
          <a:lstStyle/>
          <a:p>
            <a:r>
              <a:rPr lang="en-GB" sz="3600" b="1" dirty="0">
                <a:solidFill>
                  <a:schemeClr val="bg1"/>
                </a:solidFill>
              </a:rPr>
              <a:t>Common word patterns</a:t>
            </a:r>
          </a:p>
        </p:txBody>
      </p:sp>
      <p:pic>
        <p:nvPicPr>
          <p:cNvPr id="5" name="Picture 4"/>
          <p:cNvPicPr>
            <a:picLocks noChangeAspect="1"/>
          </p:cNvPicPr>
          <p:nvPr/>
        </p:nvPicPr>
        <p:blipFill>
          <a:blip r:embed="rId4"/>
          <a:stretch>
            <a:fillRect/>
          </a:stretch>
        </p:blipFill>
        <p:spPr>
          <a:xfrm>
            <a:off x="450040" y="1253939"/>
            <a:ext cx="3934028" cy="5068270"/>
          </a:xfrm>
          <a:prstGeom prst="rect">
            <a:avLst/>
          </a:prstGeom>
          <a:effectLst>
            <a:outerShdw blurRad="50800" dist="38100" dir="5400000" algn="t" rotWithShape="0">
              <a:prstClr val="black">
                <a:alpha val="40000"/>
              </a:prstClr>
            </a:outerShdw>
          </a:effectLst>
        </p:spPr>
      </p:pic>
      <p:pic>
        <p:nvPicPr>
          <p:cNvPr id="9" name="Picture 8"/>
          <p:cNvPicPr>
            <a:picLocks noChangeAspect="1"/>
          </p:cNvPicPr>
          <p:nvPr/>
        </p:nvPicPr>
        <p:blipFill>
          <a:blip r:embed="rId5"/>
          <a:stretch>
            <a:fillRect/>
          </a:stretch>
        </p:blipFill>
        <p:spPr>
          <a:xfrm>
            <a:off x="4447448" y="1869083"/>
            <a:ext cx="5412528" cy="4083794"/>
          </a:xfrm>
          <a:prstGeom prst="rect">
            <a:avLst/>
          </a:prstGeom>
          <a:effectLst>
            <a:outerShdw blurRad="50800" dist="38100" dir="5400000" algn="t" rotWithShape="0">
              <a:prstClr val="black">
                <a:alpha val="40000"/>
              </a:prstClr>
            </a:outerShdw>
          </a:effectLst>
        </p:spPr>
      </p:pic>
      <p:sp>
        <p:nvSpPr>
          <p:cNvPr id="10" name="Rectangle 9"/>
          <p:cNvSpPr/>
          <p:nvPr/>
        </p:nvSpPr>
        <p:spPr>
          <a:xfrm>
            <a:off x="6826857" y="608801"/>
            <a:ext cx="5135781" cy="1200329"/>
          </a:xfrm>
          <a:prstGeom prst="rect">
            <a:avLst/>
          </a:prstGeom>
          <a:solidFill>
            <a:schemeClr val="accent4">
              <a:lumMod val="20000"/>
              <a:lumOff val="80000"/>
            </a:schemeClr>
          </a:solidFill>
          <a:ln>
            <a:solidFill>
              <a:schemeClr val="accent5">
                <a:lumMod val="50000"/>
              </a:schemeClr>
            </a:solid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words that can be understood using these rules occur in context, students will be expected to understand them.” </a:t>
            </a:r>
            <a:b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AQA Specification section 3.4.1.17 </a:t>
            </a:r>
          </a:p>
        </p:txBody>
      </p:sp>
      <p:sp>
        <p:nvSpPr>
          <p:cNvPr id="11" name="Rectangle 10"/>
          <p:cNvSpPr/>
          <p:nvPr/>
        </p:nvSpPr>
        <p:spPr>
          <a:xfrm>
            <a:off x="5563782" y="5952877"/>
            <a:ext cx="659513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hlinkClick r:id="rId6"/>
              </a:rPr>
              <a:t>https://resources.ncelp.org/concern/resources/bc386j21m?locale=en</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354748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a:solidFill>
                  <a:schemeClr val="bg1"/>
                </a:solidFill>
              </a:rPr>
              <a:t>Be a language detective!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12" name="TextBox 11"/>
          <p:cNvSpPr txBox="1"/>
          <p:nvPr/>
        </p:nvSpPr>
        <p:spPr>
          <a:xfrm>
            <a:off x="208494" y="1260535"/>
            <a:ext cx="3370085"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MODERN  GERMAN</a:t>
            </a:r>
            <a:endParaRPr lang="en-GB" b="1" dirty="0">
              <a:solidFill>
                <a:srgbClr val="02456F"/>
              </a:solidFill>
              <a:latin typeface="Century Gothic" panose="020B0502020202020204" pitchFamily="34" charset="0"/>
            </a:endParaRPr>
          </a:p>
        </p:txBody>
      </p:sp>
      <p:sp>
        <p:nvSpPr>
          <p:cNvPr id="13" name="TextBox 12"/>
          <p:cNvSpPr txBox="1"/>
          <p:nvPr/>
        </p:nvSpPr>
        <p:spPr>
          <a:xfrm>
            <a:off x="4297717" y="1264766"/>
            <a:ext cx="3370085" cy="461665"/>
          </a:xfrm>
          <a:prstGeom prst="rect">
            <a:avLst/>
          </a:prstGeom>
          <a:noFill/>
        </p:spPr>
        <p:txBody>
          <a:bodyPr wrap="square" rtlCol="0">
            <a:spAutoFit/>
          </a:bodyPr>
          <a:lstStyle/>
          <a:p>
            <a:pPr algn="ctr"/>
            <a:r>
              <a:rPr lang="en-GB" sz="2400" b="1" dirty="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6" name="TextBox 15"/>
          <p:cNvSpPr txBox="1"/>
          <p:nvPr/>
        </p:nvSpPr>
        <p:spPr>
          <a:xfrm>
            <a:off x="335669" y="1657172"/>
            <a:ext cx="3115733" cy="461665"/>
          </a:xfrm>
          <a:prstGeom prst="rect">
            <a:avLst/>
          </a:prstGeom>
          <a:noFill/>
        </p:spPr>
        <p:txBody>
          <a:bodyPr wrap="square" rtlCol="0">
            <a:spAutoFit/>
          </a:bodyPr>
          <a:lstStyle/>
          <a:p>
            <a:pPr algn="ctr"/>
            <a:r>
              <a:rPr lang="en-GB" sz="2400" b="1" dirty="0" err="1">
                <a:solidFill>
                  <a:srgbClr val="E56700"/>
                </a:solidFill>
                <a:latin typeface="Century Gothic" panose="020B0502020202020204" pitchFamily="34" charset="0"/>
              </a:rPr>
              <a:t>Pfeffer</a:t>
            </a:r>
            <a:endParaRPr lang="en-GB" b="1" dirty="0">
              <a:solidFill>
                <a:srgbClr val="E56700"/>
              </a:solidFill>
              <a:latin typeface="Century Gothic" panose="020B0502020202020204" pitchFamily="34" charset="0"/>
            </a:endParaRPr>
          </a:p>
        </p:txBody>
      </p:sp>
      <p:sp>
        <p:nvSpPr>
          <p:cNvPr id="17" name="TextBox 16"/>
          <p:cNvSpPr txBox="1"/>
          <p:nvPr/>
        </p:nvSpPr>
        <p:spPr>
          <a:xfrm>
            <a:off x="4371797" y="1657171"/>
            <a:ext cx="3115733" cy="461665"/>
          </a:xfrm>
          <a:prstGeom prst="rect">
            <a:avLst/>
          </a:prstGeom>
          <a:noFill/>
        </p:spPr>
        <p:txBody>
          <a:bodyPr wrap="square" rtlCol="0">
            <a:spAutoFit/>
          </a:bodyPr>
          <a:lstStyle/>
          <a:p>
            <a:pPr algn="ctr"/>
            <a:r>
              <a:rPr lang="en-GB" sz="2400" b="1" dirty="0">
                <a:solidFill>
                  <a:srgbClr val="E56700"/>
                </a:solidFill>
                <a:latin typeface="Century Gothic" panose="020B0502020202020204" pitchFamily="34" charset="0"/>
              </a:rPr>
              <a:t>pepper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598311" y="5699955"/>
            <a:ext cx="11593689" cy="564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200" dirty="0">
                <a:solidFill>
                  <a:srgbClr val="4472C4">
                    <a:lumMod val="50000"/>
                  </a:srgbClr>
                </a:solidFill>
              </a:rPr>
              <a:t>Can you find any other pairs of German and English words that follow this pattern?</a:t>
            </a: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https://www.publicdomainpictures.net/en/view-image.php?image=155227&amp;picture=light-bulb</a:t>
            </a:r>
            <a:r>
              <a:rPr lang="en-GB" sz="1100" dirty="0">
                <a:solidFill>
                  <a:prstClr val="black"/>
                </a:solidFill>
                <a:latin typeface="Century Gothic" panose="020B0502020202020204" pitchFamily="34" charset="0"/>
              </a:rPr>
              <a:t> </a:t>
            </a:r>
            <a:r>
              <a:rPr lang="en-GB" sz="1200" dirty="0">
                <a:solidFill>
                  <a:prstClr val="black"/>
                </a:solidFill>
                <a:latin typeface="Century Gothic" panose="020B0502020202020204" pitchFamily="34" charset="0"/>
              </a:rPr>
              <a:t> </a:t>
            </a: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5569910"/>
            <a:ext cx="598311" cy="694266"/>
          </a:xfrm>
          <a:prstGeom prst="rect">
            <a:avLst/>
          </a:prstGeom>
        </p:spPr>
      </p:pic>
      <p:cxnSp>
        <p:nvCxnSpPr>
          <p:cNvPr id="25" name="Straight Arrow Connector 24"/>
          <p:cNvCxnSpPr/>
          <p:nvPr/>
        </p:nvCxnSpPr>
        <p:spPr>
          <a:xfrm>
            <a:off x="2769923" y="1888003"/>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6823" y="2682641"/>
            <a:ext cx="1222199" cy="646331"/>
          </a:xfrm>
          <a:prstGeom prst="rect">
            <a:avLst/>
          </a:prstGeom>
          <a:noFill/>
        </p:spPr>
        <p:txBody>
          <a:bodyPr wrap="square" rtlCol="0">
            <a:spAutoFit/>
          </a:bodyPr>
          <a:lstStyle/>
          <a:p>
            <a:pPr algn="ctr"/>
            <a:r>
              <a:rPr lang="en-GB" sz="3600" b="1" dirty="0">
                <a:solidFill>
                  <a:srgbClr val="02456F"/>
                </a:solidFill>
                <a:latin typeface="Century Gothic" panose="020B0502020202020204" pitchFamily="34" charset="0"/>
              </a:rPr>
              <a:t>pf…</a:t>
            </a:r>
            <a:endParaRPr lang="en-GB" sz="2800" b="1" dirty="0">
              <a:solidFill>
                <a:srgbClr val="02456F"/>
              </a:solidFill>
              <a:latin typeface="Century Gothic" panose="020B0502020202020204" pitchFamily="34" charset="0"/>
            </a:endParaRPr>
          </a:p>
        </p:txBody>
      </p:sp>
      <p:cxnSp>
        <p:nvCxnSpPr>
          <p:cNvPr id="26" name="Straight Arrow Connector 25"/>
          <p:cNvCxnSpPr/>
          <p:nvPr/>
        </p:nvCxnSpPr>
        <p:spPr>
          <a:xfrm>
            <a:off x="2769923" y="3039088"/>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29400" y="2681276"/>
            <a:ext cx="1222199" cy="646331"/>
          </a:xfrm>
          <a:prstGeom prst="rect">
            <a:avLst/>
          </a:prstGeom>
          <a:noFill/>
        </p:spPr>
        <p:txBody>
          <a:bodyPr wrap="square" rtlCol="0">
            <a:spAutoFit/>
          </a:bodyPr>
          <a:lstStyle/>
          <a:p>
            <a:pPr algn="ctr"/>
            <a:r>
              <a:rPr lang="en-GB" sz="3600" b="1" dirty="0">
                <a:solidFill>
                  <a:srgbClr val="02456F"/>
                </a:solidFill>
                <a:latin typeface="Century Gothic" panose="020B0502020202020204" pitchFamily="34" charset="0"/>
              </a:rPr>
              <a:t>p…</a:t>
            </a:r>
            <a:endParaRPr lang="en-GB" sz="2800" b="1" dirty="0">
              <a:solidFill>
                <a:srgbClr val="02456F"/>
              </a:solidFill>
              <a:latin typeface="Century Gothic" panose="020B0502020202020204" pitchFamily="34" charset="0"/>
            </a:endParaRPr>
          </a:p>
        </p:txBody>
      </p:sp>
      <p:sp>
        <p:nvSpPr>
          <p:cNvPr id="28" name="Content Placeholder 4"/>
          <p:cNvSpPr>
            <a:spLocks noGrp="1"/>
          </p:cNvSpPr>
          <p:nvPr>
            <p:ph idx="1"/>
          </p:nvPr>
        </p:nvSpPr>
        <p:spPr>
          <a:xfrm>
            <a:off x="208494" y="2250666"/>
            <a:ext cx="10515600" cy="620300"/>
          </a:xfrm>
        </p:spPr>
        <p:txBody>
          <a:bodyPr>
            <a:normAutofit/>
          </a:bodyPr>
          <a:lstStyle/>
          <a:p>
            <a:pPr>
              <a:lnSpc>
                <a:spcPct val="100000"/>
              </a:lnSpc>
              <a:spcBef>
                <a:spcPts val="600"/>
              </a:spcBef>
            </a:pPr>
            <a:r>
              <a:rPr lang="en-GB" sz="2400" dirty="0"/>
              <a:t>You can see this same pattern in lots of other word pairs!</a:t>
            </a:r>
          </a:p>
        </p:txBody>
      </p:sp>
      <p:sp>
        <p:nvSpPr>
          <p:cNvPr id="29" name="Content Placeholder 4"/>
          <p:cNvSpPr txBox="1">
            <a:spLocks/>
          </p:cNvSpPr>
          <p:nvPr/>
        </p:nvSpPr>
        <p:spPr>
          <a:xfrm>
            <a:off x="208494" y="3448067"/>
            <a:ext cx="10515600" cy="62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400" dirty="0">
                <a:solidFill>
                  <a:srgbClr val="4472C4">
                    <a:lumMod val="50000"/>
                  </a:srgbClr>
                </a:solidFill>
              </a:rPr>
              <a:t>So… what do you think the following German words might mean?</a:t>
            </a:r>
          </a:p>
        </p:txBody>
      </p:sp>
      <p:graphicFrame>
        <p:nvGraphicFramePr>
          <p:cNvPr id="21" name="Table 20"/>
          <p:cNvGraphicFramePr>
            <a:graphicFrameLocks noGrp="1"/>
          </p:cNvGraphicFramePr>
          <p:nvPr/>
        </p:nvGraphicFramePr>
        <p:xfrm>
          <a:off x="208494" y="3970896"/>
          <a:ext cx="11769016" cy="1443972"/>
        </p:xfrm>
        <a:graphic>
          <a:graphicData uri="http://schemas.openxmlformats.org/drawingml/2006/table">
            <a:tbl>
              <a:tblPr firstRow="1" bandRow="1">
                <a:tableStyleId>{5C22544A-7EE6-4342-B048-85BDC9FD1C3A}</a:tableStyleId>
              </a:tblPr>
              <a:tblGrid>
                <a:gridCol w="2942254">
                  <a:extLst>
                    <a:ext uri="{9D8B030D-6E8A-4147-A177-3AD203B41FA5}">
                      <a16:colId xmlns:a16="http://schemas.microsoft.com/office/drawing/2014/main" val="20000"/>
                    </a:ext>
                  </a:extLst>
                </a:gridCol>
                <a:gridCol w="2942254">
                  <a:extLst>
                    <a:ext uri="{9D8B030D-6E8A-4147-A177-3AD203B41FA5}">
                      <a16:colId xmlns:a16="http://schemas.microsoft.com/office/drawing/2014/main" val="20001"/>
                    </a:ext>
                  </a:extLst>
                </a:gridCol>
                <a:gridCol w="2942254">
                  <a:extLst>
                    <a:ext uri="{9D8B030D-6E8A-4147-A177-3AD203B41FA5}">
                      <a16:colId xmlns:a16="http://schemas.microsoft.com/office/drawing/2014/main" val="20002"/>
                    </a:ext>
                  </a:extLst>
                </a:gridCol>
                <a:gridCol w="2942254">
                  <a:extLst>
                    <a:ext uri="{9D8B030D-6E8A-4147-A177-3AD203B41FA5}">
                      <a16:colId xmlns:a16="http://schemas.microsoft.com/office/drawing/2014/main" val="20003"/>
                    </a:ext>
                  </a:extLst>
                </a:gridCol>
              </a:tblGrid>
              <a:tr h="732006">
                <a:tc>
                  <a:txBody>
                    <a:bodyPr/>
                    <a:lstStyle/>
                    <a:p>
                      <a:pPr marL="514350" indent="-514350" algn="l">
                        <a:spcAft>
                          <a:spcPts val="0"/>
                        </a:spcAft>
                        <a:buAutoNum type="arabicPeriod"/>
                      </a:pPr>
                      <a:r>
                        <a:rPr lang="en-GB" sz="3200" b="0" kern="100" dirty="0" err="1">
                          <a:solidFill>
                            <a:srgbClr val="02456F"/>
                          </a:solidFill>
                          <a:effectLst/>
                          <a:latin typeface="Calibri" panose="020F0502020204030204" pitchFamily="34" charset="0"/>
                          <a:ea typeface="Calibri" panose="020F0502020204030204" pitchFamily="34" charset="0"/>
                        </a:rPr>
                        <a:t>Pfeife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a:solidFill>
                            <a:srgbClr val="02456F"/>
                          </a:solidFill>
                          <a:effectLst/>
                          <a:latin typeface="Calibri" panose="020F0502020204030204" pitchFamily="34" charset="0"/>
                          <a:ea typeface="Calibri" panose="020F0502020204030204" pitchFamily="34" charset="0"/>
                        </a:rPr>
                        <a:t>2. </a:t>
                      </a:r>
                      <a:r>
                        <a:rPr lang="en-GB" sz="3200" b="0" kern="100" dirty="0" err="1">
                          <a:solidFill>
                            <a:srgbClr val="02456F"/>
                          </a:solidFill>
                          <a:effectLst/>
                          <a:latin typeface="Calibri" panose="020F0502020204030204" pitchFamily="34" charset="0"/>
                          <a:ea typeface="Calibri" panose="020F0502020204030204" pitchFamily="34" charset="0"/>
                        </a:rPr>
                        <a:t>Pfund</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a:solidFill>
                            <a:srgbClr val="02456F"/>
                          </a:solidFill>
                          <a:effectLst/>
                          <a:latin typeface="Calibri" panose="020F0502020204030204" pitchFamily="34" charset="0"/>
                          <a:ea typeface="Calibri" panose="020F0502020204030204" pitchFamily="34" charset="0"/>
                        </a:rPr>
                        <a:t>3. </a:t>
                      </a:r>
                      <a:r>
                        <a:rPr lang="en-GB" sz="3200" b="0" kern="100" dirty="0" err="1">
                          <a:solidFill>
                            <a:srgbClr val="02456F"/>
                          </a:solidFill>
                          <a:effectLst/>
                          <a:latin typeface="Calibri" panose="020F0502020204030204" pitchFamily="34" charset="0"/>
                          <a:ea typeface="Calibri" panose="020F0502020204030204" pitchFamily="34" charset="0"/>
                        </a:rPr>
                        <a:t>Pflanze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a:solidFill>
                            <a:srgbClr val="02456F"/>
                          </a:solidFill>
                          <a:effectLst/>
                          <a:latin typeface="Calibri" panose="020F0502020204030204" pitchFamily="34" charset="0"/>
                          <a:ea typeface="Calibri" panose="020F0502020204030204" pitchFamily="34" charset="0"/>
                        </a:rPr>
                        <a:t>4. </a:t>
                      </a:r>
                      <a:r>
                        <a:rPr lang="en-GB" sz="3200" b="0" kern="100" dirty="0" err="1">
                          <a:solidFill>
                            <a:srgbClr val="02456F"/>
                          </a:solidFill>
                          <a:effectLst/>
                          <a:latin typeface="Calibri" panose="020F0502020204030204" pitchFamily="34" charset="0"/>
                          <a:ea typeface="Calibri" panose="020F0502020204030204" pitchFamily="34" charset="0"/>
                        </a:rPr>
                        <a:t>Pfefferminze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000"/>
                  </a:ext>
                </a:extLst>
              </a:tr>
              <a:tr h="711966">
                <a:tc>
                  <a:txBody>
                    <a:bodyPr/>
                    <a:lstStyle/>
                    <a:p>
                      <a:pPr algn="l">
                        <a:spcAft>
                          <a:spcPts val="0"/>
                        </a:spcAft>
                      </a:pPr>
                      <a:r>
                        <a:rPr lang="en-GB" sz="3200" b="0" kern="100" dirty="0">
                          <a:solidFill>
                            <a:srgbClr val="02456F"/>
                          </a:solidFill>
                          <a:effectLst/>
                          <a:latin typeface="Calibri" panose="020F0502020204030204" pitchFamily="34" charset="0"/>
                          <a:ea typeface="Calibri" panose="020F0502020204030204" pitchFamily="34" charset="0"/>
                        </a:rPr>
                        <a:t>5. </a:t>
                      </a:r>
                      <a:r>
                        <a:rPr lang="en-GB" sz="3200" b="0" kern="100" dirty="0" err="1">
                          <a:solidFill>
                            <a:srgbClr val="02456F"/>
                          </a:solidFill>
                          <a:effectLst/>
                          <a:latin typeface="Calibri" panose="020F0502020204030204" pitchFamily="34" charset="0"/>
                          <a:ea typeface="Calibri" panose="020F0502020204030204" pitchFamily="34" charset="0"/>
                        </a:rPr>
                        <a:t>pfefferig</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a:solidFill>
                            <a:srgbClr val="02456F"/>
                          </a:solidFill>
                          <a:effectLst/>
                          <a:latin typeface="Calibri" panose="020F0502020204030204" pitchFamily="34" charset="0"/>
                          <a:ea typeface="Calibri" panose="020F0502020204030204" pitchFamily="34" charset="0"/>
                        </a:rPr>
                        <a:t>6. </a:t>
                      </a:r>
                      <a:r>
                        <a:rPr lang="en-GB" sz="3200" b="0" kern="100" dirty="0" err="1">
                          <a:solidFill>
                            <a:srgbClr val="02456F"/>
                          </a:solidFill>
                          <a:effectLst/>
                          <a:latin typeface="Calibri" panose="020F0502020204030204" pitchFamily="34" charset="0"/>
                          <a:ea typeface="Calibri" panose="020F0502020204030204" pitchFamily="34" charset="0"/>
                        </a:rPr>
                        <a:t>Krampf</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a:solidFill>
                            <a:srgbClr val="02456F"/>
                          </a:solidFill>
                          <a:effectLst/>
                          <a:latin typeface="Calibri" panose="020F0502020204030204" pitchFamily="34" charset="0"/>
                          <a:ea typeface="Calibri" panose="020F0502020204030204" pitchFamily="34" charset="0"/>
                        </a:rPr>
                        <a:t>7. </a:t>
                      </a:r>
                      <a:r>
                        <a:rPr lang="en-GB" sz="3200" b="0" kern="100" dirty="0" err="1">
                          <a:solidFill>
                            <a:srgbClr val="02456F"/>
                          </a:solidFill>
                          <a:effectLst/>
                          <a:latin typeface="Calibri" panose="020F0502020204030204" pitchFamily="34" charset="0"/>
                          <a:ea typeface="Calibri" panose="020F0502020204030204" pitchFamily="34" charset="0"/>
                        </a:rPr>
                        <a:t>Pflaster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a:solidFill>
                            <a:srgbClr val="02456F"/>
                          </a:solidFill>
                          <a:effectLst/>
                          <a:latin typeface="Calibri" panose="020F0502020204030204" pitchFamily="34" charset="0"/>
                          <a:ea typeface="Calibri" panose="020F0502020204030204" pitchFamily="34" charset="0"/>
                        </a:rPr>
                        <a:t>8. </a:t>
                      </a:r>
                      <a:r>
                        <a:rPr lang="en-GB" sz="3200" b="0" kern="100" dirty="0" err="1">
                          <a:solidFill>
                            <a:srgbClr val="02456F"/>
                          </a:solidFill>
                          <a:effectLst/>
                          <a:latin typeface="Calibri" panose="020F0502020204030204" pitchFamily="34" charset="0"/>
                          <a:ea typeface="Calibri" panose="020F0502020204030204" pitchFamily="34" charset="0"/>
                        </a:rPr>
                        <a:t>Pfannkuchen</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746238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r>
              <a:rPr lang="en-GB" sz="2800" b="1" dirty="0">
                <a:solidFill>
                  <a:srgbClr val="4472C4">
                    <a:lumMod val="50000"/>
                  </a:srgbClr>
                </a:solidFill>
                <a:ea typeface="+mn-ea"/>
                <a:cs typeface="+mn-cs"/>
              </a:rPr>
              <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ounded Rectangle 5"/>
          <p:cNvSpPr/>
          <p:nvPr/>
        </p:nvSpPr>
        <p:spPr>
          <a:xfrm>
            <a:off x="183941" y="2338366"/>
            <a:ext cx="4554649" cy="105899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prin</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iple is spe</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ial</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7" name="Rounded Rectangle 6"/>
          <p:cNvSpPr/>
          <p:nvPr/>
        </p:nvSpPr>
        <p:spPr>
          <a:xfrm>
            <a:off x="6733732" y="2322081"/>
            <a:ext cx="5006975" cy="1012523"/>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Prin</a:t>
            </a:r>
            <a:r>
              <a:rPr kumimoji="0" lang="en-GB" sz="28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z</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ip</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spe</a:t>
            </a:r>
            <a:r>
              <a:rPr kumimoji="0" lang="en-GB" sz="28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mn-cs"/>
              </a:rPr>
              <a:t>z</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iell</a:t>
            </a:r>
            <a:r>
              <a:rPr kumimoji="0" lang="en-GB" sz="28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mn-cs"/>
              </a:rPr>
              <a:t>.</a:t>
            </a:r>
          </a:p>
        </p:txBody>
      </p:sp>
      <p:sp>
        <p:nvSpPr>
          <p:cNvPr id="8" name="Right Arrow 7"/>
          <p:cNvSpPr/>
          <p:nvPr/>
        </p:nvSpPr>
        <p:spPr>
          <a:xfrm>
            <a:off x="4920465" y="238484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0" name="Rounded Rectangle 9"/>
          <p:cNvSpPr/>
          <p:nvPr/>
        </p:nvSpPr>
        <p:spPr>
          <a:xfrm>
            <a:off x="183941" y="3852090"/>
            <a:ext cx="5005441" cy="219179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Polizei</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hier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wichtig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My concentration is good.</a:t>
            </a:r>
          </a:p>
        </p:txBody>
      </p:sp>
      <p:sp>
        <p:nvSpPr>
          <p:cNvPr id="11" name="Rounded Rectangle 10"/>
          <p:cNvSpPr/>
          <p:nvPr/>
        </p:nvSpPr>
        <p:spPr>
          <a:xfrm>
            <a:off x="6372781" y="3491003"/>
            <a:ext cx="5728875" cy="2552882"/>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central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concept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nt</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791" y="5610001"/>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English ‘c’ can be German ‘z’ (as well as ‘k’).</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9C1A5B30-E338-4BA9-8CC4-87D7A304668E}"/>
              </a:ext>
            </a:extLst>
          </p:cNvPr>
          <p:cNvSpPr txBox="1"/>
          <p:nvPr/>
        </p:nvSpPr>
        <p:spPr>
          <a:xfrm>
            <a:off x="255372" y="1582615"/>
            <a:ext cx="1159672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English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hard, German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English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soft, German is often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992417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880" y="2068235"/>
            <a:ext cx="5181600" cy="4351338"/>
          </a:xfrm>
        </p:spPr>
        <p:txBody>
          <a:bodyPr/>
          <a:lstStyle/>
          <a:p>
            <a:pPr>
              <a:lnSpc>
                <a:spcPct val="150000"/>
              </a:lnSpc>
            </a:pPr>
            <a:r>
              <a:rPr lang="en-GB" dirty="0">
                <a:solidFill>
                  <a:srgbClr val="104F75"/>
                </a:solidFill>
              </a:rPr>
              <a:t>les </a:t>
            </a:r>
            <a:r>
              <a:rPr lang="en-GB" dirty="0" err="1">
                <a:solidFill>
                  <a:srgbClr val="104F75"/>
                </a:solidFill>
              </a:rPr>
              <a:t>matières</a:t>
            </a:r>
            <a:endParaRPr lang="en-GB" dirty="0">
              <a:solidFill>
                <a:srgbClr val="104F75"/>
              </a:solidFill>
            </a:endParaRPr>
          </a:p>
          <a:p>
            <a:pPr>
              <a:lnSpc>
                <a:spcPct val="150000"/>
              </a:lnSpc>
            </a:pPr>
            <a:r>
              <a:rPr lang="en-GB" dirty="0">
                <a:solidFill>
                  <a:srgbClr val="104F75"/>
                </a:solidFill>
              </a:rPr>
              <a:t>les </a:t>
            </a:r>
            <a:r>
              <a:rPr lang="en-GB" dirty="0" err="1">
                <a:solidFill>
                  <a:srgbClr val="104F75"/>
                </a:solidFill>
              </a:rPr>
              <a:t>professeurs</a:t>
            </a:r>
            <a:endParaRPr lang="en-GB" dirty="0">
              <a:solidFill>
                <a:srgbClr val="104F75"/>
              </a:solidFill>
            </a:endParaRPr>
          </a:p>
          <a:p>
            <a:pPr>
              <a:lnSpc>
                <a:spcPct val="150000"/>
              </a:lnSpc>
            </a:pPr>
            <a:r>
              <a:rPr lang="en-GB" dirty="0">
                <a:solidFill>
                  <a:srgbClr val="104F75"/>
                </a:solidFill>
              </a:rPr>
              <a:t>les </a:t>
            </a:r>
            <a:r>
              <a:rPr lang="en-GB" dirty="0" err="1">
                <a:solidFill>
                  <a:srgbClr val="104F75"/>
                </a:solidFill>
              </a:rPr>
              <a:t>bâtiments</a:t>
            </a:r>
            <a:endParaRPr lang="en-GB" dirty="0">
              <a:solidFill>
                <a:srgbClr val="104F75"/>
              </a:solidFill>
            </a:endParaRPr>
          </a:p>
          <a:p>
            <a:pPr>
              <a:lnSpc>
                <a:spcPct val="150000"/>
              </a:lnSpc>
            </a:pPr>
            <a:r>
              <a:rPr lang="en-GB" dirty="0">
                <a:solidFill>
                  <a:srgbClr val="104F75"/>
                </a:solidFill>
              </a:rPr>
              <a:t>les </a:t>
            </a:r>
            <a:r>
              <a:rPr lang="en-GB" dirty="0" err="1">
                <a:solidFill>
                  <a:srgbClr val="104F75"/>
                </a:solidFill>
              </a:rPr>
              <a:t>repas</a:t>
            </a:r>
            <a:endParaRPr lang="en-GB" dirty="0">
              <a:solidFill>
                <a:srgbClr val="104F75"/>
              </a:solidFill>
            </a:endParaRPr>
          </a:p>
          <a:p>
            <a:endParaRPr lang="en-GB" dirty="0">
              <a:solidFill>
                <a:srgbClr val="104F75"/>
              </a:solidFill>
            </a:endParaRPr>
          </a:p>
        </p:txBody>
      </p:sp>
      <p:sp>
        <p:nvSpPr>
          <p:cNvPr id="4" name="Content Placeholder 3"/>
          <p:cNvSpPr>
            <a:spLocks noGrp="1"/>
          </p:cNvSpPr>
          <p:nvPr>
            <p:ph sz="half" idx="2"/>
          </p:nvPr>
        </p:nvSpPr>
        <p:spPr>
          <a:xfrm>
            <a:off x="5077508" y="1706869"/>
            <a:ext cx="5766633" cy="4351338"/>
          </a:xfrm>
        </p:spPr>
        <p:txBody>
          <a:bodyPr/>
          <a:lstStyle/>
          <a:p>
            <a:pPr marL="514350" indent="-514350">
              <a:buFont typeface="+mj-lt"/>
              <a:buAutoNum type="alphaLcParenR"/>
            </a:pPr>
            <a:r>
              <a:rPr lang="en-GB" dirty="0">
                <a:solidFill>
                  <a:srgbClr val="104F75"/>
                </a:solidFill>
              </a:rPr>
              <a:t>on a list of 2000 most frequently-occurring French words?</a:t>
            </a:r>
            <a:br>
              <a:rPr lang="en-GB" dirty="0">
                <a:solidFill>
                  <a:srgbClr val="104F75"/>
                </a:solidFill>
              </a:rPr>
            </a:br>
            <a:endParaRPr lang="en-GB" dirty="0">
              <a:solidFill>
                <a:srgbClr val="104F75"/>
              </a:solidFill>
            </a:endParaRPr>
          </a:p>
          <a:p>
            <a:pPr marL="514350" indent="-514350">
              <a:buFont typeface="+mj-lt"/>
              <a:buAutoNum type="alphaLcParenR"/>
            </a:pPr>
            <a:r>
              <a:rPr lang="en-GB" dirty="0">
                <a:solidFill>
                  <a:srgbClr val="104F75"/>
                </a:solidFill>
              </a:rPr>
              <a:t>on the AQA Foundation French Core Vocabulary list?</a:t>
            </a:r>
            <a:br>
              <a:rPr lang="en-GB" dirty="0">
                <a:solidFill>
                  <a:srgbClr val="104F75"/>
                </a:solidFill>
              </a:rPr>
            </a:br>
            <a:endParaRPr lang="en-GB" dirty="0">
              <a:solidFill>
                <a:srgbClr val="104F75"/>
              </a:solidFill>
            </a:endParaRPr>
          </a:p>
          <a:p>
            <a:pPr marL="514350" indent="-514350">
              <a:buFont typeface="+mj-lt"/>
              <a:buAutoNum type="alphaLcParenR"/>
            </a:pPr>
            <a:r>
              <a:rPr lang="en-GB" dirty="0">
                <a:solidFill>
                  <a:srgbClr val="104F75"/>
                </a:solidFill>
              </a:rPr>
              <a:t>in the most popular French Foundation GCSE textbook?</a:t>
            </a:r>
          </a:p>
        </p:txBody>
      </p:sp>
      <p:sp>
        <p:nvSpPr>
          <p:cNvPr id="5" name="Rectangle 4"/>
          <p:cNvSpPr/>
          <p:nvPr/>
        </p:nvSpPr>
        <p:spPr>
          <a:xfrm>
            <a:off x="3178480" y="2158878"/>
            <a:ext cx="989556"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562</a:t>
            </a:r>
          </a:p>
        </p:txBody>
      </p:sp>
      <p:sp>
        <p:nvSpPr>
          <p:cNvPr id="6" name="Rectangle 5"/>
          <p:cNvSpPr/>
          <p:nvPr/>
        </p:nvSpPr>
        <p:spPr>
          <a:xfrm>
            <a:off x="3353938" y="2983995"/>
            <a:ext cx="1200412"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1150</a:t>
            </a:r>
          </a:p>
        </p:txBody>
      </p:sp>
      <p:sp>
        <p:nvSpPr>
          <p:cNvPr id="7" name="Rectangle 6"/>
          <p:cNvSpPr/>
          <p:nvPr/>
        </p:nvSpPr>
        <p:spPr>
          <a:xfrm>
            <a:off x="3178480" y="3743186"/>
            <a:ext cx="1275568"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1952</a:t>
            </a:r>
          </a:p>
        </p:txBody>
      </p:sp>
      <p:sp>
        <p:nvSpPr>
          <p:cNvPr id="8" name="Rectangle 7"/>
          <p:cNvSpPr/>
          <p:nvPr/>
        </p:nvSpPr>
        <p:spPr>
          <a:xfrm>
            <a:off x="2472318" y="4502377"/>
            <a:ext cx="1237989" cy="526094"/>
          </a:xfrm>
          <a:prstGeom prst="rect">
            <a:avLst/>
          </a:prstGeom>
          <a:solidFill>
            <a:srgbClr val="E56700"/>
          </a:solid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prstClr val="white"/>
                </a:solidFill>
                <a:latin typeface="Century Gothic" panose="020B0502020202020204" pitchFamily="34" charset="0"/>
              </a:rPr>
              <a:t>2948</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8573" y="3348680"/>
            <a:ext cx="757452" cy="7890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2161" y="1672915"/>
            <a:ext cx="693270" cy="79063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179" y="4845441"/>
            <a:ext cx="757452" cy="78901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99321"/>
            <a:ext cx="7285055" cy="867128"/>
          </a:xfrm>
          <a:prstGeom prst="rect">
            <a:avLst/>
          </a:prstGeom>
        </p:spPr>
      </p:pic>
      <p:sp>
        <p:nvSpPr>
          <p:cNvPr id="2" name="Title 1"/>
          <p:cNvSpPr>
            <a:spLocks noGrp="1"/>
          </p:cNvSpPr>
          <p:nvPr>
            <p:ph type="title"/>
          </p:nvPr>
        </p:nvSpPr>
        <p:spPr>
          <a:xfrm>
            <a:off x="-764870" y="33521"/>
            <a:ext cx="7886700" cy="1325563"/>
          </a:xfrm>
        </p:spPr>
        <p:txBody>
          <a:bodyPr/>
          <a:lstStyle/>
          <a:p>
            <a:pPr algn="ctr"/>
            <a:r>
              <a:rPr lang="en-GB" b="1" dirty="0">
                <a:solidFill>
                  <a:schemeClr val="bg1"/>
                </a:solidFill>
              </a:rPr>
              <a:t>Are all these words…</a:t>
            </a:r>
          </a:p>
        </p:txBody>
      </p:sp>
    </p:spTree>
    <p:extLst>
      <p:ext uri="{BB962C8B-B14F-4D97-AF65-F5344CB8AC3E}">
        <p14:creationId xmlns:p14="http://schemas.microsoft.com/office/powerpoint/2010/main" val="65987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3"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p:tgtEl>
                                          <p:spTgt spid="11"/>
                                        </p:tgtEl>
                                        <p:attrNameLst>
                                          <p:attrName>ppt_y</p:attrName>
                                        </p:attrNameLst>
                                      </p:cBhvr>
                                      <p:tavLst>
                                        <p:tav tm="0">
                                          <p:val>
                                            <p:strVal val="#ppt_y+#ppt_h*1.125000"/>
                                          </p:val>
                                        </p:tav>
                                        <p:tav tm="100000">
                                          <p:val>
                                            <p:strVal val="#ppt_y"/>
                                          </p:val>
                                        </p:tav>
                                      </p:tavLst>
                                    </p:anim>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3" animBg="1"/>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058149" cy="867128"/>
          </a:xfrm>
          <a:prstGeom prst="rect">
            <a:avLst/>
          </a:prstGeom>
        </p:spPr>
      </p:pic>
      <p:sp>
        <p:nvSpPr>
          <p:cNvPr id="4" name="Action Button: Custom 3">
            <a:hlinkClick r:id="" action="ppaction://noaction" highlightClick="1">
              <a:snd r:embed="rId4" name="Spanish1A1.wav"/>
            </a:hlinkClick>
          </p:cNvPr>
          <p:cNvSpPr/>
          <p:nvPr/>
        </p:nvSpPr>
        <p:spPr>
          <a:xfrm>
            <a:off x="307290" y="1551214"/>
            <a:ext cx="823311" cy="804092"/>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A2.wav"/>
            </a:hlinkClick>
          </p:cNvPr>
          <p:cNvSpPr/>
          <p:nvPr/>
        </p:nvSpPr>
        <p:spPr>
          <a:xfrm>
            <a:off x="307290" y="3085765"/>
            <a:ext cx="823311" cy="75198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A3.wav"/>
            </a:hlinkClick>
          </p:cNvPr>
          <p:cNvSpPr/>
          <p:nvPr/>
        </p:nvSpPr>
        <p:spPr>
          <a:xfrm>
            <a:off x="307290" y="4900869"/>
            <a:ext cx="809624" cy="79537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12" name="Rectangle 11"/>
          <p:cNvSpPr/>
          <p:nvPr/>
        </p:nvSpPr>
        <p:spPr>
          <a:xfrm>
            <a:off x="0" y="327912"/>
            <a:ext cx="7334250" cy="646331"/>
          </a:xfrm>
          <a:prstGeom prst="rect">
            <a:avLst/>
          </a:prstGeom>
        </p:spPr>
        <p:txBody>
          <a:bodyPr wrap="square">
            <a:spAutoFit/>
          </a:bodyPr>
          <a:lstStyle/>
          <a:p>
            <a:r>
              <a:rPr lang="en-GB" sz="3600" b="1" dirty="0">
                <a:solidFill>
                  <a:prstClr val="white"/>
                </a:solidFill>
                <a:latin typeface="Century Gothic" panose="020B0502020202020204" pitchFamily="34" charset="0"/>
                <a:ea typeface="SimSun" panose="02010600030101010101" pitchFamily="2" charset="-122"/>
                <a:cs typeface="Times New Roman" panose="02020603050405020304" pitchFamily="18" charset="0"/>
              </a:rPr>
              <a:t>Sentence level comprehension</a:t>
            </a:r>
            <a:endParaRPr lang="en-GB" sz="3600" b="1" dirty="0">
              <a:solidFill>
                <a:prstClr val="white"/>
              </a:solidFill>
            </a:endParaRPr>
          </a:p>
        </p:txBody>
      </p:sp>
      <p:sp>
        <p:nvSpPr>
          <p:cNvPr id="14" name="Action Button: Custom 13">
            <a:hlinkClick r:id="" action="ppaction://noaction" highlightClick="1">
              <a:snd r:embed="rId7" name="Spanish1A4.wav"/>
            </a:hlinkClick>
          </p:cNvPr>
          <p:cNvSpPr/>
          <p:nvPr/>
        </p:nvSpPr>
        <p:spPr>
          <a:xfrm>
            <a:off x="6059487" y="1511749"/>
            <a:ext cx="823311" cy="810300"/>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15" name="Action Button: Custom 14">
            <a:hlinkClick r:id="" action="ppaction://noaction" highlightClick="1">
              <a:snd r:embed="rId8" name="Spanish1A5.wav"/>
            </a:hlinkClick>
          </p:cNvPr>
          <p:cNvSpPr/>
          <p:nvPr/>
        </p:nvSpPr>
        <p:spPr>
          <a:xfrm>
            <a:off x="6067957" y="2970741"/>
            <a:ext cx="823311" cy="827547"/>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6" name="Action Button: Custom 15">
            <a:hlinkClick r:id="" action="ppaction://noaction" highlightClick="1">
              <a:snd r:embed="rId9" name="Spanish1A6.wav"/>
            </a:hlinkClick>
          </p:cNvPr>
          <p:cNvSpPr/>
          <p:nvPr/>
        </p:nvSpPr>
        <p:spPr>
          <a:xfrm>
            <a:off x="6059487" y="4855086"/>
            <a:ext cx="831781" cy="801691"/>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7" name="TextBox 16"/>
          <p:cNvSpPr txBox="1"/>
          <p:nvPr/>
        </p:nvSpPr>
        <p:spPr>
          <a:xfrm>
            <a:off x="1284551" y="1628110"/>
            <a:ext cx="4620986"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church – to be [permanent] - small</a:t>
            </a:r>
          </a:p>
        </p:txBody>
      </p:sp>
      <p:sp>
        <p:nvSpPr>
          <p:cNvPr id="18" name="TextBox 17"/>
          <p:cNvSpPr txBox="1"/>
          <p:nvPr/>
        </p:nvSpPr>
        <p:spPr>
          <a:xfrm>
            <a:off x="1284551" y="2028111"/>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a:t>
            </a:r>
            <a:r>
              <a:rPr lang="en-GB" sz="2400" b="1" dirty="0" err="1">
                <a:solidFill>
                  <a:schemeClr val="accent5">
                    <a:lumMod val="50000"/>
                  </a:schemeClr>
                </a:solidFill>
                <a:latin typeface="Century Gothic" panose="020B0502020202020204" pitchFamily="34" charset="0"/>
              </a:rPr>
              <a:t>iglesia</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pequeña</a:t>
            </a:r>
            <a:r>
              <a:rPr lang="en-GB" sz="2400" b="1" dirty="0">
                <a:solidFill>
                  <a:schemeClr val="accent5">
                    <a:lumMod val="50000"/>
                  </a:schemeClr>
                </a:solidFill>
                <a:latin typeface="Century Gothic" panose="020B0502020202020204" pitchFamily="34" charset="0"/>
              </a:rPr>
              <a:t>.</a:t>
            </a:r>
          </a:p>
        </p:txBody>
      </p:sp>
      <p:sp>
        <p:nvSpPr>
          <p:cNvPr id="19" name="TextBox 18"/>
          <p:cNvSpPr txBox="1"/>
          <p:nvPr/>
        </p:nvSpPr>
        <p:spPr>
          <a:xfrm>
            <a:off x="1284551" y="3095725"/>
            <a:ext cx="4620986"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museum – to be [location] - far</a:t>
            </a:r>
          </a:p>
        </p:txBody>
      </p:sp>
      <p:sp>
        <p:nvSpPr>
          <p:cNvPr id="20" name="TextBox 19"/>
          <p:cNvSpPr txBox="1"/>
          <p:nvPr/>
        </p:nvSpPr>
        <p:spPr>
          <a:xfrm>
            <a:off x="1284551" y="3461759"/>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a:t>
            </a:r>
            <a:r>
              <a:rPr lang="en-GB" sz="2400" b="1" dirty="0" err="1">
                <a:solidFill>
                  <a:schemeClr val="accent5">
                    <a:lumMod val="50000"/>
                  </a:schemeClr>
                </a:solidFill>
                <a:latin typeface="Century Gothic" panose="020B0502020202020204" pitchFamily="34" charset="0"/>
              </a:rPr>
              <a:t>museo</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está</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lejos</a:t>
            </a:r>
            <a:r>
              <a:rPr lang="en-GB" sz="2400" b="1" dirty="0">
                <a:solidFill>
                  <a:schemeClr val="accent5">
                    <a:lumMod val="50000"/>
                  </a:schemeClr>
                </a:solidFill>
                <a:latin typeface="Century Gothic" panose="020B0502020202020204" pitchFamily="34" charset="0"/>
              </a:rPr>
              <a:t>.</a:t>
            </a:r>
          </a:p>
        </p:txBody>
      </p:sp>
      <p:sp>
        <p:nvSpPr>
          <p:cNvPr id="21" name="TextBox 20"/>
          <p:cNvSpPr txBox="1"/>
          <p:nvPr/>
        </p:nvSpPr>
        <p:spPr>
          <a:xfrm>
            <a:off x="1216478" y="4898445"/>
            <a:ext cx="4620986"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theatre – to be [permanent] - big</a:t>
            </a:r>
          </a:p>
        </p:txBody>
      </p:sp>
      <p:sp>
        <p:nvSpPr>
          <p:cNvPr id="22" name="TextBox 21"/>
          <p:cNvSpPr txBox="1"/>
          <p:nvPr/>
        </p:nvSpPr>
        <p:spPr>
          <a:xfrm>
            <a:off x="1216478" y="5337210"/>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a:t>
            </a:r>
            <a:r>
              <a:rPr lang="en-GB" sz="2400" b="1" dirty="0" err="1">
                <a:solidFill>
                  <a:schemeClr val="accent5">
                    <a:lumMod val="50000"/>
                  </a:schemeClr>
                </a:solidFill>
                <a:latin typeface="Century Gothic" panose="020B0502020202020204" pitchFamily="34" charset="0"/>
              </a:rPr>
              <a:t>teatro</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grande</a:t>
            </a:r>
            <a:r>
              <a:rPr lang="en-GB" sz="2400" b="1" dirty="0">
                <a:solidFill>
                  <a:schemeClr val="accent5">
                    <a:lumMod val="50000"/>
                  </a:schemeClr>
                </a:solidFill>
                <a:latin typeface="Century Gothic" panose="020B0502020202020204" pitchFamily="34" charset="0"/>
              </a:rPr>
              <a:t>.</a:t>
            </a:r>
          </a:p>
        </p:txBody>
      </p:sp>
      <p:sp>
        <p:nvSpPr>
          <p:cNvPr id="23" name="TextBox 22"/>
          <p:cNvSpPr txBox="1"/>
          <p:nvPr/>
        </p:nvSpPr>
        <p:spPr>
          <a:xfrm>
            <a:off x="7104821" y="1639948"/>
            <a:ext cx="5087177"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town square – to be [location] - near</a:t>
            </a:r>
          </a:p>
        </p:txBody>
      </p:sp>
      <p:sp>
        <p:nvSpPr>
          <p:cNvPr id="30" name="TextBox 29"/>
          <p:cNvSpPr txBox="1"/>
          <p:nvPr/>
        </p:nvSpPr>
        <p:spPr>
          <a:xfrm>
            <a:off x="7104822" y="2023020"/>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plaza </a:t>
            </a:r>
            <a:r>
              <a:rPr lang="en-GB" sz="2400" b="1" dirty="0" err="1">
                <a:solidFill>
                  <a:schemeClr val="accent5">
                    <a:lumMod val="50000"/>
                  </a:schemeClr>
                </a:solidFill>
                <a:latin typeface="Century Gothic" panose="020B0502020202020204" pitchFamily="34" charset="0"/>
              </a:rPr>
              <a:t>está</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cerca</a:t>
            </a:r>
            <a:r>
              <a:rPr lang="en-GB" sz="2400" b="1" dirty="0">
                <a:solidFill>
                  <a:schemeClr val="accent5">
                    <a:lumMod val="50000"/>
                  </a:schemeClr>
                </a:solidFill>
                <a:latin typeface="Century Gothic" panose="020B0502020202020204" pitchFamily="34" charset="0"/>
              </a:rPr>
              <a:t>.</a:t>
            </a:r>
          </a:p>
        </p:txBody>
      </p:sp>
      <p:sp>
        <p:nvSpPr>
          <p:cNvPr id="31" name="TextBox 30"/>
          <p:cNvSpPr txBox="1"/>
          <p:nvPr/>
        </p:nvSpPr>
        <p:spPr>
          <a:xfrm>
            <a:off x="7104823" y="3018829"/>
            <a:ext cx="5778420"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church – to be [location] in the square</a:t>
            </a:r>
          </a:p>
        </p:txBody>
      </p:sp>
      <p:sp>
        <p:nvSpPr>
          <p:cNvPr id="32" name="TextBox 31"/>
          <p:cNvSpPr txBox="1"/>
          <p:nvPr/>
        </p:nvSpPr>
        <p:spPr>
          <a:xfrm>
            <a:off x="7104822" y="3473597"/>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La </a:t>
            </a:r>
            <a:r>
              <a:rPr lang="en-GB" sz="2400" b="1" dirty="0" err="1">
                <a:solidFill>
                  <a:schemeClr val="accent5">
                    <a:lumMod val="50000"/>
                  </a:schemeClr>
                </a:solidFill>
                <a:latin typeface="Century Gothic" panose="020B0502020202020204" pitchFamily="34" charset="0"/>
              </a:rPr>
              <a:t>iglesia</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está</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en</a:t>
            </a:r>
            <a:r>
              <a:rPr lang="en-GB" sz="2400" b="1" dirty="0">
                <a:solidFill>
                  <a:schemeClr val="accent5">
                    <a:lumMod val="50000"/>
                  </a:schemeClr>
                </a:solidFill>
                <a:latin typeface="Century Gothic" panose="020B0502020202020204" pitchFamily="34" charset="0"/>
              </a:rPr>
              <a:t> la plaza.</a:t>
            </a:r>
          </a:p>
        </p:txBody>
      </p:sp>
      <p:sp>
        <p:nvSpPr>
          <p:cNvPr id="33" name="TextBox 32"/>
          <p:cNvSpPr txBox="1"/>
          <p:nvPr/>
        </p:nvSpPr>
        <p:spPr>
          <a:xfrm>
            <a:off x="7036748" y="4910283"/>
            <a:ext cx="515524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museum – to be [permanent] - small</a:t>
            </a:r>
          </a:p>
        </p:txBody>
      </p:sp>
      <p:sp>
        <p:nvSpPr>
          <p:cNvPr id="34" name="TextBox 33"/>
          <p:cNvSpPr txBox="1"/>
          <p:nvPr/>
        </p:nvSpPr>
        <p:spPr>
          <a:xfrm>
            <a:off x="7036748" y="5337210"/>
            <a:ext cx="46209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El </a:t>
            </a:r>
            <a:r>
              <a:rPr lang="en-GB" sz="2400" b="1" dirty="0" err="1">
                <a:solidFill>
                  <a:schemeClr val="accent5">
                    <a:lumMod val="50000"/>
                  </a:schemeClr>
                </a:solidFill>
                <a:latin typeface="Century Gothic" panose="020B0502020202020204" pitchFamily="34" charset="0"/>
              </a:rPr>
              <a:t>museo</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es</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pequeño</a:t>
            </a:r>
            <a:r>
              <a:rPr lang="en-GB" sz="2400" b="1"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342843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30" grpId="0"/>
      <p:bldP spid="31" grpId="0"/>
      <p:bldP spid="32" grpId="0"/>
      <p:bldP spid="33"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6649156" cy="867128"/>
          </a:xfrm>
          <a:prstGeom prst="rect">
            <a:avLst/>
          </a:prstGeom>
        </p:spPr>
      </p:pic>
      <p:sp>
        <p:nvSpPr>
          <p:cNvPr id="4" name="Action Button: Custom 3">
            <a:hlinkClick r:id="" action="ppaction://noaction" highlightClick="1">
              <a:snd r:embed="rId4" name="Spanish1E1.wav"/>
            </a:hlinkClick>
          </p:cNvPr>
          <p:cNvSpPr/>
          <p:nvPr/>
        </p:nvSpPr>
        <p:spPr>
          <a:xfrm>
            <a:off x="583636" y="145670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1</a:t>
            </a:r>
          </a:p>
        </p:txBody>
      </p:sp>
      <p:sp>
        <p:nvSpPr>
          <p:cNvPr id="5" name="Action Button: Custom 4">
            <a:hlinkClick r:id="" action="ppaction://noaction" highlightClick="1">
              <a:snd r:embed="rId5" name="Spanish1E2.wav"/>
            </a:hlinkClick>
          </p:cNvPr>
          <p:cNvSpPr/>
          <p:nvPr/>
        </p:nvSpPr>
        <p:spPr>
          <a:xfrm>
            <a:off x="594926" y="222932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2</a:t>
            </a:r>
          </a:p>
        </p:txBody>
      </p:sp>
      <p:sp>
        <p:nvSpPr>
          <p:cNvPr id="6" name="Action Button: Custom 5">
            <a:hlinkClick r:id="" action="ppaction://noaction" highlightClick="1">
              <a:snd r:embed="rId6" name="Spanish1E3.wav"/>
            </a:hlinkClick>
          </p:cNvPr>
          <p:cNvSpPr/>
          <p:nvPr/>
        </p:nvSpPr>
        <p:spPr>
          <a:xfrm>
            <a:off x="594926" y="302081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3</a:t>
            </a:r>
          </a:p>
        </p:txBody>
      </p:sp>
      <p:sp>
        <p:nvSpPr>
          <p:cNvPr id="7" name="Action Button: Custom 6">
            <a:hlinkClick r:id="" action="ppaction://noaction" highlightClick="1">
              <a:snd r:embed="rId7" name="Spanish1E4.wav"/>
            </a:hlinkClick>
          </p:cNvPr>
          <p:cNvSpPr/>
          <p:nvPr/>
        </p:nvSpPr>
        <p:spPr>
          <a:xfrm>
            <a:off x="594926" y="379909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4</a:t>
            </a:r>
          </a:p>
        </p:txBody>
      </p:sp>
      <p:sp>
        <p:nvSpPr>
          <p:cNvPr id="8" name="Action Button: Custom 7">
            <a:hlinkClick r:id="" action="ppaction://noaction" highlightClick="1">
              <a:snd r:embed="rId8" name="Spanish1E5.wav"/>
            </a:hlinkClick>
          </p:cNvPr>
          <p:cNvSpPr/>
          <p:nvPr/>
        </p:nvSpPr>
        <p:spPr>
          <a:xfrm>
            <a:off x="594926" y="457736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5</a:t>
            </a:r>
          </a:p>
        </p:txBody>
      </p:sp>
      <p:sp>
        <p:nvSpPr>
          <p:cNvPr id="10" name="Action Button: Custom 9">
            <a:hlinkClick r:id="" action="ppaction://noaction" highlightClick="1">
              <a:snd r:embed="rId9" name="Spanish1E6.wav"/>
            </a:hlinkClick>
          </p:cNvPr>
          <p:cNvSpPr/>
          <p:nvPr/>
        </p:nvSpPr>
        <p:spPr>
          <a:xfrm>
            <a:off x="594926" y="535564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prstClr val="white"/>
                </a:solidFill>
                <a:latin typeface="Century Gothic" panose="020B0502020202020204" pitchFamily="34" charset="0"/>
              </a:rPr>
              <a:t>6</a:t>
            </a:r>
          </a:p>
        </p:txBody>
      </p:sp>
      <p:sp>
        <p:nvSpPr>
          <p:cNvPr id="11" name="TextBox 10"/>
          <p:cNvSpPr txBox="1"/>
          <p:nvPr/>
        </p:nvSpPr>
        <p:spPr>
          <a:xfrm>
            <a:off x="1438205" y="1522839"/>
            <a:ext cx="7126675"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1. El teatro ________ cerca de la iglesia.</a:t>
            </a:r>
          </a:p>
        </p:txBody>
      </p:sp>
      <p:sp>
        <p:nvSpPr>
          <p:cNvPr id="12" name="TextBox 11"/>
          <p:cNvSpPr txBox="1"/>
          <p:nvPr/>
        </p:nvSpPr>
        <p:spPr>
          <a:xfrm>
            <a:off x="1438205" y="2293839"/>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2. La plaza ________ </a:t>
            </a:r>
            <a:r>
              <a:rPr lang="en-GB" sz="2600" dirty="0" err="1">
                <a:solidFill>
                  <a:srgbClr val="5B9BD5">
                    <a:lumMod val="50000"/>
                  </a:srgbClr>
                </a:solidFill>
                <a:latin typeface="Century Gothic" panose="020B0502020202020204" pitchFamily="34" charset="0"/>
              </a:rPr>
              <a:t>muy</a:t>
            </a:r>
            <a:r>
              <a:rPr lang="en-GB" sz="2600" dirty="0">
                <a:solidFill>
                  <a:srgbClr val="5B9BD5">
                    <a:lumMod val="50000"/>
                  </a:srgbClr>
                </a:solidFill>
                <a:latin typeface="Century Gothic" panose="020B0502020202020204" pitchFamily="34" charset="0"/>
              </a:rPr>
              <a:t> </a:t>
            </a:r>
            <a:r>
              <a:rPr lang="en-GB" sz="2600" dirty="0" err="1">
                <a:solidFill>
                  <a:srgbClr val="5B9BD5">
                    <a:lumMod val="50000"/>
                  </a:srgbClr>
                </a:solidFill>
                <a:latin typeface="Century Gothic" panose="020B0502020202020204" pitchFamily="34" charset="0"/>
              </a:rPr>
              <a:t>pequeña</a:t>
            </a:r>
            <a:r>
              <a:rPr lang="en-GB" sz="2600" dirty="0">
                <a:solidFill>
                  <a:srgbClr val="5B9BD5">
                    <a:lumMod val="50000"/>
                  </a:srgbClr>
                </a:solidFill>
                <a:latin typeface="Century Gothic" panose="020B0502020202020204" pitchFamily="34" charset="0"/>
              </a:rPr>
              <a:t>.</a:t>
            </a:r>
          </a:p>
        </p:txBody>
      </p:sp>
      <p:sp>
        <p:nvSpPr>
          <p:cNvPr id="13" name="TextBox 12"/>
          <p:cNvSpPr txBox="1"/>
          <p:nvPr/>
        </p:nvSpPr>
        <p:spPr>
          <a:xfrm>
            <a:off x="1438205" y="3090546"/>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3. ¿</a:t>
            </a:r>
            <a:r>
              <a:rPr lang="en-GB" sz="2600" dirty="0" err="1">
                <a:solidFill>
                  <a:srgbClr val="5B9BD5">
                    <a:lumMod val="50000"/>
                  </a:srgbClr>
                </a:solidFill>
                <a:latin typeface="Century Gothic" panose="020B0502020202020204" pitchFamily="34" charset="0"/>
              </a:rPr>
              <a:t>Dónde</a:t>
            </a:r>
            <a:r>
              <a:rPr lang="en-GB" sz="2600" dirty="0">
                <a:solidFill>
                  <a:srgbClr val="5B9BD5">
                    <a:lumMod val="50000"/>
                  </a:srgbClr>
                </a:solidFill>
                <a:latin typeface="Century Gothic" panose="020B0502020202020204" pitchFamily="34" charset="0"/>
              </a:rPr>
              <a:t> _________ la plaza?</a:t>
            </a:r>
          </a:p>
        </p:txBody>
      </p:sp>
      <p:sp>
        <p:nvSpPr>
          <p:cNvPr id="14" name="TextBox 13"/>
          <p:cNvSpPr txBox="1"/>
          <p:nvPr/>
        </p:nvSpPr>
        <p:spPr>
          <a:xfrm>
            <a:off x="1415626" y="3863868"/>
            <a:ext cx="6886222" cy="492443"/>
          </a:xfrm>
          <a:prstGeom prst="rect">
            <a:avLst/>
          </a:prstGeom>
          <a:noFill/>
        </p:spPr>
        <p:txBody>
          <a:bodyPr wrap="square" rtlCol="0">
            <a:spAutoFit/>
          </a:bodyPr>
          <a:lstStyle/>
          <a:p>
            <a:r>
              <a:rPr lang="en-GB" sz="2600" dirty="0">
                <a:solidFill>
                  <a:srgbClr val="5B9BD5">
                    <a:lumMod val="50000"/>
                  </a:srgbClr>
                </a:solidFill>
                <a:latin typeface="Century Gothic" panose="020B0502020202020204" pitchFamily="34" charset="0"/>
              </a:rPr>
              <a:t>4. El </a:t>
            </a:r>
            <a:r>
              <a:rPr lang="en-GB" sz="2600" dirty="0" err="1">
                <a:solidFill>
                  <a:srgbClr val="5B9BD5">
                    <a:lumMod val="50000"/>
                  </a:srgbClr>
                </a:solidFill>
                <a:latin typeface="Century Gothic" panose="020B0502020202020204" pitchFamily="34" charset="0"/>
              </a:rPr>
              <a:t>museo</a:t>
            </a:r>
            <a:r>
              <a:rPr lang="en-GB" sz="2600" dirty="0">
                <a:solidFill>
                  <a:srgbClr val="5B9BD5">
                    <a:lumMod val="50000"/>
                  </a:srgbClr>
                </a:solidFill>
                <a:latin typeface="Century Gothic" panose="020B0502020202020204" pitchFamily="34" charset="0"/>
              </a:rPr>
              <a:t> no __________ </a:t>
            </a:r>
            <a:r>
              <a:rPr lang="en-GB" sz="2600" dirty="0" err="1">
                <a:solidFill>
                  <a:srgbClr val="5B9BD5">
                    <a:lumMod val="50000"/>
                  </a:srgbClr>
                </a:solidFill>
                <a:latin typeface="Century Gothic" panose="020B0502020202020204" pitchFamily="34" charset="0"/>
              </a:rPr>
              <a:t>aburrido</a:t>
            </a:r>
            <a:r>
              <a:rPr lang="en-GB" sz="2600" dirty="0">
                <a:solidFill>
                  <a:srgbClr val="5B9BD5">
                    <a:lumMod val="50000"/>
                  </a:srgbClr>
                </a:solidFill>
                <a:latin typeface="Century Gothic" panose="020B0502020202020204" pitchFamily="34" charset="0"/>
              </a:rPr>
              <a:t>.</a:t>
            </a:r>
          </a:p>
        </p:txBody>
      </p:sp>
      <p:sp>
        <p:nvSpPr>
          <p:cNvPr id="15" name="TextBox 14"/>
          <p:cNvSpPr txBox="1"/>
          <p:nvPr/>
        </p:nvSpPr>
        <p:spPr>
          <a:xfrm>
            <a:off x="1415626" y="4650425"/>
            <a:ext cx="10418833"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5. La iglesia, que ________ grande, _________ en la plaza mayor.</a:t>
            </a:r>
          </a:p>
        </p:txBody>
      </p:sp>
      <p:sp>
        <p:nvSpPr>
          <p:cNvPr id="16" name="TextBox 15"/>
          <p:cNvSpPr txBox="1"/>
          <p:nvPr/>
        </p:nvSpPr>
        <p:spPr>
          <a:xfrm>
            <a:off x="1393048" y="5421425"/>
            <a:ext cx="10463990" cy="492443"/>
          </a:xfrm>
          <a:prstGeom prst="rect">
            <a:avLst/>
          </a:prstGeom>
          <a:noFill/>
        </p:spPr>
        <p:txBody>
          <a:bodyPr wrap="square" rtlCol="0">
            <a:spAutoFit/>
          </a:bodyPr>
          <a:lstStyle/>
          <a:p>
            <a:r>
              <a:rPr lang="es-ES" sz="2600" dirty="0">
                <a:solidFill>
                  <a:srgbClr val="5B9BD5">
                    <a:lumMod val="50000"/>
                  </a:srgbClr>
                </a:solidFill>
                <a:latin typeface="Century Gothic" panose="020B0502020202020204" pitchFamily="34" charset="0"/>
              </a:rPr>
              <a:t>6. La plaza, que _____ en el centro, ______ pequeña.</a:t>
            </a:r>
          </a:p>
        </p:txBody>
      </p:sp>
      <p:sp>
        <p:nvSpPr>
          <p:cNvPr id="21" name="Rectangle 20"/>
          <p:cNvSpPr/>
          <p:nvPr/>
        </p:nvSpPr>
        <p:spPr>
          <a:xfrm>
            <a:off x="120424" y="327757"/>
            <a:ext cx="5536318" cy="646331"/>
          </a:xfrm>
          <a:prstGeom prst="rect">
            <a:avLst/>
          </a:prstGeom>
        </p:spPr>
        <p:txBody>
          <a:bodyPr wrap="square">
            <a:spAutoFit/>
          </a:bodyPr>
          <a:lstStyle/>
          <a:p>
            <a:r>
              <a:rPr lang="en-GB" sz="3600" b="1" dirty="0">
                <a:solidFill>
                  <a:prstClr val="white"/>
                </a:solidFill>
                <a:latin typeface="Century Gothic" panose="020B0502020202020204" pitchFamily="34" charset="0"/>
              </a:rPr>
              <a:t>¿SER o ESTAR?</a:t>
            </a:r>
          </a:p>
        </p:txBody>
      </p:sp>
      <p:sp>
        <p:nvSpPr>
          <p:cNvPr id="17" name="TextBox 16"/>
          <p:cNvSpPr txBox="1"/>
          <p:nvPr/>
        </p:nvSpPr>
        <p:spPr>
          <a:xfrm>
            <a:off x="3228622" y="1423528"/>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18" name="TextBox 17"/>
          <p:cNvSpPr txBox="1"/>
          <p:nvPr/>
        </p:nvSpPr>
        <p:spPr>
          <a:xfrm>
            <a:off x="3228622" y="220150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19" name="TextBox 18"/>
          <p:cNvSpPr txBox="1"/>
          <p:nvPr/>
        </p:nvSpPr>
        <p:spPr>
          <a:xfrm>
            <a:off x="3239911" y="2984979"/>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0" name="TextBox 19"/>
          <p:cNvSpPr txBox="1"/>
          <p:nvPr/>
        </p:nvSpPr>
        <p:spPr>
          <a:xfrm>
            <a:off x="3945466" y="3764767"/>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3" name="TextBox 22"/>
          <p:cNvSpPr txBox="1"/>
          <p:nvPr/>
        </p:nvSpPr>
        <p:spPr>
          <a:xfrm>
            <a:off x="4175760" y="4558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
        <p:nvSpPr>
          <p:cNvPr id="24" name="TextBox 23"/>
          <p:cNvSpPr txBox="1"/>
          <p:nvPr/>
        </p:nvSpPr>
        <p:spPr>
          <a:xfrm>
            <a:off x="7101837" y="4577366"/>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5" name="TextBox 24"/>
          <p:cNvSpPr txBox="1"/>
          <p:nvPr/>
        </p:nvSpPr>
        <p:spPr>
          <a:xfrm>
            <a:off x="3798711"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está</a:t>
            </a:r>
            <a:endParaRPr lang="en-GB" sz="3200" b="1" dirty="0">
              <a:solidFill>
                <a:srgbClr val="E56700"/>
              </a:solidFill>
              <a:latin typeface="Century Gothic" panose="020B0502020202020204" pitchFamily="34" charset="0"/>
            </a:endParaRPr>
          </a:p>
        </p:txBody>
      </p:sp>
      <p:sp>
        <p:nvSpPr>
          <p:cNvPr id="26" name="TextBox 25"/>
          <p:cNvSpPr txBox="1"/>
          <p:nvPr/>
        </p:nvSpPr>
        <p:spPr>
          <a:xfrm>
            <a:off x="6913316" y="5329093"/>
            <a:ext cx="1411111" cy="584775"/>
          </a:xfrm>
          <a:prstGeom prst="rect">
            <a:avLst/>
          </a:prstGeom>
          <a:noFill/>
        </p:spPr>
        <p:txBody>
          <a:bodyPr wrap="square" rtlCol="0">
            <a:spAutoFit/>
          </a:bodyPr>
          <a:lstStyle/>
          <a:p>
            <a:pPr algn="ctr"/>
            <a:r>
              <a:rPr lang="en-GB" sz="3200" b="1" dirty="0" err="1">
                <a:solidFill>
                  <a:srgbClr val="E56700"/>
                </a:solidFill>
                <a:latin typeface="Century Gothic" panose="020B0502020202020204" pitchFamily="34" charset="0"/>
              </a:rPr>
              <a:t>es</a:t>
            </a:r>
            <a:endParaRPr lang="en-GB" sz="3200" b="1" dirty="0">
              <a:solidFill>
                <a:srgbClr val="E56700"/>
              </a:solidFill>
              <a:latin typeface="Century Gothic" panose="020B0502020202020204" pitchFamily="34" charset="0"/>
            </a:endParaRPr>
          </a:p>
        </p:txBody>
      </p:sp>
    </p:spTree>
    <p:extLst>
      <p:ext uri="{BB962C8B-B14F-4D97-AF65-F5344CB8AC3E}">
        <p14:creationId xmlns:p14="http://schemas.microsoft.com/office/powerpoint/2010/main" val="265333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900356" cy="867128"/>
          </a:xfrm>
          <a:prstGeom prst="rect">
            <a:avLst/>
          </a:prstGeom>
        </p:spPr>
      </p:pic>
      <p:sp>
        <p:nvSpPr>
          <p:cNvPr id="4" name="Rectangle 3"/>
          <p:cNvSpPr/>
          <p:nvPr/>
        </p:nvSpPr>
        <p:spPr>
          <a:xfrm>
            <a:off x="137514" y="316475"/>
            <a:ext cx="8636000" cy="646331"/>
          </a:xfrm>
          <a:prstGeom prst="rect">
            <a:avLst/>
          </a:prstGeom>
        </p:spPr>
        <p:txBody>
          <a:bodyPr wrap="square">
            <a:spAutoFit/>
          </a:bodyPr>
          <a:lstStyle/>
          <a:p>
            <a:r>
              <a:rPr lang="en-GB" sz="3600" b="1" dirty="0">
                <a:solidFill>
                  <a:prstClr val="white"/>
                </a:solidFill>
                <a:latin typeface="Century Gothic" panose="020B0502020202020204" pitchFamily="34" charset="0"/>
              </a:rPr>
              <a:t>Sentence-level production tasks </a:t>
            </a:r>
          </a:p>
        </p:txBody>
      </p:sp>
      <p:graphicFrame>
        <p:nvGraphicFramePr>
          <p:cNvPr id="2" name="Table 1"/>
          <p:cNvGraphicFramePr>
            <a:graphicFrameLocks noGrp="1"/>
          </p:cNvGraphicFramePr>
          <p:nvPr/>
        </p:nvGraphicFramePr>
        <p:xfrm>
          <a:off x="137514" y="2100157"/>
          <a:ext cx="7505490" cy="3472506"/>
        </p:xfrm>
        <a:graphic>
          <a:graphicData uri="http://schemas.openxmlformats.org/drawingml/2006/table">
            <a:tbl>
              <a:tblPr bandRow="1"/>
              <a:tblGrid>
                <a:gridCol w="497907">
                  <a:extLst>
                    <a:ext uri="{9D8B030D-6E8A-4147-A177-3AD203B41FA5}">
                      <a16:colId xmlns:a16="http://schemas.microsoft.com/office/drawing/2014/main" val="1658117807"/>
                    </a:ext>
                  </a:extLst>
                </a:gridCol>
                <a:gridCol w="5282300">
                  <a:extLst>
                    <a:ext uri="{9D8B030D-6E8A-4147-A177-3AD203B41FA5}">
                      <a16:colId xmlns:a16="http://schemas.microsoft.com/office/drawing/2014/main" val="3040628855"/>
                    </a:ext>
                  </a:extLst>
                </a:gridCol>
                <a:gridCol w="552090">
                  <a:extLst>
                    <a:ext uri="{9D8B030D-6E8A-4147-A177-3AD203B41FA5}">
                      <a16:colId xmlns:a16="http://schemas.microsoft.com/office/drawing/2014/main" val="198915938"/>
                    </a:ext>
                  </a:extLst>
                </a:gridCol>
                <a:gridCol w="1173193">
                  <a:extLst>
                    <a:ext uri="{9D8B030D-6E8A-4147-A177-3AD203B41FA5}">
                      <a16:colId xmlns:a16="http://schemas.microsoft.com/office/drawing/2014/main" val="2348905979"/>
                    </a:ext>
                  </a:extLst>
                </a:gridCol>
              </a:tblGrid>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iglesia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1</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54928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museo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2</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025826"/>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plaza</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3</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2608139"/>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teatro</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4</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4490213"/>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el parque</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5</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5509762"/>
                  </a:ext>
                </a:extLst>
              </a:tr>
              <a:tr h="578751">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la oficina de correos</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6</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2800" dirty="0" err="1">
                          <a:solidFill>
                            <a:srgbClr val="1F4E79"/>
                          </a:solidFill>
                          <a:effectLst/>
                          <a:latin typeface="Century Gothic" panose="020B0502020202020204" pitchFamily="34" charset="0"/>
                          <a:ea typeface="Century Gothic" panose="020B0502020202020204" pitchFamily="34" charset="0"/>
                          <a:cs typeface="Century Gothic" panose="020B0502020202020204" pitchFamily="34" charset="0"/>
                        </a:rPr>
                        <a:t>está</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7510224"/>
                  </a:ext>
                </a:extLst>
              </a:tr>
            </a:tbl>
          </a:graphicData>
        </a:graphic>
      </p:graphicFrame>
      <p:sp>
        <p:nvSpPr>
          <p:cNvPr id="6" name="Oval 5"/>
          <p:cNvSpPr/>
          <p:nvPr/>
        </p:nvSpPr>
        <p:spPr>
          <a:xfrm>
            <a:off x="7499230" y="962806"/>
            <a:ext cx="4692770" cy="5458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la plaza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grande</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pequeño</a:t>
            </a:r>
            <a:r>
              <a:rPr lang="en-GB" sz="2000" dirty="0">
                <a:solidFill>
                  <a:srgbClr val="1F4E79"/>
                </a:solidFill>
                <a:latin typeface="Century Gothic" panose="020B0502020202020204" pitchFamily="34" charset="0"/>
                <a:ea typeface="Calibri" panose="020F0502020204030204" pitchFamily="34" charset="0"/>
              </a:rPr>
              <a:t>/a</a:t>
            </a:r>
            <a:r>
              <a:rPr lang="en-GB" sz="2000" dirty="0">
                <a:solidFill>
                  <a:prstClr val="white"/>
                </a:solidFill>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aburrido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interesante</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en</a:t>
            </a:r>
            <a:r>
              <a:rPr lang="en-GB" sz="2000" dirty="0">
                <a:solidFill>
                  <a:srgbClr val="1F4E79"/>
                </a:solidFill>
                <a:latin typeface="Century Gothic" panose="020B0502020202020204" pitchFamily="34" charset="0"/>
                <a:ea typeface="Calibri" panose="020F0502020204030204" pitchFamily="34" charset="0"/>
              </a:rPr>
              <a:t> la </a:t>
            </a:r>
            <a:r>
              <a:rPr lang="en-GB" sz="2000" dirty="0" err="1">
                <a:solidFill>
                  <a:srgbClr val="1F4E79"/>
                </a:solidFill>
                <a:latin typeface="Century Gothic" panose="020B0502020202020204" pitchFamily="34" charset="0"/>
                <a:ea typeface="Calibri" panose="020F0502020204030204" pitchFamily="34" charset="0"/>
              </a:rPr>
              <a:t>calle</a:t>
            </a:r>
            <a:r>
              <a:rPr lang="en-GB" sz="2000" dirty="0">
                <a:solidFill>
                  <a:srgbClr val="1F4E79"/>
                </a:solidFill>
                <a:latin typeface="Century Gothic" panose="020B0502020202020204" pitchFamily="34" charset="0"/>
                <a:ea typeface="Calibri" panose="020F0502020204030204" pitchFamily="34" charset="0"/>
              </a:rPr>
              <a:t> González</a:t>
            </a:r>
            <a:r>
              <a:rPr lang="en-GB" sz="2000" dirty="0">
                <a:solidFill>
                  <a:prstClr val="white"/>
                </a:solidFill>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derecha</a:t>
            </a:r>
            <a:r>
              <a:rPr lang="en-GB" sz="2000" dirty="0">
                <a:solidFill>
                  <a:srgbClr val="1F4E79"/>
                </a:solidFill>
                <a:latin typeface="Century Gothic" panose="020B0502020202020204" pitchFamily="34" charset="0"/>
                <a:ea typeface="Calibri" panose="020F0502020204030204" pitchFamily="34" charset="0"/>
              </a:rPr>
              <a:t> </a:t>
            </a: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 la </a:t>
            </a:r>
            <a:r>
              <a:rPr lang="en-GB" sz="2000" dirty="0" err="1">
                <a:solidFill>
                  <a:srgbClr val="1F4E79"/>
                </a:solidFill>
                <a:latin typeface="Century Gothic" panose="020B0502020202020204" pitchFamily="34" charset="0"/>
                <a:ea typeface="Calibri" panose="020F0502020204030204" pitchFamily="34" charset="0"/>
              </a:rPr>
              <a:t>izquierda</a:t>
            </a:r>
            <a:endParaRPr lang="en-GB" sz="2000" dirty="0">
              <a:solidFill>
                <a:prstClr val="white"/>
              </a:solidFill>
              <a:ea typeface="Calibri" panose="020F0502020204030204" pitchFamily="34" charset="0"/>
            </a:endParaRPr>
          </a:p>
          <a:p>
            <a:pPr indent="457200">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lejos</a:t>
            </a:r>
            <a:r>
              <a:rPr lang="en-GB" sz="2000" dirty="0">
                <a:solidFill>
                  <a:srgbClr val="1F4E79"/>
                </a:solidFill>
                <a:latin typeface="Century Gothic" panose="020B0502020202020204" pitchFamily="34" charset="0"/>
                <a:ea typeface="Calibri" panose="020F0502020204030204" pitchFamily="34" charset="0"/>
              </a:rPr>
              <a:t>	</a:t>
            </a:r>
            <a:r>
              <a:rPr lang="en-GB" sz="2000" dirty="0" err="1">
                <a:solidFill>
                  <a:srgbClr val="1F4E79"/>
                </a:solidFill>
                <a:latin typeface="Century Gothic" panose="020B0502020202020204" pitchFamily="34" charset="0"/>
                <a:ea typeface="Calibri" panose="020F0502020204030204" pitchFamily="34" charset="0"/>
              </a:rPr>
              <a:t>cerca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err="1">
                <a:solidFill>
                  <a:srgbClr val="1F4E79"/>
                </a:solidFill>
                <a:latin typeface="Century Gothic" panose="020B0502020202020204" pitchFamily="34" charset="0"/>
                <a:ea typeface="Calibri" panose="020F0502020204030204" pitchFamily="34" charset="0"/>
              </a:rPr>
              <a:t>viejo</a:t>
            </a:r>
            <a:r>
              <a:rPr lang="en-GB" sz="2000" dirty="0">
                <a:solidFill>
                  <a:srgbClr val="1F4E79"/>
                </a:solidFill>
                <a:latin typeface="Century Gothic" panose="020B0502020202020204" pitchFamily="34" charset="0"/>
                <a:ea typeface="Calibri" panose="020F0502020204030204" pitchFamily="34" charset="0"/>
              </a:rPr>
              <a:t>/a		</a:t>
            </a:r>
            <a:r>
              <a:rPr lang="en-GB" sz="2000" dirty="0" err="1">
                <a:solidFill>
                  <a:srgbClr val="1F4E79"/>
                </a:solidFill>
                <a:latin typeface="Century Gothic" panose="020B0502020202020204" pitchFamily="34" charset="0"/>
                <a:ea typeface="Calibri" panose="020F0502020204030204" pitchFamily="34" charset="0"/>
              </a:rPr>
              <a:t>nuevo</a:t>
            </a:r>
            <a:r>
              <a:rPr lang="en-GB" sz="2000" dirty="0">
                <a:solidFill>
                  <a:srgbClr val="1F4E79"/>
                </a:solidFill>
                <a:latin typeface="Century Gothic" panose="020B0502020202020204" pitchFamily="34" charset="0"/>
                <a:ea typeface="Calibri" panose="020F0502020204030204" pitchFamily="34" charset="0"/>
              </a:rPr>
              <a:t>/a</a:t>
            </a:r>
            <a:endParaRPr lang="en-GB" sz="2000" dirty="0">
              <a:solidFill>
                <a:prstClr val="white"/>
              </a:solidFill>
              <a:ea typeface="Calibri" panose="020F0502020204030204" pitchFamily="34" charset="0"/>
            </a:endParaRPr>
          </a:p>
          <a:p>
            <a:pPr algn="ctr">
              <a:lnSpc>
                <a:spcPct val="150000"/>
              </a:lnSpc>
              <a:spcAft>
                <a:spcPts val="800"/>
              </a:spcAft>
            </a:pPr>
            <a:r>
              <a:rPr lang="en-GB" sz="2000" dirty="0">
                <a:solidFill>
                  <a:srgbClr val="1F4E79"/>
                </a:solidFill>
                <a:latin typeface="Century Gothic" panose="020B0502020202020204" pitchFamily="34" charset="0"/>
                <a:ea typeface="Calibri" panose="020F0502020204030204" pitchFamily="34" charset="0"/>
              </a:rPr>
              <a:t>al </a:t>
            </a:r>
            <a:r>
              <a:rPr lang="en-GB" sz="2000" dirty="0" err="1">
                <a:solidFill>
                  <a:srgbClr val="1F4E79"/>
                </a:solidFill>
                <a:latin typeface="Century Gothic" panose="020B0502020202020204" pitchFamily="34" charset="0"/>
                <a:ea typeface="Calibri" panose="020F0502020204030204" pitchFamily="34" charset="0"/>
              </a:rPr>
              <a:t>lado</a:t>
            </a:r>
            <a:r>
              <a:rPr lang="en-GB" sz="2000" dirty="0">
                <a:solidFill>
                  <a:srgbClr val="1F4E79"/>
                </a:solidFill>
                <a:latin typeface="Century Gothic" panose="020B0502020202020204" pitchFamily="34" charset="0"/>
                <a:ea typeface="Calibri" panose="020F0502020204030204" pitchFamily="34" charset="0"/>
              </a:rPr>
              <a:t> del </a:t>
            </a:r>
            <a:r>
              <a:rPr lang="en-GB" sz="2000" dirty="0" err="1">
                <a:solidFill>
                  <a:srgbClr val="1F4E79"/>
                </a:solidFill>
                <a:latin typeface="Century Gothic" panose="020B0502020202020204" pitchFamily="34" charset="0"/>
                <a:ea typeface="Calibri" panose="020F0502020204030204" pitchFamily="34" charset="0"/>
              </a:rPr>
              <a:t>parque</a:t>
            </a:r>
            <a:endParaRPr lang="en-GB" sz="2000" dirty="0">
              <a:solidFill>
                <a:prstClr val="white"/>
              </a:solidFill>
              <a:ea typeface="Calibri" panose="020F0502020204030204" pitchFamily="34" charset="0"/>
            </a:endParaRPr>
          </a:p>
          <a:p>
            <a:pPr algn="ctr">
              <a:lnSpc>
                <a:spcPct val="107000"/>
              </a:lnSpc>
              <a:spcAft>
                <a:spcPts val="800"/>
              </a:spcAft>
            </a:pPr>
            <a:r>
              <a:rPr lang="en-GB" sz="2000" dirty="0">
                <a:solidFill>
                  <a:srgbClr val="1F4E79"/>
                </a:solidFill>
                <a:latin typeface="Century Gothic" panose="020B0502020202020204" pitchFamily="34" charset="0"/>
                <a:ea typeface="Calibri" panose="020F0502020204030204" pitchFamily="34" charset="0"/>
              </a:rPr>
              <a:t> </a:t>
            </a:r>
            <a:endParaRPr lang="en-GB" sz="2000" dirty="0">
              <a:solidFill>
                <a:prstClr val="white"/>
              </a:solidFill>
              <a:ea typeface="Calibri" panose="020F0502020204030204" pitchFamily="34" charset="0"/>
            </a:endParaRPr>
          </a:p>
        </p:txBody>
      </p:sp>
    </p:spTree>
    <p:extLst>
      <p:ext uri="{BB962C8B-B14F-4D97-AF65-F5344CB8AC3E}">
        <p14:creationId xmlns:p14="http://schemas.microsoft.com/office/powerpoint/2010/main" val="23896190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2" name="Title 1"/>
          <p:cNvSpPr>
            <a:spLocks noGrp="1"/>
          </p:cNvSpPr>
          <p:nvPr>
            <p:ph type="title"/>
          </p:nvPr>
        </p:nvSpPr>
        <p:spPr>
          <a:xfrm>
            <a:off x="0" y="21925"/>
            <a:ext cx="6484584" cy="1325563"/>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3" name="Content Placeholder 2"/>
          <p:cNvSpPr>
            <a:spLocks noGrp="1"/>
          </p:cNvSpPr>
          <p:nvPr>
            <p:ph idx="1"/>
          </p:nvPr>
        </p:nvSpPr>
        <p:spPr>
          <a:xfrm>
            <a:off x="1849120" y="1347488"/>
            <a:ext cx="8493760" cy="4900295"/>
          </a:xfrm>
        </p:spPr>
        <p:txBody>
          <a:bodyPr>
            <a:normAutofit fontScale="92500" lnSpcReduction="10000"/>
          </a:bodyPr>
          <a:lstStyle/>
          <a:p>
            <a:pPr marL="0" indent="0">
              <a:lnSpc>
                <a:spcPct val="200000"/>
              </a:lnSpc>
              <a:buNone/>
            </a:pPr>
            <a:r>
              <a:rPr lang="en-GB" sz="3500" b="1" u="sng" dirty="0"/>
              <a:t>¿</a:t>
            </a:r>
            <a:r>
              <a:rPr lang="en-GB" sz="3500" b="1" u="sng" dirty="0" err="1"/>
              <a:t>Cómo</a:t>
            </a:r>
            <a:r>
              <a:rPr lang="en-GB" sz="3500" b="1" u="sng" dirty="0"/>
              <a:t> </a:t>
            </a:r>
            <a:r>
              <a:rPr lang="en-GB" sz="3500" b="1" u="sng" dirty="0" err="1"/>
              <a:t>es</a:t>
            </a:r>
            <a:r>
              <a:rPr lang="en-GB" sz="3500" b="1" u="sng" dirty="0"/>
              <a:t> </a:t>
            </a:r>
            <a:r>
              <a:rPr lang="en-GB" sz="3500" b="1" u="sng" dirty="0" err="1"/>
              <a:t>tu</a:t>
            </a:r>
            <a:r>
              <a:rPr lang="en-GB" sz="3500" b="1" u="sng" dirty="0"/>
              <a:t> ciudad?</a:t>
            </a:r>
            <a:r>
              <a:rPr lang="en-GB" b="1" u="sng" dirty="0"/>
              <a:t/>
            </a:r>
            <a:br>
              <a:rPr lang="en-GB" b="1" u="sng" dirty="0"/>
            </a:br>
            <a:r>
              <a:rPr lang="en-GB" dirty="0" err="1"/>
              <a:t>Mi</a:t>
            </a:r>
            <a:r>
              <a:rPr lang="en-GB" dirty="0"/>
              <a:t> ciudad no </a:t>
            </a:r>
            <a:r>
              <a:rPr lang="en-GB" b="1" dirty="0" err="1">
                <a:solidFill>
                  <a:srgbClr val="EA5F00"/>
                </a:solidFill>
              </a:rPr>
              <a:t>es</a:t>
            </a:r>
            <a:r>
              <a:rPr lang="en-GB" dirty="0"/>
              <a:t> </a:t>
            </a:r>
            <a:r>
              <a:rPr lang="en-GB" b="1" dirty="0" err="1">
                <a:solidFill>
                  <a:srgbClr val="EA5F00"/>
                </a:solidFill>
              </a:rPr>
              <a:t>grande</a:t>
            </a:r>
            <a:r>
              <a:rPr lang="en-GB" dirty="0"/>
              <a:t>. Hay </a:t>
            </a:r>
            <a:r>
              <a:rPr lang="en-GB" dirty="0" err="1"/>
              <a:t>una</a:t>
            </a:r>
            <a:r>
              <a:rPr lang="en-GB" dirty="0"/>
              <a:t> </a:t>
            </a:r>
            <a:r>
              <a:rPr lang="en-GB" b="1" dirty="0">
                <a:solidFill>
                  <a:srgbClr val="EA5F00"/>
                </a:solidFill>
              </a:rPr>
              <a:t>plaza</a:t>
            </a:r>
            <a:r>
              <a:rPr lang="en-GB" dirty="0"/>
              <a:t> </a:t>
            </a:r>
            <a:r>
              <a:rPr lang="en-GB" b="1" dirty="0" err="1">
                <a:solidFill>
                  <a:srgbClr val="EA5F00"/>
                </a:solidFill>
              </a:rPr>
              <a:t>pequeña</a:t>
            </a:r>
            <a:r>
              <a:rPr lang="en-GB" dirty="0"/>
              <a:t> </a:t>
            </a:r>
            <a:r>
              <a:rPr lang="en-GB" dirty="0" err="1"/>
              <a:t>en</a:t>
            </a:r>
            <a:r>
              <a:rPr lang="en-GB" dirty="0"/>
              <a:t> el </a:t>
            </a:r>
            <a:r>
              <a:rPr lang="en-GB" dirty="0" err="1"/>
              <a:t>centro</a:t>
            </a:r>
            <a:r>
              <a:rPr lang="en-GB" dirty="0"/>
              <a:t>.  </a:t>
            </a:r>
            <a:r>
              <a:rPr lang="en-GB" b="1" dirty="0">
                <a:solidFill>
                  <a:srgbClr val="EA5F00"/>
                </a:solidFill>
              </a:rPr>
              <a:t>La </a:t>
            </a:r>
            <a:r>
              <a:rPr lang="en-GB" b="1" dirty="0" err="1">
                <a:solidFill>
                  <a:srgbClr val="EA5F00"/>
                </a:solidFill>
              </a:rPr>
              <a:t>iglesia</a:t>
            </a:r>
            <a:r>
              <a:rPr lang="en-GB" dirty="0"/>
              <a:t> </a:t>
            </a:r>
            <a:r>
              <a:rPr lang="en-GB" b="1" dirty="0" err="1">
                <a:solidFill>
                  <a:srgbClr val="EA5F00"/>
                </a:solidFill>
              </a:rPr>
              <a:t>está</a:t>
            </a:r>
            <a:r>
              <a:rPr lang="en-GB" dirty="0"/>
              <a:t> </a:t>
            </a:r>
            <a:r>
              <a:rPr lang="en-GB" dirty="0" err="1"/>
              <a:t>en</a:t>
            </a:r>
            <a:r>
              <a:rPr lang="en-GB" dirty="0"/>
              <a:t> </a:t>
            </a:r>
            <a:r>
              <a:rPr lang="en-GB" b="1" dirty="0">
                <a:solidFill>
                  <a:srgbClr val="EA5F00"/>
                </a:solidFill>
              </a:rPr>
              <a:t>la plaza </a:t>
            </a:r>
            <a:r>
              <a:rPr lang="en-GB" dirty="0"/>
              <a:t>y </a:t>
            </a:r>
            <a:r>
              <a:rPr lang="en-GB" b="1" dirty="0">
                <a:solidFill>
                  <a:srgbClr val="EA5F00"/>
                </a:solidFill>
              </a:rPr>
              <a:t>el </a:t>
            </a:r>
            <a:r>
              <a:rPr lang="en-GB" b="1" dirty="0" err="1">
                <a:solidFill>
                  <a:srgbClr val="EA5F00"/>
                </a:solidFill>
              </a:rPr>
              <a:t>museo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cerca</a:t>
            </a:r>
            <a:r>
              <a:rPr lang="en-GB" b="1" dirty="0">
                <a:solidFill>
                  <a:srgbClr val="EA5F00"/>
                </a:solidFill>
              </a:rPr>
              <a:t> de la </a:t>
            </a:r>
            <a:r>
              <a:rPr lang="en-GB" b="1" dirty="0" err="1">
                <a:solidFill>
                  <a:srgbClr val="EA5F00"/>
                </a:solidFill>
              </a:rPr>
              <a:t>iglesia</a:t>
            </a:r>
            <a:r>
              <a:rPr lang="en-GB" dirty="0"/>
              <a:t>. </a:t>
            </a:r>
            <a:r>
              <a:rPr lang="en-GB" dirty="0" err="1"/>
              <a:t>También</a:t>
            </a:r>
            <a:r>
              <a:rPr lang="en-GB" dirty="0"/>
              <a:t> hay </a:t>
            </a:r>
            <a:r>
              <a:rPr lang="en-GB" b="1" dirty="0">
                <a:solidFill>
                  <a:srgbClr val="EA5F00"/>
                </a:solidFill>
              </a:rPr>
              <a:t>un </a:t>
            </a:r>
            <a:r>
              <a:rPr lang="en-GB" b="1" dirty="0" err="1">
                <a:solidFill>
                  <a:srgbClr val="EA5F00"/>
                </a:solidFill>
              </a:rPr>
              <a:t>teatro</a:t>
            </a:r>
            <a:r>
              <a:rPr lang="en-GB" b="1" dirty="0">
                <a:solidFill>
                  <a:srgbClr val="EA5F00"/>
                </a:solidFill>
              </a:rPr>
              <a:t> </a:t>
            </a:r>
            <a:r>
              <a:rPr lang="en-GB" b="1" dirty="0" err="1">
                <a:solidFill>
                  <a:srgbClr val="EA5F00"/>
                </a:solidFill>
              </a:rPr>
              <a:t>pequeño</a:t>
            </a:r>
            <a:r>
              <a:rPr lang="en-GB" dirty="0"/>
              <a:t>. </a:t>
            </a:r>
            <a:r>
              <a:rPr lang="en-GB" b="1" dirty="0">
                <a:solidFill>
                  <a:srgbClr val="EA5F00"/>
                </a:solidFill>
              </a:rPr>
              <a:t>El </a:t>
            </a:r>
            <a:r>
              <a:rPr lang="en-GB" b="1" dirty="0" err="1">
                <a:solidFill>
                  <a:srgbClr val="EA5F00"/>
                </a:solidFill>
              </a:rPr>
              <a:t>teatro</a:t>
            </a:r>
            <a:r>
              <a:rPr lang="en-GB" b="1" dirty="0">
                <a:solidFill>
                  <a:srgbClr val="EA5F00"/>
                </a:solidFill>
              </a:rPr>
              <a:t> </a:t>
            </a:r>
            <a:r>
              <a:rPr lang="en-GB" b="1" dirty="0" err="1">
                <a:solidFill>
                  <a:srgbClr val="EA5F00"/>
                </a:solidFill>
              </a:rPr>
              <a:t>está</a:t>
            </a:r>
            <a:r>
              <a:rPr lang="en-GB" b="1" dirty="0">
                <a:solidFill>
                  <a:srgbClr val="EA5F00"/>
                </a:solidFill>
              </a:rPr>
              <a:t> </a:t>
            </a:r>
            <a:r>
              <a:rPr lang="en-GB" b="1" dirty="0" err="1">
                <a:solidFill>
                  <a:srgbClr val="EA5F00"/>
                </a:solidFill>
              </a:rPr>
              <a:t>lejos</a:t>
            </a:r>
            <a:r>
              <a:rPr lang="en-GB" b="1" dirty="0">
                <a:solidFill>
                  <a:srgbClr val="EA5F00"/>
                </a:solidFill>
              </a:rPr>
              <a:t> de la plaza</a:t>
            </a:r>
            <a:r>
              <a:rPr lang="en-GB" dirty="0"/>
              <a:t> </a:t>
            </a:r>
            <a:r>
              <a:rPr lang="en-GB" dirty="0" err="1"/>
              <a:t>pero</a:t>
            </a:r>
            <a:r>
              <a:rPr lang="en-GB" dirty="0"/>
              <a:t> </a:t>
            </a:r>
            <a:r>
              <a:rPr lang="en-GB" b="1" dirty="0" err="1">
                <a:solidFill>
                  <a:srgbClr val="EA5F00"/>
                </a:solidFill>
              </a:rPr>
              <a:t>cerca</a:t>
            </a:r>
            <a:r>
              <a:rPr lang="en-GB" b="1" dirty="0">
                <a:solidFill>
                  <a:srgbClr val="EA5F00"/>
                </a:solidFill>
              </a:rPr>
              <a:t> de </a:t>
            </a:r>
            <a:r>
              <a:rPr lang="en-GB" dirty="0"/>
              <a:t>mi casa. </a:t>
            </a:r>
          </a:p>
        </p:txBody>
      </p:sp>
      <p:sp>
        <p:nvSpPr>
          <p:cNvPr id="4" name="Action Button: Forward or Next 3">
            <a:hlinkClick r:id="" action="ppaction://noaction" highlightClick="1">
              <a:snd r:embed="rId4" name="Spanish story introduction.wav"/>
            </a:hlinkClick>
          </p:cNvPr>
          <p:cNvSpPr/>
          <p:nvPr/>
        </p:nvSpPr>
        <p:spPr>
          <a:xfrm>
            <a:off x="11145328" y="296863"/>
            <a:ext cx="828136" cy="867128"/>
          </a:xfrm>
          <a:prstGeom prst="actionButtonForwardNext">
            <a:avLst/>
          </a:prstGeom>
          <a:solidFill>
            <a:schemeClr val="accent2">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ounded Rectangle 6"/>
          <p:cNvSpPr/>
          <p:nvPr/>
        </p:nvSpPr>
        <p:spPr>
          <a:xfrm>
            <a:off x="5959930" y="2334986"/>
            <a:ext cx="4196443"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1714500" y="3114475"/>
            <a:ext cx="2232841"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4081961" y="3122640"/>
            <a:ext cx="4196443"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714500" y="3893964"/>
            <a:ext cx="4055232"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8379280" y="3114474"/>
            <a:ext cx="1777094"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5855365" y="3901640"/>
            <a:ext cx="4301008"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p:nvSpPr>
        <p:spPr>
          <a:xfrm>
            <a:off x="1714500" y="4768794"/>
            <a:ext cx="1777094"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589866" y="4772632"/>
            <a:ext cx="4789414"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8472533" y="4768794"/>
            <a:ext cx="1777094"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1714499" y="5508288"/>
            <a:ext cx="2090057" cy="604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9160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2" name="Title 1"/>
          <p:cNvSpPr>
            <a:spLocks noGrp="1"/>
          </p:cNvSpPr>
          <p:nvPr>
            <p:ph type="title"/>
          </p:nvPr>
        </p:nvSpPr>
        <p:spPr>
          <a:xfrm>
            <a:off x="0" y="21925"/>
            <a:ext cx="6484584" cy="1325563"/>
          </a:xfrm>
        </p:spPr>
        <p:txBody>
          <a:bodyPr>
            <a:normAutofit/>
          </a:bodyPr>
          <a:lstStyle/>
          <a:p>
            <a:r>
              <a:rPr lang="en-GB" sz="3600" b="1" dirty="0">
                <a:solidFill>
                  <a:schemeClr val="bg1"/>
                </a:solidFill>
              </a:rPr>
              <a:t>Segmentation task</a:t>
            </a:r>
          </a:p>
        </p:txBody>
      </p:sp>
      <p:sp>
        <p:nvSpPr>
          <p:cNvPr id="3" name="Content Placeholder 2"/>
          <p:cNvSpPr>
            <a:spLocks noGrp="1"/>
          </p:cNvSpPr>
          <p:nvPr>
            <p:ph idx="1"/>
          </p:nvPr>
        </p:nvSpPr>
        <p:spPr>
          <a:xfrm>
            <a:off x="1849120" y="1347488"/>
            <a:ext cx="8493760" cy="4900295"/>
          </a:xfrm>
        </p:spPr>
        <p:txBody>
          <a:bodyPr>
            <a:normAutofit fontScale="92500" lnSpcReduction="10000"/>
          </a:bodyPr>
          <a:lstStyle/>
          <a:p>
            <a:pPr marL="0" indent="0">
              <a:lnSpc>
                <a:spcPct val="200000"/>
              </a:lnSpc>
              <a:buNone/>
            </a:pPr>
            <a:r>
              <a:rPr lang="en-GB" sz="3500" b="1" u="sng" dirty="0"/>
              <a:t>¿</a:t>
            </a:r>
            <a:r>
              <a:rPr lang="en-GB" sz="3500" b="1" u="sng" dirty="0" err="1"/>
              <a:t>Cómo</a:t>
            </a:r>
            <a:r>
              <a:rPr lang="en-GB" sz="3500" b="1" u="sng" dirty="0"/>
              <a:t> </a:t>
            </a:r>
            <a:r>
              <a:rPr lang="en-GB" sz="3500" b="1" u="sng" dirty="0" err="1"/>
              <a:t>es</a:t>
            </a:r>
            <a:r>
              <a:rPr lang="en-GB" sz="3500" b="1" u="sng" dirty="0"/>
              <a:t> </a:t>
            </a:r>
            <a:r>
              <a:rPr lang="en-GB" sz="3500" b="1" u="sng" dirty="0" err="1"/>
              <a:t>tu</a:t>
            </a:r>
            <a:r>
              <a:rPr lang="en-GB" sz="3500" b="1" u="sng" dirty="0"/>
              <a:t> ciudad?</a:t>
            </a:r>
            <a:r>
              <a:rPr lang="en-GB" b="1" u="sng" dirty="0"/>
              <a:t/>
            </a:r>
            <a:br>
              <a:rPr lang="en-GB" b="1" u="sng" dirty="0"/>
            </a:br>
            <a:r>
              <a:rPr lang="en-GB" b="1" dirty="0" err="1"/>
              <a:t>Mi</a:t>
            </a:r>
            <a:r>
              <a:rPr lang="en-GB" b="1" dirty="0"/>
              <a:t> ciudad no </a:t>
            </a:r>
            <a:r>
              <a:rPr lang="en-GB" b="1" dirty="0" err="1"/>
              <a:t>es</a:t>
            </a:r>
            <a:r>
              <a:rPr lang="en-GB" b="1" dirty="0"/>
              <a:t> </a:t>
            </a:r>
            <a:r>
              <a:rPr lang="en-GB" b="1" dirty="0" err="1"/>
              <a:t>grande</a:t>
            </a:r>
            <a:r>
              <a:rPr lang="en-GB" b="1" dirty="0"/>
              <a:t>. Hay </a:t>
            </a:r>
            <a:r>
              <a:rPr lang="en-GB" b="1" dirty="0" err="1"/>
              <a:t>una</a:t>
            </a:r>
            <a:r>
              <a:rPr lang="en-GB" b="1" dirty="0"/>
              <a:t> plaza </a:t>
            </a:r>
            <a:r>
              <a:rPr lang="en-GB" b="1" dirty="0" err="1"/>
              <a:t>pequeña</a:t>
            </a:r>
            <a:r>
              <a:rPr lang="en-GB" b="1" dirty="0"/>
              <a:t> </a:t>
            </a:r>
            <a:r>
              <a:rPr lang="en-GB" b="1" dirty="0" err="1"/>
              <a:t>en</a:t>
            </a:r>
            <a:r>
              <a:rPr lang="en-GB" b="1" dirty="0"/>
              <a:t> el </a:t>
            </a:r>
            <a:r>
              <a:rPr lang="en-GB" b="1" dirty="0" err="1"/>
              <a:t>centro</a:t>
            </a:r>
            <a:r>
              <a:rPr lang="en-GB" b="1" dirty="0"/>
              <a:t>.  La </a:t>
            </a:r>
            <a:r>
              <a:rPr lang="en-GB" b="1" dirty="0" err="1"/>
              <a:t>iglesia</a:t>
            </a:r>
            <a:r>
              <a:rPr lang="en-GB" b="1" dirty="0"/>
              <a:t> </a:t>
            </a:r>
            <a:r>
              <a:rPr lang="en-GB" b="1" dirty="0" err="1"/>
              <a:t>está</a:t>
            </a:r>
            <a:r>
              <a:rPr lang="en-GB" b="1" dirty="0"/>
              <a:t> </a:t>
            </a:r>
            <a:r>
              <a:rPr lang="en-GB" b="1" dirty="0" err="1"/>
              <a:t>en</a:t>
            </a:r>
            <a:r>
              <a:rPr lang="en-GB" b="1" dirty="0"/>
              <a:t> la plaza y el </a:t>
            </a:r>
            <a:r>
              <a:rPr lang="en-GB" b="1" dirty="0" err="1"/>
              <a:t>museo</a:t>
            </a:r>
            <a:r>
              <a:rPr lang="en-GB" b="1" dirty="0"/>
              <a:t> </a:t>
            </a:r>
            <a:r>
              <a:rPr lang="en-GB" b="1" dirty="0" err="1"/>
              <a:t>está</a:t>
            </a:r>
            <a:r>
              <a:rPr lang="en-GB" b="1" dirty="0"/>
              <a:t> </a:t>
            </a:r>
            <a:r>
              <a:rPr lang="en-GB" b="1" dirty="0" err="1"/>
              <a:t>cerca</a:t>
            </a:r>
            <a:r>
              <a:rPr lang="en-GB" b="1" dirty="0"/>
              <a:t> de la </a:t>
            </a:r>
            <a:r>
              <a:rPr lang="en-GB" b="1" dirty="0" err="1"/>
              <a:t>iglesia</a:t>
            </a:r>
            <a:r>
              <a:rPr lang="en-GB" b="1" dirty="0"/>
              <a:t>. </a:t>
            </a:r>
            <a:r>
              <a:rPr lang="en-GB" b="1" dirty="0" err="1"/>
              <a:t>También</a:t>
            </a:r>
            <a:r>
              <a:rPr lang="en-GB" b="1" dirty="0"/>
              <a:t> hay un </a:t>
            </a:r>
            <a:r>
              <a:rPr lang="en-GB" b="1" dirty="0" err="1"/>
              <a:t>teatro</a:t>
            </a:r>
            <a:r>
              <a:rPr lang="en-GB" b="1" dirty="0"/>
              <a:t> </a:t>
            </a:r>
            <a:r>
              <a:rPr lang="en-GB" b="1" dirty="0" err="1"/>
              <a:t>pequeño</a:t>
            </a:r>
            <a:r>
              <a:rPr lang="en-GB" b="1" dirty="0"/>
              <a:t>. El </a:t>
            </a:r>
            <a:r>
              <a:rPr lang="en-GB" b="1" dirty="0" err="1"/>
              <a:t>teatro</a:t>
            </a:r>
            <a:r>
              <a:rPr lang="en-GB" b="1" dirty="0"/>
              <a:t> </a:t>
            </a:r>
            <a:r>
              <a:rPr lang="en-GB" b="1" dirty="0" err="1"/>
              <a:t>está</a:t>
            </a:r>
            <a:r>
              <a:rPr lang="en-GB" b="1" dirty="0"/>
              <a:t> </a:t>
            </a:r>
            <a:r>
              <a:rPr lang="en-GB" b="1" dirty="0" err="1"/>
              <a:t>lejos</a:t>
            </a:r>
            <a:r>
              <a:rPr lang="en-GB" b="1" dirty="0"/>
              <a:t> de la plaza </a:t>
            </a:r>
            <a:r>
              <a:rPr lang="en-GB" b="1" dirty="0" err="1"/>
              <a:t>pero</a:t>
            </a:r>
            <a:r>
              <a:rPr lang="en-GB" b="1" dirty="0"/>
              <a:t> </a:t>
            </a:r>
            <a:r>
              <a:rPr lang="en-GB" b="1" dirty="0" err="1"/>
              <a:t>cerca</a:t>
            </a:r>
            <a:r>
              <a:rPr lang="en-GB" b="1" dirty="0"/>
              <a:t> de mi casa. </a:t>
            </a:r>
          </a:p>
        </p:txBody>
      </p:sp>
    </p:spTree>
    <p:extLst>
      <p:ext uri="{BB962C8B-B14F-4D97-AF65-F5344CB8AC3E}">
        <p14:creationId xmlns:p14="http://schemas.microsoft.com/office/powerpoint/2010/main" val="8539981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485" y="1622426"/>
            <a:ext cx="6096000" cy="5016758"/>
          </a:xfrm>
          <a:prstGeom prst="rect">
            <a:avLst/>
          </a:prstGeom>
        </p:spPr>
        <p:txBody>
          <a:bodyPr>
            <a:spAutoFit/>
          </a:bodyPr>
          <a:lstStyle/>
          <a:p>
            <a:r>
              <a:rPr lang="fr-FR" sz="2000" dirty="0">
                <a:solidFill>
                  <a:srgbClr val="002060"/>
                </a:solidFill>
                <a:latin typeface="Century Gothic" panose="020B0502020202020204" pitchFamily="34" charset="0"/>
              </a:rPr>
              <a:t>L'homme qui te ressemble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J'ai frappé à ta porte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J'ai frappé à ton </a:t>
            </a:r>
            <a:r>
              <a:rPr lang="fr-FR" sz="2000" dirty="0" smtClean="0">
                <a:solidFill>
                  <a:srgbClr val="002060"/>
                </a:solidFill>
                <a:latin typeface="Century Gothic" panose="020B0502020202020204" pitchFamily="34" charset="0"/>
              </a:rPr>
              <a:t>cœur</a:t>
            </a:r>
            <a:r>
              <a:rPr lang="fr-FR" sz="2000" dirty="0">
                <a:solidFill>
                  <a:srgbClr val="002060"/>
                </a:solidFill>
                <a:latin typeface="Century Gothic" panose="020B0502020202020204" pitchFamily="34" charset="0"/>
              </a:rPr>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pour avoir bon lit</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pour avoir bon feu</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pourquoi me repousser?</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Ouvre-moi mon frère!...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Pourquoi me demander</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si je suis d'Afrique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si je suis </a:t>
            </a:r>
            <a:r>
              <a:rPr lang="fr-FR" sz="2000" dirty="0" smtClean="0">
                <a:solidFill>
                  <a:srgbClr val="002060"/>
                </a:solidFill>
                <a:latin typeface="Century Gothic" panose="020B0502020202020204" pitchFamily="34" charset="0"/>
              </a:rPr>
              <a:t>d‘ Amérique</a:t>
            </a:r>
            <a:r>
              <a:rPr lang="fr-FR" sz="2000" dirty="0">
                <a:solidFill>
                  <a:srgbClr val="002060"/>
                </a:solidFill>
                <a:latin typeface="Century Gothic" panose="020B0502020202020204" pitchFamily="34" charset="0"/>
              </a:rPr>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si je suis d'Asie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si je suis d'Europe?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Ouvre-moi mon frère!...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
            </a:r>
            <a:br>
              <a:rPr lang="fr-FR" sz="2000" dirty="0">
                <a:solidFill>
                  <a:srgbClr val="002060"/>
                </a:solidFill>
                <a:latin typeface="Century Gothic" panose="020B0502020202020204" pitchFamily="34" charset="0"/>
              </a:rPr>
            </a:br>
            <a:endParaRPr lang="fr-BE" sz="2000" dirty="0">
              <a:latin typeface="Century Gothic" panose="020B0502020202020204" pitchFamily="34" charset="0"/>
            </a:endParaRPr>
          </a:p>
        </p:txBody>
      </p:sp>
      <p:sp>
        <p:nvSpPr>
          <p:cNvPr id="3" name="Rectangle 2"/>
          <p:cNvSpPr/>
          <p:nvPr/>
        </p:nvSpPr>
        <p:spPr>
          <a:xfrm>
            <a:off x="4175215" y="3907676"/>
            <a:ext cx="6096000" cy="2246769"/>
          </a:xfrm>
          <a:prstGeom prst="rect">
            <a:avLst/>
          </a:prstGeom>
        </p:spPr>
        <p:txBody>
          <a:bodyPr>
            <a:spAutoFit/>
          </a:bodyPr>
          <a:lstStyle/>
          <a:p>
            <a:r>
              <a:rPr lang="fr-FR" sz="2000" dirty="0">
                <a:solidFill>
                  <a:srgbClr val="002060"/>
                </a:solidFill>
                <a:latin typeface="Century Gothic" panose="020B0502020202020204" pitchFamily="34" charset="0"/>
              </a:rPr>
              <a:t>Je ne suis pas un noir</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je ne suis pas un </a:t>
            </a:r>
            <a:r>
              <a:rPr lang="fr-FR" sz="2000" dirty="0" smtClean="0">
                <a:solidFill>
                  <a:srgbClr val="002060"/>
                </a:solidFill>
                <a:latin typeface="Century Gothic" panose="020B0502020202020204" pitchFamily="34" charset="0"/>
              </a:rPr>
              <a:t>rouge</a:t>
            </a:r>
            <a:r>
              <a:rPr lang="fr-FR" sz="2000" dirty="0">
                <a:solidFill>
                  <a:srgbClr val="002060"/>
                </a:solidFill>
                <a:latin typeface="Century Gothic" panose="020B0502020202020204" pitchFamily="34" charset="0"/>
              </a:rPr>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je ne suis pas un blanc</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mais je ne suis qu'un homme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Ouvre-moi mon frère!...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
            </a:r>
            <a:br>
              <a:rPr lang="fr-FR" sz="2000" dirty="0">
                <a:solidFill>
                  <a:srgbClr val="002060"/>
                </a:solidFill>
                <a:latin typeface="Century Gothic" panose="020B0502020202020204" pitchFamily="34" charset="0"/>
              </a:rPr>
            </a:br>
            <a:endParaRPr lang="fr-BE" sz="2000" dirty="0">
              <a:solidFill>
                <a:srgbClr val="002060"/>
              </a:solidFill>
              <a:latin typeface="Century Gothic" panose="020B0502020202020204" pitchFamily="34" charset="0"/>
            </a:endParaRPr>
          </a:p>
        </p:txBody>
      </p:sp>
      <p:sp>
        <p:nvSpPr>
          <p:cNvPr id="4" name="Rectangle 3"/>
          <p:cNvSpPr/>
          <p:nvPr/>
        </p:nvSpPr>
        <p:spPr>
          <a:xfrm>
            <a:off x="4175215" y="1682612"/>
            <a:ext cx="6096000" cy="2554545"/>
          </a:xfrm>
          <a:prstGeom prst="rect">
            <a:avLst/>
          </a:prstGeom>
        </p:spPr>
        <p:txBody>
          <a:bodyPr>
            <a:spAutoFit/>
          </a:bodyPr>
          <a:lstStyle/>
          <a:p>
            <a:r>
              <a:rPr lang="fr-FR" sz="2000" dirty="0">
                <a:solidFill>
                  <a:srgbClr val="002060"/>
                </a:solidFill>
                <a:latin typeface="Century Gothic" panose="020B0502020202020204" pitchFamily="34" charset="0"/>
              </a:rPr>
              <a:t>Pourquoi me demander</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la longueur de mon nez</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l'épaisseur de ma bouche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la couleur de ma peau</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et le nom de mes dieux?</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Ouvre-moi mon frère!...</a:t>
            </a:r>
            <a:r>
              <a:rPr lang="fr-FR" sz="2000" dirty="0">
                <a:latin typeface="Century Gothic" panose="020B0502020202020204" pitchFamily="34" charset="0"/>
              </a:rPr>
              <a:t/>
            </a:r>
            <a:br>
              <a:rPr lang="fr-FR" sz="2000" dirty="0">
                <a:latin typeface="Century Gothic" panose="020B0502020202020204" pitchFamily="34" charset="0"/>
              </a:rPr>
            </a:br>
            <a:r>
              <a:rPr lang="fr-FR" sz="2000" dirty="0">
                <a:latin typeface="Century Gothic" panose="020B0502020202020204" pitchFamily="34" charset="0"/>
              </a:rPr>
              <a:t/>
            </a:r>
            <a:br>
              <a:rPr lang="fr-FR" sz="2000" dirty="0">
                <a:latin typeface="Century Gothic" panose="020B0502020202020204" pitchFamily="34" charset="0"/>
              </a:rPr>
            </a:br>
            <a:endParaRPr lang="fr-BE" sz="2000" dirty="0">
              <a:latin typeface="Century Gothic" panose="020B0502020202020204" pitchFamily="34" charset="0"/>
            </a:endParaRPr>
          </a:p>
        </p:txBody>
      </p:sp>
      <p:sp>
        <p:nvSpPr>
          <p:cNvPr id="5" name="Rectangle 4"/>
          <p:cNvSpPr/>
          <p:nvPr/>
        </p:nvSpPr>
        <p:spPr>
          <a:xfrm>
            <a:off x="8181543" y="1682612"/>
            <a:ext cx="6096000" cy="2862322"/>
          </a:xfrm>
          <a:prstGeom prst="rect">
            <a:avLst/>
          </a:prstGeom>
        </p:spPr>
        <p:txBody>
          <a:bodyPr>
            <a:spAutoFit/>
          </a:bodyPr>
          <a:lstStyle/>
          <a:p>
            <a:r>
              <a:rPr lang="fr-FR" sz="2000" dirty="0">
                <a:solidFill>
                  <a:srgbClr val="002060"/>
                </a:solidFill>
                <a:latin typeface="Century Gothic" panose="020B0502020202020204" pitchFamily="34" charset="0"/>
              </a:rPr>
              <a:t>Ouvre-moi ta porte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Ouvre-moi ton cœur</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car je suis un homme</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l'homme de tous les temps</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l'homme de tous les cieux</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l'homme qui te ressemble</a:t>
            </a:r>
            <a:r>
              <a:rPr lang="fr-FR" sz="2000" dirty="0" smtClean="0">
                <a:solidFill>
                  <a:srgbClr val="002060"/>
                </a:solidFill>
                <a:latin typeface="Century Gothic" panose="020B0502020202020204" pitchFamily="34" charset="0"/>
              </a:rPr>
              <a:t>!...</a:t>
            </a:r>
          </a:p>
          <a:p>
            <a:endParaRPr lang="fr-FR" sz="2000" dirty="0">
              <a:solidFill>
                <a:srgbClr val="002060"/>
              </a:solidFill>
              <a:latin typeface="Century Gothic" panose="020B0502020202020204" pitchFamily="34" charset="0"/>
            </a:endParaRPr>
          </a:p>
          <a:p>
            <a:endParaRPr lang="fr-FR" sz="2000" dirty="0" smtClean="0">
              <a:solidFill>
                <a:srgbClr val="002060"/>
              </a:solidFill>
              <a:latin typeface="Century Gothic" panose="020B0502020202020204" pitchFamily="34" charset="0"/>
            </a:endParaRPr>
          </a:p>
          <a:p>
            <a:r>
              <a:rPr lang="fr-FR" sz="2000" b="1" dirty="0" smtClean="0">
                <a:solidFill>
                  <a:srgbClr val="002060"/>
                </a:solidFill>
                <a:latin typeface="Century Gothic" panose="020B0502020202020204" pitchFamily="34" charset="0"/>
              </a:rPr>
              <a:t>René </a:t>
            </a:r>
            <a:r>
              <a:rPr lang="fr-FR" sz="2000" b="1" dirty="0" err="1" smtClean="0">
                <a:solidFill>
                  <a:srgbClr val="002060"/>
                </a:solidFill>
                <a:latin typeface="Century Gothic" panose="020B0502020202020204" pitchFamily="34" charset="0"/>
              </a:rPr>
              <a:t>Philombé</a:t>
            </a:r>
            <a:endParaRPr lang="fr-BE" sz="2000" b="1" dirty="0">
              <a:solidFill>
                <a:srgbClr val="002060"/>
              </a:solidFill>
              <a:latin typeface="Century Gothic" panose="020B0502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7" name="Google Shape;349;p12"/>
          <p:cNvSpPr txBox="1"/>
          <p:nvPr/>
        </p:nvSpPr>
        <p:spPr>
          <a:xfrm>
            <a:off x="313485" y="-24912"/>
            <a:ext cx="6484584"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Text exploitation</a:t>
            </a:r>
            <a:endParaRPr kumimoji="0" sz="3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0371176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26231" y="1280852"/>
          <a:ext cx="11465675" cy="1304544"/>
        </p:xfrm>
        <a:graphic>
          <a:graphicData uri="http://schemas.openxmlformats.org/drawingml/2006/table">
            <a:tbl>
              <a:tblPr firstRow="1" firstCol="1" bandRow="1"/>
              <a:tblGrid>
                <a:gridCol w="3779502">
                  <a:extLst>
                    <a:ext uri="{9D8B030D-6E8A-4147-A177-3AD203B41FA5}">
                      <a16:colId xmlns:a16="http://schemas.microsoft.com/office/drawing/2014/main" val="20000"/>
                    </a:ext>
                  </a:extLst>
                </a:gridCol>
                <a:gridCol w="7686173">
                  <a:extLst>
                    <a:ext uri="{9D8B030D-6E8A-4147-A177-3AD203B41FA5}">
                      <a16:colId xmlns:a16="http://schemas.microsoft.com/office/drawing/2014/main" val="20001"/>
                    </a:ext>
                  </a:extLst>
                </a:gridCol>
              </a:tblGrid>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title</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L’homme qui te ressemble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07000"/>
                        </a:lnSpc>
                        <a:spcAft>
                          <a:spcPts val="0"/>
                        </a:spcAft>
                      </a:pPr>
                      <a:r>
                        <a:rPr lang="en-GB" sz="2000" b="1">
                          <a:solidFill>
                            <a:srgbClr val="1F3864"/>
                          </a:solidFill>
                          <a:effectLst/>
                          <a:latin typeface="Century Gothic" panose="020B0502020202020204" pitchFamily="34" charset="0"/>
                          <a:ea typeface="Batang"/>
                          <a:cs typeface="Times New Roman" panose="02020603050405020304" pitchFamily="18" charset="0"/>
                        </a:rPr>
                        <a:t>Author</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René Philombe</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Suggested teaching slot</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Year 7 Term 3 Week 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Number of lessons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Two lessons of 50 - 60 minutes</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nvGraphicFramePr>
        <p:xfrm>
          <a:off x="420343" y="2743547"/>
          <a:ext cx="11471563" cy="2935224"/>
        </p:xfrm>
        <a:graphic>
          <a:graphicData uri="http://schemas.openxmlformats.org/drawingml/2006/table">
            <a:tbl>
              <a:tblPr firstRow="1" firstCol="1" bandRow="1"/>
              <a:tblGrid>
                <a:gridCol w="8298768">
                  <a:extLst>
                    <a:ext uri="{9D8B030D-6E8A-4147-A177-3AD203B41FA5}">
                      <a16:colId xmlns:a16="http://schemas.microsoft.com/office/drawing/2014/main" val="20000"/>
                    </a:ext>
                  </a:extLst>
                </a:gridCol>
                <a:gridCol w="3172795">
                  <a:extLst>
                    <a:ext uri="{9D8B030D-6E8A-4147-A177-3AD203B41FA5}">
                      <a16:colId xmlns:a16="http://schemas.microsoft.com/office/drawing/2014/main" val="20001"/>
                    </a:ext>
                  </a:extLst>
                </a:gridCol>
              </a:tblGrid>
              <a:tr h="174625">
                <a:tc>
                  <a:txBody>
                    <a:bodyPr/>
                    <a:lstStyle/>
                    <a:p>
                      <a:pPr>
                        <a:lnSpc>
                          <a:spcPct val="107000"/>
                        </a:lnSpc>
                        <a:spcAft>
                          <a:spcPts val="0"/>
                        </a:spcAft>
                      </a:pPr>
                      <a:r>
                        <a:rPr lang="en-GB" sz="2000" b="1" dirty="0">
                          <a:solidFill>
                            <a:srgbClr val="1F3864"/>
                          </a:solidFill>
                          <a:effectLst/>
                          <a:latin typeface="Century Gothic" panose="020B0502020202020204" pitchFamily="34" charset="0"/>
                          <a:ea typeface="Batang"/>
                          <a:cs typeface="Times New Roman" panose="02020603050405020304" pitchFamily="18" charset="0"/>
                        </a:rPr>
                        <a:t>Text composition</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861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Total number of words </a:t>
                      </a:r>
                      <a:br>
                        <a:rPr lang="en-GB" sz="2000">
                          <a:solidFill>
                            <a:srgbClr val="1F3864"/>
                          </a:solidFill>
                          <a:effectLst/>
                          <a:latin typeface="Century Gothic" panose="020B0502020202020204" pitchFamily="34" charset="0"/>
                          <a:ea typeface="Batang"/>
                          <a:cs typeface="Times New Roman" panose="02020603050405020304" pitchFamily="18" charset="0"/>
                        </a:rPr>
                      </a:br>
                      <a:r>
                        <a:rPr lang="en-GB" sz="2000">
                          <a:solidFill>
                            <a:srgbClr val="1F3864"/>
                          </a:solidFill>
                          <a:effectLst/>
                          <a:latin typeface="Century Gothic" panose="020B0502020202020204" pitchFamily="34" charset="0"/>
                          <a:ea typeface="Batang"/>
                          <a:cs typeface="Times New Roman" panose="02020603050405020304" pitchFamily="18" charset="0"/>
                        </a:rPr>
                        <a:t>(including words that are repeated)</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136</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2900">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 known words </a:t>
                      </a:r>
                      <a:br>
                        <a:rPr lang="en-GB" sz="2000" dirty="0">
                          <a:solidFill>
                            <a:srgbClr val="1F3864"/>
                          </a:solidFill>
                          <a:effectLst/>
                          <a:latin typeface="Century Gothic" panose="020B0502020202020204" pitchFamily="34" charset="0"/>
                          <a:ea typeface="Batang"/>
                          <a:cs typeface="Times New Roman" panose="02020603050405020304" pitchFamily="18" charset="0"/>
                        </a:rPr>
                      </a:br>
                      <a:r>
                        <a:rPr lang="en-GB" sz="2000" dirty="0">
                          <a:solidFill>
                            <a:srgbClr val="1F3864"/>
                          </a:solidFill>
                          <a:effectLst/>
                          <a:latin typeface="Century Gothic" panose="020B0502020202020204" pitchFamily="34" charset="0"/>
                          <a:ea typeface="Batang"/>
                          <a:cs typeface="Times New Roman" panose="02020603050405020304" pitchFamily="18" charset="0"/>
                        </a:rPr>
                        <a:t>(if following NCELP SOW)</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80%</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1000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85%</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2000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91%</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in most frequent 3000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95.3%</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4625">
                <a:tc>
                  <a:txBody>
                    <a:bodyPr/>
                    <a:lstStyle/>
                    <a:p>
                      <a:pPr>
                        <a:lnSpc>
                          <a:spcPct val="107000"/>
                        </a:lnSpc>
                        <a:spcAft>
                          <a:spcPts val="0"/>
                        </a:spcAft>
                      </a:pPr>
                      <a:r>
                        <a:rPr lang="en-GB" sz="2000">
                          <a:solidFill>
                            <a:srgbClr val="1F3864"/>
                          </a:solidFill>
                          <a:effectLst/>
                          <a:latin typeface="Century Gothic" panose="020B0502020202020204" pitchFamily="34" charset="0"/>
                          <a:ea typeface="Batang"/>
                          <a:cs typeface="Times New Roman" panose="02020603050405020304" pitchFamily="18" charset="0"/>
                        </a:rPr>
                        <a:t>% words outside of most frequency 5000 words*</a:t>
                      </a:r>
                      <a:endParaRPr lang="en-GB" sz="200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3864"/>
                          </a:solidFill>
                          <a:effectLst/>
                          <a:latin typeface="Century Gothic" panose="020B0502020202020204" pitchFamily="34" charset="0"/>
                          <a:ea typeface="Batang"/>
                          <a:cs typeface="Times New Roman" panose="02020603050405020304" pitchFamily="18" charset="0"/>
                        </a:rPr>
                        <a:t>4.7%</a:t>
                      </a:r>
                      <a:endParaRPr lang="en-GB" sz="2000" dirty="0">
                        <a:effectLst/>
                        <a:latin typeface="Calibri" panose="020F0502020204030204" pitchFamily="34" charset="0"/>
                        <a:ea typeface="Batang"/>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215785" y="5703487"/>
            <a:ext cx="84850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1F3864"/>
                </a:solidFill>
                <a:effectLst/>
                <a:uLnTx/>
                <a:uFillTx/>
                <a:latin typeface="Century Gothic" panose="020B0502020202020204" pitchFamily="34" charset="0"/>
                <a:ea typeface="Batang" charset="-127"/>
                <a:cs typeface="Times New Roman" panose="02020603050405020304" pitchFamily="18" charset="0"/>
              </a:rPr>
              <a:t>*Word-frequency data source: </a:t>
            </a:r>
            <a:r>
              <a:rPr kumimoji="0" lang="en-GB" altLang="en-US" sz="1600" b="0" i="0" u="none" strike="noStrike" kern="1200" cap="none" spc="0" normalizeH="0" baseline="0" noProof="0" dirty="0" err="1">
                <a:ln>
                  <a:noFill/>
                </a:ln>
                <a:solidFill>
                  <a:srgbClr val="1F3864"/>
                </a:solidFill>
                <a:effectLst/>
                <a:uLnTx/>
                <a:uFillTx/>
                <a:latin typeface="Century Gothic" panose="020B0502020202020204" pitchFamily="34" charset="0"/>
                <a:ea typeface="Batang" charset="-127"/>
                <a:cs typeface="Times New Roman" panose="02020603050405020304" pitchFamily="18" charset="0"/>
              </a:rPr>
              <a:t>Londsale</a:t>
            </a:r>
            <a:r>
              <a:rPr kumimoji="0" lang="en-GB" altLang="en-US" sz="1600" b="0" i="0" u="none" strike="noStrike" kern="1200" cap="none" spc="0" normalizeH="0" baseline="0" noProof="0" dirty="0">
                <a:ln>
                  <a:noFill/>
                </a:ln>
                <a:solidFill>
                  <a:srgbClr val="1F3864"/>
                </a:solidFill>
                <a:effectLst/>
                <a:uLnTx/>
                <a:uFillTx/>
                <a:latin typeface="Century Gothic" panose="020B0502020202020204" pitchFamily="34" charset="0"/>
                <a:ea typeface="Batang" charset="-127"/>
                <a:cs typeface="Times New Roman" panose="02020603050405020304" pitchFamily="18" charset="0"/>
              </a:rPr>
              <a:t>, D., &amp; Le Bras, Y. (2009). </a:t>
            </a:r>
            <a:br>
              <a:rPr kumimoji="0" lang="en-GB" altLang="en-US" sz="1600" b="0" i="0" u="none" strike="noStrike" kern="1200" cap="none" spc="0" normalizeH="0" baseline="0" noProof="0" dirty="0">
                <a:ln>
                  <a:noFill/>
                </a:ln>
                <a:solidFill>
                  <a:srgbClr val="1F3864"/>
                </a:solidFill>
                <a:effectLst/>
                <a:uLnTx/>
                <a:uFillTx/>
                <a:latin typeface="Century Gothic" panose="020B0502020202020204" pitchFamily="34" charset="0"/>
                <a:ea typeface="Batang" charset="-127"/>
                <a:cs typeface="Times New Roman" panose="02020603050405020304" pitchFamily="18" charset="0"/>
              </a:rPr>
            </a:br>
            <a:r>
              <a:rPr kumimoji="0" lang="en-GB" altLang="en-US" sz="1600" b="0" i="1" u="none" strike="noStrike" kern="1200" cap="none" spc="0" normalizeH="0" baseline="0" noProof="0" dirty="0">
                <a:ln>
                  <a:noFill/>
                </a:ln>
                <a:solidFill>
                  <a:srgbClr val="1F3864"/>
                </a:solidFill>
                <a:effectLst/>
                <a:uLnTx/>
                <a:uFillTx/>
                <a:latin typeface="Century Gothic" panose="020B0502020202020204" pitchFamily="34" charset="0"/>
                <a:ea typeface="Batang" charset="-127"/>
                <a:cs typeface="Times New Roman" panose="02020603050405020304" pitchFamily="18" charset="0"/>
              </a:rPr>
              <a:t>A Frequency Dictionary of French: Core vocabulary for learners </a:t>
            </a:r>
            <a:r>
              <a:rPr kumimoji="0" lang="en-GB" altLang="en-US" sz="1600" b="0" i="0" u="none" strike="noStrike" kern="1200" cap="none" spc="0" normalizeH="0" baseline="0" noProof="0" dirty="0">
                <a:ln>
                  <a:noFill/>
                </a:ln>
                <a:solidFill>
                  <a:srgbClr val="1F3864"/>
                </a:solidFill>
                <a:effectLst/>
                <a:uLnTx/>
                <a:uFillTx/>
                <a:latin typeface="Century Gothic" panose="020B0502020202020204" pitchFamily="34" charset="0"/>
                <a:ea typeface="Batang" charset="-127"/>
                <a:cs typeface="Times New Roman" panose="02020603050405020304" pitchFamily="18" charset="0"/>
              </a:rPr>
              <a:t>London: Routledge.</a:t>
            </a:r>
            <a:endParaRPr kumimoji="0" lang="en-GB"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Google Shape;345;p12" descr="background rectangle"/>
          <p:cNvPicPr preferRelativeResize="0"/>
          <p:nvPr/>
        </p:nvPicPr>
        <p:blipFill rotWithShape="1">
          <a:blip r:embed="rId3">
            <a:alphaModFix/>
          </a:blip>
          <a:srcRect/>
          <a:stretch/>
        </p:blipFill>
        <p:spPr>
          <a:xfrm>
            <a:off x="0" y="297493"/>
            <a:ext cx="6457246" cy="867128"/>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7179733" cy="867128"/>
          </a:xfrm>
          <a:prstGeom prst="rect">
            <a:avLst/>
          </a:prstGeom>
        </p:spPr>
      </p:pic>
      <p:sp>
        <p:nvSpPr>
          <p:cNvPr id="8" name="Google Shape;349;p12"/>
          <p:cNvSpPr txBox="1"/>
          <p:nvPr/>
        </p:nvSpPr>
        <p:spPr>
          <a:xfrm>
            <a:off x="313485" y="-24912"/>
            <a:ext cx="6484584" cy="1325563"/>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Text exploitation</a:t>
            </a:r>
            <a:endParaRPr kumimoji="0" sz="3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0148168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6" name="Google Shape;346;p12"/>
          <p:cNvSpPr txBox="1">
            <a:spLocks noGrp="1"/>
          </p:cNvSpPr>
          <p:nvPr>
            <p:ph type="title"/>
          </p:nvPr>
        </p:nvSpPr>
        <p:spPr>
          <a:xfrm>
            <a:off x="584810" y="684706"/>
            <a:ext cx="10515600" cy="19314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Century Gothic"/>
              <a:buNone/>
            </a:pPr>
            <a:r>
              <a:rPr lang="en-GB" b="1" dirty="0" err="1">
                <a:solidFill>
                  <a:srgbClr val="115076"/>
                </a:solidFill>
              </a:rPr>
              <a:t>L’homme</a:t>
            </a:r>
            <a:r>
              <a:rPr lang="en-GB" b="1" dirty="0">
                <a:solidFill>
                  <a:srgbClr val="115076"/>
                </a:solidFill>
              </a:rPr>
              <a:t> qui </a:t>
            </a:r>
            <a:r>
              <a:rPr lang="en-GB" b="1" dirty="0" err="1">
                <a:solidFill>
                  <a:srgbClr val="115076"/>
                </a:solidFill>
              </a:rPr>
              <a:t>te</a:t>
            </a:r>
            <a:r>
              <a:rPr lang="en-GB" b="1" dirty="0">
                <a:solidFill>
                  <a:srgbClr val="115076"/>
                </a:solidFill>
              </a:rPr>
              <a:t> </a:t>
            </a:r>
            <a:r>
              <a:rPr lang="en-GB" b="1" dirty="0" err="1">
                <a:solidFill>
                  <a:srgbClr val="115076"/>
                </a:solidFill>
              </a:rPr>
              <a:t>ressemble</a:t>
            </a:r>
            <a:endParaRPr dirty="0">
              <a:solidFill>
                <a:srgbClr val="115076"/>
              </a:solidFill>
            </a:endParaRPr>
          </a:p>
        </p:txBody>
      </p:sp>
      <p:sp>
        <p:nvSpPr>
          <p:cNvPr id="348" name="Google Shape;348;p12"/>
          <p:cNvSpPr txBox="1"/>
          <p:nvPr/>
        </p:nvSpPr>
        <p:spPr>
          <a:xfrm>
            <a:off x="4542502" y="2024208"/>
            <a:ext cx="5382547" cy="14772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2060"/>
              </a:buClr>
              <a:buSzPts val="1800"/>
              <a:buFont typeface="Century Gothic"/>
              <a:buNone/>
              <a:tabLst/>
              <a:defRPr/>
            </a:pP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Look up the </a:t>
            </a:r>
            <a:r>
              <a:rPr kumimoji="0" lang="en-GB" sz="2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orange</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words in a dictionary (or using </a:t>
            </a:r>
            <a:r>
              <a:rPr kumimoji="0" lang="en-GB" sz="2000" b="0" i="0" u="sng" strike="noStrike" kern="0" cap="none" spc="0" normalizeH="0" baseline="0" noProof="0" dirty="0" err="1">
                <a:ln>
                  <a:noFill/>
                </a:ln>
                <a:solidFill>
                  <a:srgbClr val="002060"/>
                </a:solidFill>
                <a:effectLst/>
                <a:uLnTx/>
                <a:uFillTx/>
                <a:latin typeface="Century Gothic"/>
                <a:ea typeface="Century Gothic"/>
                <a:cs typeface="Century Gothic"/>
                <a:sym typeface="Century Gothic"/>
                <a:hlinkClick r:id="rId3"/>
              </a:rPr>
              <a:t>WordReference</a:t>
            </a:r>
            <a:r>
              <a:rPr kumimoji="0" lang="en-GB" sz="2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and list their </a:t>
            </a:r>
            <a:r>
              <a:rPr kumimoji="0" lang="en-GB"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English meaning </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and </a:t>
            </a:r>
            <a:r>
              <a:rPr kumimoji="0" lang="en-GB"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part of speech.</a:t>
            </a:r>
            <a:endParaRPr kumimoji="0"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350" name="Google Shape;350;p12"/>
          <p:cNvSpPr txBox="1"/>
          <p:nvPr/>
        </p:nvSpPr>
        <p:spPr>
          <a:xfrm>
            <a:off x="4550724" y="4350541"/>
            <a:ext cx="7246711"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2060"/>
              </a:buClr>
              <a:buSzPts val="1800"/>
              <a:buFont typeface="Century Gothic"/>
              <a:buNone/>
              <a:tabLst/>
              <a:defRPr/>
            </a:pPr>
            <a:r>
              <a:rPr kumimoji="0" lang="en-GB"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feu</a:t>
            </a:r>
            <a:r>
              <a:rPr kumimoji="0" lang="en-GB" sz="2000" b="0" i="1"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nm</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fire</a:t>
            </a:r>
            <a:endParaRPr kumimoji="0" sz="2000" b="0" i="0" u="none" strike="noStrike" kern="0" cap="none" spc="0" normalizeH="0" baseline="0" noProof="0" dirty="0">
              <a:ln>
                <a:noFill/>
              </a:ln>
              <a:solidFill>
                <a:srgbClr val="115076"/>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2060"/>
              </a:buClr>
              <a:buSzPts val="1800"/>
              <a:buFont typeface="Century Gothic"/>
              <a:buNone/>
              <a:tabLst/>
              <a:defRPr/>
            </a:pPr>
            <a:r>
              <a:rPr kumimoji="0" lang="en-GB"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repousser</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vtr</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reject</a:t>
            </a:r>
            <a:endParaRPr kumimoji="0" sz="2000" b="0" i="0" u="none" strike="noStrike" kern="0" cap="none" spc="0" normalizeH="0" baseline="0" noProof="0" dirty="0">
              <a:ln>
                <a:noFill/>
              </a:ln>
              <a:solidFill>
                <a:srgbClr val="115076"/>
              </a:solidFill>
              <a:effectLst/>
              <a:uLnTx/>
              <a:uFillTx/>
              <a:latin typeface="Arial"/>
              <a:cs typeface="Arial"/>
              <a:sym typeface="Arial"/>
            </a:endParaRPr>
          </a:p>
          <a:p>
            <a:pPr marL="0" marR="0" lvl="0" indent="0" algn="l" defTabSz="914400" rtl="0" eaLnBrk="1" fontAlgn="auto" latinLnBrk="0" hangingPunct="1">
              <a:lnSpc>
                <a:spcPct val="150000"/>
              </a:lnSpc>
              <a:spcBef>
                <a:spcPts val="0"/>
              </a:spcBef>
              <a:spcAft>
                <a:spcPts val="0"/>
              </a:spcAft>
              <a:buClr>
                <a:srgbClr val="002060"/>
              </a:buClr>
              <a:buSzPts val="1800"/>
              <a:buFont typeface="Century Gothic"/>
              <a:buNone/>
              <a:tabLst/>
              <a:defRPr/>
            </a:pPr>
            <a:r>
              <a:rPr kumimoji="0" lang="en-GB" sz="20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ouvrir</a:t>
            </a:r>
            <a:r>
              <a:rPr kumimoji="0" lang="en-GB" sz="20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2000" b="0" i="1"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vtr</a:t>
            </a:r>
            <a:r>
              <a:rPr kumimoji="0" lang="en-GB" sz="2000" b="0" i="1"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open (up)</a:t>
            </a:r>
          </a:p>
          <a:p>
            <a:pPr marL="0" marR="0" lvl="0" indent="0" algn="l" defTabSz="914400" rtl="0" eaLnBrk="1" fontAlgn="auto" latinLnBrk="0" hangingPunct="1">
              <a:lnSpc>
                <a:spcPct val="150000"/>
              </a:lnSpc>
              <a:spcBef>
                <a:spcPts val="0"/>
              </a:spcBef>
              <a:spcAft>
                <a:spcPts val="0"/>
              </a:spcAft>
              <a:buClr>
                <a:srgbClr val="002060"/>
              </a:buClr>
              <a:buSzPts val="1800"/>
              <a:buFont typeface="Century Gothic"/>
              <a:buNone/>
              <a:tabLst/>
              <a:defRPr/>
            </a:pPr>
            <a:r>
              <a:rPr kumimoji="0" lang="en-GB" sz="2000" b="1" i="0" u="none" strike="noStrike" kern="0" cap="none" spc="0" normalizeH="0" baseline="0" noProof="0" dirty="0" err="1">
                <a:ln>
                  <a:noFill/>
                </a:ln>
                <a:solidFill>
                  <a:srgbClr val="115076"/>
                </a:solidFill>
                <a:effectLst/>
                <a:uLnTx/>
                <a:uFillTx/>
                <a:latin typeface="Century Gothic"/>
                <a:cs typeface="Arial"/>
                <a:sym typeface="Century Gothic"/>
              </a:rPr>
              <a:t>moi</a:t>
            </a:r>
            <a:r>
              <a:rPr kumimoji="0" lang="en-GB" sz="2000" b="0" i="0" u="none" strike="noStrike" kern="0" cap="none" spc="0" normalizeH="0" baseline="0" noProof="0" dirty="0">
                <a:ln>
                  <a:noFill/>
                </a:ln>
                <a:solidFill>
                  <a:srgbClr val="115076"/>
                </a:solidFill>
                <a:effectLst/>
                <a:uLnTx/>
                <a:uFillTx/>
                <a:latin typeface="Century Gothic"/>
                <a:cs typeface="Arial"/>
                <a:sym typeface="Century Gothic"/>
              </a:rPr>
              <a:t> </a:t>
            </a:r>
            <a:r>
              <a:rPr kumimoji="0" lang="en-GB" sz="2000" b="0" i="1" u="none" strike="noStrike" kern="0" cap="none" spc="0" normalizeH="0" baseline="0" noProof="0" dirty="0" err="1">
                <a:ln>
                  <a:noFill/>
                </a:ln>
                <a:solidFill>
                  <a:srgbClr val="115076"/>
                </a:solidFill>
                <a:effectLst/>
                <a:uLnTx/>
                <a:uFillTx/>
                <a:latin typeface="Century Gothic"/>
                <a:cs typeface="Arial"/>
                <a:sym typeface="Century Gothic"/>
              </a:rPr>
              <a:t>pron</a:t>
            </a:r>
            <a:r>
              <a:rPr kumimoji="0" lang="en-GB" sz="2000" b="0" i="1" u="none" strike="noStrike" kern="0" cap="none" spc="0" normalizeH="0" baseline="0" noProof="0" dirty="0">
                <a:ln>
                  <a:noFill/>
                </a:ln>
                <a:solidFill>
                  <a:srgbClr val="115076"/>
                </a:solidFill>
                <a:effectLst/>
                <a:uLnTx/>
                <a:uFillTx/>
                <a:latin typeface="Century Gothic"/>
                <a:cs typeface="Arial"/>
                <a:sym typeface="Century Gothic"/>
              </a:rPr>
              <a:t>	</a:t>
            </a:r>
            <a:r>
              <a:rPr kumimoji="0" lang="en-GB" sz="2000" b="0" i="0" u="none" strike="noStrike" kern="0" cap="none" spc="0" normalizeH="0" baseline="0" noProof="0" dirty="0">
                <a:ln>
                  <a:noFill/>
                </a:ln>
                <a:solidFill>
                  <a:srgbClr val="115076"/>
                </a:solidFill>
                <a:effectLst/>
                <a:uLnTx/>
                <a:uFillTx/>
                <a:latin typeface="Century Gothic"/>
                <a:cs typeface="Arial"/>
                <a:sym typeface="Century Gothic"/>
              </a:rPr>
              <a:t>me</a:t>
            </a:r>
            <a:endParaRPr kumimoji="0" sz="2000" b="1" i="0" u="none" strike="noStrike" kern="0" cap="none" spc="0" normalizeH="0" baseline="0" noProof="0" dirty="0">
              <a:ln>
                <a:noFill/>
              </a:ln>
              <a:solidFill>
                <a:srgbClr val="115076"/>
              </a:solidFill>
              <a:effectLst/>
              <a:uLnTx/>
              <a:uFillTx/>
              <a:latin typeface="Arial"/>
              <a:cs typeface="Arial"/>
              <a:sym typeface="Arial"/>
            </a:endParaRPr>
          </a:p>
        </p:txBody>
      </p:sp>
      <p:sp>
        <p:nvSpPr>
          <p:cNvPr id="351" name="Google Shape;351;p12"/>
          <p:cNvSpPr/>
          <p:nvPr/>
        </p:nvSpPr>
        <p:spPr>
          <a:xfrm>
            <a:off x="6814124" y="3317966"/>
            <a:ext cx="5138390" cy="2621314"/>
          </a:xfrm>
          <a:prstGeom prst="wedgeEllipseCallout">
            <a:avLst>
              <a:gd name="adj1" fmla="val -60326"/>
              <a:gd name="adj2" fmla="val 13737"/>
            </a:avLst>
          </a:prstGeom>
          <a:solidFill>
            <a:srgbClr val="115076"/>
          </a:solidFill>
          <a:ln w="12700" cap="flat" cmpd="sng">
            <a:solidFill>
              <a:srgbClr val="EE6000"/>
            </a:solidFill>
            <a:prstDash val="solid"/>
            <a:miter lim="800000"/>
            <a:headEnd type="none" w="sm" len="sm"/>
            <a:tailEnd type="none" w="sm" len="sm"/>
          </a:ln>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endParaRPr kumimoji="0" sz="1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 name="Google Shape;347;p12"/>
          <p:cNvSpPr txBox="1">
            <a:spLocks noGrp="1"/>
          </p:cNvSpPr>
          <p:nvPr>
            <p:ph type="body" idx="1"/>
          </p:nvPr>
        </p:nvSpPr>
        <p:spPr>
          <a:xfrm>
            <a:off x="584810" y="2174872"/>
            <a:ext cx="51816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rgbClr val="1F3864"/>
              </a:buClr>
              <a:buSzPts val="1750"/>
              <a:buNone/>
            </a:pPr>
            <a:r>
              <a:rPr lang="en-GB" sz="1750" dirty="0" err="1"/>
              <a:t>J’ai</a:t>
            </a:r>
            <a:r>
              <a:rPr lang="en-GB" sz="1750" dirty="0"/>
              <a:t> frappé à ta </a:t>
            </a:r>
            <a:r>
              <a:rPr lang="en-GB" sz="1750" dirty="0" err="1"/>
              <a:t>porte</a:t>
            </a:r>
            <a:endParaRPr sz="1750" dirty="0"/>
          </a:p>
          <a:p>
            <a:pPr marL="0" lvl="0" indent="0" algn="l" rtl="0">
              <a:lnSpc>
                <a:spcPct val="70000"/>
              </a:lnSpc>
              <a:spcBef>
                <a:spcPts val="1000"/>
              </a:spcBef>
              <a:spcAft>
                <a:spcPts val="0"/>
              </a:spcAft>
              <a:buClr>
                <a:srgbClr val="1F3864"/>
              </a:buClr>
              <a:buSzPts val="1750"/>
              <a:buNone/>
            </a:pPr>
            <a:r>
              <a:rPr lang="en-GB" sz="1750" dirty="0" err="1"/>
              <a:t>J’ai</a:t>
            </a:r>
            <a:r>
              <a:rPr lang="en-GB" sz="1750" dirty="0"/>
              <a:t> </a:t>
            </a:r>
            <a:r>
              <a:rPr lang="en-GB" sz="1750" dirty="0" err="1"/>
              <a:t>frappé</a:t>
            </a:r>
            <a:r>
              <a:rPr lang="en-GB" sz="1750" dirty="0"/>
              <a:t> à ton </a:t>
            </a:r>
            <a:r>
              <a:rPr lang="en-GB" sz="1750" dirty="0" err="1"/>
              <a:t>cœur</a:t>
            </a:r>
            <a:endParaRPr sz="1750" dirty="0"/>
          </a:p>
          <a:p>
            <a:pPr marL="0" lvl="0" indent="0" algn="l" rtl="0">
              <a:lnSpc>
                <a:spcPct val="70000"/>
              </a:lnSpc>
              <a:spcBef>
                <a:spcPts val="1000"/>
              </a:spcBef>
              <a:spcAft>
                <a:spcPts val="0"/>
              </a:spcAft>
              <a:buClr>
                <a:srgbClr val="1F3864"/>
              </a:buClr>
              <a:buSzPts val="1750"/>
              <a:buNone/>
            </a:pPr>
            <a:r>
              <a:rPr lang="en-GB" sz="1750" dirty="0"/>
              <a:t>Pour </a:t>
            </a:r>
            <a:r>
              <a:rPr lang="en-GB" sz="1750" dirty="0" err="1"/>
              <a:t>avoir</a:t>
            </a:r>
            <a:r>
              <a:rPr lang="en-GB" sz="1750" dirty="0"/>
              <a:t> (un) bon lit</a:t>
            </a:r>
            <a:endParaRPr dirty="0"/>
          </a:p>
          <a:p>
            <a:pPr marL="0" lvl="0" indent="0" algn="l" rtl="0">
              <a:lnSpc>
                <a:spcPct val="70000"/>
              </a:lnSpc>
              <a:spcBef>
                <a:spcPts val="1000"/>
              </a:spcBef>
              <a:spcAft>
                <a:spcPts val="0"/>
              </a:spcAft>
              <a:buClr>
                <a:srgbClr val="1F3864"/>
              </a:buClr>
              <a:buSzPts val="1750"/>
              <a:buNone/>
            </a:pPr>
            <a:r>
              <a:rPr lang="en-GB" sz="1750" dirty="0"/>
              <a:t>Pour </a:t>
            </a:r>
            <a:r>
              <a:rPr lang="en-GB" sz="1750" dirty="0" err="1"/>
              <a:t>avoir</a:t>
            </a:r>
            <a:r>
              <a:rPr lang="en-GB" sz="1750" dirty="0"/>
              <a:t> (un) bon </a:t>
            </a:r>
            <a:r>
              <a:rPr lang="en-GB" sz="1750" b="1" dirty="0">
                <a:solidFill>
                  <a:schemeClr val="accent2"/>
                </a:solidFill>
              </a:rPr>
              <a:t>feu</a:t>
            </a:r>
            <a:endParaRPr dirty="0"/>
          </a:p>
          <a:p>
            <a:pPr marL="0" lvl="0" indent="0" algn="l" rtl="0">
              <a:lnSpc>
                <a:spcPct val="70000"/>
              </a:lnSpc>
              <a:spcBef>
                <a:spcPts val="1000"/>
              </a:spcBef>
              <a:spcAft>
                <a:spcPts val="0"/>
              </a:spcAft>
              <a:buClr>
                <a:srgbClr val="1F3864"/>
              </a:buClr>
              <a:buSzPts val="1750"/>
              <a:buNone/>
            </a:pPr>
            <a:r>
              <a:rPr lang="en-GB" sz="1750" dirty="0" err="1"/>
              <a:t>Pourquoi</a:t>
            </a:r>
            <a:r>
              <a:rPr lang="en-GB" sz="1750" dirty="0"/>
              <a:t> me </a:t>
            </a:r>
            <a:r>
              <a:rPr lang="en-GB" sz="1750" b="1" dirty="0" err="1">
                <a:solidFill>
                  <a:schemeClr val="accent2"/>
                </a:solidFill>
              </a:rPr>
              <a:t>repousser</a:t>
            </a:r>
            <a:r>
              <a:rPr lang="en-GB" sz="1750" b="1" dirty="0">
                <a:solidFill>
                  <a:schemeClr val="accent2"/>
                </a:solidFill>
              </a:rPr>
              <a:t> </a:t>
            </a:r>
            <a:r>
              <a:rPr lang="en-GB" sz="1750" dirty="0"/>
              <a:t>?</a:t>
            </a:r>
            <a:endParaRPr dirty="0"/>
          </a:p>
          <a:p>
            <a:pPr marL="0" lvl="0" indent="0">
              <a:lnSpc>
                <a:spcPct val="70000"/>
              </a:lnSpc>
              <a:buSzPts val="1750"/>
              <a:buNone/>
            </a:pPr>
            <a:r>
              <a:rPr lang="en-GB" sz="1750" dirty="0" err="1"/>
              <a:t>Ouvre-</a:t>
            </a:r>
            <a:r>
              <a:rPr lang="en-GB" sz="1750" b="1" dirty="0" err="1">
                <a:solidFill>
                  <a:schemeClr val="accent2"/>
                </a:solidFill>
              </a:rPr>
              <a:t>moi</a:t>
            </a:r>
            <a:r>
              <a:rPr lang="en-GB" sz="1750" dirty="0"/>
              <a:t>, frère !...</a:t>
            </a:r>
            <a:endParaRPr dirty="0"/>
          </a:p>
          <a:p>
            <a:pPr marL="0" lvl="0" indent="0" algn="l" rtl="0">
              <a:lnSpc>
                <a:spcPct val="70000"/>
              </a:lnSpc>
              <a:spcBef>
                <a:spcPts val="1000"/>
              </a:spcBef>
              <a:spcAft>
                <a:spcPts val="0"/>
              </a:spcAft>
              <a:buClr>
                <a:srgbClr val="1F3864"/>
              </a:buClr>
              <a:buSzPts val="1750"/>
              <a:buNone/>
            </a:pPr>
            <a:endParaRPr sz="1750" dirty="0"/>
          </a:p>
          <a:p>
            <a:pPr marL="0" lvl="0" indent="0" algn="l" rtl="0">
              <a:lnSpc>
                <a:spcPct val="70000"/>
              </a:lnSpc>
              <a:spcBef>
                <a:spcPts val="1000"/>
              </a:spcBef>
              <a:spcAft>
                <a:spcPts val="0"/>
              </a:spcAft>
              <a:buClr>
                <a:srgbClr val="1F3864"/>
              </a:buClr>
              <a:buSzPts val="1750"/>
              <a:buNone/>
            </a:pPr>
            <a:r>
              <a:rPr lang="en-GB" sz="1750" dirty="0" err="1"/>
              <a:t>Pourquoi</a:t>
            </a:r>
            <a:r>
              <a:rPr lang="en-GB" sz="1750" dirty="0"/>
              <a:t> me demander</a:t>
            </a:r>
            <a:endParaRPr dirty="0"/>
          </a:p>
          <a:p>
            <a:pPr marL="0" lvl="0" indent="0" algn="l" rtl="0">
              <a:lnSpc>
                <a:spcPct val="70000"/>
              </a:lnSpc>
              <a:spcBef>
                <a:spcPts val="1000"/>
              </a:spcBef>
              <a:spcAft>
                <a:spcPts val="0"/>
              </a:spcAft>
              <a:buClr>
                <a:srgbClr val="1F3864"/>
              </a:buClr>
              <a:buSzPts val="1750"/>
              <a:buNone/>
            </a:pPr>
            <a:r>
              <a:rPr lang="en-GB" sz="1750" dirty="0"/>
              <a:t>Si je </a:t>
            </a:r>
            <a:r>
              <a:rPr lang="en-GB" sz="1750" dirty="0" err="1"/>
              <a:t>suis</a:t>
            </a:r>
            <a:r>
              <a:rPr lang="en-GB" sz="1750" dirty="0"/>
              <a:t> </a:t>
            </a:r>
            <a:r>
              <a:rPr lang="en-GB" sz="1750" dirty="0" err="1"/>
              <a:t>d’Afrique</a:t>
            </a:r>
            <a:endParaRPr sz="1750" dirty="0"/>
          </a:p>
          <a:p>
            <a:pPr marL="0" lvl="0" indent="0" algn="l" rtl="0">
              <a:lnSpc>
                <a:spcPct val="70000"/>
              </a:lnSpc>
              <a:spcBef>
                <a:spcPts val="1000"/>
              </a:spcBef>
              <a:spcAft>
                <a:spcPts val="0"/>
              </a:spcAft>
              <a:buClr>
                <a:srgbClr val="1F3864"/>
              </a:buClr>
              <a:buSzPts val="1750"/>
              <a:buNone/>
            </a:pPr>
            <a:r>
              <a:rPr lang="en-GB" sz="1750" dirty="0"/>
              <a:t>Si je </a:t>
            </a:r>
            <a:r>
              <a:rPr lang="en-GB" sz="1750" dirty="0" err="1"/>
              <a:t>suis</a:t>
            </a:r>
            <a:r>
              <a:rPr lang="en-GB" sz="1750" dirty="0"/>
              <a:t> </a:t>
            </a:r>
            <a:r>
              <a:rPr lang="en-GB" sz="1750" dirty="0" err="1"/>
              <a:t>d’Amérique</a:t>
            </a:r>
            <a:endParaRPr sz="1750" dirty="0"/>
          </a:p>
          <a:p>
            <a:pPr marL="0" lvl="0" indent="0" algn="l" rtl="0">
              <a:lnSpc>
                <a:spcPct val="70000"/>
              </a:lnSpc>
              <a:spcBef>
                <a:spcPts val="1000"/>
              </a:spcBef>
              <a:spcAft>
                <a:spcPts val="0"/>
              </a:spcAft>
              <a:buClr>
                <a:srgbClr val="1F3864"/>
              </a:buClr>
              <a:buSzPts val="1750"/>
              <a:buNone/>
            </a:pPr>
            <a:r>
              <a:rPr lang="en-GB" sz="1750" dirty="0"/>
              <a:t>Si je </a:t>
            </a:r>
            <a:r>
              <a:rPr lang="en-GB" sz="1750" dirty="0" err="1"/>
              <a:t>suis</a:t>
            </a:r>
            <a:r>
              <a:rPr lang="en-GB" sz="1750" dirty="0"/>
              <a:t> </a:t>
            </a:r>
            <a:r>
              <a:rPr lang="en-GB" sz="1750" dirty="0" err="1"/>
              <a:t>d’Asie</a:t>
            </a:r>
            <a:endParaRPr sz="1750" dirty="0"/>
          </a:p>
          <a:p>
            <a:pPr marL="0" lvl="0" indent="0" algn="l" rtl="0">
              <a:lnSpc>
                <a:spcPct val="70000"/>
              </a:lnSpc>
              <a:spcBef>
                <a:spcPts val="1000"/>
              </a:spcBef>
              <a:spcAft>
                <a:spcPts val="0"/>
              </a:spcAft>
              <a:buClr>
                <a:srgbClr val="1F3864"/>
              </a:buClr>
              <a:buSzPts val="1750"/>
              <a:buNone/>
            </a:pPr>
            <a:r>
              <a:rPr lang="en-GB" sz="1750" dirty="0"/>
              <a:t>Si je </a:t>
            </a:r>
            <a:r>
              <a:rPr lang="en-GB" sz="1750" dirty="0" err="1"/>
              <a:t>suis</a:t>
            </a:r>
            <a:r>
              <a:rPr lang="en-GB" sz="1750" dirty="0"/>
              <a:t> </a:t>
            </a:r>
            <a:r>
              <a:rPr lang="en-GB" sz="1750" dirty="0" err="1"/>
              <a:t>d’Europe</a:t>
            </a:r>
            <a:r>
              <a:rPr lang="en-GB" sz="1750" dirty="0"/>
              <a:t> ?</a:t>
            </a:r>
            <a:endParaRPr dirty="0"/>
          </a:p>
          <a:p>
            <a:pPr marL="0" lvl="0" indent="0">
              <a:lnSpc>
                <a:spcPct val="70000"/>
              </a:lnSpc>
              <a:buSzPts val="1750"/>
              <a:buNone/>
            </a:pPr>
            <a:r>
              <a:rPr lang="en-GB" sz="1750" b="1" dirty="0" err="1">
                <a:solidFill>
                  <a:schemeClr val="accent2"/>
                </a:solidFill>
              </a:rPr>
              <a:t>Ouvre</a:t>
            </a:r>
            <a:r>
              <a:rPr lang="en-GB" sz="1750" dirty="0" err="1"/>
              <a:t>-moi</a:t>
            </a:r>
            <a:r>
              <a:rPr lang="en-GB" sz="1750" dirty="0"/>
              <a:t>, mon frère !...</a:t>
            </a:r>
            <a:endParaRPr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12" name="Google Shape;358;p13"/>
          <p:cNvSpPr txBox="1">
            <a:spLocks/>
          </p:cNvSpPr>
          <p:nvPr/>
        </p:nvSpPr>
        <p:spPr>
          <a:xfrm>
            <a:off x="188942" y="296864"/>
            <a:ext cx="5265384" cy="707849"/>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spcBef>
                <a:spcPts val="0"/>
              </a:spcBef>
              <a:buClr>
                <a:schemeClr val="lt1"/>
              </a:buClr>
              <a:buSzPts val="3600"/>
              <a:buFont typeface="Century Gothic"/>
              <a:buNone/>
            </a:pPr>
            <a:r>
              <a:rPr lang="en-GB" sz="3600" b="1" dirty="0">
                <a:solidFill>
                  <a:schemeClr val="lt1"/>
                </a:solidFill>
              </a:rPr>
              <a:t>Dictionary skills</a:t>
            </a:r>
          </a:p>
        </p:txBody>
      </p:sp>
      <p:sp>
        <p:nvSpPr>
          <p:cNvPr id="2" name="Rectangle 1"/>
          <p:cNvSpPr/>
          <p:nvPr/>
        </p:nvSpPr>
        <p:spPr>
          <a:xfrm>
            <a:off x="7346474" y="3465169"/>
            <a:ext cx="4318657" cy="2062103"/>
          </a:xfrm>
          <a:prstGeom prst="rect">
            <a:avLst/>
          </a:prstGeom>
        </p:spPr>
        <p:txBody>
          <a:bodyPr wrap="square">
            <a:spAutoFit/>
          </a:bodyPr>
          <a:lstStyle/>
          <a:p>
            <a:pPr lvl="1" algn="ctr">
              <a:buClr>
                <a:srgbClr val="FFFFFF"/>
              </a:buClr>
              <a:buSzPts val="2000"/>
              <a:defRPr/>
            </a:pPr>
            <a:endParaRPr lang="en-GB" sz="2000" kern="0" dirty="0">
              <a:solidFill>
                <a:srgbClr val="FFFFFF"/>
              </a:solidFill>
              <a:latin typeface="Century Gothic"/>
              <a:ea typeface="Century Gothic"/>
              <a:cs typeface="Century Gothic"/>
              <a:sym typeface="Century Gothic"/>
            </a:endParaRPr>
          </a:p>
          <a:p>
            <a:pPr lvl="1">
              <a:buClr>
                <a:srgbClr val="FFFFFF"/>
              </a:buClr>
              <a:buSzPts val="2000"/>
              <a:defRPr/>
            </a:pPr>
            <a:r>
              <a:rPr lang="en-GB" kern="0" dirty="0">
                <a:solidFill>
                  <a:srgbClr val="FFFFFF"/>
                </a:solidFill>
                <a:latin typeface="Century Gothic"/>
                <a:ea typeface="Century Gothic"/>
                <a:cs typeface="Century Gothic"/>
                <a:sym typeface="Century Gothic"/>
              </a:rPr>
              <a:t>The dictionary has different possible meanings of a word, with examples. The </a:t>
            </a:r>
            <a:r>
              <a:rPr lang="en-GB" b="1" kern="0" dirty="0">
                <a:solidFill>
                  <a:srgbClr val="FFFFFF"/>
                </a:solidFill>
                <a:latin typeface="Century Gothic"/>
                <a:ea typeface="Century Gothic"/>
                <a:cs typeface="Century Gothic"/>
                <a:sym typeface="Century Gothic"/>
              </a:rPr>
              <a:t>third</a:t>
            </a:r>
            <a:r>
              <a:rPr lang="en-GB" kern="0" dirty="0">
                <a:solidFill>
                  <a:srgbClr val="FFFFFF"/>
                </a:solidFill>
                <a:latin typeface="Century Gothic"/>
                <a:ea typeface="Century Gothic"/>
                <a:cs typeface="Century Gothic"/>
                <a:sym typeface="Century Gothic"/>
              </a:rPr>
              <a:t> meaning listed for </a:t>
            </a:r>
            <a:r>
              <a:rPr lang="en-GB" b="1" i="1" kern="0" dirty="0" err="1">
                <a:solidFill>
                  <a:srgbClr val="FFFFFF"/>
                </a:solidFill>
                <a:latin typeface="Century Gothic"/>
                <a:ea typeface="Century Gothic"/>
                <a:cs typeface="Century Gothic"/>
                <a:sym typeface="Century Gothic"/>
              </a:rPr>
              <a:t>repousser</a:t>
            </a:r>
            <a:r>
              <a:rPr lang="en-GB" b="1" kern="0" dirty="0">
                <a:solidFill>
                  <a:srgbClr val="FFFFFF"/>
                </a:solidFill>
                <a:latin typeface="Century Gothic"/>
                <a:ea typeface="Century Gothic"/>
                <a:cs typeface="Century Gothic"/>
                <a:sym typeface="Century Gothic"/>
              </a:rPr>
              <a:t> </a:t>
            </a:r>
            <a:r>
              <a:rPr lang="en-GB" kern="0" dirty="0">
                <a:solidFill>
                  <a:srgbClr val="FFFFFF"/>
                </a:solidFill>
                <a:latin typeface="Century Gothic"/>
                <a:ea typeface="Century Gothic"/>
                <a:cs typeface="Century Gothic"/>
                <a:sym typeface="Century Gothic"/>
              </a:rPr>
              <a:t>in </a:t>
            </a:r>
            <a:r>
              <a:rPr lang="en-GB" kern="0" dirty="0" err="1">
                <a:solidFill>
                  <a:srgbClr val="FFFFFF"/>
                </a:solidFill>
                <a:latin typeface="Century Gothic"/>
                <a:ea typeface="Century Gothic"/>
                <a:cs typeface="Century Gothic"/>
                <a:sym typeface="Century Gothic"/>
              </a:rPr>
              <a:t>WordReference</a:t>
            </a:r>
            <a:r>
              <a:rPr lang="en-GB" kern="0" dirty="0">
                <a:solidFill>
                  <a:srgbClr val="FFFFFF"/>
                </a:solidFill>
                <a:latin typeface="Century Gothic"/>
                <a:ea typeface="Century Gothic"/>
                <a:cs typeface="Century Gothic"/>
                <a:sym typeface="Century Gothic"/>
              </a:rPr>
              <a:t> is the right one for the context of the poem!</a:t>
            </a:r>
            <a:endParaRPr lang="en-GB" sz="1200" kern="0" dirty="0">
              <a:solidFill>
                <a:srgbClr val="000000"/>
              </a:solidFill>
              <a:latin typeface="Arial"/>
              <a:cs typeface="Arial"/>
              <a:sym typeface="Arial"/>
            </a:endParaRPr>
          </a:p>
        </p:txBody>
      </p:sp>
    </p:spTree>
    <p:extLst>
      <p:ext uri="{BB962C8B-B14F-4D97-AF65-F5344CB8AC3E}">
        <p14:creationId xmlns:p14="http://schemas.microsoft.com/office/powerpoint/2010/main" val="20569477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358" name="Google Shape;358;p13"/>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lt1"/>
                </a:solidFill>
              </a:rPr>
              <a:t>Vocabulaire</a:t>
            </a:r>
            <a:endParaRPr sz="3600" b="1" dirty="0">
              <a:solidFill>
                <a:schemeClr val="lt1"/>
              </a:solidFill>
            </a:endParaRPr>
          </a:p>
        </p:txBody>
      </p:sp>
      <p:sp>
        <p:nvSpPr>
          <p:cNvPr id="359" name="Google Shape;359;p13"/>
          <p:cNvSpPr/>
          <p:nvPr/>
        </p:nvSpPr>
        <p:spPr>
          <a:xfrm>
            <a:off x="10748518" y="249869"/>
            <a:ext cx="116140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lire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3"/>
          <p:cNvSpPr txBox="1"/>
          <p:nvPr/>
        </p:nvSpPr>
        <p:spPr>
          <a:xfrm>
            <a:off x="118743" y="4943796"/>
            <a:ext cx="6516658" cy="107721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Coche les </a:t>
            </a:r>
            <a:r>
              <a:rPr kumimoji="0" lang="en-GB" sz="3200" b="1"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2</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mots qui </a:t>
            </a:r>
            <a:r>
              <a:rPr kumimoji="0" lang="en-GB" sz="32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sont</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aussi</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err="1">
                <a:ln>
                  <a:noFill/>
                </a:ln>
                <a:solidFill>
                  <a:srgbClr val="115076"/>
                </a:solidFill>
                <a:effectLst/>
                <a:uLnTx/>
                <a:uFillTx/>
                <a:latin typeface="Century Gothic"/>
                <a:ea typeface="Century Gothic"/>
                <a:cs typeface="Century Gothic"/>
                <a:sym typeface="Century Gothic"/>
              </a:rPr>
              <a:t>ce</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type de mot.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2" name="Google Shape;362;p13"/>
          <p:cNvSpPr/>
          <p:nvPr/>
        </p:nvSpPr>
        <p:spPr>
          <a:xfrm>
            <a:off x="2785718" y="1824904"/>
            <a:ext cx="2091859" cy="578882"/>
          </a:xfrm>
          <a:prstGeom prst="roundRect">
            <a:avLst>
              <a:gd name="adj" fmla="val 16667"/>
            </a:avLst>
          </a:prstGeom>
          <a:solidFill>
            <a:srgbClr val="FFFF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demander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3"/>
          <p:cNvSpPr/>
          <p:nvPr/>
        </p:nvSpPr>
        <p:spPr>
          <a:xfrm>
            <a:off x="1424195" y="1824904"/>
            <a:ext cx="122411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ouvre</a:t>
            </a:r>
            <a:endParaRPr kumimoji="0"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sp>
        <p:nvSpPr>
          <p:cNvPr id="364" name="Google Shape;364;p13"/>
          <p:cNvSpPr/>
          <p:nvPr/>
        </p:nvSpPr>
        <p:spPr>
          <a:xfrm>
            <a:off x="188942" y="1818218"/>
            <a:ext cx="1094353"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avoir</a:t>
            </a:r>
            <a:endParaRPr kumimoji="0"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sp>
        <p:nvSpPr>
          <p:cNvPr id="365" name="Google Shape;365;p13"/>
          <p:cNvSpPr/>
          <p:nvPr/>
        </p:nvSpPr>
        <p:spPr>
          <a:xfrm>
            <a:off x="5014981" y="1824904"/>
            <a:ext cx="804759" cy="578882"/>
          </a:xfrm>
          <a:prstGeom prst="roundRect">
            <a:avLst>
              <a:gd name="adj" fmla="val 16667"/>
            </a:avLst>
          </a:prstGeom>
          <a:solidFill>
            <a:schemeClr val="accent1">
              <a:alpha val="49803"/>
            </a:scheme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suis</a:t>
            </a:r>
            <a:endParaRPr kumimoji="0"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endParaRPr>
          </a:p>
        </p:txBody>
      </p:sp>
      <p:pic>
        <p:nvPicPr>
          <p:cNvPr id="366" name="Google Shape;366;p13" descr="http://www.clker.com/cliparts/j/p/l/D/8/K/green-tick-md.png"/>
          <p:cNvPicPr preferRelativeResize="0"/>
          <p:nvPr/>
        </p:nvPicPr>
        <p:blipFill rotWithShape="1">
          <a:blip r:embed="rId4">
            <a:alphaModFix/>
          </a:blip>
          <a:srcRect/>
          <a:stretch/>
        </p:blipFill>
        <p:spPr>
          <a:xfrm>
            <a:off x="8173852" y="2353982"/>
            <a:ext cx="519623" cy="540000"/>
          </a:xfrm>
          <a:prstGeom prst="rect">
            <a:avLst/>
          </a:prstGeom>
          <a:noFill/>
          <a:ln>
            <a:noFill/>
          </a:ln>
        </p:spPr>
      </p:pic>
      <p:pic>
        <p:nvPicPr>
          <p:cNvPr id="367" name="Google Shape;367;p13" descr="http://www.clker.com/cliparts/j/p/l/D/8/K/green-tick-md.png"/>
          <p:cNvPicPr preferRelativeResize="0"/>
          <p:nvPr/>
        </p:nvPicPr>
        <p:blipFill rotWithShape="1">
          <a:blip r:embed="rId4">
            <a:alphaModFix/>
          </a:blip>
          <a:srcRect/>
          <a:stretch/>
        </p:blipFill>
        <p:spPr>
          <a:xfrm>
            <a:off x="8173851" y="3350046"/>
            <a:ext cx="519623" cy="540000"/>
          </a:xfrm>
          <a:prstGeom prst="rect">
            <a:avLst/>
          </a:prstGeom>
          <a:noFill/>
          <a:ln>
            <a:noFill/>
          </a:ln>
        </p:spPr>
      </p:pic>
      <p:sp>
        <p:nvSpPr>
          <p:cNvPr id="368" name="Google Shape;368;p13"/>
          <p:cNvSpPr txBox="1"/>
          <p:nvPr/>
        </p:nvSpPr>
        <p:spPr>
          <a:xfrm>
            <a:off x="188942" y="2453543"/>
            <a:ext cx="7156738"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Type of word: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9" name="Google Shape;369;p13"/>
          <p:cNvSpPr/>
          <p:nvPr/>
        </p:nvSpPr>
        <p:spPr>
          <a:xfrm>
            <a:off x="188942" y="3199170"/>
            <a:ext cx="1895619"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adjective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3"/>
          <p:cNvSpPr/>
          <p:nvPr/>
        </p:nvSpPr>
        <p:spPr>
          <a:xfrm>
            <a:off x="2222482" y="3199170"/>
            <a:ext cx="2309181"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conjunction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3"/>
          <p:cNvSpPr/>
          <p:nvPr/>
        </p:nvSpPr>
        <p:spPr>
          <a:xfrm>
            <a:off x="4669584" y="3191564"/>
            <a:ext cx="1129644"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115076"/>
                </a:solidFill>
                <a:effectLst/>
                <a:uLnTx/>
                <a:uFillTx/>
                <a:latin typeface="Century Gothic"/>
                <a:ea typeface="Century Gothic"/>
                <a:cs typeface="Century Gothic"/>
                <a:sym typeface="Century Gothic"/>
              </a:rPr>
              <a:t>noun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3"/>
          <p:cNvSpPr/>
          <p:nvPr/>
        </p:nvSpPr>
        <p:spPr>
          <a:xfrm>
            <a:off x="245241" y="3970184"/>
            <a:ext cx="1073346" cy="578882"/>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verb</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3" name="Google Shape;373;p13"/>
          <p:cNvSpPr/>
          <p:nvPr/>
        </p:nvSpPr>
        <p:spPr>
          <a:xfrm>
            <a:off x="188942" y="3890046"/>
            <a:ext cx="1227831" cy="739158"/>
          </a:xfrm>
          <a:prstGeom prst="roundRect">
            <a:avLst>
              <a:gd name="adj" fmla="val 16667"/>
            </a:avLst>
          </a:prstGeom>
          <a:noFill/>
          <a:ln w="38100" cap="flat" cmpd="sng">
            <a:solidFill>
              <a:srgbClr val="EE6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ED7D31"/>
              </a:solidFill>
              <a:effectLst/>
              <a:uLnTx/>
              <a:uFillTx/>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9880B635-7E01-4516-AFF5-2C2AC44F46FF}"/>
              </a:ext>
            </a:extLst>
          </p:cNvPr>
          <p:cNvGrpSpPr/>
          <p:nvPr/>
        </p:nvGrpSpPr>
        <p:grpSpPr>
          <a:xfrm>
            <a:off x="8694714" y="1317680"/>
            <a:ext cx="3215206" cy="4184210"/>
            <a:chOff x="8694714" y="1317680"/>
            <a:chExt cx="3215206" cy="4184210"/>
          </a:xfrm>
        </p:grpSpPr>
        <p:sp>
          <p:nvSpPr>
            <p:cNvPr id="375" name="Google Shape;375;p13"/>
            <p:cNvSpPr txBox="1"/>
            <p:nvPr/>
          </p:nvSpPr>
          <p:spPr>
            <a:xfrm>
              <a:off x="8713987" y="1839152"/>
              <a:ext cx="155683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EE6000"/>
                  </a:solidFill>
                  <a:effectLst/>
                  <a:uLnTx/>
                  <a:uFillTx/>
                  <a:latin typeface="Century Gothic"/>
                  <a:ea typeface="Century Gothic"/>
                  <a:cs typeface="Century Gothic"/>
                  <a:sym typeface="Century Gothic"/>
                </a:rPr>
                <a:t>le cœur</a:t>
              </a:r>
              <a:endParaRPr kumimoji="0" sz="2800" b="0" i="0" u="none" strike="noStrike" kern="0" cap="none" spc="0" normalizeH="0" baseline="0" noProof="0">
                <a:ln>
                  <a:noFill/>
                </a:ln>
                <a:solidFill>
                  <a:srgbClr val="EE6000"/>
                </a:solidFill>
                <a:effectLst/>
                <a:uLnTx/>
                <a:uFillTx/>
                <a:latin typeface="Century Gothic"/>
                <a:ea typeface="Century Gothic"/>
                <a:cs typeface="Century Gothic"/>
                <a:sym typeface="Century Gothic"/>
              </a:endParaRPr>
            </a:p>
          </p:txBody>
        </p:sp>
        <p:sp>
          <p:nvSpPr>
            <p:cNvPr id="376" name="Google Shape;376;p13"/>
            <p:cNvSpPr txBox="1"/>
            <p:nvPr/>
          </p:nvSpPr>
          <p:spPr>
            <a:xfrm>
              <a:off x="8713987" y="1317680"/>
              <a:ext cx="319593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blanc, blanche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77" name="Google Shape;377;p13"/>
            <p:cNvSpPr txBox="1"/>
            <p:nvPr/>
          </p:nvSpPr>
          <p:spPr>
            <a:xfrm>
              <a:off x="8694714" y="2362372"/>
              <a:ext cx="148149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frapper</a:t>
              </a:r>
              <a:endParaRPr kumimoji="0" sz="28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378" name="Google Shape;378;p13"/>
            <p:cNvSpPr txBox="1"/>
            <p:nvPr/>
          </p:nvSpPr>
          <p:spPr>
            <a:xfrm>
              <a:off x="8713987" y="2883844"/>
              <a:ext cx="81945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EE6000"/>
                  </a:solidFill>
                  <a:effectLst/>
                  <a:uLnTx/>
                  <a:uFillTx/>
                  <a:latin typeface="Century Gothic"/>
                  <a:ea typeface="Century Gothic"/>
                  <a:cs typeface="Century Gothic"/>
                  <a:sym typeface="Century Gothic"/>
                </a:rPr>
                <a:t>noir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3"/>
            <p:cNvSpPr txBox="1"/>
            <p:nvPr/>
          </p:nvSpPr>
          <p:spPr>
            <a:xfrm>
              <a:off x="8713987" y="3413106"/>
              <a:ext cx="2034531"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err="1">
                  <a:ln>
                    <a:noFill/>
                  </a:ln>
                  <a:solidFill>
                    <a:srgbClr val="EE6000"/>
                  </a:solidFill>
                  <a:effectLst/>
                  <a:uLnTx/>
                  <a:uFillTx/>
                  <a:latin typeface="Century Gothic"/>
                  <a:ea typeface="Century Gothic"/>
                  <a:cs typeface="Century Gothic"/>
                  <a:sym typeface="Century Gothic"/>
                </a:rPr>
                <a:t>ressembler</a:t>
              </a:r>
              <a:endParaRPr kumimoji="0" sz="28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sp>
          <p:nvSpPr>
            <p:cNvPr id="380" name="Google Shape;380;p13"/>
            <p:cNvSpPr txBox="1"/>
            <p:nvPr/>
          </p:nvSpPr>
          <p:spPr>
            <a:xfrm>
              <a:off x="8694714" y="3936326"/>
              <a:ext cx="3962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EE6000"/>
                  </a:solidFill>
                  <a:effectLst/>
                  <a:uLnTx/>
                  <a:uFillTx/>
                  <a:latin typeface="Century Gothic"/>
                  <a:ea typeface="Century Gothic"/>
                  <a:cs typeface="Century Gothic"/>
                  <a:sym typeface="Century Gothic"/>
                </a:rPr>
                <a:t>si</a:t>
              </a:r>
              <a:endParaRPr kumimoji="0" sz="2800" b="0" i="0" u="none" strike="noStrike" kern="0" cap="none" spc="0" normalizeH="0" baseline="0" noProof="0">
                <a:ln>
                  <a:noFill/>
                </a:ln>
                <a:solidFill>
                  <a:srgbClr val="EE6000"/>
                </a:solidFill>
                <a:effectLst/>
                <a:uLnTx/>
                <a:uFillTx/>
                <a:latin typeface="Century Gothic"/>
                <a:ea typeface="Century Gothic"/>
                <a:cs typeface="Century Gothic"/>
                <a:sym typeface="Century Gothic"/>
              </a:endParaRPr>
            </a:p>
          </p:txBody>
        </p:sp>
        <p:sp>
          <p:nvSpPr>
            <p:cNvPr id="381" name="Google Shape;381;p13"/>
            <p:cNvSpPr txBox="1"/>
            <p:nvPr/>
          </p:nvSpPr>
          <p:spPr>
            <a:xfrm>
              <a:off x="8713987" y="4459546"/>
              <a:ext cx="1667444"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le temps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2" name="Google Shape;382;p13"/>
            <p:cNvSpPr txBox="1"/>
            <p:nvPr/>
          </p:nvSpPr>
          <p:spPr>
            <a:xfrm>
              <a:off x="8713987" y="4978670"/>
              <a:ext cx="1762021"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rPr>
                <a:t>pour</a:t>
              </a:r>
              <a:endParaRPr kumimoji="0" sz="2800" b="0" i="0" u="none" strike="noStrike" kern="0" cap="none" spc="0" normalizeH="0" baseline="0" noProof="0" dirty="0">
                <a:ln>
                  <a:noFill/>
                </a:ln>
                <a:solidFill>
                  <a:srgbClr val="EE6000"/>
                </a:solidFill>
                <a:effectLst/>
                <a:uLnTx/>
                <a:uFillTx/>
                <a:latin typeface="Century Gothic"/>
                <a:ea typeface="Century Gothic"/>
                <a:cs typeface="Century Gothic"/>
                <a:sym typeface="Century Gothic"/>
              </a:endParaRPr>
            </a:p>
          </p:txBody>
        </p:sp>
      </p:grpSp>
      <p:sp>
        <p:nvSpPr>
          <p:cNvPr id="30" name="Google Shape;372;p13">
            <a:extLst>
              <a:ext uri="{FF2B5EF4-FFF2-40B4-BE49-F238E27FC236}">
                <a16:creationId xmlns:a16="http://schemas.microsoft.com/office/drawing/2014/main" id="{003C4AB2-366C-4F76-917B-B92DED5227A7}"/>
              </a:ext>
            </a:extLst>
          </p:cNvPr>
          <p:cNvSpPr/>
          <p:nvPr/>
        </p:nvSpPr>
        <p:spPr>
          <a:xfrm>
            <a:off x="1490710" y="3970229"/>
            <a:ext cx="2150017" cy="578837"/>
          </a:xfrm>
          <a:prstGeom prst="roundRect">
            <a:avLst>
              <a:gd name="adj" fmla="val 16667"/>
            </a:avLst>
          </a:prstGeom>
          <a:solidFill>
            <a:srgbClr val="EE6000">
              <a:alpha val="49803"/>
            </a:srgbClr>
          </a:solidFill>
          <a:ln w="9525" cap="flat" cmpd="sng">
            <a:solidFill>
              <a:srgbClr val="115076"/>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preposition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252462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0"/>
            <a:ext cx="10515600" cy="1325563"/>
          </a:xfrm>
        </p:spPr>
        <p:txBody>
          <a:bodyPr>
            <a:normAutofit/>
          </a:bodyPr>
          <a:lstStyle/>
          <a:p>
            <a:r>
              <a:rPr lang="en-GB" sz="3200" b="1" dirty="0" smtClean="0">
                <a:solidFill>
                  <a:schemeClr val="bg1"/>
                </a:solidFill>
              </a:rPr>
              <a:t>Different rates of learning</a:t>
            </a:r>
            <a:endParaRPr lang="en-GB" sz="3200" b="1" dirty="0">
              <a:solidFill>
                <a:schemeClr val="bg1"/>
              </a:solidFill>
            </a:endParaRPr>
          </a:p>
        </p:txBody>
      </p:sp>
      <p:sp>
        <p:nvSpPr>
          <p:cNvPr id="2" name="Content Placeholder 1"/>
          <p:cNvSpPr>
            <a:spLocks noGrp="1"/>
          </p:cNvSpPr>
          <p:nvPr>
            <p:ph idx="1"/>
          </p:nvPr>
        </p:nvSpPr>
        <p:spPr>
          <a:xfrm>
            <a:off x="556845" y="1325563"/>
            <a:ext cx="10961077" cy="4857642"/>
          </a:xfrm>
        </p:spPr>
        <p:txBody>
          <a:bodyPr>
            <a:normAutofit fontScale="85000" lnSpcReduction="20000"/>
          </a:bodyPr>
          <a:lstStyle/>
          <a:p>
            <a:pPr>
              <a:buFont typeface="Wingdings" panose="05000000000000000000" pitchFamily="2" charset="2"/>
              <a:buChar char="§"/>
            </a:pPr>
            <a:r>
              <a:rPr lang="en-GB" dirty="0" smtClean="0"/>
              <a:t>A focus on high-frequency vocabulary, particularly verbs helps all learners, but particularly those who take longer to learn and find it more difficult to retain and retrieve.</a:t>
            </a:r>
          </a:p>
          <a:p>
            <a:pPr>
              <a:buFont typeface="Wingdings" panose="05000000000000000000" pitchFamily="2" charset="2"/>
              <a:buChar char="§"/>
            </a:pPr>
            <a:r>
              <a:rPr lang="en-GB" dirty="0" smtClean="0"/>
              <a:t>Pre-lesson learning gives learners control over the initial learning (i.e. they can learn at their own pace and without any time pressure)</a:t>
            </a:r>
          </a:p>
          <a:p>
            <a:pPr>
              <a:buFont typeface="Wingdings" panose="05000000000000000000" pitchFamily="2" charset="2"/>
              <a:buChar char="§"/>
            </a:pPr>
            <a:r>
              <a:rPr lang="en-GB" dirty="0"/>
              <a:t> </a:t>
            </a:r>
            <a:r>
              <a:rPr lang="en-GB" dirty="0" smtClean="0"/>
              <a:t>Peer presentation and consolidation methods – strategic seating can give a ‘lead’ role to more able students, initially, but changing partners to repeat then ensures that all are challenged (i.e. start with HPA/LPA pairs, then move to HPA/HPA and LPA/LPA pairs).</a:t>
            </a:r>
          </a:p>
          <a:p>
            <a:pPr>
              <a:buFont typeface="Wingdings" panose="05000000000000000000" pitchFamily="2" charset="2"/>
              <a:buChar char="§"/>
            </a:pPr>
            <a:r>
              <a:rPr lang="en-GB" dirty="0"/>
              <a:t> </a:t>
            </a:r>
            <a:r>
              <a:rPr lang="en-GB" dirty="0" smtClean="0"/>
              <a:t>Self-made flashcards offer differentiation  - Higher-attaining pupils can move more quickly to working from L1 to L2.</a:t>
            </a:r>
          </a:p>
          <a:p>
            <a:pPr>
              <a:buFont typeface="Wingdings" panose="05000000000000000000" pitchFamily="2" charset="2"/>
              <a:buChar char="§"/>
            </a:pPr>
            <a:r>
              <a:rPr lang="en-GB" dirty="0"/>
              <a:t> </a:t>
            </a:r>
            <a:r>
              <a:rPr lang="en-GB" dirty="0" smtClean="0"/>
              <a:t>Information gap tasks can be tweaked to have differentiated levels of challenge in the pairings; tasks then repeated with equal challenge pairs.</a:t>
            </a:r>
          </a:p>
          <a:p>
            <a:pPr>
              <a:buFont typeface="Wingdings" panose="05000000000000000000" pitchFamily="2" charset="2"/>
              <a:buChar char="§"/>
            </a:pPr>
            <a:r>
              <a:rPr lang="en-GB" dirty="0" smtClean="0"/>
              <a:t>Open-ended tasks, e.g. sentence-creation from given words, give pupils the opportunity for stretch.</a:t>
            </a:r>
          </a:p>
          <a:p>
            <a:pPr>
              <a:buFont typeface="Wingdings" panose="05000000000000000000" pitchFamily="2" charset="2"/>
              <a:buChar char="§"/>
            </a:pP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502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78015" y="1163991"/>
            <a:ext cx="11612077" cy="5196108"/>
          </a:xfrm>
        </p:spPr>
        <p:txBody>
          <a:bodyPr>
            <a:normAutofit fontScale="92500"/>
          </a:bodyPr>
          <a:lstStyle/>
          <a:p>
            <a:pPr>
              <a:lnSpc>
                <a:spcPct val="250000"/>
              </a:lnSpc>
            </a:pPr>
            <a:r>
              <a:rPr lang="en-GB" sz="3600" dirty="0">
                <a:solidFill>
                  <a:srgbClr val="104F75"/>
                </a:solidFill>
              </a:rPr>
              <a:t>an over-reliance on cognates for comprehension?</a:t>
            </a:r>
          </a:p>
          <a:p>
            <a:pPr>
              <a:lnSpc>
                <a:spcPct val="250000"/>
              </a:lnSpc>
            </a:pPr>
            <a:r>
              <a:rPr lang="en-GB" sz="3600" dirty="0">
                <a:solidFill>
                  <a:srgbClr val="104F75"/>
                </a:solidFill>
              </a:rPr>
              <a:t>vocabulary knowledge is too context-dependent?</a:t>
            </a:r>
          </a:p>
          <a:p>
            <a:pPr marL="0" indent="0">
              <a:lnSpc>
                <a:spcPct val="250000"/>
              </a:lnSpc>
              <a:buNone/>
            </a:pPr>
            <a:endParaRPr lang="en-GB" sz="1100" dirty="0">
              <a:solidFill>
                <a:srgbClr val="104F75"/>
              </a:solidFill>
            </a:endParaRPr>
          </a:p>
          <a:p>
            <a:pPr marL="0" indent="0">
              <a:lnSpc>
                <a:spcPct val="250000"/>
              </a:lnSpc>
              <a:buNone/>
            </a:pPr>
            <a:endParaRPr lang="en-GB" sz="3600" dirty="0">
              <a:solidFill>
                <a:srgbClr val="104F75"/>
              </a:solidFill>
            </a:endParaRPr>
          </a:p>
        </p:txBody>
      </p:sp>
      <p:sp>
        <p:nvSpPr>
          <p:cNvPr id="7" name="TextBox 6"/>
          <p:cNvSpPr txBox="1"/>
          <p:nvPr/>
        </p:nvSpPr>
        <p:spPr>
          <a:xfrm>
            <a:off x="1882159" y="2289499"/>
            <a:ext cx="7725103" cy="400110"/>
          </a:xfrm>
          <a:prstGeom prst="rect">
            <a:avLst/>
          </a:prstGeom>
          <a:noFill/>
        </p:spPr>
        <p:txBody>
          <a:bodyPr wrap="square" rtlCol="0">
            <a:spAutoFit/>
          </a:bodyPr>
          <a:lstStyle/>
          <a:p>
            <a:pPr algn="r"/>
            <a:r>
              <a:rPr lang="en-GB" sz="2000" i="1" dirty="0">
                <a:solidFill>
                  <a:srgbClr val="4472C4">
                    <a:lumMod val="50000"/>
                  </a:srgbClr>
                </a:solidFill>
                <a:latin typeface="Century Gothic" panose="020B0502020202020204" pitchFamily="34" charset="0"/>
              </a:rPr>
              <a:t>(</a:t>
            </a:r>
            <a:r>
              <a:rPr lang="en-GB" sz="2000" i="1" dirty="0" err="1">
                <a:solidFill>
                  <a:srgbClr val="4472C4">
                    <a:lumMod val="50000"/>
                  </a:srgbClr>
                </a:solidFill>
                <a:latin typeface="Century Gothic" panose="020B0502020202020204" pitchFamily="34" charset="0"/>
              </a:rPr>
              <a:t>Macaro</a:t>
            </a:r>
            <a:r>
              <a:rPr lang="en-GB" sz="2000" i="1" dirty="0">
                <a:solidFill>
                  <a:srgbClr val="4472C4">
                    <a:lumMod val="50000"/>
                  </a:srgbClr>
                </a:solidFill>
                <a:latin typeface="Century Gothic" panose="020B0502020202020204" pitchFamily="34" charset="0"/>
              </a:rPr>
              <a:t> &amp; </a:t>
            </a:r>
            <a:r>
              <a:rPr lang="en-GB" sz="2000" i="1" dirty="0" err="1">
                <a:solidFill>
                  <a:srgbClr val="4472C4">
                    <a:lumMod val="50000"/>
                  </a:srgbClr>
                </a:solidFill>
                <a:latin typeface="Century Gothic" panose="020B0502020202020204" pitchFamily="34" charset="0"/>
              </a:rPr>
              <a:t>Erler</a:t>
            </a:r>
            <a:r>
              <a:rPr lang="en-GB" sz="2000" i="1" dirty="0">
                <a:solidFill>
                  <a:srgbClr val="4472C4">
                    <a:lumMod val="50000"/>
                  </a:srgbClr>
                </a:solidFill>
                <a:latin typeface="Century Gothic" panose="020B0502020202020204" pitchFamily="34" charset="0"/>
              </a:rPr>
              <a:t>, 2008)</a:t>
            </a:r>
          </a:p>
        </p:txBody>
      </p:sp>
      <p:sp>
        <p:nvSpPr>
          <p:cNvPr id="8" name="TextBox 7"/>
          <p:cNvSpPr txBox="1"/>
          <p:nvPr/>
        </p:nvSpPr>
        <p:spPr>
          <a:xfrm>
            <a:off x="910400" y="3849876"/>
            <a:ext cx="8696862" cy="1815882"/>
          </a:xfrm>
          <a:prstGeom prst="rect">
            <a:avLst/>
          </a:prstGeom>
          <a:noFill/>
        </p:spPr>
        <p:txBody>
          <a:bodyPr wrap="square" rtlCol="0">
            <a:spAutoFit/>
          </a:bodyPr>
          <a:lstStyle/>
          <a:p>
            <a:r>
              <a:rPr lang="en-GB" sz="2800" i="1" dirty="0">
                <a:solidFill>
                  <a:srgbClr val="104F75"/>
                </a:solidFill>
                <a:latin typeface="Century Gothic" panose="020B0502020202020204" pitchFamily="34" charset="0"/>
              </a:rPr>
              <a:t>“Vocabulary listed under a particular theme should be considered transferable, as appropriate, to the other themes.” AQA-8658-Specification 2016 French, p.22.</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807948" cy="867128"/>
          </a:xfrm>
          <a:prstGeom prst="rect">
            <a:avLst/>
          </a:prstGeom>
        </p:spPr>
      </p:pic>
      <p:sp>
        <p:nvSpPr>
          <p:cNvPr id="5" name="Title 4"/>
          <p:cNvSpPr>
            <a:spLocks noGrp="1"/>
          </p:cNvSpPr>
          <p:nvPr>
            <p:ph type="title"/>
          </p:nvPr>
        </p:nvSpPr>
        <p:spPr>
          <a:xfrm>
            <a:off x="139421" y="25558"/>
            <a:ext cx="5442020" cy="1325563"/>
          </a:xfrm>
        </p:spPr>
        <p:txBody>
          <a:bodyPr>
            <a:normAutofit/>
          </a:bodyPr>
          <a:lstStyle/>
          <a:p>
            <a:r>
              <a:rPr lang="en-GB" sz="4000" b="1" dirty="0">
                <a:solidFill>
                  <a:schemeClr val="bg1"/>
                </a:solidFill>
              </a:rPr>
              <a:t>Possible reasons…</a:t>
            </a:r>
          </a:p>
        </p:txBody>
      </p:sp>
    </p:spTree>
    <p:extLst>
      <p:ext uri="{BB962C8B-B14F-4D97-AF65-F5344CB8AC3E}">
        <p14:creationId xmlns:p14="http://schemas.microsoft.com/office/powerpoint/2010/main" val="30048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p:cNvSpPr txBox="1"/>
          <p:nvPr/>
        </p:nvSpPr>
        <p:spPr>
          <a:xfrm>
            <a:off x="110242" y="428758"/>
            <a:ext cx="956874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Session 2: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800" b="1" dirty="0">
              <a:solidFill>
                <a:prstClr val="white"/>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Q&amp;A</a:t>
            </a:r>
            <a:endParaRPr kumimoji="0" lang="en-GB" sz="4800" b="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2" name="TextBox 11">
            <a:extLst>
              <a:ext uri="{FF2B5EF4-FFF2-40B4-BE49-F238E27FC236}">
                <a16:creationId xmlns:a16="http://schemas.microsoft.com/office/drawing/2014/main" id="{AA41109C-ACE7-4015-AC6E-C1C5BB6AA663}"/>
              </a:ext>
            </a:extLst>
          </p:cNvPr>
          <p:cNvSpPr txBox="1"/>
          <p:nvPr/>
        </p:nvSpPr>
        <p:spPr>
          <a:xfrm>
            <a:off x="142943" y="3734973"/>
            <a:ext cx="956874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Joanna Cairns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HOD and Specialist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Archbishop Temple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Stephanie Schmitt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r>
              <a:rPr kumimoji="0" lang="en-GB" sz="2000" b="0" i="1"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Department and Specialist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 James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20/11/20</a:t>
            </a:r>
          </a:p>
        </p:txBody>
      </p:sp>
      <p:pic>
        <p:nvPicPr>
          <p:cNvPr id="16" name="Graphic 11" descr="Questions">
            <a:extLst>
              <a:ext uri="{FF2B5EF4-FFF2-40B4-BE49-F238E27FC236}">
                <a16:creationId xmlns:a16="http://schemas.microsoft.com/office/drawing/2014/main" id="{51AF4AA4-6880-4673-A589-75526B20B5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60622" y="2775491"/>
            <a:ext cx="3368674" cy="3368674"/>
          </a:xfrm>
          <a:prstGeom prst="rect">
            <a:avLst/>
          </a:prstGeom>
        </p:spPr>
      </p:pic>
    </p:spTree>
    <p:extLst>
      <p:ext uri="{BB962C8B-B14F-4D97-AF65-F5344CB8AC3E}">
        <p14:creationId xmlns:p14="http://schemas.microsoft.com/office/powerpoint/2010/main" val="22758996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extBox 15">
            <a:extLst>
              <a:ext uri="{FF2B5EF4-FFF2-40B4-BE49-F238E27FC236}">
                <a16:creationId xmlns:a16="http://schemas.microsoft.com/office/drawing/2014/main" id="{BB4907CD-5E8E-2544-9BC0-C1B3A53C12AB}"/>
              </a:ext>
            </a:extLst>
          </p:cNvPr>
          <p:cNvSpPr txBox="1"/>
          <p:nvPr/>
        </p:nvSpPr>
        <p:spPr>
          <a:xfrm>
            <a:off x="49110" y="16329"/>
            <a:ext cx="9256255" cy="707886"/>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Vocabulary</a:t>
            </a:r>
            <a:endParaRPr lang="en-GB" sz="4000" i="1" dirty="0">
              <a:solidFill>
                <a:prstClr val="white"/>
              </a:solidFill>
              <a:latin typeface="Century Gothic" panose="020B0502020202020204" pitchFamily="34" charset="0"/>
            </a:endParaRPr>
          </a:p>
        </p:txBody>
      </p:sp>
      <p:sp>
        <p:nvSpPr>
          <p:cNvPr id="18" name="Rectangle 17">
            <a:extLst>
              <a:ext uri="{FF2B5EF4-FFF2-40B4-BE49-F238E27FC236}">
                <a16:creationId xmlns:a16="http://schemas.microsoft.com/office/drawing/2014/main" id="{75A47C70-0275-BA48-98FE-C3B3BD214029}"/>
              </a:ext>
            </a:extLst>
          </p:cNvPr>
          <p:cNvSpPr/>
          <p:nvPr/>
        </p:nvSpPr>
        <p:spPr>
          <a:xfrm>
            <a:off x="6409353" y="5020997"/>
            <a:ext cx="5576183" cy="923330"/>
          </a:xfrm>
          <a:prstGeom prst="rect">
            <a:avLst/>
          </a:prstGeom>
        </p:spPr>
        <p:txBody>
          <a:bodyPr wrap="square">
            <a:spAutoFit/>
          </a:bodyPr>
          <a:lstStyle/>
          <a:p>
            <a:pPr marL="109728" algn="r"/>
            <a:r>
              <a:rPr lang="en-GB" i="1" dirty="0">
                <a:solidFill>
                  <a:srgbClr val="4472C4">
                    <a:lumMod val="50000"/>
                  </a:srgbClr>
                </a:solidFill>
                <a:latin typeface="Century Gothic" panose="020B0502020202020204" pitchFamily="34" charset="0"/>
              </a:rPr>
              <a:t>Without grammar very little can be conveyed, </a:t>
            </a:r>
          </a:p>
          <a:p>
            <a:pPr marL="109728" algn="r"/>
            <a:r>
              <a:rPr lang="en-GB" i="1" dirty="0">
                <a:solidFill>
                  <a:srgbClr val="4472C4">
                    <a:lumMod val="50000"/>
                  </a:srgbClr>
                </a:solidFill>
                <a:latin typeface="Century Gothic" panose="020B0502020202020204" pitchFamily="34" charset="0"/>
              </a:rPr>
              <a:t>without vocabulary nothing can be conveyed.</a:t>
            </a:r>
          </a:p>
          <a:p>
            <a:pPr marL="109728" algn="r"/>
            <a:r>
              <a:rPr lang="en-GB" dirty="0">
                <a:solidFill>
                  <a:srgbClr val="4472C4">
                    <a:lumMod val="50000"/>
                  </a:srgbClr>
                </a:solidFill>
                <a:latin typeface="Century Gothic" panose="020B0502020202020204" pitchFamily="34" charset="0"/>
              </a:rPr>
              <a:t>David Wilkins </a:t>
            </a:r>
          </a:p>
        </p:txBody>
      </p:sp>
      <p:sp>
        <p:nvSpPr>
          <p:cNvPr id="19" name="Rectangle 18">
            <a:extLst>
              <a:ext uri="{FF2B5EF4-FFF2-40B4-BE49-F238E27FC236}">
                <a16:creationId xmlns:a16="http://schemas.microsoft.com/office/drawing/2014/main" id="{316686CE-3602-DC4C-B445-CE135E418EBA}"/>
              </a:ext>
            </a:extLst>
          </p:cNvPr>
          <p:cNvSpPr/>
          <p:nvPr/>
        </p:nvSpPr>
        <p:spPr>
          <a:xfrm>
            <a:off x="67264" y="913673"/>
            <a:ext cx="11984447" cy="2954655"/>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a:solidFill>
                  <a:srgbClr val="002060"/>
                </a:solidFill>
                <a:latin typeface="Century Gothic" panose="020B0502020202020204" pitchFamily="34" charset="0"/>
              </a:rPr>
              <a:t>Davies, M, &amp; Davies, K.H. (2018). A Frequency Dictionary of Spanish: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err="1">
                <a:solidFill>
                  <a:srgbClr val="002060"/>
                </a:solidFill>
                <a:latin typeface="Century Gothic" panose="020B0502020202020204" pitchFamily="34" charset="0"/>
              </a:rPr>
              <a:t>Häcker</a:t>
            </a:r>
            <a:r>
              <a:rPr lang="en-GB" sz="14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400" i="1" dirty="0">
                <a:solidFill>
                  <a:srgbClr val="002060"/>
                </a:solidFill>
                <a:latin typeface="Century Gothic" panose="020B0502020202020204" pitchFamily="34" charset="0"/>
              </a:rPr>
              <a:t>The Language Learning Journal, 36:2, 215-226.</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Jones, R.L. &amp; </a:t>
            </a:r>
            <a:r>
              <a:rPr lang="en-GB" sz="1400" dirty="0" err="1">
                <a:solidFill>
                  <a:srgbClr val="002060"/>
                </a:solidFill>
                <a:latin typeface="Century Gothic" panose="020B0502020202020204" pitchFamily="34" charset="0"/>
              </a:rPr>
              <a:t>Tschirner</a:t>
            </a:r>
            <a:r>
              <a:rPr lang="en-GB" sz="1400" dirty="0">
                <a:solidFill>
                  <a:srgbClr val="002060"/>
                </a:solidFill>
                <a:latin typeface="Century Gothic" panose="020B0502020202020204" pitchFamily="34" charset="0"/>
              </a:rPr>
              <a:t>, E. (2006). </a:t>
            </a:r>
            <a:r>
              <a:rPr lang="en-GB" sz="1400" i="1" dirty="0">
                <a:solidFill>
                  <a:srgbClr val="002060"/>
                </a:solidFill>
                <a:latin typeface="Century Gothic" panose="020B0502020202020204" pitchFamily="34" charset="0"/>
              </a:rPr>
              <a:t>A frequency dictionary of German: core vocabulary for learners.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Lonsdale, D. &amp; Le Bras, Y. (2009) </a:t>
            </a:r>
            <a:r>
              <a:rPr lang="en-GB" sz="1400" i="1" dirty="0">
                <a:solidFill>
                  <a:srgbClr val="002060"/>
                </a:solidFill>
                <a:latin typeface="Century Gothic" panose="020B0502020202020204" pitchFamily="34" charset="0"/>
              </a:rPr>
              <a:t>A Frequency dictionary for French.  </a:t>
            </a:r>
            <a:r>
              <a:rPr lang="en-GB" sz="1400" dirty="0">
                <a:solidFill>
                  <a:srgbClr val="002060"/>
                </a:solidFill>
                <a:latin typeface="Century Gothic" panose="020B0502020202020204" pitchFamily="34" charset="0"/>
              </a:rPr>
              <a:t>Routledge.</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Meara, P. (2005) Lexical Frequency Profiles: A Monte Carlo Analysis, Applied Linguistics 26/1: 32–47</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(2006). Language </a:t>
            </a:r>
            <a:r>
              <a:rPr lang="en-GB" sz="1400" dirty="0" err="1">
                <a:solidFill>
                  <a:srgbClr val="002060"/>
                </a:solidFill>
                <a:latin typeface="Century Gothic" panose="020B0502020202020204" pitchFamily="34" charset="0"/>
              </a:rPr>
              <a:t>Lite</a:t>
            </a:r>
            <a:r>
              <a:rPr lang="en-GB" sz="1400" dirty="0">
                <a:solidFill>
                  <a:srgbClr val="002060"/>
                </a:solidFill>
                <a:latin typeface="Century Gothic" panose="020B0502020202020204" pitchFamily="34" charset="0"/>
              </a:rPr>
              <a:t>? Learning French Vocabulary in School. </a:t>
            </a:r>
            <a:r>
              <a:rPr lang="en-GB" sz="1400" i="1" dirty="0">
                <a:solidFill>
                  <a:srgbClr val="002060"/>
                </a:solidFill>
                <a:latin typeface="Century Gothic" panose="020B0502020202020204" pitchFamily="34" charset="0"/>
              </a:rPr>
              <a:t>Journal of French Language Studies, 16,187-205. </a:t>
            </a:r>
            <a:br>
              <a:rPr lang="en-GB" sz="1400" i="1"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rPr>
              <a:t>Milton, J. (2009). </a:t>
            </a:r>
            <a:r>
              <a:rPr lang="en-GB" sz="1400" i="1" dirty="0">
                <a:solidFill>
                  <a:srgbClr val="002060"/>
                </a:solidFill>
                <a:latin typeface="Century Gothic" panose="020B0502020202020204" pitchFamily="34" charset="0"/>
              </a:rPr>
              <a:t>Measuring second language vocabulary acquisition. </a:t>
            </a:r>
            <a:r>
              <a:rPr lang="en-GB" sz="1400" dirty="0">
                <a:solidFill>
                  <a:srgbClr val="002060"/>
                </a:solidFill>
                <a:latin typeface="Century Gothic" panose="020B0502020202020204" pitchFamily="34" charset="0"/>
              </a:rPr>
              <a:t>Multilingual Matters</a:t>
            </a:r>
            <a:br>
              <a:rPr lang="en-GB" sz="1400" dirty="0">
                <a:solidFill>
                  <a:srgbClr val="002060"/>
                </a:solidFill>
                <a:latin typeface="Century Gothic" panose="020B0502020202020204" pitchFamily="34" charset="0"/>
              </a:rPr>
            </a:br>
            <a:r>
              <a:rPr lang="en-GB" sz="14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400" i="1" dirty="0" err="1">
                <a:solidFill>
                  <a:srgbClr val="002060"/>
                </a:solidFill>
                <a:latin typeface="Century Gothic" panose="020B0502020202020204" pitchFamily="34" charset="0"/>
                <a:cs typeface="Times New Roman" panose="02020603050405020304" pitchFamily="18" charset="0"/>
              </a:rPr>
              <a:t>Eurosla</a:t>
            </a:r>
            <a:r>
              <a:rPr lang="en-GB" sz="1400" i="1" dirty="0">
                <a:solidFill>
                  <a:srgbClr val="002060"/>
                </a:solidFill>
                <a:latin typeface="Century Gothic" panose="020B0502020202020204" pitchFamily="34" charset="0"/>
                <a:cs typeface="Times New Roman" panose="02020603050405020304" pitchFamily="18" charset="0"/>
              </a:rPr>
              <a:t> Monographs Series 2, 57-78.</a:t>
            </a:r>
            <a:r>
              <a:rPr lang="en-GB" sz="1400" dirty="0">
                <a:solidFill>
                  <a:srgbClr val="002060"/>
                </a:solidFill>
                <a:latin typeface="Century Gothic" panose="020B0502020202020204" pitchFamily="34" charset="0"/>
                <a:cs typeface="Times New Roman" panose="02020603050405020304" pitchFamily="18" charset="0"/>
              </a:rPr>
              <a:t>   </a:t>
            </a:r>
            <a:br>
              <a:rPr lang="en-GB" sz="1400" dirty="0">
                <a:solidFill>
                  <a:srgbClr val="002060"/>
                </a:solidFill>
                <a:latin typeface="Century Gothic" panose="020B0502020202020204" pitchFamily="34" charset="0"/>
                <a:cs typeface="Times New Roman" panose="02020603050405020304" pitchFamily="18" charset="0"/>
              </a:rPr>
            </a:br>
            <a:r>
              <a:rPr lang="en-GB" sz="1400" u="sng" dirty="0">
                <a:solidFill>
                  <a:srgbClr val="002060"/>
                </a:solidFill>
                <a:latin typeface="Century Gothic" panose="020B0502020202020204" pitchFamily="34" charset="0"/>
                <a:cs typeface="Times New Roman" panose="02020603050405020304" pitchFamily="18" charset="0"/>
                <a:hlinkClick r:id="rId4"/>
              </a:rPr>
              <a:t>http://www.eurosla.org/monographs/EM02/Milton.pdf</a:t>
            </a:r>
            <a:endParaRPr lang="en-GB" sz="1400" dirty="0">
              <a:solidFill>
                <a:srgbClr val="002060"/>
              </a:solidFill>
              <a:latin typeface="Century Gothic" panose="020B0502020202020204" pitchFamily="34" charset="0"/>
            </a:endParaRPr>
          </a:p>
          <a:p>
            <a:r>
              <a:rPr lang="en-GB" sz="1400" dirty="0">
                <a:solidFill>
                  <a:srgbClr val="002060"/>
                </a:solidFill>
                <a:latin typeface="Century Gothic" panose="020B0502020202020204" pitchFamily="34" charset="0"/>
                <a:cs typeface="Times New Roman" panose="02020603050405020304" pitchFamily="18" charset="0"/>
              </a:rPr>
              <a:t>Schmitt, N. (2008).  Review Article. Instructed second language vocabulary learning.  </a:t>
            </a:r>
            <a:r>
              <a:rPr lang="en-GB" sz="14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400" dirty="0">
                <a:solidFill>
                  <a:srgbClr val="002060"/>
                </a:solidFill>
                <a:latin typeface="Century Gothic" panose="020B0502020202020204" pitchFamily="34" charset="0"/>
                <a:cs typeface="Times New Roman" panose="02020603050405020304" pitchFamily="18" charset="0"/>
                <a:hlinkClick r:id="rId5"/>
              </a:rPr>
              <a:t>https://doi.org/10.1177/1362168808089921</a:t>
            </a:r>
            <a:r>
              <a:rPr lang="en-GB" sz="1400" dirty="0">
                <a:solidFill>
                  <a:srgbClr val="002060"/>
                </a:solidFill>
                <a:latin typeface="Century Gothic" panose="020B0502020202020204" pitchFamily="34" charset="0"/>
                <a:cs typeface="Times New Roman" panose="02020603050405020304" pitchFamily="18" charset="0"/>
              </a:rPr>
              <a:t/>
            </a:r>
            <a:br>
              <a:rPr lang="en-GB" sz="1400" dirty="0">
                <a:solidFill>
                  <a:srgbClr val="002060"/>
                </a:solidFill>
                <a:latin typeface="Century Gothic" panose="020B0502020202020204" pitchFamily="34" charset="0"/>
                <a:cs typeface="Times New Roman" panose="02020603050405020304" pitchFamily="18" charset="0"/>
              </a:rPr>
            </a:br>
            <a:r>
              <a:rPr lang="en-GB" sz="1400" dirty="0">
                <a:solidFill>
                  <a:srgbClr val="002060"/>
                </a:solidFill>
                <a:latin typeface="Century Gothic" panose="020B0502020202020204" pitchFamily="34" charset="0"/>
              </a:rPr>
              <a:t>Swan, M. (2008). Talking Sense about Learning Strategies, </a:t>
            </a:r>
            <a:r>
              <a:rPr lang="en-GB" sz="1400" i="1" dirty="0">
                <a:solidFill>
                  <a:srgbClr val="002060"/>
                </a:solidFill>
                <a:latin typeface="Century Gothic" panose="020B0502020202020204" pitchFamily="34" charset="0"/>
              </a:rPr>
              <a:t>RELC, Vol 39(2), 262-273.</a:t>
            </a:r>
            <a:endParaRPr lang="en-GB" sz="14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8905290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501037" cy="867128"/>
          </a:xfrm>
          <a:prstGeom prst="rect">
            <a:avLst/>
          </a:prstGeom>
        </p:spPr>
      </p:pic>
      <p:pic>
        <p:nvPicPr>
          <p:cNvPr id="2" name="Picture 1"/>
          <p:cNvPicPr>
            <a:picLocks noChangeAspect="1"/>
          </p:cNvPicPr>
          <p:nvPr/>
        </p:nvPicPr>
        <p:blipFill>
          <a:blip r:embed="rId4"/>
          <a:stretch>
            <a:fillRect/>
          </a:stretch>
        </p:blipFill>
        <p:spPr>
          <a:xfrm>
            <a:off x="3885757" y="2266942"/>
            <a:ext cx="7976503" cy="1981671"/>
          </a:xfrm>
          <a:prstGeom prst="rect">
            <a:avLst/>
          </a:prstGeom>
        </p:spPr>
      </p:pic>
      <p:pic>
        <p:nvPicPr>
          <p:cNvPr id="3" name="Picture 2"/>
          <p:cNvPicPr>
            <a:picLocks noChangeAspect="1"/>
          </p:cNvPicPr>
          <p:nvPr/>
        </p:nvPicPr>
        <p:blipFill>
          <a:blip r:embed="rId5"/>
          <a:stretch>
            <a:fillRect/>
          </a:stretch>
        </p:blipFill>
        <p:spPr>
          <a:xfrm>
            <a:off x="3885757" y="241253"/>
            <a:ext cx="7976503" cy="2025688"/>
          </a:xfrm>
          <a:prstGeom prst="rect">
            <a:avLst/>
          </a:prstGeom>
        </p:spPr>
      </p:pic>
      <p:pic>
        <p:nvPicPr>
          <p:cNvPr id="4" name="Picture 3"/>
          <p:cNvPicPr>
            <a:picLocks noChangeAspect="1"/>
          </p:cNvPicPr>
          <p:nvPr/>
        </p:nvPicPr>
        <p:blipFill>
          <a:blip r:embed="rId6"/>
          <a:stretch>
            <a:fillRect/>
          </a:stretch>
        </p:blipFill>
        <p:spPr>
          <a:xfrm>
            <a:off x="3885757" y="4248613"/>
            <a:ext cx="7976503" cy="1922711"/>
          </a:xfrm>
          <a:prstGeom prst="rect">
            <a:avLst/>
          </a:prstGeom>
        </p:spPr>
      </p:pic>
      <p:sp>
        <p:nvSpPr>
          <p:cNvPr id="5" name="Oval 4"/>
          <p:cNvSpPr/>
          <p:nvPr/>
        </p:nvSpPr>
        <p:spPr>
          <a:xfrm>
            <a:off x="3740421" y="112735"/>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 name="Oval 5"/>
          <p:cNvSpPr/>
          <p:nvPr/>
        </p:nvSpPr>
        <p:spPr>
          <a:xfrm>
            <a:off x="8489873" y="325777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 name="Oval 6"/>
          <p:cNvSpPr/>
          <p:nvPr/>
        </p:nvSpPr>
        <p:spPr>
          <a:xfrm>
            <a:off x="3740420" y="4079687"/>
            <a:ext cx="1290181" cy="425885"/>
          </a:xfrm>
          <a:prstGeom prst="ellipse">
            <a:avLst/>
          </a:prstGeom>
          <a:noFill/>
          <a:ln w="5715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8" name="TextBox 7"/>
          <p:cNvSpPr txBox="1"/>
          <p:nvPr/>
        </p:nvSpPr>
        <p:spPr>
          <a:xfrm rot="16200000">
            <a:off x="2623853" y="1202725"/>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6 p.132</a:t>
            </a:r>
          </a:p>
        </p:txBody>
      </p:sp>
      <p:sp>
        <p:nvSpPr>
          <p:cNvPr id="9" name="TextBox 8"/>
          <p:cNvSpPr txBox="1"/>
          <p:nvPr/>
        </p:nvSpPr>
        <p:spPr>
          <a:xfrm rot="16200000">
            <a:off x="2608463" y="3128070"/>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4 p.90</a:t>
            </a:r>
          </a:p>
        </p:txBody>
      </p:sp>
      <p:sp>
        <p:nvSpPr>
          <p:cNvPr id="10" name="TextBox 9"/>
          <p:cNvSpPr txBox="1"/>
          <p:nvPr/>
        </p:nvSpPr>
        <p:spPr>
          <a:xfrm rot="16200000">
            <a:off x="2616158" y="5125796"/>
            <a:ext cx="2154477" cy="400110"/>
          </a:xfrm>
          <a:prstGeom prst="rect">
            <a:avLst/>
          </a:prstGeom>
          <a:noFill/>
        </p:spPr>
        <p:txBody>
          <a:bodyPr wrap="square" rtlCol="0">
            <a:spAutoFit/>
          </a:bodyPr>
          <a:lstStyle/>
          <a:p>
            <a:pPr algn="ctr"/>
            <a:r>
              <a:rPr lang="en-GB" sz="2000" b="1" dirty="0">
                <a:solidFill>
                  <a:srgbClr val="4472C4">
                    <a:lumMod val="50000"/>
                  </a:srgbClr>
                </a:solidFill>
                <a:latin typeface="Century Gothic" panose="020B0502020202020204" pitchFamily="34" charset="0"/>
              </a:rPr>
              <a:t>Module 3 p.70</a:t>
            </a:r>
          </a:p>
        </p:txBody>
      </p:sp>
      <p:sp>
        <p:nvSpPr>
          <p:cNvPr id="11" name="TextBox 10"/>
          <p:cNvSpPr txBox="1"/>
          <p:nvPr/>
        </p:nvSpPr>
        <p:spPr>
          <a:xfrm>
            <a:off x="0" y="330767"/>
            <a:ext cx="3054699" cy="646331"/>
          </a:xfrm>
          <a:prstGeom prst="rect">
            <a:avLst/>
          </a:prstGeom>
          <a:noFill/>
        </p:spPr>
        <p:txBody>
          <a:bodyPr wrap="square" rtlCol="0">
            <a:spAutoFit/>
          </a:bodyPr>
          <a:lstStyle/>
          <a:p>
            <a:r>
              <a:rPr lang="en-GB" dirty="0">
                <a:solidFill>
                  <a:prstClr val="white"/>
                </a:solidFill>
                <a:latin typeface="Century Gothic" panose="020B0502020202020204" pitchFamily="34" charset="0"/>
              </a:rPr>
              <a:t>Studio AQA GCSE French Foundation (Pearson)</a:t>
            </a:r>
          </a:p>
        </p:txBody>
      </p:sp>
    </p:spTree>
    <p:extLst>
      <p:ext uri="{BB962C8B-B14F-4D97-AF65-F5344CB8AC3E}">
        <p14:creationId xmlns:p14="http://schemas.microsoft.com/office/powerpoint/2010/main" val="3069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50297" y="993677"/>
            <a:ext cx="11612077" cy="5196108"/>
          </a:xfrm>
        </p:spPr>
        <p:txBody>
          <a:bodyPr>
            <a:normAutofit/>
          </a:bodyPr>
          <a:lstStyle/>
          <a:p>
            <a:pPr>
              <a:lnSpc>
                <a:spcPct val="250000"/>
              </a:lnSpc>
            </a:pPr>
            <a:r>
              <a:rPr lang="en-GB" dirty="0">
                <a:solidFill>
                  <a:srgbClr val="104F75"/>
                </a:solidFill>
              </a:rPr>
              <a:t>an over-reliance on cognates for comprehension?</a:t>
            </a:r>
          </a:p>
          <a:p>
            <a:pPr>
              <a:lnSpc>
                <a:spcPct val="250000"/>
              </a:lnSpc>
            </a:pPr>
            <a:r>
              <a:rPr lang="en-GB" dirty="0">
                <a:solidFill>
                  <a:srgbClr val="104F75"/>
                </a:solidFill>
              </a:rPr>
              <a:t>vocabulary knowledge is too context-dependent?</a:t>
            </a:r>
          </a:p>
          <a:p>
            <a:pPr marL="0" indent="0">
              <a:lnSpc>
                <a:spcPct val="250000"/>
              </a:lnSpc>
              <a:buNone/>
            </a:pPr>
            <a:endParaRPr lang="en-GB" sz="1000" dirty="0">
              <a:solidFill>
                <a:srgbClr val="104F75"/>
              </a:solidFill>
            </a:endParaRPr>
          </a:p>
          <a:p>
            <a:pPr>
              <a:lnSpc>
                <a:spcPct val="250000"/>
              </a:lnSpc>
            </a:pPr>
            <a:r>
              <a:rPr lang="en-GB" dirty="0">
                <a:solidFill>
                  <a:srgbClr val="104F75"/>
                </a:solidFill>
              </a:rPr>
              <a:t>absence of additional contextual clues?</a:t>
            </a:r>
          </a:p>
          <a:p>
            <a:pPr>
              <a:lnSpc>
                <a:spcPct val="250000"/>
              </a:lnSpc>
            </a:pPr>
            <a:endParaRPr lang="en-GB" dirty="0">
              <a:solidFill>
                <a:srgbClr val="104F75"/>
              </a:solidFill>
            </a:endParaRPr>
          </a:p>
        </p:txBody>
      </p:sp>
      <p:sp>
        <p:nvSpPr>
          <p:cNvPr id="7" name="TextBox 6"/>
          <p:cNvSpPr txBox="1"/>
          <p:nvPr/>
        </p:nvSpPr>
        <p:spPr>
          <a:xfrm>
            <a:off x="2654441" y="2119185"/>
            <a:ext cx="7725103" cy="338554"/>
          </a:xfrm>
          <a:prstGeom prst="rect">
            <a:avLst/>
          </a:prstGeom>
          <a:noFill/>
        </p:spPr>
        <p:txBody>
          <a:bodyPr wrap="square" rtlCol="0">
            <a:spAutoFit/>
          </a:bodyPr>
          <a:lstStyle/>
          <a:p>
            <a:pPr algn="r"/>
            <a:r>
              <a:rPr lang="en-GB" sz="1600" i="1" dirty="0">
                <a:solidFill>
                  <a:srgbClr val="104F75"/>
                </a:solidFill>
                <a:latin typeface="Century Gothic" panose="020B0502020202020204" pitchFamily="34" charset="0"/>
              </a:rPr>
              <a:t>(</a:t>
            </a:r>
            <a:r>
              <a:rPr lang="en-GB" sz="1600" i="1" dirty="0" err="1">
                <a:solidFill>
                  <a:srgbClr val="104F75"/>
                </a:solidFill>
                <a:latin typeface="Century Gothic" panose="020B0502020202020204" pitchFamily="34" charset="0"/>
              </a:rPr>
              <a:t>Macaro</a:t>
            </a:r>
            <a:r>
              <a:rPr lang="en-GB" sz="1600" i="1" dirty="0">
                <a:solidFill>
                  <a:srgbClr val="104F75"/>
                </a:solidFill>
                <a:latin typeface="Century Gothic" panose="020B0502020202020204" pitchFamily="34" charset="0"/>
              </a:rPr>
              <a:t> &amp; </a:t>
            </a:r>
            <a:r>
              <a:rPr lang="en-GB" sz="1600" i="1" dirty="0" err="1">
                <a:solidFill>
                  <a:srgbClr val="104F75"/>
                </a:solidFill>
                <a:latin typeface="Century Gothic" panose="020B0502020202020204" pitchFamily="34" charset="0"/>
              </a:rPr>
              <a:t>Erler</a:t>
            </a:r>
            <a:r>
              <a:rPr lang="en-GB" sz="1600" i="1" dirty="0">
                <a:solidFill>
                  <a:srgbClr val="104F75"/>
                </a:solidFill>
                <a:latin typeface="Century Gothic" panose="020B0502020202020204" pitchFamily="34" charset="0"/>
              </a:rPr>
              <a:t>, 2008)</a:t>
            </a:r>
          </a:p>
        </p:txBody>
      </p:sp>
      <p:sp>
        <p:nvSpPr>
          <p:cNvPr id="8" name="TextBox 7"/>
          <p:cNvSpPr txBox="1"/>
          <p:nvPr/>
        </p:nvSpPr>
        <p:spPr>
          <a:xfrm>
            <a:off x="1682682" y="3192096"/>
            <a:ext cx="8696862" cy="1015663"/>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“Vocabulary listed under a particular theme should be considered transferable, as appropriate, to the other themes.” AQA-8658-Specification 2016 French, p.22.</a:t>
            </a:r>
          </a:p>
        </p:txBody>
      </p:sp>
      <p:sp>
        <p:nvSpPr>
          <p:cNvPr id="9" name="TextBox 8"/>
          <p:cNvSpPr txBox="1"/>
          <p:nvPr/>
        </p:nvSpPr>
        <p:spPr>
          <a:xfrm>
            <a:off x="1682682" y="5038250"/>
            <a:ext cx="8696862" cy="707886"/>
          </a:xfrm>
          <a:prstGeom prst="rect">
            <a:avLst/>
          </a:prstGeom>
          <a:noFill/>
        </p:spPr>
        <p:txBody>
          <a:bodyPr wrap="square" rtlCol="0">
            <a:spAutoFit/>
          </a:bodyPr>
          <a:lstStyle/>
          <a:p>
            <a:r>
              <a:rPr lang="en-GB" sz="2000" i="1" dirty="0">
                <a:solidFill>
                  <a:srgbClr val="104F75"/>
                </a:solidFill>
                <a:latin typeface="Century Gothic" panose="020B0502020202020204" pitchFamily="34" charset="0"/>
              </a:rPr>
              <a:t>The words appear as individual items in a list, without the support of other words in a sentence to aid understanding.</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5807948" cy="867128"/>
          </a:xfrm>
          <a:prstGeom prst="rect">
            <a:avLst/>
          </a:prstGeom>
        </p:spPr>
      </p:pic>
      <p:sp>
        <p:nvSpPr>
          <p:cNvPr id="5" name="Title 4"/>
          <p:cNvSpPr>
            <a:spLocks noGrp="1"/>
          </p:cNvSpPr>
          <p:nvPr>
            <p:ph type="title"/>
          </p:nvPr>
        </p:nvSpPr>
        <p:spPr>
          <a:xfrm>
            <a:off x="139421" y="25558"/>
            <a:ext cx="5442020" cy="1325563"/>
          </a:xfrm>
        </p:spPr>
        <p:txBody>
          <a:bodyPr>
            <a:normAutofit/>
          </a:bodyPr>
          <a:lstStyle/>
          <a:p>
            <a:r>
              <a:rPr lang="en-GB" sz="4000" b="1" dirty="0">
                <a:solidFill>
                  <a:schemeClr val="bg1"/>
                </a:solidFill>
              </a:rPr>
              <a:t>Possible reasons…</a:t>
            </a:r>
          </a:p>
        </p:txBody>
      </p:sp>
    </p:spTree>
    <p:extLst>
      <p:ext uri="{BB962C8B-B14F-4D97-AF65-F5344CB8AC3E}">
        <p14:creationId xmlns:p14="http://schemas.microsoft.com/office/powerpoint/2010/main" val="228465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0686"/>
            <a:ext cx="10515600" cy="1809229"/>
          </a:xfrm>
        </p:spPr>
        <p:txBody>
          <a:bodyPr/>
          <a:lstStyle/>
          <a:p>
            <a:pPr algn="ctr"/>
            <a:r>
              <a:rPr lang="en-GB" b="1" dirty="0">
                <a:solidFill>
                  <a:srgbClr val="104F75"/>
                </a:solidFill>
              </a:rPr>
              <a:t>How many words do learners need to know?</a:t>
            </a:r>
          </a:p>
        </p:txBody>
      </p:sp>
    </p:spTree>
    <p:extLst>
      <p:ext uri="{BB962C8B-B14F-4D97-AF65-F5344CB8AC3E}">
        <p14:creationId xmlns:p14="http://schemas.microsoft.com/office/powerpoint/2010/main" val="328461641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Vocabulary_010219_v2" id="{E94F8216-917C-451E-B248-AE5F6EBA123A}" vid="{CEABDA66-1B64-4CDE-AA93-BB3956E18AC1}"/>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F0F152E025043ABB0A369A2A1B415" ma:contentTypeVersion="12" ma:contentTypeDescription="Create a new document." ma:contentTypeScope="" ma:versionID="6dcec49191778e47d9106ee0b180480f">
  <xsd:schema xmlns:xsd="http://www.w3.org/2001/XMLSchema" xmlns:xs="http://www.w3.org/2001/XMLSchema" xmlns:p="http://schemas.microsoft.com/office/2006/metadata/properties" xmlns:ns3="704ddc32-77b8-40ec-bdc5-fea0db0f14e9" xmlns:ns4="e328b334-d467-4e82-9591-db892fd9aafc" targetNamespace="http://schemas.microsoft.com/office/2006/metadata/properties" ma:root="true" ma:fieldsID="f732d1e4bb2d7d720715c877baccbea0" ns3:_="" ns4:_="">
    <xsd:import namespace="704ddc32-77b8-40ec-bdc5-fea0db0f14e9"/>
    <xsd:import namespace="e328b334-d467-4e82-9591-db892fd9aaf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4ddc32-77b8-40ec-bdc5-fea0db0f14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28b334-d467-4e82-9591-db892fd9aa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9B63F0-E995-4175-BBA2-75871F481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4ddc32-77b8-40ec-bdc5-fea0db0f14e9"/>
    <ds:schemaRef ds:uri="e328b334-d467-4e82-9591-db892fd9aa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79A6A2-18FB-414B-B814-47E1B51ECE7E}">
  <ds:schemaRefs>
    <ds:schemaRef ds:uri="http://schemas.microsoft.com/sharepoint/v3/contenttype/forms"/>
  </ds:schemaRefs>
</ds:datastoreItem>
</file>

<file path=customXml/itemProps3.xml><?xml version="1.0" encoding="utf-8"?>
<ds:datastoreItem xmlns:ds="http://schemas.openxmlformats.org/officeDocument/2006/customXml" ds:itemID="{4BB3A5FE-756E-4997-ABAD-ACC4B56FEA3F}">
  <ds:schemaRefs>
    <ds:schemaRef ds:uri="704ddc32-77b8-40ec-bdc5-fea0db0f14e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328b334-d467-4e82-9591-db892fd9aaf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5828</TotalTime>
  <Words>11399</Words>
  <Application>Microsoft Office PowerPoint</Application>
  <PresentationFormat>Widescreen</PresentationFormat>
  <Paragraphs>1338</Paragraphs>
  <Slides>61</Slides>
  <Notes>61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61</vt:i4>
      </vt:variant>
    </vt:vector>
  </HeadingPairs>
  <TitlesOfParts>
    <vt:vector size="77" baseType="lpstr">
      <vt:lpstr>Batang</vt:lpstr>
      <vt:lpstr>SimSun</vt:lpstr>
      <vt:lpstr>Arial</vt:lpstr>
      <vt:lpstr>Calibri</vt:lpstr>
      <vt:lpstr>Calibri Light</vt:lpstr>
      <vt:lpstr>Century Gothic</vt:lpstr>
      <vt:lpstr>Courier New</vt:lpstr>
      <vt:lpstr>Times New Roman</vt:lpstr>
      <vt:lpstr>Tw Cen MT</vt:lpstr>
      <vt:lpstr>Wingdings</vt:lpstr>
      <vt:lpstr>1_Office Theme</vt:lpstr>
      <vt:lpstr>2_Office Theme</vt:lpstr>
      <vt:lpstr>3_Office Theme</vt:lpstr>
      <vt:lpstr>4_Office Theme</vt:lpstr>
      <vt:lpstr>5_Office Theme</vt:lpstr>
      <vt:lpstr>7_Office Theme</vt:lpstr>
      <vt:lpstr>PowerPoint Presentation</vt:lpstr>
      <vt:lpstr>PowerPoint Presentation</vt:lpstr>
      <vt:lpstr>Why is vocabulary learning important?</vt:lpstr>
      <vt:lpstr>PowerPoint Presentation</vt:lpstr>
      <vt:lpstr>Are all these words…</vt:lpstr>
      <vt:lpstr>Possible reasons…</vt:lpstr>
      <vt:lpstr>PowerPoint Presentation</vt:lpstr>
      <vt:lpstr>Possible reasons…</vt:lpstr>
      <vt:lpstr>How many words do learners need to know?</vt:lpstr>
      <vt:lpstr>What’s in a number….?</vt:lpstr>
      <vt:lpstr>PowerPoint Presentation</vt:lpstr>
      <vt:lpstr>PowerPoint Presentation</vt:lpstr>
      <vt:lpstr>PowerPoint Presentation</vt:lpstr>
      <vt:lpstr>Which words do learners need to know? And why?</vt:lpstr>
      <vt:lpstr>Which words?</vt:lpstr>
      <vt:lpstr>PowerPoint Presentation</vt:lpstr>
      <vt:lpstr>PowerPoint Presentation</vt:lpstr>
      <vt:lpstr>Word Class Summary</vt:lpstr>
      <vt:lpstr>Which words?</vt:lpstr>
      <vt:lpstr>PowerPoint Presentation</vt:lpstr>
      <vt:lpstr>Which verbs and verb forms should we focus on?</vt:lpstr>
      <vt:lpstr>PowerPoint Presentation</vt:lpstr>
      <vt:lpstr>PowerPoint Presentation</vt:lpstr>
      <vt:lpstr>PowerPoint Presentation</vt:lpstr>
      <vt:lpstr>PowerPoint Presentation</vt:lpstr>
      <vt:lpstr>PowerPoint Presentation</vt:lpstr>
      <vt:lpstr>GCSE frequency lists</vt:lpstr>
      <vt:lpstr>What do we know about vocabulary learning?</vt:lpstr>
      <vt:lpstr>What the research tells us:</vt:lpstr>
      <vt:lpstr>How can learners best learn vocabulary?</vt:lpstr>
      <vt:lpstr>How can learners best learn vocabulary?</vt:lpstr>
      <vt:lpstr>Stages of vocabulary learning</vt:lpstr>
      <vt:lpstr>The NCELP approach</vt:lpstr>
      <vt:lpstr>PowerPoint Presentation</vt:lpstr>
      <vt:lpstr>A typical NCELP vocabulary learning cycle</vt:lpstr>
      <vt:lpstr>PowerPoint Presentation</vt:lpstr>
      <vt:lpstr>Quizlet</vt:lpstr>
      <vt:lpstr>Vocabulario</vt:lpstr>
      <vt:lpstr>PowerPoint Presentation</vt:lpstr>
      <vt:lpstr>llegar</vt:lpstr>
      <vt:lpstr>The dog ate your Spanish homework!  What do the text pieces talk about?</vt:lpstr>
      <vt:lpstr>Vocabulario</vt:lpstr>
      <vt:lpstr>Now listen to the whole sentence about Lucía. Write down what you hear. Afterwards, translate the sentences</vt:lpstr>
      <vt:lpstr>PowerPoint Presentation</vt:lpstr>
      <vt:lpstr>More vocabulary activities</vt:lpstr>
      <vt:lpstr>PowerPoint Presentation</vt:lpstr>
      <vt:lpstr>Common word patterns</vt:lpstr>
      <vt:lpstr>Be a language detective!</vt:lpstr>
      <vt:lpstr>English  German  English </vt:lpstr>
      <vt:lpstr>PowerPoint Presentation</vt:lpstr>
      <vt:lpstr>PowerPoint Presentation</vt:lpstr>
      <vt:lpstr>PowerPoint Presentation</vt:lpstr>
      <vt:lpstr>Dictogloss</vt:lpstr>
      <vt:lpstr>Segmentation task</vt:lpstr>
      <vt:lpstr>PowerPoint Presentation</vt:lpstr>
      <vt:lpstr>PowerPoint Presentation</vt:lpstr>
      <vt:lpstr>L’homme qui te ressemble</vt:lpstr>
      <vt:lpstr>Vocabulaire</vt:lpstr>
      <vt:lpstr>Different rates of learning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Shanks (HF)</dc:creator>
  <cp:lastModifiedBy>Stephanie Schmitt</cp:lastModifiedBy>
  <cp:revision>204</cp:revision>
  <cp:lastPrinted>2020-11-20T07:06:44Z</cp:lastPrinted>
  <dcterms:created xsi:type="dcterms:W3CDTF">2020-02-25T14:18:49Z</dcterms:created>
  <dcterms:modified xsi:type="dcterms:W3CDTF">2020-11-22T21:21:11Z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0x010100157F0F152E025043ABB0A369A2A1B415</vt:lpwstr>
  </property>
</Properties>
</file>