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46" r:id="rId2"/>
    <p:sldMasterId id="2147483759" r:id="rId3"/>
    <p:sldMasterId id="2147483771" r:id="rId4"/>
  </p:sldMasterIdLst>
  <p:notesMasterIdLst>
    <p:notesMasterId r:id="rId15"/>
  </p:notesMasterIdLst>
  <p:sldIdLst>
    <p:sldId id="260" r:id="rId5"/>
    <p:sldId id="264" r:id="rId6"/>
    <p:sldId id="265" r:id="rId7"/>
    <p:sldId id="266" r:id="rId8"/>
    <p:sldId id="267" r:id="rId9"/>
    <p:sldId id="268" r:id="rId10"/>
    <p:sldId id="269" r:id="rId11"/>
    <p:sldId id="261" r:id="rId12"/>
    <p:sldId id="262"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Finlayson" initials="NF" lastIdx="5" clrIdx="0">
    <p:extLst>
      <p:ext uri="{19B8F6BF-5375-455C-9EA6-DF929625EA0E}">
        <p15:presenceInfo xmlns:p15="http://schemas.microsoft.com/office/powerpoint/2012/main" userId="Natalie Finlayson" providerId="None"/>
      </p:ext>
    </p:extLst>
  </p:cmAuthor>
  <p:cmAuthor id="2" name="falafalie@gmail.com" initials="f" lastIdx="1" clrIdx="1">
    <p:extLst>
      <p:ext uri="{19B8F6BF-5375-455C-9EA6-DF929625EA0E}">
        <p15:presenceInfo xmlns:p15="http://schemas.microsoft.com/office/powerpoint/2012/main" userId="1dbfc56e662127c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520"/>
    <a:srgbClr val="115076"/>
    <a:srgbClr val="FBC1F7"/>
    <a:srgbClr val="FBF0D5"/>
    <a:srgbClr val="E3E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FA4B95-7172-442C-BB77-510F93E4DF27}" v="10" dt="2020-04-01T13:14:46.7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54257" autoAdjust="0"/>
  </p:normalViewPr>
  <p:slideViewPr>
    <p:cSldViewPr snapToGrid="0">
      <p:cViewPr>
        <p:scale>
          <a:sx n="82" d="100"/>
          <a:sy n="82" d="100"/>
        </p:scale>
        <p:origin x="1722" y="-90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2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21/05/2020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reativecommons.org/licenses/by-nc-nd/2.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reativecommons.org/licenses/by-nc-nd/2.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smtClean="0"/>
              <a:t>Introduction </a:t>
            </a:r>
            <a:r>
              <a:rPr lang="en-GB" sz="1200" b="0" dirty="0"/>
              <a:t>and consolidation of SSC </a:t>
            </a:r>
            <a:r>
              <a:rPr lang="en-GB" sz="1200" b="0" dirty="0" smtClean="0"/>
              <a:t>[j]</a:t>
            </a:r>
            <a:endParaRPr lang="en-GB" sz="1200"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59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this exercise,</a:t>
            </a:r>
            <a:r>
              <a:rPr lang="en-GB" baseline="0" dirty="0"/>
              <a:t> students work in pairs to practise pronouncing a set of words containing SSC [</a:t>
            </a:r>
            <a:r>
              <a:rPr lang="en-GB" b="1" baseline="0" dirty="0"/>
              <a:t>j</a:t>
            </a:r>
            <a:r>
              <a:rPr lang="en-GB" baseline="0" dirty="0"/>
              <a:t>] in a given time.  The set contains previously taught, phonics source and cluster, cognate and new words.</a:t>
            </a:r>
            <a:br>
              <a:rPr lang="en-GB" baseline="0" dirty="0"/>
            </a:br>
            <a:r>
              <a:rPr lang="en-GB" baseline="0" dirty="0"/>
              <a:t/>
            </a:r>
            <a:br>
              <a:rPr lang="en-GB" baseline="0" dirty="0"/>
            </a:br>
            <a:r>
              <a:rPr lang="en-GB" baseline="0" dirty="0"/>
              <a:t>The speech bubble reminds students that only the cognates are pronounced with an English ‘j’ sound.</a:t>
            </a:r>
            <a:br>
              <a:rPr lang="en-GB" baseline="0" dirty="0"/>
            </a:br>
            <a:r>
              <a:rPr lang="en-GB" baseline="0" dirty="0"/>
              <a:t>Only the meaning of the new words are provided.</a:t>
            </a:r>
          </a:p>
          <a:p>
            <a:endParaRPr lang="en-GB" b="1" dirty="0"/>
          </a:p>
          <a:p>
            <a:r>
              <a:rPr lang="en-GB" b="1" dirty="0"/>
              <a:t>NB:</a:t>
            </a:r>
            <a:r>
              <a:rPr lang="en-GB" b="1" baseline="0" dirty="0"/>
              <a:t> </a:t>
            </a:r>
            <a:r>
              <a:rPr lang="en-GB" b="0" baseline="0" dirty="0"/>
              <a:t>This is one of a set of three slides with different timer settings. The speed of the exercise can be chosen to match the ability level of the class, or the teacher may wish to start with the slowest speed and increase gradually.</a:t>
            </a:r>
            <a:endParaRPr lang="en-GB" b="1" dirty="0"/>
          </a:p>
          <a:p>
            <a:endParaRPr lang="en-GB" b="1" dirty="0"/>
          </a:p>
          <a:p>
            <a:r>
              <a:rPr lang="en-GB" baseline="0" dirty="0"/>
              <a:t>1/ Teacher clicks ‘</a:t>
            </a:r>
            <a:r>
              <a:rPr lang="en-GB" baseline="0" dirty="0" err="1"/>
              <a:t>los</a:t>
            </a:r>
            <a:r>
              <a:rPr lang="en-GB" baseline="0" dirty="0"/>
              <a:t>’.</a:t>
            </a:r>
          </a:p>
          <a:p>
            <a:r>
              <a:rPr lang="en-GB" baseline="0" dirty="0"/>
              <a:t>2/ Student A reads the list of words out loud to student B. Student B listens carefully to their partner’s pronunciation, and stops Student A if the [j] sound is pronounced wrongly.</a:t>
            </a:r>
          </a:p>
          <a:p>
            <a:r>
              <a:rPr lang="en-GB" baseline="0" dirty="0"/>
              <a:t>3/ Students count how many words Student A managed to say correctly.</a:t>
            </a:r>
          </a:p>
          <a:p>
            <a:r>
              <a:rPr lang="en-GB" baseline="0" dirty="0"/>
              <a:t>4/ Students swap roles. The student with the most points at the end is the winner.</a:t>
            </a:r>
          </a:p>
          <a:p>
            <a:r>
              <a:rPr lang="en-GB" baseline="0" dirty="0"/>
              <a:t>5/ After two rounds, the teacher plays the correct pronunciation by clicking on the audio. Students repeat.</a:t>
            </a:r>
            <a:endParaRPr lang="en-GB" dirty="0"/>
          </a:p>
          <a:p>
            <a:endParaRPr lang="en-GB" b="1" dirty="0"/>
          </a:p>
          <a:p>
            <a:r>
              <a:rPr lang="en-GB" b="1" dirty="0"/>
              <a:t>For</a:t>
            </a:r>
            <a:r>
              <a:rPr lang="en-GB" b="1" baseline="0" dirty="0"/>
              <a:t> this task, only words in the top 2000 and true cognates have been used, as the repeated exposure to these words will aid incidental vocabulary learning.</a:t>
            </a:r>
            <a:endParaRPr lang="en-GB" b="1" dirty="0"/>
          </a:p>
          <a:p>
            <a:r>
              <a:rPr lang="en-GB" dirty="0"/>
              <a:t>Word</a:t>
            </a:r>
            <a:r>
              <a:rPr lang="en-GB" baseline="0" dirty="0"/>
              <a:t> frequency rankings: </a:t>
            </a:r>
            <a:r>
              <a:rPr lang="en-GB" sz="1200" b="1" baseline="0" dirty="0"/>
              <a:t>Jeans </a:t>
            </a:r>
            <a:r>
              <a:rPr lang="en-GB" sz="1200" baseline="0" dirty="0"/>
              <a:t>[4942 (2019 list)]; </a:t>
            </a:r>
            <a:r>
              <a:rPr lang="en-GB" sz="1200" b="1" baseline="0" dirty="0" err="1"/>
              <a:t>ja</a:t>
            </a:r>
            <a:r>
              <a:rPr lang="en-GB" sz="1200" b="1" baseline="0" dirty="0"/>
              <a:t> </a:t>
            </a:r>
            <a:r>
              <a:rPr lang="en-GB" sz="1200" b="0" baseline="0" dirty="0"/>
              <a:t>[</a:t>
            </a:r>
            <a:r>
              <a:rPr kumimoji="0" lang="en-GB" sz="1200" b="0" i="0" u="none" strike="noStrike" kern="1200" cap="none" spc="0" normalizeH="0" baseline="0" noProof="0" dirty="0">
                <a:ln>
                  <a:noFill/>
                </a:ln>
                <a:solidFill>
                  <a:prstClr val="black"/>
                </a:solidFill>
                <a:effectLst/>
                <a:uLnTx/>
                <a:uFillTx/>
                <a:latin typeface="+mn-lt"/>
                <a:ea typeface="+mn-ea"/>
                <a:cs typeface="+mn-cs"/>
              </a:rPr>
              <a:t>27</a:t>
            </a:r>
            <a:r>
              <a:rPr lang="en-GB" sz="1200" b="0" baseline="0" dirty="0"/>
              <a:t>]; </a:t>
            </a:r>
            <a:r>
              <a:rPr lang="en-GB" sz="1200" b="1" baseline="0" dirty="0" err="1"/>
              <a:t>Junge</a:t>
            </a:r>
            <a:r>
              <a:rPr lang="en-GB" sz="1200" b="0" baseline="0" dirty="0"/>
              <a:t> [</a:t>
            </a:r>
            <a:r>
              <a:rPr kumimoji="0" lang="en-GB" sz="1200" b="0" i="0" u="none" strike="noStrike" kern="1200" cap="none" spc="0" normalizeH="0" baseline="0" noProof="0" dirty="0">
                <a:ln>
                  <a:noFill/>
                </a:ln>
                <a:solidFill>
                  <a:prstClr val="black"/>
                </a:solidFill>
                <a:effectLst/>
                <a:uLnTx/>
                <a:uFillTx/>
                <a:latin typeface="+mn-lt"/>
                <a:ea typeface="+mn-ea"/>
                <a:cs typeface="+mn-cs"/>
              </a:rPr>
              <a:t>630</a:t>
            </a:r>
            <a:r>
              <a:rPr lang="en-GB" sz="1200" b="0" baseline="0" dirty="0"/>
              <a:t>]; </a:t>
            </a:r>
            <a:r>
              <a:rPr kumimoji="0" lang="en-GB" sz="1200" b="1" i="0" u="none" strike="noStrike" kern="1200" cap="none" spc="0" normalizeH="0" baseline="0" noProof="0" dirty="0">
                <a:ln>
                  <a:noFill/>
                </a:ln>
                <a:solidFill>
                  <a:prstClr val="black"/>
                </a:solidFill>
                <a:effectLst/>
                <a:uLnTx/>
                <a:uFillTx/>
                <a:latin typeface="+mn-lt"/>
                <a:ea typeface="+mn-ea"/>
                <a:cs typeface="+mn-cs"/>
              </a:rPr>
              <a:t>Job </a:t>
            </a:r>
            <a:r>
              <a:rPr kumimoji="0" lang="en-GB" sz="1200" b="0" i="0" u="none" strike="noStrike" kern="1200" cap="none" spc="0" normalizeH="0" baseline="0" noProof="0" dirty="0">
                <a:ln>
                  <a:noFill/>
                </a:ln>
                <a:solidFill>
                  <a:prstClr val="black"/>
                </a:solidFill>
                <a:effectLst/>
                <a:uLnTx/>
                <a:uFillTx/>
                <a:latin typeface="+mn-lt"/>
                <a:ea typeface="+mn-ea"/>
                <a:cs typeface="+mn-cs"/>
              </a:rPr>
              <a:t>[1090]; </a:t>
            </a:r>
            <a:r>
              <a:rPr kumimoji="0" lang="en-GB" sz="1200" b="1" i="0" u="none" strike="noStrike" kern="1200" cap="none" spc="0" normalizeH="0" baseline="0" noProof="0" dirty="0">
                <a:ln>
                  <a:noFill/>
                </a:ln>
                <a:solidFill>
                  <a:prstClr val="black"/>
                </a:solidFill>
                <a:effectLst/>
                <a:uLnTx/>
                <a:uFillTx/>
                <a:latin typeface="+mn-lt"/>
                <a:ea typeface="+mn-ea"/>
                <a:cs typeface="+mn-cs"/>
              </a:rPr>
              <a:t>Jazz </a:t>
            </a:r>
            <a:r>
              <a:rPr kumimoji="0" lang="en-GB" sz="1200" b="0" i="0" u="none" strike="noStrike" kern="1200" cap="none" spc="0" normalizeH="0" baseline="0" noProof="0" dirty="0">
                <a:ln>
                  <a:noFill/>
                </a:ln>
                <a:solidFill>
                  <a:prstClr val="black"/>
                </a:solidFill>
                <a:effectLst/>
                <a:uLnTx/>
                <a:uFillTx/>
                <a:latin typeface="+mn-lt"/>
                <a:ea typeface="+mn-ea"/>
                <a:cs typeface="+mn-cs"/>
              </a:rPr>
              <a:t>[3467]; </a:t>
            </a:r>
            <a:r>
              <a:rPr kumimoji="0" lang="en-GB" sz="1200" b="1" i="0" u="none" strike="noStrike" kern="1200" cap="none" spc="0" normalizeH="0" baseline="0" noProof="0" dirty="0" err="1">
                <a:ln>
                  <a:noFill/>
                </a:ln>
                <a:solidFill>
                  <a:prstClr val="black"/>
                </a:solidFill>
                <a:effectLst/>
                <a:uLnTx/>
                <a:uFillTx/>
                <a:latin typeface="+mn-lt"/>
                <a:ea typeface="+mn-ea"/>
                <a:cs typeface="+mn-cs"/>
              </a:rPr>
              <a:t>jeden</a:t>
            </a:r>
            <a:r>
              <a:rPr kumimoji="0" lang="en-GB" sz="1200" b="1" i="0" u="none" strike="noStrike" kern="1200" cap="none" spc="0" normalizeH="0" baseline="0" noProof="0" dirty="0">
                <a:ln>
                  <a:noFill/>
                </a:ln>
                <a:solidFill>
                  <a:prstClr val="black"/>
                </a:solidFill>
                <a:effectLst/>
                <a:uLnTx/>
                <a:uFillTx/>
                <a:latin typeface="+mn-lt"/>
                <a:ea typeface="+mn-ea"/>
                <a:cs typeface="+mn-cs"/>
              </a:rPr>
              <a:t> Tag</a:t>
            </a:r>
            <a:r>
              <a:rPr kumimoji="0" lang="en-GB" sz="1200" b="0" i="0" u="none" strike="noStrike" kern="1200" cap="none" spc="0" normalizeH="0" baseline="0" noProof="0" dirty="0">
                <a:ln>
                  <a:noFill/>
                </a:ln>
                <a:solidFill>
                  <a:prstClr val="black"/>
                </a:solidFill>
                <a:effectLst/>
                <a:uLnTx/>
                <a:uFillTx/>
                <a:latin typeface="+mn-lt"/>
                <a:ea typeface="+mn-ea"/>
                <a:cs typeface="+mn-cs"/>
              </a:rPr>
              <a:t>[88/108]; </a:t>
            </a:r>
            <a:r>
              <a:rPr lang="en-GB" sz="1200" b="1" baseline="0" dirty="0" err="1"/>
              <a:t>jetzt</a:t>
            </a:r>
            <a:r>
              <a:rPr lang="en-GB" sz="1200" b="1" baseline="0" dirty="0"/>
              <a:t> </a:t>
            </a:r>
            <a:r>
              <a:rPr lang="en-GB" sz="1200" baseline="0" dirty="0"/>
              <a:t>[62] </a:t>
            </a:r>
            <a:r>
              <a:rPr lang="en-GB" sz="1200" b="1" baseline="0" dirty="0" err="1"/>
              <a:t>Jahr</a:t>
            </a:r>
            <a:r>
              <a:rPr lang="en-GB" sz="1200" baseline="0" dirty="0"/>
              <a:t> [51] </a:t>
            </a:r>
            <a:r>
              <a:rPr lang="en-GB" sz="1200" b="1" baseline="0" dirty="0" err="1"/>
              <a:t>jedoch</a:t>
            </a:r>
            <a:r>
              <a:rPr lang="en-GB" sz="1200" baseline="0" dirty="0"/>
              <a:t> [191] </a:t>
            </a:r>
            <a:r>
              <a:rPr lang="en-GB" sz="1200" b="1" baseline="0" dirty="0" err="1"/>
              <a:t>Jahrhundert</a:t>
            </a:r>
            <a:r>
              <a:rPr lang="en-GB" sz="1200" b="1" baseline="0" dirty="0"/>
              <a:t> </a:t>
            </a:r>
            <a:r>
              <a:rPr lang="en-GB" sz="1200" baseline="0" dirty="0"/>
              <a:t>[447] </a:t>
            </a:r>
            <a:r>
              <a:rPr lang="en-GB" sz="1200" b="1" baseline="0" dirty="0" err="1"/>
              <a:t>Jugend</a:t>
            </a:r>
            <a:r>
              <a:rPr lang="en-GB" sz="1200" baseline="0" dirty="0"/>
              <a:t> [1627] </a:t>
            </a:r>
            <a:r>
              <a:rPr lang="en-GB" sz="1200" b="1" baseline="0" dirty="0" err="1"/>
              <a:t>Jugendliche</a:t>
            </a:r>
            <a:r>
              <a:rPr lang="en-GB" sz="1200" baseline="0" dirty="0"/>
              <a:t> [932] </a:t>
            </a:r>
            <a:endParaRPr lang="en-GB"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10</a:t>
            </a:fld>
            <a:endParaRPr lang="en-GB">
              <a:solidFill>
                <a:prstClr val="black"/>
              </a:solidFill>
            </a:endParaRPr>
          </a:p>
        </p:txBody>
      </p:sp>
    </p:spTree>
    <p:extLst>
      <p:ext uri="{BB962C8B-B14F-4D97-AF65-F5344CB8AC3E}">
        <p14:creationId xmlns:p14="http://schemas.microsoft.com/office/powerpoint/2010/main" val="442881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a:t>Source word: </a:t>
            </a:r>
            <a:r>
              <a:rPr lang="en-GB" b="1" dirty="0" err="1"/>
              <a:t>ja</a:t>
            </a:r>
            <a:r>
              <a:rPr lang="en-GB" b="1" dirty="0"/>
              <a:t> [27]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a:r>
            <a:br>
              <a:rPr lang="en-GB" b="0" dirty="0"/>
            </a:br>
            <a:r>
              <a:rPr lang="en-GB" b="0" dirty="0"/>
              <a:t>1. Present the letter and say the</a:t>
            </a:r>
            <a:r>
              <a:rPr lang="en-GB" b="1" dirty="0"/>
              <a:t> [</a:t>
            </a:r>
            <a:r>
              <a:rPr kumimoji="0" lang="en-GB" sz="9600" b="1" i="0" u="none" strike="noStrike" kern="1200" cap="none" spc="0" normalizeH="0" baseline="0" noProof="0" dirty="0">
                <a:ln>
                  <a:noFill/>
                </a:ln>
                <a:solidFill>
                  <a:srgbClr val="FFC000"/>
                </a:solidFill>
                <a:effectLst/>
                <a:uLnTx/>
                <a:uFillTx/>
                <a:latin typeface="Century Gothic" panose="020B0502020202020204" pitchFamily="34" charset="0"/>
                <a:ea typeface="+mn-ea"/>
                <a:cs typeface="+mn-cs"/>
              </a:rPr>
              <a:t>j</a:t>
            </a:r>
            <a:r>
              <a:rPr kumimoji="0" lang="en-GB" sz="1200" b="1" i="0" u="none" strike="noStrike" kern="1200" cap="none" spc="0" normalizeH="0" baseline="0" noProof="0" dirty="0">
                <a:ln>
                  <a:noFill/>
                </a:ln>
                <a:solidFill>
                  <a:schemeClr val="tx1"/>
                </a:solidFill>
                <a:effectLst/>
                <a:uLnTx/>
                <a:uFillTx/>
                <a:latin typeface="+mn-lt"/>
                <a:ea typeface="+mn-ea"/>
                <a:cs typeface="+mn-cs"/>
              </a:rPr>
              <a:t>]</a:t>
            </a:r>
            <a:r>
              <a:rPr lang="en-GB" b="1" dirty="0"/>
              <a:t> </a:t>
            </a:r>
            <a:r>
              <a:rPr lang="en-GB" b="0" dirty="0"/>
              <a:t>sound first, on its own. Students repeat it with you.</a:t>
            </a:r>
            <a:br>
              <a:rPr lang="en-GB" b="0" dirty="0"/>
            </a:br>
            <a:r>
              <a:rPr lang="en-GB" b="0" dirty="0"/>
              <a:t>2. Bring up the word ‘</a:t>
            </a:r>
            <a:r>
              <a:rPr lang="en-GB" b="0" baseline="0" dirty="0"/>
              <a:t>‘</a:t>
            </a:r>
            <a:r>
              <a:rPr lang="en-GB" sz="1200" b="1" dirty="0" err="1">
                <a:solidFill>
                  <a:srgbClr val="002060"/>
                </a:solidFill>
                <a:latin typeface="Century Gothic" panose="020B0502020202020204" pitchFamily="34" charset="0"/>
              </a:rPr>
              <a:t>ja</a:t>
            </a:r>
            <a:r>
              <a:rPr lang="en-GB" sz="1200" b="0" dirty="0">
                <a:solidFill>
                  <a:schemeClr val="tx1"/>
                </a:solidFill>
                <a:latin typeface="+mn-lt"/>
              </a:rPr>
              <a:t>”</a:t>
            </a:r>
            <a:r>
              <a:rPr lang="en-GB" b="0" dirty="0"/>
              <a:t> on its own, say</a:t>
            </a:r>
            <a:r>
              <a:rPr lang="en-GB" b="0" baseline="0" dirty="0"/>
              <a:t> it, students repeat it, so that they have the opportunity to focus all of their attention on the connection between the written word and its sound.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3. </a:t>
            </a:r>
            <a:r>
              <a:rPr lang="en-GB" dirty="0"/>
              <a:t>A</a:t>
            </a:r>
            <a:r>
              <a:rPr lang="en-GB" baseline="0" dirty="0"/>
              <a:t> possible gesture for this would be to mime yes by nodding your head quickly twice, as you say ”</a:t>
            </a:r>
            <a:r>
              <a:rPr lang="en-GB" b="1" baseline="0" dirty="0" err="1"/>
              <a:t>ja</a:t>
            </a:r>
            <a:r>
              <a:rPr lang="en-GB" baseline="0" dirty="0"/>
              <a:t>”. Establish the meaning of the word in English, clearly, i.e., ‘yes’. </a:t>
            </a:r>
            <a:br>
              <a:rPr lang="en-GB" baseline="0" dirty="0"/>
            </a:br>
            <a:r>
              <a:rPr lang="en-GB" baseline="0" dirty="0"/>
              <a:t>4. Roll back the animations and work through 1-3 again, but this time, dropping your voice completely to listen carefully to the students saying the </a:t>
            </a:r>
            <a:r>
              <a:rPr lang="en-GB" b="1" dirty="0"/>
              <a:t>[</a:t>
            </a:r>
            <a:r>
              <a:rPr kumimoji="0" lang="en-GB" sz="9600" b="1" i="0" u="none" strike="noStrike" kern="1200" cap="none" spc="0" normalizeH="0" baseline="0" noProof="0" dirty="0">
                <a:ln>
                  <a:noFill/>
                </a:ln>
                <a:solidFill>
                  <a:srgbClr val="FFC000"/>
                </a:solidFill>
                <a:effectLst/>
                <a:uLnTx/>
                <a:uFillTx/>
                <a:latin typeface="Century Gothic" panose="020B0502020202020204" pitchFamily="34" charset="0"/>
                <a:ea typeface="+mn-ea"/>
                <a:cs typeface="+mn-cs"/>
              </a:rPr>
              <a:t>j</a:t>
            </a:r>
            <a:r>
              <a:rPr kumimoji="0" lang="en-GB" sz="1200" b="1" i="0" u="none" strike="noStrike" kern="1200" cap="none" spc="0" normalizeH="0" baseline="0" noProof="0" dirty="0">
                <a:ln>
                  <a:noFill/>
                </a:ln>
                <a:solidFill>
                  <a:schemeClr val="tx1"/>
                </a:solidFill>
                <a:effectLst/>
                <a:uLnTx/>
                <a:uFillTx/>
                <a:latin typeface="+mn-lt"/>
                <a:ea typeface="+mn-ea"/>
                <a:cs typeface="+mn-cs"/>
              </a:rPr>
              <a:t>]</a:t>
            </a:r>
            <a:r>
              <a:rPr lang="en-GB" b="1" dirty="0"/>
              <a:t>  </a:t>
            </a:r>
            <a:r>
              <a:rPr lang="en-GB" baseline="0" dirty="0"/>
              <a:t>sound, pronouncing </a:t>
            </a:r>
            <a:r>
              <a:rPr lang="en-GB" b="0" baseline="0" dirty="0"/>
              <a:t>“</a:t>
            </a:r>
            <a:r>
              <a:rPr lang="en-GB" sz="1200" b="1" dirty="0" err="1">
                <a:solidFill>
                  <a:srgbClr val="002060"/>
                </a:solidFill>
                <a:latin typeface="Century Gothic" panose="020B0502020202020204" pitchFamily="34" charset="0"/>
              </a:rPr>
              <a:t>ja</a:t>
            </a:r>
            <a:r>
              <a:rPr lang="en-GB" sz="1200" b="0" dirty="0">
                <a:solidFill>
                  <a:schemeClr val="tx1"/>
                </a:solidFill>
                <a:latin typeface="+mn-lt"/>
              </a:rPr>
              <a:t>”</a:t>
            </a:r>
            <a:r>
              <a:rPr lang="en-GB" sz="1200" b="0" baseline="0" dirty="0">
                <a:solidFill>
                  <a:schemeClr val="tx1"/>
                </a:solidFill>
                <a:latin typeface="+mn-lt"/>
              </a:rPr>
              <a:t> </a:t>
            </a:r>
            <a:r>
              <a:rPr lang="en-GB" baseline="0" dirty="0"/>
              <a:t>and, if using, doing the gesture.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0" baseline="0" dirty="0"/>
              <a:t>‘</a:t>
            </a:r>
            <a:r>
              <a:rPr lang="en-GB" sz="9600" b="1" baseline="0" dirty="0">
                <a:solidFill>
                  <a:srgbClr val="FFCC00"/>
                </a:solidFill>
                <a:latin typeface="Century Gothic" panose="020B0502020202020204" pitchFamily="34" charset="0"/>
              </a:rPr>
              <a:t>j</a:t>
            </a:r>
            <a:r>
              <a:rPr lang="en-GB" b="0" baseline="0" dirty="0"/>
              <a:t>’</a:t>
            </a:r>
            <a:r>
              <a:rPr lang="en-GB" b="1" baseline="0" dirty="0"/>
              <a:t> </a:t>
            </a:r>
            <a:r>
              <a:rPr lang="en-GB" baseline="0" dirty="0"/>
              <a:t>and then present and practise the pronunciation of the </a:t>
            </a:r>
            <a:r>
              <a:rPr lang="en-GB" b="1" baseline="0" dirty="0"/>
              <a:t>source word ‘</a:t>
            </a:r>
            <a:r>
              <a:rPr lang="en-GB" sz="9600" b="1" baseline="0" dirty="0" err="1">
                <a:solidFill>
                  <a:srgbClr val="002060"/>
                </a:solidFill>
                <a:latin typeface="Century Gothic" panose="020B0502020202020204" pitchFamily="34" charset="0"/>
              </a:rPr>
              <a:t>ja</a:t>
            </a:r>
            <a:r>
              <a:rPr lang="en-GB" b="1" baseline="0" dirty="0"/>
              <a:t>’.</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754379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a:t>
            </a:r>
            <a:r>
              <a:rPr lang="en-GB" sz="1200" b="1" dirty="0">
                <a:solidFill>
                  <a:srgbClr val="002060"/>
                </a:solidFill>
                <a:latin typeface="Century Gothic" panose="020B0502020202020204" pitchFamily="34" charset="0"/>
              </a:rPr>
              <a:t>j</a:t>
            </a:r>
            <a:r>
              <a:rPr lang="en-GB" sz="1200" b="1" baseline="0" dirty="0">
                <a:solidFill>
                  <a:schemeClr val="tx1"/>
                </a:solidFill>
                <a:latin typeface="+mn-lt"/>
              </a:rPr>
              <a:t>]</a:t>
            </a:r>
            <a:r>
              <a:rPr lang="en-GB" b="1" baseline="0" dirty="0"/>
              <a:t>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t>Word frequency rankings (1 is the most common word in German): </a:t>
            </a:r>
            <a:br>
              <a:rPr lang="en-GB" sz="1200" baseline="0" dirty="0"/>
            </a:br>
            <a:r>
              <a:rPr lang="en-GB" sz="1200" b="1" baseline="0" dirty="0" err="1"/>
              <a:t>ja</a:t>
            </a:r>
            <a:r>
              <a:rPr lang="en-GB" sz="1200" b="0" baseline="0" dirty="0"/>
              <a:t> [27</a:t>
            </a:r>
            <a:r>
              <a:rPr lang="en-GB" sz="1200" baseline="0" dirty="0"/>
              <a:t>]; </a:t>
            </a:r>
            <a:r>
              <a:rPr lang="en-GB" sz="1200" b="1" baseline="0" dirty="0" err="1"/>
              <a:t>Junge</a:t>
            </a:r>
            <a:r>
              <a:rPr lang="en-GB" sz="1200" b="1" baseline="0" dirty="0"/>
              <a:t> </a:t>
            </a:r>
            <a:r>
              <a:rPr lang="en-GB" sz="1200" b="0" baseline="0" dirty="0"/>
              <a:t>[630] </a:t>
            </a:r>
            <a:r>
              <a:rPr lang="en-GB" sz="1200" b="1" baseline="0" dirty="0" err="1"/>
              <a:t>Jahr</a:t>
            </a:r>
            <a:r>
              <a:rPr lang="en-GB" sz="1200" b="1" baseline="0" dirty="0"/>
              <a:t> </a:t>
            </a:r>
            <a:r>
              <a:rPr lang="en-GB" sz="1200" baseline="0" dirty="0"/>
              <a:t>[51]; </a:t>
            </a:r>
            <a:r>
              <a:rPr lang="en-GB" sz="1200" b="1" baseline="0" dirty="0" err="1"/>
              <a:t>jemand</a:t>
            </a:r>
            <a:r>
              <a:rPr lang="en-GB" sz="1200" b="1" baseline="0" dirty="0"/>
              <a:t> </a:t>
            </a:r>
            <a:r>
              <a:rPr lang="en-GB" sz="1200" baseline="0" dirty="0"/>
              <a:t>[397]; </a:t>
            </a:r>
            <a:r>
              <a:rPr lang="en-GB" sz="1200" b="1" baseline="0" dirty="0" err="1"/>
              <a:t>jetzt</a:t>
            </a:r>
            <a:r>
              <a:rPr lang="en-GB" sz="1200" b="1" baseline="0" dirty="0"/>
              <a:t> </a:t>
            </a:r>
            <a:r>
              <a:rPr lang="en-GB" sz="1200" baseline="0" dirty="0"/>
              <a:t>[62]; </a:t>
            </a:r>
            <a:r>
              <a:rPr lang="en-GB" sz="1200" b="1" baseline="0" dirty="0" err="1"/>
              <a:t>jung</a:t>
            </a:r>
            <a:r>
              <a:rPr lang="en-GB" sz="1200" b="1" baseline="0" dirty="0"/>
              <a:t> </a:t>
            </a:r>
            <a:r>
              <a:rPr lang="en-GB" sz="1200" baseline="0" dirty="0"/>
              <a:t>[184].</a:t>
            </a:r>
            <a:br>
              <a:rPr lang="en-GB" sz="1200" baseline="0" dirty="0"/>
            </a:br>
            <a:r>
              <a:rPr lang="en-GB" sz="1200" i="1" dirty="0"/>
              <a:t>Source:  Jones, R.L. &amp; </a:t>
            </a:r>
            <a:r>
              <a:rPr lang="en-GB" sz="1200" i="1" dirty="0" err="1"/>
              <a:t>Tschirner</a:t>
            </a:r>
            <a:r>
              <a:rPr lang="en-GB" sz="1200" i="1" dirty="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167964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With sound and no pictures to focus all attention on the sound-symbol correspondence.</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192546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sound</a:t>
            </a:r>
            <a:r>
              <a:rPr lang="en-GB" baseline="0" dirty="0"/>
              <a:t> to elicit pronunciation (without first hearing the teacher).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Teacher to elicit pronunciation by asking “</a:t>
            </a:r>
            <a:r>
              <a:rPr lang="en-GB" i="1" baseline="0" dirty="0"/>
              <a:t>Wie </a:t>
            </a:r>
            <a:r>
              <a:rPr lang="en-GB" i="1" baseline="0" dirty="0" err="1"/>
              <a:t>sagt</a:t>
            </a:r>
            <a:r>
              <a:rPr lang="en-GB" i="1" baseline="0" dirty="0"/>
              <a:t> man …”</a:t>
            </a:r>
            <a:endParaRPr lang="en-GB" i="0"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798855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Note: </a:t>
            </a:r>
            <a:r>
              <a:rPr lang="en-GB" dirty="0"/>
              <a:t>There is a less challenging version of this task, with picture prompts, on the following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a:t>
            </a:r>
            <a:r>
              <a:rPr lang="en-GB" dirty="0">
                <a:hlinkClick r:id="rId3"/>
              </a:rPr>
              <a:t>https://creativecommons.org/licenses/by-nc-nd/2.0/</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this exercise,</a:t>
            </a:r>
            <a:r>
              <a:rPr lang="en-GB" baseline="0" dirty="0"/>
              <a:t> students listen and organise the words they hear into the three categories.  Sometimes students will need to write them down and read them before they can decide where to place them, so encourage them to do this.  </a:t>
            </a:r>
            <a:br>
              <a:rPr lang="en-GB" baseline="0" dirty="0"/>
            </a:br>
            <a:r>
              <a:rPr lang="en-GB" baseline="0" dirty="0"/>
              <a:t>The first one can be done as an example with the class. It is one of the trickier ones. Tell students there are four words in each category, and that the four German ‘J’ words are known to them already.</a:t>
            </a:r>
            <a:br>
              <a:rPr lang="en-GB" baseline="0" dirty="0"/>
            </a:br>
            <a:r>
              <a:rPr lang="en-GB" baseline="0" dirty="0"/>
              <a:t/>
            </a:r>
            <a:br>
              <a:rPr lang="en-GB" baseline="0" dirty="0"/>
            </a:br>
            <a:r>
              <a:rPr lang="en-GB" b="1" baseline="0" dirty="0"/>
              <a:t>Transcript (with English meanings given in brackets)</a:t>
            </a:r>
            <a:r>
              <a:rPr lang="en-GB" baseline="0" dirty="0"/>
              <a:t/>
            </a:r>
            <a:br>
              <a:rPr lang="en-GB" baseline="0" dirty="0"/>
            </a:br>
            <a:r>
              <a:rPr lang="en-GB" baseline="0" dirty="0" err="1"/>
              <a:t>Jacht</a:t>
            </a:r>
            <a:r>
              <a:rPr lang="en-GB" baseline="0" dirty="0"/>
              <a:t> (yacht)</a:t>
            </a:r>
            <a:br>
              <a:rPr lang="en-GB" baseline="0" dirty="0"/>
            </a:br>
            <a:r>
              <a:rPr lang="en-GB" baseline="0" dirty="0"/>
              <a:t>Jeans (jeans)</a:t>
            </a:r>
            <a:br>
              <a:rPr lang="en-GB" baseline="0" dirty="0"/>
            </a:br>
            <a:r>
              <a:rPr lang="en-GB" baseline="0" dirty="0" err="1"/>
              <a:t>ja</a:t>
            </a:r>
            <a:r>
              <a:rPr lang="en-GB" baseline="0" dirty="0"/>
              <a:t> (yes)</a:t>
            </a:r>
            <a:br>
              <a:rPr lang="en-GB" baseline="0" dirty="0"/>
            </a:br>
            <a:r>
              <a:rPr lang="en-GB" baseline="0" dirty="0" err="1"/>
              <a:t>Junge</a:t>
            </a:r>
            <a:r>
              <a:rPr lang="en-GB" baseline="0" dirty="0"/>
              <a:t> (boy)</a:t>
            </a:r>
            <a:br>
              <a:rPr lang="en-GB" baseline="0" dirty="0"/>
            </a:br>
            <a:r>
              <a:rPr lang="en-GB" baseline="0" dirty="0"/>
              <a:t>Jo-Jo (yo-yo)</a:t>
            </a:r>
            <a:br>
              <a:rPr lang="en-GB" baseline="0" dirty="0"/>
            </a:br>
            <a:r>
              <a:rPr lang="en-GB" baseline="0" dirty="0" err="1"/>
              <a:t>Joghurt</a:t>
            </a:r>
            <a:r>
              <a:rPr lang="en-GB" baseline="0" dirty="0"/>
              <a:t> (yoghurt)</a:t>
            </a:r>
            <a:br>
              <a:rPr lang="en-GB" baseline="0" dirty="0"/>
            </a:br>
            <a:r>
              <a:rPr lang="en-GB" baseline="0" dirty="0"/>
              <a:t>Job (job)</a:t>
            </a:r>
            <a:br>
              <a:rPr lang="en-GB" baseline="0" dirty="0"/>
            </a:br>
            <a:r>
              <a:rPr lang="en-GB" baseline="0" dirty="0"/>
              <a:t>Jazz (jazz)</a:t>
            </a:r>
            <a:br>
              <a:rPr lang="en-GB" baseline="0" dirty="0"/>
            </a:br>
            <a:r>
              <a:rPr lang="en-GB" baseline="0" dirty="0" err="1"/>
              <a:t>jeden</a:t>
            </a:r>
            <a:r>
              <a:rPr lang="en-GB" baseline="0" dirty="0"/>
              <a:t> Tag (every day)</a:t>
            </a:r>
            <a:br>
              <a:rPr lang="en-GB" baseline="0" dirty="0"/>
            </a:br>
            <a:r>
              <a:rPr lang="en-GB" baseline="0" dirty="0" err="1"/>
              <a:t>joggen</a:t>
            </a:r>
            <a:r>
              <a:rPr lang="en-GB" baseline="0" dirty="0"/>
              <a:t> (jogging)</a:t>
            </a:r>
            <a:br>
              <a:rPr lang="en-GB" baseline="0" dirty="0"/>
            </a:br>
            <a:r>
              <a:rPr lang="en-GB" baseline="0" dirty="0" err="1"/>
              <a:t>jetzt</a:t>
            </a:r>
            <a:r>
              <a:rPr lang="en-GB" baseline="0" dirty="0"/>
              <a:t> (now)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err="1"/>
              <a:t>jodeln</a:t>
            </a:r>
            <a:r>
              <a:rPr lang="en-GB" baseline="0" dirty="0"/>
              <a:t> (yodel)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Note: students may not recognise ‘yodel’.  Give them a definition and context, e.g., yodelling started off as a form of communication between people living in remote mountain locations.  The quick modulations from normal to falsetto (high) voice make the sound carry for long distances.</a:t>
            </a:r>
            <a:br>
              <a:rPr lang="en-GB" baseline="0" dirty="0"/>
            </a:br>
            <a:r>
              <a:rPr lang="en-GB" baseline="0" dirty="0"/>
              <a:t>Click for an image.  Click on the player to hear an example of recreational yodelling from a </a:t>
            </a:r>
            <a:r>
              <a:rPr lang="en-GB" baseline="0" dirty="0" err="1"/>
              <a:t>Stammtisch</a:t>
            </a:r>
            <a:r>
              <a:rPr lang="en-GB" baseline="0" dirty="0"/>
              <a:t> in Graz, Austria (48 seconds).  Tell students that </a:t>
            </a:r>
            <a:r>
              <a:rPr lang="en-GB" baseline="0" dirty="0" err="1"/>
              <a:t>Stammtisch</a:t>
            </a:r>
            <a:r>
              <a:rPr lang="en-GB" baseline="0" dirty="0"/>
              <a:t> (lit. regular table) is a general word for a regular (usually weekly) meeting of a group of friends often for the pursuit a particular hobby.</a:t>
            </a:r>
            <a:br>
              <a:rPr lang="en-GB" baseline="0" dirty="0"/>
            </a:br>
            <a:endParaRPr lang="en-GB" b="1" dirty="0"/>
          </a:p>
          <a:p>
            <a:r>
              <a:rPr lang="en-GB" dirty="0"/>
              <a:t>Word</a:t>
            </a:r>
            <a:r>
              <a:rPr lang="en-GB" baseline="0" dirty="0"/>
              <a:t> frequency rankings: </a:t>
            </a:r>
            <a:r>
              <a:rPr lang="en-GB" b="1" baseline="0" dirty="0" err="1"/>
              <a:t>Jacht</a:t>
            </a:r>
            <a:r>
              <a:rPr lang="en-GB" baseline="0" dirty="0"/>
              <a:t>[</a:t>
            </a:r>
            <a:r>
              <a:rPr kumimoji="0" lang="en-GB" sz="1200" b="0" i="0" u="none" strike="noStrike" kern="1200" cap="none" spc="0" normalizeH="0" baseline="0" noProof="0" dirty="0">
                <a:ln>
                  <a:noFill/>
                </a:ln>
                <a:solidFill>
                  <a:prstClr val="black"/>
                </a:solidFill>
                <a:effectLst/>
                <a:uLnTx/>
                <a:uFillTx/>
                <a:latin typeface="+mn-lt"/>
                <a:ea typeface="+mn-ea"/>
                <a:cs typeface="+mn-cs"/>
              </a:rPr>
              <a:t>&gt;4034</a:t>
            </a:r>
            <a:r>
              <a:rPr lang="en-GB" baseline="0" dirty="0"/>
              <a:t>], </a:t>
            </a:r>
            <a:r>
              <a:rPr lang="en-GB" sz="1200" b="1" baseline="0" dirty="0"/>
              <a:t>Jeans </a:t>
            </a:r>
            <a:r>
              <a:rPr lang="en-GB" sz="1200" baseline="0" dirty="0"/>
              <a:t>[4942 (2019 list)]; </a:t>
            </a:r>
            <a:r>
              <a:rPr lang="en-GB" sz="1200" b="1" baseline="0" dirty="0" err="1"/>
              <a:t>ja</a:t>
            </a:r>
            <a:r>
              <a:rPr lang="en-GB" sz="1200" b="0" baseline="0" dirty="0"/>
              <a:t>[</a:t>
            </a:r>
            <a:r>
              <a:rPr kumimoji="0" lang="en-GB" sz="1200" b="0" i="0" u="none" strike="noStrike" kern="1200" cap="none" spc="0" normalizeH="0" baseline="0" noProof="0" dirty="0">
                <a:ln>
                  <a:noFill/>
                </a:ln>
                <a:solidFill>
                  <a:prstClr val="black"/>
                </a:solidFill>
                <a:effectLst/>
                <a:uLnTx/>
                <a:uFillTx/>
                <a:latin typeface="+mn-lt"/>
                <a:ea typeface="+mn-ea"/>
                <a:cs typeface="+mn-cs"/>
              </a:rPr>
              <a:t>27</a:t>
            </a:r>
            <a:r>
              <a:rPr lang="en-GB" sz="1200" b="0" baseline="0" dirty="0"/>
              <a:t>]; </a:t>
            </a:r>
            <a:r>
              <a:rPr lang="en-GB" sz="1200" b="1" baseline="0" dirty="0" err="1"/>
              <a:t>Junge</a:t>
            </a:r>
            <a:r>
              <a:rPr lang="en-GB" sz="1200" b="0" baseline="0" dirty="0"/>
              <a:t> [</a:t>
            </a:r>
            <a:r>
              <a:rPr kumimoji="0" lang="en-GB" sz="1200" b="0" i="0" u="none" strike="noStrike" kern="1200" cap="none" spc="0" normalizeH="0" baseline="0" noProof="0" dirty="0">
                <a:ln>
                  <a:noFill/>
                </a:ln>
                <a:solidFill>
                  <a:prstClr val="black"/>
                </a:solidFill>
                <a:effectLst/>
                <a:uLnTx/>
                <a:uFillTx/>
                <a:latin typeface="+mn-lt"/>
                <a:ea typeface="+mn-ea"/>
                <a:cs typeface="+mn-cs"/>
              </a:rPr>
              <a:t>630</a:t>
            </a:r>
            <a:r>
              <a:rPr lang="en-GB" sz="1200" b="0" baseline="0" dirty="0"/>
              <a:t>]; </a:t>
            </a:r>
            <a:r>
              <a:rPr lang="en-GB" sz="1200" b="1" baseline="0" dirty="0"/>
              <a:t>Jo-Jo</a:t>
            </a:r>
            <a:r>
              <a:rPr lang="en-GB" sz="1200" b="0" baseline="0" dirty="0"/>
              <a:t> [</a:t>
            </a:r>
            <a:r>
              <a:rPr kumimoji="0" lang="en-GB" sz="1200" b="0" i="0" u="none" strike="noStrike" kern="1200" cap="none" spc="0" normalizeH="0" baseline="0" noProof="0" dirty="0">
                <a:ln>
                  <a:noFill/>
                </a:ln>
                <a:solidFill>
                  <a:prstClr val="black"/>
                </a:solidFill>
                <a:effectLst/>
                <a:uLnTx/>
                <a:uFillTx/>
                <a:latin typeface="+mn-lt"/>
                <a:ea typeface="+mn-ea"/>
                <a:cs typeface="+mn-cs"/>
              </a:rPr>
              <a:t>&gt;4034</a:t>
            </a:r>
            <a:r>
              <a:rPr lang="en-GB" sz="1200" b="0" baseline="0" dirty="0"/>
              <a:t>]; </a:t>
            </a:r>
            <a:r>
              <a:rPr lang="en-GB" sz="1200" b="1" baseline="0" dirty="0" err="1"/>
              <a:t>Joghurt</a:t>
            </a:r>
            <a:r>
              <a:rPr lang="en-GB" sz="1200" b="1" baseline="0" dirty="0"/>
              <a:t> </a:t>
            </a:r>
            <a:r>
              <a:rPr lang="en-GB" sz="1200" baseline="0" dirty="0"/>
              <a:t>[&gt;4034];</a:t>
            </a:r>
            <a:r>
              <a:rPr lang="en-GB" baseline="0" dirty="0"/>
              <a:t> </a:t>
            </a:r>
            <a:r>
              <a:rPr kumimoji="0" lang="en-GB" sz="1200" b="1" i="0" u="none" strike="noStrike" kern="1200" cap="none" spc="0" normalizeH="0" baseline="0" noProof="0" dirty="0">
                <a:ln>
                  <a:noFill/>
                </a:ln>
                <a:solidFill>
                  <a:prstClr val="black"/>
                </a:solidFill>
                <a:effectLst/>
                <a:uLnTx/>
                <a:uFillTx/>
                <a:latin typeface="+mn-lt"/>
                <a:ea typeface="+mn-ea"/>
                <a:cs typeface="+mn-cs"/>
              </a:rPr>
              <a:t>Job </a:t>
            </a:r>
            <a:r>
              <a:rPr kumimoji="0" lang="en-GB" sz="1200" b="0" i="0" u="none" strike="noStrike" kern="1200" cap="none" spc="0" normalizeH="0" baseline="0" noProof="0" dirty="0">
                <a:ln>
                  <a:noFill/>
                </a:ln>
                <a:solidFill>
                  <a:prstClr val="black"/>
                </a:solidFill>
                <a:effectLst/>
                <a:uLnTx/>
                <a:uFillTx/>
                <a:latin typeface="+mn-lt"/>
                <a:ea typeface="+mn-ea"/>
                <a:cs typeface="+mn-cs"/>
              </a:rPr>
              <a:t>[1090]; </a:t>
            </a:r>
            <a:r>
              <a:rPr kumimoji="0" lang="en-GB" sz="1200" b="1" i="0" u="none" strike="noStrike" kern="1200" cap="none" spc="0" normalizeH="0" baseline="0" noProof="0" dirty="0">
                <a:ln>
                  <a:noFill/>
                </a:ln>
                <a:solidFill>
                  <a:prstClr val="black"/>
                </a:solidFill>
                <a:effectLst/>
                <a:uLnTx/>
                <a:uFillTx/>
                <a:latin typeface="+mn-lt"/>
                <a:ea typeface="+mn-ea"/>
                <a:cs typeface="+mn-cs"/>
              </a:rPr>
              <a:t>Jazz </a:t>
            </a:r>
            <a:r>
              <a:rPr kumimoji="0" lang="en-GB" sz="1200" b="0" i="0" u="none" strike="noStrike" kern="1200" cap="none" spc="0" normalizeH="0" baseline="0" noProof="0" dirty="0">
                <a:ln>
                  <a:noFill/>
                </a:ln>
                <a:solidFill>
                  <a:prstClr val="black"/>
                </a:solidFill>
                <a:effectLst/>
                <a:uLnTx/>
                <a:uFillTx/>
                <a:latin typeface="+mn-lt"/>
                <a:ea typeface="+mn-ea"/>
                <a:cs typeface="+mn-cs"/>
              </a:rPr>
              <a:t>[3467]; </a:t>
            </a:r>
            <a:r>
              <a:rPr kumimoji="0" lang="en-GB" sz="1200" b="1" i="0" u="none" strike="noStrike" kern="1200" cap="none" spc="0" normalizeH="0" baseline="0" noProof="0" dirty="0" err="1">
                <a:ln>
                  <a:noFill/>
                </a:ln>
                <a:solidFill>
                  <a:prstClr val="black"/>
                </a:solidFill>
                <a:effectLst/>
                <a:uLnTx/>
                <a:uFillTx/>
                <a:latin typeface="+mn-lt"/>
                <a:ea typeface="+mn-ea"/>
                <a:cs typeface="+mn-cs"/>
              </a:rPr>
              <a:t>jeden</a:t>
            </a:r>
            <a:r>
              <a:rPr kumimoji="0" lang="en-GB" sz="1200" b="1" i="0" u="none" strike="noStrike" kern="1200" cap="none" spc="0" normalizeH="0" baseline="0" noProof="0" dirty="0">
                <a:ln>
                  <a:noFill/>
                </a:ln>
                <a:solidFill>
                  <a:prstClr val="black"/>
                </a:solidFill>
                <a:effectLst/>
                <a:uLnTx/>
                <a:uFillTx/>
                <a:latin typeface="+mn-lt"/>
                <a:ea typeface="+mn-ea"/>
                <a:cs typeface="+mn-cs"/>
              </a:rPr>
              <a:t> Tag</a:t>
            </a:r>
            <a:r>
              <a:rPr kumimoji="0" lang="en-GB" sz="1200" b="0" i="0" u="none" strike="noStrike" kern="1200" cap="none" spc="0" normalizeH="0" baseline="0" noProof="0" dirty="0">
                <a:ln>
                  <a:noFill/>
                </a:ln>
                <a:solidFill>
                  <a:prstClr val="black"/>
                </a:solidFill>
                <a:effectLst/>
                <a:uLnTx/>
                <a:uFillTx/>
                <a:latin typeface="+mn-lt"/>
                <a:ea typeface="+mn-ea"/>
                <a:cs typeface="+mn-cs"/>
              </a:rPr>
              <a:t>[88/108]; </a:t>
            </a:r>
            <a:r>
              <a:rPr lang="en-GB" sz="1200" b="1" baseline="0" dirty="0" err="1"/>
              <a:t>joggen</a:t>
            </a:r>
            <a:r>
              <a:rPr lang="en-GB" sz="1200" b="1" baseline="0" dirty="0"/>
              <a:t> </a:t>
            </a:r>
            <a:r>
              <a:rPr lang="en-GB" sz="1200" b="0" baseline="0" dirty="0"/>
              <a:t>[&gt;4034]; </a:t>
            </a:r>
            <a:r>
              <a:rPr lang="en-GB" sz="1200" b="1" baseline="0" dirty="0" err="1"/>
              <a:t>jetzt</a:t>
            </a:r>
            <a:r>
              <a:rPr lang="en-GB" sz="1200" b="1" baseline="0" dirty="0"/>
              <a:t> </a:t>
            </a:r>
            <a:r>
              <a:rPr lang="en-GB" sz="1200" baseline="0" dirty="0"/>
              <a:t>[62] </a:t>
            </a:r>
            <a:r>
              <a:rPr lang="en-GB" sz="1200" b="1" baseline="0" dirty="0" err="1"/>
              <a:t>jodeln</a:t>
            </a:r>
            <a:r>
              <a:rPr lang="en-GB" sz="1200" b="1" baseline="0" dirty="0"/>
              <a:t> </a:t>
            </a:r>
            <a:r>
              <a:rPr lang="en-GB" sz="1200" baseline="0" dirty="0"/>
              <a:t>[&gt;4034]</a:t>
            </a:r>
            <a:br>
              <a:rPr lang="en-GB" sz="1200" baseline="0" dirty="0"/>
            </a:br>
            <a:endParaRPr lang="en-GB"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6</a:t>
            </a:fld>
            <a:endParaRPr lang="en-GB">
              <a:solidFill>
                <a:prstClr val="black"/>
              </a:solidFill>
            </a:endParaRPr>
          </a:p>
        </p:txBody>
      </p:sp>
    </p:spTree>
    <p:extLst>
      <p:ext uri="{BB962C8B-B14F-4D97-AF65-F5344CB8AC3E}">
        <p14:creationId xmlns:p14="http://schemas.microsoft.com/office/powerpoint/2010/main" val="2962094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Note: </a:t>
            </a:r>
            <a:r>
              <a:rPr lang="en-GB" dirty="0"/>
              <a:t>There is a more challenging version of this task, without picture prompts, on the previous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a:t>
            </a:r>
            <a:r>
              <a:rPr lang="en-GB" dirty="0">
                <a:hlinkClick r:id="rId3"/>
              </a:rPr>
              <a:t>https://creativecommons.org/licenses/by-nc-nd/2.0/</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this exercise,</a:t>
            </a:r>
            <a:r>
              <a:rPr lang="en-GB" baseline="0" dirty="0"/>
              <a:t> students listen and organise the words they hear into the three categories.  </a:t>
            </a:r>
            <a:r>
              <a:rPr lang="en-GB" baseline="0" dirty="0" smtClean="0"/>
              <a:t>They can simply write the number into the correct part of the Venn OR they can also try to write the full word (or a mixture).</a:t>
            </a:r>
            <a:br>
              <a:rPr lang="en-GB" baseline="0" dirty="0" smtClean="0"/>
            </a:br>
            <a:r>
              <a:rPr lang="en-GB" baseline="0" dirty="0" smtClean="0"/>
              <a:t>Sometimes </a:t>
            </a:r>
            <a:r>
              <a:rPr lang="en-GB" baseline="0" dirty="0"/>
              <a:t>students will need to write them down and read them before they can decide where to place them, so encourage them to do this.  </a:t>
            </a:r>
            <a:br>
              <a:rPr lang="en-GB" baseline="0" dirty="0"/>
            </a:br>
            <a:r>
              <a:rPr lang="en-GB" baseline="0" dirty="0"/>
              <a:t>The first one can be done as an example with the class.  It is one of the trickier ones.  Tell students there are four words in each category, and that the four German ‘J’ words are known to them already.</a:t>
            </a:r>
            <a:br>
              <a:rPr lang="en-GB" baseline="0" dirty="0"/>
            </a:br>
            <a:r>
              <a:rPr lang="en-GB" baseline="0" dirty="0"/>
              <a:t/>
            </a:r>
            <a:br>
              <a:rPr lang="en-GB" baseline="0" dirty="0"/>
            </a:br>
            <a:r>
              <a:rPr lang="en-GB" b="1" baseline="0" dirty="0"/>
              <a:t>Transcript (with English meanings given in brackets)</a:t>
            </a:r>
            <a:r>
              <a:rPr lang="en-GB" baseline="0" dirty="0"/>
              <a:t/>
            </a:r>
            <a:br>
              <a:rPr lang="en-GB" baseline="0" dirty="0"/>
            </a:br>
            <a:r>
              <a:rPr lang="en-GB" baseline="0" dirty="0" err="1"/>
              <a:t>Jacht</a:t>
            </a:r>
            <a:r>
              <a:rPr lang="en-GB" baseline="0" dirty="0"/>
              <a:t> (yacht)</a:t>
            </a:r>
            <a:br>
              <a:rPr lang="en-GB" baseline="0" dirty="0"/>
            </a:br>
            <a:r>
              <a:rPr lang="en-GB" baseline="0" dirty="0"/>
              <a:t>Jeans (jeans)</a:t>
            </a:r>
            <a:br>
              <a:rPr lang="en-GB" baseline="0" dirty="0"/>
            </a:br>
            <a:r>
              <a:rPr lang="en-GB" baseline="0" dirty="0" err="1"/>
              <a:t>ja</a:t>
            </a:r>
            <a:r>
              <a:rPr lang="en-GB" baseline="0" dirty="0"/>
              <a:t> (yes)</a:t>
            </a:r>
            <a:br>
              <a:rPr lang="en-GB" baseline="0" dirty="0"/>
            </a:br>
            <a:r>
              <a:rPr lang="en-GB" baseline="0" dirty="0" err="1"/>
              <a:t>Junge</a:t>
            </a:r>
            <a:r>
              <a:rPr lang="en-GB" baseline="0" dirty="0"/>
              <a:t> (boy)</a:t>
            </a:r>
            <a:br>
              <a:rPr lang="en-GB" baseline="0" dirty="0"/>
            </a:br>
            <a:r>
              <a:rPr lang="en-GB" baseline="0" dirty="0"/>
              <a:t>Jo-Jo (yo-yo)</a:t>
            </a:r>
            <a:br>
              <a:rPr lang="en-GB" baseline="0" dirty="0"/>
            </a:br>
            <a:r>
              <a:rPr lang="en-GB" baseline="0" dirty="0" err="1"/>
              <a:t>Joghurt</a:t>
            </a:r>
            <a:r>
              <a:rPr lang="en-GB" baseline="0" dirty="0"/>
              <a:t> (yoghurt)</a:t>
            </a:r>
            <a:br>
              <a:rPr lang="en-GB" baseline="0" dirty="0"/>
            </a:br>
            <a:r>
              <a:rPr lang="en-GB" baseline="0" dirty="0"/>
              <a:t>Job (job)</a:t>
            </a:r>
            <a:br>
              <a:rPr lang="en-GB" baseline="0" dirty="0"/>
            </a:br>
            <a:r>
              <a:rPr lang="en-GB" baseline="0" dirty="0"/>
              <a:t>Jazz (jazz)</a:t>
            </a:r>
            <a:br>
              <a:rPr lang="en-GB" baseline="0" dirty="0"/>
            </a:br>
            <a:r>
              <a:rPr lang="en-GB" baseline="0" dirty="0" err="1"/>
              <a:t>jeden</a:t>
            </a:r>
            <a:r>
              <a:rPr lang="en-GB" baseline="0" dirty="0"/>
              <a:t> Tag (every day)</a:t>
            </a:r>
            <a:br>
              <a:rPr lang="en-GB" baseline="0" dirty="0"/>
            </a:br>
            <a:r>
              <a:rPr lang="en-GB" baseline="0" dirty="0" err="1"/>
              <a:t>joggen</a:t>
            </a:r>
            <a:r>
              <a:rPr lang="en-GB" baseline="0" dirty="0"/>
              <a:t> (jogging)</a:t>
            </a:r>
            <a:br>
              <a:rPr lang="en-GB" baseline="0" dirty="0"/>
            </a:br>
            <a:r>
              <a:rPr lang="en-GB" baseline="0" dirty="0" err="1"/>
              <a:t>jetzt</a:t>
            </a:r>
            <a:r>
              <a:rPr lang="en-GB" baseline="0" dirty="0"/>
              <a:t> (now)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err="1"/>
              <a:t>jodeln</a:t>
            </a:r>
            <a:r>
              <a:rPr lang="en-GB" baseline="0" dirty="0"/>
              <a:t> (yodel)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Note: students may not recognise ‘yodel’.  Give them a definition and context, e.g., yodelling started off as a form of communication between people living in remote mountain locations.  The quick modulations from normal to falsetto (high) voice make the sound carry for long distances.</a:t>
            </a:r>
            <a:br>
              <a:rPr lang="en-GB" baseline="0" dirty="0"/>
            </a:br>
            <a:r>
              <a:rPr lang="en-GB" baseline="0" dirty="0"/>
              <a:t>Click for an image.  Click on the player to hear an example of recreational yodelling from a </a:t>
            </a:r>
            <a:r>
              <a:rPr lang="en-GB" baseline="0" dirty="0" err="1"/>
              <a:t>Stammtisch</a:t>
            </a:r>
            <a:r>
              <a:rPr lang="en-GB" baseline="0" dirty="0"/>
              <a:t> in Graz, Austria (48 seconds).  Tell students that </a:t>
            </a:r>
            <a:r>
              <a:rPr lang="en-GB" baseline="0" dirty="0" err="1"/>
              <a:t>Stammtisch</a:t>
            </a:r>
            <a:r>
              <a:rPr lang="en-GB" baseline="0" dirty="0"/>
              <a:t> (lit. regular table) is a general word for a regular (usually weekly) meeting of a group of friends often for the pursuit a particular hobby.</a:t>
            </a:r>
            <a:br>
              <a:rPr lang="en-GB" baseline="0" dirty="0"/>
            </a:br>
            <a:endParaRPr lang="en-GB" b="1" dirty="0"/>
          </a:p>
          <a:p>
            <a:r>
              <a:rPr lang="en-GB" dirty="0"/>
              <a:t>Word</a:t>
            </a:r>
            <a:r>
              <a:rPr lang="en-GB" baseline="0" dirty="0"/>
              <a:t> frequency rankings: </a:t>
            </a:r>
            <a:r>
              <a:rPr lang="en-GB" b="1" baseline="0" dirty="0" err="1"/>
              <a:t>Jacht</a:t>
            </a:r>
            <a:r>
              <a:rPr lang="en-GB" baseline="0" dirty="0"/>
              <a:t>[</a:t>
            </a:r>
            <a:r>
              <a:rPr kumimoji="0" lang="en-GB" sz="1200" b="0" i="0" u="none" strike="noStrike" kern="1200" cap="none" spc="0" normalizeH="0" baseline="0" noProof="0" dirty="0">
                <a:ln>
                  <a:noFill/>
                </a:ln>
                <a:solidFill>
                  <a:prstClr val="black"/>
                </a:solidFill>
                <a:effectLst/>
                <a:uLnTx/>
                <a:uFillTx/>
                <a:latin typeface="+mn-lt"/>
                <a:ea typeface="+mn-ea"/>
                <a:cs typeface="+mn-cs"/>
              </a:rPr>
              <a:t>&gt;4034</a:t>
            </a:r>
            <a:r>
              <a:rPr lang="en-GB" baseline="0" dirty="0"/>
              <a:t>], </a:t>
            </a:r>
            <a:r>
              <a:rPr lang="en-GB" sz="1200" b="1" baseline="0" dirty="0"/>
              <a:t>Jeans </a:t>
            </a:r>
            <a:r>
              <a:rPr lang="en-GB" sz="1200" baseline="0" dirty="0"/>
              <a:t>[4942 (2019 list)]; </a:t>
            </a:r>
            <a:r>
              <a:rPr lang="en-GB" sz="1200" b="1" baseline="0" dirty="0" err="1"/>
              <a:t>ja</a:t>
            </a:r>
            <a:r>
              <a:rPr lang="en-GB" sz="1200" b="0" baseline="0" dirty="0"/>
              <a:t>[</a:t>
            </a:r>
            <a:r>
              <a:rPr kumimoji="0" lang="en-GB" sz="1200" b="0" i="0" u="none" strike="noStrike" kern="1200" cap="none" spc="0" normalizeH="0" baseline="0" noProof="0" dirty="0">
                <a:ln>
                  <a:noFill/>
                </a:ln>
                <a:solidFill>
                  <a:prstClr val="black"/>
                </a:solidFill>
                <a:effectLst/>
                <a:uLnTx/>
                <a:uFillTx/>
                <a:latin typeface="+mn-lt"/>
                <a:ea typeface="+mn-ea"/>
                <a:cs typeface="+mn-cs"/>
              </a:rPr>
              <a:t>27</a:t>
            </a:r>
            <a:r>
              <a:rPr lang="en-GB" sz="1200" b="0" baseline="0" dirty="0"/>
              <a:t>]; </a:t>
            </a:r>
            <a:r>
              <a:rPr lang="en-GB" sz="1200" b="1" baseline="0" dirty="0" err="1"/>
              <a:t>Junge</a:t>
            </a:r>
            <a:r>
              <a:rPr lang="en-GB" sz="1200" b="0" baseline="0" dirty="0"/>
              <a:t> [</a:t>
            </a:r>
            <a:r>
              <a:rPr kumimoji="0" lang="en-GB" sz="1200" b="0" i="0" u="none" strike="noStrike" kern="1200" cap="none" spc="0" normalizeH="0" baseline="0" noProof="0" dirty="0">
                <a:ln>
                  <a:noFill/>
                </a:ln>
                <a:solidFill>
                  <a:prstClr val="black"/>
                </a:solidFill>
                <a:effectLst/>
                <a:uLnTx/>
                <a:uFillTx/>
                <a:latin typeface="+mn-lt"/>
                <a:ea typeface="+mn-ea"/>
                <a:cs typeface="+mn-cs"/>
              </a:rPr>
              <a:t>630</a:t>
            </a:r>
            <a:r>
              <a:rPr lang="en-GB" sz="1200" b="0" baseline="0" dirty="0"/>
              <a:t>]; </a:t>
            </a:r>
            <a:r>
              <a:rPr lang="en-GB" sz="1200" b="1" baseline="0" dirty="0"/>
              <a:t>Jo-Jo</a:t>
            </a:r>
            <a:r>
              <a:rPr lang="en-GB" sz="1200" b="0" baseline="0" dirty="0"/>
              <a:t> [</a:t>
            </a:r>
            <a:r>
              <a:rPr kumimoji="0" lang="en-GB" sz="1200" b="0" i="0" u="none" strike="noStrike" kern="1200" cap="none" spc="0" normalizeH="0" baseline="0" noProof="0" dirty="0">
                <a:ln>
                  <a:noFill/>
                </a:ln>
                <a:solidFill>
                  <a:prstClr val="black"/>
                </a:solidFill>
                <a:effectLst/>
                <a:uLnTx/>
                <a:uFillTx/>
                <a:latin typeface="+mn-lt"/>
                <a:ea typeface="+mn-ea"/>
                <a:cs typeface="+mn-cs"/>
              </a:rPr>
              <a:t>&gt;4034</a:t>
            </a:r>
            <a:r>
              <a:rPr lang="en-GB" sz="1200" b="0" baseline="0" dirty="0"/>
              <a:t>]; </a:t>
            </a:r>
            <a:r>
              <a:rPr lang="en-GB" sz="1200" b="1" baseline="0" dirty="0" err="1"/>
              <a:t>Joghurt</a:t>
            </a:r>
            <a:r>
              <a:rPr lang="en-GB" sz="1200" b="1" baseline="0" dirty="0"/>
              <a:t> </a:t>
            </a:r>
            <a:r>
              <a:rPr lang="en-GB" sz="1200" baseline="0" dirty="0"/>
              <a:t>[&gt;4034];</a:t>
            </a:r>
            <a:r>
              <a:rPr lang="en-GB" baseline="0" dirty="0"/>
              <a:t> </a:t>
            </a:r>
            <a:r>
              <a:rPr kumimoji="0" lang="en-GB" sz="1200" b="1" i="0" u="none" strike="noStrike" kern="1200" cap="none" spc="0" normalizeH="0" baseline="0" noProof="0" dirty="0">
                <a:ln>
                  <a:noFill/>
                </a:ln>
                <a:solidFill>
                  <a:prstClr val="black"/>
                </a:solidFill>
                <a:effectLst/>
                <a:uLnTx/>
                <a:uFillTx/>
                <a:latin typeface="+mn-lt"/>
                <a:ea typeface="+mn-ea"/>
                <a:cs typeface="+mn-cs"/>
              </a:rPr>
              <a:t>Job </a:t>
            </a:r>
            <a:r>
              <a:rPr kumimoji="0" lang="en-GB" sz="1200" b="0" i="0" u="none" strike="noStrike" kern="1200" cap="none" spc="0" normalizeH="0" baseline="0" noProof="0" dirty="0">
                <a:ln>
                  <a:noFill/>
                </a:ln>
                <a:solidFill>
                  <a:prstClr val="black"/>
                </a:solidFill>
                <a:effectLst/>
                <a:uLnTx/>
                <a:uFillTx/>
                <a:latin typeface="+mn-lt"/>
                <a:ea typeface="+mn-ea"/>
                <a:cs typeface="+mn-cs"/>
              </a:rPr>
              <a:t>[1090]; </a:t>
            </a:r>
            <a:r>
              <a:rPr kumimoji="0" lang="en-GB" sz="1200" b="1" i="0" u="none" strike="noStrike" kern="1200" cap="none" spc="0" normalizeH="0" baseline="0" noProof="0" dirty="0">
                <a:ln>
                  <a:noFill/>
                </a:ln>
                <a:solidFill>
                  <a:prstClr val="black"/>
                </a:solidFill>
                <a:effectLst/>
                <a:uLnTx/>
                <a:uFillTx/>
                <a:latin typeface="+mn-lt"/>
                <a:ea typeface="+mn-ea"/>
                <a:cs typeface="+mn-cs"/>
              </a:rPr>
              <a:t>Jazz </a:t>
            </a:r>
            <a:r>
              <a:rPr kumimoji="0" lang="en-GB" sz="1200" b="0" i="0" u="none" strike="noStrike" kern="1200" cap="none" spc="0" normalizeH="0" baseline="0" noProof="0" dirty="0">
                <a:ln>
                  <a:noFill/>
                </a:ln>
                <a:solidFill>
                  <a:prstClr val="black"/>
                </a:solidFill>
                <a:effectLst/>
                <a:uLnTx/>
                <a:uFillTx/>
                <a:latin typeface="+mn-lt"/>
                <a:ea typeface="+mn-ea"/>
                <a:cs typeface="+mn-cs"/>
              </a:rPr>
              <a:t>[3467]; </a:t>
            </a:r>
            <a:r>
              <a:rPr kumimoji="0" lang="en-GB" sz="1200" b="1" i="0" u="none" strike="noStrike" kern="1200" cap="none" spc="0" normalizeH="0" baseline="0" noProof="0" dirty="0" err="1">
                <a:ln>
                  <a:noFill/>
                </a:ln>
                <a:solidFill>
                  <a:prstClr val="black"/>
                </a:solidFill>
                <a:effectLst/>
                <a:uLnTx/>
                <a:uFillTx/>
                <a:latin typeface="+mn-lt"/>
                <a:ea typeface="+mn-ea"/>
                <a:cs typeface="+mn-cs"/>
              </a:rPr>
              <a:t>jeden</a:t>
            </a:r>
            <a:r>
              <a:rPr kumimoji="0" lang="en-GB" sz="1200" b="1" i="0" u="none" strike="noStrike" kern="1200" cap="none" spc="0" normalizeH="0" baseline="0" noProof="0" dirty="0">
                <a:ln>
                  <a:noFill/>
                </a:ln>
                <a:solidFill>
                  <a:prstClr val="black"/>
                </a:solidFill>
                <a:effectLst/>
                <a:uLnTx/>
                <a:uFillTx/>
                <a:latin typeface="+mn-lt"/>
                <a:ea typeface="+mn-ea"/>
                <a:cs typeface="+mn-cs"/>
              </a:rPr>
              <a:t> Tag</a:t>
            </a:r>
            <a:r>
              <a:rPr kumimoji="0" lang="en-GB" sz="1200" b="0" i="0" u="none" strike="noStrike" kern="1200" cap="none" spc="0" normalizeH="0" baseline="0" noProof="0" dirty="0">
                <a:ln>
                  <a:noFill/>
                </a:ln>
                <a:solidFill>
                  <a:prstClr val="black"/>
                </a:solidFill>
                <a:effectLst/>
                <a:uLnTx/>
                <a:uFillTx/>
                <a:latin typeface="+mn-lt"/>
                <a:ea typeface="+mn-ea"/>
                <a:cs typeface="+mn-cs"/>
              </a:rPr>
              <a:t>[88/108]; </a:t>
            </a:r>
            <a:r>
              <a:rPr lang="en-GB" sz="1200" b="1" baseline="0" dirty="0" err="1"/>
              <a:t>joggen</a:t>
            </a:r>
            <a:r>
              <a:rPr lang="en-GB" sz="1200" b="1" baseline="0" dirty="0"/>
              <a:t> </a:t>
            </a:r>
            <a:r>
              <a:rPr lang="en-GB" sz="1200" b="0" baseline="0" dirty="0"/>
              <a:t>[&gt;4034]; </a:t>
            </a:r>
            <a:r>
              <a:rPr lang="en-GB" sz="1200" b="1" baseline="0" dirty="0" err="1"/>
              <a:t>jetzt</a:t>
            </a:r>
            <a:r>
              <a:rPr lang="en-GB" sz="1200" b="1" baseline="0" dirty="0"/>
              <a:t> </a:t>
            </a:r>
            <a:r>
              <a:rPr lang="en-GB" sz="1200" baseline="0" dirty="0"/>
              <a:t>[62] </a:t>
            </a:r>
            <a:r>
              <a:rPr lang="en-GB" sz="1200" b="1" baseline="0" dirty="0" err="1"/>
              <a:t>jodeln</a:t>
            </a:r>
            <a:r>
              <a:rPr lang="en-GB" sz="1200" b="1" baseline="0" dirty="0"/>
              <a:t> </a:t>
            </a:r>
            <a:r>
              <a:rPr lang="en-GB" sz="1200" baseline="0" dirty="0"/>
              <a:t>[&gt;4034]</a:t>
            </a:r>
            <a:br>
              <a:rPr lang="en-GB" sz="1200" baseline="0" dirty="0"/>
            </a:br>
            <a:endParaRPr lang="en-GB"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7</a:t>
            </a:fld>
            <a:endParaRPr lang="en-GB">
              <a:solidFill>
                <a:prstClr val="black"/>
              </a:solidFill>
            </a:endParaRPr>
          </a:p>
        </p:txBody>
      </p:sp>
    </p:spTree>
    <p:extLst>
      <p:ext uri="{BB962C8B-B14F-4D97-AF65-F5344CB8AC3E}">
        <p14:creationId xmlns:p14="http://schemas.microsoft.com/office/powerpoint/2010/main" val="4067342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this exercise,</a:t>
            </a:r>
            <a:r>
              <a:rPr lang="en-GB" baseline="0" dirty="0"/>
              <a:t> students work in pairs to practise pronouncing a set of words containing SSC [</a:t>
            </a:r>
            <a:r>
              <a:rPr lang="en-GB" b="1" baseline="0" dirty="0"/>
              <a:t>j</a:t>
            </a:r>
            <a:r>
              <a:rPr lang="en-GB" baseline="0" dirty="0"/>
              <a:t>] in a given time.  The set contains previously taught, phonics source and cluster, cognate and new words.</a:t>
            </a:r>
            <a:br>
              <a:rPr lang="en-GB" baseline="0" dirty="0"/>
            </a:br>
            <a:r>
              <a:rPr lang="en-GB" baseline="0" dirty="0"/>
              <a:t/>
            </a:r>
            <a:br>
              <a:rPr lang="en-GB" baseline="0" dirty="0"/>
            </a:br>
            <a:r>
              <a:rPr lang="en-GB" baseline="0" dirty="0"/>
              <a:t>The speech bubble reminds students that only the cognates are pronounced with an English ‘j’ sound.</a:t>
            </a:r>
            <a:br>
              <a:rPr lang="en-GB" baseline="0" dirty="0"/>
            </a:br>
            <a:r>
              <a:rPr lang="en-GB" baseline="0" dirty="0"/>
              <a:t>Only the meaning of the new words are provided.</a:t>
            </a:r>
          </a:p>
          <a:p>
            <a:endParaRPr lang="en-GB" b="1" dirty="0"/>
          </a:p>
          <a:p>
            <a:r>
              <a:rPr lang="en-GB" b="1" dirty="0"/>
              <a:t>NB:</a:t>
            </a:r>
            <a:r>
              <a:rPr lang="en-GB" b="1" baseline="0" dirty="0"/>
              <a:t> </a:t>
            </a:r>
            <a:r>
              <a:rPr lang="en-GB" b="0" baseline="0" dirty="0"/>
              <a:t>This is one of a set of three slides with different timer settings. The speed of the exercise can be chosen to match the ability level of the class, or the teacher may wish to start with the slowest speed and increase gradually.</a:t>
            </a:r>
            <a:endParaRPr lang="en-GB" b="1" dirty="0"/>
          </a:p>
          <a:p>
            <a:endParaRPr lang="en-GB" b="1" dirty="0"/>
          </a:p>
          <a:p>
            <a:r>
              <a:rPr lang="en-GB" baseline="0" dirty="0"/>
              <a:t>1/ Teacher clicks ‘</a:t>
            </a:r>
            <a:r>
              <a:rPr lang="en-GB" baseline="0" dirty="0" err="1"/>
              <a:t>los</a:t>
            </a:r>
            <a:r>
              <a:rPr lang="en-GB" baseline="0" dirty="0"/>
              <a:t>’.</a:t>
            </a:r>
          </a:p>
          <a:p>
            <a:r>
              <a:rPr lang="en-GB" baseline="0" dirty="0"/>
              <a:t>2/ Student A reads the list of words out loud to student B. Student B listens carefully to their partner’s pronunciation, and stops Student A if the [j] sound is pronounced wrongly.</a:t>
            </a:r>
          </a:p>
          <a:p>
            <a:r>
              <a:rPr lang="en-GB" baseline="0" dirty="0"/>
              <a:t>3/ Students count how many words Student A managed to say correctly.</a:t>
            </a:r>
          </a:p>
          <a:p>
            <a:r>
              <a:rPr lang="en-GB" baseline="0" dirty="0"/>
              <a:t>4/ Students swap roles. The student with the most points at the end is the winner.</a:t>
            </a:r>
          </a:p>
          <a:p>
            <a:r>
              <a:rPr lang="en-GB" baseline="0" dirty="0"/>
              <a:t>5/ After two rounds, the teacher plays the correct pronunciation by clicking on the audio. Students repeat.</a:t>
            </a:r>
            <a:endParaRPr lang="en-GB" dirty="0"/>
          </a:p>
          <a:p>
            <a:endParaRPr lang="en-GB" b="1" dirty="0"/>
          </a:p>
          <a:p>
            <a:r>
              <a:rPr lang="en-GB" b="1" dirty="0"/>
              <a:t>For</a:t>
            </a:r>
            <a:r>
              <a:rPr lang="en-GB" b="1" baseline="0" dirty="0"/>
              <a:t> this task, only words in the top 2000 and true cognates have been used, as the repeated exposure to these words will aid incidental vocabulary learning.</a:t>
            </a:r>
            <a:endParaRPr lang="en-GB" b="1" dirty="0"/>
          </a:p>
          <a:p>
            <a:r>
              <a:rPr lang="en-GB" dirty="0"/>
              <a:t>Word</a:t>
            </a:r>
            <a:r>
              <a:rPr lang="en-GB" baseline="0" dirty="0"/>
              <a:t> frequency rankings: </a:t>
            </a:r>
            <a:r>
              <a:rPr lang="en-GB" sz="1200" b="1" baseline="0" dirty="0"/>
              <a:t>Jeans </a:t>
            </a:r>
            <a:r>
              <a:rPr lang="en-GB" sz="1200" baseline="0" dirty="0"/>
              <a:t>[4942 (2019 list)]; </a:t>
            </a:r>
            <a:r>
              <a:rPr lang="en-GB" sz="1200" b="1" baseline="0" dirty="0" err="1"/>
              <a:t>ja</a:t>
            </a:r>
            <a:r>
              <a:rPr lang="en-GB" sz="1200" b="1" baseline="0" dirty="0"/>
              <a:t> </a:t>
            </a:r>
            <a:r>
              <a:rPr lang="en-GB" sz="1200" b="0" baseline="0" dirty="0"/>
              <a:t>[</a:t>
            </a:r>
            <a:r>
              <a:rPr kumimoji="0" lang="en-GB" sz="1200" b="0" i="0" u="none" strike="noStrike" kern="1200" cap="none" spc="0" normalizeH="0" baseline="0" noProof="0" dirty="0">
                <a:ln>
                  <a:noFill/>
                </a:ln>
                <a:solidFill>
                  <a:prstClr val="black"/>
                </a:solidFill>
                <a:effectLst/>
                <a:uLnTx/>
                <a:uFillTx/>
                <a:latin typeface="+mn-lt"/>
                <a:ea typeface="+mn-ea"/>
                <a:cs typeface="+mn-cs"/>
              </a:rPr>
              <a:t>27</a:t>
            </a:r>
            <a:r>
              <a:rPr lang="en-GB" sz="1200" b="0" baseline="0" dirty="0"/>
              <a:t>]; </a:t>
            </a:r>
            <a:r>
              <a:rPr lang="en-GB" sz="1200" b="1" baseline="0" dirty="0" err="1"/>
              <a:t>Junge</a:t>
            </a:r>
            <a:r>
              <a:rPr lang="en-GB" sz="1200" b="0" baseline="0" dirty="0"/>
              <a:t> [</a:t>
            </a:r>
            <a:r>
              <a:rPr kumimoji="0" lang="en-GB" sz="1200" b="0" i="0" u="none" strike="noStrike" kern="1200" cap="none" spc="0" normalizeH="0" baseline="0" noProof="0" dirty="0">
                <a:ln>
                  <a:noFill/>
                </a:ln>
                <a:solidFill>
                  <a:prstClr val="black"/>
                </a:solidFill>
                <a:effectLst/>
                <a:uLnTx/>
                <a:uFillTx/>
                <a:latin typeface="+mn-lt"/>
                <a:ea typeface="+mn-ea"/>
                <a:cs typeface="+mn-cs"/>
              </a:rPr>
              <a:t>630</a:t>
            </a:r>
            <a:r>
              <a:rPr lang="en-GB" sz="1200" b="0" baseline="0" dirty="0"/>
              <a:t>]; </a:t>
            </a:r>
            <a:r>
              <a:rPr kumimoji="0" lang="en-GB" sz="1200" b="1" i="0" u="none" strike="noStrike" kern="1200" cap="none" spc="0" normalizeH="0" baseline="0" noProof="0" dirty="0">
                <a:ln>
                  <a:noFill/>
                </a:ln>
                <a:solidFill>
                  <a:prstClr val="black"/>
                </a:solidFill>
                <a:effectLst/>
                <a:uLnTx/>
                <a:uFillTx/>
                <a:latin typeface="+mn-lt"/>
                <a:ea typeface="+mn-ea"/>
                <a:cs typeface="+mn-cs"/>
              </a:rPr>
              <a:t>Job </a:t>
            </a:r>
            <a:r>
              <a:rPr kumimoji="0" lang="en-GB" sz="1200" b="0" i="0" u="none" strike="noStrike" kern="1200" cap="none" spc="0" normalizeH="0" baseline="0" noProof="0" dirty="0">
                <a:ln>
                  <a:noFill/>
                </a:ln>
                <a:solidFill>
                  <a:prstClr val="black"/>
                </a:solidFill>
                <a:effectLst/>
                <a:uLnTx/>
                <a:uFillTx/>
                <a:latin typeface="+mn-lt"/>
                <a:ea typeface="+mn-ea"/>
                <a:cs typeface="+mn-cs"/>
              </a:rPr>
              <a:t>[1090]; </a:t>
            </a:r>
            <a:r>
              <a:rPr kumimoji="0" lang="en-GB" sz="1200" b="1" i="0" u="none" strike="noStrike" kern="1200" cap="none" spc="0" normalizeH="0" baseline="0" noProof="0" dirty="0">
                <a:ln>
                  <a:noFill/>
                </a:ln>
                <a:solidFill>
                  <a:prstClr val="black"/>
                </a:solidFill>
                <a:effectLst/>
                <a:uLnTx/>
                <a:uFillTx/>
                <a:latin typeface="+mn-lt"/>
                <a:ea typeface="+mn-ea"/>
                <a:cs typeface="+mn-cs"/>
              </a:rPr>
              <a:t>Jazz </a:t>
            </a:r>
            <a:r>
              <a:rPr kumimoji="0" lang="en-GB" sz="1200" b="0" i="0" u="none" strike="noStrike" kern="1200" cap="none" spc="0" normalizeH="0" baseline="0" noProof="0" dirty="0">
                <a:ln>
                  <a:noFill/>
                </a:ln>
                <a:solidFill>
                  <a:prstClr val="black"/>
                </a:solidFill>
                <a:effectLst/>
                <a:uLnTx/>
                <a:uFillTx/>
                <a:latin typeface="+mn-lt"/>
                <a:ea typeface="+mn-ea"/>
                <a:cs typeface="+mn-cs"/>
              </a:rPr>
              <a:t>[3467]; </a:t>
            </a:r>
            <a:r>
              <a:rPr kumimoji="0" lang="en-GB" sz="1200" b="1" i="0" u="none" strike="noStrike" kern="1200" cap="none" spc="0" normalizeH="0" baseline="0" noProof="0" dirty="0" err="1">
                <a:ln>
                  <a:noFill/>
                </a:ln>
                <a:solidFill>
                  <a:prstClr val="black"/>
                </a:solidFill>
                <a:effectLst/>
                <a:uLnTx/>
                <a:uFillTx/>
                <a:latin typeface="+mn-lt"/>
                <a:ea typeface="+mn-ea"/>
                <a:cs typeface="+mn-cs"/>
              </a:rPr>
              <a:t>jeden</a:t>
            </a:r>
            <a:r>
              <a:rPr kumimoji="0" lang="en-GB" sz="1200" b="1" i="0" u="none" strike="noStrike" kern="1200" cap="none" spc="0" normalizeH="0" baseline="0" noProof="0" dirty="0">
                <a:ln>
                  <a:noFill/>
                </a:ln>
                <a:solidFill>
                  <a:prstClr val="black"/>
                </a:solidFill>
                <a:effectLst/>
                <a:uLnTx/>
                <a:uFillTx/>
                <a:latin typeface="+mn-lt"/>
                <a:ea typeface="+mn-ea"/>
                <a:cs typeface="+mn-cs"/>
              </a:rPr>
              <a:t> Tag</a:t>
            </a:r>
            <a:r>
              <a:rPr kumimoji="0" lang="en-GB" sz="1200" b="0" i="0" u="none" strike="noStrike" kern="1200" cap="none" spc="0" normalizeH="0" baseline="0" noProof="0" dirty="0">
                <a:ln>
                  <a:noFill/>
                </a:ln>
                <a:solidFill>
                  <a:prstClr val="black"/>
                </a:solidFill>
                <a:effectLst/>
                <a:uLnTx/>
                <a:uFillTx/>
                <a:latin typeface="+mn-lt"/>
                <a:ea typeface="+mn-ea"/>
                <a:cs typeface="+mn-cs"/>
              </a:rPr>
              <a:t>[88/108]; </a:t>
            </a:r>
            <a:r>
              <a:rPr lang="en-GB" sz="1200" b="1" baseline="0" dirty="0" err="1"/>
              <a:t>jetzt</a:t>
            </a:r>
            <a:r>
              <a:rPr lang="en-GB" sz="1200" b="1" baseline="0" dirty="0"/>
              <a:t> </a:t>
            </a:r>
            <a:r>
              <a:rPr lang="en-GB" sz="1200" baseline="0" dirty="0"/>
              <a:t>[62] </a:t>
            </a:r>
            <a:r>
              <a:rPr lang="en-GB" sz="1200" b="1" baseline="0" dirty="0" err="1"/>
              <a:t>Jahr</a:t>
            </a:r>
            <a:r>
              <a:rPr lang="en-GB" sz="1200" baseline="0" dirty="0"/>
              <a:t> [51] </a:t>
            </a:r>
            <a:r>
              <a:rPr lang="en-GB" sz="1200" b="1" baseline="0" dirty="0" err="1"/>
              <a:t>jedoch</a:t>
            </a:r>
            <a:r>
              <a:rPr lang="en-GB" sz="1200" baseline="0" dirty="0"/>
              <a:t> [191] </a:t>
            </a:r>
            <a:r>
              <a:rPr lang="en-GB" sz="1200" b="1" baseline="0" dirty="0" err="1"/>
              <a:t>Jahrhundert</a:t>
            </a:r>
            <a:r>
              <a:rPr lang="en-GB" sz="1200" b="1" baseline="0" dirty="0"/>
              <a:t> </a:t>
            </a:r>
            <a:r>
              <a:rPr lang="en-GB" sz="1200" baseline="0" dirty="0"/>
              <a:t>[447] </a:t>
            </a:r>
            <a:r>
              <a:rPr lang="en-GB" sz="1200" b="1" baseline="0" dirty="0" err="1"/>
              <a:t>Jugend</a:t>
            </a:r>
            <a:r>
              <a:rPr lang="en-GB" sz="1200" baseline="0" dirty="0"/>
              <a:t> [1627] </a:t>
            </a:r>
            <a:r>
              <a:rPr lang="en-GB" sz="1200" b="1" baseline="0" dirty="0" err="1"/>
              <a:t>Jugendliche</a:t>
            </a:r>
            <a:r>
              <a:rPr lang="en-GB" sz="1200" baseline="0" dirty="0"/>
              <a:t> [932] </a:t>
            </a:r>
            <a:endParaRPr lang="en-GB"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8</a:t>
            </a:fld>
            <a:endParaRPr lang="en-GB">
              <a:solidFill>
                <a:prstClr val="black"/>
              </a:solidFill>
            </a:endParaRPr>
          </a:p>
        </p:txBody>
      </p:sp>
    </p:spTree>
    <p:extLst>
      <p:ext uri="{BB962C8B-B14F-4D97-AF65-F5344CB8AC3E}">
        <p14:creationId xmlns:p14="http://schemas.microsoft.com/office/powerpoint/2010/main" val="233822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this exercise,</a:t>
            </a:r>
            <a:r>
              <a:rPr lang="en-GB" baseline="0" dirty="0"/>
              <a:t> students work in pairs to practise pronouncing a set of words containing SSC [</a:t>
            </a:r>
            <a:r>
              <a:rPr lang="en-GB" b="1" baseline="0" dirty="0"/>
              <a:t>j</a:t>
            </a:r>
            <a:r>
              <a:rPr lang="en-GB" baseline="0" dirty="0"/>
              <a:t>] in a given time.  The set contains previously taught, phonics source and cluster, cognate and new words.</a:t>
            </a:r>
            <a:br>
              <a:rPr lang="en-GB" baseline="0" dirty="0"/>
            </a:br>
            <a:r>
              <a:rPr lang="en-GB" baseline="0" dirty="0"/>
              <a:t/>
            </a:r>
            <a:br>
              <a:rPr lang="en-GB" baseline="0" dirty="0"/>
            </a:br>
            <a:r>
              <a:rPr lang="en-GB" baseline="0" dirty="0"/>
              <a:t>The speech bubble reminds students that only the cognates are pronounced with an English ‘j’ sound.</a:t>
            </a:r>
            <a:br>
              <a:rPr lang="en-GB" baseline="0" dirty="0"/>
            </a:br>
            <a:r>
              <a:rPr lang="en-GB" baseline="0" dirty="0"/>
              <a:t>Only the meaning of the new words are provided.</a:t>
            </a:r>
          </a:p>
          <a:p>
            <a:endParaRPr lang="en-GB" b="1" dirty="0"/>
          </a:p>
          <a:p>
            <a:r>
              <a:rPr lang="en-GB" b="1" dirty="0"/>
              <a:t>NB:</a:t>
            </a:r>
            <a:r>
              <a:rPr lang="en-GB" b="1" baseline="0" dirty="0"/>
              <a:t> </a:t>
            </a:r>
            <a:r>
              <a:rPr lang="en-GB" b="0" baseline="0" dirty="0"/>
              <a:t>This is one of a set of three slides with different timer settings. The speed of the exercise can be chosen to match the ability level of the class, or the teacher may wish to start with the slowest speed and increase gradually.</a:t>
            </a:r>
            <a:endParaRPr lang="en-GB" b="1" dirty="0"/>
          </a:p>
          <a:p>
            <a:endParaRPr lang="en-GB" b="1" dirty="0"/>
          </a:p>
          <a:p>
            <a:r>
              <a:rPr lang="en-GB" baseline="0" dirty="0"/>
              <a:t>1/ Teacher clicks ‘</a:t>
            </a:r>
            <a:r>
              <a:rPr lang="en-GB" baseline="0" dirty="0" err="1"/>
              <a:t>los</a:t>
            </a:r>
            <a:r>
              <a:rPr lang="en-GB" baseline="0" dirty="0"/>
              <a:t>’.</a:t>
            </a:r>
          </a:p>
          <a:p>
            <a:r>
              <a:rPr lang="en-GB" baseline="0" dirty="0"/>
              <a:t>2/ Student A reads the list of words out loud to student B. Student B listens carefully to their partner’s pronunciation, and stops Student A if the [j] sound is pronounced wrongly.</a:t>
            </a:r>
          </a:p>
          <a:p>
            <a:r>
              <a:rPr lang="en-GB" baseline="0" dirty="0"/>
              <a:t>3/ Students count how many words Student A managed to say correctly.</a:t>
            </a:r>
          </a:p>
          <a:p>
            <a:r>
              <a:rPr lang="en-GB" baseline="0" dirty="0"/>
              <a:t>4/ Students swap roles. The student with the most points at the end is the winner.</a:t>
            </a:r>
          </a:p>
          <a:p>
            <a:r>
              <a:rPr lang="en-GB" baseline="0" dirty="0"/>
              <a:t>5/ After two rounds, the teacher plays the correct pronunciation by clicking on the audio. Students repeat.</a:t>
            </a:r>
            <a:endParaRPr lang="en-GB" dirty="0"/>
          </a:p>
          <a:p>
            <a:endParaRPr lang="en-GB" b="1" dirty="0"/>
          </a:p>
          <a:p>
            <a:r>
              <a:rPr lang="en-GB" b="1" dirty="0"/>
              <a:t>For</a:t>
            </a:r>
            <a:r>
              <a:rPr lang="en-GB" b="1" baseline="0" dirty="0"/>
              <a:t> this task, only words in the top 2000 and true cognates have been used, as the repeated exposure to these words will aid incidental vocabulary learning.</a:t>
            </a:r>
            <a:endParaRPr lang="en-GB" b="1" dirty="0"/>
          </a:p>
          <a:p>
            <a:r>
              <a:rPr lang="en-GB" dirty="0"/>
              <a:t>Word</a:t>
            </a:r>
            <a:r>
              <a:rPr lang="en-GB" baseline="0" dirty="0"/>
              <a:t> frequency rankings: </a:t>
            </a:r>
            <a:r>
              <a:rPr lang="en-GB" sz="1200" b="1" baseline="0" dirty="0"/>
              <a:t>Jeans </a:t>
            </a:r>
            <a:r>
              <a:rPr lang="en-GB" sz="1200" baseline="0" dirty="0"/>
              <a:t>[4942 (2019 list)]; </a:t>
            </a:r>
            <a:r>
              <a:rPr lang="en-GB" sz="1200" b="1" baseline="0" dirty="0" err="1"/>
              <a:t>ja</a:t>
            </a:r>
            <a:r>
              <a:rPr lang="en-GB" sz="1200" b="1" baseline="0" dirty="0"/>
              <a:t> </a:t>
            </a:r>
            <a:r>
              <a:rPr lang="en-GB" sz="1200" b="0" baseline="0" dirty="0"/>
              <a:t>[</a:t>
            </a:r>
            <a:r>
              <a:rPr kumimoji="0" lang="en-GB" sz="1200" b="0" i="0" u="none" strike="noStrike" kern="1200" cap="none" spc="0" normalizeH="0" baseline="0" noProof="0" dirty="0">
                <a:ln>
                  <a:noFill/>
                </a:ln>
                <a:solidFill>
                  <a:prstClr val="black"/>
                </a:solidFill>
                <a:effectLst/>
                <a:uLnTx/>
                <a:uFillTx/>
                <a:latin typeface="+mn-lt"/>
                <a:ea typeface="+mn-ea"/>
                <a:cs typeface="+mn-cs"/>
              </a:rPr>
              <a:t>27</a:t>
            </a:r>
            <a:r>
              <a:rPr lang="en-GB" sz="1200" b="0" baseline="0" dirty="0"/>
              <a:t>]; </a:t>
            </a:r>
            <a:r>
              <a:rPr lang="en-GB" sz="1200" b="1" baseline="0" dirty="0" err="1"/>
              <a:t>Junge</a:t>
            </a:r>
            <a:r>
              <a:rPr lang="en-GB" sz="1200" b="0" baseline="0" dirty="0"/>
              <a:t> [</a:t>
            </a:r>
            <a:r>
              <a:rPr kumimoji="0" lang="en-GB" sz="1200" b="0" i="0" u="none" strike="noStrike" kern="1200" cap="none" spc="0" normalizeH="0" baseline="0" noProof="0" dirty="0">
                <a:ln>
                  <a:noFill/>
                </a:ln>
                <a:solidFill>
                  <a:prstClr val="black"/>
                </a:solidFill>
                <a:effectLst/>
                <a:uLnTx/>
                <a:uFillTx/>
                <a:latin typeface="+mn-lt"/>
                <a:ea typeface="+mn-ea"/>
                <a:cs typeface="+mn-cs"/>
              </a:rPr>
              <a:t>630</a:t>
            </a:r>
            <a:r>
              <a:rPr lang="en-GB" sz="1200" b="0" baseline="0" dirty="0"/>
              <a:t>]; </a:t>
            </a:r>
            <a:r>
              <a:rPr kumimoji="0" lang="en-GB" sz="1200" b="1" i="0" u="none" strike="noStrike" kern="1200" cap="none" spc="0" normalizeH="0" baseline="0" noProof="0" dirty="0">
                <a:ln>
                  <a:noFill/>
                </a:ln>
                <a:solidFill>
                  <a:prstClr val="black"/>
                </a:solidFill>
                <a:effectLst/>
                <a:uLnTx/>
                <a:uFillTx/>
                <a:latin typeface="+mn-lt"/>
                <a:ea typeface="+mn-ea"/>
                <a:cs typeface="+mn-cs"/>
              </a:rPr>
              <a:t>Job </a:t>
            </a:r>
            <a:r>
              <a:rPr kumimoji="0" lang="en-GB" sz="1200" b="0" i="0" u="none" strike="noStrike" kern="1200" cap="none" spc="0" normalizeH="0" baseline="0" noProof="0" dirty="0">
                <a:ln>
                  <a:noFill/>
                </a:ln>
                <a:solidFill>
                  <a:prstClr val="black"/>
                </a:solidFill>
                <a:effectLst/>
                <a:uLnTx/>
                <a:uFillTx/>
                <a:latin typeface="+mn-lt"/>
                <a:ea typeface="+mn-ea"/>
                <a:cs typeface="+mn-cs"/>
              </a:rPr>
              <a:t>[1090]; </a:t>
            </a:r>
            <a:r>
              <a:rPr kumimoji="0" lang="en-GB" sz="1200" b="1" i="0" u="none" strike="noStrike" kern="1200" cap="none" spc="0" normalizeH="0" baseline="0" noProof="0" dirty="0">
                <a:ln>
                  <a:noFill/>
                </a:ln>
                <a:solidFill>
                  <a:prstClr val="black"/>
                </a:solidFill>
                <a:effectLst/>
                <a:uLnTx/>
                <a:uFillTx/>
                <a:latin typeface="+mn-lt"/>
                <a:ea typeface="+mn-ea"/>
                <a:cs typeface="+mn-cs"/>
              </a:rPr>
              <a:t>Jazz </a:t>
            </a:r>
            <a:r>
              <a:rPr kumimoji="0" lang="en-GB" sz="1200" b="0" i="0" u="none" strike="noStrike" kern="1200" cap="none" spc="0" normalizeH="0" baseline="0" noProof="0" dirty="0">
                <a:ln>
                  <a:noFill/>
                </a:ln>
                <a:solidFill>
                  <a:prstClr val="black"/>
                </a:solidFill>
                <a:effectLst/>
                <a:uLnTx/>
                <a:uFillTx/>
                <a:latin typeface="+mn-lt"/>
                <a:ea typeface="+mn-ea"/>
                <a:cs typeface="+mn-cs"/>
              </a:rPr>
              <a:t>[3467]; </a:t>
            </a:r>
            <a:r>
              <a:rPr kumimoji="0" lang="en-GB" sz="1200" b="1" i="0" u="none" strike="noStrike" kern="1200" cap="none" spc="0" normalizeH="0" baseline="0" noProof="0" dirty="0" err="1">
                <a:ln>
                  <a:noFill/>
                </a:ln>
                <a:solidFill>
                  <a:prstClr val="black"/>
                </a:solidFill>
                <a:effectLst/>
                <a:uLnTx/>
                <a:uFillTx/>
                <a:latin typeface="+mn-lt"/>
                <a:ea typeface="+mn-ea"/>
                <a:cs typeface="+mn-cs"/>
              </a:rPr>
              <a:t>jeden</a:t>
            </a:r>
            <a:r>
              <a:rPr kumimoji="0" lang="en-GB" sz="1200" b="1" i="0" u="none" strike="noStrike" kern="1200" cap="none" spc="0" normalizeH="0" baseline="0" noProof="0" dirty="0">
                <a:ln>
                  <a:noFill/>
                </a:ln>
                <a:solidFill>
                  <a:prstClr val="black"/>
                </a:solidFill>
                <a:effectLst/>
                <a:uLnTx/>
                <a:uFillTx/>
                <a:latin typeface="+mn-lt"/>
                <a:ea typeface="+mn-ea"/>
                <a:cs typeface="+mn-cs"/>
              </a:rPr>
              <a:t> Tag</a:t>
            </a:r>
            <a:r>
              <a:rPr kumimoji="0" lang="en-GB" sz="1200" b="0" i="0" u="none" strike="noStrike" kern="1200" cap="none" spc="0" normalizeH="0" baseline="0" noProof="0" dirty="0">
                <a:ln>
                  <a:noFill/>
                </a:ln>
                <a:solidFill>
                  <a:prstClr val="black"/>
                </a:solidFill>
                <a:effectLst/>
                <a:uLnTx/>
                <a:uFillTx/>
                <a:latin typeface="+mn-lt"/>
                <a:ea typeface="+mn-ea"/>
                <a:cs typeface="+mn-cs"/>
              </a:rPr>
              <a:t>[88/108]; </a:t>
            </a:r>
            <a:r>
              <a:rPr lang="en-GB" sz="1200" b="1" baseline="0" dirty="0" err="1"/>
              <a:t>jetzt</a:t>
            </a:r>
            <a:r>
              <a:rPr lang="en-GB" sz="1200" b="1" baseline="0" dirty="0"/>
              <a:t> </a:t>
            </a:r>
            <a:r>
              <a:rPr lang="en-GB" sz="1200" baseline="0" dirty="0"/>
              <a:t>[62] </a:t>
            </a:r>
            <a:r>
              <a:rPr lang="en-GB" sz="1200" b="1" baseline="0" dirty="0" err="1"/>
              <a:t>Jahr</a:t>
            </a:r>
            <a:r>
              <a:rPr lang="en-GB" sz="1200" baseline="0" dirty="0"/>
              <a:t> [51] </a:t>
            </a:r>
            <a:r>
              <a:rPr lang="en-GB" sz="1200" b="1" baseline="0" dirty="0" err="1"/>
              <a:t>jedoch</a:t>
            </a:r>
            <a:r>
              <a:rPr lang="en-GB" sz="1200" baseline="0" dirty="0"/>
              <a:t> [191] </a:t>
            </a:r>
            <a:r>
              <a:rPr lang="en-GB" sz="1200" b="1" baseline="0" dirty="0" err="1"/>
              <a:t>Jahrhundert</a:t>
            </a:r>
            <a:r>
              <a:rPr lang="en-GB" sz="1200" b="1" baseline="0" dirty="0"/>
              <a:t> </a:t>
            </a:r>
            <a:r>
              <a:rPr lang="en-GB" sz="1200" baseline="0" dirty="0"/>
              <a:t>[447] </a:t>
            </a:r>
            <a:r>
              <a:rPr lang="en-GB" sz="1200" b="1" baseline="0" dirty="0" err="1"/>
              <a:t>Jugend</a:t>
            </a:r>
            <a:r>
              <a:rPr lang="en-GB" sz="1200" baseline="0" dirty="0"/>
              <a:t> [1627] </a:t>
            </a:r>
            <a:r>
              <a:rPr lang="en-GB" sz="1200" b="1" baseline="0" dirty="0" err="1"/>
              <a:t>Jugendliche</a:t>
            </a:r>
            <a:r>
              <a:rPr lang="en-GB" sz="1200" baseline="0" dirty="0"/>
              <a:t> [932] </a:t>
            </a:r>
            <a:endParaRPr lang="en-GB"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9</a:t>
            </a:fld>
            <a:endParaRPr lang="en-GB">
              <a:solidFill>
                <a:prstClr val="black"/>
              </a:solidFill>
            </a:endParaRPr>
          </a:p>
        </p:txBody>
      </p:sp>
    </p:spTree>
    <p:extLst>
      <p:ext uri="{BB962C8B-B14F-4D97-AF65-F5344CB8AC3E}">
        <p14:creationId xmlns:p14="http://schemas.microsoft.com/office/powerpoint/2010/main" val="550901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192237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87440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540773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extBox 3"/>
          <p:cNvSpPr txBox="1"/>
          <p:nvPr userDrawn="1"/>
        </p:nvSpPr>
        <p:spPr>
          <a:xfrm>
            <a:off x="8240891" y="6494075"/>
            <a:ext cx="1986844" cy="276999"/>
          </a:xfrm>
          <a:prstGeom prst="rect">
            <a:avLst/>
          </a:prstGeom>
          <a:noFill/>
        </p:spPr>
        <p:txBody>
          <a:bodyPr wrap="square" rtlCol="0">
            <a:spAutoFit/>
          </a:bodyPr>
          <a:lstStyle/>
          <a:p>
            <a:r>
              <a:rPr lang="en-GB" sz="1200" dirty="0">
                <a:solidFill>
                  <a:prstClr val="white"/>
                </a:solidFill>
              </a:rPr>
              <a:t>Rachel Hawkes</a:t>
            </a:r>
          </a:p>
        </p:txBody>
      </p:sp>
    </p:spTree>
    <p:extLst>
      <p:ext uri="{BB962C8B-B14F-4D97-AF65-F5344CB8AC3E}">
        <p14:creationId xmlns:p14="http://schemas.microsoft.com/office/powerpoint/2010/main" val="2536322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360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045721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4726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4231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4159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3409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557602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757794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TextBox 4"/>
          <p:cNvSpPr txBox="1"/>
          <p:nvPr userDrawn="1"/>
        </p:nvSpPr>
        <p:spPr>
          <a:xfrm>
            <a:off x="8240891" y="6494075"/>
            <a:ext cx="1986844" cy="276999"/>
          </a:xfrm>
          <a:prstGeom prst="rect">
            <a:avLst/>
          </a:prstGeom>
          <a:noFill/>
        </p:spPr>
        <p:txBody>
          <a:bodyPr wrap="square" rtlCol="0">
            <a:spAutoFit/>
          </a:bodyPr>
          <a:lstStyle/>
          <a:p>
            <a:r>
              <a:rPr lang="en-GB" sz="1200" dirty="0">
                <a:solidFill>
                  <a:prstClr val="white"/>
                </a:solidFill>
              </a:rPr>
              <a:t>Rachel Hawkes</a:t>
            </a:r>
          </a:p>
        </p:txBody>
      </p:sp>
    </p:spTree>
    <p:extLst>
      <p:ext uri="{BB962C8B-B14F-4D97-AF65-F5344CB8AC3E}">
        <p14:creationId xmlns:p14="http://schemas.microsoft.com/office/powerpoint/2010/main" val="4029947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3397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5813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425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843460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7430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11302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76498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76126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34285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A070A8-75FF-4F63-93B6-8413D3C9B57A}"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2025530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21/05/2020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7201623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21/05/2020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3096453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21/05/2020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818955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21/05/2020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0259290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21/05/2020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594738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738011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71673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486277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58359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3676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A070A8-75FF-4F63-93B6-8413D3C9B57A}" type="datetimeFigureOut">
              <a:rPr lang="en-GB" smtClean="0"/>
              <a:t>21/05/2020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8001605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465586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21/05/2020</a:t>
            </a:fld>
            <a:endParaRPr lang="en-GB" dirty="0">
              <a:solidFill>
                <a:prstClr val="black"/>
              </a:solidFill>
            </a:endParaRPr>
          </a:p>
        </p:txBody>
      </p:sp>
      <p:sp>
        <p:nvSpPr>
          <p:cNvPr id="3" name="Footer Placeholder 2"/>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0665918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21/05/2020</a:t>
            </a:fld>
            <a:endParaRPr lang="en-GB" dirty="0">
              <a:solidFill>
                <a:prstClr val="black"/>
              </a:solidFill>
            </a:endParaRPr>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125511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21/05/2020</a:t>
            </a:fld>
            <a:endParaRPr lang="en-GB" dirty="0">
              <a:solidFill>
                <a:prstClr val="black"/>
              </a:solidFill>
            </a:endParaRPr>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1341504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21/05/2020</a:t>
            </a:fld>
            <a:endParaRPr lang="en-GB" dirty="0">
              <a:solidFill>
                <a:prstClr val="black"/>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2697582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21/05/2020</a:t>
            </a:fld>
            <a:endParaRPr lang="en-GB" dirty="0">
              <a:solidFill>
                <a:prstClr val="black"/>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739107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A070A8-75FF-4F63-93B6-8413D3C9B57A}" type="datetimeFigureOut">
              <a:rPr lang="en-GB" smtClean="0"/>
              <a:t>21/05/2020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191309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A070A8-75FF-4F63-93B6-8413D3C9B57A}" type="datetimeFigureOut">
              <a:rPr lang="en-GB" smtClean="0"/>
              <a:t>21/05/2020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955023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070A8-75FF-4F63-93B6-8413D3C9B57A}" type="datetimeFigureOut">
              <a:rPr lang="en-GB" smtClean="0"/>
              <a:t>21/05/2020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300293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21/05/2020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7471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21/05/2020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720496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3.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70A8-75FF-4F63-93B6-8413D3C9B57A}" type="datetimeFigureOut">
              <a:rPr lang="en-GB" smtClean="0"/>
              <a:t>21/05/2020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9109-AB8D-4945-A2DA-93F8155F9609}" type="slidenum">
              <a:rPr lang="en-GB" smtClean="0"/>
              <a:t>‹#›</a:t>
            </a:fld>
            <a:endParaRPr lang="en-GB"/>
          </a:p>
        </p:txBody>
      </p:sp>
    </p:spTree>
    <p:extLst>
      <p:ext uri="{BB962C8B-B14F-4D97-AF65-F5344CB8AC3E}">
        <p14:creationId xmlns:p14="http://schemas.microsoft.com/office/powerpoint/2010/main" val="55232871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077422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 / Images by Steve Clarke</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0018340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5" y="6572245"/>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3"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465037186"/>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audio" Target="../media/audio25.wav"/><Relationship Id="rId13" Type="http://schemas.openxmlformats.org/officeDocument/2006/relationships/audio" Target="../media/audio30.wav"/><Relationship Id="rId3" Type="http://schemas.openxmlformats.org/officeDocument/2006/relationships/image" Target="../media/image1.jpg"/><Relationship Id="rId7" Type="http://schemas.openxmlformats.org/officeDocument/2006/relationships/audio" Target="../media/audio24.wav"/><Relationship Id="rId12" Type="http://schemas.openxmlformats.org/officeDocument/2006/relationships/audio" Target="../media/audio29.wav"/><Relationship Id="rId2" Type="http://schemas.openxmlformats.org/officeDocument/2006/relationships/notesSlide" Target="../notesSlides/notesSlide10.xml"/><Relationship Id="rId16" Type="http://schemas.openxmlformats.org/officeDocument/2006/relationships/audio" Target="../media/audio33.wav"/><Relationship Id="rId1" Type="http://schemas.openxmlformats.org/officeDocument/2006/relationships/slideLayout" Target="../slideLayouts/slideLayout13.xml"/><Relationship Id="rId6" Type="http://schemas.openxmlformats.org/officeDocument/2006/relationships/audio" Target="../media/audio23.wav"/><Relationship Id="rId11" Type="http://schemas.openxmlformats.org/officeDocument/2006/relationships/audio" Target="../media/audio28.wav"/><Relationship Id="rId5" Type="http://schemas.openxmlformats.org/officeDocument/2006/relationships/audio" Target="../media/audio22.wav"/><Relationship Id="rId15" Type="http://schemas.openxmlformats.org/officeDocument/2006/relationships/audio" Target="../media/audio32.wav"/><Relationship Id="rId10" Type="http://schemas.openxmlformats.org/officeDocument/2006/relationships/audio" Target="../media/audio27.wav"/><Relationship Id="rId4" Type="http://schemas.openxmlformats.org/officeDocument/2006/relationships/image" Target="../media/image9.png"/><Relationship Id="rId9" Type="http://schemas.openxmlformats.org/officeDocument/2006/relationships/audio" Target="../media/audio26.wav"/><Relationship Id="rId14" Type="http://schemas.openxmlformats.org/officeDocument/2006/relationships/audio" Target="../media/audio31.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9.xml"/><Relationship Id="rId5" Type="http://schemas.openxmlformats.org/officeDocument/2006/relationships/image" Target="../media/image5.jpe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audio" Target="../media/audio3.wav"/><Relationship Id="rId7" Type="http://schemas.openxmlformats.org/officeDocument/2006/relationships/audio" Target="../media/audio7.wav"/><Relationship Id="rId12"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audio" Target="../media/audio6.wav"/><Relationship Id="rId11" Type="http://schemas.openxmlformats.org/officeDocument/2006/relationships/image" Target="../media/image7.png"/><Relationship Id="rId5" Type="http://schemas.openxmlformats.org/officeDocument/2006/relationships/audio" Target="../media/audio5.wav"/><Relationship Id="rId10" Type="http://schemas.openxmlformats.org/officeDocument/2006/relationships/image" Target="../media/image6.jpeg"/><Relationship Id="rId4" Type="http://schemas.openxmlformats.org/officeDocument/2006/relationships/audio" Target="../media/audio4.wav"/><Relationship Id="rId9" Type="http://schemas.openxmlformats.org/officeDocument/2006/relationships/audio" Target="../media/audio9.wav"/></Relationships>
</file>

<file path=ppt/slides/_rels/slide4.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audio" Target="../media/audio3.wav"/><Relationship Id="rId7" Type="http://schemas.openxmlformats.org/officeDocument/2006/relationships/audio" Target="../media/audio7.wav"/><Relationship Id="rId2" Type="http://schemas.openxmlformats.org/officeDocument/2006/relationships/notesSlide" Target="../notesSlides/notesSlide4.xml"/><Relationship Id="rId1" Type="http://schemas.openxmlformats.org/officeDocument/2006/relationships/slideLayout" Target="../slideLayouts/slideLayout40.xml"/><Relationship Id="rId6" Type="http://schemas.openxmlformats.org/officeDocument/2006/relationships/audio" Target="../media/audio6.wav"/><Relationship Id="rId5" Type="http://schemas.openxmlformats.org/officeDocument/2006/relationships/audio" Target="../media/audio5.wav"/><Relationship Id="rId10" Type="http://schemas.openxmlformats.org/officeDocument/2006/relationships/image" Target="../media/image6.jpeg"/><Relationship Id="rId4" Type="http://schemas.openxmlformats.org/officeDocument/2006/relationships/audio" Target="../media/audio4.wav"/><Relationship Id="rId9" Type="http://schemas.openxmlformats.org/officeDocument/2006/relationships/audio" Target="../media/audio9.wav"/></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8" Type="http://schemas.openxmlformats.org/officeDocument/2006/relationships/audio" Target="../media/audio11.wav"/><Relationship Id="rId13" Type="http://schemas.openxmlformats.org/officeDocument/2006/relationships/audio" Target="../media/audio16.wav"/><Relationship Id="rId18" Type="http://schemas.openxmlformats.org/officeDocument/2006/relationships/audio" Target="../media/audio21.wav"/><Relationship Id="rId3" Type="http://schemas.openxmlformats.org/officeDocument/2006/relationships/slideLayout" Target="../slideLayouts/slideLayout13.xml"/><Relationship Id="rId7" Type="http://schemas.openxmlformats.org/officeDocument/2006/relationships/audio" Target="../media/audio10.wav"/><Relationship Id="rId12" Type="http://schemas.openxmlformats.org/officeDocument/2006/relationships/audio" Target="../media/audio15.wav"/><Relationship Id="rId17" Type="http://schemas.openxmlformats.org/officeDocument/2006/relationships/audio" Target="../media/audio20.wav"/><Relationship Id="rId2" Type="http://schemas.openxmlformats.org/officeDocument/2006/relationships/audio" Target="../media/media1.mp3"/><Relationship Id="rId16" Type="http://schemas.openxmlformats.org/officeDocument/2006/relationships/audio" Target="../media/audio19.wav"/><Relationship Id="rId20" Type="http://schemas.openxmlformats.org/officeDocument/2006/relationships/image" Target="../media/image11.png"/><Relationship Id="rId1" Type="http://schemas.microsoft.com/office/2007/relationships/media" Target="../media/media1.mp3"/><Relationship Id="rId6" Type="http://schemas.openxmlformats.org/officeDocument/2006/relationships/image" Target="../media/image9.png"/><Relationship Id="rId11" Type="http://schemas.openxmlformats.org/officeDocument/2006/relationships/audio" Target="../media/audio14.wav"/><Relationship Id="rId5" Type="http://schemas.openxmlformats.org/officeDocument/2006/relationships/image" Target="../media/image1.jpg"/><Relationship Id="rId15" Type="http://schemas.openxmlformats.org/officeDocument/2006/relationships/audio" Target="../media/audio18.wav"/><Relationship Id="rId10" Type="http://schemas.openxmlformats.org/officeDocument/2006/relationships/audio" Target="../media/audio13.wav"/><Relationship Id="rId19" Type="http://schemas.openxmlformats.org/officeDocument/2006/relationships/image" Target="../media/image10.jpg"/><Relationship Id="rId4" Type="http://schemas.openxmlformats.org/officeDocument/2006/relationships/notesSlide" Target="../notesSlides/notesSlide6.xml"/><Relationship Id="rId9" Type="http://schemas.openxmlformats.org/officeDocument/2006/relationships/audio" Target="../media/audio12.wav"/><Relationship Id="rId14" Type="http://schemas.openxmlformats.org/officeDocument/2006/relationships/audio" Target="../media/audio17.wav"/></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audio" Target="../media/audio17.wav"/><Relationship Id="rId3" Type="http://schemas.openxmlformats.org/officeDocument/2006/relationships/slideLayout" Target="../slideLayouts/slideLayout13.xml"/><Relationship Id="rId21" Type="http://schemas.openxmlformats.org/officeDocument/2006/relationships/audio" Target="../media/audio12.wav"/><Relationship Id="rId7" Type="http://schemas.openxmlformats.org/officeDocument/2006/relationships/image" Target="../media/image10.jp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audio" Target="../media/audio16.wav"/><Relationship Id="rId2" Type="http://schemas.openxmlformats.org/officeDocument/2006/relationships/audio" Target="../media/media1.mp3"/><Relationship Id="rId16" Type="http://schemas.openxmlformats.org/officeDocument/2006/relationships/image" Target="../media/image18.png"/><Relationship Id="rId20" Type="http://schemas.openxmlformats.org/officeDocument/2006/relationships/audio" Target="../media/audio11.wav"/><Relationship Id="rId29" Type="http://schemas.openxmlformats.org/officeDocument/2006/relationships/audio" Target="../media/audio20.wav"/><Relationship Id="rId1" Type="http://schemas.microsoft.com/office/2007/relationships/media" Target="../media/media1.mp3"/><Relationship Id="rId6" Type="http://schemas.openxmlformats.org/officeDocument/2006/relationships/image" Target="../media/image9.png"/><Relationship Id="rId11" Type="http://schemas.openxmlformats.org/officeDocument/2006/relationships/image" Target="../media/image13.png"/><Relationship Id="rId24" Type="http://schemas.openxmlformats.org/officeDocument/2006/relationships/audio" Target="../media/audio15.wav"/><Relationship Id="rId5" Type="http://schemas.openxmlformats.org/officeDocument/2006/relationships/image" Target="../media/image1.jpg"/><Relationship Id="rId15" Type="http://schemas.openxmlformats.org/officeDocument/2006/relationships/image" Target="../media/image17.jpeg"/><Relationship Id="rId23" Type="http://schemas.openxmlformats.org/officeDocument/2006/relationships/audio" Target="../media/audio14.wav"/><Relationship Id="rId28" Type="http://schemas.openxmlformats.org/officeDocument/2006/relationships/audio" Target="../media/audio19.wav"/><Relationship Id="rId10" Type="http://schemas.openxmlformats.org/officeDocument/2006/relationships/image" Target="../media/image8.png"/><Relationship Id="rId19" Type="http://schemas.openxmlformats.org/officeDocument/2006/relationships/audio" Target="../media/audio10.wav"/><Relationship Id="rId4" Type="http://schemas.openxmlformats.org/officeDocument/2006/relationships/notesSlide" Target="../notesSlides/notesSlide7.xml"/><Relationship Id="rId9" Type="http://schemas.openxmlformats.org/officeDocument/2006/relationships/image" Target="../media/image12.jpeg"/><Relationship Id="rId14" Type="http://schemas.openxmlformats.org/officeDocument/2006/relationships/image" Target="../media/image16.png"/><Relationship Id="rId22" Type="http://schemas.openxmlformats.org/officeDocument/2006/relationships/audio" Target="../media/audio13.wav"/><Relationship Id="rId27" Type="http://schemas.openxmlformats.org/officeDocument/2006/relationships/audio" Target="../media/audio18.wav"/><Relationship Id="rId30" Type="http://schemas.openxmlformats.org/officeDocument/2006/relationships/audio" Target="../media/audio21.wav"/></Relationships>
</file>

<file path=ppt/slides/_rels/slide8.xml.rels><?xml version="1.0" encoding="UTF-8" standalone="yes"?>
<Relationships xmlns="http://schemas.openxmlformats.org/package/2006/relationships"><Relationship Id="rId8" Type="http://schemas.openxmlformats.org/officeDocument/2006/relationships/audio" Target="../media/audio25.wav"/><Relationship Id="rId13" Type="http://schemas.openxmlformats.org/officeDocument/2006/relationships/audio" Target="../media/audio30.wav"/><Relationship Id="rId3" Type="http://schemas.openxmlformats.org/officeDocument/2006/relationships/image" Target="../media/image1.jpg"/><Relationship Id="rId7" Type="http://schemas.openxmlformats.org/officeDocument/2006/relationships/audio" Target="../media/audio24.wav"/><Relationship Id="rId12" Type="http://schemas.openxmlformats.org/officeDocument/2006/relationships/audio" Target="../media/audio29.wav"/><Relationship Id="rId2" Type="http://schemas.openxmlformats.org/officeDocument/2006/relationships/notesSlide" Target="../notesSlides/notesSlide8.xml"/><Relationship Id="rId16" Type="http://schemas.openxmlformats.org/officeDocument/2006/relationships/audio" Target="../media/audio33.wav"/><Relationship Id="rId1" Type="http://schemas.openxmlformats.org/officeDocument/2006/relationships/slideLayout" Target="../slideLayouts/slideLayout13.xml"/><Relationship Id="rId6" Type="http://schemas.openxmlformats.org/officeDocument/2006/relationships/audio" Target="../media/audio23.wav"/><Relationship Id="rId11" Type="http://schemas.openxmlformats.org/officeDocument/2006/relationships/audio" Target="../media/audio28.wav"/><Relationship Id="rId5" Type="http://schemas.openxmlformats.org/officeDocument/2006/relationships/audio" Target="../media/audio22.wav"/><Relationship Id="rId15" Type="http://schemas.openxmlformats.org/officeDocument/2006/relationships/audio" Target="../media/audio32.wav"/><Relationship Id="rId10" Type="http://schemas.openxmlformats.org/officeDocument/2006/relationships/audio" Target="../media/audio27.wav"/><Relationship Id="rId4" Type="http://schemas.openxmlformats.org/officeDocument/2006/relationships/image" Target="../media/image9.png"/><Relationship Id="rId9" Type="http://schemas.openxmlformats.org/officeDocument/2006/relationships/audio" Target="../media/audio26.wav"/><Relationship Id="rId14" Type="http://schemas.openxmlformats.org/officeDocument/2006/relationships/audio" Target="../media/audio31.wav"/></Relationships>
</file>

<file path=ppt/slides/_rels/slide9.xml.rels><?xml version="1.0" encoding="UTF-8" standalone="yes"?>
<Relationships xmlns="http://schemas.openxmlformats.org/package/2006/relationships"><Relationship Id="rId8" Type="http://schemas.openxmlformats.org/officeDocument/2006/relationships/audio" Target="../media/audio25.wav"/><Relationship Id="rId13" Type="http://schemas.openxmlformats.org/officeDocument/2006/relationships/audio" Target="../media/audio30.wav"/><Relationship Id="rId3" Type="http://schemas.openxmlformats.org/officeDocument/2006/relationships/image" Target="../media/image1.jpg"/><Relationship Id="rId7" Type="http://schemas.openxmlformats.org/officeDocument/2006/relationships/audio" Target="../media/audio24.wav"/><Relationship Id="rId12" Type="http://schemas.openxmlformats.org/officeDocument/2006/relationships/audio" Target="../media/audio29.wav"/><Relationship Id="rId2" Type="http://schemas.openxmlformats.org/officeDocument/2006/relationships/notesSlide" Target="../notesSlides/notesSlide9.xml"/><Relationship Id="rId16" Type="http://schemas.openxmlformats.org/officeDocument/2006/relationships/audio" Target="../media/audio33.wav"/><Relationship Id="rId1" Type="http://schemas.openxmlformats.org/officeDocument/2006/relationships/slideLayout" Target="../slideLayouts/slideLayout13.xml"/><Relationship Id="rId6" Type="http://schemas.openxmlformats.org/officeDocument/2006/relationships/audio" Target="../media/audio23.wav"/><Relationship Id="rId11" Type="http://schemas.openxmlformats.org/officeDocument/2006/relationships/audio" Target="../media/audio28.wav"/><Relationship Id="rId5" Type="http://schemas.openxmlformats.org/officeDocument/2006/relationships/audio" Target="../media/audio22.wav"/><Relationship Id="rId15" Type="http://schemas.openxmlformats.org/officeDocument/2006/relationships/audio" Target="../media/audio32.wav"/><Relationship Id="rId10" Type="http://schemas.openxmlformats.org/officeDocument/2006/relationships/audio" Target="../media/audio27.wav"/><Relationship Id="rId4" Type="http://schemas.openxmlformats.org/officeDocument/2006/relationships/image" Target="../media/image9.png"/><Relationship Id="rId9" Type="http://schemas.openxmlformats.org/officeDocument/2006/relationships/audio" Target="../media/audio26.wav"/><Relationship Id="rId14" Type="http://schemas.openxmlformats.org/officeDocument/2006/relationships/audio" Target="../media/audio3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background rectangle">
            <a:extLst>
              <a:ext uri="{C183D7F6-B498-43B3-948B-1728B52AA6E4}">
                <adec:decorative xmlns=""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a:extLst>
                  <a:ext uri="{C183D7F6-B498-43B3-948B-1728B52AA6E4}">
                    <adec:decorative xmlns="" xmlns:adec="http://schemas.microsoft.com/office/drawing/2017/decorative"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C183D7F6-B498-43B3-948B-1728B52AA6E4}">
                    <adec:decorative xmlns="" xmlns:adec="http://schemas.microsoft.com/office/drawing/2017/decorative"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Isosceles Triangle 3">
              <a:extLst>
                <a:ext uri="{C183D7F6-B498-43B3-948B-1728B52AA6E4}">
                  <adec:decorative xmlns="" xmlns:adec="http://schemas.microsoft.com/office/drawing/2017/decorative" val="1"/>
                </a:ext>
              </a:extLst>
            </p:cNvPr>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C183D7F6-B498-43B3-948B-1728B52AA6E4}">
                  <adec:decorative xmlns="" xmlns:adec="http://schemas.microsoft.com/office/drawing/2017/decorative" val="1"/>
                </a:ext>
              </a:extLst>
            </p:cNvPr>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 xmlns:a16="http://schemas.microsoft.com/office/drawing/2014/main" id="{2A9254CA-1C9D-784A-8697-DD901F995502}"/>
              </a:ext>
            </a:extLst>
          </p:cNvPr>
          <p:cNvSpPr>
            <a:spLocks noGrp="1"/>
          </p:cNvSpPr>
          <p:nvPr>
            <p:ph type="ctrTitle"/>
          </p:nvPr>
        </p:nvSpPr>
        <p:spPr>
          <a:xfrm>
            <a:off x="172596" y="2281470"/>
            <a:ext cx="9144000" cy="651870"/>
          </a:xfrm>
        </p:spPr>
        <p:txBody>
          <a:bodyPr>
            <a:normAutofit fontScale="90000"/>
          </a:bodyPr>
          <a:lstStyle/>
          <a:p>
            <a:pPr lvl="0" algn="l">
              <a:lnSpc>
                <a:spcPct val="100000"/>
              </a:lnSpc>
              <a:spcBef>
                <a:spcPts val="0"/>
              </a:spcBef>
            </a:pPr>
            <a:r>
              <a:rPr lang="en-GB" sz="4000" b="1" dirty="0">
                <a:solidFill>
                  <a:prstClr val="white"/>
                </a:solidFill>
                <a:latin typeface="Century Gothic" panose="020B0502020202020204" pitchFamily="34" charset="0"/>
                <a:ea typeface="+mn-ea"/>
                <a:cs typeface="+mn-cs"/>
              </a:rPr>
              <a:t>Phonics</a:t>
            </a:r>
            <a:endParaRPr lang="en-US" dirty="0"/>
          </a:p>
        </p:txBody>
      </p:sp>
      <p:sp>
        <p:nvSpPr>
          <p:cNvPr id="6" name="Subtitle 5">
            <a:extLst>
              <a:ext uri="{FF2B5EF4-FFF2-40B4-BE49-F238E27FC236}">
                <a16:creationId xmlns="" xmlns:a16="http://schemas.microsoft.com/office/drawing/2014/main" id="{CBB8A00A-48D9-AB48-9CBA-CDB26E6210D8}"/>
              </a:ext>
            </a:extLst>
          </p:cNvPr>
          <p:cNvSpPr>
            <a:spLocks noGrp="1"/>
          </p:cNvSpPr>
          <p:nvPr>
            <p:ph type="subTitle" idx="1"/>
          </p:nvPr>
        </p:nvSpPr>
        <p:spPr>
          <a:xfrm>
            <a:off x="172596" y="3015420"/>
            <a:ext cx="5900928" cy="768794"/>
          </a:xfrm>
        </p:spPr>
        <p:txBody>
          <a:bodyPr/>
          <a:lstStyle/>
          <a:p>
            <a:pPr lvl="0" algn="l">
              <a:lnSpc>
                <a:spcPct val="100000"/>
              </a:lnSpc>
              <a:spcBef>
                <a:spcPts val="0"/>
              </a:spcBef>
            </a:pPr>
            <a:r>
              <a:rPr lang="en-GB" sz="3200" dirty="0">
                <a:solidFill>
                  <a:prstClr val="white"/>
                </a:solidFill>
                <a:latin typeface="Century Gothic" panose="020B0502020202020204" pitchFamily="34" charset="0"/>
              </a:rPr>
              <a:t>SSC </a:t>
            </a:r>
            <a:r>
              <a:rPr lang="en-GB" sz="3200" dirty="0" smtClean="0">
                <a:solidFill>
                  <a:prstClr val="white"/>
                </a:solidFill>
                <a:latin typeface="Century Gothic" panose="020B0502020202020204" pitchFamily="34" charset="0"/>
              </a:rPr>
              <a:t>[j]</a:t>
            </a:r>
            <a:endParaRPr lang="en-GB" dirty="0">
              <a:solidFill>
                <a:prstClr val="white"/>
              </a:solidFill>
              <a:latin typeface="Century Gothic" panose="020B0502020202020204" pitchFamily="34" charset="0"/>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3" name="Title 3">
            <a:extLst>
              <a:ext uri="{FF2B5EF4-FFF2-40B4-BE49-F238E27FC236}">
                <a16:creationId xmlns="" xmlns:a16="http://schemas.microsoft.com/office/drawing/2014/main" id="{2353EC8D-FBC7-498D-8462-7600D94F448D}"/>
              </a:ext>
            </a:extLst>
          </p:cNvPr>
          <p:cNvSpPr txBox="1">
            <a:spLocks/>
          </p:cNvSpPr>
          <p:nvPr/>
        </p:nvSpPr>
        <p:spPr>
          <a:xfrm>
            <a:off x="166350" y="5011336"/>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German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a:t>
            </a:r>
            <a:r>
              <a:rPr kumimoji="0" lang="en-GB" sz="18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3.2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Week 1 - Lesson </a:t>
            </a:r>
            <a:r>
              <a:rPr kumimoji="0" lang="en-GB" sz="18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61-2</a:t>
            </a: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4" name="Title 3">
            <a:extLst>
              <a:ext uri="{FF2B5EF4-FFF2-40B4-BE49-F238E27FC236}">
                <a16:creationId xmlns="" xmlns:a16="http://schemas.microsoft.com/office/drawing/2014/main" id="{DD709A35-8A67-477B-B4E2-66A8131B1190}"/>
              </a:ext>
            </a:extLst>
          </p:cNvPr>
          <p:cNvSpPr txBox="1">
            <a:spLocks/>
          </p:cNvSpPr>
          <p:nvPr/>
        </p:nvSpPr>
        <p:spPr>
          <a:xfrm>
            <a:off x="166350" y="5864255"/>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lvl="0">
              <a:defRPr/>
            </a:pPr>
            <a:r>
              <a:rPr lang="en-GB" sz="1400" dirty="0">
                <a:solidFill>
                  <a:prstClr val="white"/>
                </a:solidFill>
                <a:latin typeface="Century Gothic" panose="020B0502020202020204" pitchFamily="34" charset="0"/>
              </a:rPr>
              <a:t>Rachel Hawkes / Natalie Finlayson </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Date updated: </a:t>
            </a:r>
            <a:r>
              <a:rPr kumimoji="0" lang="en-GB" sz="1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21/05/20</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3888370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4062845" cy="707849"/>
          </a:xfrm>
        </p:spPr>
        <p:txBody>
          <a:bodyPr>
            <a:normAutofit fontScale="90000"/>
          </a:bodyPr>
          <a:lstStyle/>
          <a:p>
            <a:r>
              <a:rPr lang="en-GB" sz="3600" b="1" dirty="0" err="1">
                <a:solidFill>
                  <a:schemeClr val="bg1"/>
                </a:solidFill>
              </a:rPr>
              <a:t>Wie</a:t>
            </a:r>
            <a:r>
              <a:rPr lang="en-GB" sz="3600" b="1" dirty="0">
                <a:solidFill>
                  <a:schemeClr val="bg1"/>
                </a:solidFill>
              </a:rPr>
              <a:t> </a:t>
            </a:r>
            <a:r>
              <a:rPr lang="en-GB" sz="3600" b="1" dirty="0" err="1">
                <a:solidFill>
                  <a:schemeClr val="bg1"/>
                </a:solidFill>
              </a:rPr>
              <a:t>sagt</a:t>
            </a:r>
            <a:r>
              <a:rPr lang="en-GB" sz="3600" b="1" dirty="0">
                <a:solidFill>
                  <a:schemeClr val="bg1"/>
                </a:solidFill>
              </a:rPr>
              <a:t> man das?</a:t>
            </a:r>
          </a:p>
        </p:txBody>
      </p:sp>
      <p:sp>
        <p:nvSpPr>
          <p:cNvPr id="5" name="Rounded Rectangle 11">
            <a:extLst>
              <a:ext uri="{FF2B5EF4-FFF2-40B4-BE49-F238E27FC236}">
                <a16:creationId xmlns="" xmlns:a16="http://schemas.microsoft.com/office/drawing/2014/main" id="{483D7EB9-C2AA-4190-98DE-925F861600E9}"/>
              </a:ext>
            </a:extLst>
          </p:cNvPr>
          <p:cNvSpPr/>
          <p:nvPr/>
        </p:nvSpPr>
        <p:spPr>
          <a:xfrm>
            <a:off x="10640291" y="247046"/>
            <a:ext cx="1317036"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b="1" dirty="0" err="1">
                <a:solidFill>
                  <a:prstClr val="white"/>
                </a:solidFill>
              </a:rPr>
              <a:t>spreche</a:t>
            </a:r>
            <a:r>
              <a:rPr lang="en-GB" b="1" dirty="0">
                <a:solidFill>
                  <a:prstClr val="white"/>
                </a:solidFill>
              </a:rPr>
              <a:t>n</a:t>
            </a:r>
          </a:p>
        </p:txBody>
      </p:sp>
      <p:graphicFrame>
        <p:nvGraphicFramePr>
          <p:cNvPr id="7" name="Table 6"/>
          <p:cNvGraphicFramePr>
            <a:graphicFrameLocks noGrp="1"/>
          </p:cNvGraphicFramePr>
          <p:nvPr>
            <p:extLst/>
          </p:nvPr>
        </p:nvGraphicFramePr>
        <p:xfrm>
          <a:off x="317501" y="2234138"/>
          <a:ext cx="4368800" cy="3293838"/>
        </p:xfrm>
        <a:graphic>
          <a:graphicData uri="http://schemas.openxmlformats.org/drawingml/2006/table">
            <a:tbl>
              <a:tblPr firstRow="1" bandRow="1">
                <a:tableStyleId>{5940675A-B579-460E-94D1-54222C63F5DA}</a:tableStyleId>
              </a:tblPr>
              <a:tblGrid>
                <a:gridCol w="651220">
                  <a:extLst>
                    <a:ext uri="{9D8B030D-6E8A-4147-A177-3AD203B41FA5}">
                      <a16:colId xmlns="" xmlns:a16="http://schemas.microsoft.com/office/drawing/2014/main" val="2227752998"/>
                    </a:ext>
                  </a:extLst>
                </a:gridCol>
                <a:gridCol w="3717580">
                  <a:extLst>
                    <a:ext uri="{9D8B030D-6E8A-4147-A177-3AD203B41FA5}">
                      <a16:colId xmlns="" xmlns:a16="http://schemas.microsoft.com/office/drawing/2014/main" val="1907703773"/>
                    </a:ext>
                  </a:extLst>
                </a:gridCol>
              </a:tblGrid>
              <a:tr h="548973">
                <a:tc>
                  <a:txBody>
                    <a:bodyPr/>
                    <a:lstStyle/>
                    <a:p>
                      <a:endParaRPr lang="en-GB" dirty="0"/>
                    </a:p>
                  </a:txBody>
                  <a:tcPr/>
                </a:tc>
                <a:tc>
                  <a:txBody>
                    <a:bodyPr/>
                    <a:lstStyle/>
                    <a:p>
                      <a:pPr algn="l"/>
                      <a:r>
                        <a:rPr lang="en-GB" sz="2800" b="1" dirty="0" err="1">
                          <a:solidFill>
                            <a:schemeClr val="accent5">
                              <a:lumMod val="50000"/>
                            </a:schemeClr>
                          </a:solidFill>
                        </a:rPr>
                        <a:t>j</a:t>
                      </a:r>
                      <a:r>
                        <a:rPr lang="en-GB" sz="2800" dirty="0" err="1">
                          <a:solidFill>
                            <a:schemeClr val="accent5">
                              <a:lumMod val="50000"/>
                            </a:schemeClr>
                          </a:solidFill>
                        </a:rPr>
                        <a:t>a</a:t>
                      </a:r>
                      <a:endParaRPr lang="en-GB" sz="2800" dirty="0">
                        <a:solidFill>
                          <a:schemeClr val="accent5">
                            <a:lumMod val="50000"/>
                          </a:schemeClr>
                        </a:solidFill>
                      </a:endParaRPr>
                    </a:p>
                  </a:txBody>
                  <a:tcPr anchor="ctr"/>
                </a:tc>
                <a:extLst>
                  <a:ext uri="{0D108BD9-81ED-4DB2-BD59-A6C34878D82A}">
                    <a16:rowId xmlns="" xmlns:a16="http://schemas.microsoft.com/office/drawing/2014/main" val="3734416862"/>
                  </a:ext>
                </a:extLst>
              </a:tr>
              <a:tr h="548973">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err="1">
                          <a:solidFill>
                            <a:schemeClr val="accent5">
                              <a:lumMod val="50000"/>
                            </a:schemeClr>
                          </a:solidFill>
                        </a:rPr>
                        <a:t>j</a:t>
                      </a:r>
                      <a:r>
                        <a:rPr lang="en-GB" sz="2800" dirty="0" err="1">
                          <a:solidFill>
                            <a:schemeClr val="accent5">
                              <a:lumMod val="50000"/>
                            </a:schemeClr>
                          </a:solidFill>
                        </a:rPr>
                        <a:t>etzt</a:t>
                      </a:r>
                      <a:endParaRPr lang="en-GB" sz="2800" dirty="0">
                        <a:solidFill>
                          <a:schemeClr val="accent5">
                            <a:lumMod val="50000"/>
                          </a:schemeClr>
                        </a:solidFill>
                      </a:endParaRPr>
                    </a:p>
                  </a:txBody>
                  <a:tcPr anchor="ctr"/>
                </a:tc>
                <a:extLst>
                  <a:ext uri="{0D108BD9-81ED-4DB2-BD59-A6C34878D82A}">
                    <a16:rowId xmlns="" xmlns:a16="http://schemas.microsoft.com/office/drawing/2014/main" val="936896680"/>
                  </a:ext>
                </a:extLst>
              </a:tr>
              <a:tr h="548973">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u="none" dirty="0">
                          <a:solidFill>
                            <a:schemeClr val="accent5">
                              <a:lumMod val="50000"/>
                            </a:schemeClr>
                          </a:solidFill>
                        </a:rPr>
                        <a:t>der </a:t>
                      </a:r>
                      <a:r>
                        <a:rPr lang="en-GB" sz="2800" b="1" u="none" dirty="0">
                          <a:solidFill>
                            <a:schemeClr val="accent5">
                              <a:lumMod val="50000"/>
                            </a:schemeClr>
                          </a:solidFill>
                        </a:rPr>
                        <a:t>J</a:t>
                      </a:r>
                      <a:r>
                        <a:rPr lang="en-GB" sz="2800" b="0" u="none" dirty="0">
                          <a:solidFill>
                            <a:schemeClr val="accent5">
                              <a:lumMod val="50000"/>
                            </a:schemeClr>
                          </a:solidFill>
                        </a:rPr>
                        <a:t>ob</a:t>
                      </a:r>
                    </a:p>
                  </a:txBody>
                  <a:tcPr anchor="ctr"/>
                </a:tc>
                <a:extLst>
                  <a:ext uri="{0D108BD9-81ED-4DB2-BD59-A6C34878D82A}">
                    <a16:rowId xmlns="" xmlns:a16="http://schemas.microsoft.com/office/drawing/2014/main" val="2346498914"/>
                  </a:ext>
                </a:extLst>
              </a:tr>
              <a:tr h="548973">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chemeClr val="accent5">
                              <a:lumMod val="50000"/>
                            </a:schemeClr>
                          </a:solidFill>
                        </a:rPr>
                        <a:t>das </a:t>
                      </a:r>
                      <a:r>
                        <a:rPr lang="en-GB" sz="2800" b="1" dirty="0" err="1">
                          <a:solidFill>
                            <a:schemeClr val="accent5">
                              <a:lumMod val="50000"/>
                            </a:schemeClr>
                          </a:solidFill>
                        </a:rPr>
                        <a:t>J</a:t>
                      </a:r>
                      <a:r>
                        <a:rPr lang="en-GB" sz="2800" dirty="0" err="1">
                          <a:solidFill>
                            <a:schemeClr val="accent5">
                              <a:lumMod val="50000"/>
                            </a:schemeClr>
                          </a:solidFill>
                        </a:rPr>
                        <a:t>ahr</a:t>
                      </a:r>
                      <a:endParaRPr lang="en-GB" sz="2800" dirty="0">
                        <a:solidFill>
                          <a:schemeClr val="accent5">
                            <a:lumMod val="50000"/>
                          </a:schemeClr>
                        </a:solidFill>
                      </a:endParaRPr>
                    </a:p>
                  </a:txBody>
                  <a:tcPr anchor="ctr"/>
                </a:tc>
                <a:extLst>
                  <a:ext uri="{0D108BD9-81ED-4DB2-BD59-A6C34878D82A}">
                    <a16:rowId xmlns="" xmlns:a16="http://schemas.microsoft.com/office/drawing/2014/main" val="2132613832"/>
                  </a:ext>
                </a:extLst>
              </a:tr>
              <a:tr h="548973">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chemeClr val="accent5">
                              <a:lumMod val="50000"/>
                            </a:schemeClr>
                          </a:solidFill>
                        </a:rPr>
                        <a:t>die </a:t>
                      </a:r>
                      <a:r>
                        <a:rPr lang="en-GB" sz="2800" b="1" dirty="0">
                          <a:solidFill>
                            <a:schemeClr val="accent5">
                              <a:lumMod val="50000"/>
                            </a:schemeClr>
                          </a:solidFill>
                        </a:rPr>
                        <a:t>J</a:t>
                      </a:r>
                      <a:r>
                        <a:rPr lang="en-GB" sz="2800" dirty="0">
                          <a:solidFill>
                            <a:schemeClr val="accent5">
                              <a:lumMod val="50000"/>
                            </a:schemeClr>
                          </a:solidFill>
                        </a:rPr>
                        <a:t>eans</a:t>
                      </a:r>
                    </a:p>
                  </a:txBody>
                  <a:tcPr anchor="ctr"/>
                </a:tc>
                <a:extLst>
                  <a:ext uri="{0D108BD9-81ED-4DB2-BD59-A6C34878D82A}">
                    <a16:rowId xmlns="" xmlns:a16="http://schemas.microsoft.com/office/drawing/2014/main" val="4211282849"/>
                  </a:ext>
                </a:extLst>
              </a:tr>
              <a:tr h="548973">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chemeClr val="accent5">
                              <a:lumMod val="50000"/>
                            </a:schemeClr>
                          </a:solidFill>
                        </a:rPr>
                        <a:t>das </a:t>
                      </a:r>
                      <a:r>
                        <a:rPr lang="en-GB" sz="2800" b="1" dirty="0" err="1">
                          <a:solidFill>
                            <a:schemeClr val="accent5">
                              <a:lumMod val="50000"/>
                            </a:schemeClr>
                          </a:solidFill>
                        </a:rPr>
                        <a:t>J</a:t>
                      </a:r>
                      <a:r>
                        <a:rPr lang="en-GB" sz="2800" b="0" dirty="0" err="1">
                          <a:solidFill>
                            <a:schemeClr val="accent5">
                              <a:lumMod val="50000"/>
                            </a:schemeClr>
                          </a:solidFill>
                        </a:rPr>
                        <a:t>ahrhundert</a:t>
                      </a:r>
                      <a:endParaRPr lang="en-GB" sz="2800" b="0" dirty="0">
                        <a:solidFill>
                          <a:schemeClr val="accent5">
                            <a:lumMod val="50000"/>
                          </a:schemeClr>
                        </a:solidFill>
                      </a:endParaRPr>
                    </a:p>
                  </a:txBody>
                  <a:tcPr anchor="ctr"/>
                </a:tc>
                <a:extLst>
                  <a:ext uri="{0D108BD9-81ED-4DB2-BD59-A6C34878D82A}">
                    <a16:rowId xmlns="" xmlns:a16="http://schemas.microsoft.com/office/drawing/2014/main" val="685166923"/>
                  </a:ext>
                </a:extLst>
              </a:tr>
            </a:tbl>
          </a:graphicData>
        </a:graphic>
      </p:graphicFrame>
      <p:graphicFrame>
        <p:nvGraphicFramePr>
          <p:cNvPr id="11" name="Table 10"/>
          <p:cNvGraphicFramePr>
            <a:graphicFrameLocks noGrp="1"/>
          </p:cNvGraphicFramePr>
          <p:nvPr>
            <p:extLst/>
          </p:nvPr>
        </p:nvGraphicFramePr>
        <p:xfrm>
          <a:off x="5096254" y="2228016"/>
          <a:ext cx="4368800" cy="3293838"/>
        </p:xfrm>
        <a:graphic>
          <a:graphicData uri="http://schemas.openxmlformats.org/drawingml/2006/table">
            <a:tbl>
              <a:tblPr firstRow="1" bandRow="1">
                <a:tableStyleId>{5940675A-B579-460E-94D1-54222C63F5DA}</a:tableStyleId>
              </a:tblPr>
              <a:tblGrid>
                <a:gridCol w="651220">
                  <a:extLst>
                    <a:ext uri="{9D8B030D-6E8A-4147-A177-3AD203B41FA5}">
                      <a16:colId xmlns="" xmlns:a16="http://schemas.microsoft.com/office/drawing/2014/main" val="2227752998"/>
                    </a:ext>
                  </a:extLst>
                </a:gridCol>
                <a:gridCol w="3717580">
                  <a:extLst>
                    <a:ext uri="{9D8B030D-6E8A-4147-A177-3AD203B41FA5}">
                      <a16:colId xmlns="" xmlns:a16="http://schemas.microsoft.com/office/drawing/2014/main" val="1907703773"/>
                    </a:ext>
                  </a:extLst>
                </a:gridCol>
              </a:tblGrid>
              <a:tr h="548973">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chemeClr val="accent5">
                              <a:lumMod val="50000"/>
                            </a:schemeClr>
                          </a:solidFill>
                        </a:rPr>
                        <a:t>die </a:t>
                      </a:r>
                      <a:r>
                        <a:rPr lang="en-GB" sz="2800" b="1" dirty="0" err="1">
                          <a:solidFill>
                            <a:schemeClr val="accent5">
                              <a:lumMod val="50000"/>
                            </a:schemeClr>
                          </a:solidFill>
                        </a:rPr>
                        <a:t>J</a:t>
                      </a:r>
                      <a:r>
                        <a:rPr lang="en-GB" sz="2800" dirty="0" err="1">
                          <a:solidFill>
                            <a:schemeClr val="accent5">
                              <a:lumMod val="50000"/>
                            </a:schemeClr>
                          </a:solidFill>
                        </a:rPr>
                        <a:t>ugend</a:t>
                      </a:r>
                      <a:r>
                        <a:rPr lang="en-GB" sz="2800" dirty="0">
                          <a:solidFill>
                            <a:schemeClr val="accent5">
                              <a:lumMod val="50000"/>
                            </a:schemeClr>
                          </a:solidFill>
                        </a:rPr>
                        <a:t>   [youth]</a:t>
                      </a:r>
                    </a:p>
                  </a:txBody>
                  <a:tcPr anchor="ctr"/>
                </a:tc>
                <a:extLst>
                  <a:ext uri="{0D108BD9-81ED-4DB2-BD59-A6C34878D82A}">
                    <a16:rowId xmlns="" xmlns:a16="http://schemas.microsoft.com/office/drawing/2014/main" val="3734416862"/>
                  </a:ext>
                </a:extLst>
              </a:tr>
              <a:tr h="548973">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err="1">
                          <a:solidFill>
                            <a:schemeClr val="accent5">
                              <a:lumMod val="50000"/>
                            </a:schemeClr>
                          </a:solidFill>
                        </a:rPr>
                        <a:t>j</a:t>
                      </a:r>
                      <a:r>
                        <a:rPr lang="en-GB" sz="2800" b="0" dirty="0" err="1">
                          <a:solidFill>
                            <a:schemeClr val="accent5">
                              <a:lumMod val="50000"/>
                            </a:schemeClr>
                          </a:solidFill>
                        </a:rPr>
                        <a:t>edoch</a:t>
                      </a:r>
                      <a:r>
                        <a:rPr lang="en-GB" sz="2800" b="0" dirty="0">
                          <a:solidFill>
                            <a:schemeClr val="accent5">
                              <a:lumMod val="50000"/>
                            </a:schemeClr>
                          </a:solidFill>
                        </a:rPr>
                        <a:t>     </a:t>
                      </a:r>
                      <a:r>
                        <a:rPr lang="en-GB" sz="2800" b="0" dirty="0" smtClean="0">
                          <a:solidFill>
                            <a:schemeClr val="accent5">
                              <a:lumMod val="50000"/>
                            </a:schemeClr>
                          </a:solidFill>
                        </a:rPr>
                        <a:t>[however</a:t>
                      </a:r>
                      <a:r>
                        <a:rPr lang="en-GB" sz="2800" b="0" dirty="0">
                          <a:solidFill>
                            <a:schemeClr val="accent5">
                              <a:lumMod val="50000"/>
                            </a:schemeClr>
                          </a:solidFill>
                        </a:rPr>
                        <a:t>]</a:t>
                      </a:r>
                    </a:p>
                  </a:txBody>
                  <a:tcPr anchor="ctr"/>
                </a:tc>
                <a:extLst>
                  <a:ext uri="{0D108BD9-81ED-4DB2-BD59-A6C34878D82A}">
                    <a16:rowId xmlns="" xmlns:a16="http://schemas.microsoft.com/office/drawing/2014/main" val="936896680"/>
                  </a:ext>
                </a:extLst>
              </a:tr>
              <a:tr h="548973">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err="1">
                          <a:solidFill>
                            <a:schemeClr val="accent5">
                              <a:lumMod val="50000"/>
                            </a:schemeClr>
                          </a:solidFill>
                        </a:rPr>
                        <a:t>j</a:t>
                      </a:r>
                      <a:r>
                        <a:rPr lang="en-GB" sz="2800" b="0" dirty="0" err="1">
                          <a:solidFill>
                            <a:schemeClr val="accent5">
                              <a:lumMod val="50000"/>
                            </a:schemeClr>
                          </a:solidFill>
                        </a:rPr>
                        <a:t>eden</a:t>
                      </a:r>
                      <a:r>
                        <a:rPr lang="en-GB" sz="2800" b="0" baseline="0" dirty="0">
                          <a:solidFill>
                            <a:schemeClr val="accent5">
                              <a:lumMod val="50000"/>
                            </a:schemeClr>
                          </a:solidFill>
                        </a:rPr>
                        <a:t> Tag</a:t>
                      </a:r>
                      <a:endParaRPr lang="en-GB" sz="2800" b="0" dirty="0">
                        <a:solidFill>
                          <a:schemeClr val="accent5">
                            <a:lumMod val="50000"/>
                          </a:schemeClr>
                        </a:solidFill>
                      </a:endParaRPr>
                    </a:p>
                  </a:txBody>
                  <a:tcPr anchor="ctr"/>
                </a:tc>
                <a:extLst>
                  <a:ext uri="{0D108BD9-81ED-4DB2-BD59-A6C34878D82A}">
                    <a16:rowId xmlns="" xmlns:a16="http://schemas.microsoft.com/office/drawing/2014/main" val="2346498914"/>
                  </a:ext>
                </a:extLst>
              </a:tr>
              <a:tr h="548973">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chemeClr val="accent5">
                              <a:lumMod val="50000"/>
                            </a:schemeClr>
                          </a:solidFill>
                        </a:rPr>
                        <a:t>der </a:t>
                      </a:r>
                      <a:r>
                        <a:rPr lang="en-GB" sz="2800" b="1" dirty="0">
                          <a:solidFill>
                            <a:schemeClr val="accent5">
                              <a:lumMod val="50000"/>
                            </a:schemeClr>
                          </a:solidFill>
                        </a:rPr>
                        <a:t>J</a:t>
                      </a:r>
                      <a:r>
                        <a:rPr lang="en-GB" sz="2800" dirty="0">
                          <a:solidFill>
                            <a:schemeClr val="accent5">
                              <a:lumMod val="50000"/>
                            </a:schemeClr>
                          </a:solidFill>
                        </a:rPr>
                        <a:t>azz</a:t>
                      </a:r>
                    </a:p>
                  </a:txBody>
                  <a:tcPr anchor="ctr"/>
                </a:tc>
                <a:extLst>
                  <a:ext uri="{0D108BD9-81ED-4DB2-BD59-A6C34878D82A}">
                    <a16:rowId xmlns="" xmlns:a16="http://schemas.microsoft.com/office/drawing/2014/main" val="2132613832"/>
                  </a:ext>
                </a:extLst>
              </a:tr>
              <a:tr h="548973">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chemeClr val="accent5">
                              <a:lumMod val="50000"/>
                            </a:schemeClr>
                          </a:solidFill>
                        </a:rPr>
                        <a:t>der </a:t>
                      </a:r>
                      <a:r>
                        <a:rPr lang="en-GB" sz="2800" b="1" dirty="0" err="1">
                          <a:solidFill>
                            <a:schemeClr val="accent5">
                              <a:lumMod val="50000"/>
                            </a:schemeClr>
                          </a:solidFill>
                        </a:rPr>
                        <a:t>J</a:t>
                      </a:r>
                      <a:r>
                        <a:rPr lang="en-GB" sz="2800" b="0" dirty="0" err="1">
                          <a:solidFill>
                            <a:schemeClr val="accent5">
                              <a:lumMod val="50000"/>
                            </a:schemeClr>
                          </a:solidFill>
                        </a:rPr>
                        <a:t>unge</a:t>
                      </a:r>
                      <a:endParaRPr lang="en-GB" sz="2800" b="0" dirty="0">
                        <a:solidFill>
                          <a:schemeClr val="accent5">
                            <a:lumMod val="50000"/>
                          </a:schemeClr>
                        </a:solidFill>
                      </a:endParaRPr>
                    </a:p>
                  </a:txBody>
                  <a:tcPr anchor="ctr"/>
                </a:tc>
                <a:extLst>
                  <a:ext uri="{0D108BD9-81ED-4DB2-BD59-A6C34878D82A}">
                    <a16:rowId xmlns="" xmlns:a16="http://schemas.microsoft.com/office/drawing/2014/main" val="4211282849"/>
                  </a:ext>
                </a:extLst>
              </a:tr>
              <a:tr h="548973">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chemeClr val="accent5">
                              <a:lumMod val="50000"/>
                            </a:schemeClr>
                          </a:solidFill>
                        </a:rPr>
                        <a:t>der/die </a:t>
                      </a:r>
                      <a:r>
                        <a:rPr lang="en-GB" sz="2800" b="1" dirty="0" err="1">
                          <a:solidFill>
                            <a:schemeClr val="accent5">
                              <a:lumMod val="50000"/>
                            </a:schemeClr>
                          </a:solidFill>
                        </a:rPr>
                        <a:t>J</a:t>
                      </a:r>
                      <a:r>
                        <a:rPr lang="en-GB" sz="2800" b="0" dirty="0" err="1">
                          <a:solidFill>
                            <a:schemeClr val="accent5">
                              <a:lumMod val="50000"/>
                            </a:schemeClr>
                          </a:solidFill>
                        </a:rPr>
                        <a:t>ugendliche</a:t>
                      </a:r>
                      <a:endParaRPr lang="en-GB" sz="2800" b="0" dirty="0">
                        <a:solidFill>
                          <a:schemeClr val="accent5">
                            <a:lumMod val="50000"/>
                          </a:schemeClr>
                        </a:solidFill>
                      </a:endParaRPr>
                    </a:p>
                  </a:txBody>
                  <a:tcPr anchor="ctr"/>
                </a:tc>
                <a:extLst>
                  <a:ext uri="{0D108BD9-81ED-4DB2-BD59-A6C34878D82A}">
                    <a16:rowId xmlns="" xmlns:a16="http://schemas.microsoft.com/office/drawing/2014/main" val="685166923"/>
                  </a:ext>
                </a:extLst>
              </a:tr>
            </a:tbl>
          </a:graphicData>
        </a:graphic>
      </p:graphicFrame>
      <p:sp>
        <p:nvSpPr>
          <p:cNvPr id="6" name="Rounded Rectangular Callout 5"/>
          <p:cNvSpPr/>
          <p:nvPr/>
        </p:nvSpPr>
        <p:spPr>
          <a:xfrm>
            <a:off x="5676166" y="447505"/>
            <a:ext cx="4508530" cy="1387801"/>
          </a:xfrm>
          <a:prstGeom prst="wedgeRoundRectCallout">
            <a:avLst/>
          </a:prstGeom>
          <a:solidFill>
            <a:srgbClr val="115076"/>
          </a:solid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prstClr val="white"/>
                </a:solidFill>
              </a:rPr>
              <a:t>Remember! Only the true cognates are pronounced with English ‘J’.</a:t>
            </a:r>
          </a:p>
        </p:txBody>
      </p:sp>
      <p:sp>
        <p:nvSpPr>
          <p:cNvPr id="8" name="Rectangle 7"/>
          <p:cNvSpPr/>
          <p:nvPr/>
        </p:nvSpPr>
        <p:spPr>
          <a:xfrm>
            <a:off x="6728667" y="5494832"/>
            <a:ext cx="2826415" cy="523220"/>
          </a:xfrm>
          <a:prstGeom prst="rect">
            <a:avLst/>
          </a:prstGeom>
        </p:spPr>
        <p:txBody>
          <a:bodyPr wrap="none">
            <a:spAutoFit/>
          </a:bodyPr>
          <a:lstStyle/>
          <a:p>
            <a:pPr>
              <a:defRPr/>
            </a:pPr>
            <a:r>
              <a:rPr lang="en-GB" sz="2800" dirty="0">
                <a:solidFill>
                  <a:srgbClr val="4472C4">
                    <a:lumMod val="50000"/>
                  </a:srgbClr>
                </a:solidFill>
              </a:rPr>
              <a:t>[young person]</a:t>
            </a:r>
          </a:p>
        </p:txBody>
      </p:sp>
      <p:sp>
        <p:nvSpPr>
          <p:cNvPr id="68" name="Rectangle 67"/>
          <p:cNvSpPr/>
          <p:nvPr/>
        </p:nvSpPr>
        <p:spPr>
          <a:xfrm>
            <a:off x="1672838" y="5509951"/>
            <a:ext cx="1763624" cy="523220"/>
          </a:xfrm>
          <a:prstGeom prst="rect">
            <a:avLst/>
          </a:prstGeom>
        </p:spPr>
        <p:txBody>
          <a:bodyPr wrap="none">
            <a:spAutoFit/>
          </a:bodyPr>
          <a:lstStyle/>
          <a:p>
            <a:pPr>
              <a:defRPr/>
            </a:pPr>
            <a:r>
              <a:rPr lang="en-GB" sz="2800" dirty="0">
                <a:solidFill>
                  <a:srgbClr val="4472C4">
                    <a:lumMod val="50000"/>
                  </a:srgbClr>
                </a:solidFill>
              </a:rPr>
              <a:t>[century]</a:t>
            </a:r>
          </a:p>
        </p:txBody>
      </p:sp>
      <p:sp>
        <p:nvSpPr>
          <p:cNvPr id="32" name="Rectangle 2">
            <a:extLst>
              <a:ext uri="{FF2B5EF4-FFF2-40B4-BE49-F238E27FC236}">
                <a16:creationId xmlns="" xmlns:a16="http://schemas.microsoft.com/office/drawing/2014/main" id="{20DB8F03-A6F6-45C7-98C2-D472CECB4272}"/>
              </a:ext>
            </a:extLst>
          </p:cNvPr>
          <p:cNvSpPr>
            <a:spLocks noChangeArrowheads="1"/>
          </p:cNvSpPr>
          <p:nvPr/>
        </p:nvSpPr>
        <p:spPr bwMode="auto">
          <a:xfrm>
            <a:off x="10107270" y="2239444"/>
            <a:ext cx="502131" cy="3255388"/>
          </a:xfrm>
          <a:prstGeom prst="rect">
            <a:avLst/>
          </a:prstGeom>
          <a:solidFill>
            <a:srgbClr val="CC0099"/>
          </a:solidFill>
          <a:ln w="9525">
            <a:solidFill>
              <a:schemeClr val="tx1"/>
            </a:solidFill>
            <a:miter lim="800000"/>
            <a:headEnd/>
            <a:tailEnd/>
          </a:ln>
          <a:effectLst/>
          <a:scene3d>
            <a:camera prst="orthographicFront"/>
            <a:lightRig rig="threePt" dir="t"/>
          </a:scene3d>
          <a:sp3d extrusionH="76200" prstMaterial="clear">
            <a:bevelT w="152400" h="50800" prst="softRound"/>
            <a:bevelB/>
            <a:extrusionClr>
              <a:schemeClr val="bg1"/>
            </a:extrusionClr>
          </a:sp3d>
        </p:spPr>
        <p:txBody>
          <a:bodyPr wrap="none" anchor="ctr"/>
          <a:lstStyle/>
          <a:p>
            <a:pPr fontAlgn="base">
              <a:spcBef>
                <a:spcPct val="0"/>
              </a:spcBef>
              <a:spcAft>
                <a:spcPct val="0"/>
              </a:spcAft>
              <a:defRPr/>
            </a:pPr>
            <a:endParaRPr lang="en-GB" sz="2000" dirty="0">
              <a:solidFill>
                <a:prstClr val="black"/>
              </a:solidFill>
            </a:endParaRPr>
          </a:p>
        </p:txBody>
      </p:sp>
      <p:sp>
        <p:nvSpPr>
          <p:cNvPr id="33" name="Rectangle 3">
            <a:extLst>
              <a:ext uri="{FF2B5EF4-FFF2-40B4-BE49-F238E27FC236}">
                <a16:creationId xmlns="" xmlns:a16="http://schemas.microsoft.com/office/drawing/2014/main" id="{730D1999-8855-4490-964D-E647A785E5B5}"/>
              </a:ext>
            </a:extLst>
          </p:cNvPr>
          <p:cNvSpPr>
            <a:spLocks noChangeArrowheads="1"/>
          </p:cNvSpPr>
          <p:nvPr/>
        </p:nvSpPr>
        <p:spPr bwMode="auto">
          <a:xfrm>
            <a:off x="10104904" y="2239442"/>
            <a:ext cx="503528" cy="3255390"/>
          </a:xfrm>
          <a:prstGeom prst="rect">
            <a:avLst/>
          </a:prstGeom>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fontAlgn="base">
              <a:spcBef>
                <a:spcPct val="0"/>
              </a:spcBef>
              <a:spcAft>
                <a:spcPct val="0"/>
              </a:spcAft>
              <a:defRPr/>
            </a:pPr>
            <a:endParaRPr lang="en-GB" sz="2000" dirty="0">
              <a:solidFill>
                <a:prstClr val="black"/>
              </a:solidFill>
            </a:endParaRPr>
          </a:p>
        </p:txBody>
      </p:sp>
      <p:sp>
        <p:nvSpPr>
          <p:cNvPr id="34" name="Line 4">
            <a:extLst>
              <a:ext uri="{FF2B5EF4-FFF2-40B4-BE49-F238E27FC236}">
                <a16:creationId xmlns="" xmlns:a16="http://schemas.microsoft.com/office/drawing/2014/main" id="{9FA869FF-CA09-45B9-98C0-D8A42F1046EC}"/>
              </a:ext>
            </a:extLst>
          </p:cNvPr>
          <p:cNvSpPr>
            <a:spLocks noChangeShapeType="1"/>
          </p:cNvSpPr>
          <p:nvPr/>
        </p:nvSpPr>
        <p:spPr bwMode="auto">
          <a:xfrm>
            <a:off x="10790643" y="2228016"/>
            <a:ext cx="0" cy="325539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fr-FR" sz="2400" dirty="0">
              <a:solidFill>
                <a:srgbClr val="5B9BD5">
                  <a:lumMod val="50000"/>
                </a:srgbClr>
              </a:solidFill>
            </a:endParaRPr>
          </a:p>
        </p:txBody>
      </p:sp>
      <p:sp>
        <p:nvSpPr>
          <p:cNvPr id="35" name="Line 7">
            <a:extLst>
              <a:ext uri="{FF2B5EF4-FFF2-40B4-BE49-F238E27FC236}">
                <a16:creationId xmlns="" xmlns:a16="http://schemas.microsoft.com/office/drawing/2014/main" id="{15BDFC91-617C-4AD7-97A1-652686E6519C}"/>
              </a:ext>
            </a:extLst>
          </p:cNvPr>
          <p:cNvSpPr>
            <a:spLocks noChangeShapeType="1"/>
          </p:cNvSpPr>
          <p:nvPr/>
        </p:nvSpPr>
        <p:spPr bwMode="auto">
          <a:xfrm>
            <a:off x="10779783" y="2228016"/>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fr-FR" sz="2400" dirty="0">
              <a:solidFill>
                <a:srgbClr val="5B9BD5">
                  <a:lumMod val="50000"/>
                </a:srgbClr>
              </a:solidFill>
            </a:endParaRPr>
          </a:p>
        </p:txBody>
      </p:sp>
      <p:sp>
        <p:nvSpPr>
          <p:cNvPr id="36" name="Line 9">
            <a:extLst>
              <a:ext uri="{FF2B5EF4-FFF2-40B4-BE49-F238E27FC236}">
                <a16:creationId xmlns="" xmlns:a16="http://schemas.microsoft.com/office/drawing/2014/main" id="{E0308650-EFEB-4933-9B8F-6BCB5592A8D4}"/>
              </a:ext>
            </a:extLst>
          </p:cNvPr>
          <p:cNvSpPr>
            <a:spLocks noChangeShapeType="1"/>
          </p:cNvSpPr>
          <p:nvPr/>
        </p:nvSpPr>
        <p:spPr bwMode="auto">
          <a:xfrm>
            <a:off x="10790643" y="5483406"/>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fr-FR" sz="2400" dirty="0">
              <a:solidFill>
                <a:srgbClr val="5B9BD5">
                  <a:lumMod val="50000"/>
                </a:srgbClr>
              </a:solidFill>
            </a:endParaRPr>
          </a:p>
        </p:txBody>
      </p:sp>
      <p:sp>
        <p:nvSpPr>
          <p:cNvPr id="37" name="Text Box 10">
            <a:extLst>
              <a:ext uri="{FF2B5EF4-FFF2-40B4-BE49-F238E27FC236}">
                <a16:creationId xmlns="" xmlns:a16="http://schemas.microsoft.com/office/drawing/2014/main" id="{BFCBE6DF-1D3A-4357-9D1D-50413114D651}"/>
              </a:ext>
            </a:extLst>
          </p:cNvPr>
          <p:cNvSpPr txBox="1">
            <a:spLocks noChangeArrowheads="1"/>
          </p:cNvSpPr>
          <p:nvPr/>
        </p:nvSpPr>
        <p:spPr bwMode="auto">
          <a:xfrm>
            <a:off x="10719917" y="3676349"/>
            <a:ext cx="1439862" cy="369332"/>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defRPr/>
            </a:pPr>
            <a:r>
              <a:rPr lang="en-GB" b="1" dirty="0" err="1">
                <a:solidFill>
                  <a:srgbClr val="5B9BD5">
                    <a:lumMod val="50000"/>
                  </a:srgbClr>
                </a:solidFill>
                <a:latin typeface="Century Gothic" panose="020B0502020202020204" pitchFamily="34" charset="0"/>
              </a:rPr>
              <a:t>Sekunden</a:t>
            </a:r>
            <a:endParaRPr lang="en-GB" b="1" dirty="0">
              <a:solidFill>
                <a:srgbClr val="5B9BD5">
                  <a:lumMod val="50000"/>
                </a:srgbClr>
              </a:solidFill>
              <a:latin typeface="Century Gothic" panose="020B0502020202020204" pitchFamily="34" charset="0"/>
            </a:endParaRPr>
          </a:p>
        </p:txBody>
      </p:sp>
      <p:sp>
        <p:nvSpPr>
          <p:cNvPr id="38" name="Text Box 12">
            <a:extLst>
              <a:ext uri="{FF2B5EF4-FFF2-40B4-BE49-F238E27FC236}">
                <a16:creationId xmlns="" xmlns:a16="http://schemas.microsoft.com/office/drawing/2014/main" id="{5E9871DF-7DAB-4870-A9F3-227454E033EA}"/>
              </a:ext>
            </a:extLst>
          </p:cNvPr>
          <p:cNvSpPr txBox="1">
            <a:spLocks noChangeArrowheads="1"/>
          </p:cNvSpPr>
          <p:nvPr/>
        </p:nvSpPr>
        <p:spPr bwMode="auto">
          <a:xfrm>
            <a:off x="10971886" y="2070165"/>
            <a:ext cx="431800" cy="338554"/>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defRPr/>
            </a:pPr>
            <a:r>
              <a:rPr lang="en-GB" sz="1600" b="1" dirty="0">
                <a:solidFill>
                  <a:srgbClr val="5B9BD5">
                    <a:lumMod val="50000"/>
                  </a:srgbClr>
                </a:solidFill>
                <a:latin typeface="Century Gothic" panose="020B0502020202020204" pitchFamily="34" charset="0"/>
              </a:rPr>
              <a:t>15</a:t>
            </a:r>
          </a:p>
        </p:txBody>
      </p:sp>
      <p:sp>
        <p:nvSpPr>
          <p:cNvPr id="39" name="Text Box 14">
            <a:extLst>
              <a:ext uri="{FF2B5EF4-FFF2-40B4-BE49-F238E27FC236}">
                <a16:creationId xmlns="" xmlns:a16="http://schemas.microsoft.com/office/drawing/2014/main" id="{6FAE84C9-1290-4ACE-8849-A38245CBDDA0}"/>
              </a:ext>
            </a:extLst>
          </p:cNvPr>
          <p:cNvSpPr txBox="1">
            <a:spLocks noChangeArrowheads="1"/>
          </p:cNvSpPr>
          <p:nvPr/>
        </p:nvSpPr>
        <p:spPr bwMode="auto">
          <a:xfrm>
            <a:off x="11052686" y="5292931"/>
            <a:ext cx="734174" cy="338554"/>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defRPr/>
            </a:pPr>
            <a:r>
              <a:rPr lang="en-GB" sz="1600" b="1" dirty="0">
                <a:solidFill>
                  <a:srgbClr val="5B9BD5">
                    <a:lumMod val="50000"/>
                  </a:srgbClr>
                </a:solidFill>
                <a:latin typeface="Century Gothic" panose="020B0502020202020204" pitchFamily="34" charset="0"/>
              </a:rPr>
              <a:t>0</a:t>
            </a:r>
          </a:p>
        </p:txBody>
      </p:sp>
      <p:sp>
        <p:nvSpPr>
          <p:cNvPr id="40" name="Rectangle 39">
            <a:extLst>
              <a:ext uri="{FF2B5EF4-FFF2-40B4-BE49-F238E27FC236}">
                <a16:creationId xmlns="" xmlns:a16="http://schemas.microsoft.com/office/drawing/2014/main" id="{C12CAE3B-26A6-4612-BAA1-93830B640A43}"/>
              </a:ext>
            </a:extLst>
          </p:cNvPr>
          <p:cNvSpPr/>
          <p:nvPr/>
        </p:nvSpPr>
        <p:spPr>
          <a:xfrm>
            <a:off x="9812162" y="5655532"/>
            <a:ext cx="745068" cy="5998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41" name="AutoShape 11">
            <a:hlinkClick r:id="" action="ppaction://noaction" highlightClick="1"/>
            <a:extLst>
              <a:ext uri="{FF2B5EF4-FFF2-40B4-BE49-F238E27FC236}">
                <a16:creationId xmlns="" xmlns:a16="http://schemas.microsoft.com/office/drawing/2014/main" id="{8EFA42D7-07B8-470F-BEDD-86C55A41F774}"/>
              </a:ext>
            </a:extLst>
          </p:cNvPr>
          <p:cNvSpPr>
            <a:spLocks noChangeArrowheads="1"/>
          </p:cNvSpPr>
          <p:nvPr/>
        </p:nvSpPr>
        <p:spPr bwMode="auto">
          <a:xfrm>
            <a:off x="9875007" y="5771561"/>
            <a:ext cx="1058732" cy="299266"/>
          </a:xfrm>
          <a:prstGeom prst="actionButtonBlank">
            <a:avLst/>
          </a:prstGeom>
          <a:solidFill>
            <a:srgbClr val="1F4E7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defRPr/>
            </a:pPr>
            <a:r>
              <a:rPr lang="en-GB" b="1" dirty="0">
                <a:solidFill>
                  <a:prstClr val="white"/>
                </a:solidFill>
              </a:rPr>
              <a:t>LOS!</a:t>
            </a:r>
          </a:p>
        </p:txBody>
      </p:sp>
      <p:sp>
        <p:nvSpPr>
          <p:cNvPr id="42" name="Action Button: Sound 41">
            <a:hlinkClick r:id="" action="ppaction://noaction" highlightClick="1">
              <a:snd r:embed="rId5" name="ja.wav"/>
            </a:hlinkClick>
            <a:extLst>
              <a:ext uri="{FF2B5EF4-FFF2-40B4-BE49-F238E27FC236}">
                <a16:creationId xmlns="" xmlns:a16="http://schemas.microsoft.com/office/drawing/2014/main" id="{F0FCE9FE-597A-4DA2-91AA-5539091CF41F}"/>
              </a:ext>
            </a:extLst>
          </p:cNvPr>
          <p:cNvSpPr/>
          <p:nvPr/>
        </p:nvSpPr>
        <p:spPr>
          <a:xfrm>
            <a:off x="461768" y="2337430"/>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43" name="Action Button: Sound 42">
            <a:hlinkClick r:id="" action="ppaction://noaction" highlightClick="1">
              <a:snd r:embed="rId6" name="jetzt.wav"/>
            </a:hlinkClick>
            <a:extLst>
              <a:ext uri="{FF2B5EF4-FFF2-40B4-BE49-F238E27FC236}">
                <a16:creationId xmlns="" xmlns:a16="http://schemas.microsoft.com/office/drawing/2014/main" id="{5F2BCDD8-315B-4E35-B7D0-CA2A8D9C4B99}"/>
              </a:ext>
            </a:extLst>
          </p:cNvPr>
          <p:cNvSpPr/>
          <p:nvPr/>
        </p:nvSpPr>
        <p:spPr>
          <a:xfrm>
            <a:off x="461768" y="2887985"/>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47" name="Action Button: Sound 46">
            <a:hlinkClick r:id="" action="ppaction://noaction" highlightClick="1">
              <a:snd r:embed="rId7" name="der Job.wav"/>
            </a:hlinkClick>
            <a:extLst>
              <a:ext uri="{FF2B5EF4-FFF2-40B4-BE49-F238E27FC236}">
                <a16:creationId xmlns="" xmlns:a16="http://schemas.microsoft.com/office/drawing/2014/main" id="{658023D4-C36B-4E88-AB5C-7812E31BE4D8}"/>
              </a:ext>
            </a:extLst>
          </p:cNvPr>
          <p:cNvSpPr/>
          <p:nvPr/>
        </p:nvSpPr>
        <p:spPr>
          <a:xfrm>
            <a:off x="461768" y="3438540"/>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48" name="Action Button: Sound 47">
            <a:hlinkClick r:id="" action="ppaction://noaction" highlightClick="1">
              <a:snd r:embed="rId8" name="das jahr.wav"/>
            </a:hlinkClick>
            <a:extLst>
              <a:ext uri="{FF2B5EF4-FFF2-40B4-BE49-F238E27FC236}">
                <a16:creationId xmlns="" xmlns:a16="http://schemas.microsoft.com/office/drawing/2014/main" id="{74CF8D62-EB20-40CA-AE7E-41BC6747EFE9}"/>
              </a:ext>
            </a:extLst>
          </p:cNvPr>
          <p:cNvSpPr/>
          <p:nvPr/>
        </p:nvSpPr>
        <p:spPr>
          <a:xfrm>
            <a:off x="458755" y="3989095"/>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49" name="Action Button: Sound 48">
            <a:hlinkClick r:id="" action="ppaction://noaction" highlightClick="1">
              <a:snd r:embed="rId9" name="die Jeans.wav"/>
            </a:hlinkClick>
            <a:extLst>
              <a:ext uri="{FF2B5EF4-FFF2-40B4-BE49-F238E27FC236}">
                <a16:creationId xmlns="" xmlns:a16="http://schemas.microsoft.com/office/drawing/2014/main" id="{0041C8E4-42D1-498F-B761-DE7384700784}"/>
              </a:ext>
            </a:extLst>
          </p:cNvPr>
          <p:cNvSpPr/>
          <p:nvPr/>
        </p:nvSpPr>
        <p:spPr>
          <a:xfrm>
            <a:off x="458755" y="4539650"/>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50" name="Action Button: Sound 49">
            <a:hlinkClick r:id="" action="ppaction://noaction" highlightClick="1">
              <a:snd r:embed="rId10" name="das Jahrhundert.wav"/>
            </a:hlinkClick>
            <a:extLst>
              <a:ext uri="{FF2B5EF4-FFF2-40B4-BE49-F238E27FC236}">
                <a16:creationId xmlns="" xmlns:a16="http://schemas.microsoft.com/office/drawing/2014/main" id="{D9AE8C15-146A-4B83-9254-91F5675097E2}"/>
              </a:ext>
            </a:extLst>
          </p:cNvPr>
          <p:cNvSpPr/>
          <p:nvPr/>
        </p:nvSpPr>
        <p:spPr>
          <a:xfrm>
            <a:off x="458755" y="5090205"/>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60" name="Action Button: Sound 59">
            <a:hlinkClick r:id="" action="ppaction://noaction" highlightClick="1">
              <a:snd r:embed="rId11" name="die Jugend.wav"/>
            </a:hlinkClick>
            <a:extLst>
              <a:ext uri="{FF2B5EF4-FFF2-40B4-BE49-F238E27FC236}">
                <a16:creationId xmlns="" xmlns:a16="http://schemas.microsoft.com/office/drawing/2014/main" id="{A760225C-A44D-4211-9C05-2C177BE024DC}"/>
              </a:ext>
            </a:extLst>
          </p:cNvPr>
          <p:cNvSpPr/>
          <p:nvPr/>
        </p:nvSpPr>
        <p:spPr>
          <a:xfrm>
            <a:off x="5250942" y="2331309"/>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67" name="Action Button: Sound 66">
            <a:hlinkClick r:id="" action="ppaction://noaction" highlightClick="1">
              <a:snd r:embed="rId12" name="jedoch.wav"/>
            </a:hlinkClick>
            <a:extLst>
              <a:ext uri="{FF2B5EF4-FFF2-40B4-BE49-F238E27FC236}">
                <a16:creationId xmlns="" xmlns:a16="http://schemas.microsoft.com/office/drawing/2014/main" id="{F7351B1E-317A-4486-B9D9-AD8F898B1922}"/>
              </a:ext>
            </a:extLst>
          </p:cNvPr>
          <p:cNvSpPr/>
          <p:nvPr/>
        </p:nvSpPr>
        <p:spPr>
          <a:xfrm>
            <a:off x="5250942" y="2881864"/>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69" name="Action Button: Sound 68">
            <a:hlinkClick r:id="" action="ppaction://noaction" highlightClick="1">
              <a:snd r:embed="rId13" name="jeden Tag.wav"/>
            </a:hlinkClick>
            <a:extLst>
              <a:ext uri="{FF2B5EF4-FFF2-40B4-BE49-F238E27FC236}">
                <a16:creationId xmlns="" xmlns:a16="http://schemas.microsoft.com/office/drawing/2014/main" id="{6A636B80-0D57-4684-B5C7-86107804C5C0}"/>
              </a:ext>
            </a:extLst>
          </p:cNvPr>
          <p:cNvSpPr/>
          <p:nvPr/>
        </p:nvSpPr>
        <p:spPr>
          <a:xfrm>
            <a:off x="5250942" y="3432419"/>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70" name="Action Button: Sound 69">
            <a:hlinkClick r:id="" action="ppaction://noaction" highlightClick="1">
              <a:snd r:embed="rId14" name="der Jazz.wav"/>
            </a:hlinkClick>
            <a:extLst>
              <a:ext uri="{FF2B5EF4-FFF2-40B4-BE49-F238E27FC236}">
                <a16:creationId xmlns="" xmlns:a16="http://schemas.microsoft.com/office/drawing/2014/main" id="{2587BC82-E1A9-44C7-9A8F-A55F2B8BA30B}"/>
              </a:ext>
            </a:extLst>
          </p:cNvPr>
          <p:cNvSpPr/>
          <p:nvPr/>
        </p:nvSpPr>
        <p:spPr>
          <a:xfrm>
            <a:off x="5247929" y="3982974"/>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71" name="Action Button: Sound 70">
            <a:hlinkClick r:id="" action="ppaction://noaction" highlightClick="1">
              <a:snd r:embed="rId15" name="der Junge.wav"/>
            </a:hlinkClick>
            <a:extLst>
              <a:ext uri="{FF2B5EF4-FFF2-40B4-BE49-F238E27FC236}">
                <a16:creationId xmlns="" xmlns:a16="http://schemas.microsoft.com/office/drawing/2014/main" id="{53639A52-F606-47D7-80ED-A8AE92EDF934}"/>
              </a:ext>
            </a:extLst>
          </p:cNvPr>
          <p:cNvSpPr/>
          <p:nvPr/>
        </p:nvSpPr>
        <p:spPr>
          <a:xfrm>
            <a:off x="5247929" y="4533529"/>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72" name="Action Button: Sound 71">
            <a:hlinkClick r:id="" action="ppaction://noaction" highlightClick="1">
              <a:snd r:embed="rId16" name="der die Jugendliche.wav"/>
            </a:hlinkClick>
            <a:extLst>
              <a:ext uri="{FF2B5EF4-FFF2-40B4-BE49-F238E27FC236}">
                <a16:creationId xmlns="" xmlns:a16="http://schemas.microsoft.com/office/drawing/2014/main" id="{7BA3F950-D830-471C-B5EC-79B970616B12}"/>
              </a:ext>
            </a:extLst>
          </p:cNvPr>
          <p:cNvSpPr/>
          <p:nvPr/>
        </p:nvSpPr>
        <p:spPr>
          <a:xfrm>
            <a:off x="5247929" y="5084084"/>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Tree>
    <p:extLst>
      <p:ext uri="{BB962C8B-B14F-4D97-AF65-F5344CB8AC3E}">
        <p14:creationId xmlns:p14="http://schemas.microsoft.com/office/powerpoint/2010/main" val="77347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1"/>
                    </p:tgtEl>
                  </p:cond>
                </p:stCondLst>
                <p:endSync evt="end" delay="0">
                  <p:rtn val="all"/>
                </p:endSync>
                <p:childTnLst>
                  <p:par>
                    <p:cTn id="9" fill="hold">
                      <p:stCondLst>
                        <p:cond delay="0"/>
                      </p:stCondLst>
                      <p:childTnLst>
                        <p:par>
                          <p:cTn id="10" fill="hold">
                            <p:stCondLst>
                              <p:cond delay="0"/>
                            </p:stCondLst>
                            <p:childTnLst>
                              <p:par>
                                <p:cTn id="11" presetID="12" presetClass="exit" presetSubtype="4" fill="hold" nodeType="afterEffect">
                                  <p:stCondLst>
                                    <p:cond delay="0"/>
                                  </p:stCondLst>
                                  <p:childTnLst>
                                    <p:animEffect transition="out" filter="slide(fromBottom)">
                                      <p:cBhvr>
                                        <p:cTn id="12" dur="15000"/>
                                        <p:tgtEl>
                                          <p:spTgt spid="33"/>
                                        </p:tgtEl>
                                      </p:cBhvr>
                                    </p:animEffect>
                                    <p:set>
                                      <p:cBhvr>
                                        <p:cTn id="13" dur="1" fill="hold">
                                          <p:stCondLst>
                                            <p:cond delay="14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63789" y="22040"/>
            <a:ext cx="10515600" cy="1325563"/>
          </a:xfrm>
        </p:spPr>
        <p:txBody>
          <a:bodyPr/>
          <a:lstStyle/>
          <a:p>
            <a:r>
              <a:rPr lang="en-GB" dirty="0">
                <a:solidFill>
                  <a:schemeClr val="bg1"/>
                </a:solidFill>
              </a:rPr>
              <a:t>j</a:t>
            </a:r>
          </a:p>
        </p:txBody>
      </p:sp>
      <p:sp>
        <p:nvSpPr>
          <p:cNvPr id="2" name="Rectangle 1"/>
          <p:cNvSpPr/>
          <p:nvPr/>
        </p:nvSpPr>
        <p:spPr>
          <a:xfrm>
            <a:off x="307726" y="-557941"/>
            <a:ext cx="981359" cy="3770263"/>
          </a:xfrm>
          <a:prstGeom prst="rect">
            <a:avLst/>
          </a:prstGeom>
        </p:spPr>
        <p:txBody>
          <a:bodyPr wrap="none">
            <a:spAutoFit/>
          </a:bodyPr>
          <a:lstStyle/>
          <a:p>
            <a:r>
              <a:rPr lang="en-GB" sz="24000" b="1" dirty="0">
                <a:solidFill>
                  <a:srgbClr val="FFCC00"/>
                </a:solidFill>
                <a:latin typeface="Century Gothic" panose="020B0502020202020204" pitchFamily="34" charset="0"/>
              </a:rPr>
              <a:t>j</a:t>
            </a:r>
            <a:endParaRPr lang="en-GB" sz="24000" b="1" dirty="0">
              <a:solidFill>
                <a:prstClr val="black"/>
              </a:solidFill>
              <a:latin typeface="Century Gothic" panose="020B0502020202020204" pitchFamily="34" charset="0"/>
            </a:endParaRPr>
          </a:p>
        </p:txBody>
      </p:sp>
      <p:sp>
        <p:nvSpPr>
          <p:cNvPr id="3" name="Rectangle 2"/>
          <p:cNvSpPr/>
          <p:nvPr/>
        </p:nvSpPr>
        <p:spPr>
          <a:xfrm>
            <a:off x="5321589" y="4242855"/>
            <a:ext cx="1548821" cy="1938992"/>
          </a:xfrm>
          <a:prstGeom prst="rect">
            <a:avLst/>
          </a:prstGeom>
        </p:spPr>
        <p:txBody>
          <a:bodyPr wrap="none">
            <a:spAutoFit/>
          </a:bodyPr>
          <a:lstStyle/>
          <a:p>
            <a:pPr algn="ctr"/>
            <a:r>
              <a:rPr lang="en-GB" sz="12000" dirty="0" err="1">
                <a:solidFill>
                  <a:srgbClr val="FFC000"/>
                </a:solidFill>
                <a:latin typeface="Century Gothic" panose="020B0502020202020204" pitchFamily="34" charset="0"/>
              </a:rPr>
              <a:t>j</a:t>
            </a:r>
            <a:r>
              <a:rPr lang="en-GB" sz="12000" dirty="0" err="1">
                <a:solidFill>
                  <a:srgbClr val="002060"/>
                </a:solidFill>
                <a:latin typeface="Century Gothic" panose="020B0502020202020204" pitchFamily="34" charset="0"/>
              </a:rPr>
              <a:t>a</a:t>
            </a:r>
            <a:endParaRPr lang="en-GB" sz="12000" dirty="0">
              <a:solidFill>
                <a:srgbClr val="002060"/>
              </a:solidFill>
              <a:latin typeface="Century Gothic" panose="020B0502020202020204" pitchFamily="34" charset="0"/>
            </a:endParaRPr>
          </a:p>
        </p:txBody>
      </p:sp>
      <p:pic>
        <p:nvPicPr>
          <p:cNvPr id="4" name="Picture 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50386" y="684822"/>
            <a:ext cx="4491228" cy="3845052"/>
          </a:xfrm>
          <a:prstGeom prst="rect">
            <a:avLst/>
          </a:prstGeom>
        </p:spPr>
      </p:pic>
    </p:spTree>
    <p:extLst>
      <p:ext uri="{BB962C8B-B14F-4D97-AF65-F5344CB8AC3E}">
        <p14:creationId xmlns:p14="http://schemas.microsoft.com/office/powerpoint/2010/main" val="220114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j.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Jahr_source.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subTnLst>
                                    <p:audio>
                                      <p:cMediaNode>
                                        <p:cTn display="0" masterRel="sameClick">
                                          <p:stCondLst>
                                            <p:cond evt="begin" delay="0">
                                              <p:tn val="15"/>
                                            </p:cond>
                                          </p:stCondLst>
                                          <p:endCondLst>
                                            <p:cond evt="onStopAudio" delay="0">
                                              <p:tgtEl>
                                                <p:sldTgt/>
                                              </p:tgtEl>
                                            </p:cond>
                                          </p:endCondLst>
                                        </p:cTn>
                                        <p:tgtEl>
                                          <p:sndTgt r:embed="rId4" name="Jahr_sour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952ADC4-8F3E-D244-8306-7BAF4F00B731}"/>
              </a:ext>
            </a:extLst>
          </p:cNvPr>
          <p:cNvSpPr>
            <a:spLocks noGrp="1"/>
          </p:cNvSpPr>
          <p:nvPr>
            <p:ph type="title"/>
          </p:nvPr>
        </p:nvSpPr>
        <p:spPr>
          <a:xfrm>
            <a:off x="4015307" y="97859"/>
            <a:ext cx="4222283" cy="1699528"/>
          </a:xfrm>
        </p:spPr>
        <p:txBody>
          <a:bodyPr>
            <a:noAutofit/>
          </a:bodyPr>
          <a:lstStyle/>
          <a:p>
            <a:pPr algn="ctr"/>
            <a:r>
              <a:rPr lang="en-GB" sz="12000" b="1" dirty="0">
                <a:solidFill>
                  <a:srgbClr val="002060"/>
                </a:solidFill>
                <a:cs typeface="Calibri" panose="020F0502020204030204" pitchFamily="34" charset="0"/>
              </a:rPr>
              <a:t>j</a:t>
            </a:r>
            <a:endParaRPr lang="en-US" sz="12000" dirty="0"/>
          </a:p>
        </p:txBody>
      </p:sp>
      <p:sp>
        <p:nvSpPr>
          <p:cNvPr id="4" name="Rounded Rectangle 3"/>
          <p:cNvSpPr/>
          <p:nvPr/>
        </p:nvSpPr>
        <p:spPr>
          <a:xfrm>
            <a:off x="4254370" y="2142603"/>
            <a:ext cx="3802879" cy="2671941"/>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6000" dirty="0" err="1">
                <a:solidFill>
                  <a:srgbClr val="FFCC00"/>
                </a:solidFill>
                <a:latin typeface="Arial Rounded MT Bold" panose="020F0704030504030204" pitchFamily="34" charset="0"/>
              </a:rPr>
              <a:t>j</a:t>
            </a:r>
            <a:r>
              <a:rPr lang="en-GB" sz="6000" dirty="0" err="1">
                <a:solidFill>
                  <a:srgbClr val="002060"/>
                </a:solidFill>
                <a:latin typeface="Century Gothic" panose="020B0502020202020204" pitchFamily="34" charset="0"/>
              </a:rPr>
              <a:t>a</a:t>
            </a:r>
            <a:endParaRPr lang="en-GB" sz="6000" dirty="0">
              <a:solidFill>
                <a:srgbClr val="FFCC00"/>
              </a:solidFill>
              <a:latin typeface="Century Gothic" panose="020B0502020202020204" pitchFamily="34" charset="0"/>
            </a:endParaRPr>
          </a:p>
        </p:txBody>
      </p:sp>
      <p:sp>
        <p:nvSpPr>
          <p:cNvPr id="5" name="Rectangle 4"/>
          <p:cNvSpPr/>
          <p:nvPr/>
        </p:nvSpPr>
        <p:spPr>
          <a:xfrm>
            <a:off x="113150" y="4182354"/>
            <a:ext cx="4157960" cy="923330"/>
          </a:xfrm>
          <a:prstGeom prst="rect">
            <a:avLst/>
          </a:prstGeom>
        </p:spPr>
        <p:txBody>
          <a:bodyPr wrap="square">
            <a:spAutoFit/>
          </a:bodyPr>
          <a:lstStyle/>
          <a:p>
            <a:pPr algn="ctr"/>
            <a:r>
              <a:rPr lang="en-GB" sz="5400" dirty="0" err="1">
                <a:solidFill>
                  <a:srgbClr val="FFCC00"/>
                </a:solidFill>
                <a:latin typeface="Arial Rounded MT Bold" panose="020F0704030504030204" pitchFamily="34" charset="0"/>
              </a:rPr>
              <a:t>j</a:t>
            </a:r>
            <a:r>
              <a:rPr lang="en-GB" sz="5400" dirty="0" err="1">
                <a:solidFill>
                  <a:srgbClr val="002060"/>
                </a:solidFill>
                <a:latin typeface="Century Gothic" panose="020B0502020202020204" pitchFamily="34" charset="0"/>
              </a:rPr>
              <a:t>emand</a:t>
            </a:r>
            <a:endParaRPr lang="en-GB" sz="5400" dirty="0">
              <a:solidFill>
                <a:srgbClr val="FFCC00"/>
              </a:solidFill>
              <a:latin typeface="Century Gothic" panose="020B0502020202020204" pitchFamily="34" charset="0"/>
            </a:endParaRPr>
          </a:p>
        </p:txBody>
      </p:sp>
      <p:sp>
        <p:nvSpPr>
          <p:cNvPr id="6" name="Rectangle 5"/>
          <p:cNvSpPr/>
          <p:nvPr/>
        </p:nvSpPr>
        <p:spPr>
          <a:xfrm>
            <a:off x="8447314" y="3429000"/>
            <a:ext cx="3345562" cy="923330"/>
          </a:xfrm>
          <a:prstGeom prst="rect">
            <a:avLst/>
          </a:prstGeom>
        </p:spPr>
        <p:txBody>
          <a:bodyPr wrap="square">
            <a:spAutoFit/>
          </a:bodyPr>
          <a:lstStyle/>
          <a:p>
            <a:pPr algn="ctr"/>
            <a:r>
              <a:rPr lang="en-GB" sz="5400" dirty="0" err="1">
                <a:solidFill>
                  <a:srgbClr val="FFCC00"/>
                </a:solidFill>
                <a:latin typeface="Arial Rounded MT Bold" panose="020F0704030504030204" pitchFamily="34" charset="0"/>
              </a:rPr>
              <a:t>j</a:t>
            </a:r>
            <a:r>
              <a:rPr lang="en-GB" sz="5400" dirty="0" err="1">
                <a:solidFill>
                  <a:srgbClr val="002060"/>
                </a:solidFill>
                <a:latin typeface="Century Gothic" panose="020B0502020202020204" pitchFamily="34" charset="0"/>
              </a:rPr>
              <a:t>ung</a:t>
            </a:r>
            <a:endParaRPr lang="en-GB" sz="5400" dirty="0">
              <a:solidFill>
                <a:srgbClr val="FFCC00"/>
              </a:solidFill>
              <a:latin typeface="Century Gothic" panose="020B0502020202020204" pitchFamily="34" charset="0"/>
            </a:endParaRPr>
          </a:p>
        </p:txBody>
      </p:sp>
      <p:sp>
        <p:nvSpPr>
          <p:cNvPr id="7" name="Rectangle 6"/>
          <p:cNvSpPr/>
          <p:nvPr/>
        </p:nvSpPr>
        <p:spPr>
          <a:xfrm>
            <a:off x="4893427" y="4937316"/>
            <a:ext cx="2392307" cy="923330"/>
          </a:xfrm>
          <a:prstGeom prst="rect">
            <a:avLst/>
          </a:prstGeom>
        </p:spPr>
        <p:txBody>
          <a:bodyPr wrap="square">
            <a:spAutoFit/>
          </a:bodyPr>
          <a:lstStyle/>
          <a:p>
            <a:pPr algn="ctr"/>
            <a:r>
              <a:rPr lang="en-GB" sz="5400" dirty="0" err="1">
                <a:solidFill>
                  <a:srgbClr val="FFCC00"/>
                </a:solidFill>
                <a:latin typeface="Arial Rounded MT Bold" panose="020F0704030504030204" pitchFamily="34" charset="0"/>
              </a:rPr>
              <a:t>j</a:t>
            </a:r>
            <a:r>
              <a:rPr lang="en-GB" sz="5400" dirty="0" err="1">
                <a:solidFill>
                  <a:srgbClr val="002060"/>
                </a:solidFill>
                <a:latin typeface="Century Gothic" panose="020B0502020202020204" pitchFamily="34" charset="0"/>
              </a:rPr>
              <a:t>etzt</a:t>
            </a:r>
            <a:endParaRPr lang="en-GB" sz="5400" dirty="0">
              <a:solidFill>
                <a:srgbClr val="FFCC00"/>
              </a:solidFill>
              <a:latin typeface="Century Gothic" panose="020B0502020202020204" pitchFamily="34" charset="0"/>
            </a:endParaRPr>
          </a:p>
        </p:txBody>
      </p:sp>
      <p:sp>
        <p:nvSpPr>
          <p:cNvPr id="8" name="Rectangle 7"/>
          <p:cNvSpPr/>
          <p:nvPr/>
        </p:nvSpPr>
        <p:spPr>
          <a:xfrm>
            <a:off x="398655" y="522124"/>
            <a:ext cx="3616652" cy="923330"/>
          </a:xfrm>
          <a:prstGeom prst="rect">
            <a:avLst/>
          </a:prstGeom>
        </p:spPr>
        <p:txBody>
          <a:bodyPr wrap="square">
            <a:spAutoFit/>
          </a:bodyPr>
          <a:lstStyle/>
          <a:p>
            <a:pPr algn="ctr"/>
            <a:r>
              <a:rPr lang="en-GB" sz="5400" dirty="0" err="1">
                <a:solidFill>
                  <a:srgbClr val="FFCC00"/>
                </a:solidFill>
                <a:latin typeface="Arial Rounded MT Bold" panose="020F0704030504030204" pitchFamily="34" charset="0"/>
              </a:rPr>
              <a:t>J</a:t>
            </a:r>
            <a:r>
              <a:rPr lang="en-GB" sz="5400" dirty="0" err="1">
                <a:solidFill>
                  <a:srgbClr val="002060"/>
                </a:solidFill>
                <a:latin typeface="Century Gothic" panose="020B0502020202020204" pitchFamily="34" charset="0"/>
              </a:rPr>
              <a:t>unge</a:t>
            </a:r>
            <a:endParaRPr lang="en-GB" sz="5400" dirty="0">
              <a:solidFill>
                <a:srgbClr val="FFCC00"/>
              </a:solidFill>
              <a:latin typeface="Century Gothic" panose="020B0502020202020204" pitchFamily="34" charset="0"/>
            </a:endParaRPr>
          </a:p>
        </p:txBody>
      </p:sp>
      <p:sp>
        <p:nvSpPr>
          <p:cNvPr id="9" name="Rectangle 8"/>
          <p:cNvSpPr/>
          <p:nvPr/>
        </p:nvSpPr>
        <p:spPr>
          <a:xfrm>
            <a:off x="9201483" y="510946"/>
            <a:ext cx="1685077" cy="923330"/>
          </a:xfrm>
          <a:prstGeom prst="rect">
            <a:avLst/>
          </a:prstGeom>
        </p:spPr>
        <p:txBody>
          <a:bodyPr wrap="none">
            <a:spAutoFit/>
          </a:bodyPr>
          <a:lstStyle/>
          <a:p>
            <a:pPr algn="ctr"/>
            <a:r>
              <a:rPr lang="en-GB" sz="5400" dirty="0" err="1">
                <a:solidFill>
                  <a:srgbClr val="FFCC00"/>
                </a:solidFill>
                <a:latin typeface="Arial Rounded MT Bold" panose="020F0704030504030204" pitchFamily="34" charset="0"/>
              </a:rPr>
              <a:t>J</a:t>
            </a:r>
            <a:r>
              <a:rPr lang="en-GB" sz="5400" dirty="0" err="1">
                <a:solidFill>
                  <a:srgbClr val="002060"/>
                </a:solidFill>
                <a:latin typeface="Century Gothic" panose="020B0502020202020204" pitchFamily="34" charset="0"/>
              </a:rPr>
              <a:t>ahr</a:t>
            </a:r>
            <a:endParaRPr lang="en-GB" sz="5400" dirty="0">
              <a:solidFill>
                <a:srgbClr val="FFCC00"/>
              </a:solidFill>
              <a:latin typeface="Century Gothic" panose="020B0502020202020204" pitchFamily="34" charset="0"/>
            </a:endParaRPr>
          </a:p>
        </p:txBody>
      </p:sp>
      <p:pic>
        <p:nvPicPr>
          <p:cNvPr id="10" name="Picture 9"/>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06427" y="2316073"/>
            <a:ext cx="1945666" cy="1665733"/>
          </a:xfrm>
          <a:prstGeom prst="rect">
            <a:avLst/>
          </a:prstGeom>
        </p:spPr>
      </p:pic>
      <p:pic>
        <p:nvPicPr>
          <p:cNvPr id="2" name="Picture 1"/>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23882" y="4532234"/>
            <a:ext cx="1480227" cy="1480227"/>
          </a:xfrm>
          <a:prstGeom prst="rect">
            <a:avLst/>
          </a:prstGeom>
        </p:spPr>
      </p:pic>
      <p:cxnSp>
        <p:nvCxnSpPr>
          <p:cNvPr id="11" name="Straight Arrow Connector 10"/>
          <p:cNvCxnSpPr/>
          <p:nvPr/>
        </p:nvCxnSpPr>
        <p:spPr>
          <a:xfrm>
            <a:off x="9104058" y="4644019"/>
            <a:ext cx="439648" cy="348342"/>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996965" y="1695160"/>
            <a:ext cx="2094115" cy="646331"/>
          </a:xfrm>
          <a:prstGeom prst="rect">
            <a:avLst/>
          </a:prstGeom>
          <a:solidFill>
            <a:srgbClr val="FFCC00"/>
          </a:solidFill>
        </p:spPr>
        <p:txBody>
          <a:bodyPr wrap="square" rtlCol="0">
            <a:spAutoFit/>
          </a:bodyPr>
          <a:lstStyle/>
          <a:p>
            <a:pPr algn="ctr"/>
            <a:r>
              <a:rPr lang="en-GB" sz="3600" b="1" dirty="0">
                <a:solidFill>
                  <a:srgbClr val="002060"/>
                </a:solidFill>
                <a:latin typeface="Century Gothic" panose="020B0502020202020204" pitchFamily="34" charset="0"/>
              </a:rPr>
              <a:t>2019</a:t>
            </a:r>
          </a:p>
        </p:txBody>
      </p:sp>
      <p:sp>
        <p:nvSpPr>
          <p:cNvPr id="13" name="TextBox 12"/>
          <p:cNvSpPr txBox="1"/>
          <p:nvPr/>
        </p:nvSpPr>
        <p:spPr>
          <a:xfrm>
            <a:off x="5388537" y="5643129"/>
            <a:ext cx="1402080" cy="369332"/>
          </a:xfrm>
          <a:prstGeom prst="rect">
            <a:avLst/>
          </a:prstGeom>
          <a:noFill/>
        </p:spPr>
        <p:txBody>
          <a:bodyPr wrap="square" rtlCol="0">
            <a:spAutoFit/>
          </a:bodyPr>
          <a:lstStyle/>
          <a:p>
            <a:pPr algn="ctr"/>
            <a:r>
              <a:rPr lang="en-GB" dirty="0">
                <a:solidFill>
                  <a:srgbClr val="002060"/>
                </a:solidFill>
                <a:latin typeface="Century Gothic" panose="020B0502020202020204" pitchFamily="34" charset="0"/>
              </a:rPr>
              <a:t>[now]</a:t>
            </a:r>
          </a:p>
        </p:txBody>
      </p:sp>
      <p:sp>
        <p:nvSpPr>
          <p:cNvPr id="14" name="TextBox 13"/>
          <p:cNvSpPr txBox="1"/>
          <p:nvPr/>
        </p:nvSpPr>
        <p:spPr>
          <a:xfrm>
            <a:off x="1491090" y="4859124"/>
            <a:ext cx="1402080" cy="369332"/>
          </a:xfrm>
          <a:prstGeom prst="rect">
            <a:avLst/>
          </a:prstGeom>
          <a:noFill/>
        </p:spPr>
        <p:txBody>
          <a:bodyPr wrap="square" rtlCol="0">
            <a:spAutoFit/>
          </a:bodyPr>
          <a:lstStyle/>
          <a:p>
            <a:pPr algn="ctr"/>
            <a:r>
              <a:rPr lang="en-GB" dirty="0">
                <a:solidFill>
                  <a:srgbClr val="002060"/>
                </a:solidFill>
                <a:latin typeface="Century Gothic" panose="020B0502020202020204" pitchFamily="34" charset="0"/>
              </a:rPr>
              <a:t>[someone]</a:t>
            </a:r>
          </a:p>
        </p:txBody>
      </p:sp>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26281" y="1491011"/>
            <a:ext cx="731697" cy="1615153"/>
          </a:xfrm>
          <a:prstGeom prst="rect">
            <a:avLst/>
          </a:prstGeom>
        </p:spPr>
      </p:pic>
    </p:spTree>
    <p:extLst>
      <p:ext uri="{BB962C8B-B14F-4D97-AF65-F5344CB8AC3E}">
        <p14:creationId xmlns:p14="http://schemas.microsoft.com/office/powerpoint/2010/main" val="415008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J.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Ja.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subTnLst>
                                    <p:audio>
                                      <p:cMediaNode>
                                        <p:cTn display="0" masterRel="sameClick">
                                          <p:stCondLst>
                                            <p:cond evt="begin" delay="0">
                                              <p:tn val="18"/>
                                            </p:cond>
                                          </p:stCondLst>
                                          <p:endCondLst>
                                            <p:cond evt="onStopAudio" delay="0">
                                              <p:tgtEl>
                                                <p:sldTgt/>
                                              </p:tgtEl>
                                            </p:cond>
                                          </p:endCondLst>
                                        </p:cTn>
                                        <p:tgtEl>
                                          <p:sndTgt r:embed="rId5" name="Junge.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subTnLst>
                                    <p:audio>
                                      <p:cMediaNode>
                                        <p:cTn display="0" masterRel="sameClick">
                                          <p:stCondLst>
                                            <p:cond evt="begin" delay="0">
                                              <p:tn val="23"/>
                                            </p:cond>
                                          </p:stCondLst>
                                          <p:endCondLst>
                                            <p:cond evt="onStopAudio" delay="0">
                                              <p:tgtEl>
                                                <p:sldTgt/>
                                              </p:tgtEl>
                                            </p:cond>
                                          </p:endCondLst>
                                        </p:cTn>
                                        <p:tgtEl>
                                          <p:sndTgt r:embed="rId5" name="Junge.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subTnLst>
                                    <p:audio>
                                      <p:cMediaNode>
                                        <p:cTn display="0" masterRel="sameClick">
                                          <p:stCondLst>
                                            <p:cond evt="begin" delay="0">
                                              <p:tn val="28"/>
                                            </p:cond>
                                          </p:stCondLst>
                                          <p:endCondLst>
                                            <p:cond evt="onStopAudio" delay="0">
                                              <p:tgtEl>
                                                <p:sldTgt/>
                                              </p:tgtEl>
                                            </p:cond>
                                          </p:endCondLst>
                                        </p:cTn>
                                        <p:tgtEl>
                                          <p:sndTgt r:embed="rId6" name="Jahr.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subTnLst>
                                    <p:audio>
                                      <p:cMediaNode>
                                        <p:cTn display="0" masterRel="sameClick">
                                          <p:stCondLst>
                                            <p:cond evt="begin" delay="0">
                                              <p:tn val="33"/>
                                            </p:cond>
                                          </p:stCondLst>
                                          <p:endCondLst>
                                            <p:cond evt="onStopAudio" delay="0">
                                              <p:tgtEl>
                                                <p:sldTgt/>
                                              </p:tgtEl>
                                            </p:cond>
                                          </p:endCondLst>
                                        </p:cTn>
                                        <p:tgtEl>
                                          <p:sndTgt r:embed="rId6" name="Jahr.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subTnLst>
                                    <p:audio>
                                      <p:cMediaNode>
                                        <p:cTn display="0" masterRel="sameClick">
                                          <p:stCondLst>
                                            <p:cond evt="begin" delay="0">
                                              <p:tn val="38"/>
                                            </p:cond>
                                          </p:stCondLst>
                                          <p:endCondLst>
                                            <p:cond evt="onStopAudio" delay="0">
                                              <p:tgtEl>
                                                <p:sldTgt/>
                                              </p:tgtEl>
                                            </p:cond>
                                          </p:endCondLst>
                                        </p:cTn>
                                        <p:tgtEl>
                                          <p:sndTgt r:embed="rId7" name="jemand.wav"/>
                                        </p:tgtEl>
                                      </p:cMediaNode>
                                    </p:audio>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subTnLst>
                                    <p:audio>
                                      <p:cMediaNode>
                                        <p:cTn display="0" masterRel="sameClick">
                                          <p:stCondLst>
                                            <p:cond evt="begin" delay="0">
                                              <p:tn val="43"/>
                                            </p:cond>
                                          </p:stCondLst>
                                          <p:endCondLst>
                                            <p:cond evt="onStopAudio" delay="0">
                                              <p:tgtEl>
                                                <p:sldTgt/>
                                              </p:tgtEl>
                                            </p:cond>
                                          </p:endCondLst>
                                        </p:cTn>
                                        <p:tgtEl>
                                          <p:sndTgt r:embed="rId7" name="jemand.wav"/>
                                        </p:tgtEl>
                                      </p:cMediaNode>
                                    </p:audio>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subTnLst>
                                    <p:audio>
                                      <p:cMediaNode>
                                        <p:cTn display="0" masterRel="sameClick">
                                          <p:stCondLst>
                                            <p:cond evt="begin" delay="0">
                                              <p:tn val="48"/>
                                            </p:cond>
                                          </p:stCondLst>
                                          <p:endCondLst>
                                            <p:cond evt="onStopAudio" delay="0">
                                              <p:tgtEl>
                                                <p:sldTgt/>
                                              </p:tgtEl>
                                            </p:cond>
                                          </p:endCondLst>
                                        </p:cTn>
                                        <p:tgtEl>
                                          <p:sndTgt r:embed="rId8" name="jetzt.wav"/>
                                        </p:tgtEl>
                                      </p:cMediaNode>
                                    </p:audio>
                                  </p:sub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subTnLst>
                                    <p:audio>
                                      <p:cMediaNode>
                                        <p:cTn display="0" masterRel="sameClick">
                                          <p:stCondLst>
                                            <p:cond evt="begin" delay="0">
                                              <p:tn val="53"/>
                                            </p:cond>
                                          </p:stCondLst>
                                          <p:endCondLst>
                                            <p:cond evt="onStopAudio" delay="0">
                                              <p:tgtEl>
                                                <p:sldTgt/>
                                              </p:tgtEl>
                                            </p:cond>
                                          </p:endCondLst>
                                        </p:cTn>
                                        <p:tgtEl>
                                          <p:sndTgt r:embed="rId8" name="jetzt.wav"/>
                                        </p:tgtEl>
                                      </p:cMediaNode>
                                    </p:audio>
                                  </p:sub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subTnLst>
                                    <p:audio>
                                      <p:cMediaNode>
                                        <p:cTn display="0" masterRel="sameClick">
                                          <p:stCondLst>
                                            <p:cond evt="begin" delay="0">
                                              <p:tn val="58"/>
                                            </p:cond>
                                          </p:stCondLst>
                                          <p:endCondLst>
                                            <p:cond evt="onStopAudio" delay="0">
                                              <p:tgtEl>
                                                <p:sldTgt/>
                                              </p:tgtEl>
                                            </p:cond>
                                          </p:endCondLst>
                                        </p:cTn>
                                        <p:tgtEl>
                                          <p:sndTgt r:embed="rId9" name="jung.wav"/>
                                        </p:tgtEl>
                                      </p:cMediaNode>
                                    </p:audio>
                                  </p:sub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500"/>
                                        <p:tgtEl>
                                          <p:spTgt spid="2"/>
                                        </p:tgtEl>
                                      </p:cBhvr>
                                    </p:animEffect>
                                  </p:childTnLst>
                                  <p:subTnLst>
                                    <p:audio>
                                      <p:cMediaNode>
                                        <p:cTn display="0" masterRel="sameClick">
                                          <p:stCondLst>
                                            <p:cond evt="begin" delay="0">
                                              <p:tn val="63"/>
                                            </p:cond>
                                          </p:stCondLst>
                                          <p:endCondLst>
                                            <p:cond evt="onStopAudio" delay="0">
                                              <p:tgtEl>
                                                <p:sldTgt/>
                                              </p:tgtEl>
                                            </p:cond>
                                          </p:endCondLst>
                                        </p:cTn>
                                        <p:tgtEl>
                                          <p:sndTgt r:embed="rId9" name="jung.wav"/>
                                        </p:tgtEl>
                                      </p:cMediaNode>
                                    </p:audio>
                                  </p:subTnLst>
                                </p:cTn>
                              </p:par>
                              <p:par>
                                <p:cTn id="66" presetID="10" presetClass="entr" presetSubtype="0" fill="hold"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p:bldP spid="7" grpId="0"/>
      <p:bldP spid="8" grpId="0"/>
      <p:bldP spid="9" grpId="0"/>
      <p:bldP spid="12" grpId="0" animBg="1"/>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5E1D1D-F191-4C43-A3A9-9BE6A6A08CCF}"/>
              </a:ext>
            </a:extLst>
          </p:cNvPr>
          <p:cNvSpPr>
            <a:spLocks noGrp="1"/>
          </p:cNvSpPr>
          <p:nvPr>
            <p:ph type="title"/>
          </p:nvPr>
        </p:nvSpPr>
        <p:spPr>
          <a:xfrm>
            <a:off x="4439354" y="36112"/>
            <a:ext cx="3432910" cy="1872998"/>
          </a:xfrm>
        </p:spPr>
        <p:txBody>
          <a:bodyPr>
            <a:noAutofit/>
          </a:bodyPr>
          <a:lstStyle/>
          <a:p>
            <a:pPr algn="ctr"/>
            <a:r>
              <a:rPr lang="en-GB" sz="12000" b="1" dirty="0">
                <a:solidFill>
                  <a:srgbClr val="002060"/>
                </a:solidFill>
                <a:cs typeface="Calibri" panose="020F0502020204030204" pitchFamily="34" charset="0"/>
              </a:rPr>
              <a:t>j</a:t>
            </a:r>
            <a:endParaRPr lang="en-US" sz="12000" dirty="0"/>
          </a:p>
        </p:txBody>
      </p:sp>
      <p:sp>
        <p:nvSpPr>
          <p:cNvPr id="4" name="Rounded Rectangle 3"/>
          <p:cNvSpPr/>
          <p:nvPr/>
        </p:nvSpPr>
        <p:spPr>
          <a:xfrm>
            <a:off x="4254370" y="2142603"/>
            <a:ext cx="3802879" cy="2671941"/>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6000" dirty="0" err="1">
                <a:solidFill>
                  <a:srgbClr val="FFCC00"/>
                </a:solidFill>
                <a:latin typeface="Arial Rounded MT Bold" panose="020F0704030504030204" pitchFamily="34" charset="0"/>
              </a:rPr>
              <a:t>j</a:t>
            </a:r>
            <a:r>
              <a:rPr lang="en-GB" sz="6000" dirty="0" err="1">
                <a:solidFill>
                  <a:srgbClr val="002060"/>
                </a:solidFill>
                <a:latin typeface="Century Gothic" panose="020B0502020202020204" pitchFamily="34" charset="0"/>
              </a:rPr>
              <a:t>a</a:t>
            </a:r>
            <a:endParaRPr lang="en-GB" sz="6000" dirty="0">
              <a:solidFill>
                <a:srgbClr val="FFCC00"/>
              </a:solidFill>
              <a:latin typeface="Century Gothic" panose="020B0502020202020204" pitchFamily="34" charset="0"/>
            </a:endParaRPr>
          </a:p>
        </p:txBody>
      </p:sp>
      <p:sp>
        <p:nvSpPr>
          <p:cNvPr id="5" name="Rectangle 4"/>
          <p:cNvSpPr/>
          <p:nvPr/>
        </p:nvSpPr>
        <p:spPr>
          <a:xfrm>
            <a:off x="113150" y="4182354"/>
            <a:ext cx="4157960" cy="923330"/>
          </a:xfrm>
          <a:prstGeom prst="rect">
            <a:avLst/>
          </a:prstGeom>
        </p:spPr>
        <p:txBody>
          <a:bodyPr wrap="square">
            <a:spAutoFit/>
          </a:bodyPr>
          <a:lstStyle/>
          <a:p>
            <a:pPr algn="ctr"/>
            <a:r>
              <a:rPr lang="en-GB" sz="5400" dirty="0" err="1">
                <a:solidFill>
                  <a:srgbClr val="FFCC00"/>
                </a:solidFill>
                <a:latin typeface="Arial Rounded MT Bold" panose="020F0704030504030204" pitchFamily="34" charset="0"/>
              </a:rPr>
              <a:t>j</a:t>
            </a:r>
            <a:r>
              <a:rPr lang="en-GB" sz="5400" dirty="0" err="1">
                <a:solidFill>
                  <a:srgbClr val="002060"/>
                </a:solidFill>
                <a:latin typeface="Century Gothic" panose="020B0502020202020204" pitchFamily="34" charset="0"/>
              </a:rPr>
              <a:t>emand</a:t>
            </a:r>
            <a:endParaRPr lang="en-GB" sz="5400" dirty="0">
              <a:solidFill>
                <a:srgbClr val="FFCC00"/>
              </a:solidFill>
              <a:latin typeface="Century Gothic" panose="020B0502020202020204" pitchFamily="34" charset="0"/>
            </a:endParaRPr>
          </a:p>
        </p:txBody>
      </p:sp>
      <p:sp>
        <p:nvSpPr>
          <p:cNvPr id="6" name="Rectangle 5"/>
          <p:cNvSpPr/>
          <p:nvPr/>
        </p:nvSpPr>
        <p:spPr>
          <a:xfrm>
            <a:off x="8447314" y="3429000"/>
            <a:ext cx="3345562" cy="923330"/>
          </a:xfrm>
          <a:prstGeom prst="rect">
            <a:avLst/>
          </a:prstGeom>
        </p:spPr>
        <p:txBody>
          <a:bodyPr wrap="square">
            <a:spAutoFit/>
          </a:bodyPr>
          <a:lstStyle/>
          <a:p>
            <a:pPr algn="ctr"/>
            <a:r>
              <a:rPr lang="en-GB" sz="5400" dirty="0" err="1">
                <a:solidFill>
                  <a:srgbClr val="FFCC00"/>
                </a:solidFill>
                <a:latin typeface="Arial Rounded MT Bold" panose="020F0704030504030204" pitchFamily="34" charset="0"/>
              </a:rPr>
              <a:t>j</a:t>
            </a:r>
            <a:r>
              <a:rPr lang="en-GB" sz="5400" dirty="0" err="1">
                <a:solidFill>
                  <a:srgbClr val="002060"/>
                </a:solidFill>
                <a:latin typeface="Century Gothic" panose="020B0502020202020204" pitchFamily="34" charset="0"/>
              </a:rPr>
              <a:t>ung</a:t>
            </a:r>
            <a:endParaRPr lang="en-GB" sz="5400" dirty="0">
              <a:solidFill>
                <a:srgbClr val="FFCC00"/>
              </a:solidFill>
              <a:latin typeface="Century Gothic" panose="020B0502020202020204" pitchFamily="34" charset="0"/>
            </a:endParaRPr>
          </a:p>
        </p:txBody>
      </p:sp>
      <p:sp>
        <p:nvSpPr>
          <p:cNvPr id="7" name="Rectangle 6"/>
          <p:cNvSpPr/>
          <p:nvPr/>
        </p:nvSpPr>
        <p:spPr>
          <a:xfrm>
            <a:off x="4893427" y="4937316"/>
            <a:ext cx="2392307" cy="923330"/>
          </a:xfrm>
          <a:prstGeom prst="rect">
            <a:avLst/>
          </a:prstGeom>
        </p:spPr>
        <p:txBody>
          <a:bodyPr wrap="square">
            <a:spAutoFit/>
          </a:bodyPr>
          <a:lstStyle/>
          <a:p>
            <a:pPr algn="ctr"/>
            <a:r>
              <a:rPr lang="en-GB" sz="5400" dirty="0" err="1">
                <a:solidFill>
                  <a:srgbClr val="FFCC00"/>
                </a:solidFill>
                <a:latin typeface="Arial Rounded MT Bold" panose="020F0704030504030204" pitchFamily="34" charset="0"/>
              </a:rPr>
              <a:t>j</a:t>
            </a:r>
            <a:r>
              <a:rPr lang="en-GB" sz="5400" dirty="0" err="1">
                <a:solidFill>
                  <a:srgbClr val="002060"/>
                </a:solidFill>
                <a:latin typeface="Century Gothic" panose="020B0502020202020204" pitchFamily="34" charset="0"/>
              </a:rPr>
              <a:t>etzt</a:t>
            </a:r>
            <a:endParaRPr lang="en-GB" sz="5400" dirty="0">
              <a:solidFill>
                <a:srgbClr val="FFCC00"/>
              </a:solidFill>
              <a:latin typeface="Century Gothic" panose="020B0502020202020204" pitchFamily="34" charset="0"/>
            </a:endParaRPr>
          </a:p>
        </p:txBody>
      </p:sp>
      <p:sp>
        <p:nvSpPr>
          <p:cNvPr id="8" name="Rectangle 7"/>
          <p:cNvSpPr/>
          <p:nvPr/>
        </p:nvSpPr>
        <p:spPr>
          <a:xfrm>
            <a:off x="398655" y="522124"/>
            <a:ext cx="3616652" cy="923330"/>
          </a:xfrm>
          <a:prstGeom prst="rect">
            <a:avLst/>
          </a:prstGeom>
        </p:spPr>
        <p:txBody>
          <a:bodyPr wrap="square">
            <a:spAutoFit/>
          </a:bodyPr>
          <a:lstStyle/>
          <a:p>
            <a:pPr algn="ctr"/>
            <a:r>
              <a:rPr lang="en-GB" sz="5400" dirty="0" err="1">
                <a:solidFill>
                  <a:srgbClr val="FFCC00"/>
                </a:solidFill>
                <a:latin typeface="Arial Rounded MT Bold" panose="020F0704030504030204" pitchFamily="34" charset="0"/>
              </a:rPr>
              <a:t>J</a:t>
            </a:r>
            <a:r>
              <a:rPr lang="en-GB" sz="5400" dirty="0" err="1">
                <a:solidFill>
                  <a:srgbClr val="002060"/>
                </a:solidFill>
                <a:latin typeface="Century Gothic" panose="020B0502020202020204" pitchFamily="34" charset="0"/>
              </a:rPr>
              <a:t>unge</a:t>
            </a:r>
            <a:endParaRPr lang="en-GB" sz="5400" dirty="0">
              <a:solidFill>
                <a:srgbClr val="FFCC00"/>
              </a:solidFill>
              <a:latin typeface="Century Gothic" panose="020B0502020202020204" pitchFamily="34" charset="0"/>
            </a:endParaRPr>
          </a:p>
        </p:txBody>
      </p:sp>
      <p:sp>
        <p:nvSpPr>
          <p:cNvPr id="9" name="Rectangle 8"/>
          <p:cNvSpPr/>
          <p:nvPr/>
        </p:nvSpPr>
        <p:spPr>
          <a:xfrm>
            <a:off x="9201483" y="510946"/>
            <a:ext cx="1685077" cy="923330"/>
          </a:xfrm>
          <a:prstGeom prst="rect">
            <a:avLst/>
          </a:prstGeom>
        </p:spPr>
        <p:txBody>
          <a:bodyPr wrap="none">
            <a:spAutoFit/>
          </a:bodyPr>
          <a:lstStyle/>
          <a:p>
            <a:pPr algn="ctr"/>
            <a:r>
              <a:rPr lang="en-GB" sz="5400" dirty="0" err="1">
                <a:solidFill>
                  <a:srgbClr val="FFCC00"/>
                </a:solidFill>
                <a:latin typeface="Arial Rounded MT Bold" panose="020F0704030504030204" pitchFamily="34" charset="0"/>
              </a:rPr>
              <a:t>J</a:t>
            </a:r>
            <a:r>
              <a:rPr lang="en-GB" sz="5400" dirty="0" err="1">
                <a:solidFill>
                  <a:srgbClr val="002060"/>
                </a:solidFill>
                <a:latin typeface="Century Gothic" panose="020B0502020202020204" pitchFamily="34" charset="0"/>
              </a:rPr>
              <a:t>ahr</a:t>
            </a:r>
            <a:endParaRPr lang="en-GB" sz="5400" dirty="0">
              <a:solidFill>
                <a:srgbClr val="FFCC00"/>
              </a:solidFill>
              <a:latin typeface="Century Gothic" panose="020B0502020202020204" pitchFamily="34" charset="0"/>
            </a:endParaRPr>
          </a:p>
        </p:txBody>
      </p:sp>
      <p:pic>
        <p:nvPicPr>
          <p:cNvPr id="10" name="Picture 9"/>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06427" y="2316073"/>
            <a:ext cx="1945666" cy="1665733"/>
          </a:xfrm>
          <a:prstGeom prst="rect">
            <a:avLst/>
          </a:prstGeom>
        </p:spPr>
      </p:pic>
    </p:spTree>
    <p:extLst>
      <p:ext uri="{BB962C8B-B14F-4D97-AF65-F5344CB8AC3E}">
        <p14:creationId xmlns:p14="http://schemas.microsoft.com/office/powerpoint/2010/main" val="56123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J.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Ja.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subTnLst>
                                    <p:audio>
                                      <p:cMediaNode>
                                        <p:cTn display="0" masterRel="sameClick">
                                          <p:stCondLst>
                                            <p:cond evt="begin" delay="0">
                                              <p:tn val="18"/>
                                            </p:cond>
                                          </p:stCondLst>
                                          <p:endCondLst>
                                            <p:cond evt="onStopAudio" delay="0">
                                              <p:tgtEl>
                                                <p:sldTgt/>
                                              </p:tgtEl>
                                            </p:cond>
                                          </p:endCondLst>
                                        </p:cTn>
                                        <p:tgtEl>
                                          <p:sndTgt r:embed="rId5" name="Junge.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6" name="Jahr.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subTnLst>
                                    <p:audio>
                                      <p:cMediaNode>
                                        <p:cTn display="0" masterRel="sameClick">
                                          <p:stCondLst>
                                            <p:cond evt="begin" delay="0">
                                              <p:tn val="28"/>
                                            </p:cond>
                                          </p:stCondLst>
                                          <p:endCondLst>
                                            <p:cond evt="onStopAudio" delay="0">
                                              <p:tgtEl>
                                                <p:sldTgt/>
                                              </p:tgtEl>
                                            </p:cond>
                                          </p:endCondLst>
                                        </p:cTn>
                                        <p:tgtEl>
                                          <p:sndTgt r:embed="rId7" name="jemand.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subTnLst>
                                    <p:audio>
                                      <p:cMediaNode>
                                        <p:cTn display="0" masterRel="sameClick">
                                          <p:stCondLst>
                                            <p:cond evt="begin" delay="0">
                                              <p:tn val="33"/>
                                            </p:cond>
                                          </p:stCondLst>
                                          <p:endCondLst>
                                            <p:cond evt="onStopAudio" delay="0">
                                              <p:tgtEl>
                                                <p:sldTgt/>
                                              </p:tgtEl>
                                            </p:cond>
                                          </p:endCondLst>
                                        </p:cTn>
                                        <p:tgtEl>
                                          <p:sndTgt r:embed="rId8" name="jetzt.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subTnLst>
                                    <p:audio>
                                      <p:cMediaNode>
                                        <p:cTn display="0" masterRel="sameClick">
                                          <p:stCondLst>
                                            <p:cond evt="begin" delay="0">
                                              <p:tn val="38"/>
                                            </p:cond>
                                          </p:stCondLst>
                                          <p:endCondLst>
                                            <p:cond evt="onStopAudio" delay="0">
                                              <p:tgtEl>
                                                <p:sldTgt/>
                                              </p:tgtEl>
                                            </p:cond>
                                          </p:endCondLst>
                                        </p:cTn>
                                        <p:tgtEl>
                                          <p:sndTgt r:embed="rId9" name="ju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03BDA0-F4AD-6941-9F52-02CC25450257}"/>
              </a:ext>
            </a:extLst>
          </p:cNvPr>
          <p:cNvSpPr>
            <a:spLocks noGrp="1"/>
          </p:cNvSpPr>
          <p:nvPr>
            <p:ph type="title"/>
          </p:nvPr>
        </p:nvSpPr>
        <p:spPr>
          <a:xfrm>
            <a:off x="5106427" y="90169"/>
            <a:ext cx="2033337" cy="1699528"/>
          </a:xfrm>
        </p:spPr>
        <p:txBody>
          <a:bodyPr>
            <a:noAutofit/>
          </a:bodyPr>
          <a:lstStyle/>
          <a:p>
            <a:pPr algn="ctr"/>
            <a:r>
              <a:rPr lang="en-GB" sz="12000" b="1" dirty="0">
                <a:solidFill>
                  <a:srgbClr val="002060"/>
                </a:solidFill>
                <a:cs typeface="Calibri" panose="020F0502020204030204" pitchFamily="34" charset="0"/>
              </a:rPr>
              <a:t>j</a:t>
            </a:r>
            <a:endParaRPr lang="en-US" sz="12000" dirty="0"/>
          </a:p>
        </p:txBody>
      </p:sp>
      <p:sp>
        <p:nvSpPr>
          <p:cNvPr id="4" name="Rounded Rectangle 3"/>
          <p:cNvSpPr/>
          <p:nvPr/>
        </p:nvSpPr>
        <p:spPr>
          <a:xfrm>
            <a:off x="4254370" y="2142603"/>
            <a:ext cx="3802879" cy="2671941"/>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6000" dirty="0" err="1">
                <a:solidFill>
                  <a:srgbClr val="FFCC00"/>
                </a:solidFill>
                <a:latin typeface="Arial Rounded MT Bold" panose="020F0704030504030204" pitchFamily="34" charset="0"/>
              </a:rPr>
              <a:t>j</a:t>
            </a:r>
            <a:r>
              <a:rPr lang="en-GB" sz="6000" dirty="0" err="1">
                <a:solidFill>
                  <a:srgbClr val="002060"/>
                </a:solidFill>
                <a:latin typeface="Century Gothic" panose="020B0502020202020204" pitchFamily="34" charset="0"/>
              </a:rPr>
              <a:t>a</a:t>
            </a:r>
            <a:endParaRPr lang="en-GB" sz="6000" dirty="0">
              <a:solidFill>
                <a:srgbClr val="FFCC00"/>
              </a:solidFill>
              <a:latin typeface="Century Gothic" panose="020B0502020202020204" pitchFamily="34" charset="0"/>
            </a:endParaRPr>
          </a:p>
        </p:txBody>
      </p:sp>
      <p:sp>
        <p:nvSpPr>
          <p:cNvPr id="5" name="Rectangle 4"/>
          <p:cNvSpPr/>
          <p:nvPr/>
        </p:nvSpPr>
        <p:spPr>
          <a:xfrm>
            <a:off x="113150" y="4182354"/>
            <a:ext cx="4157960" cy="923330"/>
          </a:xfrm>
          <a:prstGeom prst="rect">
            <a:avLst/>
          </a:prstGeom>
        </p:spPr>
        <p:txBody>
          <a:bodyPr wrap="square">
            <a:spAutoFit/>
          </a:bodyPr>
          <a:lstStyle/>
          <a:p>
            <a:pPr algn="ctr"/>
            <a:r>
              <a:rPr lang="en-GB" sz="5400" dirty="0" err="1">
                <a:solidFill>
                  <a:srgbClr val="FFCC00"/>
                </a:solidFill>
                <a:latin typeface="Arial Rounded MT Bold" panose="020F0704030504030204" pitchFamily="34" charset="0"/>
              </a:rPr>
              <a:t>j</a:t>
            </a:r>
            <a:r>
              <a:rPr lang="en-GB" sz="5400" dirty="0" err="1">
                <a:solidFill>
                  <a:srgbClr val="002060"/>
                </a:solidFill>
                <a:latin typeface="Century Gothic" panose="020B0502020202020204" pitchFamily="34" charset="0"/>
              </a:rPr>
              <a:t>emand</a:t>
            </a:r>
            <a:endParaRPr lang="en-GB" sz="5400" dirty="0">
              <a:solidFill>
                <a:srgbClr val="FFCC00"/>
              </a:solidFill>
              <a:latin typeface="Century Gothic" panose="020B0502020202020204" pitchFamily="34" charset="0"/>
            </a:endParaRPr>
          </a:p>
        </p:txBody>
      </p:sp>
      <p:sp>
        <p:nvSpPr>
          <p:cNvPr id="6" name="Rectangle 5"/>
          <p:cNvSpPr/>
          <p:nvPr/>
        </p:nvSpPr>
        <p:spPr>
          <a:xfrm>
            <a:off x="8447314" y="3429000"/>
            <a:ext cx="3345562" cy="923330"/>
          </a:xfrm>
          <a:prstGeom prst="rect">
            <a:avLst/>
          </a:prstGeom>
        </p:spPr>
        <p:txBody>
          <a:bodyPr wrap="square">
            <a:spAutoFit/>
          </a:bodyPr>
          <a:lstStyle/>
          <a:p>
            <a:pPr algn="ctr"/>
            <a:r>
              <a:rPr lang="en-GB" sz="5400" dirty="0" err="1">
                <a:solidFill>
                  <a:srgbClr val="FFCC00"/>
                </a:solidFill>
                <a:latin typeface="Arial Rounded MT Bold" panose="020F0704030504030204" pitchFamily="34" charset="0"/>
              </a:rPr>
              <a:t>j</a:t>
            </a:r>
            <a:r>
              <a:rPr lang="en-GB" sz="5400" dirty="0" err="1">
                <a:solidFill>
                  <a:srgbClr val="002060"/>
                </a:solidFill>
                <a:latin typeface="Century Gothic" panose="020B0502020202020204" pitchFamily="34" charset="0"/>
              </a:rPr>
              <a:t>ung</a:t>
            </a:r>
            <a:endParaRPr lang="en-GB" sz="5400" dirty="0">
              <a:solidFill>
                <a:srgbClr val="FFCC00"/>
              </a:solidFill>
              <a:latin typeface="Century Gothic" panose="020B0502020202020204" pitchFamily="34" charset="0"/>
            </a:endParaRPr>
          </a:p>
        </p:txBody>
      </p:sp>
      <p:sp>
        <p:nvSpPr>
          <p:cNvPr id="7" name="Rectangle 6"/>
          <p:cNvSpPr/>
          <p:nvPr/>
        </p:nvSpPr>
        <p:spPr>
          <a:xfrm>
            <a:off x="4893427" y="4937316"/>
            <a:ext cx="2392307" cy="923330"/>
          </a:xfrm>
          <a:prstGeom prst="rect">
            <a:avLst/>
          </a:prstGeom>
        </p:spPr>
        <p:txBody>
          <a:bodyPr wrap="square">
            <a:spAutoFit/>
          </a:bodyPr>
          <a:lstStyle/>
          <a:p>
            <a:pPr algn="ctr"/>
            <a:r>
              <a:rPr lang="en-GB" sz="5400" dirty="0" err="1">
                <a:solidFill>
                  <a:srgbClr val="FFCC00"/>
                </a:solidFill>
                <a:latin typeface="Arial Rounded MT Bold" panose="020F0704030504030204" pitchFamily="34" charset="0"/>
              </a:rPr>
              <a:t>j</a:t>
            </a:r>
            <a:r>
              <a:rPr lang="en-GB" sz="5400" dirty="0" err="1">
                <a:solidFill>
                  <a:srgbClr val="002060"/>
                </a:solidFill>
                <a:latin typeface="Century Gothic" panose="020B0502020202020204" pitchFamily="34" charset="0"/>
              </a:rPr>
              <a:t>etzt</a:t>
            </a:r>
            <a:endParaRPr lang="en-GB" sz="5400" dirty="0">
              <a:solidFill>
                <a:srgbClr val="FFCC00"/>
              </a:solidFill>
              <a:latin typeface="Century Gothic" panose="020B0502020202020204" pitchFamily="34" charset="0"/>
            </a:endParaRPr>
          </a:p>
        </p:txBody>
      </p:sp>
      <p:sp>
        <p:nvSpPr>
          <p:cNvPr id="8" name="Rectangle 7"/>
          <p:cNvSpPr/>
          <p:nvPr/>
        </p:nvSpPr>
        <p:spPr>
          <a:xfrm>
            <a:off x="398655" y="522124"/>
            <a:ext cx="3616652" cy="923330"/>
          </a:xfrm>
          <a:prstGeom prst="rect">
            <a:avLst/>
          </a:prstGeom>
        </p:spPr>
        <p:txBody>
          <a:bodyPr wrap="square">
            <a:spAutoFit/>
          </a:bodyPr>
          <a:lstStyle/>
          <a:p>
            <a:pPr algn="ctr"/>
            <a:r>
              <a:rPr lang="en-GB" sz="5400" dirty="0" err="1">
                <a:solidFill>
                  <a:srgbClr val="FFCC00"/>
                </a:solidFill>
                <a:latin typeface="Arial Rounded MT Bold" panose="020F0704030504030204" pitchFamily="34" charset="0"/>
              </a:rPr>
              <a:t>J</a:t>
            </a:r>
            <a:r>
              <a:rPr lang="en-GB" sz="5400" dirty="0" err="1">
                <a:solidFill>
                  <a:srgbClr val="002060"/>
                </a:solidFill>
                <a:latin typeface="Century Gothic" panose="020B0502020202020204" pitchFamily="34" charset="0"/>
              </a:rPr>
              <a:t>unge</a:t>
            </a:r>
            <a:endParaRPr lang="en-GB" sz="5400" dirty="0">
              <a:solidFill>
                <a:srgbClr val="FFCC00"/>
              </a:solidFill>
              <a:latin typeface="Century Gothic" panose="020B0502020202020204" pitchFamily="34" charset="0"/>
            </a:endParaRPr>
          </a:p>
        </p:txBody>
      </p:sp>
      <p:sp>
        <p:nvSpPr>
          <p:cNvPr id="9" name="Rectangle 8"/>
          <p:cNvSpPr/>
          <p:nvPr/>
        </p:nvSpPr>
        <p:spPr>
          <a:xfrm>
            <a:off x="9201483" y="510946"/>
            <a:ext cx="1685077" cy="923330"/>
          </a:xfrm>
          <a:prstGeom prst="rect">
            <a:avLst/>
          </a:prstGeom>
        </p:spPr>
        <p:txBody>
          <a:bodyPr wrap="none">
            <a:spAutoFit/>
          </a:bodyPr>
          <a:lstStyle/>
          <a:p>
            <a:pPr algn="ctr"/>
            <a:r>
              <a:rPr lang="en-GB" sz="5400" dirty="0" err="1">
                <a:solidFill>
                  <a:srgbClr val="FFCC00"/>
                </a:solidFill>
                <a:latin typeface="Arial Rounded MT Bold" panose="020F0704030504030204" pitchFamily="34" charset="0"/>
              </a:rPr>
              <a:t>J</a:t>
            </a:r>
            <a:r>
              <a:rPr lang="en-GB" sz="5400" dirty="0" err="1">
                <a:solidFill>
                  <a:srgbClr val="002060"/>
                </a:solidFill>
                <a:latin typeface="Century Gothic" panose="020B0502020202020204" pitchFamily="34" charset="0"/>
              </a:rPr>
              <a:t>ahr</a:t>
            </a:r>
            <a:endParaRPr lang="en-GB" sz="5400" dirty="0">
              <a:solidFill>
                <a:srgbClr val="FFCC00"/>
              </a:solidFill>
              <a:latin typeface="Century Gothic" panose="020B0502020202020204" pitchFamily="34" charset="0"/>
            </a:endParaRPr>
          </a:p>
        </p:txBody>
      </p:sp>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06427" y="2316073"/>
            <a:ext cx="1945666" cy="1665733"/>
          </a:xfrm>
          <a:prstGeom prst="rect">
            <a:avLst/>
          </a:prstGeom>
        </p:spPr>
      </p:pic>
      <p:sp>
        <p:nvSpPr>
          <p:cNvPr id="13" name="TextBox 12"/>
          <p:cNvSpPr txBox="1"/>
          <p:nvPr/>
        </p:nvSpPr>
        <p:spPr>
          <a:xfrm>
            <a:off x="5388537" y="5643129"/>
            <a:ext cx="1402080" cy="369332"/>
          </a:xfrm>
          <a:prstGeom prst="rect">
            <a:avLst/>
          </a:prstGeom>
          <a:noFill/>
        </p:spPr>
        <p:txBody>
          <a:bodyPr wrap="square" rtlCol="0">
            <a:spAutoFit/>
          </a:bodyPr>
          <a:lstStyle/>
          <a:p>
            <a:pPr algn="ctr"/>
            <a:r>
              <a:rPr lang="en-GB" dirty="0">
                <a:solidFill>
                  <a:srgbClr val="002060"/>
                </a:solidFill>
                <a:latin typeface="Century Gothic" panose="020B0502020202020204" pitchFamily="34" charset="0"/>
              </a:rPr>
              <a:t>[no]</a:t>
            </a:r>
          </a:p>
        </p:txBody>
      </p:sp>
    </p:spTree>
    <p:extLst>
      <p:ext uri="{BB962C8B-B14F-4D97-AF65-F5344CB8AC3E}">
        <p14:creationId xmlns:p14="http://schemas.microsoft.com/office/powerpoint/2010/main" val="167789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112734" y="2161292"/>
          <a:ext cx="1741118" cy="3988986"/>
        </p:xfrm>
        <a:graphic>
          <a:graphicData uri="http://schemas.openxmlformats.org/drawingml/2006/table">
            <a:tbl>
              <a:tblPr firstRow="1" bandRow="1">
                <a:tableStyleId>{5940675A-B579-460E-94D1-54222C63F5DA}</a:tableStyleId>
              </a:tblPr>
              <a:tblGrid>
                <a:gridCol w="864296">
                  <a:extLst>
                    <a:ext uri="{9D8B030D-6E8A-4147-A177-3AD203B41FA5}">
                      <a16:colId xmlns="" xmlns:a16="http://schemas.microsoft.com/office/drawing/2014/main" val="20000"/>
                    </a:ext>
                  </a:extLst>
                </a:gridCol>
                <a:gridCol w="876822">
                  <a:extLst>
                    <a:ext uri="{9D8B030D-6E8A-4147-A177-3AD203B41FA5}">
                      <a16:colId xmlns="" xmlns:a16="http://schemas.microsoft.com/office/drawing/2014/main" val="20001"/>
                    </a:ext>
                  </a:extLst>
                </a:gridCol>
              </a:tblGrid>
              <a:tr h="664831">
                <a:tc>
                  <a:txBody>
                    <a:bodyPr/>
                    <a:lstStyle/>
                    <a:p>
                      <a:r>
                        <a:rPr lang="en-GB" sz="2000" b="1" dirty="0">
                          <a:solidFill>
                            <a:srgbClr val="115076"/>
                          </a:solid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b="1" dirty="0">
                          <a:solidFill>
                            <a:srgbClr val="115076"/>
                          </a:solidFill>
                        </a:rPr>
                        <a:t>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664831">
                <a:tc>
                  <a:txBody>
                    <a:bodyPr/>
                    <a:lstStyle/>
                    <a:p>
                      <a:r>
                        <a:rPr lang="en-GB" sz="2000" b="1" dirty="0">
                          <a:solidFill>
                            <a:srgbClr val="115076"/>
                          </a:solidFill>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b="1" dirty="0">
                          <a:solidFill>
                            <a:srgbClr val="115076"/>
                          </a:solidFill>
                        </a:rPr>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664831">
                <a:tc>
                  <a:txBody>
                    <a:bodyPr/>
                    <a:lstStyle/>
                    <a:p>
                      <a:r>
                        <a:rPr lang="en-GB" sz="2000" b="1" dirty="0">
                          <a:solidFill>
                            <a:srgbClr val="115076"/>
                          </a:solidFill>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b="1" dirty="0">
                          <a:solidFill>
                            <a:srgbClr val="115076"/>
                          </a:solidFill>
                        </a:rPr>
                        <a:t>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664831">
                <a:tc>
                  <a:txBody>
                    <a:bodyPr/>
                    <a:lstStyle/>
                    <a:p>
                      <a:r>
                        <a:rPr lang="en-GB" sz="2000" b="1" dirty="0">
                          <a:solidFill>
                            <a:srgbClr val="115076"/>
                          </a:solidFill>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600" b="1" dirty="0">
                          <a:solidFill>
                            <a:srgbClr val="115076"/>
                          </a:solidFill>
                        </a:rPr>
                        <a:t>10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664831">
                <a:tc>
                  <a:txBody>
                    <a:bodyPr/>
                    <a:lstStyle/>
                    <a:p>
                      <a:r>
                        <a:rPr lang="en-GB" sz="2000" b="1" dirty="0">
                          <a:solidFill>
                            <a:srgbClr val="115076"/>
                          </a:solidFill>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600" b="1" dirty="0">
                          <a:solidFill>
                            <a:srgbClr val="115076"/>
                          </a:solidFill>
                        </a:rPr>
                        <a:t>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664831">
                <a:tc>
                  <a:txBody>
                    <a:bodyPr/>
                    <a:lstStyle/>
                    <a:p>
                      <a:pPr algn="l"/>
                      <a:r>
                        <a:rPr lang="en-GB" sz="2000" b="1" dirty="0">
                          <a:solidFill>
                            <a:srgbClr val="115076"/>
                          </a:solidFill>
                        </a:rPr>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600" b="1" dirty="0">
                          <a:solidFill>
                            <a:srgbClr val="115076"/>
                          </a:solidFill>
                        </a:rPr>
                        <a:t>12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bl>
          </a:graphicData>
        </a:graphic>
      </p:graphicFrame>
      <p:pic>
        <p:nvPicPr>
          <p:cNvPr id="3" name="Picture 2" descr="background rectangle">
            <a:extLst>
              <a:ext uri="{C183D7F6-B498-43B3-948B-1728B52AA6E4}">
                <adec:decorative xmlns=""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4062845" cy="707849"/>
          </a:xfrm>
        </p:spPr>
        <p:txBody>
          <a:bodyPr>
            <a:normAutofit fontScale="90000"/>
          </a:bodyPr>
          <a:lstStyle/>
          <a:p>
            <a:r>
              <a:rPr lang="en-GB" sz="3600" b="1" dirty="0" err="1">
                <a:solidFill>
                  <a:schemeClr val="bg1"/>
                </a:solidFill>
              </a:rPr>
              <a:t>Wie</a:t>
            </a:r>
            <a:r>
              <a:rPr lang="en-GB" sz="3600" b="1" dirty="0">
                <a:solidFill>
                  <a:schemeClr val="bg1"/>
                </a:solidFill>
              </a:rPr>
              <a:t> </a:t>
            </a:r>
            <a:r>
              <a:rPr lang="en-GB" sz="3600" b="1" dirty="0" err="1">
                <a:solidFill>
                  <a:schemeClr val="bg1"/>
                </a:solidFill>
              </a:rPr>
              <a:t>sagt</a:t>
            </a:r>
            <a:r>
              <a:rPr lang="en-GB" sz="3600" b="1" dirty="0">
                <a:solidFill>
                  <a:schemeClr val="bg1"/>
                </a:solidFill>
              </a:rPr>
              <a:t> man das?</a:t>
            </a:r>
          </a:p>
        </p:txBody>
      </p:sp>
      <p:sp>
        <p:nvSpPr>
          <p:cNvPr id="5" name="Rounded Rectangle 11">
            <a:extLst>
              <a:ext uri="{FF2B5EF4-FFF2-40B4-BE49-F238E27FC236}">
                <a16:creationId xmlns="" xmlns:a16="http://schemas.microsoft.com/office/drawing/2014/main" id="{483D7EB9-C2AA-4190-98DE-925F861600E9}"/>
              </a:ext>
            </a:extLst>
          </p:cNvPr>
          <p:cNvSpPr/>
          <p:nvPr/>
        </p:nvSpPr>
        <p:spPr>
          <a:xfrm>
            <a:off x="10640291" y="247046"/>
            <a:ext cx="1317036"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b="1" dirty="0" err="1">
                <a:solidFill>
                  <a:prstClr val="white"/>
                </a:solidFill>
              </a:rPr>
              <a:t>hören</a:t>
            </a:r>
            <a:endParaRPr lang="en-GB" b="1" dirty="0">
              <a:solidFill>
                <a:prstClr val="white"/>
              </a:solidFill>
            </a:endParaRPr>
          </a:p>
        </p:txBody>
      </p:sp>
      <p:sp>
        <p:nvSpPr>
          <p:cNvPr id="2" name="TextBox 1"/>
          <p:cNvSpPr txBox="1"/>
          <p:nvPr/>
        </p:nvSpPr>
        <p:spPr>
          <a:xfrm>
            <a:off x="0" y="1194609"/>
            <a:ext cx="11994573" cy="707886"/>
          </a:xfrm>
          <a:prstGeom prst="rect">
            <a:avLst/>
          </a:prstGeom>
          <a:noFill/>
        </p:spPr>
        <p:txBody>
          <a:bodyPr wrap="square" rtlCol="0">
            <a:spAutoFit/>
          </a:bodyPr>
          <a:lstStyle/>
          <a:p>
            <a:r>
              <a:rPr lang="en-GB" sz="2000" dirty="0">
                <a:solidFill>
                  <a:srgbClr val="4472C4">
                    <a:lumMod val="50000"/>
                  </a:srgbClr>
                </a:solidFill>
              </a:rPr>
              <a:t>Some German words starting with [</a:t>
            </a:r>
            <a:r>
              <a:rPr lang="en-GB" sz="2000" b="1" dirty="0">
                <a:solidFill>
                  <a:srgbClr val="4472C4">
                    <a:lumMod val="50000"/>
                  </a:srgbClr>
                </a:solidFill>
              </a:rPr>
              <a:t>j</a:t>
            </a:r>
            <a:r>
              <a:rPr lang="en-GB" sz="2000" dirty="0">
                <a:solidFill>
                  <a:srgbClr val="4472C4">
                    <a:lumMod val="50000"/>
                  </a:srgbClr>
                </a:solidFill>
              </a:rPr>
              <a:t>] come from other languages.</a:t>
            </a:r>
          </a:p>
          <a:p>
            <a:r>
              <a:rPr lang="en-GB" sz="2000" dirty="0">
                <a:solidFill>
                  <a:srgbClr val="4472C4">
                    <a:lumMod val="50000"/>
                  </a:srgbClr>
                </a:solidFill>
              </a:rPr>
              <a:t>Some are like English words starting with ‘Y’. Others are pronounced with an English ‘J’ sound.  </a:t>
            </a:r>
          </a:p>
        </p:txBody>
      </p:sp>
      <p:sp>
        <p:nvSpPr>
          <p:cNvPr id="44" name="Action Button: Sound 43">
            <a:hlinkClick r:id="" action="ppaction://noaction" highlightClick="1">
              <a:snd r:embed="rId7" name="j jacht.wav"/>
            </a:hlinkClick>
            <a:extLst>
              <a:ext uri="{FF2B5EF4-FFF2-40B4-BE49-F238E27FC236}">
                <a16:creationId xmlns="" xmlns:a16="http://schemas.microsoft.com/office/drawing/2014/main" id="{F0FCE9FE-597A-4DA2-91AA-5539091CF41F}"/>
              </a:ext>
            </a:extLst>
          </p:cNvPr>
          <p:cNvSpPr/>
          <p:nvPr/>
        </p:nvSpPr>
        <p:spPr>
          <a:xfrm>
            <a:off x="461768" y="2337430"/>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45" name="Action Button: Sound 44">
            <a:hlinkClick r:id="" action="ppaction://noaction" highlightClick="1">
              <a:snd r:embed="rId8" name="j jeans.wav"/>
            </a:hlinkClick>
            <a:extLst>
              <a:ext uri="{FF2B5EF4-FFF2-40B4-BE49-F238E27FC236}">
                <a16:creationId xmlns="" xmlns:a16="http://schemas.microsoft.com/office/drawing/2014/main" id="{5F2BCDD8-315B-4E35-B7D0-CA2A8D9C4B99}"/>
              </a:ext>
            </a:extLst>
          </p:cNvPr>
          <p:cNvSpPr/>
          <p:nvPr/>
        </p:nvSpPr>
        <p:spPr>
          <a:xfrm>
            <a:off x="478837" y="2991794"/>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57" name="Action Button: Sound 56">
            <a:hlinkClick r:id="" action="ppaction://noaction" highlightClick="1">
              <a:snd r:embed="rId9" name="j ja.wav"/>
            </a:hlinkClick>
            <a:extLst>
              <a:ext uri="{FF2B5EF4-FFF2-40B4-BE49-F238E27FC236}">
                <a16:creationId xmlns="" xmlns:a16="http://schemas.microsoft.com/office/drawing/2014/main" id="{74CF8D62-EB20-40CA-AE7E-41BC6747EFE9}"/>
              </a:ext>
            </a:extLst>
          </p:cNvPr>
          <p:cNvSpPr/>
          <p:nvPr/>
        </p:nvSpPr>
        <p:spPr>
          <a:xfrm>
            <a:off x="445328" y="3686102"/>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58" name="Action Button: Sound 57">
            <a:hlinkClick r:id="" action="ppaction://noaction" highlightClick="1">
              <a:snd r:embed="rId10" name="j junge.wav"/>
            </a:hlinkClick>
            <a:extLst>
              <a:ext uri="{FF2B5EF4-FFF2-40B4-BE49-F238E27FC236}">
                <a16:creationId xmlns="" xmlns:a16="http://schemas.microsoft.com/office/drawing/2014/main" id="{0041C8E4-42D1-498F-B761-DE7384700784}"/>
              </a:ext>
            </a:extLst>
          </p:cNvPr>
          <p:cNvSpPr/>
          <p:nvPr/>
        </p:nvSpPr>
        <p:spPr>
          <a:xfrm>
            <a:off x="445328" y="4344718"/>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59" name="Action Button: Sound 58">
            <a:hlinkClick r:id="" action="ppaction://noaction" highlightClick="1">
              <a:snd r:embed="rId11" name="j jojo.wav"/>
            </a:hlinkClick>
            <a:extLst>
              <a:ext uri="{FF2B5EF4-FFF2-40B4-BE49-F238E27FC236}">
                <a16:creationId xmlns="" xmlns:a16="http://schemas.microsoft.com/office/drawing/2014/main" id="{D9AE8C15-146A-4B83-9254-91F5675097E2}"/>
              </a:ext>
            </a:extLst>
          </p:cNvPr>
          <p:cNvSpPr/>
          <p:nvPr/>
        </p:nvSpPr>
        <p:spPr>
          <a:xfrm>
            <a:off x="477331" y="5013080"/>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60" name="Action Button: Sound 59">
            <a:hlinkClick r:id="" action="ppaction://noaction" highlightClick="1">
              <a:snd r:embed="rId12" name="j joghurt.wav"/>
            </a:hlinkClick>
            <a:extLst>
              <a:ext uri="{FF2B5EF4-FFF2-40B4-BE49-F238E27FC236}">
                <a16:creationId xmlns="" xmlns:a16="http://schemas.microsoft.com/office/drawing/2014/main" id="{E5F59A37-FF96-4A75-9159-D9CC0BDDF015}"/>
              </a:ext>
            </a:extLst>
          </p:cNvPr>
          <p:cNvSpPr/>
          <p:nvPr/>
        </p:nvSpPr>
        <p:spPr>
          <a:xfrm>
            <a:off x="458755" y="5660039"/>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61" name="Action Button: Sound 60">
            <a:hlinkClick r:id="" action="ppaction://noaction" highlightClick="1">
              <a:snd r:embed="rId13" name="j job.wav"/>
            </a:hlinkClick>
            <a:extLst>
              <a:ext uri="{FF2B5EF4-FFF2-40B4-BE49-F238E27FC236}">
                <a16:creationId xmlns="" xmlns:a16="http://schemas.microsoft.com/office/drawing/2014/main" id="{A760225C-A44D-4211-9C05-2C177BE024DC}"/>
              </a:ext>
            </a:extLst>
          </p:cNvPr>
          <p:cNvSpPr/>
          <p:nvPr/>
        </p:nvSpPr>
        <p:spPr>
          <a:xfrm>
            <a:off x="1352600" y="2361009"/>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62" name="Action Button: Sound 61">
            <a:hlinkClick r:id="" action="ppaction://noaction" highlightClick="1">
              <a:snd r:embed="rId14" name="j jazz.wav"/>
            </a:hlinkClick>
            <a:extLst>
              <a:ext uri="{FF2B5EF4-FFF2-40B4-BE49-F238E27FC236}">
                <a16:creationId xmlns="" xmlns:a16="http://schemas.microsoft.com/office/drawing/2014/main" id="{F7351B1E-317A-4486-B9D9-AD8F898B1922}"/>
              </a:ext>
            </a:extLst>
          </p:cNvPr>
          <p:cNvSpPr/>
          <p:nvPr/>
        </p:nvSpPr>
        <p:spPr>
          <a:xfrm>
            <a:off x="1352600" y="2994678"/>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63" name="Action Button: Sound 62">
            <a:hlinkClick r:id="" action="ppaction://noaction" highlightClick="1">
              <a:snd r:embed="rId15" name="j jeden tag.wav"/>
            </a:hlinkClick>
            <a:extLst>
              <a:ext uri="{FF2B5EF4-FFF2-40B4-BE49-F238E27FC236}">
                <a16:creationId xmlns="" xmlns:a16="http://schemas.microsoft.com/office/drawing/2014/main" id="{6A636B80-0D57-4684-B5C7-86107804C5C0}"/>
              </a:ext>
            </a:extLst>
          </p:cNvPr>
          <p:cNvSpPr/>
          <p:nvPr/>
        </p:nvSpPr>
        <p:spPr>
          <a:xfrm>
            <a:off x="1352600" y="3686102"/>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65" name="Action Button: Sound 64">
            <a:hlinkClick r:id="" action="ppaction://noaction" highlightClick="1">
              <a:snd r:embed="rId16" name="j joggen.wav"/>
            </a:hlinkClick>
            <a:extLst>
              <a:ext uri="{FF2B5EF4-FFF2-40B4-BE49-F238E27FC236}">
                <a16:creationId xmlns="" xmlns:a16="http://schemas.microsoft.com/office/drawing/2014/main" id="{53639A52-F606-47D7-80ED-A8AE92EDF934}"/>
              </a:ext>
            </a:extLst>
          </p:cNvPr>
          <p:cNvSpPr/>
          <p:nvPr/>
        </p:nvSpPr>
        <p:spPr>
          <a:xfrm>
            <a:off x="1352600" y="4344718"/>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66" name="Action Button: Sound 65">
            <a:hlinkClick r:id="" action="ppaction://noaction" highlightClick="1">
              <a:snd r:embed="rId17" name="j jetzt.wav"/>
            </a:hlinkClick>
            <a:extLst>
              <a:ext uri="{FF2B5EF4-FFF2-40B4-BE49-F238E27FC236}">
                <a16:creationId xmlns="" xmlns:a16="http://schemas.microsoft.com/office/drawing/2014/main" id="{7BA3F950-D830-471C-B5EC-79B970616B12}"/>
              </a:ext>
            </a:extLst>
          </p:cNvPr>
          <p:cNvSpPr/>
          <p:nvPr/>
        </p:nvSpPr>
        <p:spPr>
          <a:xfrm>
            <a:off x="1352600" y="5026571"/>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67" name="Action Button: Sound 66">
            <a:hlinkClick r:id="" action="ppaction://noaction" highlightClick="1">
              <a:snd r:embed="rId18" name="j jodeln.wav"/>
            </a:hlinkClick>
            <a:extLst>
              <a:ext uri="{FF2B5EF4-FFF2-40B4-BE49-F238E27FC236}">
                <a16:creationId xmlns="" xmlns:a16="http://schemas.microsoft.com/office/drawing/2014/main" id="{E92DBCB0-EA05-483E-970C-19D3526C5A40}"/>
              </a:ext>
            </a:extLst>
          </p:cNvPr>
          <p:cNvSpPr/>
          <p:nvPr/>
        </p:nvSpPr>
        <p:spPr>
          <a:xfrm>
            <a:off x="1352600" y="5660039"/>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8" name="Oval 7"/>
          <p:cNvSpPr/>
          <p:nvPr/>
        </p:nvSpPr>
        <p:spPr>
          <a:xfrm>
            <a:off x="2669125" y="1902495"/>
            <a:ext cx="5423770" cy="4449926"/>
          </a:xfrm>
          <a:prstGeom prst="ellipse">
            <a:avLst/>
          </a:prstGeom>
          <a:no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8" name="Oval 67"/>
          <p:cNvSpPr/>
          <p:nvPr/>
        </p:nvSpPr>
        <p:spPr>
          <a:xfrm>
            <a:off x="5558580" y="1902495"/>
            <a:ext cx="5423770" cy="4449926"/>
          </a:xfrm>
          <a:prstGeom prst="ellipse">
            <a:avLst/>
          </a:prstGeom>
          <a:no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TextBox 8"/>
          <p:cNvSpPr txBox="1"/>
          <p:nvPr/>
        </p:nvSpPr>
        <p:spPr>
          <a:xfrm>
            <a:off x="7644588" y="2092514"/>
            <a:ext cx="1791222" cy="400110"/>
          </a:xfrm>
          <a:prstGeom prst="rect">
            <a:avLst/>
          </a:prstGeom>
          <a:noFill/>
        </p:spPr>
        <p:txBody>
          <a:bodyPr wrap="square" rtlCol="0">
            <a:spAutoFit/>
          </a:bodyPr>
          <a:lstStyle/>
          <a:p>
            <a:pPr algn="ctr"/>
            <a:r>
              <a:rPr lang="en-GB" sz="2000" b="1" dirty="0">
                <a:solidFill>
                  <a:srgbClr val="DAA520"/>
                </a:solidFill>
              </a:rPr>
              <a:t>English ‘J’</a:t>
            </a:r>
          </a:p>
        </p:txBody>
      </p:sp>
      <p:sp>
        <p:nvSpPr>
          <p:cNvPr id="69" name="TextBox 68"/>
          <p:cNvSpPr txBox="1"/>
          <p:nvPr/>
        </p:nvSpPr>
        <p:spPr>
          <a:xfrm>
            <a:off x="4385619" y="2160954"/>
            <a:ext cx="1791222" cy="400110"/>
          </a:xfrm>
          <a:prstGeom prst="rect">
            <a:avLst/>
          </a:prstGeom>
          <a:noFill/>
        </p:spPr>
        <p:txBody>
          <a:bodyPr wrap="square" rtlCol="0">
            <a:spAutoFit/>
          </a:bodyPr>
          <a:lstStyle/>
          <a:p>
            <a:pPr algn="ctr"/>
            <a:r>
              <a:rPr lang="en-GB" sz="2000" b="1" dirty="0">
                <a:solidFill>
                  <a:srgbClr val="DAA520"/>
                </a:solidFill>
              </a:rPr>
              <a:t>German ‘J’</a:t>
            </a:r>
          </a:p>
        </p:txBody>
      </p:sp>
      <p:sp>
        <p:nvSpPr>
          <p:cNvPr id="70" name="TextBox 69"/>
          <p:cNvSpPr txBox="1"/>
          <p:nvPr/>
        </p:nvSpPr>
        <p:spPr>
          <a:xfrm>
            <a:off x="5997286" y="2682643"/>
            <a:ext cx="1791222" cy="400110"/>
          </a:xfrm>
          <a:prstGeom prst="rect">
            <a:avLst/>
          </a:prstGeom>
          <a:noFill/>
        </p:spPr>
        <p:txBody>
          <a:bodyPr wrap="square" rtlCol="0">
            <a:spAutoFit/>
          </a:bodyPr>
          <a:lstStyle/>
          <a:p>
            <a:pPr algn="ctr"/>
            <a:r>
              <a:rPr lang="en-GB" sz="2000" b="1" dirty="0">
                <a:solidFill>
                  <a:srgbClr val="DAA520"/>
                </a:solidFill>
              </a:rPr>
              <a:t>English ‘Y’</a:t>
            </a:r>
          </a:p>
        </p:txBody>
      </p:sp>
      <p:pic>
        <p:nvPicPr>
          <p:cNvPr id="10" name="Picture 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137220" y="4099985"/>
            <a:ext cx="1754501" cy="2152762"/>
          </a:xfrm>
          <a:prstGeom prst="rect">
            <a:avLst/>
          </a:prstGeom>
        </p:spPr>
      </p:pic>
      <p:pic>
        <p:nvPicPr>
          <p:cNvPr id="7" name="Jodel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1127447" y="5518525"/>
            <a:ext cx="609600" cy="609600"/>
          </a:xfrm>
          <a:prstGeom prst="rect">
            <a:avLst/>
          </a:prstGeom>
        </p:spPr>
      </p:pic>
      <p:sp>
        <p:nvSpPr>
          <p:cNvPr id="26" name="TextBox 25"/>
          <p:cNvSpPr txBox="1"/>
          <p:nvPr/>
        </p:nvSpPr>
        <p:spPr>
          <a:xfrm>
            <a:off x="6144161" y="3135024"/>
            <a:ext cx="1466166" cy="523220"/>
          </a:xfrm>
          <a:prstGeom prst="rect">
            <a:avLst/>
          </a:prstGeom>
          <a:noFill/>
        </p:spPr>
        <p:txBody>
          <a:bodyPr wrap="square" rtlCol="0">
            <a:spAutoFit/>
          </a:bodyPr>
          <a:lstStyle/>
          <a:p>
            <a:pPr algn="ctr"/>
            <a:r>
              <a:rPr lang="en-GB" sz="2800" b="1" dirty="0" err="1">
                <a:solidFill>
                  <a:srgbClr val="4472C4">
                    <a:lumMod val="50000"/>
                  </a:srgbClr>
                </a:solidFill>
              </a:rPr>
              <a:t>Jacht</a:t>
            </a:r>
            <a:endParaRPr lang="en-GB" sz="2800" b="1" dirty="0">
              <a:solidFill>
                <a:srgbClr val="4472C4">
                  <a:lumMod val="50000"/>
                </a:srgbClr>
              </a:solidFill>
            </a:endParaRPr>
          </a:p>
        </p:txBody>
      </p:sp>
      <p:sp>
        <p:nvSpPr>
          <p:cNvPr id="27" name="TextBox 26"/>
          <p:cNvSpPr txBox="1"/>
          <p:nvPr/>
        </p:nvSpPr>
        <p:spPr>
          <a:xfrm>
            <a:off x="8237992" y="2652395"/>
            <a:ext cx="1466166" cy="523220"/>
          </a:xfrm>
          <a:prstGeom prst="rect">
            <a:avLst/>
          </a:prstGeom>
          <a:noFill/>
        </p:spPr>
        <p:txBody>
          <a:bodyPr wrap="square" rtlCol="0">
            <a:spAutoFit/>
          </a:bodyPr>
          <a:lstStyle/>
          <a:p>
            <a:pPr algn="ctr"/>
            <a:r>
              <a:rPr lang="en-GB" sz="2800" b="1" dirty="0">
                <a:solidFill>
                  <a:srgbClr val="4472C4">
                    <a:lumMod val="50000"/>
                  </a:srgbClr>
                </a:solidFill>
              </a:rPr>
              <a:t>Jeans</a:t>
            </a:r>
          </a:p>
        </p:txBody>
      </p:sp>
      <p:sp>
        <p:nvSpPr>
          <p:cNvPr id="28" name="TextBox 27"/>
          <p:cNvSpPr txBox="1"/>
          <p:nvPr/>
        </p:nvSpPr>
        <p:spPr>
          <a:xfrm>
            <a:off x="3573909" y="2704668"/>
            <a:ext cx="1466166" cy="523220"/>
          </a:xfrm>
          <a:prstGeom prst="rect">
            <a:avLst/>
          </a:prstGeom>
          <a:noFill/>
        </p:spPr>
        <p:txBody>
          <a:bodyPr wrap="square" rtlCol="0">
            <a:spAutoFit/>
          </a:bodyPr>
          <a:lstStyle/>
          <a:p>
            <a:pPr algn="ctr"/>
            <a:r>
              <a:rPr lang="en-GB" sz="2800" b="1" dirty="0" err="1">
                <a:solidFill>
                  <a:srgbClr val="4472C4">
                    <a:lumMod val="50000"/>
                  </a:srgbClr>
                </a:solidFill>
              </a:rPr>
              <a:t>ja</a:t>
            </a:r>
            <a:endParaRPr lang="en-GB" sz="2800" b="1" dirty="0">
              <a:solidFill>
                <a:srgbClr val="4472C4">
                  <a:lumMod val="50000"/>
                </a:srgbClr>
              </a:solidFill>
            </a:endParaRPr>
          </a:p>
        </p:txBody>
      </p:sp>
      <p:sp>
        <p:nvSpPr>
          <p:cNvPr id="29" name="TextBox 28"/>
          <p:cNvSpPr txBox="1"/>
          <p:nvPr/>
        </p:nvSpPr>
        <p:spPr>
          <a:xfrm>
            <a:off x="3565896" y="3533661"/>
            <a:ext cx="1466166" cy="523220"/>
          </a:xfrm>
          <a:prstGeom prst="rect">
            <a:avLst/>
          </a:prstGeom>
          <a:noFill/>
        </p:spPr>
        <p:txBody>
          <a:bodyPr wrap="square" rtlCol="0">
            <a:spAutoFit/>
          </a:bodyPr>
          <a:lstStyle/>
          <a:p>
            <a:pPr algn="ctr"/>
            <a:r>
              <a:rPr lang="en-GB" sz="2800" b="1" dirty="0" err="1">
                <a:solidFill>
                  <a:srgbClr val="4472C4">
                    <a:lumMod val="50000"/>
                  </a:srgbClr>
                </a:solidFill>
              </a:rPr>
              <a:t>Junge</a:t>
            </a:r>
            <a:endParaRPr lang="en-GB" sz="2800" b="1" dirty="0">
              <a:solidFill>
                <a:srgbClr val="4472C4">
                  <a:lumMod val="50000"/>
                </a:srgbClr>
              </a:solidFill>
            </a:endParaRPr>
          </a:p>
        </p:txBody>
      </p:sp>
      <p:sp>
        <p:nvSpPr>
          <p:cNvPr id="30" name="TextBox 29"/>
          <p:cNvSpPr txBox="1"/>
          <p:nvPr/>
        </p:nvSpPr>
        <p:spPr>
          <a:xfrm>
            <a:off x="6144161" y="3759978"/>
            <a:ext cx="1466166" cy="523220"/>
          </a:xfrm>
          <a:prstGeom prst="rect">
            <a:avLst/>
          </a:prstGeom>
          <a:noFill/>
        </p:spPr>
        <p:txBody>
          <a:bodyPr wrap="square" rtlCol="0">
            <a:spAutoFit/>
          </a:bodyPr>
          <a:lstStyle/>
          <a:p>
            <a:pPr algn="ctr"/>
            <a:r>
              <a:rPr lang="en-GB" sz="2800" b="1" dirty="0">
                <a:solidFill>
                  <a:srgbClr val="4472C4">
                    <a:lumMod val="50000"/>
                  </a:srgbClr>
                </a:solidFill>
              </a:rPr>
              <a:t>Jo-Jo</a:t>
            </a:r>
          </a:p>
        </p:txBody>
      </p:sp>
      <p:sp>
        <p:nvSpPr>
          <p:cNvPr id="31" name="TextBox 30"/>
          <p:cNvSpPr txBox="1"/>
          <p:nvPr/>
        </p:nvSpPr>
        <p:spPr>
          <a:xfrm>
            <a:off x="6144161" y="4434952"/>
            <a:ext cx="1466166" cy="523220"/>
          </a:xfrm>
          <a:prstGeom prst="rect">
            <a:avLst/>
          </a:prstGeom>
          <a:noFill/>
        </p:spPr>
        <p:txBody>
          <a:bodyPr wrap="square" rtlCol="0">
            <a:spAutoFit/>
          </a:bodyPr>
          <a:lstStyle/>
          <a:p>
            <a:pPr algn="ctr"/>
            <a:r>
              <a:rPr lang="en-GB" sz="2800" b="1" dirty="0" err="1">
                <a:solidFill>
                  <a:srgbClr val="4472C4">
                    <a:lumMod val="50000"/>
                  </a:srgbClr>
                </a:solidFill>
              </a:rPr>
              <a:t>Joghurt</a:t>
            </a:r>
            <a:endParaRPr lang="en-GB" sz="2800" b="1" dirty="0">
              <a:solidFill>
                <a:srgbClr val="4472C4">
                  <a:lumMod val="50000"/>
                </a:srgbClr>
              </a:solidFill>
            </a:endParaRPr>
          </a:p>
        </p:txBody>
      </p:sp>
      <p:sp>
        <p:nvSpPr>
          <p:cNvPr id="32" name="TextBox 31"/>
          <p:cNvSpPr txBox="1"/>
          <p:nvPr/>
        </p:nvSpPr>
        <p:spPr>
          <a:xfrm>
            <a:off x="8223189" y="3375048"/>
            <a:ext cx="1466166" cy="523220"/>
          </a:xfrm>
          <a:prstGeom prst="rect">
            <a:avLst/>
          </a:prstGeom>
          <a:noFill/>
        </p:spPr>
        <p:txBody>
          <a:bodyPr wrap="square" rtlCol="0">
            <a:spAutoFit/>
          </a:bodyPr>
          <a:lstStyle/>
          <a:p>
            <a:pPr algn="ctr"/>
            <a:r>
              <a:rPr lang="en-GB" sz="2800" b="1" dirty="0">
                <a:solidFill>
                  <a:srgbClr val="4472C4">
                    <a:lumMod val="50000"/>
                  </a:srgbClr>
                </a:solidFill>
              </a:rPr>
              <a:t>Job</a:t>
            </a:r>
          </a:p>
        </p:txBody>
      </p:sp>
      <p:sp>
        <p:nvSpPr>
          <p:cNvPr id="33" name="TextBox 32"/>
          <p:cNvSpPr txBox="1"/>
          <p:nvPr/>
        </p:nvSpPr>
        <p:spPr>
          <a:xfrm>
            <a:off x="8237992" y="4127458"/>
            <a:ext cx="1466166" cy="523220"/>
          </a:xfrm>
          <a:prstGeom prst="rect">
            <a:avLst/>
          </a:prstGeom>
          <a:noFill/>
        </p:spPr>
        <p:txBody>
          <a:bodyPr wrap="square" rtlCol="0">
            <a:spAutoFit/>
          </a:bodyPr>
          <a:lstStyle/>
          <a:p>
            <a:pPr algn="ctr"/>
            <a:r>
              <a:rPr lang="en-GB" sz="2800" b="1" dirty="0">
                <a:solidFill>
                  <a:srgbClr val="4472C4">
                    <a:lumMod val="50000"/>
                  </a:srgbClr>
                </a:solidFill>
              </a:rPr>
              <a:t>Jazz</a:t>
            </a:r>
          </a:p>
        </p:txBody>
      </p:sp>
      <p:sp>
        <p:nvSpPr>
          <p:cNvPr id="34" name="TextBox 33"/>
          <p:cNvSpPr txBox="1"/>
          <p:nvPr/>
        </p:nvSpPr>
        <p:spPr>
          <a:xfrm>
            <a:off x="3565896" y="4429225"/>
            <a:ext cx="2055572" cy="523220"/>
          </a:xfrm>
          <a:prstGeom prst="rect">
            <a:avLst/>
          </a:prstGeom>
          <a:noFill/>
        </p:spPr>
        <p:txBody>
          <a:bodyPr wrap="square" rtlCol="0">
            <a:spAutoFit/>
          </a:bodyPr>
          <a:lstStyle/>
          <a:p>
            <a:pPr algn="ctr"/>
            <a:r>
              <a:rPr lang="en-GB" sz="2800" b="1" dirty="0" err="1">
                <a:solidFill>
                  <a:srgbClr val="4472C4">
                    <a:lumMod val="50000"/>
                  </a:srgbClr>
                </a:solidFill>
              </a:rPr>
              <a:t>jeden</a:t>
            </a:r>
            <a:r>
              <a:rPr lang="en-GB" sz="2800" b="1" dirty="0">
                <a:solidFill>
                  <a:srgbClr val="4472C4">
                    <a:lumMod val="50000"/>
                  </a:srgbClr>
                </a:solidFill>
              </a:rPr>
              <a:t> Tag</a:t>
            </a:r>
          </a:p>
        </p:txBody>
      </p:sp>
      <p:sp>
        <p:nvSpPr>
          <p:cNvPr id="35" name="TextBox 34"/>
          <p:cNvSpPr txBox="1"/>
          <p:nvPr/>
        </p:nvSpPr>
        <p:spPr>
          <a:xfrm>
            <a:off x="8237992" y="4937804"/>
            <a:ext cx="1466166" cy="523220"/>
          </a:xfrm>
          <a:prstGeom prst="rect">
            <a:avLst/>
          </a:prstGeom>
          <a:noFill/>
        </p:spPr>
        <p:txBody>
          <a:bodyPr wrap="square" rtlCol="0">
            <a:spAutoFit/>
          </a:bodyPr>
          <a:lstStyle/>
          <a:p>
            <a:pPr algn="ctr"/>
            <a:r>
              <a:rPr lang="en-GB" sz="2800" b="1" dirty="0" err="1">
                <a:solidFill>
                  <a:srgbClr val="4472C4">
                    <a:lumMod val="50000"/>
                  </a:srgbClr>
                </a:solidFill>
              </a:rPr>
              <a:t>joggen</a:t>
            </a:r>
            <a:endParaRPr lang="en-GB" sz="2800" b="1" dirty="0">
              <a:solidFill>
                <a:srgbClr val="4472C4">
                  <a:lumMod val="50000"/>
                </a:srgbClr>
              </a:solidFill>
            </a:endParaRPr>
          </a:p>
        </p:txBody>
      </p:sp>
      <p:sp>
        <p:nvSpPr>
          <p:cNvPr id="36" name="TextBox 35"/>
          <p:cNvSpPr txBox="1"/>
          <p:nvPr/>
        </p:nvSpPr>
        <p:spPr>
          <a:xfrm>
            <a:off x="3618590" y="5295324"/>
            <a:ext cx="1466166" cy="523220"/>
          </a:xfrm>
          <a:prstGeom prst="rect">
            <a:avLst/>
          </a:prstGeom>
          <a:noFill/>
        </p:spPr>
        <p:txBody>
          <a:bodyPr wrap="square" rtlCol="0">
            <a:spAutoFit/>
          </a:bodyPr>
          <a:lstStyle/>
          <a:p>
            <a:pPr algn="ctr"/>
            <a:r>
              <a:rPr lang="en-GB" sz="2800" b="1" dirty="0" err="1">
                <a:solidFill>
                  <a:srgbClr val="4472C4">
                    <a:lumMod val="50000"/>
                  </a:srgbClr>
                </a:solidFill>
              </a:rPr>
              <a:t>jetzt</a:t>
            </a:r>
            <a:endParaRPr lang="en-GB" sz="2800" b="1" dirty="0">
              <a:solidFill>
                <a:srgbClr val="4472C4">
                  <a:lumMod val="50000"/>
                </a:srgbClr>
              </a:solidFill>
            </a:endParaRPr>
          </a:p>
        </p:txBody>
      </p:sp>
      <p:sp>
        <p:nvSpPr>
          <p:cNvPr id="37" name="TextBox 36"/>
          <p:cNvSpPr txBox="1"/>
          <p:nvPr/>
        </p:nvSpPr>
        <p:spPr>
          <a:xfrm>
            <a:off x="6147906" y="5038077"/>
            <a:ext cx="1466166" cy="523220"/>
          </a:xfrm>
          <a:prstGeom prst="rect">
            <a:avLst/>
          </a:prstGeom>
          <a:noFill/>
        </p:spPr>
        <p:txBody>
          <a:bodyPr wrap="square" rtlCol="0">
            <a:spAutoFit/>
          </a:bodyPr>
          <a:lstStyle/>
          <a:p>
            <a:pPr algn="ctr"/>
            <a:r>
              <a:rPr lang="en-GB" sz="2800" b="1" dirty="0" err="1">
                <a:solidFill>
                  <a:srgbClr val="4472C4">
                    <a:lumMod val="50000"/>
                  </a:srgbClr>
                </a:solidFill>
              </a:rPr>
              <a:t>jodeln</a:t>
            </a:r>
            <a:endParaRPr lang="en-GB" sz="2800" b="1" dirty="0">
              <a:solidFill>
                <a:srgbClr val="4472C4">
                  <a:lumMod val="50000"/>
                </a:srgbClr>
              </a:solidFill>
            </a:endParaRPr>
          </a:p>
        </p:txBody>
      </p:sp>
    </p:spTree>
    <p:extLst>
      <p:ext uri="{BB962C8B-B14F-4D97-AF65-F5344CB8AC3E}">
        <p14:creationId xmlns:p14="http://schemas.microsoft.com/office/powerpoint/2010/main" val="50487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par>
                                <p:cTn id="56" presetID="1" presetClass="entr" presetSubtype="0" fill="hold" nodeType="withEffect">
                                  <p:stCondLst>
                                    <p:cond delay="0"/>
                                  </p:stCondLst>
                                  <p:childTnLst>
                                    <p:set>
                                      <p:cBhvr>
                                        <p:cTn id="5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8" fill="hold" display="0">
                  <p:stCondLst>
                    <p:cond delay="indefinite"/>
                  </p:stCondLst>
                  <p:endCondLst>
                    <p:cond evt="onStopAudio" delay="0">
                      <p:tgtEl>
                        <p:sldTgt/>
                      </p:tgtEl>
                    </p:cond>
                  </p:endCondLst>
                </p:cTn>
                <p:tgtEl>
                  <p:spTgt spid="7"/>
                </p:tgtEl>
              </p:cMediaNode>
            </p:audio>
          </p:childTnLst>
        </p:cTn>
      </p:par>
    </p:tnLst>
    <p:bldLst>
      <p:bldP spid="26" grpId="0"/>
      <p:bldP spid="27" grpId="0"/>
      <p:bldP spid="28" grpId="0"/>
      <p:bldP spid="29" grpId="0"/>
      <p:bldP spid="30" grpId="0"/>
      <p:bldP spid="31" grpId="0"/>
      <p:bldP spid="32" grpId="0"/>
      <p:bldP spid="33" grpId="0"/>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4062845" cy="707849"/>
          </a:xfrm>
        </p:spPr>
        <p:txBody>
          <a:bodyPr>
            <a:normAutofit fontScale="90000"/>
          </a:bodyPr>
          <a:lstStyle/>
          <a:p>
            <a:r>
              <a:rPr lang="en-GB" sz="3600" b="1" dirty="0" err="1">
                <a:solidFill>
                  <a:schemeClr val="bg1"/>
                </a:solidFill>
              </a:rPr>
              <a:t>Wie</a:t>
            </a:r>
            <a:r>
              <a:rPr lang="en-GB" sz="3600" b="1" dirty="0">
                <a:solidFill>
                  <a:schemeClr val="bg1"/>
                </a:solidFill>
              </a:rPr>
              <a:t> </a:t>
            </a:r>
            <a:r>
              <a:rPr lang="en-GB" sz="3600" b="1" dirty="0" err="1">
                <a:solidFill>
                  <a:schemeClr val="bg1"/>
                </a:solidFill>
              </a:rPr>
              <a:t>sagt</a:t>
            </a:r>
            <a:r>
              <a:rPr lang="en-GB" sz="3600" b="1" dirty="0">
                <a:solidFill>
                  <a:schemeClr val="bg1"/>
                </a:solidFill>
              </a:rPr>
              <a:t> man das?</a:t>
            </a:r>
          </a:p>
        </p:txBody>
      </p:sp>
      <p:sp>
        <p:nvSpPr>
          <p:cNvPr id="5" name="Rounded Rectangle 11">
            <a:extLst>
              <a:ext uri="{FF2B5EF4-FFF2-40B4-BE49-F238E27FC236}">
                <a16:creationId xmlns="" xmlns:a16="http://schemas.microsoft.com/office/drawing/2014/main" id="{483D7EB9-C2AA-4190-98DE-925F861600E9}"/>
              </a:ext>
            </a:extLst>
          </p:cNvPr>
          <p:cNvSpPr/>
          <p:nvPr/>
        </p:nvSpPr>
        <p:spPr>
          <a:xfrm>
            <a:off x="10640291" y="247046"/>
            <a:ext cx="1317036"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b="1" dirty="0" err="1">
                <a:solidFill>
                  <a:prstClr val="white"/>
                </a:solidFill>
              </a:rPr>
              <a:t>hören</a:t>
            </a:r>
            <a:endParaRPr lang="en-GB" b="1" dirty="0">
              <a:solidFill>
                <a:prstClr val="white"/>
              </a:solidFill>
            </a:endParaRPr>
          </a:p>
        </p:txBody>
      </p:sp>
      <p:sp>
        <p:nvSpPr>
          <p:cNvPr id="2" name="TextBox 1"/>
          <p:cNvSpPr txBox="1"/>
          <p:nvPr/>
        </p:nvSpPr>
        <p:spPr>
          <a:xfrm>
            <a:off x="0" y="1194609"/>
            <a:ext cx="11994573" cy="707886"/>
          </a:xfrm>
          <a:prstGeom prst="rect">
            <a:avLst/>
          </a:prstGeom>
          <a:noFill/>
        </p:spPr>
        <p:txBody>
          <a:bodyPr wrap="square" rtlCol="0">
            <a:spAutoFit/>
          </a:bodyPr>
          <a:lstStyle/>
          <a:p>
            <a:r>
              <a:rPr lang="en-GB" sz="2000" dirty="0">
                <a:solidFill>
                  <a:srgbClr val="4472C4">
                    <a:lumMod val="50000"/>
                  </a:srgbClr>
                </a:solidFill>
              </a:rPr>
              <a:t>Some German words starting [</a:t>
            </a:r>
            <a:r>
              <a:rPr lang="en-GB" sz="2000" b="1" dirty="0">
                <a:solidFill>
                  <a:srgbClr val="4472C4">
                    <a:lumMod val="50000"/>
                  </a:srgbClr>
                </a:solidFill>
              </a:rPr>
              <a:t>j</a:t>
            </a:r>
            <a:r>
              <a:rPr lang="en-GB" sz="2000" dirty="0">
                <a:solidFill>
                  <a:srgbClr val="4472C4">
                    <a:lumMod val="50000"/>
                  </a:srgbClr>
                </a:solidFill>
              </a:rPr>
              <a:t>]come from other languages.</a:t>
            </a:r>
          </a:p>
          <a:p>
            <a:r>
              <a:rPr lang="en-GB" sz="2000" dirty="0">
                <a:solidFill>
                  <a:srgbClr val="4472C4">
                    <a:lumMod val="50000"/>
                  </a:srgbClr>
                </a:solidFill>
              </a:rPr>
              <a:t>Some are like English words starting with ‘Y’. Others are pronounced with an English ‘J’.  </a:t>
            </a:r>
          </a:p>
        </p:txBody>
      </p:sp>
      <p:sp>
        <p:nvSpPr>
          <p:cNvPr id="8" name="Oval 7"/>
          <p:cNvSpPr/>
          <p:nvPr/>
        </p:nvSpPr>
        <p:spPr>
          <a:xfrm>
            <a:off x="2669125" y="1902495"/>
            <a:ext cx="5423770" cy="4449926"/>
          </a:xfrm>
          <a:prstGeom prst="ellipse">
            <a:avLst/>
          </a:prstGeom>
          <a:no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8" name="Oval 67"/>
          <p:cNvSpPr/>
          <p:nvPr/>
        </p:nvSpPr>
        <p:spPr>
          <a:xfrm>
            <a:off x="5558580" y="1902495"/>
            <a:ext cx="5423770" cy="4449926"/>
          </a:xfrm>
          <a:prstGeom prst="ellipse">
            <a:avLst/>
          </a:prstGeom>
          <a:noFill/>
          <a:ln>
            <a:solidFill>
              <a:srgbClr val="11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TextBox 8"/>
          <p:cNvSpPr txBox="1"/>
          <p:nvPr/>
        </p:nvSpPr>
        <p:spPr>
          <a:xfrm>
            <a:off x="7458959" y="2047802"/>
            <a:ext cx="1791222" cy="400110"/>
          </a:xfrm>
          <a:prstGeom prst="rect">
            <a:avLst/>
          </a:prstGeom>
          <a:noFill/>
        </p:spPr>
        <p:txBody>
          <a:bodyPr wrap="square" rtlCol="0">
            <a:spAutoFit/>
          </a:bodyPr>
          <a:lstStyle/>
          <a:p>
            <a:pPr algn="ctr"/>
            <a:r>
              <a:rPr lang="en-GB" sz="2000" b="1" dirty="0">
                <a:solidFill>
                  <a:srgbClr val="DAA520"/>
                </a:solidFill>
              </a:rPr>
              <a:t>English ‘J’</a:t>
            </a:r>
          </a:p>
        </p:txBody>
      </p:sp>
      <p:sp>
        <p:nvSpPr>
          <p:cNvPr id="69" name="TextBox 68"/>
          <p:cNvSpPr txBox="1"/>
          <p:nvPr/>
        </p:nvSpPr>
        <p:spPr>
          <a:xfrm>
            <a:off x="4371688" y="2095018"/>
            <a:ext cx="1791222" cy="400110"/>
          </a:xfrm>
          <a:prstGeom prst="rect">
            <a:avLst/>
          </a:prstGeom>
          <a:noFill/>
        </p:spPr>
        <p:txBody>
          <a:bodyPr wrap="square" rtlCol="0">
            <a:spAutoFit/>
          </a:bodyPr>
          <a:lstStyle/>
          <a:p>
            <a:pPr algn="ctr"/>
            <a:r>
              <a:rPr lang="en-GB" sz="2000" b="1" dirty="0">
                <a:solidFill>
                  <a:srgbClr val="DAA520"/>
                </a:solidFill>
              </a:rPr>
              <a:t>German ‘J’</a:t>
            </a:r>
          </a:p>
        </p:txBody>
      </p:sp>
      <p:sp>
        <p:nvSpPr>
          <p:cNvPr id="70" name="TextBox 69"/>
          <p:cNvSpPr txBox="1"/>
          <p:nvPr/>
        </p:nvSpPr>
        <p:spPr>
          <a:xfrm>
            <a:off x="5956216" y="2638242"/>
            <a:ext cx="1791222" cy="400110"/>
          </a:xfrm>
          <a:prstGeom prst="rect">
            <a:avLst/>
          </a:prstGeom>
          <a:noFill/>
        </p:spPr>
        <p:txBody>
          <a:bodyPr wrap="square" rtlCol="0">
            <a:spAutoFit/>
          </a:bodyPr>
          <a:lstStyle/>
          <a:p>
            <a:pPr algn="ctr"/>
            <a:r>
              <a:rPr lang="en-GB" sz="2000" b="1" dirty="0">
                <a:solidFill>
                  <a:srgbClr val="DAA520"/>
                </a:solidFill>
              </a:rPr>
              <a:t>English ‘Y’</a:t>
            </a: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33034" y="4173135"/>
            <a:ext cx="1754501" cy="2152762"/>
          </a:xfrm>
          <a:prstGeom prst="rect">
            <a:avLst/>
          </a:prstGeom>
        </p:spPr>
      </p:pic>
      <p:pic>
        <p:nvPicPr>
          <p:cNvPr id="7" name="Jodel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127447" y="5518525"/>
            <a:ext cx="609600" cy="609600"/>
          </a:xfrm>
          <a:prstGeom prst="rect">
            <a:avLst/>
          </a:prstGeom>
        </p:spPr>
      </p:pic>
      <p:pic>
        <p:nvPicPr>
          <p:cNvPr id="26" name="Picture 25"/>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95060" y="3138284"/>
            <a:ext cx="1240923" cy="1062385"/>
          </a:xfrm>
          <a:prstGeom prst="rect">
            <a:avLst/>
          </a:prstGeom>
        </p:spPr>
      </p:pic>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96460" y="3288147"/>
            <a:ext cx="760450" cy="1678622"/>
          </a:xfrm>
          <a:prstGeom prst="rect">
            <a:avLst/>
          </a:prstGeom>
        </p:spPr>
      </p:pic>
      <p:pic>
        <p:nvPicPr>
          <p:cNvPr id="11" name="Picture 10"/>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80329" y="2801289"/>
            <a:ext cx="1006907" cy="1048099"/>
          </a:xfrm>
          <a:prstGeom prst="rect">
            <a:avLst/>
          </a:prstGeom>
        </p:spPr>
      </p:pic>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85596" y="2826463"/>
            <a:ext cx="1095218" cy="1347961"/>
          </a:xfrm>
          <a:prstGeom prst="rect">
            <a:avLst/>
          </a:prstGeom>
        </p:spPr>
      </p:pic>
      <p:pic>
        <p:nvPicPr>
          <p:cNvPr id="13" name="Picture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71676" y="4012674"/>
            <a:ext cx="1102739" cy="2045660"/>
          </a:xfrm>
          <a:prstGeom prst="rect">
            <a:avLst/>
          </a:prstGeom>
        </p:spPr>
      </p:pic>
      <p:pic>
        <p:nvPicPr>
          <p:cNvPr id="14" name="Picture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68595" y="3082754"/>
            <a:ext cx="1069298" cy="977405"/>
          </a:xfrm>
          <a:prstGeom prst="rect">
            <a:avLst/>
          </a:prstGeom>
        </p:spPr>
      </p:pic>
      <p:pic>
        <p:nvPicPr>
          <p:cNvPr id="15" name="Picture 14"/>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64188" y="4439277"/>
            <a:ext cx="1027099" cy="1027099"/>
          </a:xfrm>
          <a:prstGeom prst="rect">
            <a:avLst/>
          </a:prstGeom>
        </p:spPr>
      </p:pic>
      <p:pic>
        <p:nvPicPr>
          <p:cNvPr id="16" name="Picture 1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854211" y="4099985"/>
            <a:ext cx="983682" cy="983682"/>
          </a:xfrm>
          <a:prstGeom prst="rect">
            <a:avLst/>
          </a:prstGeom>
        </p:spPr>
      </p:pic>
      <p:pic>
        <p:nvPicPr>
          <p:cNvPr id="17" name="Picture 1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054228" y="3455866"/>
            <a:ext cx="926761" cy="904316"/>
          </a:xfrm>
          <a:prstGeom prst="rect">
            <a:avLst/>
          </a:prstGeom>
        </p:spPr>
      </p:pic>
      <p:sp>
        <p:nvSpPr>
          <p:cNvPr id="18" name="TextBox 17"/>
          <p:cNvSpPr txBox="1"/>
          <p:nvPr/>
        </p:nvSpPr>
        <p:spPr>
          <a:xfrm>
            <a:off x="3042447" y="4660992"/>
            <a:ext cx="1466166" cy="523220"/>
          </a:xfrm>
          <a:prstGeom prst="rect">
            <a:avLst/>
          </a:prstGeom>
          <a:noFill/>
        </p:spPr>
        <p:txBody>
          <a:bodyPr wrap="square" rtlCol="0">
            <a:spAutoFit/>
          </a:bodyPr>
          <a:lstStyle/>
          <a:p>
            <a:r>
              <a:rPr lang="en-GB" sz="2800" b="1" dirty="0">
                <a:solidFill>
                  <a:srgbClr val="DAA520"/>
                </a:solidFill>
              </a:rPr>
              <a:t>[now]</a:t>
            </a:r>
          </a:p>
        </p:txBody>
      </p:sp>
      <p:sp>
        <p:nvSpPr>
          <p:cNvPr id="36" name="TextBox 35"/>
          <p:cNvSpPr txBox="1"/>
          <p:nvPr/>
        </p:nvSpPr>
        <p:spPr>
          <a:xfrm>
            <a:off x="3943255" y="5368878"/>
            <a:ext cx="2310843" cy="523220"/>
          </a:xfrm>
          <a:prstGeom prst="rect">
            <a:avLst/>
          </a:prstGeom>
          <a:noFill/>
        </p:spPr>
        <p:txBody>
          <a:bodyPr wrap="square" rtlCol="0">
            <a:spAutoFit/>
          </a:bodyPr>
          <a:lstStyle/>
          <a:p>
            <a:r>
              <a:rPr lang="en-GB" sz="2800" b="1" dirty="0">
                <a:solidFill>
                  <a:srgbClr val="DAA520"/>
                </a:solidFill>
              </a:rPr>
              <a:t>[every day]</a:t>
            </a:r>
          </a:p>
        </p:txBody>
      </p:sp>
      <p:pic>
        <p:nvPicPr>
          <p:cNvPr id="19" name="Picture 1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947560" y="4715581"/>
            <a:ext cx="1198695" cy="1095682"/>
          </a:xfrm>
          <a:prstGeom prst="rect">
            <a:avLst/>
          </a:prstGeom>
        </p:spPr>
      </p:pic>
      <p:sp>
        <p:nvSpPr>
          <p:cNvPr id="38" name="TextBox 37"/>
          <p:cNvSpPr txBox="1"/>
          <p:nvPr/>
        </p:nvSpPr>
        <p:spPr>
          <a:xfrm>
            <a:off x="5563668" y="3172550"/>
            <a:ext cx="1716504" cy="523220"/>
          </a:xfrm>
          <a:prstGeom prst="rect">
            <a:avLst/>
          </a:prstGeom>
          <a:noFill/>
        </p:spPr>
        <p:txBody>
          <a:bodyPr wrap="square" rtlCol="0">
            <a:spAutoFit/>
          </a:bodyPr>
          <a:lstStyle/>
          <a:p>
            <a:pPr algn="ctr"/>
            <a:r>
              <a:rPr lang="en-GB" sz="2800" b="1" dirty="0" smtClean="0">
                <a:solidFill>
                  <a:srgbClr val="4472C4">
                    <a:lumMod val="50000"/>
                  </a:srgbClr>
                </a:solidFill>
              </a:rPr>
              <a:t>1. </a:t>
            </a:r>
            <a:r>
              <a:rPr lang="en-GB" sz="2800" b="1" dirty="0" err="1" smtClean="0">
                <a:solidFill>
                  <a:srgbClr val="4472C4">
                    <a:lumMod val="50000"/>
                  </a:srgbClr>
                </a:solidFill>
              </a:rPr>
              <a:t>Jacht</a:t>
            </a:r>
            <a:endParaRPr lang="en-GB" sz="2800" b="1" dirty="0">
              <a:solidFill>
                <a:srgbClr val="4472C4">
                  <a:lumMod val="50000"/>
                </a:srgbClr>
              </a:solidFill>
            </a:endParaRPr>
          </a:p>
        </p:txBody>
      </p:sp>
      <p:sp>
        <p:nvSpPr>
          <p:cNvPr id="39" name="TextBox 38"/>
          <p:cNvSpPr txBox="1"/>
          <p:nvPr/>
        </p:nvSpPr>
        <p:spPr>
          <a:xfrm>
            <a:off x="7475839" y="2499550"/>
            <a:ext cx="1722497" cy="523220"/>
          </a:xfrm>
          <a:prstGeom prst="rect">
            <a:avLst/>
          </a:prstGeom>
          <a:noFill/>
        </p:spPr>
        <p:txBody>
          <a:bodyPr wrap="square" rtlCol="0">
            <a:spAutoFit/>
          </a:bodyPr>
          <a:lstStyle/>
          <a:p>
            <a:pPr algn="ctr"/>
            <a:r>
              <a:rPr lang="en-GB" sz="2800" b="1" dirty="0" smtClean="0">
                <a:solidFill>
                  <a:srgbClr val="4472C4">
                    <a:lumMod val="50000"/>
                  </a:srgbClr>
                </a:solidFill>
              </a:rPr>
              <a:t>2. Jeans</a:t>
            </a:r>
            <a:endParaRPr lang="en-GB" sz="2800" b="1" dirty="0">
              <a:solidFill>
                <a:srgbClr val="4472C4">
                  <a:lumMod val="50000"/>
                </a:srgbClr>
              </a:solidFill>
            </a:endParaRPr>
          </a:p>
        </p:txBody>
      </p:sp>
      <p:sp>
        <p:nvSpPr>
          <p:cNvPr id="40" name="TextBox 39"/>
          <p:cNvSpPr txBox="1"/>
          <p:nvPr/>
        </p:nvSpPr>
        <p:spPr>
          <a:xfrm>
            <a:off x="3041485" y="2730184"/>
            <a:ext cx="1466166" cy="523220"/>
          </a:xfrm>
          <a:prstGeom prst="rect">
            <a:avLst/>
          </a:prstGeom>
          <a:noFill/>
        </p:spPr>
        <p:txBody>
          <a:bodyPr wrap="square" rtlCol="0">
            <a:spAutoFit/>
          </a:bodyPr>
          <a:lstStyle/>
          <a:p>
            <a:pPr algn="ctr"/>
            <a:r>
              <a:rPr lang="en-GB" sz="2800" b="1" dirty="0" smtClean="0">
                <a:solidFill>
                  <a:srgbClr val="4472C4">
                    <a:lumMod val="50000"/>
                  </a:srgbClr>
                </a:solidFill>
              </a:rPr>
              <a:t>3. </a:t>
            </a:r>
            <a:r>
              <a:rPr lang="en-GB" sz="2800" b="1" dirty="0" err="1" smtClean="0">
                <a:solidFill>
                  <a:srgbClr val="4472C4">
                    <a:lumMod val="50000"/>
                  </a:srgbClr>
                </a:solidFill>
              </a:rPr>
              <a:t>ja</a:t>
            </a:r>
            <a:endParaRPr lang="en-GB" sz="2800" b="1" dirty="0">
              <a:solidFill>
                <a:srgbClr val="4472C4">
                  <a:lumMod val="50000"/>
                </a:srgbClr>
              </a:solidFill>
            </a:endParaRPr>
          </a:p>
        </p:txBody>
      </p:sp>
      <p:sp>
        <p:nvSpPr>
          <p:cNvPr id="41" name="TextBox 40"/>
          <p:cNvSpPr txBox="1"/>
          <p:nvPr/>
        </p:nvSpPr>
        <p:spPr>
          <a:xfrm>
            <a:off x="4174533" y="2750097"/>
            <a:ext cx="1675341" cy="523220"/>
          </a:xfrm>
          <a:prstGeom prst="rect">
            <a:avLst/>
          </a:prstGeom>
          <a:noFill/>
        </p:spPr>
        <p:txBody>
          <a:bodyPr wrap="square" rtlCol="0">
            <a:spAutoFit/>
          </a:bodyPr>
          <a:lstStyle/>
          <a:p>
            <a:pPr algn="ctr"/>
            <a:r>
              <a:rPr lang="en-GB" sz="2800" b="1" dirty="0" smtClean="0">
                <a:solidFill>
                  <a:srgbClr val="4472C4">
                    <a:lumMod val="50000"/>
                  </a:srgbClr>
                </a:solidFill>
              </a:rPr>
              <a:t>4. </a:t>
            </a:r>
            <a:r>
              <a:rPr lang="en-GB" sz="2800" b="1" dirty="0" err="1" smtClean="0">
                <a:solidFill>
                  <a:srgbClr val="4472C4">
                    <a:lumMod val="50000"/>
                  </a:srgbClr>
                </a:solidFill>
              </a:rPr>
              <a:t>Junge</a:t>
            </a:r>
            <a:endParaRPr lang="en-GB" sz="2800" b="1" dirty="0">
              <a:solidFill>
                <a:srgbClr val="4472C4">
                  <a:lumMod val="50000"/>
                </a:srgbClr>
              </a:solidFill>
            </a:endParaRPr>
          </a:p>
        </p:txBody>
      </p:sp>
      <p:sp>
        <p:nvSpPr>
          <p:cNvPr id="42" name="TextBox 41"/>
          <p:cNvSpPr txBox="1"/>
          <p:nvPr/>
        </p:nvSpPr>
        <p:spPr>
          <a:xfrm>
            <a:off x="7108753" y="3014038"/>
            <a:ext cx="1717626" cy="523220"/>
          </a:xfrm>
          <a:prstGeom prst="rect">
            <a:avLst/>
          </a:prstGeom>
          <a:noFill/>
        </p:spPr>
        <p:txBody>
          <a:bodyPr wrap="square" rtlCol="0">
            <a:spAutoFit/>
          </a:bodyPr>
          <a:lstStyle/>
          <a:p>
            <a:pPr algn="ctr"/>
            <a:r>
              <a:rPr lang="en-GB" sz="2800" b="1" dirty="0" smtClean="0">
                <a:solidFill>
                  <a:srgbClr val="4472C4">
                    <a:lumMod val="50000"/>
                  </a:srgbClr>
                </a:solidFill>
              </a:rPr>
              <a:t>5. Jo-Jo</a:t>
            </a:r>
            <a:endParaRPr lang="en-GB" sz="2800" b="1" dirty="0">
              <a:solidFill>
                <a:srgbClr val="4472C4">
                  <a:lumMod val="50000"/>
                </a:srgbClr>
              </a:solidFill>
            </a:endParaRPr>
          </a:p>
        </p:txBody>
      </p:sp>
      <p:sp>
        <p:nvSpPr>
          <p:cNvPr id="43" name="TextBox 42"/>
          <p:cNvSpPr txBox="1"/>
          <p:nvPr/>
        </p:nvSpPr>
        <p:spPr>
          <a:xfrm>
            <a:off x="5471103" y="4129748"/>
            <a:ext cx="1968788" cy="523220"/>
          </a:xfrm>
          <a:prstGeom prst="rect">
            <a:avLst/>
          </a:prstGeom>
          <a:noFill/>
        </p:spPr>
        <p:txBody>
          <a:bodyPr wrap="square" rtlCol="0">
            <a:spAutoFit/>
          </a:bodyPr>
          <a:lstStyle/>
          <a:p>
            <a:pPr algn="ctr"/>
            <a:r>
              <a:rPr lang="en-GB" sz="2800" b="1" dirty="0" smtClean="0">
                <a:solidFill>
                  <a:srgbClr val="4472C4">
                    <a:lumMod val="50000"/>
                  </a:srgbClr>
                </a:solidFill>
              </a:rPr>
              <a:t>6. </a:t>
            </a:r>
            <a:r>
              <a:rPr lang="en-GB" sz="2800" b="1" dirty="0" err="1" smtClean="0">
                <a:solidFill>
                  <a:srgbClr val="4472C4">
                    <a:lumMod val="50000"/>
                  </a:srgbClr>
                </a:solidFill>
              </a:rPr>
              <a:t>Joghurt</a:t>
            </a:r>
            <a:endParaRPr lang="en-GB" sz="2800" b="1" dirty="0">
              <a:solidFill>
                <a:srgbClr val="4472C4">
                  <a:lumMod val="50000"/>
                </a:srgbClr>
              </a:solidFill>
            </a:endParaRPr>
          </a:p>
        </p:txBody>
      </p:sp>
      <p:sp>
        <p:nvSpPr>
          <p:cNvPr id="46" name="TextBox 45"/>
          <p:cNvSpPr txBox="1"/>
          <p:nvPr/>
        </p:nvSpPr>
        <p:spPr>
          <a:xfrm>
            <a:off x="9037263" y="4501308"/>
            <a:ext cx="1466166" cy="523220"/>
          </a:xfrm>
          <a:prstGeom prst="rect">
            <a:avLst/>
          </a:prstGeom>
          <a:noFill/>
        </p:spPr>
        <p:txBody>
          <a:bodyPr wrap="square" rtlCol="0">
            <a:spAutoFit/>
          </a:bodyPr>
          <a:lstStyle/>
          <a:p>
            <a:pPr algn="ctr"/>
            <a:r>
              <a:rPr lang="en-GB" sz="2800" b="1" dirty="0" smtClean="0">
                <a:solidFill>
                  <a:srgbClr val="4472C4">
                    <a:lumMod val="50000"/>
                  </a:srgbClr>
                </a:solidFill>
              </a:rPr>
              <a:t>7. Job</a:t>
            </a:r>
            <a:endParaRPr lang="en-GB" sz="2800" b="1" dirty="0">
              <a:solidFill>
                <a:srgbClr val="4472C4">
                  <a:lumMod val="50000"/>
                </a:srgbClr>
              </a:solidFill>
            </a:endParaRPr>
          </a:p>
        </p:txBody>
      </p:sp>
      <p:sp>
        <p:nvSpPr>
          <p:cNvPr id="47" name="TextBox 46"/>
          <p:cNvSpPr txBox="1"/>
          <p:nvPr/>
        </p:nvSpPr>
        <p:spPr>
          <a:xfrm>
            <a:off x="8063611" y="3604238"/>
            <a:ext cx="1466166" cy="523220"/>
          </a:xfrm>
          <a:prstGeom prst="rect">
            <a:avLst/>
          </a:prstGeom>
          <a:noFill/>
        </p:spPr>
        <p:txBody>
          <a:bodyPr wrap="square" rtlCol="0">
            <a:spAutoFit/>
          </a:bodyPr>
          <a:lstStyle/>
          <a:p>
            <a:pPr algn="ctr"/>
            <a:r>
              <a:rPr lang="en-GB" sz="2800" b="1" dirty="0" smtClean="0">
                <a:solidFill>
                  <a:srgbClr val="4472C4">
                    <a:lumMod val="50000"/>
                  </a:srgbClr>
                </a:solidFill>
              </a:rPr>
              <a:t>8. Jazz</a:t>
            </a:r>
            <a:endParaRPr lang="en-GB" sz="2800" b="1" dirty="0">
              <a:solidFill>
                <a:srgbClr val="4472C4">
                  <a:lumMod val="50000"/>
                </a:srgbClr>
              </a:solidFill>
            </a:endParaRPr>
          </a:p>
        </p:txBody>
      </p:sp>
      <p:sp>
        <p:nvSpPr>
          <p:cNvPr id="48" name="TextBox 47"/>
          <p:cNvSpPr txBox="1"/>
          <p:nvPr/>
        </p:nvSpPr>
        <p:spPr>
          <a:xfrm>
            <a:off x="3562866" y="5036771"/>
            <a:ext cx="2530594" cy="523220"/>
          </a:xfrm>
          <a:prstGeom prst="rect">
            <a:avLst/>
          </a:prstGeom>
          <a:noFill/>
        </p:spPr>
        <p:txBody>
          <a:bodyPr wrap="square" rtlCol="0">
            <a:spAutoFit/>
          </a:bodyPr>
          <a:lstStyle/>
          <a:p>
            <a:pPr algn="ctr"/>
            <a:r>
              <a:rPr lang="en-GB" sz="2800" b="1" dirty="0" smtClean="0">
                <a:solidFill>
                  <a:srgbClr val="4472C4">
                    <a:lumMod val="50000"/>
                  </a:srgbClr>
                </a:solidFill>
              </a:rPr>
              <a:t>9. </a:t>
            </a:r>
            <a:r>
              <a:rPr lang="en-GB" sz="2800" b="1" dirty="0" err="1" smtClean="0">
                <a:solidFill>
                  <a:srgbClr val="4472C4">
                    <a:lumMod val="50000"/>
                  </a:srgbClr>
                </a:solidFill>
              </a:rPr>
              <a:t>jeden</a:t>
            </a:r>
            <a:r>
              <a:rPr lang="en-GB" sz="2800" b="1" dirty="0" smtClean="0">
                <a:solidFill>
                  <a:srgbClr val="4472C4">
                    <a:lumMod val="50000"/>
                  </a:srgbClr>
                </a:solidFill>
              </a:rPr>
              <a:t> </a:t>
            </a:r>
            <a:r>
              <a:rPr lang="en-GB" sz="2800" b="1" dirty="0">
                <a:solidFill>
                  <a:srgbClr val="4472C4">
                    <a:lumMod val="50000"/>
                  </a:srgbClr>
                </a:solidFill>
              </a:rPr>
              <a:t>Tag</a:t>
            </a:r>
          </a:p>
        </p:txBody>
      </p:sp>
      <p:sp>
        <p:nvSpPr>
          <p:cNvPr id="49" name="TextBox 48"/>
          <p:cNvSpPr txBox="1"/>
          <p:nvPr/>
        </p:nvSpPr>
        <p:spPr>
          <a:xfrm>
            <a:off x="9214780" y="2358702"/>
            <a:ext cx="2165205" cy="523220"/>
          </a:xfrm>
          <a:prstGeom prst="rect">
            <a:avLst/>
          </a:prstGeom>
          <a:noFill/>
        </p:spPr>
        <p:txBody>
          <a:bodyPr wrap="square" rtlCol="0">
            <a:spAutoFit/>
          </a:bodyPr>
          <a:lstStyle/>
          <a:p>
            <a:pPr algn="ctr"/>
            <a:r>
              <a:rPr lang="en-GB" sz="2800" b="1" dirty="0" smtClean="0">
                <a:solidFill>
                  <a:srgbClr val="4472C4">
                    <a:lumMod val="50000"/>
                  </a:srgbClr>
                </a:solidFill>
              </a:rPr>
              <a:t>10. </a:t>
            </a:r>
            <a:r>
              <a:rPr lang="en-GB" sz="2800" b="1" dirty="0" err="1" smtClean="0">
                <a:solidFill>
                  <a:srgbClr val="4472C4">
                    <a:lumMod val="50000"/>
                  </a:srgbClr>
                </a:solidFill>
              </a:rPr>
              <a:t>joggen</a:t>
            </a:r>
            <a:endParaRPr lang="en-GB" sz="2800" b="1" dirty="0">
              <a:solidFill>
                <a:srgbClr val="4472C4">
                  <a:lumMod val="50000"/>
                </a:srgbClr>
              </a:solidFill>
            </a:endParaRPr>
          </a:p>
        </p:txBody>
      </p:sp>
      <p:sp>
        <p:nvSpPr>
          <p:cNvPr id="50" name="TextBox 49"/>
          <p:cNvSpPr txBox="1"/>
          <p:nvPr/>
        </p:nvSpPr>
        <p:spPr>
          <a:xfrm>
            <a:off x="2879458" y="4344718"/>
            <a:ext cx="1597601" cy="523220"/>
          </a:xfrm>
          <a:prstGeom prst="rect">
            <a:avLst/>
          </a:prstGeom>
          <a:noFill/>
        </p:spPr>
        <p:txBody>
          <a:bodyPr wrap="square" rtlCol="0">
            <a:spAutoFit/>
          </a:bodyPr>
          <a:lstStyle/>
          <a:p>
            <a:pPr algn="ctr"/>
            <a:r>
              <a:rPr lang="en-GB" sz="2800" b="1" dirty="0" smtClean="0">
                <a:solidFill>
                  <a:srgbClr val="4472C4">
                    <a:lumMod val="50000"/>
                  </a:srgbClr>
                </a:solidFill>
              </a:rPr>
              <a:t>11. </a:t>
            </a:r>
            <a:r>
              <a:rPr lang="en-GB" sz="2800" b="1" dirty="0" err="1" smtClean="0">
                <a:solidFill>
                  <a:srgbClr val="4472C4">
                    <a:lumMod val="50000"/>
                  </a:srgbClr>
                </a:solidFill>
              </a:rPr>
              <a:t>jetzt</a:t>
            </a:r>
            <a:endParaRPr lang="en-GB" sz="2800" b="1" dirty="0">
              <a:solidFill>
                <a:srgbClr val="4472C4">
                  <a:lumMod val="50000"/>
                </a:srgbClr>
              </a:solidFill>
            </a:endParaRPr>
          </a:p>
        </p:txBody>
      </p:sp>
      <p:sp>
        <p:nvSpPr>
          <p:cNvPr id="51" name="TextBox 50"/>
          <p:cNvSpPr txBox="1"/>
          <p:nvPr/>
        </p:nvSpPr>
        <p:spPr>
          <a:xfrm>
            <a:off x="6289346" y="5213305"/>
            <a:ext cx="1873275" cy="523220"/>
          </a:xfrm>
          <a:prstGeom prst="rect">
            <a:avLst/>
          </a:prstGeom>
          <a:noFill/>
        </p:spPr>
        <p:txBody>
          <a:bodyPr wrap="square" rtlCol="0">
            <a:spAutoFit/>
          </a:bodyPr>
          <a:lstStyle/>
          <a:p>
            <a:pPr algn="ctr"/>
            <a:r>
              <a:rPr lang="en-GB" sz="2800" b="1" dirty="0" smtClean="0">
                <a:solidFill>
                  <a:srgbClr val="4472C4">
                    <a:lumMod val="50000"/>
                  </a:srgbClr>
                </a:solidFill>
              </a:rPr>
              <a:t>12. </a:t>
            </a:r>
            <a:r>
              <a:rPr lang="en-GB" sz="2800" b="1" dirty="0" err="1" smtClean="0">
                <a:solidFill>
                  <a:srgbClr val="4472C4">
                    <a:lumMod val="50000"/>
                  </a:srgbClr>
                </a:solidFill>
              </a:rPr>
              <a:t>jodeln</a:t>
            </a:r>
            <a:endParaRPr lang="en-GB" sz="2800" b="1" dirty="0">
              <a:solidFill>
                <a:srgbClr val="4472C4">
                  <a:lumMod val="50000"/>
                </a:srgbClr>
              </a:solidFill>
            </a:endParaRPr>
          </a:p>
        </p:txBody>
      </p:sp>
      <p:graphicFrame>
        <p:nvGraphicFramePr>
          <p:cNvPr id="52" name="Table 51"/>
          <p:cNvGraphicFramePr>
            <a:graphicFrameLocks noGrp="1"/>
          </p:cNvGraphicFramePr>
          <p:nvPr>
            <p:extLst/>
          </p:nvPr>
        </p:nvGraphicFramePr>
        <p:xfrm>
          <a:off x="112734" y="2161292"/>
          <a:ext cx="1741118" cy="3988986"/>
        </p:xfrm>
        <a:graphic>
          <a:graphicData uri="http://schemas.openxmlformats.org/drawingml/2006/table">
            <a:tbl>
              <a:tblPr firstRow="1" bandRow="1">
                <a:tableStyleId>{5940675A-B579-460E-94D1-54222C63F5DA}</a:tableStyleId>
              </a:tblPr>
              <a:tblGrid>
                <a:gridCol w="864296">
                  <a:extLst>
                    <a:ext uri="{9D8B030D-6E8A-4147-A177-3AD203B41FA5}">
                      <a16:colId xmlns="" xmlns:a16="http://schemas.microsoft.com/office/drawing/2014/main" val="20000"/>
                    </a:ext>
                  </a:extLst>
                </a:gridCol>
                <a:gridCol w="876822">
                  <a:extLst>
                    <a:ext uri="{9D8B030D-6E8A-4147-A177-3AD203B41FA5}">
                      <a16:colId xmlns="" xmlns:a16="http://schemas.microsoft.com/office/drawing/2014/main" val="20001"/>
                    </a:ext>
                  </a:extLst>
                </a:gridCol>
              </a:tblGrid>
              <a:tr h="664831">
                <a:tc>
                  <a:txBody>
                    <a:bodyPr/>
                    <a:lstStyle/>
                    <a:p>
                      <a:r>
                        <a:rPr lang="en-GB" sz="2000" b="1" dirty="0">
                          <a:solidFill>
                            <a:srgbClr val="115076"/>
                          </a:solid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b="1" dirty="0">
                          <a:solidFill>
                            <a:srgbClr val="115076"/>
                          </a:solidFill>
                        </a:rPr>
                        <a:t>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664831">
                <a:tc>
                  <a:txBody>
                    <a:bodyPr/>
                    <a:lstStyle/>
                    <a:p>
                      <a:r>
                        <a:rPr lang="en-GB" sz="2000" b="1" dirty="0">
                          <a:solidFill>
                            <a:srgbClr val="115076"/>
                          </a:solidFill>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b="1" dirty="0">
                          <a:solidFill>
                            <a:srgbClr val="115076"/>
                          </a:solidFill>
                        </a:rPr>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664831">
                <a:tc>
                  <a:txBody>
                    <a:bodyPr/>
                    <a:lstStyle/>
                    <a:p>
                      <a:r>
                        <a:rPr lang="en-GB" sz="2000" b="1" dirty="0">
                          <a:solidFill>
                            <a:srgbClr val="115076"/>
                          </a:solidFill>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b="1" dirty="0">
                          <a:solidFill>
                            <a:srgbClr val="115076"/>
                          </a:solidFill>
                        </a:rPr>
                        <a:t>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664831">
                <a:tc>
                  <a:txBody>
                    <a:bodyPr/>
                    <a:lstStyle/>
                    <a:p>
                      <a:r>
                        <a:rPr lang="en-GB" sz="2000" b="1" dirty="0">
                          <a:solidFill>
                            <a:srgbClr val="115076"/>
                          </a:solidFill>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600" b="1" dirty="0">
                          <a:solidFill>
                            <a:srgbClr val="115076"/>
                          </a:solidFill>
                        </a:rPr>
                        <a:t>10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664831">
                <a:tc>
                  <a:txBody>
                    <a:bodyPr/>
                    <a:lstStyle/>
                    <a:p>
                      <a:r>
                        <a:rPr lang="en-GB" sz="2000" b="1" dirty="0">
                          <a:solidFill>
                            <a:srgbClr val="115076"/>
                          </a:solidFill>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600" b="1" dirty="0">
                          <a:solidFill>
                            <a:srgbClr val="115076"/>
                          </a:solidFill>
                        </a:rPr>
                        <a:t>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664831">
                <a:tc>
                  <a:txBody>
                    <a:bodyPr/>
                    <a:lstStyle/>
                    <a:p>
                      <a:pPr algn="l"/>
                      <a:r>
                        <a:rPr lang="en-GB" sz="2000" b="1" dirty="0">
                          <a:solidFill>
                            <a:srgbClr val="115076"/>
                          </a:solidFill>
                        </a:rPr>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600" b="1" dirty="0">
                          <a:solidFill>
                            <a:srgbClr val="115076"/>
                          </a:solidFill>
                        </a:rPr>
                        <a:t>12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bl>
          </a:graphicData>
        </a:graphic>
      </p:graphicFrame>
      <p:sp>
        <p:nvSpPr>
          <p:cNvPr id="53" name="Action Button: Sound 52">
            <a:hlinkClick r:id="" action="ppaction://noaction" highlightClick="1">
              <a:snd r:embed="rId19" name="j jacht.wav"/>
            </a:hlinkClick>
            <a:extLst>
              <a:ext uri="{FF2B5EF4-FFF2-40B4-BE49-F238E27FC236}">
                <a16:creationId xmlns="" xmlns:a16="http://schemas.microsoft.com/office/drawing/2014/main" id="{F0FCE9FE-597A-4DA2-91AA-5539091CF41F}"/>
              </a:ext>
            </a:extLst>
          </p:cNvPr>
          <p:cNvSpPr/>
          <p:nvPr/>
        </p:nvSpPr>
        <p:spPr>
          <a:xfrm>
            <a:off x="461768" y="2337430"/>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54" name="Action Button: Sound 53">
            <a:hlinkClick r:id="" action="ppaction://noaction" highlightClick="1">
              <a:snd r:embed="rId20" name="j jeans.wav"/>
            </a:hlinkClick>
            <a:extLst>
              <a:ext uri="{FF2B5EF4-FFF2-40B4-BE49-F238E27FC236}">
                <a16:creationId xmlns="" xmlns:a16="http://schemas.microsoft.com/office/drawing/2014/main" id="{5F2BCDD8-315B-4E35-B7D0-CA2A8D9C4B99}"/>
              </a:ext>
            </a:extLst>
          </p:cNvPr>
          <p:cNvSpPr/>
          <p:nvPr/>
        </p:nvSpPr>
        <p:spPr>
          <a:xfrm>
            <a:off x="478837" y="2991794"/>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55" name="Action Button: Sound 54">
            <a:hlinkClick r:id="" action="ppaction://noaction" highlightClick="1">
              <a:snd r:embed="rId21" name="j ja.wav"/>
            </a:hlinkClick>
            <a:extLst>
              <a:ext uri="{FF2B5EF4-FFF2-40B4-BE49-F238E27FC236}">
                <a16:creationId xmlns="" xmlns:a16="http://schemas.microsoft.com/office/drawing/2014/main" id="{74CF8D62-EB20-40CA-AE7E-41BC6747EFE9}"/>
              </a:ext>
            </a:extLst>
          </p:cNvPr>
          <p:cNvSpPr/>
          <p:nvPr/>
        </p:nvSpPr>
        <p:spPr>
          <a:xfrm>
            <a:off x="445328" y="3686102"/>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56" name="Action Button: Sound 55">
            <a:hlinkClick r:id="" action="ppaction://noaction" highlightClick="1">
              <a:snd r:embed="rId22" name="j junge.wav"/>
            </a:hlinkClick>
            <a:extLst>
              <a:ext uri="{FF2B5EF4-FFF2-40B4-BE49-F238E27FC236}">
                <a16:creationId xmlns="" xmlns:a16="http://schemas.microsoft.com/office/drawing/2014/main" id="{0041C8E4-42D1-498F-B761-DE7384700784}"/>
              </a:ext>
            </a:extLst>
          </p:cNvPr>
          <p:cNvSpPr/>
          <p:nvPr/>
        </p:nvSpPr>
        <p:spPr>
          <a:xfrm>
            <a:off x="445328" y="4344718"/>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64" name="Action Button: Sound 63">
            <a:hlinkClick r:id="" action="ppaction://noaction" highlightClick="1">
              <a:snd r:embed="rId23" name="j jojo.wav"/>
            </a:hlinkClick>
            <a:extLst>
              <a:ext uri="{FF2B5EF4-FFF2-40B4-BE49-F238E27FC236}">
                <a16:creationId xmlns="" xmlns:a16="http://schemas.microsoft.com/office/drawing/2014/main" id="{D9AE8C15-146A-4B83-9254-91F5675097E2}"/>
              </a:ext>
            </a:extLst>
          </p:cNvPr>
          <p:cNvSpPr/>
          <p:nvPr/>
        </p:nvSpPr>
        <p:spPr>
          <a:xfrm>
            <a:off x="477331" y="5013080"/>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71" name="Action Button: Sound 70">
            <a:hlinkClick r:id="" action="ppaction://noaction" highlightClick="1">
              <a:snd r:embed="rId24" name="j joghurt.wav"/>
            </a:hlinkClick>
            <a:extLst>
              <a:ext uri="{FF2B5EF4-FFF2-40B4-BE49-F238E27FC236}">
                <a16:creationId xmlns="" xmlns:a16="http://schemas.microsoft.com/office/drawing/2014/main" id="{E5F59A37-FF96-4A75-9159-D9CC0BDDF015}"/>
              </a:ext>
            </a:extLst>
          </p:cNvPr>
          <p:cNvSpPr/>
          <p:nvPr/>
        </p:nvSpPr>
        <p:spPr>
          <a:xfrm>
            <a:off x="458755" y="5660039"/>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72" name="Action Button: Sound 71">
            <a:hlinkClick r:id="" action="ppaction://noaction" highlightClick="1">
              <a:snd r:embed="rId25" name="j job.wav"/>
            </a:hlinkClick>
            <a:extLst>
              <a:ext uri="{FF2B5EF4-FFF2-40B4-BE49-F238E27FC236}">
                <a16:creationId xmlns="" xmlns:a16="http://schemas.microsoft.com/office/drawing/2014/main" id="{A760225C-A44D-4211-9C05-2C177BE024DC}"/>
              </a:ext>
            </a:extLst>
          </p:cNvPr>
          <p:cNvSpPr/>
          <p:nvPr/>
        </p:nvSpPr>
        <p:spPr>
          <a:xfrm>
            <a:off x="1352600" y="2361009"/>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73" name="Action Button: Sound 72">
            <a:hlinkClick r:id="" action="ppaction://noaction" highlightClick="1">
              <a:snd r:embed="rId26" name="j jazz.wav"/>
            </a:hlinkClick>
            <a:extLst>
              <a:ext uri="{FF2B5EF4-FFF2-40B4-BE49-F238E27FC236}">
                <a16:creationId xmlns="" xmlns:a16="http://schemas.microsoft.com/office/drawing/2014/main" id="{F7351B1E-317A-4486-B9D9-AD8F898B1922}"/>
              </a:ext>
            </a:extLst>
          </p:cNvPr>
          <p:cNvSpPr/>
          <p:nvPr/>
        </p:nvSpPr>
        <p:spPr>
          <a:xfrm>
            <a:off x="1352600" y="2994678"/>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74" name="Action Button: Sound 73">
            <a:hlinkClick r:id="" action="ppaction://noaction" highlightClick="1">
              <a:snd r:embed="rId27" name="j jeden tag.wav"/>
            </a:hlinkClick>
            <a:extLst>
              <a:ext uri="{FF2B5EF4-FFF2-40B4-BE49-F238E27FC236}">
                <a16:creationId xmlns="" xmlns:a16="http://schemas.microsoft.com/office/drawing/2014/main" id="{6A636B80-0D57-4684-B5C7-86107804C5C0}"/>
              </a:ext>
            </a:extLst>
          </p:cNvPr>
          <p:cNvSpPr/>
          <p:nvPr/>
        </p:nvSpPr>
        <p:spPr>
          <a:xfrm>
            <a:off x="1352600" y="3686102"/>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75" name="Action Button: Sound 74">
            <a:hlinkClick r:id="" action="ppaction://noaction" highlightClick="1">
              <a:snd r:embed="rId28" name="j joggen.wav"/>
            </a:hlinkClick>
            <a:extLst>
              <a:ext uri="{FF2B5EF4-FFF2-40B4-BE49-F238E27FC236}">
                <a16:creationId xmlns="" xmlns:a16="http://schemas.microsoft.com/office/drawing/2014/main" id="{53639A52-F606-47D7-80ED-A8AE92EDF934}"/>
              </a:ext>
            </a:extLst>
          </p:cNvPr>
          <p:cNvSpPr/>
          <p:nvPr/>
        </p:nvSpPr>
        <p:spPr>
          <a:xfrm>
            <a:off x="1352600" y="4344718"/>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76" name="Action Button: Sound 75">
            <a:hlinkClick r:id="" action="ppaction://noaction" highlightClick="1">
              <a:snd r:embed="rId29" name="j jetzt.wav"/>
            </a:hlinkClick>
            <a:extLst>
              <a:ext uri="{FF2B5EF4-FFF2-40B4-BE49-F238E27FC236}">
                <a16:creationId xmlns="" xmlns:a16="http://schemas.microsoft.com/office/drawing/2014/main" id="{7BA3F950-D830-471C-B5EC-79B970616B12}"/>
              </a:ext>
            </a:extLst>
          </p:cNvPr>
          <p:cNvSpPr/>
          <p:nvPr/>
        </p:nvSpPr>
        <p:spPr>
          <a:xfrm>
            <a:off x="1352600" y="5026571"/>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77" name="Action Button: Sound 76">
            <a:hlinkClick r:id="" action="ppaction://noaction" highlightClick="1">
              <a:snd r:embed="rId30" name="j jodeln.wav"/>
            </a:hlinkClick>
            <a:extLst>
              <a:ext uri="{FF2B5EF4-FFF2-40B4-BE49-F238E27FC236}">
                <a16:creationId xmlns="" xmlns:a16="http://schemas.microsoft.com/office/drawing/2014/main" id="{E92DBCB0-EA05-483E-970C-19D3526C5A40}"/>
              </a:ext>
            </a:extLst>
          </p:cNvPr>
          <p:cNvSpPr/>
          <p:nvPr/>
        </p:nvSpPr>
        <p:spPr>
          <a:xfrm>
            <a:off x="1352600" y="5660039"/>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Tree>
    <p:extLst>
      <p:ext uri="{BB962C8B-B14F-4D97-AF65-F5344CB8AC3E}">
        <p14:creationId xmlns:p14="http://schemas.microsoft.com/office/powerpoint/2010/main" val="264494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fade">
                                      <p:cBhvr>
                                        <p:cTn id="8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2" restart="whenNotActive" fill="hold" evtFilter="cancelBubble" nodeType="interactiveSeq">
                <p:stCondLst>
                  <p:cond evt="onClick" delay="0">
                    <p:tgtEl>
                      <p:spTgt spid="7"/>
                    </p:tgtEl>
                  </p:cond>
                </p:stCondLst>
                <p:endSync evt="end" delay="0">
                  <p:rtn val="all"/>
                </p:endSync>
                <p:childTnLst>
                  <p:par>
                    <p:cTn id="83" fill="hold">
                      <p:stCondLst>
                        <p:cond delay="0"/>
                      </p:stCondLst>
                      <p:childTnLst>
                        <p:par>
                          <p:cTn id="84" fill="hold">
                            <p:stCondLst>
                              <p:cond delay="0"/>
                            </p:stCondLst>
                            <p:childTnLst>
                              <p:par>
                                <p:cTn id="85" presetID="1" presetClass="mediacall" presetSubtype="0" fill="hold" nodeType="clickEffect">
                                  <p:stCondLst>
                                    <p:cond delay="0"/>
                                  </p:stCondLst>
                                  <p:childTnLst>
                                    <p:cmd type="call" cmd="playFrom(0.0)">
                                      <p:cBhvr>
                                        <p:cTn id="86" dur="49140" fill="hold"/>
                                        <p:tgtEl>
                                          <p:spTgt spid="7"/>
                                        </p:tgtEl>
                                      </p:cBhvr>
                                    </p:cmd>
                                  </p:childTnLst>
                                </p:cTn>
                              </p:par>
                            </p:childTnLst>
                          </p:cTn>
                        </p:par>
                      </p:childTnLst>
                    </p:cTn>
                  </p:par>
                </p:childTnLst>
              </p:cTn>
              <p:nextCondLst>
                <p:cond evt="onClick" delay="0">
                  <p:tgtEl>
                    <p:spTgt spid="7"/>
                  </p:tgtEl>
                </p:cond>
              </p:nextCondLst>
            </p:seq>
            <p:audio>
              <p:cMediaNode vol="80000">
                <p:cTn id="87" fill="hold" display="0">
                  <p:stCondLst>
                    <p:cond delay="indefinite"/>
                  </p:stCondLst>
                  <p:endCondLst>
                    <p:cond evt="onStopAudio" delay="0">
                      <p:tgtEl>
                        <p:sldTgt/>
                      </p:tgtEl>
                    </p:cond>
                  </p:endCondLst>
                </p:cTn>
                <p:tgtEl>
                  <p:spTgt spid="7"/>
                </p:tgtEl>
              </p:cMediaNode>
            </p:audio>
          </p:childTnLst>
        </p:cTn>
      </p:par>
    </p:tnLst>
    <p:bldLst>
      <p:bldP spid="18" grpId="0"/>
      <p:bldP spid="36" grpId="0"/>
      <p:bldP spid="38" grpId="0"/>
      <p:bldP spid="39" grpId="0"/>
      <p:bldP spid="40" grpId="0"/>
      <p:bldP spid="41" grpId="0"/>
      <p:bldP spid="42" grpId="0"/>
      <p:bldP spid="43" grpId="0"/>
      <p:bldP spid="46" grpId="0"/>
      <p:bldP spid="47" grpId="0"/>
      <p:bldP spid="48" grpId="0"/>
      <p:bldP spid="49" grpId="0"/>
      <p:bldP spid="50" grpId="0"/>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4062845" cy="707849"/>
          </a:xfrm>
        </p:spPr>
        <p:txBody>
          <a:bodyPr>
            <a:normAutofit fontScale="90000"/>
          </a:bodyPr>
          <a:lstStyle/>
          <a:p>
            <a:r>
              <a:rPr lang="en-GB" sz="3600" b="1" dirty="0" err="1">
                <a:solidFill>
                  <a:schemeClr val="bg1"/>
                </a:solidFill>
              </a:rPr>
              <a:t>Wie</a:t>
            </a:r>
            <a:r>
              <a:rPr lang="en-GB" sz="3600" b="1" dirty="0">
                <a:solidFill>
                  <a:schemeClr val="bg1"/>
                </a:solidFill>
              </a:rPr>
              <a:t> </a:t>
            </a:r>
            <a:r>
              <a:rPr lang="en-GB" sz="3600" b="1" dirty="0" err="1">
                <a:solidFill>
                  <a:schemeClr val="bg1"/>
                </a:solidFill>
              </a:rPr>
              <a:t>sagt</a:t>
            </a:r>
            <a:r>
              <a:rPr lang="en-GB" sz="3600" b="1" dirty="0">
                <a:solidFill>
                  <a:schemeClr val="bg1"/>
                </a:solidFill>
              </a:rPr>
              <a:t> man das?</a:t>
            </a:r>
          </a:p>
        </p:txBody>
      </p:sp>
      <p:sp>
        <p:nvSpPr>
          <p:cNvPr id="5" name="Rounded Rectangle 11">
            <a:extLst>
              <a:ext uri="{FF2B5EF4-FFF2-40B4-BE49-F238E27FC236}">
                <a16:creationId xmlns="" xmlns:a16="http://schemas.microsoft.com/office/drawing/2014/main" id="{483D7EB9-C2AA-4190-98DE-925F861600E9}"/>
              </a:ext>
            </a:extLst>
          </p:cNvPr>
          <p:cNvSpPr/>
          <p:nvPr/>
        </p:nvSpPr>
        <p:spPr>
          <a:xfrm>
            <a:off x="10640291" y="247046"/>
            <a:ext cx="1317036"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b="1" dirty="0" err="1">
                <a:solidFill>
                  <a:prstClr val="white"/>
                </a:solidFill>
              </a:rPr>
              <a:t>spreche</a:t>
            </a:r>
            <a:r>
              <a:rPr lang="en-GB" b="1" dirty="0">
                <a:solidFill>
                  <a:prstClr val="white"/>
                </a:solidFill>
              </a:rPr>
              <a:t>n</a:t>
            </a:r>
          </a:p>
        </p:txBody>
      </p:sp>
      <p:graphicFrame>
        <p:nvGraphicFramePr>
          <p:cNvPr id="7" name="Table 6"/>
          <p:cNvGraphicFramePr>
            <a:graphicFrameLocks noGrp="1"/>
          </p:cNvGraphicFramePr>
          <p:nvPr>
            <p:extLst/>
          </p:nvPr>
        </p:nvGraphicFramePr>
        <p:xfrm>
          <a:off x="317501" y="2234138"/>
          <a:ext cx="4368800" cy="3293838"/>
        </p:xfrm>
        <a:graphic>
          <a:graphicData uri="http://schemas.openxmlformats.org/drawingml/2006/table">
            <a:tbl>
              <a:tblPr firstRow="1" bandRow="1">
                <a:tableStyleId>{5940675A-B579-460E-94D1-54222C63F5DA}</a:tableStyleId>
              </a:tblPr>
              <a:tblGrid>
                <a:gridCol w="651220">
                  <a:extLst>
                    <a:ext uri="{9D8B030D-6E8A-4147-A177-3AD203B41FA5}">
                      <a16:colId xmlns="" xmlns:a16="http://schemas.microsoft.com/office/drawing/2014/main" val="2227752998"/>
                    </a:ext>
                  </a:extLst>
                </a:gridCol>
                <a:gridCol w="3717580">
                  <a:extLst>
                    <a:ext uri="{9D8B030D-6E8A-4147-A177-3AD203B41FA5}">
                      <a16:colId xmlns="" xmlns:a16="http://schemas.microsoft.com/office/drawing/2014/main" val="1907703773"/>
                    </a:ext>
                  </a:extLst>
                </a:gridCol>
              </a:tblGrid>
              <a:tr h="548973">
                <a:tc>
                  <a:txBody>
                    <a:bodyPr/>
                    <a:lstStyle/>
                    <a:p>
                      <a:endParaRPr lang="en-GB" dirty="0"/>
                    </a:p>
                  </a:txBody>
                  <a:tcPr/>
                </a:tc>
                <a:tc>
                  <a:txBody>
                    <a:bodyPr/>
                    <a:lstStyle/>
                    <a:p>
                      <a:pPr algn="l"/>
                      <a:r>
                        <a:rPr lang="en-GB" sz="2800" b="1" dirty="0" err="1">
                          <a:solidFill>
                            <a:schemeClr val="accent5">
                              <a:lumMod val="50000"/>
                            </a:schemeClr>
                          </a:solidFill>
                        </a:rPr>
                        <a:t>j</a:t>
                      </a:r>
                      <a:r>
                        <a:rPr lang="en-GB" sz="2800" dirty="0" err="1">
                          <a:solidFill>
                            <a:schemeClr val="accent5">
                              <a:lumMod val="50000"/>
                            </a:schemeClr>
                          </a:solidFill>
                        </a:rPr>
                        <a:t>a</a:t>
                      </a:r>
                      <a:endParaRPr lang="en-GB" sz="2800" dirty="0">
                        <a:solidFill>
                          <a:schemeClr val="accent5">
                            <a:lumMod val="50000"/>
                          </a:schemeClr>
                        </a:solidFill>
                      </a:endParaRPr>
                    </a:p>
                  </a:txBody>
                  <a:tcPr anchor="ctr"/>
                </a:tc>
                <a:extLst>
                  <a:ext uri="{0D108BD9-81ED-4DB2-BD59-A6C34878D82A}">
                    <a16:rowId xmlns="" xmlns:a16="http://schemas.microsoft.com/office/drawing/2014/main" val="3734416862"/>
                  </a:ext>
                </a:extLst>
              </a:tr>
              <a:tr h="548973">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err="1">
                          <a:solidFill>
                            <a:schemeClr val="accent5">
                              <a:lumMod val="50000"/>
                            </a:schemeClr>
                          </a:solidFill>
                        </a:rPr>
                        <a:t>j</a:t>
                      </a:r>
                      <a:r>
                        <a:rPr lang="en-GB" sz="2800" dirty="0" err="1">
                          <a:solidFill>
                            <a:schemeClr val="accent5">
                              <a:lumMod val="50000"/>
                            </a:schemeClr>
                          </a:solidFill>
                        </a:rPr>
                        <a:t>etzt</a:t>
                      </a:r>
                      <a:endParaRPr lang="en-GB" sz="2800" dirty="0">
                        <a:solidFill>
                          <a:schemeClr val="accent5">
                            <a:lumMod val="50000"/>
                          </a:schemeClr>
                        </a:solidFill>
                      </a:endParaRPr>
                    </a:p>
                  </a:txBody>
                  <a:tcPr anchor="ctr"/>
                </a:tc>
                <a:extLst>
                  <a:ext uri="{0D108BD9-81ED-4DB2-BD59-A6C34878D82A}">
                    <a16:rowId xmlns="" xmlns:a16="http://schemas.microsoft.com/office/drawing/2014/main" val="936896680"/>
                  </a:ext>
                </a:extLst>
              </a:tr>
              <a:tr h="548973">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u="none" dirty="0">
                          <a:solidFill>
                            <a:schemeClr val="accent5">
                              <a:lumMod val="50000"/>
                            </a:schemeClr>
                          </a:solidFill>
                        </a:rPr>
                        <a:t>der </a:t>
                      </a:r>
                      <a:r>
                        <a:rPr lang="en-GB" sz="2800" b="1" u="none" dirty="0">
                          <a:solidFill>
                            <a:schemeClr val="accent5">
                              <a:lumMod val="50000"/>
                            </a:schemeClr>
                          </a:solidFill>
                        </a:rPr>
                        <a:t>J</a:t>
                      </a:r>
                      <a:r>
                        <a:rPr lang="en-GB" sz="2800" b="0" u="none" dirty="0">
                          <a:solidFill>
                            <a:schemeClr val="accent5">
                              <a:lumMod val="50000"/>
                            </a:schemeClr>
                          </a:solidFill>
                        </a:rPr>
                        <a:t>ob</a:t>
                      </a:r>
                    </a:p>
                  </a:txBody>
                  <a:tcPr anchor="ctr"/>
                </a:tc>
                <a:extLst>
                  <a:ext uri="{0D108BD9-81ED-4DB2-BD59-A6C34878D82A}">
                    <a16:rowId xmlns="" xmlns:a16="http://schemas.microsoft.com/office/drawing/2014/main" val="2346498914"/>
                  </a:ext>
                </a:extLst>
              </a:tr>
              <a:tr h="548973">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chemeClr val="accent5">
                              <a:lumMod val="50000"/>
                            </a:schemeClr>
                          </a:solidFill>
                        </a:rPr>
                        <a:t>das </a:t>
                      </a:r>
                      <a:r>
                        <a:rPr lang="en-GB" sz="2800" b="1" dirty="0" err="1">
                          <a:solidFill>
                            <a:schemeClr val="accent5">
                              <a:lumMod val="50000"/>
                            </a:schemeClr>
                          </a:solidFill>
                        </a:rPr>
                        <a:t>J</a:t>
                      </a:r>
                      <a:r>
                        <a:rPr lang="en-GB" sz="2800" dirty="0" err="1">
                          <a:solidFill>
                            <a:schemeClr val="accent5">
                              <a:lumMod val="50000"/>
                            </a:schemeClr>
                          </a:solidFill>
                        </a:rPr>
                        <a:t>ahr</a:t>
                      </a:r>
                      <a:endParaRPr lang="en-GB" sz="2800" dirty="0">
                        <a:solidFill>
                          <a:schemeClr val="accent5">
                            <a:lumMod val="50000"/>
                          </a:schemeClr>
                        </a:solidFill>
                      </a:endParaRPr>
                    </a:p>
                  </a:txBody>
                  <a:tcPr anchor="ctr"/>
                </a:tc>
                <a:extLst>
                  <a:ext uri="{0D108BD9-81ED-4DB2-BD59-A6C34878D82A}">
                    <a16:rowId xmlns="" xmlns:a16="http://schemas.microsoft.com/office/drawing/2014/main" val="2132613832"/>
                  </a:ext>
                </a:extLst>
              </a:tr>
              <a:tr h="548973">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chemeClr val="accent5">
                              <a:lumMod val="50000"/>
                            </a:schemeClr>
                          </a:solidFill>
                        </a:rPr>
                        <a:t>die </a:t>
                      </a:r>
                      <a:r>
                        <a:rPr lang="en-GB" sz="2800" b="1" dirty="0">
                          <a:solidFill>
                            <a:schemeClr val="accent5">
                              <a:lumMod val="50000"/>
                            </a:schemeClr>
                          </a:solidFill>
                        </a:rPr>
                        <a:t>J</a:t>
                      </a:r>
                      <a:r>
                        <a:rPr lang="en-GB" sz="2800" dirty="0">
                          <a:solidFill>
                            <a:schemeClr val="accent5">
                              <a:lumMod val="50000"/>
                            </a:schemeClr>
                          </a:solidFill>
                        </a:rPr>
                        <a:t>eans</a:t>
                      </a:r>
                    </a:p>
                  </a:txBody>
                  <a:tcPr anchor="ctr"/>
                </a:tc>
                <a:extLst>
                  <a:ext uri="{0D108BD9-81ED-4DB2-BD59-A6C34878D82A}">
                    <a16:rowId xmlns="" xmlns:a16="http://schemas.microsoft.com/office/drawing/2014/main" val="4211282849"/>
                  </a:ext>
                </a:extLst>
              </a:tr>
              <a:tr h="548973">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chemeClr val="accent5">
                              <a:lumMod val="50000"/>
                            </a:schemeClr>
                          </a:solidFill>
                        </a:rPr>
                        <a:t>das </a:t>
                      </a:r>
                      <a:r>
                        <a:rPr lang="en-GB" sz="2800" b="1" dirty="0" err="1">
                          <a:solidFill>
                            <a:schemeClr val="accent5">
                              <a:lumMod val="50000"/>
                            </a:schemeClr>
                          </a:solidFill>
                        </a:rPr>
                        <a:t>J</a:t>
                      </a:r>
                      <a:r>
                        <a:rPr lang="en-GB" sz="2800" b="0" dirty="0" err="1">
                          <a:solidFill>
                            <a:schemeClr val="accent5">
                              <a:lumMod val="50000"/>
                            </a:schemeClr>
                          </a:solidFill>
                        </a:rPr>
                        <a:t>ahrhundert</a:t>
                      </a:r>
                      <a:endParaRPr lang="en-GB" sz="2800" b="0" dirty="0">
                        <a:solidFill>
                          <a:schemeClr val="accent5">
                            <a:lumMod val="50000"/>
                          </a:schemeClr>
                        </a:solidFill>
                      </a:endParaRPr>
                    </a:p>
                  </a:txBody>
                  <a:tcPr anchor="ctr"/>
                </a:tc>
                <a:extLst>
                  <a:ext uri="{0D108BD9-81ED-4DB2-BD59-A6C34878D82A}">
                    <a16:rowId xmlns="" xmlns:a16="http://schemas.microsoft.com/office/drawing/2014/main" val="685166923"/>
                  </a:ext>
                </a:extLst>
              </a:tr>
            </a:tbl>
          </a:graphicData>
        </a:graphic>
      </p:graphicFrame>
      <p:graphicFrame>
        <p:nvGraphicFramePr>
          <p:cNvPr id="11" name="Table 10"/>
          <p:cNvGraphicFramePr>
            <a:graphicFrameLocks noGrp="1"/>
          </p:cNvGraphicFramePr>
          <p:nvPr>
            <p:extLst/>
          </p:nvPr>
        </p:nvGraphicFramePr>
        <p:xfrm>
          <a:off x="5096254" y="2228016"/>
          <a:ext cx="4368800" cy="3293838"/>
        </p:xfrm>
        <a:graphic>
          <a:graphicData uri="http://schemas.openxmlformats.org/drawingml/2006/table">
            <a:tbl>
              <a:tblPr firstRow="1" bandRow="1">
                <a:tableStyleId>{5940675A-B579-460E-94D1-54222C63F5DA}</a:tableStyleId>
              </a:tblPr>
              <a:tblGrid>
                <a:gridCol w="651220">
                  <a:extLst>
                    <a:ext uri="{9D8B030D-6E8A-4147-A177-3AD203B41FA5}">
                      <a16:colId xmlns="" xmlns:a16="http://schemas.microsoft.com/office/drawing/2014/main" val="2227752998"/>
                    </a:ext>
                  </a:extLst>
                </a:gridCol>
                <a:gridCol w="3717580">
                  <a:extLst>
                    <a:ext uri="{9D8B030D-6E8A-4147-A177-3AD203B41FA5}">
                      <a16:colId xmlns="" xmlns:a16="http://schemas.microsoft.com/office/drawing/2014/main" val="1907703773"/>
                    </a:ext>
                  </a:extLst>
                </a:gridCol>
              </a:tblGrid>
              <a:tr h="548973">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chemeClr val="accent5">
                              <a:lumMod val="50000"/>
                            </a:schemeClr>
                          </a:solidFill>
                        </a:rPr>
                        <a:t>die </a:t>
                      </a:r>
                      <a:r>
                        <a:rPr lang="en-GB" sz="2800" b="1" dirty="0" err="1">
                          <a:solidFill>
                            <a:schemeClr val="accent5">
                              <a:lumMod val="50000"/>
                            </a:schemeClr>
                          </a:solidFill>
                        </a:rPr>
                        <a:t>J</a:t>
                      </a:r>
                      <a:r>
                        <a:rPr lang="en-GB" sz="2800" dirty="0" err="1">
                          <a:solidFill>
                            <a:schemeClr val="accent5">
                              <a:lumMod val="50000"/>
                            </a:schemeClr>
                          </a:solidFill>
                        </a:rPr>
                        <a:t>ugend</a:t>
                      </a:r>
                      <a:r>
                        <a:rPr lang="en-GB" sz="2800" dirty="0">
                          <a:solidFill>
                            <a:schemeClr val="accent5">
                              <a:lumMod val="50000"/>
                            </a:schemeClr>
                          </a:solidFill>
                        </a:rPr>
                        <a:t>   [youth]</a:t>
                      </a:r>
                    </a:p>
                  </a:txBody>
                  <a:tcPr anchor="ctr"/>
                </a:tc>
                <a:extLst>
                  <a:ext uri="{0D108BD9-81ED-4DB2-BD59-A6C34878D82A}">
                    <a16:rowId xmlns="" xmlns:a16="http://schemas.microsoft.com/office/drawing/2014/main" val="3734416862"/>
                  </a:ext>
                </a:extLst>
              </a:tr>
              <a:tr h="548973">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err="1">
                          <a:solidFill>
                            <a:schemeClr val="accent5">
                              <a:lumMod val="50000"/>
                            </a:schemeClr>
                          </a:solidFill>
                        </a:rPr>
                        <a:t>j</a:t>
                      </a:r>
                      <a:r>
                        <a:rPr lang="en-GB" sz="2800" b="0" dirty="0" err="1">
                          <a:solidFill>
                            <a:schemeClr val="accent5">
                              <a:lumMod val="50000"/>
                            </a:schemeClr>
                          </a:solidFill>
                        </a:rPr>
                        <a:t>edoch</a:t>
                      </a:r>
                      <a:r>
                        <a:rPr lang="en-GB" sz="2800" b="0" dirty="0">
                          <a:solidFill>
                            <a:schemeClr val="accent5">
                              <a:lumMod val="50000"/>
                            </a:schemeClr>
                          </a:solidFill>
                        </a:rPr>
                        <a:t>     </a:t>
                      </a:r>
                      <a:r>
                        <a:rPr lang="en-GB" sz="2800" b="0" dirty="0" smtClean="0">
                          <a:solidFill>
                            <a:schemeClr val="accent5">
                              <a:lumMod val="50000"/>
                            </a:schemeClr>
                          </a:solidFill>
                        </a:rPr>
                        <a:t>[however</a:t>
                      </a:r>
                      <a:r>
                        <a:rPr lang="en-GB" sz="2800" b="0" dirty="0">
                          <a:solidFill>
                            <a:schemeClr val="accent5">
                              <a:lumMod val="50000"/>
                            </a:schemeClr>
                          </a:solidFill>
                        </a:rPr>
                        <a:t>]</a:t>
                      </a:r>
                    </a:p>
                  </a:txBody>
                  <a:tcPr anchor="ctr"/>
                </a:tc>
                <a:extLst>
                  <a:ext uri="{0D108BD9-81ED-4DB2-BD59-A6C34878D82A}">
                    <a16:rowId xmlns="" xmlns:a16="http://schemas.microsoft.com/office/drawing/2014/main" val="936896680"/>
                  </a:ext>
                </a:extLst>
              </a:tr>
              <a:tr h="548973">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err="1">
                          <a:solidFill>
                            <a:schemeClr val="accent5">
                              <a:lumMod val="50000"/>
                            </a:schemeClr>
                          </a:solidFill>
                        </a:rPr>
                        <a:t>j</a:t>
                      </a:r>
                      <a:r>
                        <a:rPr lang="en-GB" sz="2800" b="0" dirty="0" err="1">
                          <a:solidFill>
                            <a:schemeClr val="accent5">
                              <a:lumMod val="50000"/>
                            </a:schemeClr>
                          </a:solidFill>
                        </a:rPr>
                        <a:t>eden</a:t>
                      </a:r>
                      <a:r>
                        <a:rPr lang="en-GB" sz="2800" b="0" baseline="0" dirty="0">
                          <a:solidFill>
                            <a:schemeClr val="accent5">
                              <a:lumMod val="50000"/>
                            </a:schemeClr>
                          </a:solidFill>
                        </a:rPr>
                        <a:t> Tag</a:t>
                      </a:r>
                      <a:endParaRPr lang="en-GB" sz="2800" b="0" dirty="0">
                        <a:solidFill>
                          <a:schemeClr val="accent5">
                            <a:lumMod val="50000"/>
                          </a:schemeClr>
                        </a:solidFill>
                      </a:endParaRPr>
                    </a:p>
                  </a:txBody>
                  <a:tcPr anchor="ctr"/>
                </a:tc>
                <a:extLst>
                  <a:ext uri="{0D108BD9-81ED-4DB2-BD59-A6C34878D82A}">
                    <a16:rowId xmlns="" xmlns:a16="http://schemas.microsoft.com/office/drawing/2014/main" val="2346498914"/>
                  </a:ext>
                </a:extLst>
              </a:tr>
              <a:tr h="548973">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chemeClr val="accent5">
                              <a:lumMod val="50000"/>
                            </a:schemeClr>
                          </a:solidFill>
                        </a:rPr>
                        <a:t>der </a:t>
                      </a:r>
                      <a:r>
                        <a:rPr lang="en-GB" sz="2800" b="1" dirty="0">
                          <a:solidFill>
                            <a:schemeClr val="accent5">
                              <a:lumMod val="50000"/>
                            </a:schemeClr>
                          </a:solidFill>
                        </a:rPr>
                        <a:t>J</a:t>
                      </a:r>
                      <a:r>
                        <a:rPr lang="en-GB" sz="2800" dirty="0">
                          <a:solidFill>
                            <a:schemeClr val="accent5">
                              <a:lumMod val="50000"/>
                            </a:schemeClr>
                          </a:solidFill>
                        </a:rPr>
                        <a:t>azz</a:t>
                      </a:r>
                    </a:p>
                  </a:txBody>
                  <a:tcPr anchor="ctr"/>
                </a:tc>
                <a:extLst>
                  <a:ext uri="{0D108BD9-81ED-4DB2-BD59-A6C34878D82A}">
                    <a16:rowId xmlns="" xmlns:a16="http://schemas.microsoft.com/office/drawing/2014/main" val="2132613832"/>
                  </a:ext>
                </a:extLst>
              </a:tr>
              <a:tr h="548973">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chemeClr val="accent5">
                              <a:lumMod val="50000"/>
                            </a:schemeClr>
                          </a:solidFill>
                        </a:rPr>
                        <a:t>der </a:t>
                      </a:r>
                      <a:r>
                        <a:rPr lang="en-GB" sz="2800" b="1" dirty="0" err="1">
                          <a:solidFill>
                            <a:schemeClr val="accent5">
                              <a:lumMod val="50000"/>
                            </a:schemeClr>
                          </a:solidFill>
                        </a:rPr>
                        <a:t>J</a:t>
                      </a:r>
                      <a:r>
                        <a:rPr lang="en-GB" sz="2800" b="0" dirty="0" err="1">
                          <a:solidFill>
                            <a:schemeClr val="accent5">
                              <a:lumMod val="50000"/>
                            </a:schemeClr>
                          </a:solidFill>
                        </a:rPr>
                        <a:t>unge</a:t>
                      </a:r>
                      <a:endParaRPr lang="en-GB" sz="2800" b="0" dirty="0">
                        <a:solidFill>
                          <a:schemeClr val="accent5">
                            <a:lumMod val="50000"/>
                          </a:schemeClr>
                        </a:solidFill>
                      </a:endParaRPr>
                    </a:p>
                  </a:txBody>
                  <a:tcPr anchor="ctr"/>
                </a:tc>
                <a:extLst>
                  <a:ext uri="{0D108BD9-81ED-4DB2-BD59-A6C34878D82A}">
                    <a16:rowId xmlns="" xmlns:a16="http://schemas.microsoft.com/office/drawing/2014/main" val="4211282849"/>
                  </a:ext>
                </a:extLst>
              </a:tr>
              <a:tr h="548973">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chemeClr val="accent5">
                              <a:lumMod val="50000"/>
                            </a:schemeClr>
                          </a:solidFill>
                        </a:rPr>
                        <a:t>der/die </a:t>
                      </a:r>
                      <a:r>
                        <a:rPr lang="en-GB" sz="2800" b="1" dirty="0" err="1">
                          <a:solidFill>
                            <a:schemeClr val="accent5">
                              <a:lumMod val="50000"/>
                            </a:schemeClr>
                          </a:solidFill>
                        </a:rPr>
                        <a:t>J</a:t>
                      </a:r>
                      <a:r>
                        <a:rPr lang="en-GB" sz="2800" b="0" dirty="0" err="1">
                          <a:solidFill>
                            <a:schemeClr val="accent5">
                              <a:lumMod val="50000"/>
                            </a:schemeClr>
                          </a:solidFill>
                        </a:rPr>
                        <a:t>ugendliche</a:t>
                      </a:r>
                      <a:endParaRPr lang="en-GB" sz="2800" b="0" dirty="0">
                        <a:solidFill>
                          <a:schemeClr val="accent5">
                            <a:lumMod val="50000"/>
                          </a:schemeClr>
                        </a:solidFill>
                      </a:endParaRPr>
                    </a:p>
                  </a:txBody>
                  <a:tcPr anchor="ctr"/>
                </a:tc>
                <a:extLst>
                  <a:ext uri="{0D108BD9-81ED-4DB2-BD59-A6C34878D82A}">
                    <a16:rowId xmlns="" xmlns:a16="http://schemas.microsoft.com/office/drawing/2014/main" val="685166923"/>
                  </a:ext>
                </a:extLst>
              </a:tr>
            </a:tbl>
          </a:graphicData>
        </a:graphic>
      </p:graphicFrame>
      <p:sp>
        <p:nvSpPr>
          <p:cNvPr id="47" name="Rectangle 2">
            <a:extLst>
              <a:ext uri="{FF2B5EF4-FFF2-40B4-BE49-F238E27FC236}">
                <a16:creationId xmlns="" xmlns:a16="http://schemas.microsoft.com/office/drawing/2014/main" id="{20DB8F03-A6F6-45C7-98C2-D472CECB4272}"/>
              </a:ext>
            </a:extLst>
          </p:cNvPr>
          <p:cNvSpPr>
            <a:spLocks noChangeArrowheads="1"/>
          </p:cNvSpPr>
          <p:nvPr/>
        </p:nvSpPr>
        <p:spPr bwMode="auto">
          <a:xfrm>
            <a:off x="10107270" y="2239444"/>
            <a:ext cx="502131" cy="3255388"/>
          </a:xfrm>
          <a:prstGeom prst="rect">
            <a:avLst/>
          </a:prstGeom>
          <a:solidFill>
            <a:srgbClr val="CC0099"/>
          </a:solidFill>
          <a:ln w="9525">
            <a:solidFill>
              <a:schemeClr val="tx1"/>
            </a:solidFill>
            <a:miter lim="800000"/>
            <a:headEnd/>
            <a:tailEnd/>
          </a:ln>
          <a:effectLst/>
          <a:scene3d>
            <a:camera prst="orthographicFront"/>
            <a:lightRig rig="threePt" dir="t"/>
          </a:scene3d>
          <a:sp3d extrusionH="76200" prstMaterial="clear">
            <a:bevelT w="152400" h="50800" prst="softRound"/>
            <a:bevelB/>
            <a:extrusionClr>
              <a:schemeClr val="bg1"/>
            </a:extrusionClr>
          </a:sp3d>
        </p:spPr>
        <p:txBody>
          <a:bodyPr wrap="none" anchor="ctr"/>
          <a:lstStyle/>
          <a:p>
            <a:pPr fontAlgn="base">
              <a:spcBef>
                <a:spcPct val="0"/>
              </a:spcBef>
              <a:spcAft>
                <a:spcPct val="0"/>
              </a:spcAft>
              <a:defRPr/>
            </a:pPr>
            <a:endParaRPr lang="en-GB" sz="2000" dirty="0">
              <a:solidFill>
                <a:prstClr val="black"/>
              </a:solidFill>
            </a:endParaRPr>
          </a:p>
        </p:txBody>
      </p:sp>
      <p:sp>
        <p:nvSpPr>
          <p:cNvPr id="48" name="Rectangle 3">
            <a:extLst>
              <a:ext uri="{FF2B5EF4-FFF2-40B4-BE49-F238E27FC236}">
                <a16:creationId xmlns="" xmlns:a16="http://schemas.microsoft.com/office/drawing/2014/main" id="{730D1999-8855-4490-964D-E647A785E5B5}"/>
              </a:ext>
            </a:extLst>
          </p:cNvPr>
          <p:cNvSpPr>
            <a:spLocks noChangeArrowheads="1"/>
          </p:cNvSpPr>
          <p:nvPr/>
        </p:nvSpPr>
        <p:spPr bwMode="auto">
          <a:xfrm>
            <a:off x="10104904" y="2239442"/>
            <a:ext cx="503528" cy="3255390"/>
          </a:xfrm>
          <a:prstGeom prst="rect">
            <a:avLst/>
          </a:prstGeom>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fontAlgn="base">
              <a:spcBef>
                <a:spcPct val="0"/>
              </a:spcBef>
              <a:spcAft>
                <a:spcPct val="0"/>
              </a:spcAft>
              <a:defRPr/>
            </a:pPr>
            <a:endParaRPr lang="en-GB" sz="2000" dirty="0">
              <a:solidFill>
                <a:prstClr val="black"/>
              </a:solidFill>
            </a:endParaRPr>
          </a:p>
        </p:txBody>
      </p:sp>
      <p:sp>
        <p:nvSpPr>
          <p:cNvPr id="49" name="Line 4">
            <a:extLst>
              <a:ext uri="{FF2B5EF4-FFF2-40B4-BE49-F238E27FC236}">
                <a16:creationId xmlns="" xmlns:a16="http://schemas.microsoft.com/office/drawing/2014/main" id="{9FA869FF-CA09-45B9-98C0-D8A42F1046EC}"/>
              </a:ext>
            </a:extLst>
          </p:cNvPr>
          <p:cNvSpPr>
            <a:spLocks noChangeShapeType="1"/>
          </p:cNvSpPr>
          <p:nvPr/>
        </p:nvSpPr>
        <p:spPr bwMode="auto">
          <a:xfrm>
            <a:off x="10790643" y="2228016"/>
            <a:ext cx="0" cy="325539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endParaRPr>
          </a:p>
        </p:txBody>
      </p:sp>
      <p:sp>
        <p:nvSpPr>
          <p:cNvPr id="50" name="Line 7">
            <a:extLst>
              <a:ext uri="{FF2B5EF4-FFF2-40B4-BE49-F238E27FC236}">
                <a16:creationId xmlns="" xmlns:a16="http://schemas.microsoft.com/office/drawing/2014/main" id="{15BDFC91-617C-4AD7-97A1-652686E6519C}"/>
              </a:ext>
            </a:extLst>
          </p:cNvPr>
          <p:cNvSpPr>
            <a:spLocks noChangeShapeType="1"/>
          </p:cNvSpPr>
          <p:nvPr/>
        </p:nvSpPr>
        <p:spPr bwMode="auto">
          <a:xfrm>
            <a:off x="10779783" y="2228016"/>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endParaRPr>
          </a:p>
        </p:txBody>
      </p:sp>
      <p:sp>
        <p:nvSpPr>
          <p:cNvPr id="51" name="Line 9">
            <a:extLst>
              <a:ext uri="{FF2B5EF4-FFF2-40B4-BE49-F238E27FC236}">
                <a16:creationId xmlns="" xmlns:a16="http://schemas.microsoft.com/office/drawing/2014/main" id="{E0308650-EFEB-4933-9B8F-6BCB5592A8D4}"/>
              </a:ext>
            </a:extLst>
          </p:cNvPr>
          <p:cNvSpPr>
            <a:spLocks noChangeShapeType="1"/>
          </p:cNvSpPr>
          <p:nvPr/>
        </p:nvSpPr>
        <p:spPr bwMode="auto">
          <a:xfrm>
            <a:off x="10790643" y="5483406"/>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endParaRPr>
          </a:p>
        </p:txBody>
      </p:sp>
      <p:sp>
        <p:nvSpPr>
          <p:cNvPr id="52" name="Text Box 10">
            <a:extLst>
              <a:ext uri="{FF2B5EF4-FFF2-40B4-BE49-F238E27FC236}">
                <a16:creationId xmlns="" xmlns:a16="http://schemas.microsoft.com/office/drawing/2014/main" id="{BFCBE6DF-1D3A-4357-9D1D-50413114D651}"/>
              </a:ext>
            </a:extLst>
          </p:cNvPr>
          <p:cNvSpPr txBox="1">
            <a:spLocks noChangeArrowheads="1"/>
          </p:cNvSpPr>
          <p:nvPr/>
        </p:nvSpPr>
        <p:spPr bwMode="auto">
          <a:xfrm>
            <a:off x="10719917" y="3676349"/>
            <a:ext cx="1439862" cy="369332"/>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GB" b="1" dirty="0" err="1">
                <a:solidFill>
                  <a:srgbClr val="5B9BD5">
                    <a:lumMod val="50000"/>
                  </a:srgbClr>
                </a:solidFill>
                <a:latin typeface="Century Gothic" panose="020B0502020202020204" pitchFamily="34" charset="0"/>
              </a:rPr>
              <a:t>Sekunden</a:t>
            </a:r>
            <a:endParaRPr lang="en-GB" b="1" dirty="0">
              <a:solidFill>
                <a:srgbClr val="5B9BD5">
                  <a:lumMod val="50000"/>
                </a:srgbClr>
              </a:solidFill>
              <a:latin typeface="Century Gothic" panose="020B0502020202020204" pitchFamily="34" charset="0"/>
            </a:endParaRPr>
          </a:p>
        </p:txBody>
      </p:sp>
      <p:sp>
        <p:nvSpPr>
          <p:cNvPr id="53" name="Text Box 12">
            <a:extLst>
              <a:ext uri="{FF2B5EF4-FFF2-40B4-BE49-F238E27FC236}">
                <a16:creationId xmlns="" xmlns:a16="http://schemas.microsoft.com/office/drawing/2014/main" id="{5E9871DF-7DAB-4870-A9F3-227454E033EA}"/>
              </a:ext>
            </a:extLst>
          </p:cNvPr>
          <p:cNvSpPr txBox="1">
            <a:spLocks noChangeArrowheads="1"/>
          </p:cNvSpPr>
          <p:nvPr/>
        </p:nvSpPr>
        <p:spPr bwMode="auto">
          <a:xfrm>
            <a:off x="10971886" y="2070165"/>
            <a:ext cx="431800" cy="338554"/>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b="1" dirty="0">
                <a:solidFill>
                  <a:srgbClr val="5B9BD5">
                    <a:lumMod val="50000"/>
                  </a:srgbClr>
                </a:solidFill>
                <a:latin typeface="Century Gothic" panose="020B0502020202020204" pitchFamily="34" charset="0"/>
              </a:rPr>
              <a:t>45</a:t>
            </a:r>
          </a:p>
        </p:txBody>
      </p:sp>
      <p:sp>
        <p:nvSpPr>
          <p:cNvPr id="54" name="Text Box 14">
            <a:extLst>
              <a:ext uri="{FF2B5EF4-FFF2-40B4-BE49-F238E27FC236}">
                <a16:creationId xmlns="" xmlns:a16="http://schemas.microsoft.com/office/drawing/2014/main" id="{6FAE84C9-1290-4ACE-8849-A38245CBDDA0}"/>
              </a:ext>
            </a:extLst>
          </p:cNvPr>
          <p:cNvSpPr txBox="1">
            <a:spLocks noChangeArrowheads="1"/>
          </p:cNvSpPr>
          <p:nvPr/>
        </p:nvSpPr>
        <p:spPr bwMode="auto">
          <a:xfrm>
            <a:off x="11052686" y="5292931"/>
            <a:ext cx="734174" cy="338554"/>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b="1" dirty="0">
                <a:solidFill>
                  <a:srgbClr val="5B9BD5">
                    <a:lumMod val="50000"/>
                  </a:srgbClr>
                </a:solidFill>
                <a:latin typeface="Century Gothic" panose="020B0502020202020204" pitchFamily="34" charset="0"/>
              </a:rPr>
              <a:t>0</a:t>
            </a:r>
          </a:p>
        </p:txBody>
      </p:sp>
      <p:sp>
        <p:nvSpPr>
          <p:cNvPr id="55" name="Rectangle 54">
            <a:extLst>
              <a:ext uri="{FF2B5EF4-FFF2-40B4-BE49-F238E27FC236}">
                <a16:creationId xmlns="" xmlns:a16="http://schemas.microsoft.com/office/drawing/2014/main" id="{C12CAE3B-26A6-4612-BAA1-93830B640A43}"/>
              </a:ext>
            </a:extLst>
          </p:cNvPr>
          <p:cNvSpPr/>
          <p:nvPr/>
        </p:nvSpPr>
        <p:spPr>
          <a:xfrm>
            <a:off x="9812162" y="5655532"/>
            <a:ext cx="745068" cy="5998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6" name="AutoShape 11">
            <a:hlinkClick r:id="" action="ppaction://noaction" highlightClick="1"/>
            <a:extLst>
              <a:ext uri="{FF2B5EF4-FFF2-40B4-BE49-F238E27FC236}">
                <a16:creationId xmlns="" xmlns:a16="http://schemas.microsoft.com/office/drawing/2014/main" id="{8EFA42D7-07B8-470F-BEDD-86C55A41F774}"/>
              </a:ext>
            </a:extLst>
          </p:cNvPr>
          <p:cNvSpPr>
            <a:spLocks noChangeArrowheads="1"/>
          </p:cNvSpPr>
          <p:nvPr/>
        </p:nvSpPr>
        <p:spPr bwMode="auto">
          <a:xfrm>
            <a:off x="9875007" y="5771561"/>
            <a:ext cx="1058732" cy="299266"/>
          </a:xfrm>
          <a:prstGeom prst="actionButtonBlank">
            <a:avLst/>
          </a:prstGeom>
          <a:solidFill>
            <a:srgbClr val="1F4E7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defRPr/>
            </a:pPr>
            <a:r>
              <a:rPr lang="en-GB" b="1" dirty="0">
                <a:solidFill>
                  <a:prstClr val="white"/>
                </a:solidFill>
              </a:rPr>
              <a:t>LOS!</a:t>
            </a:r>
          </a:p>
        </p:txBody>
      </p:sp>
      <p:sp>
        <p:nvSpPr>
          <p:cNvPr id="44" name="Action Button: Sound 43">
            <a:hlinkClick r:id="" action="ppaction://noaction" highlightClick="1">
              <a:snd r:embed="rId5" name="ja.wav"/>
            </a:hlinkClick>
            <a:extLst>
              <a:ext uri="{FF2B5EF4-FFF2-40B4-BE49-F238E27FC236}">
                <a16:creationId xmlns="" xmlns:a16="http://schemas.microsoft.com/office/drawing/2014/main" id="{F0FCE9FE-597A-4DA2-91AA-5539091CF41F}"/>
              </a:ext>
            </a:extLst>
          </p:cNvPr>
          <p:cNvSpPr/>
          <p:nvPr/>
        </p:nvSpPr>
        <p:spPr>
          <a:xfrm>
            <a:off x="461768" y="2337430"/>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45" name="Action Button: Sound 44">
            <a:hlinkClick r:id="" action="ppaction://noaction" highlightClick="1">
              <a:snd r:embed="rId6" name="jetzt.wav"/>
            </a:hlinkClick>
            <a:extLst>
              <a:ext uri="{FF2B5EF4-FFF2-40B4-BE49-F238E27FC236}">
                <a16:creationId xmlns="" xmlns:a16="http://schemas.microsoft.com/office/drawing/2014/main" id="{5F2BCDD8-315B-4E35-B7D0-CA2A8D9C4B99}"/>
              </a:ext>
            </a:extLst>
          </p:cNvPr>
          <p:cNvSpPr/>
          <p:nvPr/>
        </p:nvSpPr>
        <p:spPr>
          <a:xfrm>
            <a:off x="461768" y="2887985"/>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46" name="Action Button: Sound 45">
            <a:hlinkClick r:id="" action="ppaction://noaction" highlightClick="1">
              <a:snd r:embed="rId7" name="der Job.wav"/>
            </a:hlinkClick>
            <a:extLst>
              <a:ext uri="{FF2B5EF4-FFF2-40B4-BE49-F238E27FC236}">
                <a16:creationId xmlns="" xmlns:a16="http://schemas.microsoft.com/office/drawing/2014/main" id="{658023D4-C36B-4E88-AB5C-7812E31BE4D8}"/>
              </a:ext>
            </a:extLst>
          </p:cNvPr>
          <p:cNvSpPr/>
          <p:nvPr/>
        </p:nvSpPr>
        <p:spPr>
          <a:xfrm>
            <a:off x="461768" y="3438540"/>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57" name="Action Button: Sound 56">
            <a:hlinkClick r:id="" action="ppaction://noaction" highlightClick="1">
              <a:snd r:embed="rId8" name="das jahr.wav"/>
            </a:hlinkClick>
            <a:extLst>
              <a:ext uri="{FF2B5EF4-FFF2-40B4-BE49-F238E27FC236}">
                <a16:creationId xmlns="" xmlns:a16="http://schemas.microsoft.com/office/drawing/2014/main" id="{74CF8D62-EB20-40CA-AE7E-41BC6747EFE9}"/>
              </a:ext>
            </a:extLst>
          </p:cNvPr>
          <p:cNvSpPr/>
          <p:nvPr/>
        </p:nvSpPr>
        <p:spPr>
          <a:xfrm>
            <a:off x="458755" y="3989095"/>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58" name="Action Button: Sound 57">
            <a:hlinkClick r:id="" action="ppaction://noaction" highlightClick="1">
              <a:snd r:embed="rId9" name="die Jeans.wav"/>
            </a:hlinkClick>
            <a:extLst>
              <a:ext uri="{FF2B5EF4-FFF2-40B4-BE49-F238E27FC236}">
                <a16:creationId xmlns="" xmlns:a16="http://schemas.microsoft.com/office/drawing/2014/main" id="{0041C8E4-42D1-498F-B761-DE7384700784}"/>
              </a:ext>
            </a:extLst>
          </p:cNvPr>
          <p:cNvSpPr/>
          <p:nvPr/>
        </p:nvSpPr>
        <p:spPr>
          <a:xfrm>
            <a:off x="458755" y="4539650"/>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59" name="Action Button: Sound 58">
            <a:hlinkClick r:id="" action="ppaction://noaction" highlightClick="1">
              <a:snd r:embed="rId10" name="das Jahrhundert.wav"/>
            </a:hlinkClick>
            <a:extLst>
              <a:ext uri="{FF2B5EF4-FFF2-40B4-BE49-F238E27FC236}">
                <a16:creationId xmlns="" xmlns:a16="http://schemas.microsoft.com/office/drawing/2014/main" id="{D9AE8C15-146A-4B83-9254-91F5675097E2}"/>
              </a:ext>
            </a:extLst>
          </p:cNvPr>
          <p:cNvSpPr/>
          <p:nvPr/>
        </p:nvSpPr>
        <p:spPr>
          <a:xfrm>
            <a:off x="458755" y="5090205"/>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61" name="Action Button: Sound 60">
            <a:hlinkClick r:id="" action="ppaction://noaction" highlightClick="1">
              <a:snd r:embed="rId11" name="die Jugend.wav"/>
            </a:hlinkClick>
            <a:extLst>
              <a:ext uri="{FF2B5EF4-FFF2-40B4-BE49-F238E27FC236}">
                <a16:creationId xmlns="" xmlns:a16="http://schemas.microsoft.com/office/drawing/2014/main" id="{A760225C-A44D-4211-9C05-2C177BE024DC}"/>
              </a:ext>
            </a:extLst>
          </p:cNvPr>
          <p:cNvSpPr/>
          <p:nvPr/>
        </p:nvSpPr>
        <p:spPr>
          <a:xfrm>
            <a:off x="5250942" y="2331309"/>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62" name="Action Button: Sound 61">
            <a:hlinkClick r:id="" action="ppaction://noaction" highlightClick="1">
              <a:snd r:embed="rId12" name="jedoch.wav"/>
            </a:hlinkClick>
            <a:extLst>
              <a:ext uri="{FF2B5EF4-FFF2-40B4-BE49-F238E27FC236}">
                <a16:creationId xmlns="" xmlns:a16="http://schemas.microsoft.com/office/drawing/2014/main" id="{F7351B1E-317A-4486-B9D9-AD8F898B1922}"/>
              </a:ext>
            </a:extLst>
          </p:cNvPr>
          <p:cNvSpPr/>
          <p:nvPr/>
        </p:nvSpPr>
        <p:spPr>
          <a:xfrm>
            <a:off x="5250942" y="2881864"/>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63" name="Action Button: Sound 62">
            <a:hlinkClick r:id="" action="ppaction://noaction" highlightClick="1">
              <a:snd r:embed="rId13" name="jeden Tag.wav"/>
            </a:hlinkClick>
            <a:extLst>
              <a:ext uri="{FF2B5EF4-FFF2-40B4-BE49-F238E27FC236}">
                <a16:creationId xmlns="" xmlns:a16="http://schemas.microsoft.com/office/drawing/2014/main" id="{6A636B80-0D57-4684-B5C7-86107804C5C0}"/>
              </a:ext>
            </a:extLst>
          </p:cNvPr>
          <p:cNvSpPr/>
          <p:nvPr/>
        </p:nvSpPr>
        <p:spPr>
          <a:xfrm>
            <a:off x="5250942" y="3432419"/>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64" name="Action Button: Sound 63">
            <a:hlinkClick r:id="" action="ppaction://noaction" highlightClick="1">
              <a:snd r:embed="rId14" name="der Jazz.wav"/>
            </a:hlinkClick>
            <a:extLst>
              <a:ext uri="{FF2B5EF4-FFF2-40B4-BE49-F238E27FC236}">
                <a16:creationId xmlns="" xmlns:a16="http://schemas.microsoft.com/office/drawing/2014/main" id="{2587BC82-E1A9-44C7-9A8F-A55F2B8BA30B}"/>
              </a:ext>
            </a:extLst>
          </p:cNvPr>
          <p:cNvSpPr/>
          <p:nvPr/>
        </p:nvSpPr>
        <p:spPr>
          <a:xfrm>
            <a:off x="5247929" y="3982974"/>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65" name="Action Button: Sound 64">
            <a:hlinkClick r:id="" action="ppaction://noaction" highlightClick="1">
              <a:snd r:embed="rId15" name="der Junge.wav"/>
            </a:hlinkClick>
            <a:extLst>
              <a:ext uri="{FF2B5EF4-FFF2-40B4-BE49-F238E27FC236}">
                <a16:creationId xmlns="" xmlns:a16="http://schemas.microsoft.com/office/drawing/2014/main" id="{53639A52-F606-47D7-80ED-A8AE92EDF934}"/>
              </a:ext>
            </a:extLst>
          </p:cNvPr>
          <p:cNvSpPr/>
          <p:nvPr/>
        </p:nvSpPr>
        <p:spPr>
          <a:xfrm>
            <a:off x="5247929" y="4533529"/>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66" name="Action Button: Sound 65">
            <a:hlinkClick r:id="" action="ppaction://noaction" highlightClick="1">
              <a:snd r:embed="rId16" name="der die Jugendliche.wav"/>
            </a:hlinkClick>
            <a:extLst>
              <a:ext uri="{FF2B5EF4-FFF2-40B4-BE49-F238E27FC236}">
                <a16:creationId xmlns="" xmlns:a16="http://schemas.microsoft.com/office/drawing/2014/main" id="{7BA3F950-D830-471C-B5EC-79B970616B12}"/>
              </a:ext>
            </a:extLst>
          </p:cNvPr>
          <p:cNvSpPr/>
          <p:nvPr/>
        </p:nvSpPr>
        <p:spPr>
          <a:xfrm>
            <a:off x="5247929" y="5084084"/>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6" name="Rounded Rectangular Callout 5"/>
          <p:cNvSpPr/>
          <p:nvPr/>
        </p:nvSpPr>
        <p:spPr>
          <a:xfrm>
            <a:off x="5676166" y="447505"/>
            <a:ext cx="4508530" cy="1387801"/>
          </a:xfrm>
          <a:prstGeom prst="wedgeRoundRectCallout">
            <a:avLst/>
          </a:prstGeom>
          <a:solidFill>
            <a:srgbClr val="115076"/>
          </a:solid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prstClr val="white"/>
                </a:solidFill>
              </a:rPr>
              <a:t>Remember! Only the true cognates are pronounced with English ‘J’.</a:t>
            </a:r>
          </a:p>
        </p:txBody>
      </p:sp>
      <p:sp>
        <p:nvSpPr>
          <p:cNvPr id="8" name="Rectangle 7"/>
          <p:cNvSpPr/>
          <p:nvPr/>
        </p:nvSpPr>
        <p:spPr>
          <a:xfrm>
            <a:off x="6728667" y="5494832"/>
            <a:ext cx="2826415" cy="523220"/>
          </a:xfrm>
          <a:prstGeom prst="rect">
            <a:avLst/>
          </a:prstGeom>
        </p:spPr>
        <p:txBody>
          <a:bodyPr wrap="none">
            <a:spAutoFit/>
          </a:bodyPr>
          <a:lstStyle/>
          <a:p>
            <a:pPr>
              <a:defRPr/>
            </a:pPr>
            <a:r>
              <a:rPr lang="en-GB" sz="2800" dirty="0">
                <a:solidFill>
                  <a:srgbClr val="4472C4">
                    <a:lumMod val="50000"/>
                  </a:srgbClr>
                </a:solidFill>
              </a:rPr>
              <a:t>[young person]</a:t>
            </a:r>
          </a:p>
        </p:txBody>
      </p:sp>
      <p:sp>
        <p:nvSpPr>
          <p:cNvPr id="68" name="Rectangle 67"/>
          <p:cNvSpPr/>
          <p:nvPr/>
        </p:nvSpPr>
        <p:spPr>
          <a:xfrm>
            <a:off x="1672838" y="5509951"/>
            <a:ext cx="1763624" cy="523220"/>
          </a:xfrm>
          <a:prstGeom prst="rect">
            <a:avLst/>
          </a:prstGeom>
        </p:spPr>
        <p:txBody>
          <a:bodyPr wrap="none">
            <a:spAutoFit/>
          </a:bodyPr>
          <a:lstStyle/>
          <a:p>
            <a:pPr>
              <a:defRPr/>
            </a:pPr>
            <a:r>
              <a:rPr lang="en-GB" sz="2800" dirty="0">
                <a:solidFill>
                  <a:srgbClr val="4472C4">
                    <a:lumMod val="50000"/>
                  </a:srgbClr>
                </a:solidFill>
              </a:rPr>
              <a:t>[century]</a:t>
            </a:r>
          </a:p>
        </p:txBody>
      </p:sp>
    </p:spTree>
    <p:extLst>
      <p:ext uri="{BB962C8B-B14F-4D97-AF65-F5344CB8AC3E}">
        <p14:creationId xmlns:p14="http://schemas.microsoft.com/office/powerpoint/2010/main" val="15306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6"/>
                    </p:tgtEl>
                  </p:cond>
                </p:stCondLst>
                <p:endSync evt="end" delay="0">
                  <p:rtn val="all"/>
                </p:endSync>
                <p:childTnLst>
                  <p:par>
                    <p:cTn id="9" fill="hold">
                      <p:stCondLst>
                        <p:cond delay="0"/>
                      </p:stCondLst>
                      <p:childTnLst>
                        <p:par>
                          <p:cTn id="10" fill="hold">
                            <p:stCondLst>
                              <p:cond delay="0"/>
                            </p:stCondLst>
                            <p:childTnLst>
                              <p:par>
                                <p:cTn id="11" presetID="12" presetClass="exit" presetSubtype="4" fill="hold" nodeType="afterEffect">
                                  <p:stCondLst>
                                    <p:cond delay="0"/>
                                  </p:stCondLst>
                                  <p:childTnLst>
                                    <p:animEffect transition="out" filter="slide(fromBottom)">
                                      <p:cBhvr>
                                        <p:cTn id="12" dur="45000"/>
                                        <p:tgtEl>
                                          <p:spTgt spid="48"/>
                                        </p:tgtEl>
                                      </p:cBhvr>
                                    </p:animEffect>
                                    <p:set>
                                      <p:cBhvr>
                                        <p:cTn id="13" dur="1" fill="hold">
                                          <p:stCondLst>
                                            <p:cond delay="449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56"/>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4062845" cy="707849"/>
          </a:xfrm>
        </p:spPr>
        <p:txBody>
          <a:bodyPr>
            <a:normAutofit fontScale="90000"/>
          </a:bodyPr>
          <a:lstStyle/>
          <a:p>
            <a:r>
              <a:rPr lang="en-GB" sz="3600" b="1" dirty="0" err="1">
                <a:solidFill>
                  <a:schemeClr val="bg1"/>
                </a:solidFill>
              </a:rPr>
              <a:t>Wie</a:t>
            </a:r>
            <a:r>
              <a:rPr lang="en-GB" sz="3600" b="1" dirty="0">
                <a:solidFill>
                  <a:schemeClr val="bg1"/>
                </a:solidFill>
              </a:rPr>
              <a:t> </a:t>
            </a:r>
            <a:r>
              <a:rPr lang="en-GB" sz="3600" b="1" dirty="0" err="1">
                <a:solidFill>
                  <a:schemeClr val="bg1"/>
                </a:solidFill>
              </a:rPr>
              <a:t>sagt</a:t>
            </a:r>
            <a:r>
              <a:rPr lang="en-GB" sz="3600" b="1" dirty="0">
                <a:solidFill>
                  <a:schemeClr val="bg1"/>
                </a:solidFill>
              </a:rPr>
              <a:t> man das?</a:t>
            </a:r>
          </a:p>
        </p:txBody>
      </p:sp>
      <p:sp>
        <p:nvSpPr>
          <p:cNvPr id="5" name="Rounded Rectangle 11">
            <a:extLst>
              <a:ext uri="{FF2B5EF4-FFF2-40B4-BE49-F238E27FC236}">
                <a16:creationId xmlns="" xmlns:a16="http://schemas.microsoft.com/office/drawing/2014/main" id="{483D7EB9-C2AA-4190-98DE-925F861600E9}"/>
              </a:ext>
            </a:extLst>
          </p:cNvPr>
          <p:cNvSpPr/>
          <p:nvPr/>
        </p:nvSpPr>
        <p:spPr>
          <a:xfrm>
            <a:off x="10640291" y="247046"/>
            <a:ext cx="1317036"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GB" b="1" dirty="0" err="1">
                <a:solidFill>
                  <a:prstClr val="white"/>
                </a:solidFill>
              </a:rPr>
              <a:t>spreche</a:t>
            </a:r>
            <a:r>
              <a:rPr lang="en-GB" b="1" dirty="0">
                <a:solidFill>
                  <a:prstClr val="white"/>
                </a:solidFill>
              </a:rPr>
              <a:t>n</a:t>
            </a:r>
          </a:p>
        </p:txBody>
      </p:sp>
      <p:graphicFrame>
        <p:nvGraphicFramePr>
          <p:cNvPr id="7" name="Table 6"/>
          <p:cNvGraphicFramePr>
            <a:graphicFrameLocks noGrp="1"/>
          </p:cNvGraphicFramePr>
          <p:nvPr>
            <p:extLst/>
          </p:nvPr>
        </p:nvGraphicFramePr>
        <p:xfrm>
          <a:off x="317501" y="2234138"/>
          <a:ext cx="4368800" cy="3293838"/>
        </p:xfrm>
        <a:graphic>
          <a:graphicData uri="http://schemas.openxmlformats.org/drawingml/2006/table">
            <a:tbl>
              <a:tblPr firstRow="1" bandRow="1">
                <a:tableStyleId>{5940675A-B579-460E-94D1-54222C63F5DA}</a:tableStyleId>
              </a:tblPr>
              <a:tblGrid>
                <a:gridCol w="651220">
                  <a:extLst>
                    <a:ext uri="{9D8B030D-6E8A-4147-A177-3AD203B41FA5}">
                      <a16:colId xmlns="" xmlns:a16="http://schemas.microsoft.com/office/drawing/2014/main" val="2227752998"/>
                    </a:ext>
                  </a:extLst>
                </a:gridCol>
                <a:gridCol w="3717580">
                  <a:extLst>
                    <a:ext uri="{9D8B030D-6E8A-4147-A177-3AD203B41FA5}">
                      <a16:colId xmlns="" xmlns:a16="http://schemas.microsoft.com/office/drawing/2014/main" val="1907703773"/>
                    </a:ext>
                  </a:extLst>
                </a:gridCol>
              </a:tblGrid>
              <a:tr h="548973">
                <a:tc>
                  <a:txBody>
                    <a:bodyPr/>
                    <a:lstStyle/>
                    <a:p>
                      <a:endParaRPr lang="en-GB" dirty="0"/>
                    </a:p>
                  </a:txBody>
                  <a:tcPr/>
                </a:tc>
                <a:tc>
                  <a:txBody>
                    <a:bodyPr/>
                    <a:lstStyle/>
                    <a:p>
                      <a:pPr algn="l"/>
                      <a:r>
                        <a:rPr lang="en-GB" sz="2800" b="1" dirty="0" err="1">
                          <a:solidFill>
                            <a:schemeClr val="accent5">
                              <a:lumMod val="50000"/>
                            </a:schemeClr>
                          </a:solidFill>
                        </a:rPr>
                        <a:t>j</a:t>
                      </a:r>
                      <a:r>
                        <a:rPr lang="en-GB" sz="2800" dirty="0" err="1">
                          <a:solidFill>
                            <a:schemeClr val="accent5">
                              <a:lumMod val="50000"/>
                            </a:schemeClr>
                          </a:solidFill>
                        </a:rPr>
                        <a:t>a</a:t>
                      </a:r>
                      <a:endParaRPr lang="en-GB" sz="2800" dirty="0">
                        <a:solidFill>
                          <a:schemeClr val="accent5">
                            <a:lumMod val="50000"/>
                          </a:schemeClr>
                        </a:solidFill>
                      </a:endParaRPr>
                    </a:p>
                  </a:txBody>
                  <a:tcPr anchor="ctr"/>
                </a:tc>
                <a:extLst>
                  <a:ext uri="{0D108BD9-81ED-4DB2-BD59-A6C34878D82A}">
                    <a16:rowId xmlns="" xmlns:a16="http://schemas.microsoft.com/office/drawing/2014/main" val="3734416862"/>
                  </a:ext>
                </a:extLst>
              </a:tr>
              <a:tr h="548973">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err="1">
                          <a:solidFill>
                            <a:schemeClr val="accent5">
                              <a:lumMod val="50000"/>
                            </a:schemeClr>
                          </a:solidFill>
                        </a:rPr>
                        <a:t>j</a:t>
                      </a:r>
                      <a:r>
                        <a:rPr lang="en-GB" sz="2800" dirty="0" err="1">
                          <a:solidFill>
                            <a:schemeClr val="accent5">
                              <a:lumMod val="50000"/>
                            </a:schemeClr>
                          </a:solidFill>
                        </a:rPr>
                        <a:t>etzt</a:t>
                      </a:r>
                      <a:endParaRPr lang="en-GB" sz="2800" dirty="0">
                        <a:solidFill>
                          <a:schemeClr val="accent5">
                            <a:lumMod val="50000"/>
                          </a:schemeClr>
                        </a:solidFill>
                      </a:endParaRPr>
                    </a:p>
                  </a:txBody>
                  <a:tcPr anchor="ctr"/>
                </a:tc>
                <a:extLst>
                  <a:ext uri="{0D108BD9-81ED-4DB2-BD59-A6C34878D82A}">
                    <a16:rowId xmlns="" xmlns:a16="http://schemas.microsoft.com/office/drawing/2014/main" val="936896680"/>
                  </a:ext>
                </a:extLst>
              </a:tr>
              <a:tr h="548973">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u="none" dirty="0">
                          <a:solidFill>
                            <a:schemeClr val="accent5">
                              <a:lumMod val="50000"/>
                            </a:schemeClr>
                          </a:solidFill>
                        </a:rPr>
                        <a:t>der </a:t>
                      </a:r>
                      <a:r>
                        <a:rPr lang="en-GB" sz="2800" b="1" u="none" dirty="0">
                          <a:solidFill>
                            <a:schemeClr val="accent5">
                              <a:lumMod val="50000"/>
                            </a:schemeClr>
                          </a:solidFill>
                        </a:rPr>
                        <a:t>J</a:t>
                      </a:r>
                      <a:r>
                        <a:rPr lang="en-GB" sz="2800" b="0" u="none" dirty="0">
                          <a:solidFill>
                            <a:schemeClr val="accent5">
                              <a:lumMod val="50000"/>
                            </a:schemeClr>
                          </a:solidFill>
                        </a:rPr>
                        <a:t>ob</a:t>
                      </a:r>
                    </a:p>
                  </a:txBody>
                  <a:tcPr anchor="ctr"/>
                </a:tc>
                <a:extLst>
                  <a:ext uri="{0D108BD9-81ED-4DB2-BD59-A6C34878D82A}">
                    <a16:rowId xmlns="" xmlns:a16="http://schemas.microsoft.com/office/drawing/2014/main" val="2346498914"/>
                  </a:ext>
                </a:extLst>
              </a:tr>
              <a:tr h="548973">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chemeClr val="accent5">
                              <a:lumMod val="50000"/>
                            </a:schemeClr>
                          </a:solidFill>
                        </a:rPr>
                        <a:t>das </a:t>
                      </a:r>
                      <a:r>
                        <a:rPr lang="en-GB" sz="2800" b="1" dirty="0" err="1">
                          <a:solidFill>
                            <a:schemeClr val="accent5">
                              <a:lumMod val="50000"/>
                            </a:schemeClr>
                          </a:solidFill>
                        </a:rPr>
                        <a:t>J</a:t>
                      </a:r>
                      <a:r>
                        <a:rPr lang="en-GB" sz="2800" dirty="0" err="1">
                          <a:solidFill>
                            <a:schemeClr val="accent5">
                              <a:lumMod val="50000"/>
                            </a:schemeClr>
                          </a:solidFill>
                        </a:rPr>
                        <a:t>ahr</a:t>
                      </a:r>
                      <a:endParaRPr lang="en-GB" sz="2800" dirty="0">
                        <a:solidFill>
                          <a:schemeClr val="accent5">
                            <a:lumMod val="50000"/>
                          </a:schemeClr>
                        </a:solidFill>
                      </a:endParaRPr>
                    </a:p>
                  </a:txBody>
                  <a:tcPr anchor="ctr"/>
                </a:tc>
                <a:extLst>
                  <a:ext uri="{0D108BD9-81ED-4DB2-BD59-A6C34878D82A}">
                    <a16:rowId xmlns="" xmlns:a16="http://schemas.microsoft.com/office/drawing/2014/main" val="2132613832"/>
                  </a:ext>
                </a:extLst>
              </a:tr>
              <a:tr h="548973">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chemeClr val="accent5">
                              <a:lumMod val="50000"/>
                            </a:schemeClr>
                          </a:solidFill>
                        </a:rPr>
                        <a:t>die </a:t>
                      </a:r>
                      <a:r>
                        <a:rPr lang="en-GB" sz="2800" b="1" dirty="0">
                          <a:solidFill>
                            <a:schemeClr val="accent5">
                              <a:lumMod val="50000"/>
                            </a:schemeClr>
                          </a:solidFill>
                        </a:rPr>
                        <a:t>J</a:t>
                      </a:r>
                      <a:r>
                        <a:rPr lang="en-GB" sz="2800" dirty="0">
                          <a:solidFill>
                            <a:schemeClr val="accent5">
                              <a:lumMod val="50000"/>
                            </a:schemeClr>
                          </a:solidFill>
                        </a:rPr>
                        <a:t>eans</a:t>
                      </a:r>
                    </a:p>
                  </a:txBody>
                  <a:tcPr anchor="ctr"/>
                </a:tc>
                <a:extLst>
                  <a:ext uri="{0D108BD9-81ED-4DB2-BD59-A6C34878D82A}">
                    <a16:rowId xmlns="" xmlns:a16="http://schemas.microsoft.com/office/drawing/2014/main" val="4211282849"/>
                  </a:ext>
                </a:extLst>
              </a:tr>
              <a:tr h="548973">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chemeClr val="accent5">
                              <a:lumMod val="50000"/>
                            </a:schemeClr>
                          </a:solidFill>
                        </a:rPr>
                        <a:t>das </a:t>
                      </a:r>
                      <a:r>
                        <a:rPr lang="en-GB" sz="2800" b="1" dirty="0" err="1">
                          <a:solidFill>
                            <a:schemeClr val="accent5">
                              <a:lumMod val="50000"/>
                            </a:schemeClr>
                          </a:solidFill>
                        </a:rPr>
                        <a:t>J</a:t>
                      </a:r>
                      <a:r>
                        <a:rPr lang="en-GB" sz="2800" b="0" dirty="0" err="1">
                          <a:solidFill>
                            <a:schemeClr val="accent5">
                              <a:lumMod val="50000"/>
                            </a:schemeClr>
                          </a:solidFill>
                        </a:rPr>
                        <a:t>ahrhundert</a:t>
                      </a:r>
                      <a:endParaRPr lang="en-GB" sz="2800" b="0" dirty="0">
                        <a:solidFill>
                          <a:schemeClr val="accent5">
                            <a:lumMod val="50000"/>
                          </a:schemeClr>
                        </a:solidFill>
                      </a:endParaRPr>
                    </a:p>
                  </a:txBody>
                  <a:tcPr anchor="ctr"/>
                </a:tc>
                <a:extLst>
                  <a:ext uri="{0D108BD9-81ED-4DB2-BD59-A6C34878D82A}">
                    <a16:rowId xmlns="" xmlns:a16="http://schemas.microsoft.com/office/drawing/2014/main" val="685166923"/>
                  </a:ext>
                </a:extLst>
              </a:tr>
            </a:tbl>
          </a:graphicData>
        </a:graphic>
      </p:graphicFrame>
      <p:sp>
        <p:nvSpPr>
          <p:cNvPr id="6" name="Rounded Rectangular Callout 5"/>
          <p:cNvSpPr/>
          <p:nvPr/>
        </p:nvSpPr>
        <p:spPr>
          <a:xfrm>
            <a:off x="5676166" y="447505"/>
            <a:ext cx="4508530" cy="1387801"/>
          </a:xfrm>
          <a:prstGeom prst="wedgeRoundRectCallout">
            <a:avLst/>
          </a:prstGeom>
          <a:solidFill>
            <a:srgbClr val="115076"/>
          </a:solid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prstClr val="white"/>
                </a:solidFill>
              </a:rPr>
              <a:t>Remember! Only the true cognates are pronounced with English ‘J’.</a:t>
            </a:r>
          </a:p>
        </p:txBody>
      </p:sp>
      <p:sp>
        <p:nvSpPr>
          <p:cNvPr id="8" name="Rectangle 7"/>
          <p:cNvSpPr/>
          <p:nvPr/>
        </p:nvSpPr>
        <p:spPr>
          <a:xfrm>
            <a:off x="6728667" y="5494832"/>
            <a:ext cx="2826415" cy="523220"/>
          </a:xfrm>
          <a:prstGeom prst="rect">
            <a:avLst/>
          </a:prstGeom>
        </p:spPr>
        <p:txBody>
          <a:bodyPr wrap="none">
            <a:spAutoFit/>
          </a:bodyPr>
          <a:lstStyle/>
          <a:p>
            <a:pPr>
              <a:defRPr/>
            </a:pPr>
            <a:r>
              <a:rPr lang="en-GB" sz="2800" dirty="0">
                <a:solidFill>
                  <a:srgbClr val="4472C4">
                    <a:lumMod val="50000"/>
                  </a:srgbClr>
                </a:solidFill>
              </a:rPr>
              <a:t>[young person]</a:t>
            </a:r>
          </a:p>
        </p:txBody>
      </p:sp>
      <p:sp>
        <p:nvSpPr>
          <p:cNvPr id="68" name="Rectangle 67"/>
          <p:cNvSpPr/>
          <p:nvPr/>
        </p:nvSpPr>
        <p:spPr>
          <a:xfrm>
            <a:off x="1672838" y="5509951"/>
            <a:ext cx="1763624" cy="523220"/>
          </a:xfrm>
          <a:prstGeom prst="rect">
            <a:avLst/>
          </a:prstGeom>
        </p:spPr>
        <p:txBody>
          <a:bodyPr wrap="none">
            <a:spAutoFit/>
          </a:bodyPr>
          <a:lstStyle/>
          <a:p>
            <a:pPr>
              <a:defRPr/>
            </a:pPr>
            <a:r>
              <a:rPr lang="en-GB" sz="2800" dirty="0">
                <a:solidFill>
                  <a:srgbClr val="4472C4">
                    <a:lumMod val="50000"/>
                  </a:srgbClr>
                </a:solidFill>
              </a:rPr>
              <a:t>[century]</a:t>
            </a:r>
          </a:p>
        </p:txBody>
      </p:sp>
      <p:sp>
        <p:nvSpPr>
          <p:cNvPr id="32" name="Rectangle 31">
            <a:extLst>
              <a:ext uri="{FF2B5EF4-FFF2-40B4-BE49-F238E27FC236}">
                <a16:creationId xmlns="" xmlns:a16="http://schemas.microsoft.com/office/drawing/2014/main" id="{C12CAE3B-26A6-4612-BAA1-93830B640A43}"/>
              </a:ext>
            </a:extLst>
          </p:cNvPr>
          <p:cNvSpPr/>
          <p:nvPr/>
        </p:nvSpPr>
        <p:spPr>
          <a:xfrm>
            <a:off x="9812162" y="5655532"/>
            <a:ext cx="745068" cy="5998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33" name="Rectangle 2">
            <a:extLst>
              <a:ext uri="{FF2B5EF4-FFF2-40B4-BE49-F238E27FC236}">
                <a16:creationId xmlns="" xmlns:a16="http://schemas.microsoft.com/office/drawing/2014/main" id="{ADC6E5A9-9C86-4083-93C0-DD5E57414B4A}"/>
              </a:ext>
            </a:extLst>
          </p:cNvPr>
          <p:cNvSpPr>
            <a:spLocks noChangeArrowheads="1"/>
          </p:cNvSpPr>
          <p:nvPr/>
        </p:nvSpPr>
        <p:spPr bwMode="auto">
          <a:xfrm>
            <a:off x="10107270" y="2239444"/>
            <a:ext cx="502131" cy="3255388"/>
          </a:xfrm>
          <a:prstGeom prst="rect">
            <a:avLst/>
          </a:prstGeom>
          <a:solidFill>
            <a:srgbClr val="CC0099"/>
          </a:solidFill>
          <a:ln w="9525">
            <a:solidFill>
              <a:schemeClr val="tx1"/>
            </a:solidFill>
            <a:miter lim="800000"/>
            <a:headEnd/>
            <a:tailEnd/>
          </a:ln>
          <a:effectLst/>
          <a:scene3d>
            <a:camera prst="orthographicFront"/>
            <a:lightRig rig="threePt" dir="t"/>
          </a:scene3d>
          <a:sp3d extrusionH="76200" prstMaterial="clear">
            <a:bevelT w="152400" h="50800" prst="softRound"/>
            <a:bevelB/>
            <a:extrusionClr>
              <a:schemeClr val="bg1"/>
            </a:extrusionClr>
          </a:sp3d>
        </p:spPr>
        <p:txBody>
          <a:bodyPr wrap="none" anchor="ctr"/>
          <a:lstStyle/>
          <a:p>
            <a:pPr fontAlgn="base">
              <a:spcBef>
                <a:spcPct val="0"/>
              </a:spcBef>
              <a:spcAft>
                <a:spcPct val="0"/>
              </a:spcAft>
              <a:defRPr/>
            </a:pPr>
            <a:endParaRPr lang="en-GB" sz="2000" dirty="0">
              <a:solidFill>
                <a:prstClr val="black"/>
              </a:solidFill>
            </a:endParaRPr>
          </a:p>
        </p:txBody>
      </p:sp>
      <p:sp>
        <p:nvSpPr>
          <p:cNvPr id="34" name="Rectangle 3">
            <a:extLst>
              <a:ext uri="{FF2B5EF4-FFF2-40B4-BE49-F238E27FC236}">
                <a16:creationId xmlns="" xmlns:a16="http://schemas.microsoft.com/office/drawing/2014/main" id="{00F41815-8B43-4E4E-9B0F-44983934B780}"/>
              </a:ext>
            </a:extLst>
          </p:cNvPr>
          <p:cNvSpPr>
            <a:spLocks noChangeArrowheads="1"/>
          </p:cNvSpPr>
          <p:nvPr/>
        </p:nvSpPr>
        <p:spPr bwMode="auto">
          <a:xfrm>
            <a:off x="10104904" y="2239442"/>
            <a:ext cx="503528" cy="3255390"/>
          </a:xfrm>
          <a:prstGeom prst="rect">
            <a:avLst/>
          </a:prstGeom>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fontAlgn="base">
              <a:spcBef>
                <a:spcPct val="0"/>
              </a:spcBef>
              <a:spcAft>
                <a:spcPct val="0"/>
              </a:spcAft>
              <a:defRPr/>
            </a:pPr>
            <a:endParaRPr lang="en-GB" sz="2000" dirty="0">
              <a:solidFill>
                <a:prstClr val="black"/>
              </a:solidFill>
            </a:endParaRPr>
          </a:p>
        </p:txBody>
      </p:sp>
      <p:sp>
        <p:nvSpPr>
          <p:cNvPr id="35" name="Line 4">
            <a:extLst>
              <a:ext uri="{FF2B5EF4-FFF2-40B4-BE49-F238E27FC236}">
                <a16:creationId xmlns="" xmlns:a16="http://schemas.microsoft.com/office/drawing/2014/main" id="{C2BFB85D-10DD-4D8B-9300-F31C21C40A02}"/>
              </a:ext>
            </a:extLst>
          </p:cNvPr>
          <p:cNvSpPr>
            <a:spLocks noChangeShapeType="1"/>
          </p:cNvSpPr>
          <p:nvPr/>
        </p:nvSpPr>
        <p:spPr bwMode="auto">
          <a:xfrm>
            <a:off x="10790643" y="2228016"/>
            <a:ext cx="0" cy="325539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fr-FR" sz="2400" dirty="0">
              <a:solidFill>
                <a:srgbClr val="5B9BD5">
                  <a:lumMod val="50000"/>
                </a:srgbClr>
              </a:solidFill>
            </a:endParaRPr>
          </a:p>
        </p:txBody>
      </p:sp>
      <p:sp>
        <p:nvSpPr>
          <p:cNvPr id="36" name="Line 7">
            <a:extLst>
              <a:ext uri="{FF2B5EF4-FFF2-40B4-BE49-F238E27FC236}">
                <a16:creationId xmlns="" xmlns:a16="http://schemas.microsoft.com/office/drawing/2014/main" id="{AF92E97F-C6A4-4941-AEA2-24158BB8A497}"/>
              </a:ext>
            </a:extLst>
          </p:cNvPr>
          <p:cNvSpPr>
            <a:spLocks noChangeShapeType="1"/>
          </p:cNvSpPr>
          <p:nvPr/>
        </p:nvSpPr>
        <p:spPr bwMode="auto">
          <a:xfrm>
            <a:off x="10779783" y="2228016"/>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fr-FR" sz="2400" dirty="0">
              <a:solidFill>
                <a:srgbClr val="5B9BD5">
                  <a:lumMod val="50000"/>
                </a:srgbClr>
              </a:solidFill>
            </a:endParaRPr>
          </a:p>
        </p:txBody>
      </p:sp>
      <p:sp>
        <p:nvSpPr>
          <p:cNvPr id="37" name="Line 9">
            <a:extLst>
              <a:ext uri="{FF2B5EF4-FFF2-40B4-BE49-F238E27FC236}">
                <a16:creationId xmlns="" xmlns:a16="http://schemas.microsoft.com/office/drawing/2014/main" id="{22FF672C-0EF3-4DCE-9BAF-F6800BDFE0AC}"/>
              </a:ext>
            </a:extLst>
          </p:cNvPr>
          <p:cNvSpPr>
            <a:spLocks noChangeShapeType="1"/>
          </p:cNvSpPr>
          <p:nvPr/>
        </p:nvSpPr>
        <p:spPr bwMode="auto">
          <a:xfrm>
            <a:off x="10790643" y="5483406"/>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fr-FR" sz="2400" dirty="0">
              <a:solidFill>
                <a:srgbClr val="5B9BD5">
                  <a:lumMod val="50000"/>
                </a:srgbClr>
              </a:solidFill>
            </a:endParaRPr>
          </a:p>
        </p:txBody>
      </p:sp>
      <p:sp>
        <p:nvSpPr>
          <p:cNvPr id="38" name="Text Box 10">
            <a:extLst>
              <a:ext uri="{FF2B5EF4-FFF2-40B4-BE49-F238E27FC236}">
                <a16:creationId xmlns="" xmlns:a16="http://schemas.microsoft.com/office/drawing/2014/main" id="{32A4C52E-67C6-4FC3-87DC-63565B5195BF}"/>
              </a:ext>
            </a:extLst>
          </p:cNvPr>
          <p:cNvSpPr txBox="1">
            <a:spLocks noChangeArrowheads="1"/>
          </p:cNvSpPr>
          <p:nvPr/>
        </p:nvSpPr>
        <p:spPr bwMode="auto">
          <a:xfrm>
            <a:off x="10719917" y="3676349"/>
            <a:ext cx="1439862" cy="369332"/>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defRPr/>
            </a:pPr>
            <a:r>
              <a:rPr lang="en-GB" b="1" dirty="0" err="1">
                <a:solidFill>
                  <a:srgbClr val="5B9BD5">
                    <a:lumMod val="50000"/>
                  </a:srgbClr>
                </a:solidFill>
                <a:latin typeface="Century Gothic" panose="020B0502020202020204" pitchFamily="34" charset="0"/>
              </a:rPr>
              <a:t>Sekunden</a:t>
            </a:r>
            <a:endParaRPr lang="en-GB" b="1" dirty="0">
              <a:solidFill>
                <a:srgbClr val="5B9BD5">
                  <a:lumMod val="50000"/>
                </a:srgbClr>
              </a:solidFill>
              <a:latin typeface="Century Gothic" panose="020B0502020202020204" pitchFamily="34" charset="0"/>
            </a:endParaRPr>
          </a:p>
        </p:txBody>
      </p:sp>
      <p:sp>
        <p:nvSpPr>
          <p:cNvPr id="39" name="Text Box 12">
            <a:extLst>
              <a:ext uri="{FF2B5EF4-FFF2-40B4-BE49-F238E27FC236}">
                <a16:creationId xmlns="" xmlns:a16="http://schemas.microsoft.com/office/drawing/2014/main" id="{37297CB3-2529-45B1-9B6D-6C154C45C9C3}"/>
              </a:ext>
            </a:extLst>
          </p:cNvPr>
          <p:cNvSpPr txBox="1">
            <a:spLocks noChangeArrowheads="1"/>
          </p:cNvSpPr>
          <p:nvPr/>
        </p:nvSpPr>
        <p:spPr bwMode="auto">
          <a:xfrm>
            <a:off x="10971886" y="2070165"/>
            <a:ext cx="431800" cy="338554"/>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defRPr/>
            </a:pPr>
            <a:r>
              <a:rPr lang="en-GB" sz="1600" b="1" dirty="0">
                <a:solidFill>
                  <a:srgbClr val="5B9BD5">
                    <a:lumMod val="50000"/>
                  </a:srgbClr>
                </a:solidFill>
                <a:latin typeface="Century Gothic" panose="020B0502020202020204" pitchFamily="34" charset="0"/>
              </a:rPr>
              <a:t>30</a:t>
            </a:r>
          </a:p>
        </p:txBody>
      </p:sp>
      <p:sp>
        <p:nvSpPr>
          <p:cNvPr id="40" name="Text Box 14">
            <a:extLst>
              <a:ext uri="{FF2B5EF4-FFF2-40B4-BE49-F238E27FC236}">
                <a16:creationId xmlns="" xmlns:a16="http://schemas.microsoft.com/office/drawing/2014/main" id="{E7D26EBC-6CA8-4FB2-A87D-73930F3DB716}"/>
              </a:ext>
            </a:extLst>
          </p:cNvPr>
          <p:cNvSpPr txBox="1">
            <a:spLocks noChangeArrowheads="1"/>
          </p:cNvSpPr>
          <p:nvPr/>
        </p:nvSpPr>
        <p:spPr bwMode="auto">
          <a:xfrm>
            <a:off x="11052686" y="5292931"/>
            <a:ext cx="734174" cy="338554"/>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defRPr/>
            </a:pPr>
            <a:r>
              <a:rPr lang="en-GB" sz="1600" b="1" dirty="0">
                <a:solidFill>
                  <a:srgbClr val="5B9BD5">
                    <a:lumMod val="50000"/>
                  </a:srgbClr>
                </a:solidFill>
                <a:latin typeface="Century Gothic" panose="020B0502020202020204" pitchFamily="34" charset="0"/>
              </a:rPr>
              <a:t>0</a:t>
            </a:r>
          </a:p>
        </p:txBody>
      </p:sp>
      <p:sp>
        <p:nvSpPr>
          <p:cNvPr id="41" name="AutoShape 11">
            <a:hlinkClick r:id="" action="ppaction://noaction" highlightClick="1"/>
            <a:extLst>
              <a:ext uri="{FF2B5EF4-FFF2-40B4-BE49-F238E27FC236}">
                <a16:creationId xmlns="" xmlns:a16="http://schemas.microsoft.com/office/drawing/2014/main" id="{7214E2C3-8AF1-4E01-A469-93E7790C068D}"/>
              </a:ext>
            </a:extLst>
          </p:cNvPr>
          <p:cNvSpPr>
            <a:spLocks noChangeArrowheads="1"/>
          </p:cNvSpPr>
          <p:nvPr/>
        </p:nvSpPr>
        <p:spPr bwMode="auto">
          <a:xfrm>
            <a:off x="9875007" y="5771561"/>
            <a:ext cx="1058732" cy="299266"/>
          </a:xfrm>
          <a:prstGeom prst="actionButtonBlank">
            <a:avLst/>
          </a:prstGeom>
          <a:solidFill>
            <a:srgbClr val="1F4E7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defRPr/>
            </a:pPr>
            <a:r>
              <a:rPr lang="en-GB" b="1" dirty="0">
                <a:solidFill>
                  <a:prstClr val="white"/>
                </a:solidFill>
              </a:rPr>
              <a:t>LOS!</a:t>
            </a:r>
          </a:p>
        </p:txBody>
      </p:sp>
      <p:sp>
        <p:nvSpPr>
          <p:cNvPr id="42" name="Action Button: Sound 41">
            <a:hlinkClick r:id="" action="ppaction://noaction" highlightClick="1">
              <a:snd r:embed="rId5" name="ja.wav"/>
            </a:hlinkClick>
            <a:extLst>
              <a:ext uri="{FF2B5EF4-FFF2-40B4-BE49-F238E27FC236}">
                <a16:creationId xmlns="" xmlns:a16="http://schemas.microsoft.com/office/drawing/2014/main" id="{F0FCE9FE-597A-4DA2-91AA-5539091CF41F}"/>
              </a:ext>
            </a:extLst>
          </p:cNvPr>
          <p:cNvSpPr/>
          <p:nvPr/>
        </p:nvSpPr>
        <p:spPr>
          <a:xfrm>
            <a:off x="461768" y="2337430"/>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43" name="Action Button: Sound 42">
            <a:hlinkClick r:id="" action="ppaction://noaction" highlightClick="1">
              <a:snd r:embed="rId6" name="jetzt.wav"/>
            </a:hlinkClick>
            <a:extLst>
              <a:ext uri="{FF2B5EF4-FFF2-40B4-BE49-F238E27FC236}">
                <a16:creationId xmlns="" xmlns:a16="http://schemas.microsoft.com/office/drawing/2014/main" id="{5F2BCDD8-315B-4E35-B7D0-CA2A8D9C4B99}"/>
              </a:ext>
            </a:extLst>
          </p:cNvPr>
          <p:cNvSpPr/>
          <p:nvPr/>
        </p:nvSpPr>
        <p:spPr>
          <a:xfrm>
            <a:off x="461768" y="2887985"/>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47" name="Action Button: Sound 46">
            <a:hlinkClick r:id="" action="ppaction://noaction" highlightClick="1">
              <a:snd r:embed="rId7" name="der Job.wav"/>
            </a:hlinkClick>
            <a:extLst>
              <a:ext uri="{FF2B5EF4-FFF2-40B4-BE49-F238E27FC236}">
                <a16:creationId xmlns="" xmlns:a16="http://schemas.microsoft.com/office/drawing/2014/main" id="{658023D4-C36B-4E88-AB5C-7812E31BE4D8}"/>
              </a:ext>
            </a:extLst>
          </p:cNvPr>
          <p:cNvSpPr/>
          <p:nvPr/>
        </p:nvSpPr>
        <p:spPr>
          <a:xfrm>
            <a:off x="461768" y="3438540"/>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48" name="Action Button: Sound 47">
            <a:hlinkClick r:id="" action="ppaction://noaction" highlightClick="1">
              <a:snd r:embed="rId8" name="das jahr.wav"/>
            </a:hlinkClick>
            <a:extLst>
              <a:ext uri="{FF2B5EF4-FFF2-40B4-BE49-F238E27FC236}">
                <a16:creationId xmlns="" xmlns:a16="http://schemas.microsoft.com/office/drawing/2014/main" id="{74CF8D62-EB20-40CA-AE7E-41BC6747EFE9}"/>
              </a:ext>
            </a:extLst>
          </p:cNvPr>
          <p:cNvSpPr/>
          <p:nvPr/>
        </p:nvSpPr>
        <p:spPr>
          <a:xfrm>
            <a:off x="458755" y="3989095"/>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49" name="Action Button: Sound 48">
            <a:hlinkClick r:id="" action="ppaction://noaction" highlightClick="1">
              <a:snd r:embed="rId9" name="die Jeans.wav"/>
            </a:hlinkClick>
            <a:extLst>
              <a:ext uri="{FF2B5EF4-FFF2-40B4-BE49-F238E27FC236}">
                <a16:creationId xmlns="" xmlns:a16="http://schemas.microsoft.com/office/drawing/2014/main" id="{0041C8E4-42D1-498F-B761-DE7384700784}"/>
              </a:ext>
            </a:extLst>
          </p:cNvPr>
          <p:cNvSpPr/>
          <p:nvPr/>
        </p:nvSpPr>
        <p:spPr>
          <a:xfrm>
            <a:off x="458755" y="4539650"/>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50" name="Action Button: Sound 49">
            <a:hlinkClick r:id="" action="ppaction://noaction" highlightClick="1">
              <a:snd r:embed="rId10" name="das Jahrhundert.wav"/>
            </a:hlinkClick>
            <a:extLst>
              <a:ext uri="{FF2B5EF4-FFF2-40B4-BE49-F238E27FC236}">
                <a16:creationId xmlns="" xmlns:a16="http://schemas.microsoft.com/office/drawing/2014/main" id="{D9AE8C15-146A-4B83-9254-91F5675097E2}"/>
              </a:ext>
            </a:extLst>
          </p:cNvPr>
          <p:cNvSpPr/>
          <p:nvPr/>
        </p:nvSpPr>
        <p:spPr>
          <a:xfrm>
            <a:off x="458755" y="5090205"/>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60" name="Action Button: Sound 59">
            <a:hlinkClick r:id="" action="ppaction://noaction" highlightClick="1">
              <a:snd r:embed="rId11" name="die Jugend.wav"/>
            </a:hlinkClick>
            <a:extLst>
              <a:ext uri="{FF2B5EF4-FFF2-40B4-BE49-F238E27FC236}">
                <a16:creationId xmlns="" xmlns:a16="http://schemas.microsoft.com/office/drawing/2014/main" id="{A760225C-A44D-4211-9C05-2C177BE024DC}"/>
              </a:ext>
            </a:extLst>
          </p:cNvPr>
          <p:cNvSpPr/>
          <p:nvPr/>
        </p:nvSpPr>
        <p:spPr>
          <a:xfrm>
            <a:off x="5250942" y="2331309"/>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67" name="Action Button: Sound 66">
            <a:hlinkClick r:id="" action="ppaction://noaction" highlightClick="1">
              <a:snd r:embed="rId12" name="jedoch.wav"/>
            </a:hlinkClick>
            <a:extLst>
              <a:ext uri="{FF2B5EF4-FFF2-40B4-BE49-F238E27FC236}">
                <a16:creationId xmlns="" xmlns:a16="http://schemas.microsoft.com/office/drawing/2014/main" id="{F7351B1E-317A-4486-B9D9-AD8F898B1922}"/>
              </a:ext>
            </a:extLst>
          </p:cNvPr>
          <p:cNvSpPr/>
          <p:nvPr/>
        </p:nvSpPr>
        <p:spPr>
          <a:xfrm>
            <a:off x="5250942" y="2881864"/>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69" name="Action Button: Sound 68">
            <a:hlinkClick r:id="" action="ppaction://noaction" highlightClick="1">
              <a:snd r:embed="rId13" name="jeden Tag.wav"/>
            </a:hlinkClick>
            <a:extLst>
              <a:ext uri="{FF2B5EF4-FFF2-40B4-BE49-F238E27FC236}">
                <a16:creationId xmlns="" xmlns:a16="http://schemas.microsoft.com/office/drawing/2014/main" id="{6A636B80-0D57-4684-B5C7-86107804C5C0}"/>
              </a:ext>
            </a:extLst>
          </p:cNvPr>
          <p:cNvSpPr/>
          <p:nvPr/>
        </p:nvSpPr>
        <p:spPr>
          <a:xfrm>
            <a:off x="5250942" y="3432419"/>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70" name="Action Button: Sound 69">
            <a:hlinkClick r:id="" action="ppaction://noaction" highlightClick="1">
              <a:snd r:embed="rId14" name="der Jazz.wav"/>
            </a:hlinkClick>
            <a:extLst>
              <a:ext uri="{FF2B5EF4-FFF2-40B4-BE49-F238E27FC236}">
                <a16:creationId xmlns="" xmlns:a16="http://schemas.microsoft.com/office/drawing/2014/main" id="{2587BC82-E1A9-44C7-9A8F-A55F2B8BA30B}"/>
              </a:ext>
            </a:extLst>
          </p:cNvPr>
          <p:cNvSpPr/>
          <p:nvPr/>
        </p:nvSpPr>
        <p:spPr>
          <a:xfrm>
            <a:off x="5247929" y="3982974"/>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71" name="Action Button: Sound 70">
            <a:hlinkClick r:id="" action="ppaction://noaction" highlightClick="1">
              <a:snd r:embed="rId15" name="der Junge.wav"/>
            </a:hlinkClick>
            <a:extLst>
              <a:ext uri="{FF2B5EF4-FFF2-40B4-BE49-F238E27FC236}">
                <a16:creationId xmlns="" xmlns:a16="http://schemas.microsoft.com/office/drawing/2014/main" id="{53639A52-F606-47D7-80ED-A8AE92EDF934}"/>
              </a:ext>
            </a:extLst>
          </p:cNvPr>
          <p:cNvSpPr/>
          <p:nvPr/>
        </p:nvSpPr>
        <p:spPr>
          <a:xfrm>
            <a:off x="5247929" y="4533529"/>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72" name="Action Button: Sound 71">
            <a:hlinkClick r:id="" action="ppaction://noaction" highlightClick="1">
              <a:snd r:embed="rId16" name="der die Jugendliche.wav"/>
            </a:hlinkClick>
            <a:extLst>
              <a:ext uri="{FF2B5EF4-FFF2-40B4-BE49-F238E27FC236}">
                <a16:creationId xmlns="" xmlns:a16="http://schemas.microsoft.com/office/drawing/2014/main" id="{7BA3F950-D830-471C-B5EC-79B970616B12}"/>
              </a:ext>
            </a:extLst>
          </p:cNvPr>
          <p:cNvSpPr/>
          <p:nvPr/>
        </p:nvSpPr>
        <p:spPr>
          <a:xfrm>
            <a:off x="5247929" y="5084084"/>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graphicFrame>
        <p:nvGraphicFramePr>
          <p:cNvPr id="73" name="Table 72"/>
          <p:cNvGraphicFramePr>
            <a:graphicFrameLocks noGrp="1"/>
          </p:cNvGraphicFramePr>
          <p:nvPr>
            <p:extLst/>
          </p:nvPr>
        </p:nvGraphicFramePr>
        <p:xfrm>
          <a:off x="5096254" y="2228016"/>
          <a:ext cx="4368800" cy="3293838"/>
        </p:xfrm>
        <a:graphic>
          <a:graphicData uri="http://schemas.openxmlformats.org/drawingml/2006/table">
            <a:tbl>
              <a:tblPr firstRow="1" bandRow="1">
                <a:tableStyleId>{5940675A-B579-460E-94D1-54222C63F5DA}</a:tableStyleId>
              </a:tblPr>
              <a:tblGrid>
                <a:gridCol w="651220">
                  <a:extLst>
                    <a:ext uri="{9D8B030D-6E8A-4147-A177-3AD203B41FA5}">
                      <a16:colId xmlns="" xmlns:a16="http://schemas.microsoft.com/office/drawing/2014/main" val="2227752998"/>
                    </a:ext>
                  </a:extLst>
                </a:gridCol>
                <a:gridCol w="3717580">
                  <a:extLst>
                    <a:ext uri="{9D8B030D-6E8A-4147-A177-3AD203B41FA5}">
                      <a16:colId xmlns="" xmlns:a16="http://schemas.microsoft.com/office/drawing/2014/main" val="1907703773"/>
                    </a:ext>
                  </a:extLst>
                </a:gridCol>
              </a:tblGrid>
              <a:tr h="548973">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chemeClr val="accent5">
                              <a:lumMod val="50000"/>
                            </a:schemeClr>
                          </a:solidFill>
                        </a:rPr>
                        <a:t>die </a:t>
                      </a:r>
                      <a:r>
                        <a:rPr lang="en-GB" sz="2800" b="1" dirty="0" err="1">
                          <a:solidFill>
                            <a:schemeClr val="accent5">
                              <a:lumMod val="50000"/>
                            </a:schemeClr>
                          </a:solidFill>
                        </a:rPr>
                        <a:t>J</a:t>
                      </a:r>
                      <a:r>
                        <a:rPr lang="en-GB" sz="2800" dirty="0" err="1">
                          <a:solidFill>
                            <a:schemeClr val="accent5">
                              <a:lumMod val="50000"/>
                            </a:schemeClr>
                          </a:solidFill>
                        </a:rPr>
                        <a:t>ugend</a:t>
                      </a:r>
                      <a:r>
                        <a:rPr lang="en-GB" sz="2800" dirty="0">
                          <a:solidFill>
                            <a:schemeClr val="accent5">
                              <a:lumMod val="50000"/>
                            </a:schemeClr>
                          </a:solidFill>
                        </a:rPr>
                        <a:t>   [youth]</a:t>
                      </a:r>
                    </a:p>
                  </a:txBody>
                  <a:tcPr anchor="ctr"/>
                </a:tc>
                <a:extLst>
                  <a:ext uri="{0D108BD9-81ED-4DB2-BD59-A6C34878D82A}">
                    <a16:rowId xmlns="" xmlns:a16="http://schemas.microsoft.com/office/drawing/2014/main" val="3734416862"/>
                  </a:ext>
                </a:extLst>
              </a:tr>
              <a:tr h="548973">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err="1">
                          <a:solidFill>
                            <a:schemeClr val="accent5">
                              <a:lumMod val="50000"/>
                            </a:schemeClr>
                          </a:solidFill>
                        </a:rPr>
                        <a:t>j</a:t>
                      </a:r>
                      <a:r>
                        <a:rPr lang="en-GB" sz="2800" b="0" dirty="0" err="1">
                          <a:solidFill>
                            <a:schemeClr val="accent5">
                              <a:lumMod val="50000"/>
                            </a:schemeClr>
                          </a:solidFill>
                        </a:rPr>
                        <a:t>edoch</a:t>
                      </a:r>
                      <a:r>
                        <a:rPr lang="en-GB" sz="2800" b="0" dirty="0">
                          <a:solidFill>
                            <a:schemeClr val="accent5">
                              <a:lumMod val="50000"/>
                            </a:schemeClr>
                          </a:solidFill>
                        </a:rPr>
                        <a:t>     </a:t>
                      </a:r>
                      <a:r>
                        <a:rPr lang="en-GB" sz="2800" b="0" dirty="0" smtClean="0">
                          <a:solidFill>
                            <a:schemeClr val="accent5">
                              <a:lumMod val="50000"/>
                            </a:schemeClr>
                          </a:solidFill>
                        </a:rPr>
                        <a:t>[however</a:t>
                      </a:r>
                      <a:r>
                        <a:rPr lang="en-GB" sz="2800" b="0" dirty="0">
                          <a:solidFill>
                            <a:schemeClr val="accent5">
                              <a:lumMod val="50000"/>
                            </a:schemeClr>
                          </a:solidFill>
                        </a:rPr>
                        <a:t>]</a:t>
                      </a:r>
                    </a:p>
                  </a:txBody>
                  <a:tcPr anchor="ctr"/>
                </a:tc>
                <a:extLst>
                  <a:ext uri="{0D108BD9-81ED-4DB2-BD59-A6C34878D82A}">
                    <a16:rowId xmlns="" xmlns:a16="http://schemas.microsoft.com/office/drawing/2014/main" val="936896680"/>
                  </a:ext>
                </a:extLst>
              </a:tr>
              <a:tr h="548973">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err="1">
                          <a:solidFill>
                            <a:schemeClr val="accent5">
                              <a:lumMod val="50000"/>
                            </a:schemeClr>
                          </a:solidFill>
                        </a:rPr>
                        <a:t>j</a:t>
                      </a:r>
                      <a:r>
                        <a:rPr lang="en-GB" sz="2800" b="0" dirty="0" err="1">
                          <a:solidFill>
                            <a:schemeClr val="accent5">
                              <a:lumMod val="50000"/>
                            </a:schemeClr>
                          </a:solidFill>
                        </a:rPr>
                        <a:t>eden</a:t>
                      </a:r>
                      <a:r>
                        <a:rPr lang="en-GB" sz="2800" b="0" baseline="0" dirty="0">
                          <a:solidFill>
                            <a:schemeClr val="accent5">
                              <a:lumMod val="50000"/>
                            </a:schemeClr>
                          </a:solidFill>
                        </a:rPr>
                        <a:t> Tag</a:t>
                      </a:r>
                      <a:endParaRPr lang="en-GB" sz="2800" b="0" dirty="0">
                        <a:solidFill>
                          <a:schemeClr val="accent5">
                            <a:lumMod val="50000"/>
                          </a:schemeClr>
                        </a:solidFill>
                      </a:endParaRPr>
                    </a:p>
                  </a:txBody>
                  <a:tcPr anchor="ctr"/>
                </a:tc>
                <a:extLst>
                  <a:ext uri="{0D108BD9-81ED-4DB2-BD59-A6C34878D82A}">
                    <a16:rowId xmlns="" xmlns:a16="http://schemas.microsoft.com/office/drawing/2014/main" val="2346498914"/>
                  </a:ext>
                </a:extLst>
              </a:tr>
              <a:tr h="548973">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chemeClr val="accent5">
                              <a:lumMod val="50000"/>
                            </a:schemeClr>
                          </a:solidFill>
                        </a:rPr>
                        <a:t>der </a:t>
                      </a:r>
                      <a:r>
                        <a:rPr lang="en-GB" sz="2800" b="1" dirty="0">
                          <a:solidFill>
                            <a:schemeClr val="accent5">
                              <a:lumMod val="50000"/>
                            </a:schemeClr>
                          </a:solidFill>
                        </a:rPr>
                        <a:t>J</a:t>
                      </a:r>
                      <a:r>
                        <a:rPr lang="en-GB" sz="2800" dirty="0">
                          <a:solidFill>
                            <a:schemeClr val="accent5">
                              <a:lumMod val="50000"/>
                            </a:schemeClr>
                          </a:solidFill>
                        </a:rPr>
                        <a:t>azz</a:t>
                      </a:r>
                    </a:p>
                  </a:txBody>
                  <a:tcPr anchor="ctr"/>
                </a:tc>
                <a:extLst>
                  <a:ext uri="{0D108BD9-81ED-4DB2-BD59-A6C34878D82A}">
                    <a16:rowId xmlns="" xmlns:a16="http://schemas.microsoft.com/office/drawing/2014/main" val="2132613832"/>
                  </a:ext>
                </a:extLst>
              </a:tr>
              <a:tr h="548973">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chemeClr val="accent5">
                              <a:lumMod val="50000"/>
                            </a:schemeClr>
                          </a:solidFill>
                        </a:rPr>
                        <a:t>der </a:t>
                      </a:r>
                      <a:r>
                        <a:rPr lang="en-GB" sz="2800" b="1" dirty="0" err="1">
                          <a:solidFill>
                            <a:schemeClr val="accent5">
                              <a:lumMod val="50000"/>
                            </a:schemeClr>
                          </a:solidFill>
                        </a:rPr>
                        <a:t>J</a:t>
                      </a:r>
                      <a:r>
                        <a:rPr lang="en-GB" sz="2800" b="0" dirty="0" err="1">
                          <a:solidFill>
                            <a:schemeClr val="accent5">
                              <a:lumMod val="50000"/>
                            </a:schemeClr>
                          </a:solidFill>
                        </a:rPr>
                        <a:t>unge</a:t>
                      </a:r>
                      <a:endParaRPr lang="en-GB" sz="2800" b="0" dirty="0">
                        <a:solidFill>
                          <a:schemeClr val="accent5">
                            <a:lumMod val="50000"/>
                          </a:schemeClr>
                        </a:solidFill>
                      </a:endParaRPr>
                    </a:p>
                  </a:txBody>
                  <a:tcPr anchor="ctr"/>
                </a:tc>
                <a:extLst>
                  <a:ext uri="{0D108BD9-81ED-4DB2-BD59-A6C34878D82A}">
                    <a16:rowId xmlns="" xmlns:a16="http://schemas.microsoft.com/office/drawing/2014/main" val="4211282849"/>
                  </a:ext>
                </a:extLst>
              </a:tr>
              <a:tr h="548973">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chemeClr val="accent5">
                              <a:lumMod val="50000"/>
                            </a:schemeClr>
                          </a:solidFill>
                        </a:rPr>
                        <a:t>der/die </a:t>
                      </a:r>
                      <a:r>
                        <a:rPr lang="en-GB" sz="2800" b="1" dirty="0" err="1">
                          <a:solidFill>
                            <a:schemeClr val="accent5">
                              <a:lumMod val="50000"/>
                            </a:schemeClr>
                          </a:solidFill>
                        </a:rPr>
                        <a:t>J</a:t>
                      </a:r>
                      <a:r>
                        <a:rPr lang="en-GB" sz="2800" b="0" dirty="0" err="1">
                          <a:solidFill>
                            <a:schemeClr val="accent5">
                              <a:lumMod val="50000"/>
                            </a:schemeClr>
                          </a:solidFill>
                        </a:rPr>
                        <a:t>ugendliche</a:t>
                      </a:r>
                      <a:endParaRPr lang="en-GB" sz="2800" b="0" dirty="0">
                        <a:solidFill>
                          <a:schemeClr val="accent5">
                            <a:lumMod val="50000"/>
                          </a:schemeClr>
                        </a:solidFill>
                      </a:endParaRPr>
                    </a:p>
                  </a:txBody>
                  <a:tcPr anchor="ctr"/>
                </a:tc>
                <a:extLst>
                  <a:ext uri="{0D108BD9-81ED-4DB2-BD59-A6C34878D82A}">
                    <a16:rowId xmlns="" xmlns:a16="http://schemas.microsoft.com/office/drawing/2014/main" val="685166923"/>
                  </a:ext>
                </a:extLst>
              </a:tr>
            </a:tbl>
          </a:graphicData>
        </a:graphic>
      </p:graphicFrame>
    </p:spTree>
    <p:extLst>
      <p:ext uri="{BB962C8B-B14F-4D97-AF65-F5344CB8AC3E}">
        <p14:creationId xmlns:p14="http://schemas.microsoft.com/office/powerpoint/2010/main" val="97533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1"/>
                    </p:tgtEl>
                  </p:cond>
                </p:stCondLst>
                <p:endSync evt="end" delay="0">
                  <p:rtn val="all"/>
                </p:endSync>
                <p:childTnLst>
                  <p:par>
                    <p:cTn id="9" fill="hold">
                      <p:stCondLst>
                        <p:cond delay="0"/>
                      </p:stCondLst>
                      <p:childTnLst>
                        <p:par>
                          <p:cTn id="10" fill="hold">
                            <p:stCondLst>
                              <p:cond delay="0"/>
                            </p:stCondLst>
                            <p:childTnLst>
                              <p:par>
                                <p:cTn id="11" presetID="12" presetClass="exit" presetSubtype="4" fill="hold" nodeType="afterEffect">
                                  <p:stCondLst>
                                    <p:cond delay="0"/>
                                  </p:stCondLst>
                                  <p:childTnLst>
                                    <p:animEffect transition="out" filter="slide(fromBottom)">
                                      <p:cBhvr>
                                        <p:cTn id="12" dur="30000"/>
                                        <p:tgtEl>
                                          <p:spTgt spid="34"/>
                                        </p:tgtEl>
                                      </p:cBhvr>
                                    </p:animEffect>
                                    <p:set>
                                      <p:cBhvr>
                                        <p:cTn id="13" dur="1" fill="hold">
                                          <p:stCondLst>
                                            <p:cond delay="29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6" grpId="0" animBg="1"/>
    </p:bldLst>
  </p:timing>
</p:sld>
</file>

<file path=ppt/theme/theme1.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ED67C606-AF9C-7242-AF89-7E0EA20FADA6}" vid="{330BF7C0-A975-874B-A7BE-A2ADB8C43C49}"/>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chemeClr val="accent5">
                <a:lumMod val="50000"/>
              </a:schemeClr>
            </a:solidFill>
          </a:defRPr>
        </a:defPPr>
      </a:lstStyle>
    </a:txDef>
  </a:objectDefaults>
  <a:extraClrSchemeLst/>
  <a:extLst>
    <a:ext uri="{05A4C25C-085E-4340-85A3-A5531E510DB2}">
      <thm15:themeFamily xmlns:thm15="http://schemas.microsoft.com/office/thememl/2012/main" name="Presentation3" id="{ED67C606-AF9C-7242-AF89-7E0EA20FADA6}" vid="{57BDA786-453C-1140-BFAB-14CE2D2BCFCB}"/>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837810C-A52C-4BD9-BBBC-023A87BF9F68}" vid="{68E3D2EB-E576-432B-A78F-B77A485C456F}"/>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German_template</Template>
  <TotalTime>2097</TotalTime>
  <Words>765</Words>
  <Application>Microsoft Office PowerPoint</Application>
  <PresentationFormat>Widescreen</PresentationFormat>
  <Paragraphs>240</Paragraphs>
  <Slides>10</Slides>
  <Notes>10</Notes>
  <HiddenSlides>0</HiddenSlides>
  <MMClips>2</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10</vt:i4>
      </vt:variant>
    </vt:vector>
  </HeadingPairs>
  <TitlesOfParts>
    <vt:vector size="19" baseType="lpstr">
      <vt:lpstr>Arial</vt:lpstr>
      <vt:lpstr>Arial Rounded MT Bold</vt:lpstr>
      <vt:lpstr>Calibri</vt:lpstr>
      <vt:lpstr>Calibri Light</vt:lpstr>
      <vt:lpstr>Century Gothic</vt:lpstr>
      <vt:lpstr>6_Office Theme</vt:lpstr>
      <vt:lpstr>1_Office Theme</vt:lpstr>
      <vt:lpstr>Office Theme</vt:lpstr>
      <vt:lpstr>3_Office Theme</vt:lpstr>
      <vt:lpstr>Phonics</vt:lpstr>
      <vt:lpstr>j</vt:lpstr>
      <vt:lpstr>j</vt:lpstr>
      <vt:lpstr>j</vt:lpstr>
      <vt:lpstr>j</vt:lpstr>
      <vt:lpstr>Wie sagt man das?</vt:lpstr>
      <vt:lpstr>Wie sagt man das?</vt:lpstr>
      <vt:lpstr>Wie sagt man das?</vt:lpstr>
      <vt:lpstr>Wie sagt man das?</vt:lpstr>
      <vt:lpstr>Wie sagt man das?</vt:lpstr>
    </vt:vector>
  </TitlesOfParts>
  <Company>University of York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 title</dc:title>
  <dc:creator>Natalie Finlayson</dc:creator>
  <cp:lastModifiedBy>Rachel Hawkes</cp:lastModifiedBy>
  <cp:revision>160</cp:revision>
  <dcterms:created xsi:type="dcterms:W3CDTF">2020-03-10T16:54:18Z</dcterms:created>
  <dcterms:modified xsi:type="dcterms:W3CDTF">2020-05-21T12:01:15Z</dcterms:modified>
</cp:coreProperties>
</file>