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3"/>
  </p:notesMasterIdLst>
  <p:sldIdLst>
    <p:sldId id="257" r:id="rId4"/>
    <p:sldId id="258" r:id="rId5"/>
    <p:sldId id="259" r:id="rId6"/>
    <p:sldId id="260" r:id="rId7"/>
    <p:sldId id="261" r:id="rId8"/>
    <p:sldId id="263" r:id="rId9"/>
    <p:sldId id="264" r:id="rId10"/>
    <p:sldId id="265" r:id="rId11"/>
    <p:sldId id="266" r:id="rId12"/>
    <p:sldId id="267" r:id="rId13"/>
    <p:sldId id="268" r:id="rId14"/>
    <p:sldId id="269" r:id="rId15"/>
    <p:sldId id="270" r:id="rId16"/>
    <p:sldId id="271" r:id="rId17"/>
    <p:sldId id="276" r:id="rId18"/>
    <p:sldId id="272" r:id="rId19"/>
    <p:sldId id="273" r:id="rId20"/>
    <p:sldId id="274" r:id="rId21"/>
    <p:sldId id="27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6" autoAdjust="0"/>
    <p:restoredTop sz="75871" autoAdjust="0"/>
  </p:normalViewPr>
  <p:slideViewPr>
    <p:cSldViewPr snapToGrid="0">
      <p:cViewPr varScale="1">
        <p:scale>
          <a:sx n="76" d="100"/>
          <a:sy n="76" d="100"/>
        </p:scale>
        <p:origin x="132" y="2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9CA489-AB93-4E45-B5A3-FE2E21C97AF8}" type="datetimeFigureOut">
              <a:rPr lang="en-GB" smtClean="0"/>
              <a:t>30/03/2020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79F31E-C1D1-4C0E-982D-2F7F99185838}" type="slidenum">
              <a:rPr lang="en-GB" smtClean="0"/>
              <a:t>‹#›</a:t>
            </a:fld>
            <a:endParaRPr lang="en-GB"/>
          </a:p>
        </p:txBody>
      </p:sp>
    </p:spTree>
    <p:extLst>
      <p:ext uri="{BB962C8B-B14F-4D97-AF65-F5344CB8AC3E}">
        <p14:creationId xmlns:p14="http://schemas.microsoft.com/office/powerpoint/2010/main" val="41727570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60710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this activity, students will</a:t>
            </a:r>
            <a:r>
              <a:rPr lang="en-GB" baseline="0" dirty="0"/>
              <a:t> be drawing on previous taught features</a:t>
            </a:r>
          </a:p>
          <a:p>
            <a:pPr marL="171450" indent="-171450">
              <a:buFontTx/>
              <a:buChar char="-"/>
            </a:pPr>
            <a:r>
              <a:rPr lang="en-GB" baseline="0" dirty="0"/>
              <a:t>Tengo / tienes</a:t>
            </a:r>
          </a:p>
          <a:p>
            <a:pPr marL="171450" indent="-171450">
              <a:buFontTx/>
              <a:buChar char="-"/>
            </a:pPr>
            <a:r>
              <a:rPr lang="en-GB" baseline="0" dirty="0"/>
              <a:t>Yes/no questions with raised intonation</a:t>
            </a:r>
          </a:p>
          <a:p>
            <a:pPr marL="171450" indent="-171450">
              <a:buFontTx/>
              <a:buChar char="-"/>
            </a:pPr>
            <a:r>
              <a:rPr lang="en-GB" baseline="0" dirty="0"/>
              <a:t>Adjectival gender agreement</a:t>
            </a:r>
          </a:p>
          <a:p>
            <a:pPr marL="171450" indent="-171450">
              <a:buFontTx/>
              <a:buChar char="-"/>
            </a:pPr>
            <a:endParaRPr lang="en-GB" baseline="0" dirty="0"/>
          </a:p>
          <a:p>
            <a:pPr marL="0" indent="0">
              <a:buFontTx/>
              <a:buNone/>
            </a:pPr>
            <a:r>
              <a:rPr lang="en-GB" baseline="0" dirty="0"/>
              <a:t>They should also now be using adjectives in post-nominal position. This may be challenging.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24778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a:t>
            </a:r>
          </a:p>
          <a:p>
            <a:endParaRPr lang="en-GB" b="1" dirty="0"/>
          </a:p>
          <a:p>
            <a:r>
              <a:rPr lang="en-GB" b="0" dirty="0"/>
              <a:t>A</a:t>
            </a:r>
            <a:r>
              <a:rPr lang="en-GB" b="0" baseline="0" dirty="0"/>
              <a:t> printable version of these speaking cards is available in Word </a:t>
            </a:r>
            <a:r>
              <a:rPr lang="en-GB" b="0" baseline="0" dirty="0" smtClean="0"/>
              <a:t>format.</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5175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 </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A</a:t>
            </a:r>
            <a:r>
              <a:rPr lang="en-GB" b="0" baseline="0" dirty="0"/>
              <a:t> printable version of these speaking cards is available in Word </a:t>
            </a:r>
            <a:r>
              <a:rPr lang="en-GB" b="0" baseline="0" dirty="0" smtClean="0"/>
              <a:t>format.</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07120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ANSWERS</a:t>
            </a:r>
            <a:r>
              <a:rPr lang="en-GB" b="1" baseline="0" dirty="0"/>
              <a:t> – DO NOT DISPLAY DURING ACTIVITY</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38816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ANSWERS</a:t>
            </a:r>
            <a:r>
              <a:rPr lang="en-GB" b="1" baseline="0" dirty="0"/>
              <a:t> – DO NOT DISPLAY DURING ACTIVITY</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8291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11320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activity revisits the two forms of </a:t>
            </a:r>
            <a:r>
              <a:rPr lang="en-GB" i="1" dirty="0" err="1"/>
              <a:t>tener</a:t>
            </a:r>
            <a:r>
              <a:rPr lang="en-GB" dirty="0"/>
              <a:t> that were introduced</a:t>
            </a:r>
            <a:r>
              <a:rPr lang="en-GB" baseline="0" dirty="0"/>
              <a:t> last week.</a:t>
            </a:r>
          </a:p>
          <a:p>
            <a:r>
              <a:rPr lang="en-GB" baseline="0" dirty="0"/>
              <a:t>It also focuses students on the word order change from Spanish to English when translating adjectives that follow nouns.</a:t>
            </a:r>
          </a:p>
          <a:p>
            <a:r>
              <a:rPr lang="en-GB" baseline="0" dirty="0"/>
              <a:t>In addition to the new vocabulary, several previously taught words and phonics words are included: </a:t>
            </a:r>
            <a:r>
              <a:rPr lang="en-GB" baseline="0" dirty="0" err="1"/>
              <a:t>montaña</a:t>
            </a:r>
            <a:r>
              <a:rPr lang="en-GB" baseline="0" dirty="0"/>
              <a:t> [1464], alto [231], </a:t>
            </a:r>
            <a:r>
              <a:rPr lang="en-GB" baseline="0" dirty="0" err="1"/>
              <a:t>isla</a:t>
            </a:r>
            <a:r>
              <a:rPr lang="en-GB" baseline="0" dirty="0"/>
              <a:t> [810], bonito [891], </a:t>
            </a:r>
            <a:r>
              <a:rPr lang="en-GB" baseline="0" dirty="0" err="1"/>
              <a:t>hermoso</a:t>
            </a:r>
            <a:r>
              <a:rPr lang="en-GB" baseline="0" dirty="0"/>
              <a:t> [980], flor [739], playa [1475].</a:t>
            </a:r>
          </a:p>
          <a:p>
            <a:r>
              <a:rPr lang="en-GB" baseline="0" dirty="0"/>
              <a:t>‘Diversa’ was chosen as it is an English-Spanish cognate.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17959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Picture credit:</a:t>
            </a:r>
            <a:r>
              <a:rPr lang="en-GB" baseline="0" dirty="0"/>
              <a:t> Mario </a:t>
            </a:r>
            <a:r>
              <a:rPr lang="en-GB" baseline="0" dirty="0" err="1"/>
              <a:t>Carvajal</a:t>
            </a:r>
            <a:r>
              <a:rPr lang="en-GB" baseline="0" dirty="0"/>
              <a:t> </a:t>
            </a:r>
            <a:r>
              <a:rPr lang="en-GB" sz="1200" b="0" i="0" u="none" strike="noStrike" kern="1200" dirty="0">
                <a:solidFill>
                  <a:schemeClr val="tx1"/>
                </a:solidFill>
                <a:effectLst/>
                <a:latin typeface="+mn-lt"/>
                <a:ea typeface="+mn-ea"/>
                <a:cs typeface="+mn-cs"/>
              </a:rPr>
              <a:t>CC by 4.0; photo by James </a:t>
            </a:r>
            <a:r>
              <a:rPr lang="en-GB" sz="1200" b="0" i="0" u="none" strike="noStrike" kern="1200" dirty="0" err="1">
                <a:solidFill>
                  <a:schemeClr val="tx1"/>
                </a:solidFill>
                <a:effectLst/>
                <a:latin typeface="+mn-lt"/>
                <a:ea typeface="+mn-ea"/>
                <a:cs typeface="+mn-cs"/>
              </a:rPr>
              <a:t>Wainscoat</a:t>
            </a:r>
            <a:r>
              <a:rPr lang="en-GB" sz="1200" b="0" i="0" u="none" strike="noStrike" kern="1200" dirty="0">
                <a:solidFill>
                  <a:schemeClr val="tx1"/>
                </a:solidFill>
                <a:effectLst/>
                <a:latin typeface="+mn-lt"/>
                <a:ea typeface="+mn-ea"/>
                <a:cs typeface="+mn-cs"/>
              </a:rPr>
              <a:t> on </a:t>
            </a:r>
            <a:r>
              <a:rPr lang="en-GB" sz="1200" b="0" i="0" u="none" strike="noStrike" kern="1200" dirty="0" err="1">
                <a:solidFill>
                  <a:schemeClr val="tx1"/>
                </a:solidFill>
                <a:effectLst/>
                <a:latin typeface="+mn-lt"/>
                <a:ea typeface="+mn-ea"/>
                <a:cs typeface="+mn-cs"/>
              </a:rPr>
              <a:t>Unsplash</a:t>
            </a:r>
            <a:endParaRPr lang="en-GB" dirty="0"/>
          </a:p>
          <a:p>
            <a:endParaRPr lang="en-GB" dirty="0"/>
          </a:p>
          <a:p>
            <a:r>
              <a:rPr lang="en-GB" dirty="0"/>
              <a:t>This</a:t>
            </a:r>
            <a:r>
              <a:rPr lang="en-GB" baseline="0" dirty="0"/>
              <a:t> text can be exploited in different ways:</a:t>
            </a:r>
          </a:p>
          <a:p>
            <a:pPr marL="228600" indent="-228600">
              <a:buAutoNum type="arabicParenR"/>
            </a:pPr>
            <a:r>
              <a:rPr lang="en-GB" baseline="0" dirty="0"/>
              <a:t>Grammatical awareness – students read text and identify how many examples of the ‘adjective following noun’ they can find. </a:t>
            </a:r>
            <a:r>
              <a:rPr lang="en-GB" b="1" baseline="0" dirty="0"/>
              <a:t>Answer: 7 </a:t>
            </a:r>
            <a:r>
              <a:rPr lang="en-GB" baseline="0" dirty="0"/>
              <a:t>(río </a:t>
            </a:r>
            <a:r>
              <a:rPr lang="en-GB" baseline="0" dirty="0" err="1"/>
              <a:t>hermoso</a:t>
            </a:r>
            <a:r>
              <a:rPr lang="en-GB" baseline="0" dirty="0"/>
              <a:t>, parque nacional, ciudad grande, lugar perfecto, cosas </a:t>
            </a:r>
            <a:r>
              <a:rPr lang="en-GB" baseline="0" dirty="0" err="1"/>
              <a:t>feas</a:t>
            </a:r>
            <a:r>
              <a:rPr lang="en-GB" baseline="0" dirty="0"/>
              <a:t>, pájaro azul y verde; especie </a:t>
            </a:r>
            <a:r>
              <a:rPr lang="en-GB" baseline="0" dirty="0" err="1"/>
              <a:t>nativa</a:t>
            </a:r>
            <a:r>
              <a:rPr lang="en-GB" baseline="0" dirty="0"/>
              <a:t>). The title ‘un </a:t>
            </a:r>
            <a:r>
              <a:rPr lang="en-GB" baseline="0" dirty="0" err="1"/>
              <a:t>lugar</a:t>
            </a:r>
            <a:r>
              <a:rPr lang="en-GB" baseline="0" dirty="0"/>
              <a:t> </a:t>
            </a:r>
            <a:r>
              <a:rPr lang="en-GB" baseline="0" dirty="0" err="1"/>
              <a:t>espectacular</a:t>
            </a:r>
            <a:r>
              <a:rPr lang="en-GB" baseline="0" dirty="0"/>
              <a:t>’ includes another example of this.</a:t>
            </a:r>
          </a:p>
          <a:p>
            <a:pPr marL="228600" indent="-228600">
              <a:buAutoNum type="arabicParenR"/>
            </a:pPr>
            <a:r>
              <a:rPr lang="en-GB" baseline="0" dirty="0"/>
              <a:t>Phonics revision – listen to the text and write the missing words (</a:t>
            </a:r>
            <a:r>
              <a:rPr lang="en-GB" b="1" baseline="0" dirty="0"/>
              <a:t>see next slide</a:t>
            </a:r>
            <a:r>
              <a:rPr lang="en-GB" baseline="0" dirty="0"/>
              <a:t>), which contain words with challenging SSCs.</a:t>
            </a:r>
          </a:p>
          <a:p>
            <a:pPr marL="228600" indent="-228600">
              <a:buAutoNum type="arabicParenR"/>
            </a:pPr>
            <a:r>
              <a:rPr lang="en-GB" baseline="0" dirty="0"/>
              <a:t>Paired read aloud with prompts to force production of post-nominal adjective (</a:t>
            </a:r>
            <a:r>
              <a:rPr lang="en-GB" b="1" baseline="0" dirty="0"/>
              <a:t>see slide 38</a:t>
            </a:r>
            <a:r>
              <a:rPr lang="en-GB" baseline="0" dirty="0"/>
              <a:t>).</a:t>
            </a:r>
          </a:p>
          <a:p>
            <a:pPr marL="228600" indent="-228600">
              <a:buAutoNum type="arabicParenR"/>
            </a:pPr>
            <a:endParaRPr lang="en-GB" baseline="0" dirty="0"/>
          </a:p>
          <a:p>
            <a:pPr marL="228600" indent="-228600">
              <a:buAutoNum type="arabicParenR"/>
            </a:pPr>
            <a:endParaRPr lang="en-GB" baseline="0" dirty="0"/>
          </a:p>
          <a:p>
            <a:pPr marL="0" indent="0">
              <a:buNone/>
            </a:pPr>
            <a:r>
              <a:rPr lang="en-GB" dirty="0"/>
              <a:t>Two words that haven’t been previously taught are included as a gloss: ‘para and ‘especie’. Students will be taught the </a:t>
            </a:r>
            <a:r>
              <a:rPr lang="en-GB" dirty="0" err="1"/>
              <a:t>bsaic</a:t>
            </a:r>
            <a:r>
              <a:rPr lang="en-GB" dirty="0"/>
              <a:t> meaning of ‘para’ in next week’s class. They will learn ‘para’ + infinitive in the Year 8 Spanish scheme of work</a:t>
            </a: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2848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baseline="0" dirty="0"/>
              <a:t>Phonics revision</a:t>
            </a:r>
            <a:r>
              <a:rPr lang="en-GB" baseline="0" dirty="0"/>
              <a:t>: students write the missing words. The text has been adapted slightly to not give away the answers by repeating key words.</a:t>
            </a:r>
          </a:p>
          <a:p>
            <a:pPr marL="0" indent="0">
              <a:buNone/>
            </a:pPr>
            <a:endParaRPr lang="en-GB" baseline="0" dirty="0"/>
          </a:p>
          <a:p>
            <a:pPr marL="0" indent="0">
              <a:buNone/>
            </a:pPr>
            <a:r>
              <a:rPr lang="en-GB" baseline="0" dirty="0"/>
              <a:t>The missing words were selected because they contain a range of previously taught SSCs that can sometimes be challenging for students.</a:t>
            </a:r>
          </a:p>
          <a:p>
            <a:pPr marL="0" indent="0">
              <a:buNone/>
            </a:pPr>
            <a:endParaRPr lang="en-GB" baseline="0" dirty="0"/>
          </a:p>
          <a:p>
            <a:pPr marL="228600" indent="-228600">
              <a:buAutoNum type="arabicParenR"/>
            </a:pPr>
            <a:r>
              <a:rPr lang="en-GB" baseline="0" dirty="0"/>
              <a:t>hermoso  – SSC [silent ‘h’]</a:t>
            </a:r>
          </a:p>
          <a:p>
            <a:pPr marL="228600" indent="-228600">
              <a:buAutoNum type="arabicParenR"/>
            </a:pPr>
            <a:r>
              <a:rPr lang="en-GB" baseline="0" dirty="0"/>
              <a:t>lejos – SSC [j]</a:t>
            </a:r>
          </a:p>
          <a:p>
            <a:pPr marL="228600" indent="-228600">
              <a:buAutoNum type="arabicParenR"/>
            </a:pPr>
            <a:r>
              <a:rPr lang="en-GB" baseline="0" dirty="0"/>
              <a:t>azul – SSC [z]</a:t>
            </a:r>
          </a:p>
          <a:p>
            <a:pPr marL="228600" indent="-228600">
              <a:buAutoNum type="arabicParenR"/>
            </a:pPr>
            <a:r>
              <a:rPr lang="en-GB" baseline="0" dirty="0"/>
              <a:t>amarillo – SSC [ll]</a:t>
            </a:r>
          </a:p>
          <a:p>
            <a:pPr marL="228600" indent="-228600">
              <a:buAutoNum type="arabicParenR"/>
            </a:pPr>
            <a:r>
              <a:rPr lang="en-GB" baseline="0" dirty="0"/>
              <a:t>pequeños – SSC [ñ]</a:t>
            </a:r>
          </a:p>
          <a:p>
            <a:pPr marL="228600" indent="-228600">
              <a:buAutoNum type="arabicParenR"/>
            </a:pPr>
            <a:r>
              <a:rPr lang="en-GB" baseline="0" dirty="0"/>
              <a:t>imagen – SSC [</a:t>
            </a:r>
            <a:r>
              <a:rPr lang="en-GB" baseline="0" dirty="0" err="1"/>
              <a:t>ge</a:t>
            </a:r>
            <a:r>
              <a:rPr lang="en-GB" baseline="0" dirty="0"/>
              <a:t>]</a:t>
            </a:r>
          </a:p>
          <a:p>
            <a:pPr marL="228600" indent="-228600">
              <a:buAutoNum type="arabicParenR"/>
            </a:pPr>
            <a:endParaRPr lang="en-GB" baseline="0" dirty="0"/>
          </a:p>
          <a:p>
            <a:pPr marL="0" indent="0">
              <a:buNone/>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93357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Students take turns to read the text aloud with English prompts to force production of post-nominal adjective in Spanish.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Students haven’t previously learnt ‘especie’, ‘nativa’ or ‘nacional’ as vocabulary items so make sure these words are understood from the original text. All 3 are near-cognates but students might not be sure of the spoken form. ‘Especie’ and ‘nacional’ are provided as a gloss to support practice.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1510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The four nouns here</a:t>
            </a:r>
            <a:r>
              <a:rPr lang="en-GB" baseline="0" dirty="0" smtClean="0"/>
              <a:t> are from the 1.2.2 vocabulary set, which has just been revised.</a:t>
            </a:r>
            <a:endParaRPr lang="en-GB"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05518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aseline="0" dirty="0" smtClean="0"/>
              <a:t>Images retrieved from clker.com and unsplash.com (free to use). </a:t>
            </a:r>
          </a:p>
          <a:p>
            <a:pPr marL="0" indent="0">
              <a:buNone/>
            </a:pPr>
            <a:endParaRPr lang="en-GB" baseline="0" dirty="0" smtClean="0"/>
          </a:p>
          <a:p>
            <a:pPr marL="0" indent="0">
              <a:buNone/>
            </a:pPr>
            <a:r>
              <a:rPr lang="en-GB" baseline="0" dirty="0" smtClean="0"/>
              <a:t>All nouns here are recycled from vocabulary sets revisited this week in the NCELP Y7 Spanish </a:t>
            </a:r>
            <a:r>
              <a:rPr lang="en-GB" baseline="0" dirty="0" err="1" smtClean="0"/>
              <a:t>SoW.</a:t>
            </a:r>
            <a:endParaRPr lang="en-GB" baseline="0" dirty="0" smtClean="0"/>
          </a:p>
          <a:p>
            <a:pPr marL="0" indent="0">
              <a:buNone/>
            </a:pPr>
            <a:endParaRPr lang="en-GB" baseline="0" dirty="0" smtClean="0"/>
          </a:p>
          <a:p>
            <a:pPr marL="0" indent="0">
              <a:buNone/>
            </a:pPr>
            <a:r>
              <a:rPr lang="en-GB" baseline="0" dirty="0" smtClean="0"/>
              <a:t>Ask the students to write 1-8 in their books and to write down in English the noun and the adjective that they hear. This will help to practice both retrieval of vocabulary and processing of the word order change from Spanish to English. </a:t>
            </a:r>
          </a:p>
          <a:p>
            <a:pPr marL="0" indent="0">
              <a:buNone/>
            </a:pPr>
            <a:endParaRPr lang="en-GB" baseline="0" dirty="0" smtClean="0"/>
          </a:p>
          <a:p>
            <a:pPr marL="0" indent="0">
              <a:buNone/>
            </a:pPr>
            <a:r>
              <a:rPr lang="en-GB" baseline="0" dirty="0" smtClean="0"/>
              <a:t>Answers:</a:t>
            </a:r>
          </a:p>
          <a:p>
            <a:pPr marL="0" indent="0">
              <a:buNone/>
            </a:pPr>
            <a:r>
              <a:rPr lang="en-GB" baseline="0" dirty="0" smtClean="0"/>
              <a:t>1/ a tall mother; 2/ a short father; 3/ a silly sister; 4/ a nice brother; 5/ an important (female) author; 6/ an interesting (male) teacher; 7/ a nervous (male) director, </a:t>
            </a:r>
            <a:r>
              <a:rPr lang="en-GB" baseline="0" dirty="0" err="1" smtClean="0"/>
              <a:t>headteacher</a:t>
            </a:r>
            <a:r>
              <a:rPr lang="en-GB" baseline="0" dirty="0" smtClean="0"/>
              <a:t>; 8/ a cheerful (female) director</a:t>
            </a:r>
          </a:p>
          <a:p>
            <a:pPr marL="0" indent="0">
              <a:buNone/>
            </a:pPr>
            <a:endParaRPr lang="en-GB" baseline="0" dirty="0" smtClean="0"/>
          </a:p>
          <a:p>
            <a:pPr marL="0" indent="0">
              <a:buNone/>
            </a:pPr>
            <a:r>
              <a:rPr lang="en-GB" baseline="0" dirty="0" smtClean="0"/>
              <a:t>Transcript</a:t>
            </a:r>
          </a:p>
          <a:p>
            <a:pPr marL="228600" indent="-228600">
              <a:buAutoNum type="arabicParenR"/>
            </a:pPr>
            <a:r>
              <a:rPr lang="en-GB" baseline="0" dirty="0" smtClean="0"/>
              <a:t>una </a:t>
            </a:r>
            <a:r>
              <a:rPr lang="en-GB" baseline="0" dirty="0" err="1" smtClean="0"/>
              <a:t>madre</a:t>
            </a:r>
            <a:r>
              <a:rPr lang="en-GB" baseline="0" dirty="0" smtClean="0"/>
              <a:t> </a:t>
            </a:r>
            <a:r>
              <a:rPr lang="en-GB" baseline="0" dirty="0" err="1" smtClean="0"/>
              <a:t>alta</a:t>
            </a:r>
            <a:endParaRPr lang="en-GB" baseline="0" dirty="0" smtClean="0"/>
          </a:p>
          <a:p>
            <a:pPr marL="228600" indent="-228600">
              <a:buAutoNum type="arabicParenR"/>
            </a:pPr>
            <a:r>
              <a:rPr lang="en-GB" baseline="0" dirty="0" smtClean="0"/>
              <a:t>un padre </a:t>
            </a:r>
            <a:r>
              <a:rPr lang="en-GB" baseline="0" dirty="0" err="1" smtClean="0"/>
              <a:t>bajo</a:t>
            </a:r>
            <a:endParaRPr lang="en-GB" baseline="0" dirty="0" smtClean="0"/>
          </a:p>
          <a:p>
            <a:pPr marL="228600" indent="-228600">
              <a:buAutoNum type="arabicParenR"/>
            </a:pPr>
            <a:r>
              <a:rPr lang="en-GB" baseline="0" dirty="0" smtClean="0"/>
              <a:t>una </a:t>
            </a:r>
            <a:r>
              <a:rPr lang="en-GB" baseline="0" dirty="0" err="1" smtClean="0"/>
              <a:t>hermana</a:t>
            </a:r>
            <a:r>
              <a:rPr lang="en-GB" baseline="0" dirty="0" smtClean="0"/>
              <a:t> </a:t>
            </a:r>
            <a:r>
              <a:rPr lang="en-GB" baseline="0" dirty="0" err="1" smtClean="0"/>
              <a:t>tonta</a:t>
            </a:r>
            <a:r>
              <a:rPr lang="en-GB" baseline="0" dirty="0" smtClean="0"/>
              <a:t>.</a:t>
            </a:r>
          </a:p>
          <a:p>
            <a:pPr marL="228600" indent="-228600">
              <a:buAutoNum type="arabicParenR"/>
            </a:pPr>
            <a:r>
              <a:rPr lang="en-GB" baseline="0" dirty="0" smtClean="0"/>
              <a:t>un </a:t>
            </a:r>
            <a:r>
              <a:rPr lang="en-GB" baseline="0" dirty="0" err="1" smtClean="0"/>
              <a:t>hermano</a:t>
            </a:r>
            <a:r>
              <a:rPr lang="en-GB" baseline="0" dirty="0" smtClean="0"/>
              <a:t> </a:t>
            </a:r>
            <a:r>
              <a:rPr lang="en-GB" baseline="0" dirty="0" err="1" smtClean="0"/>
              <a:t>simpático</a:t>
            </a:r>
            <a:endParaRPr lang="en-GB" baseline="0" dirty="0" smtClean="0"/>
          </a:p>
          <a:p>
            <a:pPr marL="228600" indent="-228600">
              <a:buAutoNum type="arabicParenR"/>
            </a:pPr>
            <a:r>
              <a:rPr lang="en-GB" baseline="0" dirty="0" smtClean="0"/>
              <a:t>una </a:t>
            </a:r>
            <a:r>
              <a:rPr lang="en-GB" baseline="0" dirty="0" err="1" smtClean="0"/>
              <a:t>autora</a:t>
            </a:r>
            <a:r>
              <a:rPr lang="en-GB" baseline="0" dirty="0" smtClean="0"/>
              <a:t> importante</a:t>
            </a:r>
          </a:p>
          <a:p>
            <a:pPr marL="228600" indent="-228600">
              <a:buAutoNum type="arabicParenR"/>
            </a:pPr>
            <a:r>
              <a:rPr lang="en-GB" baseline="0" dirty="0" smtClean="0"/>
              <a:t>un </a:t>
            </a:r>
            <a:r>
              <a:rPr lang="en-GB" baseline="0" dirty="0" err="1" smtClean="0"/>
              <a:t>profesor</a:t>
            </a:r>
            <a:r>
              <a:rPr lang="en-GB" baseline="0" dirty="0" smtClean="0"/>
              <a:t> </a:t>
            </a:r>
            <a:r>
              <a:rPr lang="en-GB" baseline="0" dirty="0" err="1" smtClean="0"/>
              <a:t>interesante</a:t>
            </a:r>
            <a:endParaRPr lang="en-GB" baseline="0" dirty="0" smtClean="0"/>
          </a:p>
          <a:p>
            <a:pPr marL="228600" indent="-228600">
              <a:buAutoNum type="arabicParenR"/>
            </a:pPr>
            <a:r>
              <a:rPr lang="en-GB" baseline="0" dirty="0" smtClean="0"/>
              <a:t>un director </a:t>
            </a:r>
            <a:r>
              <a:rPr lang="en-GB" baseline="0" dirty="0" err="1" smtClean="0"/>
              <a:t>nervioso</a:t>
            </a:r>
            <a:endParaRPr lang="en-GB" baseline="0" dirty="0" smtClean="0"/>
          </a:p>
          <a:p>
            <a:pPr marL="228600" indent="-228600">
              <a:buAutoNum type="arabicParenR"/>
            </a:pPr>
            <a:r>
              <a:rPr lang="en-GB" baseline="0" dirty="0" smtClean="0"/>
              <a:t>una </a:t>
            </a:r>
            <a:r>
              <a:rPr lang="en-GB" baseline="0" dirty="0" err="1" smtClean="0"/>
              <a:t>directora</a:t>
            </a:r>
            <a:r>
              <a:rPr lang="en-GB" baseline="0" dirty="0" smtClean="0"/>
              <a:t> </a:t>
            </a:r>
            <a:r>
              <a:rPr lang="en-GB" baseline="0" dirty="0" err="1" smtClean="0"/>
              <a:t>alegre</a:t>
            </a:r>
            <a:endParaRPr lang="en-GB" baseline="0" dirty="0" smtClean="0"/>
          </a:p>
          <a:p>
            <a:pPr marL="228600" indent="-228600">
              <a:buAutoNum type="arabicParenR"/>
            </a:pPr>
            <a:endParaRPr lang="en-GB" baseline="0" dirty="0" smtClean="0"/>
          </a:p>
          <a:p>
            <a:pPr marL="228600" indent="-228600">
              <a:buAutoNum type="arabicParenR"/>
            </a:pPr>
            <a:endParaRPr lang="en-GB" baseline="0" dirty="0" smtClean="0"/>
          </a:p>
          <a:p>
            <a:pPr marL="228600" indent="-228600">
              <a:buAutoNum type="arabicParenR"/>
            </a:pPr>
            <a:endParaRPr lang="en-GB" baseline="0" dirty="0" smtClean="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6473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Revision of adjectival gender agreement: Students have to arrange the adjectives in the two different categories (both were previously taught in the NCELP </a:t>
            </a:r>
            <a:r>
              <a:rPr lang="en-GB" baseline="0" dirty="0" err="1" smtClean="0"/>
              <a:t>SoW</a:t>
            </a:r>
            <a:r>
              <a:rPr lang="en-GB" baseline="0" dirty="0" smtClean="0"/>
              <a:t>). </a:t>
            </a:r>
            <a:br>
              <a:rPr lang="en-GB" baseline="0" dirty="0" smtClean="0"/>
            </a:br>
            <a:r>
              <a:rPr lang="en-GB" baseline="0" dirty="0" smtClean="0"/>
              <a:t>They will need to use adjective gender agreement for this week’s classes.  Once the words are arranged, ask them to complete the rule (this aims to further raise awareness of the grammar feature.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Afterwards, ask the learners to read out their answers to the previous listening </a:t>
            </a:r>
            <a:r>
              <a:rPr lang="en-GB" b="0" baseline="0" dirty="0" smtClean="0"/>
              <a:t>activity</a:t>
            </a:r>
            <a:r>
              <a:rPr lang="en-GB" b="1" baseline="0" dirty="0" smtClean="0"/>
              <a:t> but to change them back to Spanish.  </a:t>
            </a:r>
            <a:r>
              <a:rPr lang="en-GB" baseline="0" dirty="0" smtClean="0"/>
              <a:t>This is a translation activity which pushes them to reverse the order of the noun and the adjective from English and to also practice gender agreement and pronunciation of the adjectives. They could do this first as a whole class together, and then once they have the correct answers, to their partner.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44362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To push</a:t>
            </a:r>
            <a:r>
              <a:rPr lang="en-US" baseline="0" dirty="0" smtClean="0"/>
              <a:t> the learners to recall the nouns that were reviewed on the last slide, we only provide the first letter.</a:t>
            </a:r>
            <a:endParaRPr lang="en-US"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27521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 name="Google Shape;5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OPTIONAL: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brief revision of tengo vs tienes (previously taught in NCELP SoW) before the next speaking/listening activity, in which these are needed.</a:t>
            </a:r>
          </a:p>
        </p:txBody>
      </p:sp>
      <p:sp>
        <p:nvSpPr>
          <p:cNvPr id="54" name="Google Shape;5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6</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546742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 name="Google Shape;6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OPTIONAL: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brief revision of tengo vs tienes before the next speaking/listening activity</a:t>
            </a:r>
          </a:p>
          <a:p>
            <a:pPr marL="0" marR="0" lvl="0" indent="0" algn="l" rtl="0">
              <a:lnSpc>
                <a:spcPct val="100000"/>
              </a:lnSpc>
              <a:spcBef>
                <a:spcPts val="0"/>
              </a:spcBef>
              <a:spcAft>
                <a:spcPts val="0"/>
              </a:spcAft>
              <a:buClr>
                <a:schemeClr val="dk1"/>
              </a:buClr>
              <a:buSzPts val="1200"/>
              <a:buFont typeface="Calibri"/>
              <a:buNone/>
            </a:pPr>
            <a:r>
              <a:rPr lang="en-GB" dirty="0"/>
              <a:t>Cycle through the 1</a:t>
            </a:r>
            <a:r>
              <a:rPr lang="en-GB" baseline="30000" dirty="0"/>
              <a:t>st</a:t>
            </a:r>
            <a:r>
              <a:rPr lang="en-GB" dirty="0"/>
              <a:t> &amp; 2</a:t>
            </a:r>
            <a:r>
              <a:rPr lang="en-GB" baseline="30000" dirty="0"/>
              <a:t>nd</a:t>
            </a:r>
            <a:r>
              <a:rPr lang="en-GB" dirty="0"/>
              <a:t> person singular forms again.</a:t>
            </a:r>
            <a:endParaRPr dirty="0"/>
          </a:p>
          <a:p>
            <a:pPr marL="457200" marR="0" lvl="0" indent="-228600" algn="l" rtl="0">
              <a:lnSpc>
                <a:spcPct val="100000"/>
              </a:lnSpc>
              <a:spcBef>
                <a:spcPts val="0"/>
              </a:spcBef>
              <a:spcAft>
                <a:spcPts val="0"/>
              </a:spcAft>
              <a:buSzPts val="1400"/>
              <a:buNone/>
            </a:pPr>
            <a:endParaRPr dirty="0"/>
          </a:p>
        </p:txBody>
      </p:sp>
      <p:sp>
        <p:nvSpPr>
          <p:cNvPr id="64" name="Google Shape;6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7</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209304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 name="Google Shape;7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OPTIONAL: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brief revision of tengo vs tienes before the next speaking/listening activity</a:t>
            </a:r>
          </a:p>
          <a:p>
            <a:pPr marL="0" marR="0" lvl="0" indent="0" algn="l" rtl="0">
              <a:lnSpc>
                <a:spcPct val="100000"/>
              </a:lnSpc>
              <a:spcBef>
                <a:spcPts val="0"/>
              </a:spcBef>
              <a:spcAft>
                <a:spcPts val="0"/>
              </a:spcAft>
              <a:buClr>
                <a:schemeClr val="dk1"/>
              </a:buClr>
              <a:buSzPts val="1200"/>
              <a:buFont typeface="Calibri"/>
              <a:buNone/>
            </a:pPr>
            <a:r>
              <a:rPr lang="en-GB" dirty="0"/>
              <a:t>Revisit the 1</a:t>
            </a:r>
            <a:r>
              <a:rPr lang="en-GB" baseline="30000" dirty="0"/>
              <a:t>st</a:t>
            </a:r>
            <a:r>
              <a:rPr lang="en-GB" dirty="0"/>
              <a:t> person singular form in a sentence.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dirty="0"/>
              <a:t>Note that the</a:t>
            </a:r>
            <a:r>
              <a:rPr lang="en-GB" baseline="0" dirty="0"/>
              <a:t> example includes a post-nominal adjective, so you can prompt students to think once more about the word order difference between English and Spanish. </a:t>
            </a:r>
            <a:endParaRPr dirty="0"/>
          </a:p>
        </p:txBody>
      </p:sp>
      <p:sp>
        <p:nvSpPr>
          <p:cNvPr id="75" name="Google Shape;7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8</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455608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OPTIONAL: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brief revision of tengo vs tienes before the next speaking/listening activity</a:t>
            </a:r>
          </a:p>
          <a:p>
            <a:pPr marL="0" marR="0" lvl="0" indent="0" algn="l" rtl="0">
              <a:lnSpc>
                <a:spcPct val="100000"/>
              </a:lnSpc>
              <a:spcBef>
                <a:spcPts val="0"/>
              </a:spcBef>
              <a:spcAft>
                <a:spcPts val="0"/>
              </a:spcAft>
              <a:buClr>
                <a:schemeClr val="dk1"/>
              </a:buClr>
              <a:buSzPts val="1200"/>
              <a:buFont typeface="Calibri"/>
              <a:buNone/>
            </a:pPr>
            <a:r>
              <a:rPr lang="en-GB" dirty="0"/>
              <a:t>Revisit the 2nd person singular form in a sentence.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Note that the</a:t>
            </a:r>
            <a:r>
              <a:rPr lang="en-GB" baseline="0" dirty="0"/>
              <a:t> example includes a post-nominal adjective, so you can prompt students to think once more about the word order difference between English and Spanish. </a:t>
            </a:r>
            <a:endParaRPr lang="en-GB" dirty="0"/>
          </a:p>
          <a:p>
            <a:pPr marL="0" marR="0" lvl="0" indent="0" algn="l" rtl="0">
              <a:lnSpc>
                <a:spcPct val="100000"/>
              </a:lnSpc>
              <a:spcBef>
                <a:spcPts val="0"/>
              </a:spcBef>
              <a:spcAft>
                <a:spcPts val="0"/>
              </a:spcAft>
              <a:buClr>
                <a:schemeClr val="dk1"/>
              </a:buClr>
              <a:buSzPts val="1200"/>
              <a:buFont typeface="Calibri"/>
              <a:buNone/>
            </a:pPr>
            <a:endParaRPr dirty="0"/>
          </a:p>
          <a:p>
            <a:pPr marL="457200" marR="0" lvl="0" indent="-228600" algn="l" rtl="0">
              <a:lnSpc>
                <a:spcPct val="100000"/>
              </a:lnSpc>
              <a:spcBef>
                <a:spcPts val="0"/>
              </a:spcBef>
              <a:spcAft>
                <a:spcPts val="0"/>
              </a:spcAft>
              <a:buSzPts val="1400"/>
              <a:buNone/>
            </a:pPr>
            <a:endParaRPr dirty="0"/>
          </a:p>
        </p:txBody>
      </p:sp>
      <p:sp>
        <p:nvSpPr>
          <p:cNvPr id="84" name="Google Shape;84;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9</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94324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A33A6B7B-EBA9-43AB-A57B-18D1D2714145}" type="datetimeFigureOut">
              <a:rPr lang="en-GB" smtClean="0"/>
              <a:t>30/03/2020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9A8B77-5D60-41AC-A6E4-E20B2E12D5A1}" type="slidenum">
              <a:rPr lang="en-GB" smtClean="0"/>
              <a:t>‹#›</a:t>
            </a:fld>
            <a:endParaRPr lang="en-GB"/>
          </a:p>
        </p:txBody>
      </p:sp>
    </p:spTree>
    <p:extLst>
      <p:ext uri="{BB962C8B-B14F-4D97-AF65-F5344CB8AC3E}">
        <p14:creationId xmlns:p14="http://schemas.microsoft.com/office/powerpoint/2010/main" val="604761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33A6B7B-EBA9-43AB-A57B-18D1D2714145}" type="datetimeFigureOut">
              <a:rPr lang="en-GB" smtClean="0"/>
              <a:t>30/03/2020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9A8B77-5D60-41AC-A6E4-E20B2E12D5A1}" type="slidenum">
              <a:rPr lang="en-GB" smtClean="0"/>
              <a:t>‹#›</a:t>
            </a:fld>
            <a:endParaRPr lang="en-GB"/>
          </a:p>
        </p:txBody>
      </p:sp>
    </p:spTree>
    <p:extLst>
      <p:ext uri="{BB962C8B-B14F-4D97-AF65-F5344CB8AC3E}">
        <p14:creationId xmlns:p14="http://schemas.microsoft.com/office/powerpoint/2010/main" val="1343368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33A6B7B-EBA9-43AB-A57B-18D1D2714145}" type="datetimeFigureOut">
              <a:rPr lang="en-GB" smtClean="0"/>
              <a:t>30/03/2020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9A8B77-5D60-41AC-A6E4-E20B2E12D5A1}" type="slidenum">
              <a:rPr lang="en-GB" smtClean="0"/>
              <a:t>‹#›</a:t>
            </a:fld>
            <a:endParaRPr lang="en-GB"/>
          </a:p>
        </p:txBody>
      </p:sp>
    </p:spTree>
    <p:extLst>
      <p:ext uri="{BB962C8B-B14F-4D97-AF65-F5344CB8AC3E}">
        <p14:creationId xmlns:p14="http://schemas.microsoft.com/office/powerpoint/2010/main" val="30364986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1189641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77021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261298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852534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456462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7026568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30/03/2020</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1384465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30/03/2020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607852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33A6B7B-EBA9-43AB-A57B-18D1D2714145}" type="datetimeFigureOut">
              <a:rPr lang="en-GB" smtClean="0"/>
              <a:t>30/03/2020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9A8B77-5D60-41AC-A6E4-E20B2E12D5A1}" type="slidenum">
              <a:rPr lang="en-GB" smtClean="0"/>
              <a:t>‹#›</a:t>
            </a:fld>
            <a:endParaRPr lang="en-GB"/>
          </a:p>
        </p:txBody>
      </p:sp>
    </p:spTree>
    <p:extLst>
      <p:ext uri="{BB962C8B-B14F-4D97-AF65-F5344CB8AC3E}">
        <p14:creationId xmlns:p14="http://schemas.microsoft.com/office/powerpoint/2010/main" val="2018045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30/03/2020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3647217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30/03/2020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058288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30/03/2020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7248444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5976053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160656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365979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274895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008819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2189348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25686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33A6B7B-EBA9-43AB-A57B-18D1D2714145}" type="datetimeFigureOut">
              <a:rPr lang="en-GB" smtClean="0"/>
              <a:t>30/03/2020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9A8B77-5D60-41AC-A6E4-E20B2E12D5A1}" type="slidenum">
              <a:rPr lang="en-GB" smtClean="0"/>
              <a:t>‹#›</a:t>
            </a:fld>
            <a:endParaRPr lang="en-GB"/>
          </a:p>
        </p:txBody>
      </p:sp>
    </p:spTree>
    <p:extLst>
      <p:ext uri="{BB962C8B-B14F-4D97-AF65-F5344CB8AC3E}">
        <p14:creationId xmlns:p14="http://schemas.microsoft.com/office/powerpoint/2010/main" val="22367678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5567578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2491192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110740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10004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A33A6B7B-EBA9-43AB-A57B-18D1D2714145}" type="datetimeFigureOut">
              <a:rPr lang="en-GB" smtClean="0"/>
              <a:t>30/03/2020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99A8B77-5D60-41AC-A6E4-E20B2E12D5A1}" type="slidenum">
              <a:rPr lang="en-GB" smtClean="0"/>
              <a:t>‹#›</a:t>
            </a:fld>
            <a:endParaRPr lang="en-GB"/>
          </a:p>
        </p:txBody>
      </p:sp>
    </p:spTree>
    <p:extLst>
      <p:ext uri="{BB962C8B-B14F-4D97-AF65-F5344CB8AC3E}">
        <p14:creationId xmlns:p14="http://schemas.microsoft.com/office/powerpoint/2010/main" val="1104844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A33A6B7B-EBA9-43AB-A57B-18D1D2714145}" type="datetimeFigureOut">
              <a:rPr lang="en-GB" smtClean="0"/>
              <a:t>30/03/2020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99A8B77-5D60-41AC-A6E4-E20B2E12D5A1}" type="slidenum">
              <a:rPr lang="en-GB" smtClean="0"/>
              <a:t>‹#›</a:t>
            </a:fld>
            <a:endParaRPr lang="en-GB"/>
          </a:p>
        </p:txBody>
      </p:sp>
    </p:spTree>
    <p:extLst>
      <p:ext uri="{BB962C8B-B14F-4D97-AF65-F5344CB8AC3E}">
        <p14:creationId xmlns:p14="http://schemas.microsoft.com/office/powerpoint/2010/main" val="11889692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A33A6B7B-EBA9-43AB-A57B-18D1D2714145}" type="datetimeFigureOut">
              <a:rPr lang="en-GB" smtClean="0"/>
              <a:t>30/03/2020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99A8B77-5D60-41AC-A6E4-E20B2E12D5A1}" type="slidenum">
              <a:rPr lang="en-GB" smtClean="0"/>
              <a:t>‹#›</a:t>
            </a:fld>
            <a:endParaRPr lang="en-GB"/>
          </a:p>
        </p:txBody>
      </p:sp>
    </p:spTree>
    <p:extLst>
      <p:ext uri="{BB962C8B-B14F-4D97-AF65-F5344CB8AC3E}">
        <p14:creationId xmlns:p14="http://schemas.microsoft.com/office/powerpoint/2010/main" val="1274014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3A6B7B-EBA9-43AB-A57B-18D1D2714145}" type="datetimeFigureOut">
              <a:rPr lang="en-GB" smtClean="0"/>
              <a:t>30/03/2020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99A8B77-5D60-41AC-A6E4-E20B2E12D5A1}" type="slidenum">
              <a:rPr lang="en-GB" smtClean="0"/>
              <a:t>‹#›</a:t>
            </a:fld>
            <a:endParaRPr lang="en-GB"/>
          </a:p>
        </p:txBody>
      </p:sp>
    </p:spTree>
    <p:extLst>
      <p:ext uri="{BB962C8B-B14F-4D97-AF65-F5344CB8AC3E}">
        <p14:creationId xmlns:p14="http://schemas.microsoft.com/office/powerpoint/2010/main" val="3970291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33A6B7B-EBA9-43AB-A57B-18D1D2714145}" type="datetimeFigureOut">
              <a:rPr lang="en-GB" smtClean="0"/>
              <a:t>30/03/2020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99A8B77-5D60-41AC-A6E4-E20B2E12D5A1}" type="slidenum">
              <a:rPr lang="en-GB" smtClean="0"/>
              <a:t>‹#›</a:t>
            </a:fld>
            <a:endParaRPr lang="en-GB"/>
          </a:p>
        </p:txBody>
      </p:sp>
    </p:spTree>
    <p:extLst>
      <p:ext uri="{BB962C8B-B14F-4D97-AF65-F5344CB8AC3E}">
        <p14:creationId xmlns:p14="http://schemas.microsoft.com/office/powerpoint/2010/main" val="2022866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33A6B7B-EBA9-43AB-A57B-18D1D2714145}" type="datetimeFigureOut">
              <a:rPr lang="en-GB" smtClean="0"/>
              <a:t>30/03/2020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99A8B77-5D60-41AC-A6E4-E20B2E12D5A1}" type="slidenum">
              <a:rPr lang="en-GB" smtClean="0"/>
              <a:t>‹#›</a:t>
            </a:fld>
            <a:endParaRPr lang="en-GB"/>
          </a:p>
        </p:txBody>
      </p:sp>
    </p:spTree>
    <p:extLst>
      <p:ext uri="{BB962C8B-B14F-4D97-AF65-F5344CB8AC3E}">
        <p14:creationId xmlns:p14="http://schemas.microsoft.com/office/powerpoint/2010/main" val="9257516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hyperlink" Target="about:blank"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3A6B7B-EBA9-43AB-A57B-18D1D2714145}" type="datetimeFigureOut">
              <a:rPr lang="en-GB" smtClean="0"/>
              <a:t>30/03/2020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9A8B77-5D60-41AC-A6E4-E20B2E12D5A1}" type="slidenum">
              <a:rPr lang="en-GB" smtClean="0"/>
              <a:t>‹#›</a:t>
            </a:fld>
            <a:endParaRPr lang="en-GB"/>
          </a:p>
        </p:txBody>
      </p:sp>
    </p:spTree>
    <p:extLst>
      <p:ext uri="{BB962C8B-B14F-4D97-AF65-F5344CB8AC3E}">
        <p14:creationId xmlns:p14="http://schemas.microsoft.com/office/powerpoint/2010/main" val="22824749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r>
              <a:rPr lang="en-GB" sz="1100" dirty="0">
                <a:solidFill>
                  <a:prstClr val="black"/>
                </a:solidFill>
                <a:latin typeface="Century Gothic" panose="020B0502020202020204" pitchFamily="34" charset="0"/>
              </a:rPr>
              <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2555641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6723435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16.png"/><Relationship Id="rId7"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8.xml"/><Relationship Id="rId6" Type="http://schemas.openxmlformats.org/officeDocument/2006/relationships/image" Target="../media/image9.png"/><Relationship Id="rId5" Type="http://schemas.openxmlformats.org/officeDocument/2006/relationships/image" Target="../media/image18.png"/><Relationship Id="rId10" Type="http://schemas.openxmlformats.org/officeDocument/2006/relationships/image" Target="../media/image19.jpeg"/><Relationship Id="rId4" Type="http://schemas.openxmlformats.org/officeDocument/2006/relationships/image" Target="../media/image17.png"/><Relationship Id="rId9" Type="http://schemas.openxmlformats.org/officeDocument/2006/relationships/image" Target="../media/image15.jpeg"/></Relationships>
</file>

<file path=ppt/slides/_rels/slide1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16.png"/><Relationship Id="rId7"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8.xml"/><Relationship Id="rId6" Type="http://schemas.openxmlformats.org/officeDocument/2006/relationships/image" Target="../media/image9.png"/><Relationship Id="rId5" Type="http://schemas.openxmlformats.org/officeDocument/2006/relationships/image" Target="../media/image18.png"/><Relationship Id="rId10" Type="http://schemas.openxmlformats.org/officeDocument/2006/relationships/image" Target="../media/image19.jpeg"/><Relationship Id="rId4" Type="http://schemas.openxmlformats.org/officeDocument/2006/relationships/image" Target="../media/image17.png"/><Relationship Id="rId9" Type="http://schemas.openxmlformats.org/officeDocument/2006/relationships/image" Target="../media/image20.jpeg"/></Relationships>
</file>

<file path=ppt/slides/_rels/slide1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16.png"/><Relationship Id="rId7"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8.xml"/><Relationship Id="rId6" Type="http://schemas.openxmlformats.org/officeDocument/2006/relationships/image" Target="../media/image9.png"/><Relationship Id="rId5" Type="http://schemas.openxmlformats.org/officeDocument/2006/relationships/image" Target="../media/image18.png"/><Relationship Id="rId10" Type="http://schemas.openxmlformats.org/officeDocument/2006/relationships/image" Target="../media/image19.jpeg"/><Relationship Id="rId4" Type="http://schemas.openxmlformats.org/officeDocument/2006/relationships/image" Target="../media/image17.png"/><Relationship Id="rId9" Type="http://schemas.openxmlformats.org/officeDocument/2006/relationships/image" Target="../media/image15.jpeg"/></Relationships>
</file>

<file path=ppt/slides/_rels/slide1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16.png"/><Relationship Id="rId7"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8.xml"/><Relationship Id="rId6" Type="http://schemas.openxmlformats.org/officeDocument/2006/relationships/image" Target="../media/image9.png"/><Relationship Id="rId5" Type="http://schemas.openxmlformats.org/officeDocument/2006/relationships/image" Target="../media/image18.png"/><Relationship Id="rId10" Type="http://schemas.openxmlformats.org/officeDocument/2006/relationships/image" Target="../media/image19.jpeg"/><Relationship Id="rId4" Type="http://schemas.openxmlformats.org/officeDocument/2006/relationships/image" Target="../media/image17.png"/><Relationship Id="rId9"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8.xml"/><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26.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26.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audio" Target="../media/audio4.wav"/><Relationship Id="rId3" Type="http://schemas.openxmlformats.org/officeDocument/2006/relationships/image" Target="../media/image6.jpeg"/><Relationship Id="rId7" Type="http://schemas.openxmlformats.org/officeDocument/2006/relationships/audio" Target="../media/audio3.wav"/><Relationship Id="rId12" Type="http://schemas.openxmlformats.org/officeDocument/2006/relationships/audio" Target="../media/audio8.wav"/><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audio" Target="../media/audio2.wav"/><Relationship Id="rId11" Type="http://schemas.openxmlformats.org/officeDocument/2006/relationships/audio" Target="../media/audio7.wav"/><Relationship Id="rId5" Type="http://schemas.openxmlformats.org/officeDocument/2006/relationships/audio" Target="../media/audio1.wav"/><Relationship Id="rId10" Type="http://schemas.openxmlformats.org/officeDocument/2006/relationships/audio" Target="../media/audio6.wav"/><Relationship Id="rId4" Type="http://schemas.openxmlformats.org/officeDocument/2006/relationships/image" Target="../media/image7.png"/><Relationship Id="rId9" Type="http://schemas.openxmlformats.org/officeDocument/2006/relationships/audio" Target="../media/audio5.wav"/></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jpeg"/><Relationship Id="rId4" Type="http://schemas.openxmlformats.org/officeDocument/2006/relationships/image" Target="../media/image9.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4" name="Isosceles Triangle 3"/>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5" name="Rectangle 4"/>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9" name="TextBox 18"/>
          <p:cNvSpPr txBox="1"/>
          <p:nvPr/>
        </p:nvSpPr>
        <p:spPr>
          <a:xfrm>
            <a:off x="52293" y="2442632"/>
            <a:ext cx="946907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Grammar</a:t>
            </a:r>
            <a:endPar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3130" y="5226589"/>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2.1 - Week </a:t>
            </a:r>
            <a:r>
              <a:rPr kumimoji="0" lang="en-GB" sz="2200" b="0" i="0" u="none" strike="noStrike" kern="1200" cap="none" spc="0" normalizeH="0" baseline="0" noProof="0" dirty="0" smtClean="0">
                <a:ln>
                  <a:noFill/>
                </a:ln>
                <a:solidFill>
                  <a:prstClr val="white"/>
                </a:solidFill>
                <a:effectLst/>
                <a:uLnTx/>
                <a:uFillTx/>
                <a:latin typeface="Century Gothic" panose="020B0502020202020204" pitchFamily="34" charset="0"/>
                <a:ea typeface="+mj-ea"/>
                <a:cs typeface="+mj-cs"/>
              </a:rPr>
              <a:t>3 - Lesson 33/34</a:t>
            </a:r>
            <a:endPar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4" name="Title 3">
            <a:extLst>
              <a:ext uri="{FF2B5EF4-FFF2-40B4-BE49-F238E27FC236}">
                <a16:creationId xmlns:a16="http://schemas.microsoft.com/office/drawing/2014/main" id="{AB3692F8-CE33-C34E-B376-364FE77401E4}"/>
              </a:ext>
            </a:extLst>
          </p:cNvPr>
          <p:cNvSpPr txBox="1">
            <a:spLocks/>
          </p:cNvSpPr>
          <p:nvPr/>
        </p:nvSpPr>
        <p:spPr>
          <a:xfrm>
            <a:off x="223130" y="6151544"/>
            <a:ext cx="5784972"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smtClean="0">
                <a:ln>
                  <a:noFill/>
                </a:ln>
                <a:solidFill>
                  <a:prstClr val="white"/>
                </a:solidFill>
                <a:effectLst/>
                <a:uLnTx/>
                <a:uFillTx/>
                <a:latin typeface="Century Gothic" panose="020B0502020202020204" pitchFamily="34" charset="0"/>
                <a:ea typeface="+mj-ea"/>
                <a:cs typeface="+mj-cs"/>
              </a:rPr>
              <a:t>Nick </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Avery </a:t>
            </a:r>
            <a:r>
              <a:rPr kumimoji="0" lang="en-GB" sz="1400" b="0" i="0" u="none" strike="noStrike" kern="1200" cap="none" spc="0" normalizeH="0" baseline="0" noProof="0" dirty="0" smtClean="0">
                <a:ln>
                  <a:noFill/>
                </a:ln>
                <a:solidFill>
                  <a:prstClr val="white"/>
                </a:solidFill>
                <a:effectLst/>
                <a:uLnTx/>
                <a:uFillTx/>
                <a:latin typeface="Century Gothic" panose="020B0502020202020204" pitchFamily="34" charset="0"/>
                <a:ea typeface="+mj-ea"/>
                <a:cs typeface="+mj-cs"/>
              </a:rPr>
              <a:t>/ </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Rachel Hawkes </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kumimoji="0" lang="en-GB" sz="1400" b="0" i="0" u="none" strike="noStrike" kern="1200" cap="none" spc="0" normalizeH="0" baseline="0" noProof="0" dirty="0" smtClean="0">
                <a:ln>
                  <a:noFill/>
                </a:ln>
                <a:solidFill>
                  <a:prstClr val="white"/>
                </a:solidFill>
                <a:effectLst/>
                <a:uLnTx/>
                <a:uFillTx/>
                <a:latin typeface="Century Gothic" panose="020B0502020202020204" pitchFamily="34" charset="0"/>
                <a:ea typeface="+mj-ea"/>
                <a:cs typeface="+mj-cs"/>
              </a:rPr>
              <a:t>30/03/2019</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3" name="TextBox 12"/>
          <p:cNvSpPr txBox="1"/>
          <p:nvPr/>
        </p:nvSpPr>
        <p:spPr>
          <a:xfrm>
            <a:off x="82575" y="3121366"/>
            <a:ext cx="7310074" cy="1384995"/>
          </a:xfrm>
          <a:prstGeom prst="rect">
            <a:avLst/>
          </a:prstGeom>
          <a:noFill/>
        </p:spPr>
        <p:txBody>
          <a:bodyPr wrap="square" rtlCol="0">
            <a:spAutoFit/>
          </a:bodyPr>
          <a:lstStyle/>
          <a:p>
            <a:pPr lvl="0">
              <a:defRPr/>
            </a:pP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Adjectives following </a:t>
            </a:r>
            <a:r>
              <a:rPr kumimoji="0" lang="en-GB" sz="28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th</a:t>
            </a:r>
            <a:r>
              <a:rPr lang="en-GB" sz="2800" dirty="0">
                <a:solidFill>
                  <a:prstClr val="white"/>
                </a:solidFill>
                <a:latin typeface="Century Gothic" panose="020B0502020202020204" pitchFamily="34" charset="0"/>
              </a:rPr>
              <a:t>e noun</a:t>
            </a:r>
          </a:p>
          <a:p>
            <a:pPr lvl="0">
              <a:defRPr/>
            </a:pP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Using </a:t>
            </a:r>
            <a:r>
              <a:rPr kumimoji="0" lang="en-GB" sz="2800" b="0"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a:t>
            </a:r>
            <a:r>
              <a:rPr kumimoji="0" lang="en-GB" sz="2800" b="0" i="0" u="none" strike="noStrike" kern="1200" cap="none" spc="0" normalizeH="0" baseline="0" noProof="0" dirty="0" err="1" smtClean="0">
                <a:ln>
                  <a:noFill/>
                </a:ln>
                <a:solidFill>
                  <a:prstClr val="white"/>
                </a:solidFill>
                <a:effectLst/>
                <a:uLnTx/>
                <a:uFillTx/>
                <a:latin typeface="Century Gothic" panose="020B0502020202020204" pitchFamily="34" charset="0"/>
                <a:ea typeface="+mn-ea"/>
                <a:cs typeface="+mn-cs"/>
              </a:rPr>
              <a:t>tienes</a:t>
            </a:r>
            <a:r>
              <a:rPr kumimoji="0" lang="en-GB" sz="2800" b="0"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 (revisited)</a:t>
            </a:r>
          </a:p>
          <a:p>
            <a:pPr lvl="0">
              <a:defRPr/>
            </a:pPr>
            <a:r>
              <a:rPr lang="en-GB" sz="2800" dirty="0" smtClean="0">
                <a:solidFill>
                  <a:prstClr val="white"/>
                </a:solidFill>
                <a:latin typeface="Century Gothic" panose="020B0502020202020204" pitchFamily="34" charset="0"/>
              </a:rPr>
              <a:t>Adjective agreement (revisited)</a:t>
            </a: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763293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590" y="-18336"/>
            <a:ext cx="1173849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You’re chatting to a friend (your partner) about people in your family and at school.</a:t>
            </a:r>
          </a:p>
        </p:txBody>
      </p:sp>
      <p:sp>
        <p:nvSpPr>
          <p:cNvPr id="4" name="TextBox 3"/>
          <p:cNvSpPr txBox="1"/>
          <p:nvPr/>
        </p:nvSpPr>
        <p:spPr>
          <a:xfrm>
            <a:off x="36646" y="316747"/>
            <a:ext cx="962805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Use your cards 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tell him/her who you have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 ask who they have.</a:t>
            </a:r>
          </a:p>
        </p:txBody>
      </p:sp>
      <p:sp>
        <p:nvSpPr>
          <p:cNvPr id="5" name="TextBox 4"/>
          <p:cNvSpPr txBox="1"/>
          <p:nvPr/>
        </p:nvSpPr>
        <p:spPr>
          <a:xfrm>
            <a:off x="14590" y="1268639"/>
            <a:ext cx="597401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Your partner will also ask you. Take turns.</a:t>
            </a:r>
          </a:p>
        </p:txBody>
      </p:sp>
      <p:sp>
        <p:nvSpPr>
          <p:cNvPr id="45" name="TextBox 44"/>
          <p:cNvSpPr txBox="1"/>
          <p:nvPr/>
        </p:nvSpPr>
        <p:spPr>
          <a:xfrm>
            <a:off x="99333" y="1851059"/>
            <a:ext cx="59740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ejemplo:</a:t>
            </a:r>
          </a:p>
        </p:txBody>
      </p:sp>
      <p:sp>
        <p:nvSpPr>
          <p:cNvPr id="46" name="Oval Callout 45"/>
          <p:cNvSpPr/>
          <p:nvPr/>
        </p:nvSpPr>
        <p:spPr>
          <a:xfrm>
            <a:off x="4122625" y="2281818"/>
            <a:ext cx="4680621" cy="868942"/>
          </a:xfrm>
          <a:prstGeom prst="wedgeEllipseCallout">
            <a:avLst>
              <a:gd name="adj1" fmla="val -76912"/>
              <a:gd name="adj2" fmla="val -10381"/>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¿Tienes un profesor alto?</a:t>
            </a:r>
          </a:p>
        </p:txBody>
      </p:sp>
      <p:sp>
        <p:nvSpPr>
          <p:cNvPr id="47" name="TextBox 46"/>
          <p:cNvSpPr txBox="1"/>
          <p:nvPr/>
        </p:nvSpPr>
        <p:spPr>
          <a:xfrm>
            <a:off x="36646" y="2381318"/>
            <a:ext cx="277713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A (pregunta):</a:t>
            </a:r>
          </a:p>
        </p:txBody>
      </p:sp>
      <p:sp>
        <p:nvSpPr>
          <p:cNvPr id="48" name="TextBox 47"/>
          <p:cNvSpPr txBox="1"/>
          <p:nvPr/>
        </p:nvSpPr>
        <p:spPr>
          <a:xfrm>
            <a:off x="10058428" y="3286473"/>
            <a:ext cx="18459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B (contesta):</a:t>
            </a:r>
          </a:p>
        </p:txBody>
      </p:sp>
      <p:sp>
        <p:nvSpPr>
          <p:cNvPr id="49" name="Oval Callout 48"/>
          <p:cNvSpPr/>
          <p:nvPr/>
        </p:nvSpPr>
        <p:spPr>
          <a:xfrm>
            <a:off x="4122626" y="3340247"/>
            <a:ext cx="4680621" cy="907581"/>
          </a:xfrm>
          <a:prstGeom prst="wedgeEllipseCallout">
            <a:avLst>
              <a:gd name="adj1" fmla="val 75293"/>
              <a:gd name="adj2" fmla="val -10381"/>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Sí, tengo un profesor alto.</a:t>
            </a:r>
          </a:p>
        </p:txBody>
      </p:sp>
      <p:sp>
        <p:nvSpPr>
          <p:cNvPr id="54" name="Rectangle 53"/>
          <p:cNvSpPr/>
          <p:nvPr/>
        </p:nvSpPr>
        <p:spPr>
          <a:xfrm>
            <a:off x="68626" y="3432127"/>
            <a:ext cx="3657789" cy="248087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5" name="Title 2">
            <a:extLst>
              <a:ext uri="{FF2B5EF4-FFF2-40B4-BE49-F238E27FC236}">
                <a16:creationId xmlns:a16="http://schemas.microsoft.com/office/drawing/2014/main" id="{89A9CC99-6E6F-BA4F-8531-09C581FE85E7}"/>
              </a:ext>
            </a:extLst>
          </p:cNvPr>
          <p:cNvSpPr txBox="1">
            <a:spLocks/>
          </p:cNvSpPr>
          <p:nvPr/>
        </p:nvSpPr>
        <p:spPr>
          <a:xfrm>
            <a:off x="82364" y="3706887"/>
            <a:ext cx="4149239" cy="2315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Ask your partner if s/he has a…</a:t>
            </a:r>
            <a:endParaRPr kumimoji="0" lang="en-US" sz="1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56" name="Picture 55" descr="http://www.clker.com/cliparts/c/f/4/9/12371000482029765734nicubunu_Comic_characters_Professor.svg.m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9283" y="4410033"/>
            <a:ext cx="558517" cy="1120757"/>
          </a:xfrm>
          <a:prstGeom prst="rect">
            <a:avLst/>
          </a:prstGeom>
          <a:noFill/>
          <a:extLst>
            <a:ext uri="{909E8E84-426E-40DD-AFC4-6F175D3DCCD1}">
              <a14:hiddenFill xmlns:a14="http://schemas.microsoft.com/office/drawing/2010/main">
                <a:solidFill>
                  <a:srgbClr val="FFFFFF"/>
                </a:solidFill>
              </a14:hiddenFill>
            </a:ext>
          </a:extLst>
        </p:spPr>
      </p:pic>
      <p:sp>
        <p:nvSpPr>
          <p:cNvPr id="57" name="TextBox 56"/>
          <p:cNvSpPr txBox="1"/>
          <p:nvPr/>
        </p:nvSpPr>
        <p:spPr>
          <a:xfrm>
            <a:off x="1923381" y="4614770"/>
            <a:ext cx="196896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tall male teacher]</a:t>
            </a:r>
          </a:p>
        </p:txBody>
      </p:sp>
      <p:sp>
        <p:nvSpPr>
          <p:cNvPr id="58" name="Title 2">
            <a:extLst>
              <a:ext uri="{FF2B5EF4-FFF2-40B4-BE49-F238E27FC236}">
                <a16:creationId xmlns:a16="http://schemas.microsoft.com/office/drawing/2014/main" id="{89A9CC99-6E6F-BA4F-8531-09C581FE85E7}"/>
              </a:ext>
            </a:extLst>
          </p:cNvPr>
          <p:cNvSpPr txBox="1">
            <a:spLocks/>
          </p:cNvSpPr>
          <p:nvPr/>
        </p:nvSpPr>
        <p:spPr>
          <a:xfrm>
            <a:off x="82364" y="3981647"/>
            <a:ext cx="4149239" cy="2315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(Circle the ones s/he has):</a:t>
            </a:r>
            <a:endParaRPr kumimoji="0" lang="en-US" sz="1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59" name="Title 2">
            <a:extLst>
              <a:ext uri="{FF2B5EF4-FFF2-40B4-BE49-F238E27FC236}">
                <a16:creationId xmlns:a16="http://schemas.microsoft.com/office/drawing/2014/main" id="{89A9CC99-6E6F-BA4F-8531-09C581FE85E7}"/>
              </a:ext>
            </a:extLst>
          </p:cNvPr>
          <p:cNvSpPr txBox="1">
            <a:spLocks/>
          </p:cNvSpPr>
          <p:nvPr/>
        </p:nvSpPr>
        <p:spPr>
          <a:xfrm>
            <a:off x="99333" y="3507445"/>
            <a:ext cx="1538082" cy="1833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Persona A </a:t>
            </a:r>
            <a:endParaRPr kumimoji="0" lang="en-US" sz="1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60" name="Rectangle 59"/>
          <p:cNvSpPr/>
          <p:nvPr/>
        </p:nvSpPr>
        <p:spPr>
          <a:xfrm>
            <a:off x="7705344" y="4273099"/>
            <a:ext cx="4296156" cy="202007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1" name="Title 2">
            <a:extLst>
              <a:ext uri="{FF2B5EF4-FFF2-40B4-BE49-F238E27FC236}">
                <a16:creationId xmlns:a16="http://schemas.microsoft.com/office/drawing/2014/main" id="{89A9CC99-6E6F-BA4F-8531-09C581FE85E7}"/>
              </a:ext>
            </a:extLst>
          </p:cNvPr>
          <p:cNvSpPr txBox="1">
            <a:spLocks/>
          </p:cNvSpPr>
          <p:nvPr/>
        </p:nvSpPr>
        <p:spPr>
          <a:xfrm>
            <a:off x="7818551" y="4261230"/>
            <a:ext cx="4331253" cy="7690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Persona B </a:t>
            </a:r>
          </a:p>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When asked, say you have these:</a:t>
            </a:r>
            <a:endParaRPr kumimoji="0" lang="en-US" sz="1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62" name="Picture 61" descr="http://www.clker.com/cliparts/c/f/4/9/12371000482029765734nicubunu_Comic_characters_Professor.svg.m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98375" y="5113760"/>
            <a:ext cx="558517" cy="1120757"/>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p:cNvSpPr txBox="1"/>
          <p:nvPr/>
        </p:nvSpPr>
        <p:spPr>
          <a:xfrm>
            <a:off x="9361566" y="5256862"/>
            <a:ext cx="196896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tall male teacher]</a:t>
            </a:r>
          </a:p>
        </p:txBody>
      </p:sp>
      <p:sp>
        <p:nvSpPr>
          <p:cNvPr id="44" name="Oval 43"/>
          <p:cNvSpPr/>
          <p:nvPr/>
        </p:nvSpPr>
        <p:spPr>
          <a:xfrm>
            <a:off x="268536" y="4335484"/>
            <a:ext cx="1654845" cy="1333843"/>
          </a:xfrm>
          <a:prstGeom prst="ellipse">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049" name="Rounded Rectangular Callout 2048"/>
          <p:cNvSpPr/>
          <p:nvPr/>
        </p:nvSpPr>
        <p:spPr>
          <a:xfrm>
            <a:off x="9228804" y="812615"/>
            <a:ext cx="2675576" cy="1519459"/>
          </a:xfrm>
          <a:prstGeom prst="wedgeRoundRectCallout">
            <a:avLst>
              <a:gd name="adj1" fmla="val -59755"/>
              <a:gd name="adj2" fmla="val 90918"/>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F0302020204030204"/>
                <a:ea typeface="+mn-ea"/>
                <a:cs typeface="+mn-cs"/>
              </a:rPr>
              <a:t>¡Importante! </a:t>
            </a: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Give the full sentence or you will have to start again!</a:t>
            </a:r>
          </a:p>
        </p:txBody>
      </p:sp>
      <p:sp>
        <p:nvSpPr>
          <p:cNvPr id="67" name="Rounded Rectangle 11" descr="background rectangle&#10;">
            <a:extLst>
              <a:ext uri="{FF2B5EF4-FFF2-40B4-BE49-F238E27FC236}">
                <a16:creationId xmlns:a16="http://schemas.microsoft.com/office/drawing/2014/main" id="{9268BA27-9508-448E-9915-ACE234D74542}"/>
              </a:ext>
            </a:extLst>
          </p:cNvPr>
          <p:cNvSpPr/>
          <p:nvPr/>
        </p:nvSpPr>
        <p:spPr>
          <a:xfrm>
            <a:off x="10714704" y="16020"/>
            <a:ext cx="1435100" cy="59127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8" name="Title 2">
            <a:extLst>
              <a:ext uri="{FF2B5EF4-FFF2-40B4-BE49-F238E27FC236}">
                <a16:creationId xmlns:a16="http://schemas.microsoft.com/office/drawing/2014/main" id="{89A9CC99-6E6F-BA4F-8531-09C581FE85E7}"/>
              </a:ext>
            </a:extLst>
          </p:cNvPr>
          <p:cNvSpPr>
            <a:spLocks noGrp="1"/>
          </p:cNvSpPr>
          <p:nvPr>
            <p:ph type="title"/>
          </p:nvPr>
        </p:nvSpPr>
        <p:spPr>
          <a:xfrm>
            <a:off x="10882206" y="-46621"/>
            <a:ext cx="1415902" cy="769039"/>
          </a:xfrm>
        </p:spPr>
        <p:txBody>
          <a:bodyPr>
            <a:normAutofit/>
          </a:bodyPr>
          <a:lstStyle/>
          <a:p>
            <a:r>
              <a:rPr lang="en-GB" sz="1800" b="1" dirty="0">
                <a:solidFill>
                  <a:prstClr val="white"/>
                </a:solidFill>
              </a:rPr>
              <a:t>hablar / escuchar</a:t>
            </a:r>
            <a:endParaRPr lang="en-US" sz="1800" dirty="0"/>
          </a:p>
        </p:txBody>
      </p:sp>
    </p:spTree>
    <p:extLst>
      <p:ext uri="{BB962C8B-B14F-4D97-AF65-F5344CB8AC3E}">
        <p14:creationId xmlns:p14="http://schemas.microsoft.com/office/powerpoint/2010/main" val="4025389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04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45" grpId="0"/>
      <p:bldP spid="46" grpId="0" animBg="1"/>
      <p:bldP spid="47" grpId="0"/>
      <p:bldP spid="48" grpId="0"/>
      <p:bldP spid="49" grpId="0" animBg="1"/>
      <p:bldP spid="54" grpId="0" animBg="1"/>
      <p:bldP spid="55" grpId="0"/>
      <p:bldP spid="57" grpId="0"/>
      <p:bldP spid="58" grpId="0"/>
      <p:bldP spid="59" grpId="0"/>
      <p:bldP spid="60" grpId="0" animBg="1"/>
      <p:bldP spid="61" grpId="0"/>
      <p:bldP spid="63" grpId="0"/>
      <p:bldP spid="44" grpId="0" animBg="1"/>
      <p:bldP spid="204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99744" y="879987"/>
            <a:ext cx="4949952" cy="487463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 name="Title 2">
            <a:extLst>
              <a:ext uri="{FF2B5EF4-FFF2-40B4-BE49-F238E27FC236}">
                <a16:creationId xmlns:a16="http://schemas.microsoft.com/office/drawing/2014/main" id="{89A9CC99-6E6F-BA4F-8531-09C581FE85E7}"/>
              </a:ext>
            </a:extLst>
          </p:cNvPr>
          <p:cNvSpPr txBox="1">
            <a:spLocks/>
          </p:cNvSpPr>
          <p:nvPr/>
        </p:nvSpPr>
        <p:spPr>
          <a:xfrm>
            <a:off x="1031724" y="1097349"/>
            <a:ext cx="3889248" cy="45492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18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Ask your partner if s/he has a…</a:t>
            </a:r>
            <a:endParaRPr kumimoji="0" lang="en-US" sz="1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5" name="Picture 4" descr="http://www.clker.com/cliparts/c/f/4/9/12371000482029765734nicubunu_Comic_characters_Professor.svg.m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5045" y="1871141"/>
            <a:ext cx="523521" cy="105053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045462" y="2875823"/>
            <a:ext cx="167019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[nice male teacher]</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92321" y="1900280"/>
            <a:ext cx="797088" cy="896725"/>
          </a:xfrm>
          <a:prstGeom prst="rect">
            <a:avLst/>
          </a:prstGeom>
        </p:spPr>
      </p:pic>
      <p:sp>
        <p:nvSpPr>
          <p:cNvPr id="8" name="TextBox 7"/>
          <p:cNvSpPr txBox="1"/>
          <p:nvPr/>
        </p:nvSpPr>
        <p:spPr>
          <a:xfrm>
            <a:off x="2752409" y="2887380"/>
            <a:ext cx="18721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[silly sister]</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01144" y="1979318"/>
            <a:ext cx="766001" cy="877526"/>
          </a:xfrm>
          <a:prstGeom prst="rect">
            <a:avLst/>
          </a:prstGeom>
        </p:spPr>
      </p:pic>
      <p:sp>
        <p:nvSpPr>
          <p:cNvPr id="10" name="TextBox 9"/>
          <p:cNvSpPr txBox="1"/>
          <p:nvPr/>
        </p:nvSpPr>
        <p:spPr>
          <a:xfrm>
            <a:off x="4466174" y="2767121"/>
            <a:ext cx="137729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[nervous brother]</a:t>
            </a:r>
          </a:p>
        </p:txBody>
      </p:sp>
      <p:sp>
        <p:nvSpPr>
          <p:cNvPr id="11" name="TextBox 10"/>
          <p:cNvSpPr txBox="1"/>
          <p:nvPr/>
        </p:nvSpPr>
        <p:spPr>
          <a:xfrm>
            <a:off x="1020964" y="4885444"/>
            <a:ext cx="161539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[important mother]</a:t>
            </a:r>
          </a:p>
        </p:txBody>
      </p:sp>
      <p:sp>
        <p:nvSpPr>
          <p:cNvPr id="12" name="TextBox 11"/>
          <p:cNvSpPr txBox="1"/>
          <p:nvPr/>
        </p:nvSpPr>
        <p:spPr>
          <a:xfrm>
            <a:off x="4093330" y="4947719"/>
            <a:ext cx="201176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[tall female headteacher]</a:t>
            </a:r>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65045" y="3811741"/>
            <a:ext cx="945706" cy="948890"/>
          </a:xfrm>
          <a:prstGeom prst="rect">
            <a:avLst/>
          </a:prstGeom>
        </p:spPr>
      </p:pic>
      <p:pic>
        <p:nvPicPr>
          <p:cNvPr id="14" name="Picture 2" descr="http://www.clker.com/cliparts/3/a/6/6/119544474191128182Gerald_G_Man_Face_6_-_World_Label.svg.med.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16765" y="3821620"/>
            <a:ext cx="910548" cy="92913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752409" y="4885444"/>
            <a:ext cx="187219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[cheerful father]</a:t>
            </a:r>
          </a:p>
        </p:txBody>
      </p:sp>
      <p:pic>
        <p:nvPicPr>
          <p:cNvPr id="16" name="Picture 24" descr="The Boss Black Silhouette Clipart"/>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82762" y="3542022"/>
            <a:ext cx="967012" cy="1450518"/>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6130320" y="871916"/>
            <a:ext cx="4949952" cy="487463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Title 2">
            <a:extLst>
              <a:ext uri="{FF2B5EF4-FFF2-40B4-BE49-F238E27FC236}">
                <a16:creationId xmlns:a16="http://schemas.microsoft.com/office/drawing/2014/main" id="{89A9CC99-6E6F-BA4F-8531-09C581FE85E7}"/>
              </a:ext>
            </a:extLst>
          </p:cNvPr>
          <p:cNvSpPr txBox="1">
            <a:spLocks/>
          </p:cNvSpPr>
          <p:nvPr/>
        </p:nvSpPr>
        <p:spPr>
          <a:xfrm>
            <a:off x="6105098" y="876023"/>
            <a:ext cx="4331253" cy="7690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Persona A </a:t>
            </a:r>
          </a:p>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When asked, say you have these:</a:t>
            </a:r>
            <a:endParaRPr kumimoji="0" lang="en-US" sz="1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19" name="Title 2">
            <a:extLst>
              <a:ext uri="{FF2B5EF4-FFF2-40B4-BE49-F238E27FC236}">
                <a16:creationId xmlns:a16="http://schemas.microsoft.com/office/drawing/2014/main" id="{89A9CC99-6E6F-BA4F-8531-09C581FE85E7}"/>
              </a:ext>
            </a:extLst>
          </p:cNvPr>
          <p:cNvSpPr txBox="1">
            <a:spLocks/>
          </p:cNvSpPr>
          <p:nvPr/>
        </p:nvSpPr>
        <p:spPr>
          <a:xfrm>
            <a:off x="999744" y="1408376"/>
            <a:ext cx="3889248" cy="45492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(Circle the ones s/he has):</a:t>
            </a:r>
            <a:endParaRPr kumimoji="0" lang="en-US" sz="1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20" name="Title 2">
            <a:extLst>
              <a:ext uri="{FF2B5EF4-FFF2-40B4-BE49-F238E27FC236}">
                <a16:creationId xmlns:a16="http://schemas.microsoft.com/office/drawing/2014/main" id="{89A9CC99-6E6F-BA4F-8531-09C581FE85E7}"/>
              </a:ext>
            </a:extLst>
          </p:cNvPr>
          <p:cNvSpPr txBox="1">
            <a:spLocks/>
          </p:cNvSpPr>
          <p:nvPr/>
        </p:nvSpPr>
        <p:spPr>
          <a:xfrm>
            <a:off x="1045462" y="884847"/>
            <a:ext cx="1441706" cy="360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Persona A </a:t>
            </a:r>
            <a:endParaRPr kumimoji="0" lang="en-US" sz="1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21" name="Picture 22" descr="Men Silhouette"/>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56744" y="1612551"/>
            <a:ext cx="404687" cy="1462043"/>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6130320" y="3087435"/>
            <a:ext cx="201176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[short male headteacher]</a:t>
            </a:r>
          </a:p>
        </p:txBody>
      </p:sp>
      <p:pic>
        <p:nvPicPr>
          <p:cNvPr id="23" name="Picture 2" descr="Image Teache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42089" y="1538600"/>
            <a:ext cx="940951" cy="1481741"/>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8303996" y="3074594"/>
            <a:ext cx="192509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[interesting female teacher]</a:t>
            </a:r>
          </a:p>
        </p:txBody>
      </p:sp>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63498" y="1805025"/>
            <a:ext cx="945706" cy="948890"/>
          </a:xfrm>
          <a:prstGeom prst="rect">
            <a:avLst/>
          </a:prstGeom>
        </p:spPr>
      </p:pic>
      <p:sp>
        <p:nvSpPr>
          <p:cNvPr id="26" name="TextBox 25"/>
          <p:cNvSpPr txBox="1"/>
          <p:nvPr/>
        </p:nvSpPr>
        <p:spPr>
          <a:xfrm>
            <a:off x="9963498" y="3074594"/>
            <a:ext cx="187219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[short mother]</a:t>
            </a:r>
          </a:p>
        </p:txBody>
      </p:sp>
      <p:pic>
        <p:nvPicPr>
          <p:cNvPr id="27" name="Picture 2" descr="http://www.clker.com/cliparts/3/a/6/6/119544474191128182Gerald_G_Man_Face_6_-_World_Label.svg.med.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06610" y="4018588"/>
            <a:ext cx="910548" cy="929131"/>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6101806" y="5104950"/>
            <a:ext cx="18721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[calm father]</a:t>
            </a:r>
          </a:p>
        </p:txBody>
      </p:sp>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74778" y="4103098"/>
            <a:ext cx="766001" cy="877526"/>
          </a:xfrm>
          <a:prstGeom prst="rect">
            <a:avLst/>
          </a:prstGeom>
        </p:spPr>
      </p:pic>
      <p:sp>
        <p:nvSpPr>
          <p:cNvPr id="30" name="TextBox 29"/>
          <p:cNvSpPr txBox="1"/>
          <p:nvPr/>
        </p:nvSpPr>
        <p:spPr>
          <a:xfrm>
            <a:off x="7955533" y="5038667"/>
            <a:ext cx="187219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[important brother]</a:t>
            </a:r>
          </a:p>
        </p:txBody>
      </p:sp>
      <p:pic>
        <p:nvPicPr>
          <p:cNvPr id="31" name="Picture 4" descr="http://www.clker.com/cliparts/c/f/4/9/12371000482029765734nicubunu_Comic_characters_Professor.svg.m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89337" y="3832045"/>
            <a:ext cx="523521" cy="1050532"/>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9688117" y="4785143"/>
            <a:ext cx="187219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[cheerful male teacher]</a:t>
            </a:r>
          </a:p>
        </p:txBody>
      </p:sp>
      <p:sp>
        <p:nvSpPr>
          <p:cNvPr id="33" name="TextBox 32"/>
          <p:cNvSpPr txBox="1"/>
          <p:nvPr/>
        </p:nvSpPr>
        <p:spPr>
          <a:xfrm>
            <a:off x="0" y="18790"/>
            <a:ext cx="277713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A</a:t>
            </a:r>
          </a:p>
        </p:txBody>
      </p:sp>
    </p:spTree>
    <p:extLst>
      <p:ext uri="{BB962C8B-B14F-4D97-AF65-F5344CB8AC3E}">
        <p14:creationId xmlns:p14="http://schemas.microsoft.com/office/powerpoint/2010/main" val="17504025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99744" y="879987"/>
            <a:ext cx="4949952" cy="487463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 name="Title 2">
            <a:extLst>
              <a:ext uri="{FF2B5EF4-FFF2-40B4-BE49-F238E27FC236}">
                <a16:creationId xmlns:a16="http://schemas.microsoft.com/office/drawing/2014/main" id="{89A9CC99-6E6F-BA4F-8531-09C581FE85E7}"/>
              </a:ext>
            </a:extLst>
          </p:cNvPr>
          <p:cNvSpPr txBox="1">
            <a:spLocks/>
          </p:cNvSpPr>
          <p:nvPr/>
        </p:nvSpPr>
        <p:spPr>
          <a:xfrm>
            <a:off x="1031724" y="1097349"/>
            <a:ext cx="3889248" cy="45492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18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Ask your partner if s/he has a…</a:t>
            </a:r>
            <a:endParaRPr kumimoji="0" lang="en-US" sz="1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17" name="Rectangle 16"/>
          <p:cNvSpPr/>
          <p:nvPr/>
        </p:nvSpPr>
        <p:spPr>
          <a:xfrm>
            <a:off x="6130320" y="871916"/>
            <a:ext cx="4949952" cy="487463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Title 2">
            <a:extLst>
              <a:ext uri="{FF2B5EF4-FFF2-40B4-BE49-F238E27FC236}">
                <a16:creationId xmlns:a16="http://schemas.microsoft.com/office/drawing/2014/main" id="{89A9CC99-6E6F-BA4F-8531-09C581FE85E7}"/>
              </a:ext>
            </a:extLst>
          </p:cNvPr>
          <p:cNvSpPr txBox="1">
            <a:spLocks/>
          </p:cNvSpPr>
          <p:nvPr/>
        </p:nvSpPr>
        <p:spPr>
          <a:xfrm>
            <a:off x="6105098" y="876023"/>
            <a:ext cx="4331253" cy="7690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Persona B </a:t>
            </a:r>
          </a:p>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When asked, say you have these:</a:t>
            </a:r>
            <a:endParaRPr kumimoji="0" lang="en-US" sz="1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19" name="Title 2">
            <a:extLst>
              <a:ext uri="{FF2B5EF4-FFF2-40B4-BE49-F238E27FC236}">
                <a16:creationId xmlns:a16="http://schemas.microsoft.com/office/drawing/2014/main" id="{89A9CC99-6E6F-BA4F-8531-09C581FE85E7}"/>
              </a:ext>
            </a:extLst>
          </p:cNvPr>
          <p:cNvSpPr txBox="1">
            <a:spLocks/>
          </p:cNvSpPr>
          <p:nvPr/>
        </p:nvSpPr>
        <p:spPr>
          <a:xfrm>
            <a:off x="999744" y="1408376"/>
            <a:ext cx="3889248" cy="45492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(Circle the ones s/he has):</a:t>
            </a:r>
            <a:endParaRPr kumimoji="0" lang="en-US" sz="1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20" name="Title 2">
            <a:extLst>
              <a:ext uri="{FF2B5EF4-FFF2-40B4-BE49-F238E27FC236}">
                <a16:creationId xmlns:a16="http://schemas.microsoft.com/office/drawing/2014/main" id="{89A9CC99-6E6F-BA4F-8531-09C581FE85E7}"/>
              </a:ext>
            </a:extLst>
          </p:cNvPr>
          <p:cNvSpPr txBox="1">
            <a:spLocks/>
          </p:cNvSpPr>
          <p:nvPr/>
        </p:nvSpPr>
        <p:spPr>
          <a:xfrm>
            <a:off x="1045462" y="884847"/>
            <a:ext cx="1441706" cy="360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Persona B </a:t>
            </a:r>
            <a:endParaRPr kumimoji="0" lang="en-US" sz="1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5" name="Picture 4" descr="http://www.clker.com/cliparts/c/f/4/9/12371000482029765734nicubunu_Comic_characters_Professor.svg.m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46923" y="1803575"/>
            <a:ext cx="523521" cy="105053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127340" y="2808257"/>
            <a:ext cx="167019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[nice male teacher]</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4199" y="1832714"/>
            <a:ext cx="797088" cy="896725"/>
          </a:xfrm>
          <a:prstGeom prst="rect">
            <a:avLst/>
          </a:prstGeom>
        </p:spPr>
      </p:pic>
      <p:sp>
        <p:nvSpPr>
          <p:cNvPr id="8" name="TextBox 7"/>
          <p:cNvSpPr txBox="1"/>
          <p:nvPr/>
        </p:nvSpPr>
        <p:spPr>
          <a:xfrm>
            <a:off x="7834287" y="2819814"/>
            <a:ext cx="187219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[cheerful sister]</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83022" y="1911752"/>
            <a:ext cx="766001" cy="877526"/>
          </a:xfrm>
          <a:prstGeom prst="rect">
            <a:avLst/>
          </a:prstGeom>
        </p:spPr>
      </p:pic>
      <p:sp>
        <p:nvSpPr>
          <p:cNvPr id="10" name="TextBox 9"/>
          <p:cNvSpPr txBox="1"/>
          <p:nvPr/>
        </p:nvSpPr>
        <p:spPr>
          <a:xfrm>
            <a:off x="9548052" y="2699555"/>
            <a:ext cx="137729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[nervous brother]</a:t>
            </a:r>
          </a:p>
        </p:txBody>
      </p:sp>
      <p:sp>
        <p:nvSpPr>
          <p:cNvPr id="11" name="TextBox 10"/>
          <p:cNvSpPr txBox="1"/>
          <p:nvPr/>
        </p:nvSpPr>
        <p:spPr>
          <a:xfrm>
            <a:off x="6102842" y="4817878"/>
            <a:ext cx="161539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[important mother]</a:t>
            </a:r>
          </a:p>
        </p:txBody>
      </p:sp>
      <p:sp>
        <p:nvSpPr>
          <p:cNvPr id="12" name="TextBox 11"/>
          <p:cNvSpPr txBox="1"/>
          <p:nvPr/>
        </p:nvSpPr>
        <p:spPr>
          <a:xfrm>
            <a:off x="9175208" y="4880153"/>
            <a:ext cx="201176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[tall female headteacher]</a:t>
            </a:r>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46923" y="3744175"/>
            <a:ext cx="945706" cy="948890"/>
          </a:xfrm>
          <a:prstGeom prst="rect">
            <a:avLst/>
          </a:prstGeom>
        </p:spPr>
      </p:pic>
      <p:pic>
        <p:nvPicPr>
          <p:cNvPr id="14" name="Picture 2" descr="http://www.clker.com/cliparts/3/a/6/6/119544474191128182Gerald_G_Man_Face_6_-_World_Label.svg.med.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98643" y="3754054"/>
            <a:ext cx="910548" cy="92913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7685741" y="4829435"/>
            <a:ext cx="18721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[silly father]</a:t>
            </a:r>
          </a:p>
        </p:txBody>
      </p:sp>
      <p:pic>
        <p:nvPicPr>
          <p:cNvPr id="16" name="Picture 24" descr="The Boss Black Silhouette Clipart"/>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64640" y="3474456"/>
            <a:ext cx="967012" cy="145051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2" descr="Men Silhouette"/>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41628" y="1775356"/>
            <a:ext cx="352882" cy="1274882"/>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1115204" y="3063078"/>
            <a:ext cx="201176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[tall male headteacher]</a:t>
            </a:r>
          </a:p>
        </p:txBody>
      </p:sp>
      <p:pic>
        <p:nvPicPr>
          <p:cNvPr id="35" name="Picture 2" descr="Image Teache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63002" y="1744103"/>
            <a:ext cx="940951" cy="1481741"/>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p:cNvSpPr txBox="1"/>
          <p:nvPr/>
        </p:nvSpPr>
        <p:spPr>
          <a:xfrm>
            <a:off x="3288880" y="3050237"/>
            <a:ext cx="192509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[important female teacher]</a:t>
            </a:r>
          </a:p>
        </p:txBody>
      </p:sp>
      <p:pic>
        <p:nvPicPr>
          <p:cNvPr id="37" name="Picture 3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81622" y="2026516"/>
            <a:ext cx="945706" cy="948890"/>
          </a:xfrm>
          <a:prstGeom prst="rect">
            <a:avLst/>
          </a:prstGeom>
        </p:spPr>
      </p:pic>
      <p:sp>
        <p:nvSpPr>
          <p:cNvPr id="38" name="TextBox 37"/>
          <p:cNvSpPr txBox="1"/>
          <p:nvPr/>
        </p:nvSpPr>
        <p:spPr>
          <a:xfrm>
            <a:off x="4891231" y="3037396"/>
            <a:ext cx="187219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[short mother]</a:t>
            </a:r>
          </a:p>
        </p:txBody>
      </p:sp>
      <p:pic>
        <p:nvPicPr>
          <p:cNvPr id="39" name="Picture 2" descr="http://www.clker.com/cliparts/3/a/6/6/119544474191128182Gerald_G_Man_Face_6_-_World_Label.svg.med.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91494" y="3994231"/>
            <a:ext cx="910548" cy="929131"/>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p:cNvSpPr txBox="1"/>
          <p:nvPr/>
        </p:nvSpPr>
        <p:spPr>
          <a:xfrm>
            <a:off x="1086690" y="5080593"/>
            <a:ext cx="18721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[calm father]</a:t>
            </a:r>
          </a:p>
        </p:txBody>
      </p:sp>
      <p:pic>
        <p:nvPicPr>
          <p:cNvPr id="41" name="Picture 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59662" y="4078741"/>
            <a:ext cx="766001" cy="877526"/>
          </a:xfrm>
          <a:prstGeom prst="rect">
            <a:avLst/>
          </a:prstGeom>
        </p:spPr>
      </p:pic>
      <p:sp>
        <p:nvSpPr>
          <p:cNvPr id="42" name="TextBox 41"/>
          <p:cNvSpPr txBox="1"/>
          <p:nvPr/>
        </p:nvSpPr>
        <p:spPr>
          <a:xfrm>
            <a:off x="2940417" y="5014310"/>
            <a:ext cx="187219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[interesting brother]</a:t>
            </a:r>
          </a:p>
        </p:txBody>
      </p:sp>
      <p:pic>
        <p:nvPicPr>
          <p:cNvPr id="43" name="Picture 4" descr="http://www.clker.com/cliparts/c/f/4/9/12371000482029765734nicubunu_Comic_characters_Professor.svg.m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4221" y="3807688"/>
            <a:ext cx="523521" cy="1050532"/>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p:cNvSpPr txBox="1"/>
          <p:nvPr/>
        </p:nvSpPr>
        <p:spPr>
          <a:xfrm>
            <a:off x="4673001" y="4760786"/>
            <a:ext cx="187219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[cheerful male teacher]</a:t>
            </a:r>
          </a:p>
        </p:txBody>
      </p:sp>
      <p:sp>
        <p:nvSpPr>
          <p:cNvPr id="45" name="TextBox 44"/>
          <p:cNvSpPr txBox="1"/>
          <p:nvPr/>
        </p:nvSpPr>
        <p:spPr>
          <a:xfrm>
            <a:off x="0" y="18790"/>
            <a:ext cx="277713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B</a:t>
            </a:r>
          </a:p>
        </p:txBody>
      </p:sp>
    </p:spTree>
    <p:extLst>
      <p:ext uri="{BB962C8B-B14F-4D97-AF65-F5344CB8AC3E}">
        <p14:creationId xmlns:p14="http://schemas.microsoft.com/office/powerpoint/2010/main" val="11580214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99744" y="879987"/>
            <a:ext cx="4949952" cy="487463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 name="Title 2">
            <a:extLst>
              <a:ext uri="{FF2B5EF4-FFF2-40B4-BE49-F238E27FC236}">
                <a16:creationId xmlns:a16="http://schemas.microsoft.com/office/drawing/2014/main" id="{89A9CC99-6E6F-BA4F-8531-09C581FE85E7}"/>
              </a:ext>
            </a:extLst>
          </p:cNvPr>
          <p:cNvSpPr txBox="1">
            <a:spLocks/>
          </p:cNvSpPr>
          <p:nvPr/>
        </p:nvSpPr>
        <p:spPr>
          <a:xfrm>
            <a:off x="1031724" y="1097349"/>
            <a:ext cx="3889248" cy="45492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18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Ask your partner if s/he has a…</a:t>
            </a:r>
            <a:endParaRPr kumimoji="0" lang="en-US" sz="1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5" name="Picture 4" descr="http://www.clker.com/cliparts/c/f/4/9/12371000482029765734nicubunu_Comic_characters_Professor.svg.m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5045" y="1871141"/>
            <a:ext cx="523521" cy="105053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045462" y="2875823"/>
            <a:ext cx="167019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[nice male teacher]</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92321" y="1900280"/>
            <a:ext cx="797088" cy="896725"/>
          </a:xfrm>
          <a:prstGeom prst="rect">
            <a:avLst/>
          </a:prstGeom>
        </p:spPr>
      </p:pic>
      <p:sp>
        <p:nvSpPr>
          <p:cNvPr id="8" name="TextBox 7"/>
          <p:cNvSpPr txBox="1"/>
          <p:nvPr/>
        </p:nvSpPr>
        <p:spPr>
          <a:xfrm>
            <a:off x="2752409" y="2887380"/>
            <a:ext cx="18721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[silly sister]</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01144" y="1979318"/>
            <a:ext cx="766001" cy="877526"/>
          </a:xfrm>
          <a:prstGeom prst="rect">
            <a:avLst/>
          </a:prstGeom>
        </p:spPr>
      </p:pic>
      <p:sp>
        <p:nvSpPr>
          <p:cNvPr id="10" name="TextBox 9"/>
          <p:cNvSpPr txBox="1"/>
          <p:nvPr/>
        </p:nvSpPr>
        <p:spPr>
          <a:xfrm>
            <a:off x="4466174" y="2767121"/>
            <a:ext cx="137729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[nervous brother]</a:t>
            </a:r>
          </a:p>
        </p:txBody>
      </p:sp>
      <p:sp>
        <p:nvSpPr>
          <p:cNvPr id="11" name="TextBox 10"/>
          <p:cNvSpPr txBox="1"/>
          <p:nvPr/>
        </p:nvSpPr>
        <p:spPr>
          <a:xfrm>
            <a:off x="1020964" y="4885444"/>
            <a:ext cx="161539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[important mother]</a:t>
            </a:r>
          </a:p>
        </p:txBody>
      </p:sp>
      <p:sp>
        <p:nvSpPr>
          <p:cNvPr id="12" name="TextBox 11"/>
          <p:cNvSpPr txBox="1"/>
          <p:nvPr/>
        </p:nvSpPr>
        <p:spPr>
          <a:xfrm>
            <a:off x="4093330" y="4947719"/>
            <a:ext cx="201176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[tall female headteacher]</a:t>
            </a:r>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65045" y="3811741"/>
            <a:ext cx="945706" cy="948890"/>
          </a:xfrm>
          <a:prstGeom prst="rect">
            <a:avLst/>
          </a:prstGeom>
        </p:spPr>
      </p:pic>
      <p:pic>
        <p:nvPicPr>
          <p:cNvPr id="14" name="Picture 2" descr="http://www.clker.com/cliparts/3/a/6/6/119544474191128182Gerald_G_Man_Face_6_-_World_Label.svg.med.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16765" y="3821620"/>
            <a:ext cx="910548" cy="92913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752409" y="4885444"/>
            <a:ext cx="187219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[cheerful father]</a:t>
            </a:r>
          </a:p>
        </p:txBody>
      </p:sp>
      <p:pic>
        <p:nvPicPr>
          <p:cNvPr id="16" name="Picture 24" descr="The Boss Black Silhouette Clipart"/>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82762" y="3542022"/>
            <a:ext cx="967012" cy="1450518"/>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6130320" y="871916"/>
            <a:ext cx="4949952" cy="487463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Title 2">
            <a:extLst>
              <a:ext uri="{FF2B5EF4-FFF2-40B4-BE49-F238E27FC236}">
                <a16:creationId xmlns:a16="http://schemas.microsoft.com/office/drawing/2014/main" id="{89A9CC99-6E6F-BA4F-8531-09C581FE85E7}"/>
              </a:ext>
            </a:extLst>
          </p:cNvPr>
          <p:cNvSpPr txBox="1">
            <a:spLocks/>
          </p:cNvSpPr>
          <p:nvPr/>
        </p:nvSpPr>
        <p:spPr>
          <a:xfrm>
            <a:off x="6105098" y="876023"/>
            <a:ext cx="4331253" cy="7690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Persona A </a:t>
            </a:r>
          </a:p>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When asked, say you have these:</a:t>
            </a:r>
            <a:endParaRPr kumimoji="0" lang="en-US" sz="1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19" name="Title 2">
            <a:extLst>
              <a:ext uri="{FF2B5EF4-FFF2-40B4-BE49-F238E27FC236}">
                <a16:creationId xmlns:a16="http://schemas.microsoft.com/office/drawing/2014/main" id="{89A9CC99-6E6F-BA4F-8531-09C581FE85E7}"/>
              </a:ext>
            </a:extLst>
          </p:cNvPr>
          <p:cNvSpPr txBox="1">
            <a:spLocks/>
          </p:cNvSpPr>
          <p:nvPr/>
        </p:nvSpPr>
        <p:spPr>
          <a:xfrm>
            <a:off x="999744" y="1408376"/>
            <a:ext cx="3889248" cy="45492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(Circle the ones s/he has):</a:t>
            </a:r>
            <a:endParaRPr kumimoji="0" lang="en-US" sz="1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20" name="Title 2">
            <a:extLst>
              <a:ext uri="{FF2B5EF4-FFF2-40B4-BE49-F238E27FC236}">
                <a16:creationId xmlns:a16="http://schemas.microsoft.com/office/drawing/2014/main" id="{89A9CC99-6E6F-BA4F-8531-09C581FE85E7}"/>
              </a:ext>
            </a:extLst>
          </p:cNvPr>
          <p:cNvSpPr txBox="1">
            <a:spLocks/>
          </p:cNvSpPr>
          <p:nvPr/>
        </p:nvSpPr>
        <p:spPr>
          <a:xfrm>
            <a:off x="1045462" y="884847"/>
            <a:ext cx="1441706" cy="360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Persona A </a:t>
            </a:r>
            <a:endParaRPr kumimoji="0" lang="en-US" sz="1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21" name="Picture 22" descr="Men Silhouette"/>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56744" y="1612551"/>
            <a:ext cx="404687" cy="1462043"/>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6130320" y="3087435"/>
            <a:ext cx="201176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[short male headteacher]</a:t>
            </a:r>
          </a:p>
        </p:txBody>
      </p:sp>
      <p:pic>
        <p:nvPicPr>
          <p:cNvPr id="23" name="Picture 2" descr="Image Teache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42089" y="1538600"/>
            <a:ext cx="940951" cy="1481741"/>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8303996" y="3074594"/>
            <a:ext cx="192509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[interesting female teacher]</a:t>
            </a:r>
          </a:p>
        </p:txBody>
      </p:sp>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63498" y="1805025"/>
            <a:ext cx="945706" cy="948890"/>
          </a:xfrm>
          <a:prstGeom prst="rect">
            <a:avLst/>
          </a:prstGeom>
        </p:spPr>
      </p:pic>
      <p:sp>
        <p:nvSpPr>
          <p:cNvPr id="26" name="TextBox 25"/>
          <p:cNvSpPr txBox="1"/>
          <p:nvPr/>
        </p:nvSpPr>
        <p:spPr>
          <a:xfrm>
            <a:off x="9963498" y="3074594"/>
            <a:ext cx="187219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[short mother]</a:t>
            </a:r>
          </a:p>
        </p:txBody>
      </p:sp>
      <p:pic>
        <p:nvPicPr>
          <p:cNvPr id="27" name="Picture 2" descr="http://www.clker.com/cliparts/3/a/6/6/119544474191128182Gerald_G_Man_Face_6_-_World_Label.svg.med.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06610" y="4018588"/>
            <a:ext cx="910548" cy="929131"/>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6101806" y="5104950"/>
            <a:ext cx="18721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[calm father]</a:t>
            </a:r>
          </a:p>
        </p:txBody>
      </p:sp>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74778" y="4103098"/>
            <a:ext cx="766001" cy="877526"/>
          </a:xfrm>
          <a:prstGeom prst="rect">
            <a:avLst/>
          </a:prstGeom>
        </p:spPr>
      </p:pic>
      <p:sp>
        <p:nvSpPr>
          <p:cNvPr id="30" name="TextBox 29"/>
          <p:cNvSpPr txBox="1"/>
          <p:nvPr/>
        </p:nvSpPr>
        <p:spPr>
          <a:xfrm>
            <a:off x="7955533" y="5038667"/>
            <a:ext cx="187219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[important brother]</a:t>
            </a:r>
          </a:p>
        </p:txBody>
      </p:sp>
      <p:pic>
        <p:nvPicPr>
          <p:cNvPr id="31" name="Picture 4" descr="http://www.clker.com/cliparts/c/f/4/9/12371000482029765734nicubunu_Comic_characters_Professor.svg.m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89337" y="3832045"/>
            <a:ext cx="523521" cy="1050532"/>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9688117" y="4785143"/>
            <a:ext cx="187219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[cheerful male teacher]</a:t>
            </a:r>
          </a:p>
        </p:txBody>
      </p:sp>
      <p:sp>
        <p:nvSpPr>
          <p:cNvPr id="33" name="TextBox 32"/>
          <p:cNvSpPr txBox="1"/>
          <p:nvPr/>
        </p:nvSpPr>
        <p:spPr>
          <a:xfrm>
            <a:off x="0" y="18790"/>
            <a:ext cx="409333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A - respuestas</a:t>
            </a:r>
          </a:p>
        </p:txBody>
      </p:sp>
      <p:sp>
        <p:nvSpPr>
          <p:cNvPr id="34" name="Oval 33"/>
          <p:cNvSpPr/>
          <p:nvPr/>
        </p:nvSpPr>
        <p:spPr>
          <a:xfrm>
            <a:off x="751192" y="1751412"/>
            <a:ext cx="1654845" cy="1227493"/>
          </a:xfrm>
          <a:prstGeom prst="ellipse">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5" name="Oval 34"/>
          <p:cNvSpPr/>
          <p:nvPr/>
        </p:nvSpPr>
        <p:spPr>
          <a:xfrm>
            <a:off x="4271791" y="1802527"/>
            <a:ext cx="1654845" cy="1227493"/>
          </a:xfrm>
          <a:prstGeom prst="ellipse">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6" name="Oval 35"/>
          <p:cNvSpPr/>
          <p:nvPr/>
        </p:nvSpPr>
        <p:spPr>
          <a:xfrm>
            <a:off x="4216059" y="3532709"/>
            <a:ext cx="1654845" cy="1227493"/>
          </a:xfrm>
          <a:prstGeom prst="ellipse">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9696794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99744" y="879987"/>
            <a:ext cx="4949952" cy="487463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 name="Title 2">
            <a:extLst>
              <a:ext uri="{FF2B5EF4-FFF2-40B4-BE49-F238E27FC236}">
                <a16:creationId xmlns:a16="http://schemas.microsoft.com/office/drawing/2014/main" id="{89A9CC99-6E6F-BA4F-8531-09C581FE85E7}"/>
              </a:ext>
            </a:extLst>
          </p:cNvPr>
          <p:cNvSpPr txBox="1">
            <a:spLocks/>
          </p:cNvSpPr>
          <p:nvPr/>
        </p:nvSpPr>
        <p:spPr>
          <a:xfrm>
            <a:off x="1031724" y="1097349"/>
            <a:ext cx="3889248" cy="45492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18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Ask your partner if s/he has a…</a:t>
            </a:r>
            <a:endParaRPr kumimoji="0" lang="en-US" sz="1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17" name="Rectangle 16"/>
          <p:cNvSpPr/>
          <p:nvPr/>
        </p:nvSpPr>
        <p:spPr>
          <a:xfrm>
            <a:off x="6130320" y="871916"/>
            <a:ext cx="4949952" cy="487463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Title 2">
            <a:extLst>
              <a:ext uri="{FF2B5EF4-FFF2-40B4-BE49-F238E27FC236}">
                <a16:creationId xmlns:a16="http://schemas.microsoft.com/office/drawing/2014/main" id="{89A9CC99-6E6F-BA4F-8531-09C581FE85E7}"/>
              </a:ext>
            </a:extLst>
          </p:cNvPr>
          <p:cNvSpPr txBox="1">
            <a:spLocks/>
          </p:cNvSpPr>
          <p:nvPr/>
        </p:nvSpPr>
        <p:spPr>
          <a:xfrm>
            <a:off x="6105098" y="876023"/>
            <a:ext cx="4331253" cy="7690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Persona B </a:t>
            </a:r>
          </a:p>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When asked, say you have these:</a:t>
            </a:r>
            <a:endParaRPr kumimoji="0" lang="en-US" sz="1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19" name="Title 2">
            <a:extLst>
              <a:ext uri="{FF2B5EF4-FFF2-40B4-BE49-F238E27FC236}">
                <a16:creationId xmlns:a16="http://schemas.microsoft.com/office/drawing/2014/main" id="{89A9CC99-6E6F-BA4F-8531-09C581FE85E7}"/>
              </a:ext>
            </a:extLst>
          </p:cNvPr>
          <p:cNvSpPr txBox="1">
            <a:spLocks/>
          </p:cNvSpPr>
          <p:nvPr/>
        </p:nvSpPr>
        <p:spPr>
          <a:xfrm>
            <a:off x="999744" y="1408376"/>
            <a:ext cx="3889248" cy="45492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(Circle the ones s/he has):</a:t>
            </a:r>
            <a:endParaRPr kumimoji="0" lang="en-US" sz="1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20" name="Title 2">
            <a:extLst>
              <a:ext uri="{FF2B5EF4-FFF2-40B4-BE49-F238E27FC236}">
                <a16:creationId xmlns:a16="http://schemas.microsoft.com/office/drawing/2014/main" id="{89A9CC99-6E6F-BA4F-8531-09C581FE85E7}"/>
              </a:ext>
            </a:extLst>
          </p:cNvPr>
          <p:cNvSpPr txBox="1">
            <a:spLocks/>
          </p:cNvSpPr>
          <p:nvPr/>
        </p:nvSpPr>
        <p:spPr>
          <a:xfrm>
            <a:off x="1045462" y="884847"/>
            <a:ext cx="1441706" cy="360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Persona B </a:t>
            </a:r>
            <a:endParaRPr kumimoji="0" lang="en-US" sz="1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5" name="Picture 4" descr="http://www.clker.com/cliparts/c/f/4/9/12371000482029765734nicubunu_Comic_characters_Professor.svg.m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46923" y="1803575"/>
            <a:ext cx="523521" cy="105053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127340" y="2808257"/>
            <a:ext cx="167019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[nice male teacher]</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4199" y="1832714"/>
            <a:ext cx="797088" cy="896725"/>
          </a:xfrm>
          <a:prstGeom prst="rect">
            <a:avLst/>
          </a:prstGeom>
        </p:spPr>
      </p:pic>
      <p:sp>
        <p:nvSpPr>
          <p:cNvPr id="8" name="TextBox 7"/>
          <p:cNvSpPr txBox="1"/>
          <p:nvPr/>
        </p:nvSpPr>
        <p:spPr>
          <a:xfrm>
            <a:off x="7834287" y="2819814"/>
            <a:ext cx="187219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[cheerful sister]</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83022" y="1911752"/>
            <a:ext cx="766001" cy="877526"/>
          </a:xfrm>
          <a:prstGeom prst="rect">
            <a:avLst/>
          </a:prstGeom>
        </p:spPr>
      </p:pic>
      <p:sp>
        <p:nvSpPr>
          <p:cNvPr id="10" name="TextBox 9"/>
          <p:cNvSpPr txBox="1"/>
          <p:nvPr/>
        </p:nvSpPr>
        <p:spPr>
          <a:xfrm>
            <a:off x="9548052" y="2699555"/>
            <a:ext cx="137729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[nervous brother]</a:t>
            </a:r>
          </a:p>
        </p:txBody>
      </p:sp>
      <p:sp>
        <p:nvSpPr>
          <p:cNvPr id="11" name="TextBox 10"/>
          <p:cNvSpPr txBox="1"/>
          <p:nvPr/>
        </p:nvSpPr>
        <p:spPr>
          <a:xfrm>
            <a:off x="6102842" y="4817878"/>
            <a:ext cx="161539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[important mother]</a:t>
            </a:r>
          </a:p>
        </p:txBody>
      </p:sp>
      <p:sp>
        <p:nvSpPr>
          <p:cNvPr id="12" name="TextBox 11"/>
          <p:cNvSpPr txBox="1"/>
          <p:nvPr/>
        </p:nvSpPr>
        <p:spPr>
          <a:xfrm>
            <a:off x="9175208" y="4880153"/>
            <a:ext cx="201176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[tall female headteacher]</a:t>
            </a:r>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46923" y="3744175"/>
            <a:ext cx="945706" cy="948890"/>
          </a:xfrm>
          <a:prstGeom prst="rect">
            <a:avLst/>
          </a:prstGeom>
        </p:spPr>
      </p:pic>
      <p:pic>
        <p:nvPicPr>
          <p:cNvPr id="14" name="Picture 2" descr="http://www.clker.com/cliparts/3/a/6/6/119544474191128182Gerald_G_Man_Face_6_-_World_Label.svg.med.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98643" y="3754054"/>
            <a:ext cx="910548" cy="92913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7685741" y="4829435"/>
            <a:ext cx="18721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[silly father]</a:t>
            </a:r>
          </a:p>
        </p:txBody>
      </p:sp>
      <p:pic>
        <p:nvPicPr>
          <p:cNvPr id="16" name="Picture 24" descr="The Boss Black Silhouette Clipart"/>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64640" y="3474456"/>
            <a:ext cx="967012" cy="145051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2" descr="Men Silhouette"/>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41628" y="1775356"/>
            <a:ext cx="352882" cy="1274882"/>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1115204" y="3063078"/>
            <a:ext cx="201176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[tall male headteacher]</a:t>
            </a:r>
          </a:p>
        </p:txBody>
      </p:sp>
      <p:pic>
        <p:nvPicPr>
          <p:cNvPr id="35" name="Picture 2" descr="Image Teache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63002" y="1744103"/>
            <a:ext cx="940951" cy="1481741"/>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p:cNvSpPr txBox="1"/>
          <p:nvPr/>
        </p:nvSpPr>
        <p:spPr>
          <a:xfrm>
            <a:off x="3288880" y="3050237"/>
            <a:ext cx="192509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[important female teacher]</a:t>
            </a:r>
          </a:p>
        </p:txBody>
      </p:sp>
      <p:pic>
        <p:nvPicPr>
          <p:cNvPr id="37" name="Picture 3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81622" y="2026516"/>
            <a:ext cx="945706" cy="948890"/>
          </a:xfrm>
          <a:prstGeom prst="rect">
            <a:avLst/>
          </a:prstGeom>
        </p:spPr>
      </p:pic>
      <p:sp>
        <p:nvSpPr>
          <p:cNvPr id="38" name="TextBox 37"/>
          <p:cNvSpPr txBox="1"/>
          <p:nvPr/>
        </p:nvSpPr>
        <p:spPr>
          <a:xfrm>
            <a:off x="4891231" y="3037396"/>
            <a:ext cx="187219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[short mother]</a:t>
            </a:r>
          </a:p>
        </p:txBody>
      </p:sp>
      <p:pic>
        <p:nvPicPr>
          <p:cNvPr id="39" name="Picture 2" descr="http://www.clker.com/cliparts/3/a/6/6/119544474191128182Gerald_G_Man_Face_6_-_World_Label.svg.med.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91494" y="3994231"/>
            <a:ext cx="910548" cy="929131"/>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p:cNvSpPr txBox="1"/>
          <p:nvPr/>
        </p:nvSpPr>
        <p:spPr>
          <a:xfrm>
            <a:off x="1086690" y="5080593"/>
            <a:ext cx="18721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[calm father]</a:t>
            </a:r>
          </a:p>
        </p:txBody>
      </p:sp>
      <p:pic>
        <p:nvPicPr>
          <p:cNvPr id="41" name="Picture 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59662" y="4078741"/>
            <a:ext cx="766001" cy="877526"/>
          </a:xfrm>
          <a:prstGeom prst="rect">
            <a:avLst/>
          </a:prstGeom>
        </p:spPr>
      </p:pic>
      <p:sp>
        <p:nvSpPr>
          <p:cNvPr id="42" name="TextBox 41"/>
          <p:cNvSpPr txBox="1"/>
          <p:nvPr/>
        </p:nvSpPr>
        <p:spPr>
          <a:xfrm>
            <a:off x="2940417" y="5014310"/>
            <a:ext cx="187219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[interesting brother]</a:t>
            </a:r>
          </a:p>
        </p:txBody>
      </p:sp>
      <p:pic>
        <p:nvPicPr>
          <p:cNvPr id="43" name="Picture 4" descr="http://www.clker.com/cliparts/c/f/4/9/12371000482029765734nicubunu_Comic_characters_Professor.svg.m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4221" y="3807688"/>
            <a:ext cx="523521" cy="1050532"/>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p:cNvSpPr txBox="1"/>
          <p:nvPr/>
        </p:nvSpPr>
        <p:spPr>
          <a:xfrm>
            <a:off x="4673001" y="4760786"/>
            <a:ext cx="187219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[cheerful male teacher]</a:t>
            </a:r>
          </a:p>
        </p:txBody>
      </p:sp>
      <p:sp>
        <p:nvSpPr>
          <p:cNvPr id="45" name="TextBox 44"/>
          <p:cNvSpPr txBox="1"/>
          <p:nvPr/>
        </p:nvSpPr>
        <p:spPr>
          <a:xfrm>
            <a:off x="0" y="18790"/>
            <a:ext cx="419100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B - respuestas</a:t>
            </a:r>
          </a:p>
        </p:txBody>
      </p:sp>
      <p:sp>
        <p:nvSpPr>
          <p:cNvPr id="46" name="Oval 45"/>
          <p:cNvSpPr/>
          <p:nvPr/>
        </p:nvSpPr>
        <p:spPr>
          <a:xfrm>
            <a:off x="4589964" y="1886936"/>
            <a:ext cx="1654845" cy="1227493"/>
          </a:xfrm>
          <a:prstGeom prst="ellipse">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7" name="Oval 46"/>
          <p:cNvSpPr/>
          <p:nvPr/>
        </p:nvSpPr>
        <p:spPr>
          <a:xfrm>
            <a:off x="970955" y="3845049"/>
            <a:ext cx="1654845" cy="1227493"/>
          </a:xfrm>
          <a:prstGeom prst="ellipse">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8" name="Oval 47"/>
          <p:cNvSpPr/>
          <p:nvPr/>
        </p:nvSpPr>
        <p:spPr>
          <a:xfrm>
            <a:off x="4519161" y="3705677"/>
            <a:ext cx="1654845" cy="1227493"/>
          </a:xfrm>
          <a:prstGeom prst="ellipse">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664585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4" name="Isosceles Triangle 3"/>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5" name="Rectangle 4"/>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9" name="TextBox 18"/>
          <p:cNvSpPr txBox="1"/>
          <p:nvPr/>
        </p:nvSpPr>
        <p:spPr>
          <a:xfrm>
            <a:off x="52293" y="2442632"/>
            <a:ext cx="946907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Grammar [2]</a:t>
            </a:r>
            <a:endPar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3130" y="5226589"/>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2.1 - Week </a:t>
            </a:r>
            <a:r>
              <a:rPr kumimoji="0" lang="en-GB" sz="2200" b="0" i="0" u="none" strike="noStrike" kern="1200" cap="none" spc="0" normalizeH="0" baseline="0" noProof="0" dirty="0" smtClean="0">
                <a:ln>
                  <a:noFill/>
                </a:ln>
                <a:solidFill>
                  <a:prstClr val="white"/>
                </a:solidFill>
                <a:effectLst/>
                <a:uLnTx/>
                <a:uFillTx/>
                <a:latin typeface="Century Gothic" panose="020B0502020202020204" pitchFamily="34" charset="0"/>
                <a:ea typeface="+mj-ea"/>
                <a:cs typeface="+mj-cs"/>
              </a:rPr>
              <a:t>3 - Lesson 33/34</a:t>
            </a:r>
            <a:endPar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4" name="Title 3">
            <a:extLst>
              <a:ext uri="{FF2B5EF4-FFF2-40B4-BE49-F238E27FC236}">
                <a16:creationId xmlns:a16="http://schemas.microsoft.com/office/drawing/2014/main" id="{AB3692F8-CE33-C34E-B376-364FE77401E4}"/>
              </a:ext>
            </a:extLst>
          </p:cNvPr>
          <p:cNvSpPr txBox="1">
            <a:spLocks/>
          </p:cNvSpPr>
          <p:nvPr/>
        </p:nvSpPr>
        <p:spPr>
          <a:xfrm>
            <a:off x="223130" y="6151544"/>
            <a:ext cx="5784972"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smtClean="0">
                <a:ln>
                  <a:noFill/>
                </a:ln>
                <a:solidFill>
                  <a:prstClr val="white"/>
                </a:solidFill>
                <a:effectLst/>
                <a:uLnTx/>
                <a:uFillTx/>
                <a:latin typeface="Century Gothic" panose="020B0502020202020204" pitchFamily="34" charset="0"/>
                <a:ea typeface="+mj-ea"/>
                <a:cs typeface="+mj-cs"/>
              </a:rPr>
              <a:t>Nick </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Avery </a:t>
            </a:r>
            <a:r>
              <a:rPr kumimoji="0" lang="en-GB" sz="1400" b="0" i="0" u="none" strike="noStrike" kern="1200" cap="none" spc="0" normalizeH="0" baseline="0" noProof="0" dirty="0" smtClean="0">
                <a:ln>
                  <a:noFill/>
                </a:ln>
                <a:solidFill>
                  <a:prstClr val="white"/>
                </a:solidFill>
                <a:effectLst/>
                <a:uLnTx/>
                <a:uFillTx/>
                <a:latin typeface="Century Gothic" panose="020B0502020202020204" pitchFamily="34" charset="0"/>
                <a:ea typeface="+mj-ea"/>
                <a:cs typeface="+mj-cs"/>
              </a:rPr>
              <a:t>/ </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Rachel Hawkes </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kumimoji="0" lang="en-GB" sz="1400" b="0" i="0" u="none" strike="noStrike" kern="1200" cap="none" spc="0" normalizeH="0" baseline="0" noProof="0" dirty="0" smtClean="0">
                <a:ln>
                  <a:noFill/>
                </a:ln>
                <a:solidFill>
                  <a:prstClr val="white"/>
                </a:solidFill>
                <a:effectLst/>
                <a:uLnTx/>
                <a:uFillTx/>
                <a:latin typeface="Century Gothic" panose="020B0502020202020204" pitchFamily="34" charset="0"/>
                <a:ea typeface="+mj-ea"/>
                <a:cs typeface="+mj-cs"/>
              </a:rPr>
              <a:t>30/03/2019</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3" name="TextBox 12"/>
          <p:cNvSpPr txBox="1"/>
          <p:nvPr/>
        </p:nvSpPr>
        <p:spPr>
          <a:xfrm>
            <a:off x="82575" y="3121366"/>
            <a:ext cx="7310074"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Adjectives following </a:t>
            </a:r>
            <a:r>
              <a:rPr kumimoji="0" lang="en-GB" sz="28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th</a:t>
            </a: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 noun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Using </a:t>
            </a:r>
            <a:r>
              <a:rPr kumimoji="0" lang="en-GB" sz="2800" b="0"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a:t>
            </a:r>
            <a:r>
              <a:rPr kumimoji="0" lang="en-GB" sz="2800" b="0" i="0" u="none" strike="noStrike" kern="1200" cap="none" spc="0" normalizeH="0" baseline="0" noProof="0" dirty="0" err="1" smtClean="0">
                <a:ln>
                  <a:noFill/>
                </a:ln>
                <a:solidFill>
                  <a:prstClr val="white"/>
                </a:solidFill>
                <a:effectLst/>
                <a:uLnTx/>
                <a:uFillTx/>
                <a:latin typeface="Century Gothic" panose="020B0502020202020204" pitchFamily="34" charset="0"/>
                <a:ea typeface="+mn-ea"/>
                <a:cs typeface="+mn-cs"/>
              </a:rPr>
              <a:t>tenemos</a:t>
            </a:r>
            <a:r>
              <a:rPr kumimoji="0" lang="en-GB" sz="2800" b="0"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 and ‘</a:t>
            </a:r>
            <a:r>
              <a:rPr kumimoji="0" lang="en-GB" sz="2800" b="0" i="0" u="none" strike="noStrike" kern="1200" cap="none" spc="0" normalizeH="0" baseline="0" noProof="0" dirty="0" err="1" smtClean="0">
                <a:ln>
                  <a:noFill/>
                </a:ln>
                <a:solidFill>
                  <a:prstClr val="white"/>
                </a:solidFill>
                <a:effectLst/>
                <a:uLnTx/>
                <a:uFillTx/>
                <a:latin typeface="Century Gothic" panose="020B0502020202020204" pitchFamily="34" charset="0"/>
                <a:ea typeface="+mn-ea"/>
                <a:cs typeface="+mn-cs"/>
              </a:rPr>
              <a:t>tienen</a:t>
            </a:r>
            <a:r>
              <a:rPr kumimoji="0" lang="en-GB" sz="2800" b="0"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 (revisited)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Adjective agreement (revisited)</a:t>
            </a: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811531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Table 40" descr="Table for exercises"/>
          <p:cNvGraphicFramePr>
            <a:graphicFrameLocks noGrp="1"/>
          </p:cNvGraphicFramePr>
          <p:nvPr>
            <p:extLst/>
          </p:nvPr>
        </p:nvGraphicFramePr>
        <p:xfrm>
          <a:off x="210690" y="1029035"/>
          <a:ext cx="11603938" cy="5102954"/>
        </p:xfrm>
        <a:graphic>
          <a:graphicData uri="http://schemas.openxmlformats.org/drawingml/2006/table">
            <a:tbl>
              <a:tblPr firstRow="1" bandRow="1">
                <a:tableStyleId>{5940675A-B579-460E-94D1-54222C63F5DA}</a:tableStyleId>
              </a:tblPr>
              <a:tblGrid>
                <a:gridCol w="5232167">
                  <a:extLst>
                    <a:ext uri="{9D8B030D-6E8A-4147-A177-3AD203B41FA5}">
                      <a16:colId xmlns:a16="http://schemas.microsoft.com/office/drawing/2014/main" val="2718503455"/>
                    </a:ext>
                  </a:extLst>
                </a:gridCol>
                <a:gridCol w="1219200">
                  <a:extLst>
                    <a:ext uri="{9D8B030D-6E8A-4147-A177-3AD203B41FA5}">
                      <a16:colId xmlns:a16="http://schemas.microsoft.com/office/drawing/2014/main" val="20001"/>
                    </a:ext>
                  </a:extLst>
                </a:gridCol>
                <a:gridCol w="1248229">
                  <a:extLst>
                    <a:ext uri="{9D8B030D-6E8A-4147-A177-3AD203B41FA5}">
                      <a16:colId xmlns:a16="http://schemas.microsoft.com/office/drawing/2014/main" val="3057866719"/>
                    </a:ext>
                  </a:extLst>
                </a:gridCol>
                <a:gridCol w="3904342">
                  <a:extLst>
                    <a:ext uri="{9D8B030D-6E8A-4147-A177-3AD203B41FA5}">
                      <a16:colId xmlns:a16="http://schemas.microsoft.com/office/drawing/2014/main" val="2835944962"/>
                    </a:ext>
                  </a:extLst>
                </a:gridCol>
              </a:tblGrid>
              <a:tr h="676894">
                <a:tc>
                  <a:txBody>
                    <a:bodyPr/>
                    <a:lstStyle/>
                    <a:p>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09294640"/>
                  </a:ext>
                </a:extLst>
              </a:tr>
              <a:tr h="442606">
                <a:tc>
                  <a:txBody>
                    <a:bodyPr/>
                    <a:lstStyle/>
                    <a:p>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442606">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442606">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442606">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442606">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442606">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442606">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442606">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r h="442606">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8"/>
                  </a:ext>
                </a:extLst>
              </a:tr>
              <a:tr h="442606">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93973476"/>
                  </a:ext>
                </a:extLst>
              </a:tr>
            </a:tbl>
          </a:graphicData>
        </a:graphic>
      </p:graphicFrame>
      <p:sp>
        <p:nvSpPr>
          <p:cNvPr id="4" name="Title 3"/>
          <p:cNvSpPr>
            <a:spLocks noGrp="1"/>
          </p:cNvSpPr>
          <p:nvPr>
            <p:ph type="title"/>
          </p:nvPr>
        </p:nvSpPr>
        <p:spPr>
          <a:xfrm>
            <a:off x="0" y="52385"/>
            <a:ext cx="11814628" cy="355713"/>
          </a:xfrm>
        </p:spPr>
        <p:txBody>
          <a:bodyPr>
            <a:noAutofit/>
          </a:bodyPr>
          <a:lstStyle/>
          <a:p>
            <a:r>
              <a:rPr lang="en-GB" sz="2000" dirty="0"/>
              <a:t>Daniel talks to a friend from his country, Spain, about the beautiful things they have there.</a:t>
            </a:r>
          </a:p>
        </p:txBody>
      </p:sp>
      <p:sp>
        <p:nvSpPr>
          <p:cNvPr id="5" name="Title 3"/>
          <p:cNvSpPr txBox="1">
            <a:spLocks/>
          </p:cNvSpPr>
          <p:nvPr/>
        </p:nvSpPr>
        <p:spPr>
          <a:xfrm>
            <a:off x="-1" y="407350"/>
            <a:ext cx="7286171" cy="355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He also says what his Peruvian friends have in theirs. </a:t>
            </a:r>
          </a:p>
        </p:txBody>
      </p:sp>
      <p:sp>
        <p:nvSpPr>
          <p:cNvPr id="6" name="Title 3"/>
          <p:cNvSpPr txBox="1">
            <a:spLocks/>
          </p:cNvSpPr>
          <p:nvPr/>
        </p:nvSpPr>
        <p:spPr>
          <a:xfrm>
            <a:off x="223726" y="1726348"/>
            <a:ext cx="5536967" cy="355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“Tenemos ríos hermosos.” </a:t>
            </a:r>
          </a:p>
        </p:txBody>
      </p:sp>
      <p:sp>
        <p:nvSpPr>
          <p:cNvPr id="45" name="TextBox 44" descr="table content ">
            <a:extLst>
              <a:ext uri="{FF2B5EF4-FFF2-40B4-BE49-F238E27FC236}">
                <a16:creationId xmlns:a16="http://schemas.microsoft.com/office/drawing/2014/main" id="{E4787244-D551-0943-BF15-C343F13E7CB4}"/>
              </a:ext>
            </a:extLst>
          </p:cNvPr>
          <p:cNvSpPr txBox="1"/>
          <p:nvPr/>
        </p:nvSpPr>
        <p:spPr>
          <a:xfrm>
            <a:off x="6742315" y="-665064"/>
            <a:ext cx="4758717" cy="3994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6" name="Title 3"/>
          <p:cNvSpPr txBox="1">
            <a:spLocks/>
          </p:cNvSpPr>
          <p:nvPr/>
        </p:nvSpPr>
        <p:spPr>
          <a:xfrm>
            <a:off x="223726" y="2210807"/>
            <a:ext cx="5536967" cy="355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“Tienen flores rojas.” </a:t>
            </a:r>
          </a:p>
        </p:txBody>
      </p:sp>
      <p:sp>
        <p:nvSpPr>
          <p:cNvPr id="77" name="Title 3"/>
          <p:cNvSpPr txBox="1">
            <a:spLocks/>
          </p:cNvSpPr>
          <p:nvPr/>
        </p:nvSpPr>
        <p:spPr>
          <a:xfrm>
            <a:off x="237100" y="2634051"/>
            <a:ext cx="4771455" cy="355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“Tienen unas ciudades grandes.” </a:t>
            </a:r>
          </a:p>
        </p:txBody>
      </p:sp>
      <p:sp>
        <p:nvSpPr>
          <p:cNvPr id="78" name="Title 3"/>
          <p:cNvSpPr txBox="1">
            <a:spLocks/>
          </p:cNvSpPr>
          <p:nvPr/>
        </p:nvSpPr>
        <p:spPr>
          <a:xfrm>
            <a:off x="210690" y="3046567"/>
            <a:ext cx="4437627" cy="355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“Tenemos naturaleza diversa.” </a:t>
            </a:r>
          </a:p>
        </p:txBody>
      </p:sp>
      <p:sp>
        <p:nvSpPr>
          <p:cNvPr id="81" name="Title 3"/>
          <p:cNvSpPr txBox="1">
            <a:spLocks/>
          </p:cNvSpPr>
          <p:nvPr/>
        </p:nvSpPr>
        <p:spPr>
          <a:xfrm>
            <a:off x="7956082" y="1205142"/>
            <a:ext cx="3713404" cy="355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Escribe la frase completa en inglés.</a:t>
            </a:r>
          </a:p>
        </p:txBody>
      </p:sp>
      <p:sp>
        <p:nvSpPr>
          <p:cNvPr id="83" name="Title 3"/>
          <p:cNvSpPr txBox="1">
            <a:spLocks/>
          </p:cNvSpPr>
          <p:nvPr/>
        </p:nvSpPr>
        <p:spPr>
          <a:xfrm>
            <a:off x="210689" y="3499147"/>
            <a:ext cx="4437627" cy="355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“Tienen pájaros verdes.” </a:t>
            </a:r>
          </a:p>
        </p:txBody>
      </p:sp>
      <p:sp>
        <p:nvSpPr>
          <p:cNvPr id="84" name="Title 3"/>
          <p:cNvSpPr txBox="1">
            <a:spLocks/>
          </p:cNvSpPr>
          <p:nvPr/>
        </p:nvSpPr>
        <p:spPr>
          <a:xfrm>
            <a:off x="221459" y="3983606"/>
            <a:ext cx="4771455" cy="355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“Tenemos lugares interesantes.” </a:t>
            </a:r>
          </a:p>
        </p:txBody>
      </p:sp>
      <p:sp>
        <p:nvSpPr>
          <p:cNvPr id="85" name="Title 3"/>
          <p:cNvSpPr txBox="1">
            <a:spLocks/>
          </p:cNvSpPr>
          <p:nvPr/>
        </p:nvSpPr>
        <p:spPr>
          <a:xfrm>
            <a:off x="221459" y="4423932"/>
            <a:ext cx="4771455" cy="355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“Tienen árboles bastante antiguos.” </a:t>
            </a:r>
          </a:p>
        </p:txBody>
      </p:sp>
      <p:sp>
        <p:nvSpPr>
          <p:cNvPr id="86" name="Title 3"/>
          <p:cNvSpPr txBox="1">
            <a:spLocks/>
          </p:cNvSpPr>
          <p:nvPr/>
        </p:nvSpPr>
        <p:spPr>
          <a:xfrm>
            <a:off x="221459" y="4850046"/>
            <a:ext cx="4771455" cy="355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“Tenemos montañas altas” </a:t>
            </a:r>
          </a:p>
        </p:txBody>
      </p:sp>
      <p:pic>
        <p:nvPicPr>
          <p:cNvPr id="15362" name="Picture 2" descr="Flag of Peru (state).sv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97252" y="1058460"/>
            <a:ext cx="913688" cy="608887"/>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ular Callout 74"/>
          <p:cNvSpPr/>
          <p:nvPr/>
        </p:nvSpPr>
        <p:spPr>
          <a:xfrm>
            <a:off x="7368953" y="497088"/>
            <a:ext cx="1454297" cy="353964"/>
          </a:xfrm>
          <a:prstGeom prst="wedgeRectCallout">
            <a:avLst>
              <a:gd name="adj1" fmla="val -36801"/>
              <a:gd name="adj2" fmla="val 166725"/>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They have</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15364" name="Picture 4" descr="Flag of Spain (Civil).sv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68601" y="1057901"/>
            <a:ext cx="914526" cy="609446"/>
          </a:xfrm>
          <a:prstGeom prst="rect">
            <a:avLst/>
          </a:prstGeom>
          <a:noFill/>
          <a:extLst>
            <a:ext uri="{909E8E84-426E-40DD-AFC4-6F175D3DCCD1}">
              <a14:hiddenFill xmlns:a14="http://schemas.microsoft.com/office/drawing/2010/main">
                <a:solidFill>
                  <a:srgbClr val="FFFFFF"/>
                </a:solidFill>
              </a14:hiddenFill>
            </a:ext>
          </a:extLst>
        </p:spPr>
      </p:pic>
      <p:sp>
        <p:nvSpPr>
          <p:cNvPr id="74" name="Rectangular Callout 73"/>
          <p:cNvSpPr/>
          <p:nvPr/>
        </p:nvSpPr>
        <p:spPr>
          <a:xfrm>
            <a:off x="4478591" y="771384"/>
            <a:ext cx="1454297" cy="353964"/>
          </a:xfrm>
          <a:prstGeom prst="wedgeRectCallout">
            <a:avLst>
              <a:gd name="adj1" fmla="val 45037"/>
              <a:gd name="adj2" fmla="val 120203"/>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We have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p>
        </p:txBody>
      </p:sp>
      <p:sp>
        <p:nvSpPr>
          <p:cNvPr id="89" name="Title 3"/>
          <p:cNvSpPr txBox="1">
            <a:spLocks/>
          </p:cNvSpPr>
          <p:nvPr/>
        </p:nvSpPr>
        <p:spPr>
          <a:xfrm>
            <a:off x="221459" y="5293874"/>
            <a:ext cx="4771455" cy="355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“Tenemos playas muy grandes” </a:t>
            </a:r>
          </a:p>
        </p:txBody>
      </p:sp>
      <p:sp>
        <p:nvSpPr>
          <p:cNvPr id="90" name="Title 3"/>
          <p:cNvSpPr txBox="1">
            <a:spLocks/>
          </p:cNvSpPr>
          <p:nvPr/>
        </p:nvSpPr>
        <p:spPr>
          <a:xfrm>
            <a:off x="221459" y="5737702"/>
            <a:ext cx="4771455" cy="355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“Sólo tienen islas bonitas” </a:t>
            </a:r>
          </a:p>
        </p:txBody>
      </p:sp>
      <p:sp>
        <p:nvSpPr>
          <p:cNvPr id="91" name="Title 3"/>
          <p:cNvSpPr txBox="1">
            <a:spLocks/>
          </p:cNvSpPr>
          <p:nvPr/>
        </p:nvSpPr>
        <p:spPr>
          <a:xfrm>
            <a:off x="7956082" y="1743480"/>
            <a:ext cx="3512885" cy="355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We have beautiful rivers.</a:t>
            </a:r>
          </a:p>
        </p:txBody>
      </p:sp>
      <p:sp>
        <p:nvSpPr>
          <p:cNvPr id="92" name="Title 3"/>
          <p:cNvSpPr txBox="1">
            <a:spLocks/>
          </p:cNvSpPr>
          <p:nvPr/>
        </p:nvSpPr>
        <p:spPr>
          <a:xfrm>
            <a:off x="7956082" y="2210807"/>
            <a:ext cx="3263460" cy="355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They have red flowers.</a:t>
            </a:r>
          </a:p>
        </p:txBody>
      </p:sp>
      <p:sp>
        <p:nvSpPr>
          <p:cNvPr id="93" name="Title 3"/>
          <p:cNvSpPr txBox="1">
            <a:spLocks/>
          </p:cNvSpPr>
          <p:nvPr/>
        </p:nvSpPr>
        <p:spPr>
          <a:xfrm>
            <a:off x="7967789" y="2645452"/>
            <a:ext cx="3512885" cy="355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They have some big cities.</a:t>
            </a:r>
          </a:p>
        </p:txBody>
      </p:sp>
      <p:sp>
        <p:nvSpPr>
          <p:cNvPr id="94" name="Title 3"/>
          <p:cNvSpPr txBox="1">
            <a:spLocks/>
          </p:cNvSpPr>
          <p:nvPr/>
        </p:nvSpPr>
        <p:spPr>
          <a:xfrm>
            <a:off x="7956082" y="3080447"/>
            <a:ext cx="3263460" cy="355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We have diverse nature.</a:t>
            </a:r>
          </a:p>
        </p:txBody>
      </p:sp>
      <p:sp>
        <p:nvSpPr>
          <p:cNvPr id="95" name="Title 3"/>
          <p:cNvSpPr txBox="1">
            <a:spLocks/>
          </p:cNvSpPr>
          <p:nvPr/>
        </p:nvSpPr>
        <p:spPr>
          <a:xfrm>
            <a:off x="7956082" y="3524275"/>
            <a:ext cx="3713404" cy="355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They have green birds.</a:t>
            </a:r>
          </a:p>
        </p:txBody>
      </p:sp>
      <p:sp>
        <p:nvSpPr>
          <p:cNvPr id="96" name="Title 3"/>
          <p:cNvSpPr txBox="1">
            <a:spLocks/>
          </p:cNvSpPr>
          <p:nvPr/>
        </p:nvSpPr>
        <p:spPr>
          <a:xfrm>
            <a:off x="7956082" y="3946738"/>
            <a:ext cx="3815340" cy="355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We have interesting places.</a:t>
            </a:r>
          </a:p>
        </p:txBody>
      </p:sp>
      <p:sp>
        <p:nvSpPr>
          <p:cNvPr id="97" name="Title 3"/>
          <p:cNvSpPr txBox="1">
            <a:spLocks/>
          </p:cNvSpPr>
          <p:nvPr/>
        </p:nvSpPr>
        <p:spPr>
          <a:xfrm>
            <a:off x="7956082" y="4390566"/>
            <a:ext cx="3544950" cy="355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They have quite old trees.</a:t>
            </a:r>
          </a:p>
        </p:txBody>
      </p:sp>
      <p:sp>
        <p:nvSpPr>
          <p:cNvPr id="98" name="Title 3"/>
          <p:cNvSpPr txBox="1">
            <a:spLocks/>
          </p:cNvSpPr>
          <p:nvPr/>
        </p:nvSpPr>
        <p:spPr>
          <a:xfrm>
            <a:off x="7956081" y="4834394"/>
            <a:ext cx="3858547" cy="355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We have high mountains.</a:t>
            </a:r>
          </a:p>
        </p:txBody>
      </p:sp>
      <p:sp>
        <p:nvSpPr>
          <p:cNvPr id="99" name="Title 3"/>
          <p:cNvSpPr txBox="1">
            <a:spLocks/>
          </p:cNvSpPr>
          <p:nvPr/>
        </p:nvSpPr>
        <p:spPr>
          <a:xfrm>
            <a:off x="7956080" y="5293873"/>
            <a:ext cx="3815341" cy="355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We have very big beaches.</a:t>
            </a:r>
          </a:p>
        </p:txBody>
      </p:sp>
      <p:sp>
        <p:nvSpPr>
          <p:cNvPr id="100" name="Title 3"/>
          <p:cNvSpPr txBox="1">
            <a:spLocks/>
          </p:cNvSpPr>
          <p:nvPr/>
        </p:nvSpPr>
        <p:spPr>
          <a:xfrm>
            <a:off x="7956080" y="5722050"/>
            <a:ext cx="3815341" cy="355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They only have pretty islands.</a:t>
            </a:r>
          </a:p>
        </p:txBody>
      </p:sp>
      <p:pic>
        <p:nvPicPr>
          <p:cNvPr id="15366" name="Picture 6" descr="http://www.clker.com/cliparts/0/f/7/0/11954234311954389563ok_mark_h_kon_l_vdal_02.svg.me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02983" y="1676840"/>
            <a:ext cx="612514" cy="469594"/>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6" descr="http://www.clker.com/cliparts/0/f/7/0/11954234311954389563ok_mark_h_kon_l_vdal_02.svg.me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37491" y="2116717"/>
            <a:ext cx="612514" cy="469594"/>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6" descr="http://www.clker.com/cliparts/0/f/7/0/11954234311954389563ok_mark_h_kon_l_vdal_02.svg.me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41435" y="2529410"/>
            <a:ext cx="612514" cy="469594"/>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6" descr="http://www.clker.com/cliparts/0/f/7/0/11954234311954389563ok_mark_h_kon_l_vdal_02.svg.me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19607" y="2989027"/>
            <a:ext cx="612514" cy="469594"/>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6" descr="http://www.clker.com/cliparts/0/f/7/0/11954234311954389563ok_mark_h_kon_l_vdal_02.svg.me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06986" y="3445539"/>
            <a:ext cx="612514" cy="469594"/>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6" descr="http://www.clker.com/cliparts/0/f/7/0/11954234311954389563ok_mark_h_kon_l_vdal_02.svg.me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85506" y="3858890"/>
            <a:ext cx="612514" cy="469594"/>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6" descr="http://www.clker.com/cliparts/0/f/7/0/11954234311954389563ok_mark_h_kon_l_vdal_02.svg.me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90612" y="4323828"/>
            <a:ext cx="612514" cy="469594"/>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6" descr="http://www.clker.com/cliparts/0/f/7/0/11954234311954389563ok_mark_h_kon_l_vdal_02.svg.me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85506" y="4742537"/>
            <a:ext cx="612514" cy="469594"/>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6" descr="http://www.clker.com/cliparts/0/f/7/0/11954234311954389563ok_mark_h_kon_l_vdal_02.svg.me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02983" y="5201930"/>
            <a:ext cx="612514" cy="469594"/>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6" descr="http://www.clker.com/cliparts/0/f/7/0/11954234311954389563ok_mark_h_kon_l_vdal_02.svg.me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06986" y="5656404"/>
            <a:ext cx="612514" cy="469594"/>
          </a:xfrm>
          <a:prstGeom prst="rect">
            <a:avLst/>
          </a:prstGeom>
          <a:noFill/>
          <a:extLst>
            <a:ext uri="{909E8E84-426E-40DD-AFC4-6F175D3DCCD1}">
              <a14:hiddenFill xmlns:a14="http://schemas.microsoft.com/office/drawing/2010/main">
                <a:solidFill>
                  <a:srgbClr val="FFFFFF"/>
                </a:solidFill>
              </a14:hiddenFill>
            </a:ext>
          </a:extLst>
        </p:spPr>
      </p:pic>
      <p:sp>
        <p:nvSpPr>
          <p:cNvPr id="111" name="Rounded Rectangle 11">
            <a:extLst>
              <a:ext uri="{FF2B5EF4-FFF2-40B4-BE49-F238E27FC236}">
                <a16:creationId xmlns:a16="http://schemas.microsoft.com/office/drawing/2014/main" id="{A316DD52-7894-4A75-969C-CA0645DA2978}"/>
              </a:ext>
            </a:extLst>
          </p:cNvPr>
          <p:cNvSpPr/>
          <p:nvPr/>
        </p:nvSpPr>
        <p:spPr>
          <a:xfrm>
            <a:off x="11468967" y="52385"/>
            <a:ext cx="69132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Tree>
    <p:extLst>
      <p:ext uri="{BB962C8B-B14F-4D97-AF65-F5344CB8AC3E}">
        <p14:creationId xmlns:p14="http://schemas.microsoft.com/office/powerpoint/2010/main" val="3905725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93"/>
                                        </p:tgtEl>
                                        <p:attrNameLst>
                                          <p:attrName>style.visibility</p:attrName>
                                        </p:attrNameLst>
                                      </p:cBhvr>
                                      <p:to>
                                        <p:strVal val="visible"/>
                                      </p:to>
                                    </p:set>
                                    <p:animEffect transition="in" filter="fade">
                                      <p:cBhvr>
                                        <p:cTn id="55" dur="500"/>
                                        <p:tgtEl>
                                          <p:spTgt spid="93"/>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94"/>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95"/>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96"/>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97"/>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98"/>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99"/>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92" grpId="0"/>
      <p:bldP spid="93" grpId="0"/>
      <p:bldP spid="94" grpId="0"/>
      <p:bldP spid="95" grpId="0"/>
      <p:bldP spid="96" grpId="0"/>
      <p:bldP spid="97" grpId="0"/>
      <p:bldP spid="98" grpId="0"/>
      <p:bldP spid="99" grpId="0"/>
      <p:bldP spid="10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assets.atlasobscura.com/media/W1siZiIsInVwbG9hZHMvcGxhY2VfaW1hZ2VzLzI0OTFmMDRkZDI1MGI5MzRlZF9DQU7Mg09fQ1JJU1RBTEVTX-KAk19MT1NfT0NIT1NfMDEuanBnIl0sWyJwIiwidGh1bWIiLCIxMjAweD4iXSxbInAiLCJjb252ZXJ0IiwiLXF1YWxpdHkgODEgLWF1dG8tb3JpZW50Il1d/CAN%CC%83O_CRISTALES_%E2%80%93_LOS_OCHOS_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5274" y="645889"/>
            <a:ext cx="4130678" cy="275034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689600" y="645889"/>
            <a:ext cx="5956300" cy="53245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Caño Cristales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 río hermoso en el centro de Colombia. Está en un parque nacional cerca de Los Andes y lejos de las ciudades grandes.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 río es muy especial porque es de cinco colores: rojo, verde, azul, amarillo, y negro. Es un lugar perfecto para* tomar fotos de la naturaleza.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 hay cosas feas allí; sólo plantas, flores, árboles, animales, y también pájaros pequeños.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 pájaro azul y verde en la imagen es una especie nativa: el ‘colibrí’. ¿Cómo se dice en inglés? Hummingbird!</a:t>
            </a:r>
          </a:p>
        </p:txBody>
      </p:sp>
      <p:sp>
        <p:nvSpPr>
          <p:cNvPr id="6" name="TextBox 5"/>
          <p:cNvSpPr txBox="1"/>
          <p:nvPr/>
        </p:nvSpPr>
        <p:spPr>
          <a:xfrm>
            <a:off x="197617" y="159656"/>
            <a:ext cx="64354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Caño Cristales: un lugar espectacular</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9220" name="Picture 4" descr="hummingbird near flow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5274" y="3507026"/>
            <a:ext cx="4130678" cy="2755162"/>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11">
            <a:extLst>
              <a:ext uri="{FF2B5EF4-FFF2-40B4-BE49-F238E27FC236}">
                <a16:creationId xmlns:a16="http://schemas.microsoft.com/office/drawing/2014/main" id="{A316DD52-7894-4A75-969C-CA0645DA2978}"/>
              </a:ext>
            </a:extLst>
          </p:cNvPr>
          <p:cNvSpPr/>
          <p:nvPr/>
        </p:nvSpPr>
        <p:spPr>
          <a:xfrm>
            <a:off x="11350171" y="52385"/>
            <a:ext cx="810117"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10" name="TextBox 9"/>
          <p:cNvSpPr txBox="1"/>
          <p:nvPr/>
        </p:nvSpPr>
        <p:spPr>
          <a:xfrm>
            <a:off x="9279164" y="5667351"/>
            <a:ext cx="58256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para = for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 especie = species</a:t>
            </a:r>
          </a:p>
        </p:txBody>
      </p:sp>
      <p:pic>
        <p:nvPicPr>
          <p:cNvPr id="2" name="Caño Cristales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1626" y="645889"/>
            <a:ext cx="609600" cy="609600"/>
          </a:xfrm>
          <a:prstGeom prst="rect">
            <a:avLst/>
          </a:prstGeom>
        </p:spPr>
      </p:pic>
    </p:spTree>
    <p:extLst>
      <p:ext uri="{BB962C8B-B14F-4D97-AF65-F5344CB8AC3E}">
        <p14:creationId xmlns:p14="http://schemas.microsoft.com/office/powerpoint/2010/main" val="23839464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88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assets.atlasobscura.com/media/W1siZiIsInVwbG9hZHMvcGxhY2VfaW1hZ2VzLzI0OTFmMDRkZDI1MGI5MzRlZF9DQU7Mg09fQ1JJU1RBTEVTX-KAk19MT1NfT0NIT1NfMDEuanBnIl0sWyJwIiwidGh1bWIiLCIxMjAweD4iXSxbInAiLCJjb252ZXJ0IiwiLXF1YWxpdHkgODEgLWF1dG8tb3JpZW50Il1d/CAN%CC%83O_CRISTALES_%E2%80%93_LOS_OCHOS_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2574" y="626838"/>
            <a:ext cx="4130678" cy="275034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551571" y="453304"/>
            <a:ext cx="6246729" cy="58477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Caño Cristales </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a:t>
            </a:r>
            <a:r>
              <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 río _________ en el centro de Colombia. Está en un parque nacional cerca de Los Andes y ______ de las ciudades grandes.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 río es muy especial porque es de cinco colores: rojo, verde, _____, _______, y negro. Es un lugar perfecto para tomar fotos de la naturaleza.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 hay cosas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feas</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allí</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sólo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plantas</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flores</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árboles</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animales</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 también pájaros _____________.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 pájaro en la ____________ es una especie nativa: el ‘colibrí’.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Cómo</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se dice en inglés? Hummingbird!</a:t>
            </a:r>
          </a:p>
        </p:txBody>
      </p:sp>
      <p:sp>
        <p:nvSpPr>
          <p:cNvPr id="6" name="TextBox 5"/>
          <p:cNvSpPr txBox="1"/>
          <p:nvPr/>
        </p:nvSpPr>
        <p:spPr>
          <a:xfrm>
            <a:off x="0" y="75647"/>
            <a:ext cx="64354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Caño</a:t>
            </a:r>
            <a:r>
              <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Cristales</a:t>
            </a:r>
            <a:r>
              <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a:t>
            </a:r>
            <a:r>
              <a:rPr kumimoji="0" lang="en-GB" sz="24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lugar</a:t>
            </a:r>
            <a:r>
              <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espectacular</a:t>
            </a:r>
            <a:r>
              <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9220" name="Picture 4" descr="hummingbird near flow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2574" y="3487975"/>
            <a:ext cx="4130678" cy="2755162"/>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11">
            <a:extLst>
              <a:ext uri="{FF2B5EF4-FFF2-40B4-BE49-F238E27FC236}">
                <a16:creationId xmlns:a16="http://schemas.microsoft.com/office/drawing/2014/main" id="{A316DD52-7894-4A75-969C-CA0645DA2978}"/>
              </a:ext>
            </a:extLst>
          </p:cNvPr>
          <p:cNvSpPr/>
          <p:nvPr/>
        </p:nvSpPr>
        <p:spPr>
          <a:xfrm>
            <a:off x="10885713" y="52385"/>
            <a:ext cx="1274575"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escuchar</a:t>
            </a:r>
          </a:p>
        </p:txBody>
      </p:sp>
      <p:pic>
        <p:nvPicPr>
          <p:cNvPr id="2" name="Caño Cristales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5786" y="537312"/>
            <a:ext cx="609600" cy="609600"/>
          </a:xfrm>
          <a:prstGeom prst="rect">
            <a:avLst/>
          </a:prstGeom>
        </p:spPr>
      </p:pic>
    </p:spTree>
    <p:extLst>
      <p:ext uri="{BB962C8B-B14F-4D97-AF65-F5344CB8AC3E}">
        <p14:creationId xmlns:p14="http://schemas.microsoft.com/office/powerpoint/2010/main" val="22238379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88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51427" y="621321"/>
            <a:ext cx="9942285" cy="540147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30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Caño Cristales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 ………………………….en el centro de Colombia. Está en un ……………………….. cerca de Los Andes y lejos de las ciudades grandes. </a:t>
            </a:r>
          </a:p>
          <a:p>
            <a:pPr marL="0" marR="0" lvl="0" indent="0" algn="l" defTabSz="914400" rtl="0" eaLnBrk="1" fontAlgn="auto" latinLnBrk="0" hangingPunct="1">
              <a:lnSpc>
                <a:spcPct val="150000"/>
              </a:lnSpc>
              <a:spcBef>
                <a:spcPts val="30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50000"/>
              </a:lnSpc>
              <a:spcBef>
                <a:spcPts val="30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 río es muy especial porque es de cinco colores: rojo, verde, azul, amarillo, y negro. Es un ……………………………para tomar fotos de la naturaleza.</a:t>
            </a:r>
          </a:p>
          <a:p>
            <a:pPr marL="0" marR="0" lvl="0" indent="0" algn="l" defTabSz="914400" rtl="0" eaLnBrk="1" fontAlgn="auto" latinLnBrk="0" hangingPunct="1">
              <a:lnSpc>
                <a:spcPct val="150000"/>
              </a:lnSpc>
              <a:spcBef>
                <a:spcPts val="30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50000"/>
              </a:lnSpc>
              <a:spcBef>
                <a:spcPts val="30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 hay………………..…..</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allí</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sólo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plantas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flores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árboles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animales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 también pájaros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pequeños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50000"/>
              </a:lnSpc>
              <a:spcBef>
                <a:spcPts val="30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50000"/>
              </a:lnSpc>
              <a:spcBef>
                <a:spcPts val="30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 …………………………….en la imagen es una ………..…………..: el ‘colibrí’.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Cómo</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se dice en inglés? Hummingbird!</a:t>
            </a:r>
          </a:p>
        </p:txBody>
      </p:sp>
      <p:sp>
        <p:nvSpPr>
          <p:cNvPr id="6" name="TextBox 5"/>
          <p:cNvSpPr txBox="1"/>
          <p:nvPr/>
        </p:nvSpPr>
        <p:spPr>
          <a:xfrm>
            <a:off x="84624" y="22011"/>
            <a:ext cx="1130908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 parejas. Read the text aloud to your partner, translating into Spanish when necessary.</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TextBox 1"/>
          <p:cNvSpPr txBox="1"/>
          <p:nvPr/>
        </p:nvSpPr>
        <p:spPr>
          <a:xfrm>
            <a:off x="9402573" y="5964259"/>
            <a:ext cx="27577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especie = species</a:t>
            </a:r>
          </a:p>
        </p:txBody>
      </p:sp>
      <p:sp>
        <p:nvSpPr>
          <p:cNvPr id="3" name="Rectangle 2"/>
          <p:cNvSpPr/>
          <p:nvPr/>
        </p:nvSpPr>
        <p:spPr>
          <a:xfrm>
            <a:off x="4550228" y="621321"/>
            <a:ext cx="1872342" cy="36285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beautiful river</a:t>
            </a:r>
          </a:p>
        </p:txBody>
      </p:sp>
      <p:sp>
        <p:nvSpPr>
          <p:cNvPr id="8" name="Rectangle 7"/>
          <p:cNvSpPr/>
          <p:nvPr/>
        </p:nvSpPr>
        <p:spPr>
          <a:xfrm>
            <a:off x="2206170" y="1116862"/>
            <a:ext cx="1872342" cy="36285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national park</a:t>
            </a:r>
          </a:p>
        </p:txBody>
      </p:sp>
      <p:sp>
        <p:nvSpPr>
          <p:cNvPr id="9" name="Rectangle 8"/>
          <p:cNvSpPr/>
          <p:nvPr/>
        </p:nvSpPr>
        <p:spPr>
          <a:xfrm>
            <a:off x="3614057" y="2501897"/>
            <a:ext cx="1872342" cy="36285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perfect place</a:t>
            </a:r>
          </a:p>
        </p:txBody>
      </p:sp>
      <p:sp>
        <p:nvSpPr>
          <p:cNvPr id="10" name="Rectangle 9"/>
          <p:cNvSpPr/>
          <p:nvPr/>
        </p:nvSpPr>
        <p:spPr>
          <a:xfrm>
            <a:off x="2739101" y="3524075"/>
            <a:ext cx="1540796" cy="36285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ugly things</a:t>
            </a:r>
          </a:p>
        </p:txBody>
      </p:sp>
      <p:sp>
        <p:nvSpPr>
          <p:cNvPr id="12" name="Rounded Rectangle 11">
            <a:extLst>
              <a:ext uri="{FF2B5EF4-FFF2-40B4-BE49-F238E27FC236}">
                <a16:creationId xmlns:a16="http://schemas.microsoft.com/office/drawing/2014/main" id="{A316DD52-7894-4A75-969C-CA0645DA2978}"/>
              </a:ext>
            </a:extLst>
          </p:cNvPr>
          <p:cNvSpPr/>
          <p:nvPr/>
        </p:nvSpPr>
        <p:spPr>
          <a:xfrm>
            <a:off x="11205029" y="52385"/>
            <a:ext cx="95525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hablar</a:t>
            </a:r>
          </a:p>
        </p:txBody>
      </p:sp>
      <p:sp>
        <p:nvSpPr>
          <p:cNvPr id="13" name="Rectangle 12"/>
          <p:cNvSpPr/>
          <p:nvPr/>
        </p:nvSpPr>
        <p:spPr>
          <a:xfrm>
            <a:off x="2030681" y="4968057"/>
            <a:ext cx="2519547" cy="36285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blue and green bird</a:t>
            </a:r>
          </a:p>
        </p:txBody>
      </p:sp>
      <p:sp>
        <p:nvSpPr>
          <p:cNvPr id="14" name="Rectangle 13"/>
          <p:cNvSpPr/>
          <p:nvPr/>
        </p:nvSpPr>
        <p:spPr>
          <a:xfrm>
            <a:off x="7391400" y="4943200"/>
            <a:ext cx="1799772" cy="36285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native species</a:t>
            </a:r>
          </a:p>
        </p:txBody>
      </p:sp>
      <p:sp>
        <p:nvSpPr>
          <p:cNvPr id="16" name="TextBox 15"/>
          <p:cNvSpPr txBox="1"/>
          <p:nvPr/>
        </p:nvSpPr>
        <p:spPr>
          <a:xfrm>
            <a:off x="9402572" y="5564149"/>
            <a:ext cx="27577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nacional = national</a:t>
            </a:r>
          </a:p>
        </p:txBody>
      </p:sp>
    </p:spTree>
    <p:extLst>
      <p:ext uri="{BB962C8B-B14F-4D97-AF65-F5344CB8AC3E}">
        <p14:creationId xmlns:p14="http://schemas.microsoft.com/office/powerpoint/2010/main" val="37640362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background rectangle">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18" name="Title 1"/>
          <p:cNvSpPr txBox="1">
            <a:spLocks/>
          </p:cNvSpPr>
          <p:nvPr/>
        </p:nvSpPr>
        <p:spPr>
          <a:xfrm>
            <a:off x="82286" y="0"/>
            <a:ext cx="749961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000" b="1" smtClean="0">
                <a:solidFill>
                  <a:schemeClr val="bg1"/>
                </a:solidFill>
              </a:rPr>
              <a:t>Adjectives following the noun</a:t>
            </a:r>
            <a:endParaRPr lang="en-GB" sz="3000" b="1" dirty="0">
              <a:solidFill>
                <a:schemeClr val="bg1"/>
              </a:solidFill>
            </a:endParaRPr>
          </a:p>
        </p:txBody>
      </p:sp>
      <p:sp>
        <p:nvSpPr>
          <p:cNvPr id="19" name="Rounded Rectangle 11">
            <a:extLst>
              <a:ext uri="{FF2B5EF4-FFF2-40B4-BE49-F238E27FC236}">
                <a16:creationId xmlns:a16="http://schemas.microsoft.com/office/drawing/2014/main" id="{A316DD52-7894-4A75-969C-CA0645DA2978}"/>
              </a:ext>
            </a:extLst>
          </p:cNvPr>
          <p:cNvSpPr/>
          <p:nvPr/>
        </p:nvSpPr>
        <p:spPr>
          <a:xfrm>
            <a:off x="10925824" y="0"/>
            <a:ext cx="126617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a:solidFill>
                  <a:prstClr val="white"/>
                </a:solidFill>
                <a:latin typeface="Century Gothic" panose="020B0502020202020204" pitchFamily="34" charset="0"/>
              </a:rPr>
              <a:t>escuchar</a:t>
            </a:r>
          </a:p>
        </p:txBody>
      </p:sp>
      <p:sp>
        <p:nvSpPr>
          <p:cNvPr id="20" name="TextBox 19"/>
          <p:cNvSpPr txBox="1"/>
          <p:nvPr/>
        </p:nvSpPr>
        <p:spPr>
          <a:xfrm>
            <a:off x="353448" y="1437973"/>
            <a:ext cx="6957289"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In Spanish, many adjectives </a:t>
            </a:r>
            <a:r>
              <a:rPr lang="en-GB" sz="2400" b="1" dirty="0">
                <a:solidFill>
                  <a:srgbClr val="002060"/>
                </a:solidFill>
                <a:latin typeface="Century Gothic" panose="020B0502020202020204" pitchFamily="34" charset="0"/>
              </a:rPr>
              <a:t>follow</a:t>
            </a:r>
            <a:r>
              <a:rPr lang="en-GB" sz="2400" dirty="0">
                <a:solidFill>
                  <a:srgbClr val="002060"/>
                </a:solidFill>
                <a:latin typeface="Century Gothic" panose="020B0502020202020204" pitchFamily="34" charset="0"/>
              </a:rPr>
              <a:t> the noun:</a:t>
            </a:r>
          </a:p>
        </p:txBody>
      </p:sp>
      <p:sp>
        <p:nvSpPr>
          <p:cNvPr id="21" name="Oval Callout 20">
            <a:extLst>
              <a:ext uri="{FF2B5EF4-FFF2-40B4-BE49-F238E27FC236}">
                <a16:creationId xmlns:a16="http://schemas.microsoft.com/office/drawing/2014/main" id="{06F42349-8830-1A4F-B571-1EB136DC4218}"/>
              </a:ext>
            </a:extLst>
          </p:cNvPr>
          <p:cNvSpPr/>
          <p:nvPr/>
        </p:nvSpPr>
        <p:spPr>
          <a:xfrm>
            <a:off x="7853062" y="876563"/>
            <a:ext cx="4164113" cy="1455170"/>
          </a:xfrm>
          <a:prstGeom prst="wedgeEllipseCallout">
            <a:avLst>
              <a:gd name="adj1" fmla="val -95768"/>
              <a:gd name="adj2" fmla="val 59241"/>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In English the adjective comes </a:t>
            </a:r>
            <a:r>
              <a:rPr lang="en-US" sz="2400" i="1" dirty="0">
                <a:solidFill>
                  <a:srgbClr val="002060"/>
                </a:solidFill>
              </a:rPr>
              <a:t>before </a:t>
            </a:r>
            <a:r>
              <a:rPr lang="en-US" sz="2400" dirty="0">
                <a:solidFill>
                  <a:srgbClr val="002060"/>
                </a:solidFill>
              </a:rPr>
              <a:t>the noun.</a:t>
            </a:r>
          </a:p>
        </p:txBody>
      </p:sp>
      <p:sp>
        <p:nvSpPr>
          <p:cNvPr id="22" name="TextBox 21"/>
          <p:cNvSpPr txBox="1"/>
          <p:nvPr/>
        </p:nvSpPr>
        <p:spPr>
          <a:xfrm>
            <a:off x="870058" y="2387954"/>
            <a:ext cx="3449937"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un profesor </a:t>
            </a:r>
            <a:r>
              <a:rPr lang="en-GB" sz="2400" b="1" dirty="0">
                <a:solidFill>
                  <a:srgbClr val="002060"/>
                </a:solidFill>
                <a:latin typeface="Century Gothic" panose="020B0502020202020204" pitchFamily="34" charset="0"/>
              </a:rPr>
              <a:t>nervioso</a:t>
            </a:r>
          </a:p>
        </p:txBody>
      </p:sp>
      <p:sp>
        <p:nvSpPr>
          <p:cNvPr id="23" name="TextBox 22"/>
          <p:cNvSpPr txBox="1"/>
          <p:nvPr/>
        </p:nvSpPr>
        <p:spPr>
          <a:xfrm>
            <a:off x="4407361" y="2380650"/>
            <a:ext cx="4121414"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a </a:t>
            </a:r>
            <a:r>
              <a:rPr lang="en-GB" sz="2400" b="1" dirty="0">
                <a:solidFill>
                  <a:srgbClr val="002060"/>
                </a:solidFill>
                <a:latin typeface="Century Gothic" panose="020B0502020202020204" pitchFamily="34" charset="0"/>
              </a:rPr>
              <a:t>nervous </a:t>
            </a:r>
            <a:r>
              <a:rPr lang="en-GB" sz="2400" dirty="0">
                <a:solidFill>
                  <a:srgbClr val="002060"/>
                </a:solidFill>
                <a:latin typeface="Century Gothic" panose="020B0502020202020204" pitchFamily="34" charset="0"/>
              </a:rPr>
              <a:t>male teacher</a:t>
            </a:r>
            <a:endParaRPr lang="en-GB" sz="2400" b="1" dirty="0">
              <a:solidFill>
                <a:srgbClr val="002060"/>
              </a:solidFill>
              <a:latin typeface="Century Gothic" panose="020B0502020202020204" pitchFamily="34" charset="0"/>
            </a:endParaRPr>
          </a:p>
        </p:txBody>
      </p:sp>
      <p:sp>
        <p:nvSpPr>
          <p:cNvPr id="24" name="TextBox 23"/>
          <p:cNvSpPr txBox="1"/>
          <p:nvPr/>
        </p:nvSpPr>
        <p:spPr>
          <a:xfrm>
            <a:off x="870059" y="3027273"/>
            <a:ext cx="3449936"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un director </a:t>
            </a:r>
            <a:r>
              <a:rPr lang="en-GB" sz="2400" b="1" dirty="0">
                <a:solidFill>
                  <a:srgbClr val="002060"/>
                </a:solidFill>
                <a:latin typeface="Century Gothic" panose="020B0502020202020204" pitchFamily="34" charset="0"/>
              </a:rPr>
              <a:t>tranquilo</a:t>
            </a:r>
          </a:p>
        </p:txBody>
      </p:sp>
      <p:sp>
        <p:nvSpPr>
          <p:cNvPr id="25" name="TextBox 24"/>
          <p:cNvSpPr txBox="1"/>
          <p:nvPr/>
        </p:nvSpPr>
        <p:spPr>
          <a:xfrm>
            <a:off x="4197826" y="3012829"/>
            <a:ext cx="6225822"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a </a:t>
            </a:r>
            <a:r>
              <a:rPr lang="en-GB" sz="2400" b="1" dirty="0">
                <a:solidFill>
                  <a:srgbClr val="002060"/>
                </a:solidFill>
                <a:latin typeface="Century Gothic" panose="020B0502020202020204" pitchFamily="34" charset="0"/>
              </a:rPr>
              <a:t>calm</a:t>
            </a:r>
            <a:r>
              <a:rPr lang="en-GB" sz="2400" dirty="0">
                <a:solidFill>
                  <a:srgbClr val="002060"/>
                </a:solidFill>
                <a:latin typeface="Century Gothic" panose="020B0502020202020204" pitchFamily="34" charset="0"/>
              </a:rPr>
              <a:t> male director/headteacher</a:t>
            </a:r>
            <a:endParaRPr lang="en-GB" sz="2400" b="1" dirty="0">
              <a:solidFill>
                <a:srgbClr val="002060"/>
              </a:solidFill>
              <a:latin typeface="Century Gothic" panose="020B0502020202020204" pitchFamily="34" charset="0"/>
            </a:endParaRPr>
          </a:p>
        </p:txBody>
      </p:sp>
      <p:sp>
        <p:nvSpPr>
          <p:cNvPr id="26" name="TextBox 25"/>
          <p:cNvSpPr txBox="1"/>
          <p:nvPr/>
        </p:nvSpPr>
        <p:spPr>
          <a:xfrm>
            <a:off x="964409" y="3710452"/>
            <a:ext cx="3581400"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una autora </a:t>
            </a:r>
            <a:r>
              <a:rPr lang="en-GB" sz="2400" b="1" dirty="0">
                <a:solidFill>
                  <a:srgbClr val="002060"/>
                </a:solidFill>
                <a:latin typeface="Century Gothic" panose="020B0502020202020204" pitchFamily="34" charset="0"/>
              </a:rPr>
              <a:t>importante</a:t>
            </a:r>
          </a:p>
        </p:txBody>
      </p:sp>
      <p:sp>
        <p:nvSpPr>
          <p:cNvPr id="27" name="TextBox 26"/>
          <p:cNvSpPr txBox="1"/>
          <p:nvPr/>
        </p:nvSpPr>
        <p:spPr>
          <a:xfrm>
            <a:off x="4407361" y="3710451"/>
            <a:ext cx="4737099"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an </a:t>
            </a:r>
            <a:r>
              <a:rPr lang="en-GB" sz="2400" b="1" dirty="0">
                <a:solidFill>
                  <a:srgbClr val="002060"/>
                </a:solidFill>
                <a:latin typeface="Century Gothic" panose="020B0502020202020204" pitchFamily="34" charset="0"/>
              </a:rPr>
              <a:t>important</a:t>
            </a:r>
            <a:r>
              <a:rPr lang="en-GB" sz="2400" dirty="0">
                <a:solidFill>
                  <a:srgbClr val="002060"/>
                </a:solidFill>
                <a:latin typeface="Century Gothic" panose="020B0502020202020204" pitchFamily="34" charset="0"/>
              </a:rPr>
              <a:t> female author</a:t>
            </a:r>
            <a:endParaRPr lang="en-GB" sz="2400" b="1" dirty="0">
              <a:solidFill>
                <a:srgbClr val="002060"/>
              </a:solidFill>
              <a:latin typeface="Century Gothic" panose="020B0502020202020204" pitchFamily="34" charset="0"/>
            </a:endParaRPr>
          </a:p>
        </p:txBody>
      </p:sp>
      <p:sp>
        <p:nvSpPr>
          <p:cNvPr id="28" name="TextBox 27"/>
          <p:cNvSpPr txBox="1"/>
          <p:nvPr/>
        </p:nvSpPr>
        <p:spPr>
          <a:xfrm>
            <a:off x="436071" y="4412778"/>
            <a:ext cx="3581400"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una flor </a:t>
            </a:r>
            <a:r>
              <a:rPr lang="en-GB" sz="2400" b="1" dirty="0">
                <a:solidFill>
                  <a:srgbClr val="002060"/>
                </a:solidFill>
                <a:latin typeface="Century Gothic" panose="020B0502020202020204" pitchFamily="34" charset="0"/>
              </a:rPr>
              <a:t>blanca</a:t>
            </a:r>
          </a:p>
        </p:txBody>
      </p:sp>
      <p:sp>
        <p:nvSpPr>
          <p:cNvPr id="29" name="TextBox 28"/>
          <p:cNvSpPr txBox="1"/>
          <p:nvPr/>
        </p:nvSpPr>
        <p:spPr>
          <a:xfrm>
            <a:off x="3963760" y="4357166"/>
            <a:ext cx="3581400"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a </a:t>
            </a:r>
            <a:r>
              <a:rPr lang="en-GB" sz="2400" b="1" dirty="0">
                <a:solidFill>
                  <a:srgbClr val="002060"/>
                </a:solidFill>
                <a:latin typeface="Century Gothic" panose="020B0502020202020204" pitchFamily="34" charset="0"/>
              </a:rPr>
              <a:t>white</a:t>
            </a:r>
            <a:r>
              <a:rPr lang="en-GB" sz="2400" dirty="0">
                <a:solidFill>
                  <a:srgbClr val="002060"/>
                </a:solidFill>
                <a:latin typeface="Century Gothic" panose="020B0502020202020204" pitchFamily="34" charset="0"/>
              </a:rPr>
              <a:t> flower </a:t>
            </a:r>
            <a:endParaRPr lang="en-GB" sz="2400"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1352673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descr="Table for exercises"/>
          <p:cNvGraphicFramePr>
            <a:graphicFrameLocks noGrp="1"/>
          </p:cNvGraphicFramePr>
          <p:nvPr>
            <p:extLst>
              <p:ext uri="{D42A27DB-BD31-4B8C-83A1-F6EECF244321}">
                <p14:modId xmlns:p14="http://schemas.microsoft.com/office/powerpoint/2010/main" val="1779356045"/>
              </p:ext>
            </p:extLst>
          </p:nvPr>
        </p:nvGraphicFramePr>
        <p:xfrm>
          <a:off x="2506442" y="1275176"/>
          <a:ext cx="9553972" cy="4870740"/>
        </p:xfrm>
        <a:graphic>
          <a:graphicData uri="http://schemas.openxmlformats.org/drawingml/2006/table">
            <a:tbl>
              <a:tblPr firstRow="1" bandRow="1">
                <a:tableStyleId>{5940675A-B579-460E-94D1-54222C63F5DA}</a:tableStyleId>
              </a:tblPr>
              <a:tblGrid>
                <a:gridCol w="600472">
                  <a:extLst>
                    <a:ext uri="{9D8B030D-6E8A-4147-A177-3AD203B41FA5}">
                      <a16:colId xmlns:a16="http://schemas.microsoft.com/office/drawing/2014/main" val="20000"/>
                    </a:ext>
                  </a:extLst>
                </a:gridCol>
                <a:gridCol w="3217686">
                  <a:extLst>
                    <a:ext uri="{9D8B030D-6E8A-4147-A177-3AD203B41FA5}">
                      <a16:colId xmlns:a16="http://schemas.microsoft.com/office/drawing/2014/main" val="2718503455"/>
                    </a:ext>
                  </a:extLst>
                </a:gridCol>
                <a:gridCol w="584200">
                  <a:extLst>
                    <a:ext uri="{9D8B030D-6E8A-4147-A177-3AD203B41FA5}">
                      <a16:colId xmlns:a16="http://schemas.microsoft.com/office/drawing/2014/main" val="161823757"/>
                    </a:ext>
                  </a:extLst>
                </a:gridCol>
                <a:gridCol w="5151614">
                  <a:extLst>
                    <a:ext uri="{9D8B030D-6E8A-4147-A177-3AD203B41FA5}">
                      <a16:colId xmlns:a16="http://schemas.microsoft.com/office/drawing/2014/main" val="20001"/>
                    </a:ext>
                  </a:extLst>
                </a:gridCol>
              </a:tblGrid>
              <a:tr h="1217685">
                <a:tc>
                  <a:txBody>
                    <a:bodyPr/>
                    <a:lstStyle/>
                    <a:p>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1217685">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1217685">
                <a:tc>
                  <a:txBody>
                    <a:bodyPr/>
                    <a:lstStyle/>
                    <a:p>
                      <a:endParaRPr lang="en-GB" sz="200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1217685">
                <a:tc>
                  <a:txBody>
                    <a:bodyPr/>
                    <a:lstStyle/>
                    <a:p>
                      <a:endParaRPr lang="en-GB" sz="200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9" name="Rounded Rectangle 11" descr="background rectangle&#10;">
            <a:extLst>
              <a:ext uri="{FF2B5EF4-FFF2-40B4-BE49-F238E27FC236}">
                <a16:creationId xmlns:a16="http://schemas.microsoft.com/office/drawing/2014/main" id="{9268BA27-9508-448E-9915-ACE234D74542}"/>
              </a:ext>
            </a:extLst>
          </p:cNvPr>
          <p:cNvSpPr/>
          <p:nvPr/>
        </p:nvSpPr>
        <p:spPr>
          <a:xfrm>
            <a:off x="10794238" y="116013"/>
            <a:ext cx="126617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solidFill>
                <a:prstClr val="white"/>
              </a:solidFill>
              <a:latin typeface="Century Gothic" panose="020B0502020202020204" pitchFamily="34" charset="0"/>
            </a:endParaRPr>
          </a:p>
        </p:txBody>
      </p:sp>
      <p:sp>
        <p:nvSpPr>
          <p:cNvPr id="10" name="TextBox 9"/>
          <p:cNvSpPr txBox="1"/>
          <p:nvPr/>
        </p:nvSpPr>
        <p:spPr>
          <a:xfrm>
            <a:off x="25387" y="30783"/>
            <a:ext cx="9373644" cy="461665"/>
          </a:xfrm>
          <a:prstGeom prst="rect">
            <a:avLst/>
          </a:prstGeom>
          <a:noFill/>
        </p:spPr>
        <p:txBody>
          <a:bodyPr wrap="square" rtlCol="0">
            <a:spAutoFit/>
          </a:bodyPr>
          <a:lstStyle/>
          <a:p>
            <a:r>
              <a:rPr lang="en-GB" sz="2400" b="1" i="1" dirty="0">
                <a:solidFill>
                  <a:srgbClr val="002060"/>
                </a:solidFill>
                <a:latin typeface="Century Gothic" panose="020B0502020202020204" pitchFamily="34" charset="0"/>
              </a:rPr>
              <a:t>En Bilbao, hay un museo famoso. </a:t>
            </a:r>
          </a:p>
        </p:txBody>
      </p:sp>
      <p:pic>
        <p:nvPicPr>
          <p:cNvPr id="11" name="Picture 6" descr="gray concrete build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848" y="1586529"/>
            <a:ext cx="2345496" cy="312654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25387" y="422147"/>
            <a:ext cx="8392981" cy="461665"/>
          </a:xfrm>
          <a:prstGeom prst="rect">
            <a:avLst/>
          </a:prstGeom>
          <a:noFill/>
        </p:spPr>
        <p:txBody>
          <a:bodyPr wrap="square" rtlCol="0">
            <a:spAutoFit/>
          </a:bodyPr>
          <a:lstStyle/>
          <a:p>
            <a:r>
              <a:rPr lang="en-GB" sz="2400" b="1" i="1" dirty="0">
                <a:solidFill>
                  <a:srgbClr val="002060"/>
                </a:solidFill>
                <a:latin typeface="Century Gothic" panose="020B0502020202020204" pitchFamily="34" charset="0"/>
              </a:rPr>
              <a:t>Escucha. ¿Quiénes son las personas, y cómo son? </a:t>
            </a:r>
          </a:p>
        </p:txBody>
      </p:sp>
      <p:sp>
        <p:nvSpPr>
          <p:cNvPr id="13" name="TextBox 12"/>
          <p:cNvSpPr txBox="1"/>
          <p:nvPr/>
        </p:nvSpPr>
        <p:spPr>
          <a:xfrm>
            <a:off x="5083223" y="5689"/>
            <a:ext cx="3717829" cy="461665"/>
          </a:xfrm>
          <a:prstGeom prst="rect">
            <a:avLst/>
          </a:prstGeom>
          <a:noFill/>
        </p:spPr>
        <p:txBody>
          <a:bodyPr wrap="square" rtlCol="0">
            <a:spAutoFit/>
          </a:bodyPr>
          <a:lstStyle/>
          <a:p>
            <a:r>
              <a:rPr lang="en-GB" sz="2400" b="1" i="1" dirty="0">
                <a:solidFill>
                  <a:srgbClr val="002060"/>
                </a:solidFill>
                <a:latin typeface="Century Gothic" panose="020B0502020202020204" pitchFamily="34" charset="0"/>
              </a:rPr>
              <a:t>Hay ocho personas allí.</a:t>
            </a:r>
          </a:p>
        </p:txBody>
      </p:sp>
      <p:sp>
        <p:nvSpPr>
          <p:cNvPr id="14" name="TextBox 13"/>
          <p:cNvSpPr txBox="1"/>
          <p:nvPr/>
        </p:nvSpPr>
        <p:spPr>
          <a:xfrm>
            <a:off x="25387" y="867430"/>
            <a:ext cx="8392981" cy="461665"/>
          </a:xfrm>
          <a:prstGeom prst="rect">
            <a:avLst/>
          </a:prstGeom>
          <a:noFill/>
        </p:spPr>
        <p:txBody>
          <a:bodyPr wrap="square" rtlCol="0">
            <a:spAutoFit/>
          </a:bodyPr>
          <a:lstStyle/>
          <a:p>
            <a:r>
              <a:rPr lang="en-GB" sz="2400" b="1" i="1" dirty="0">
                <a:solidFill>
                  <a:srgbClr val="002060"/>
                </a:solidFill>
                <a:latin typeface="Century Gothic" panose="020B0502020202020204" pitchFamily="34" charset="0"/>
              </a:rPr>
              <a:t>Escribe la persona y el adjetivo </a:t>
            </a:r>
            <a:r>
              <a:rPr lang="en-GB" sz="2400" b="1" i="1" u="sng" dirty="0">
                <a:solidFill>
                  <a:srgbClr val="002060"/>
                </a:solidFill>
                <a:latin typeface="Century Gothic" panose="020B0502020202020204" pitchFamily="34" charset="0"/>
              </a:rPr>
              <a:t>en inglés</a:t>
            </a:r>
            <a:r>
              <a:rPr lang="en-GB" sz="2400" b="1" i="1" dirty="0">
                <a:solidFill>
                  <a:srgbClr val="002060"/>
                </a:solidFill>
                <a:latin typeface="Century Gothic" panose="020B0502020202020204" pitchFamily="34" charset="0"/>
              </a:rPr>
              <a:t>.</a:t>
            </a:r>
          </a:p>
        </p:txBody>
      </p:sp>
      <p:pic>
        <p:nvPicPr>
          <p:cNvPr id="15" name="Picture 2" descr="http://www.clker.com/cliparts/9/c/7/6/11949845431036898252ppl3.svg.m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94493" y="1345037"/>
            <a:ext cx="853171" cy="10142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clker.com/cliparts/9/c/7/6/11949845431036898252ppl3.svg.m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94493" y="2495110"/>
            <a:ext cx="853171" cy="101421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www.clker.com/cliparts/9/c/7/6/11949845431036898252ppl3.svg.m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02993" y="3738209"/>
            <a:ext cx="853171" cy="101421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www.clker.com/cliparts/9/c/7/6/11949845431036898252ppl3.svg.m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94493" y="4957953"/>
            <a:ext cx="853171" cy="1014212"/>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180170" y="4686855"/>
            <a:ext cx="2185659" cy="707886"/>
          </a:xfrm>
          <a:prstGeom prst="rect">
            <a:avLst/>
          </a:prstGeom>
          <a:noFill/>
        </p:spPr>
        <p:txBody>
          <a:bodyPr wrap="square" rtlCol="0">
            <a:spAutoFit/>
          </a:bodyPr>
          <a:lstStyle/>
          <a:p>
            <a:r>
              <a:rPr lang="en-GB" sz="2000" dirty="0">
                <a:solidFill>
                  <a:schemeClr val="accent5">
                    <a:lumMod val="50000"/>
                  </a:schemeClr>
                </a:solidFill>
                <a:latin typeface="Century Gothic" panose="020B0502020202020204" pitchFamily="34" charset="0"/>
              </a:rPr>
              <a:t>El Guggenheim, Bilbao</a:t>
            </a:r>
          </a:p>
        </p:txBody>
      </p:sp>
      <p:sp>
        <p:nvSpPr>
          <p:cNvPr id="20" name="TextBox 19"/>
          <p:cNvSpPr txBox="1"/>
          <p:nvPr/>
        </p:nvSpPr>
        <p:spPr>
          <a:xfrm>
            <a:off x="3878252" y="1754947"/>
            <a:ext cx="3292567" cy="400110"/>
          </a:xfrm>
          <a:prstGeom prst="rect">
            <a:avLst/>
          </a:prstGeom>
          <a:noFill/>
        </p:spPr>
        <p:txBody>
          <a:bodyPr wrap="square" rtlCol="0">
            <a:spAutoFit/>
          </a:bodyPr>
          <a:lstStyle/>
          <a:p>
            <a:r>
              <a:rPr lang="en-GB" sz="2000" dirty="0">
                <a:solidFill>
                  <a:schemeClr val="accent5">
                    <a:lumMod val="50000"/>
                  </a:schemeClr>
                </a:solidFill>
                <a:latin typeface="Century Gothic" panose="020B0502020202020204" pitchFamily="34" charset="0"/>
              </a:rPr>
              <a:t>A _______________</a:t>
            </a:r>
          </a:p>
        </p:txBody>
      </p:sp>
      <p:pic>
        <p:nvPicPr>
          <p:cNvPr id="21" name="Picture 2" descr="http://www.clker.com/cliparts/9/c/7/6/11949845431036898252ppl3.svg.m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9979" y="1392186"/>
            <a:ext cx="853171" cy="101421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www.clker.com/cliparts/9/c/7/6/11949845431036898252ppl3.svg.m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52855" y="2569168"/>
            <a:ext cx="853171" cy="101421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www.clker.com/cliparts/9/c/7/6/11949845431036898252ppl3.svg.m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52855" y="3743217"/>
            <a:ext cx="853171" cy="101421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www.clker.com/cliparts/9/c/7/6/11949845431036898252ppl3.svg.m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52855" y="4994755"/>
            <a:ext cx="853171" cy="1014212"/>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4233361" y="1681270"/>
            <a:ext cx="2201875" cy="461665"/>
          </a:xfrm>
          <a:prstGeom prst="rect">
            <a:avLst/>
          </a:prstGeom>
          <a:noFill/>
        </p:spPr>
        <p:txBody>
          <a:bodyPr wrap="square" rtlCol="0">
            <a:spAutoFit/>
          </a:bodyPr>
          <a:lstStyle/>
          <a:p>
            <a:r>
              <a:rPr lang="en-GB" sz="2400" b="1" dirty="0">
                <a:solidFill>
                  <a:schemeClr val="accent2"/>
                </a:solidFill>
                <a:latin typeface="Century Gothic" panose="020B0502020202020204" pitchFamily="34" charset="0"/>
              </a:rPr>
              <a:t>tall mother</a:t>
            </a:r>
          </a:p>
        </p:txBody>
      </p:sp>
      <p:sp>
        <p:nvSpPr>
          <p:cNvPr id="26" name="TextBox 25"/>
          <p:cNvSpPr txBox="1"/>
          <p:nvPr/>
        </p:nvSpPr>
        <p:spPr>
          <a:xfrm>
            <a:off x="4015584" y="2974835"/>
            <a:ext cx="2513073" cy="400110"/>
          </a:xfrm>
          <a:prstGeom prst="rect">
            <a:avLst/>
          </a:prstGeom>
          <a:noFill/>
        </p:spPr>
        <p:txBody>
          <a:bodyPr wrap="square" rtlCol="0">
            <a:spAutoFit/>
          </a:bodyPr>
          <a:lstStyle/>
          <a:p>
            <a:r>
              <a:rPr lang="en-GB" sz="2000" dirty="0">
                <a:solidFill>
                  <a:schemeClr val="accent5">
                    <a:lumMod val="50000"/>
                  </a:schemeClr>
                </a:solidFill>
                <a:latin typeface="Century Gothic" panose="020B0502020202020204" pitchFamily="34" charset="0"/>
              </a:rPr>
              <a:t>A ______________</a:t>
            </a:r>
          </a:p>
        </p:txBody>
      </p:sp>
      <p:sp>
        <p:nvSpPr>
          <p:cNvPr id="27" name="TextBox 26"/>
          <p:cNvSpPr txBox="1"/>
          <p:nvPr/>
        </p:nvSpPr>
        <p:spPr>
          <a:xfrm>
            <a:off x="4022576" y="4140959"/>
            <a:ext cx="2589970" cy="400110"/>
          </a:xfrm>
          <a:prstGeom prst="rect">
            <a:avLst/>
          </a:prstGeom>
          <a:noFill/>
        </p:spPr>
        <p:txBody>
          <a:bodyPr wrap="square" rtlCol="0">
            <a:spAutoFit/>
          </a:bodyPr>
          <a:lstStyle/>
          <a:p>
            <a:r>
              <a:rPr lang="en-GB" sz="2000" dirty="0">
                <a:solidFill>
                  <a:schemeClr val="accent5">
                    <a:lumMod val="50000"/>
                  </a:schemeClr>
                </a:solidFill>
                <a:latin typeface="Century Gothic" panose="020B0502020202020204" pitchFamily="34" charset="0"/>
              </a:rPr>
              <a:t>A ______________</a:t>
            </a:r>
          </a:p>
        </p:txBody>
      </p:sp>
      <p:sp>
        <p:nvSpPr>
          <p:cNvPr id="28" name="TextBox 27"/>
          <p:cNvSpPr txBox="1"/>
          <p:nvPr/>
        </p:nvSpPr>
        <p:spPr>
          <a:xfrm>
            <a:off x="3902844" y="5384215"/>
            <a:ext cx="2734130" cy="400110"/>
          </a:xfrm>
          <a:prstGeom prst="rect">
            <a:avLst/>
          </a:prstGeom>
          <a:noFill/>
        </p:spPr>
        <p:txBody>
          <a:bodyPr wrap="square" rtlCol="0">
            <a:spAutoFit/>
          </a:bodyPr>
          <a:lstStyle/>
          <a:p>
            <a:r>
              <a:rPr lang="en-GB" sz="2000" dirty="0">
                <a:solidFill>
                  <a:schemeClr val="accent5">
                    <a:lumMod val="50000"/>
                  </a:schemeClr>
                </a:solidFill>
                <a:latin typeface="Century Gothic" panose="020B0502020202020204" pitchFamily="34" charset="0"/>
              </a:rPr>
              <a:t>A ________________</a:t>
            </a:r>
          </a:p>
        </p:txBody>
      </p:sp>
      <p:sp>
        <p:nvSpPr>
          <p:cNvPr id="29" name="TextBox 28"/>
          <p:cNvSpPr txBox="1"/>
          <p:nvPr/>
        </p:nvSpPr>
        <p:spPr>
          <a:xfrm>
            <a:off x="7793557" y="1789322"/>
            <a:ext cx="4424654" cy="400110"/>
          </a:xfrm>
          <a:prstGeom prst="rect">
            <a:avLst/>
          </a:prstGeom>
          <a:noFill/>
        </p:spPr>
        <p:txBody>
          <a:bodyPr wrap="square" rtlCol="0">
            <a:spAutoFit/>
          </a:bodyPr>
          <a:lstStyle/>
          <a:p>
            <a:r>
              <a:rPr lang="en-GB" sz="2000" dirty="0">
                <a:solidFill>
                  <a:schemeClr val="accent5">
                    <a:lumMod val="50000"/>
                  </a:schemeClr>
                </a:solidFill>
                <a:latin typeface="Century Gothic" panose="020B0502020202020204" pitchFamily="34" charset="0"/>
              </a:rPr>
              <a:t>An __________________________</a:t>
            </a:r>
          </a:p>
        </p:txBody>
      </p:sp>
      <p:sp>
        <p:nvSpPr>
          <p:cNvPr id="30" name="TextBox 29"/>
          <p:cNvSpPr txBox="1"/>
          <p:nvPr/>
        </p:nvSpPr>
        <p:spPr>
          <a:xfrm>
            <a:off x="7841421" y="2910985"/>
            <a:ext cx="4424654" cy="400110"/>
          </a:xfrm>
          <a:prstGeom prst="rect">
            <a:avLst/>
          </a:prstGeom>
          <a:noFill/>
        </p:spPr>
        <p:txBody>
          <a:bodyPr wrap="square" rtlCol="0">
            <a:spAutoFit/>
          </a:bodyPr>
          <a:lstStyle/>
          <a:p>
            <a:r>
              <a:rPr lang="en-GB" sz="2000" dirty="0">
                <a:solidFill>
                  <a:schemeClr val="accent5">
                    <a:lumMod val="50000"/>
                  </a:schemeClr>
                </a:solidFill>
                <a:latin typeface="Century Gothic" panose="020B0502020202020204" pitchFamily="34" charset="0"/>
              </a:rPr>
              <a:t>An _____________________________</a:t>
            </a:r>
          </a:p>
        </p:txBody>
      </p:sp>
      <p:sp>
        <p:nvSpPr>
          <p:cNvPr id="31" name="TextBox 30"/>
          <p:cNvSpPr txBox="1"/>
          <p:nvPr/>
        </p:nvSpPr>
        <p:spPr>
          <a:xfrm>
            <a:off x="7774298" y="4140959"/>
            <a:ext cx="3454400" cy="400110"/>
          </a:xfrm>
          <a:prstGeom prst="rect">
            <a:avLst/>
          </a:prstGeom>
          <a:noFill/>
        </p:spPr>
        <p:txBody>
          <a:bodyPr wrap="square" rtlCol="0">
            <a:spAutoFit/>
          </a:bodyPr>
          <a:lstStyle/>
          <a:p>
            <a:r>
              <a:rPr lang="en-GB" sz="2000" dirty="0">
                <a:solidFill>
                  <a:schemeClr val="accent5">
                    <a:lumMod val="50000"/>
                  </a:schemeClr>
                </a:solidFill>
                <a:latin typeface="Century Gothic" panose="020B0502020202020204" pitchFamily="34" charset="0"/>
              </a:rPr>
              <a:t>A _____________________</a:t>
            </a:r>
          </a:p>
        </p:txBody>
      </p:sp>
      <p:sp>
        <p:nvSpPr>
          <p:cNvPr id="32" name="TextBox 31"/>
          <p:cNvSpPr txBox="1"/>
          <p:nvPr/>
        </p:nvSpPr>
        <p:spPr>
          <a:xfrm>
            <a:off x="7841421" y="5289551"/>
            <a:ext cx="3454400" cy="400110"/>
          </a:xfrm>
          <a:prstGeom prst="rect">
            <a:avLst/>
          </a:prstGeom>
          <a:noFill/>
        </p:spPr>
        <p:txBody>
          <a:bodyPr wrap="square" rtlCol="0">
            <a:spAutoFit/>
          </a:bodyPr>
          <a:lstStyle/>
          <a:p>
            <a:r>
              <a:rPr lang="en-GB" sz="2000" dirty="0">
                <a:solidFill>
                  <a:schemeClr val="accent5">
                    <a:lumMod val="50000"/>
                  </a:schemeClr>
                </a:solidFill>
                <a:latin typeface="Century Gothic" panose="020B0502020202020204" pitchFamily="34" charset="0"/>
              </a:rPr>
              <a:t>A _____________________</a:t>
            </a:r>
          </a:p>
        </p:txBody>
      </p:sp>
      <p:sp>
        <p:nvSpPr>
          <p:cNvPr id="33" name="TextBox 32"/>
          <p:cNvSpPr txBox="1"/>
          <p:nvPr/>
        </p:nvSpPr>
        <p:spPr>
          <a:xfrm>
            <a:off x="4416247" y="2913280"/>
            <a:ext cx="1833323" cy="461665"/>
          </a:xfrm>
          <a:prstGeom prst="rect">
            <a:avLst/>
          </a:prstGeom>
          <a:noFill/>
        </p:spPr>
        <p:txBody>
          <a:bodyPr wrap="square" rtlCol="0">
            <a:spAutoFit/>
          </a:bodyPr>
          <a:lstStyle/>
          <a:p>
            <a:r>
              <a:rPr lang="en-GB" sz="2400" b="1" dirty="0">
                <a:solidFill>
                  <a:schemeClr val="accent2"/>
                </a:solidFill>
                <a:latin typeface="Century Gothic" panose="020B0502020202020204" pitchFamily="34" charset="0"/>
              </a:rPr>
              <a:t>short father</a:t>
            </a:r>
          </a:p>
        </p:txBody>
      </p:sp>
      <p:sp>
        <p:nvSpPr>
          <p:cNvPr id="34" name="TextBox 33"/>
          <p:cNvSpPr txBox="1"/>
          <p:nvPr/>
        </p:nvSpPr>
        <p:spPr>
          <a:xfrm>
            <a:off x="4450393" y="4061528"/>
            <a:ext cx="1527881" cy="461665"/>
          </a:xfrm>
          <a:prstGeom prst="rect">
            <a:avLst/>
          </a:prstGeom>
          <a:noFill/>
        </p:spPr>
        <p:txBody>
          <a:bodyPr wrap="square" rtlCol="0">
            <a:spAutoFit/>
          </a:bodyPr>
          <a:lstStyle/>
          <a:p>
            <a:r>
              <a:rPr lang="en-GB" sz="2400" b="1" dirty="0">
                <a:solidFill>
                  <a:schemeClr val="accent2"/>
                </a:solidFill>
                <a:latin typeface="Century Gothic" panose="020B0502020202020204" pitchFamily="34" charset="0"/>
              </a:rPr>
              <a:t>silly sister</a:t>
            </a:r>
          </a:p>
        </p:txBody>
      </p:sp>
      <p:sp>
        <p:nvSpPr>
          <p:cNvPr id="35" name="TextBox 34"/>
          <p:cNvSpPr txBox="1"/>
          <p:nvPr/>
        </p:nvSpPr>
        <p:spPr>
          <a:xfrm>
            <a:off x="4273916" y="5321745"/>
            <a:ext cx="2117986" cy="461665"/>
          </a:xfrm>
          <a:prstGeom prst="rect">
            <a:avLst/>
          </a:prstGeom>
          <a:noFill/>
        </p:spPr>
        <p:txBody>
          <a:bodyPr wrap="square" rtlCol="0">
            <a:spAutoFit/>
          </a:bodyPr>
          <a:lstStyle/>
          <a:p>
            <a:r>
              <a:rPr lang="en-GB" sz="2400" b="1" dirty="0">
                <a:solidFill>
                  <a:schemeClr val="accent2"/>
                </a:solidFill>
                <a:latin typeface="Century Gothic" panose="020B0502020202020204" pitchFamily="34" charset="0"/>
              </a:rPr>
              <a:t>nice brother</a:t>
            </a:r>
          </a:p>
        </p:txBody>
      </p:sp>
      <p:sp>
        <p:nvSpPr>
          <p:cNvPr id="36" name="TextBox 35"/>
          <p:cNvSpPr txBox="1"/>
          <p:nvPr/>
        </p:nvSpPr>
        <p:spPr>
          <a:xfrm>
            <a:off x="8274217" y="1702455"/>
            <a:ext cx="4177120" cy="461665"/>
          </a:xfrm>
          <a:prstGeom prst="rect">
            <a:avLst/>
          </a:prstGeom>
          <a:noFill/>
        </p:spPr>
        <p:txBody>
          <a:bodyPr wrap="square" rtlCol="0">
            <a:spAutoFit/>
          </a:bodyPr>
          <a:lstStyle/>
          <a:p>
            <a:r>
              <a:rPr lang="en-GB" sz="2400" b="1" dirty="0">
                <a:solidFill>
                  <a:schemeClr val="accent2"/>
                </a:solidFill>
                <a:latin typeface="Century Gothic" panose="020B0502020202020204" pitchFamily="34" charset="0"/>
              </a:rPr>
              <a:t>important female author</a:t>
            </a:r>
          </a:p>
        </p:txBody>
      </p:sp>
      <p:sp>
        <p:nvSpPr>
          <p:cNvPr id="37" name="TextBox 36"/>
          <p:cNvSpPr txBox="1"/>
          <p:nvPr/>
        </p:nvSpPr>
        <p:spPr>
          <a:xfrm>
            <a:off x="8300698" y="2835912"/>
            <a:ext cx="4177120" cy="461665"/>
          </a:xfrm>
          <a:prstGeom prst="rect">
            <a:avLst/>
          </a:prstGeom>
          <a:noFill/>
        </p:spPr>
        <p:txBody>
          <a:bodyPr wrap="square" rtlCol="0">
            <a:spAutoFit/>
          </a:bodyPr>
          <a:lstStyle/>
          <a:p>
            <a:r>
              <a:rPr lang="en-GB" sz="2400" b="1" dirty="0">
                <a:solidFill>
                  <a:schemeClr val="accent2"/>
                </a:solidFill>
                <a:latin typeface="Century Gothic" panose="020B0502020202020204" pitchFamily="34" charset="0"/>
              </a:rPr>
              <a:t>interesting male teacher</a:t>
            </a:r>
          </a:p>
        </p:txBody>
      </p:sp>
      <p:sp>
        <p:nvSpPr>
          <p:cNvPr id="38" name="TextBox 37"/>
          <p:cNvSpPr txBox="1"/>
          <p:nvPr/>
        </p:nvSpPr>
        <p:spPr>
          <a:xfrm>
            <a:off x="8120583" y="3699372"/>
            <a:ext cx="4742571" cy="830997"/>
          </a:xfrm>
          <a:prstGeom prst="rect">
            <a:avLst/>
          </a:prstGeom>
          <a:noFill/>
        </p:spPr>
        <p:txBody>
          <a:bodyPr wrap="square" rtlCol="0">
            <a:spAutoFit/>
          </a:bodyPr>
          <a:lstStyle/>
          <a:p>
            <a:r>
              <a:rPr lang="en-GB" sz="2400" b="1" dirty="0">
                <a:solidFill>
                  <a:schemeClr val="accent2"/>
                </a:solidFill>
                <a:latin typeface="Century Gothic" panose="020B0502020202020204" pitchFamily="34" charset="0"/>
              </a:rPr>
              <a:t>nervous male director/</a:t>
            </a:r>
            <a:r>
              <a:rPr lang="en-GB" sz="2400" b="1" dirty="0" err="1">
                <a:solidFill>
                  <a:schemeClr val="accent2"/>
                </a:solidFill>
                <a:latin typeface="Century Gothic" panose="020B0502020202020204" pitchFamily="34" charset="0"/>
              </a:rPr>
              <a:t>headteacher</a:t>
            </a:r>
            <a:endParaRPr lang="en-GB" sz="2400" b="1" dirty="0">
              <a:solidFill>
                <a:schemeClr val="accent2"/>
              </a:solidFill>
              <a:latin typeface="Century Gothic" panose="020B0502020202020204" pitchFamily="34" charset="0"/>
            </a:endParaRPr>
          </a:p>
        </p:txBody>
      </p:sp>
      <p:sp>
        <p:nvSpPr>
          <p:cNvPr id="39" name="TextBox 38"/>
          <p:cNvSpPr txBox="1"/>
          <p:nvPr/>
        </p:nvSpPr>
        <p:spPr>
          <a:xfrm>
            <a:off x="8120583" y="4833296"/>
            <a:ext cx="4177120" cy="830997"/>
          </a:xfrm>
          <a:prstGeom prst="rect">
            <a:avLst/>
          </a:prstGeom>
          <a:noFill/>
        </p:spPr>
        <p:txBody>
          <a:bodyPr wrap="square" rtlCol="0">
            <a:spAutoFit/>
          </a:bodyPr>
          <a:lstStyle/>
          <a:p>
            <a:r>
              <a:rPr lang="en-GB" sz="2400" b="1" dirty="0">
                <a:solidFill>
                  <a:schemeClr val="accent2"/>
                </a:solidFill>
                <a:latin typeface="Century Gothic" panose="020B0502020202020204" pitchFamily="34" charset="0"/>
              </a:rPr>
              <a:t>cheerful female director/</a:t>
            </a:r>
            <a:r>
              <a:rPr lang="en-GB" sz="2400" b="1" dirty="0" err="1">
                <a:solidFill>
                  <a:schemeClr val="accent2"/>
                </a:solidFill>
                <a:latin typeface="Century Gothic" panose="020B0502020202020204" pitchFamily="34" charset="0"/>
              </a:rPr>
              <a:t>headteacher</a:t>
            </a:r>
            <a:r>
              <a:rPr lang="en-GB" sz="2400" b="1" dirty="0">
                <a:solidFill>
                  <a:schemeClr val="accent2"/>
                </a:solidFill>
                <a:latin typeface="Century Gothic" panose="020B0502020202020204" pitchFamily="34" charset="0"/>
              </a:rPr>
              <a:t> </a:t>
            </a:r>
          </a:p>
        </p:txBody>
      </p:sp>
      <p:sp>
        <p:nvSpPr>
          <p:cNvPr id="40" name="Action Button: Custom 39" descr="number 1">
            <a:hlinkClick r:id="" action="ppaction://noaction" highlightClick="1">
              <a:snd r:embed="rId5" name="Phrase 1.wav"/>
            </a:hlinkClick>
          </p:cNvPr>
          <p:cNvSpPr/>
          <p:nvPr/>
        </p:nvSpPr>
        <p:spPr>
          <a:xfrm>
            <a:off x="2547249" y="1675393"/>
            <a:ext cx="501695" cy="424236"/>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1</a:t>
            </a:r>
          </a:p>
        </p:txBody>
      </p:sp>
      <p:sp>
        <p:nvSpPr>
          <p:cNvPr id="41" name="Action Button: Custom 40" descr="number 2">
            <a:hlinkClick r:id="" action="ppaction://noaction" highlightClick="1">
              <a:snd r:embed="rId6" name="Phrase 2.wav"/>
            </a:hlinkClick>
          </p:cNvPr>
          <p:cNvSpPr/>
          <p:nvPr/>
        </p:nvSpPr>
        <p:spPr>
          <a:xfrm>
            <a:off x="2544218" y="2928018"/>
            <a:ext cx="501695" cy="424236"/>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2</a:t>
            </a:r>
          </a:p>
        </p:txBody>
      </p:sp>
      <p:sp>
        <p:nvSpPr>
          <p:cNvPr id="42" name="Action Button: Custom 41" descr="number 3">
            <a:hlinkClick r:id="" action="ppaction://noaction" highlightClick="1">
              <a:snd r:embed="rId7" name="Phrase 3.wav"/>
            </a:hlinkClick>
          </p:cNvPr>
          <p:cNvSpPr/>
          <p:nvPr/>
        </p:nvSpPr>
        <p:spPr>
          <a:xfrm>
            <a:off x="2538613" y="4109071"/>
            <a:ext cx="501695" cy="424236"/>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3</a:t>
            </a:r>
          </a:p>
        </p:txBody>
      </p:sp>
      <p:sp>
        <p:nvSpPr>
          <p:cNvPr id="43" name="Action Button: Custom 42" descr="number 4">
            <a:hlinkClick r:id="" action="ppaction://noaction" highlightClick="1">
              <a:snd r:embed="rId8" name="Phrase 4.wav"/>
            </a:hlinkClick>
          </p:cNvPr>
          <p:cNvSpPr/>
          <p:nvPr/>
        </p:nvSpPr>
        <p:spPr>
          <a:xfrm>
            <a:off x="2538613" y="5313983"/>
            <a:ext cx="501695" cy="424236"/>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4</a:t>
            </a:r>
          </a:p>
        </p:txBody>
      </p:sp>
      <p:sp>
        <p:nvSpPr>
          <p:cNvPr id="44" name="Action Button: Custom 43" descr="number 5">
            <a:hlinkClick r:id="" action="ppaction://noaction" highlightClick="1">
              <a:snd r:embed="rId9" name="Phrase 5.wav"/>
            </a:hlinkClick>
          </p:cNvPr>
          <p:cNvSpPr/>
          <p:nvPr/>
        </p:nvSpPr>
        <p:spPr>
          <a:xfrm>
            <a:off x="6374406" y="1721291"/>
            <a:ext cx="501695" cy="424236"/>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5</a:t>
            </a:r>
          </a:p>
        </p:txBody>
      </p:sp>
      <p:sp>
        <p:nvSpPr>
          <p:cNvPr id="45" name="Action Button: Custom 44" descr="number 6">
            <a:hlinkClick r:id="" action="ppaction://noaction" highlightClick="1">
              <a:snd r:embed="rId10" name="Phrase 6.wav"/>
            </a:hlinkClick>
          </p:cNvPr>
          <p:cNvSpPr/>
          <p:nvPr/>
        </p:nvSpPr>
        <p:spPr>
          <a:xfrm>
            <a:off x="6367438" y="2898957"/>
            <a:ext cx="501695" cy="424236"/>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6</a:t>
            </a:r>
          </a:p>
        </p:txBody>
      </p:sp>
      <p:sp>
        <p:nvSpPr>
          <p:cNvPr id="46" name="Action Button: Custom 45" descr="number 7">
            <a:hlinkClick r:id="" action="ppaction://noaction" highlightClick="1">
              <a:snd r:embed="rId11" name="Phrase 7.wav"/>
            </a:hlinkClick>
          </p:cNvPr>
          <p:cNvSpPr/>
          <p:nvPr/>
        </p:nvSpPr>
        <p:spPr>
          <a:xfrm>
            <a:off x="6358281" y="4129426"/>
            <a:ext cx="501695" cy="424236"/>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7</a:t>
            </a:r>
          </a:p>
        </p:txBody>
      </p:sp>
      <p:sp>
        <p:nvSpPr>
          <p:cNvPr id="47" name="Action Button: Custom 46" descr="number 8">
            <a:hlinkClick r:id="" action="ppaction://noaction" highlightClick="1">
              <a:snd r:embed="rId12" name="Phrase 8.wav"/>
            </a:hlinkClick>
          </p:cNvPr>
          <p:cNvSpPr/>
          <p:nvPr/>
        </p:nvSpPr>
        <p:spPr>
          <a:xfrm>
            <a:off x="6367437" y="5357637"/>
            <a:ext cx="501695" cy="424236"/>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8</a:t>
            </a:r>
          </a:p>
        </p:txBody>
      </p:sp>
      <p:sp>
        <p:nvSpPr>
          <p:cNvPr id="48" name="Title 47"/>
          <p:cNvSpPr>
            <a:spLocks noGrp="1"/>
          </p:cNvSpPr>
          <p:nvPr>
            <p:ph type="title"/>
          </p:nvPr>
        </p:nvSpPr>
        <p:spPr>
          <a:xfrm>
            <a:off x="10794238" y="54171"/>
            <a:ext cx="1958144" cy="524601"/>
          </a:xfrm>
        </p:spPr>
        <p:txBody>
          <a:bodyPr>
            <a:normAutofit/>
          </a:bodyPr>
          <a:lstStyle/>
          <a:p>
            <a:r>
              <a:rPr lang="en-GB" sz="2000" b="1" dirty="0" err="1" smtClean="0">
                <a:solidFill>
                  <a:schemeClr val="bg1"/>
                </a:solidFill>
              </a:rPr>
              <a:t>escuchar</a:t>
            </a:r>
            <a:endParaRPr lang="en-GB" sz="2000" b="1" dirty="0">
              <a:solidFill>
                <a:schemeClr val="bg1"/>
              </a:solidFill>
            </a:endParaRPr>
          </a:p>
        </p:txBody>
      </p:sp>
    </p:spTree>
    <p:extLst>
      <p:ext uri="{BB962C8B-B14F-4D97-AF65-F5344CB8AC3E}">
        <p14:creationId xmlns:p14="http://schemas.microsoft.com/office/powerpoint/2010/main" val="1619788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5"/>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6"/>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7"/>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8"/>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P spid="19" grpId="0"/>
      <p:bldP spid="20"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9200" y="-359110"/>
            <a:ext cx="10515600" cy="1325563"/>
          </a:xfrm>
        </p:spPr>
        <p:txBody>
          <a:bodyPr>
            <a:normAutofit/>
          </a:bodyPr>
          <a:lstStyle/>
          <a:p>
            <a:r>
              <a:rPr lang="en-GB" sz="2400" b="1" i="1" dirty="0" err="1"/>
              <a:t>Organiza</a:t>
            </a:r>
            <a:r>
              <a:rPr lang="en-GB" sz="2400" b="1" i="1" dirty="0"/>
              <a:t> </a:t>
            </a:r>
            <a:r>
              <a:rPr lang="en-GB" sz="2400" b="1" i="1" dirty="0" err="1"/>
              <a:t>los</a:t>
            </a:r>
            <a:r>
              <a:rPr lang="en-GB" sz="2400" b="1" i="1" dirty="0"/>
              <a:t> </a:t>
            </a:r>
            <a:r>
              <a:rPr lang="en-GB" sz="2400" b="1" i="1" dirty="0" err="1"/>
              <a:t>adjetivos</a:t>
            </a:r>
            <a:r>
              <a:rPr lang="en-GB" sz="2400" b="1" i="1" dirty="0"/>
              <a:t> y </a:t>
            </a:r>
            <a:r>
              <a:rPr lang="en-GB" sz="2400" b="1" i="1" dirty="0" err="1"/>
              <a:t>completa</a:t>
            </a:r>
            <a:r>
              <a:rPr lang="en-GB" sz="2400" b="1" i="1" dirty="0"/>
              <a:t> las </a:t>
            </a:r>
            <a:r>
              <a:rPr lang="en-GB" sz="2400" b="1" i="1" dirty="0" err="1"/>
              <a:t>tres</a:t>
            </a:r>
            <a:r>
              <a:rPr lang="en-GB" sz="2400" b="1" i="1" dirty="0"/>
              <a:t> </a:t>
            </a:r>
            <a:r>
              <a:rPr lang="en-GB" sz="2400" b="1" i="1" dirty="0" err="1" smtClean="0"/>
              <a:t>frases</a:t>
            </a:r>
            <a:r>
              <a:rPr lang="en-GB" sz="2400" b="1" i="1" dirty="0" smtClean="0"/>
              <a:t>.</a:t>
            </a:r>
            <a:endParaRPr lang="en-GB" sz="2400" dirty="0"/>
          </a:p>
        </p:txBody>
      </p:sp>
      <p:graphicFrame>
        <p:nvGraphicFramePr>
          <p:cNvPr id="37" name="Table 36"/>
          <p:cNvGraphicFramePr>
            <a:graphicFrameLocks noGrp="1"/>
          </p:cNvGraphicFramePr>
          <p:nvPr>
            <p:extLst>
              <p:ext uri="{D42A27DB-BD31-4B8C-83A1-F6EECF244321}">
                <p14:modId xmlns:p14="http://schemas.microsoft.com/office/powerpoint/2010/main" val="911431205"/>
              </p:ext>
            </p:extLst>
          </p:nvPr>
        </p:nvGraphicFramePr>
        <p:xfrm>
          <a:off x="1731996" y="618805"/>
          <a:ext cx="9735136" cy="2618554"/>
        </p:xfrm>
        <a:graphic>
          <a:graphicData uri="http://schemas.openxmlformats.org/drawingml/2006/table">
            <a:tbl>
              <a:tblPr firstRow="1" bandRow="1">
                <a:tableStyleId>{8A107856-5554-42FB-B03E-39F5DBC370BA}</a:tableStyleId>
              </a:tblPr>
              <a:tblGrid>
                <a:gridCol w="4483786">
                  <a:extLst>
                    <a:ext uri="{9D8B030D-6E8A-4147-A177-3AD203B41FA5}">
                      <a16:colId xmlns:a16="http://schemas.microsoft.com/office/drawing/2014/main" val="3420928766"/>
                    </a:ext>
                  </a:extLst>
                </a:gridCol>
                <a:gridCol w="5251350">
                  <a:extLst>
                    <a:ext uri="{9D8B030D-6E8A-4147-A177-3AD203B41FA5}">
                      <a16:colId xmlns:a16="http://schemas.microsoft.com/office/drawing/2014/main" val="2401853344"/>
                    </a:ext>
                  </a:extLst>
                </a:gridCol>
              </a:tblGrid>
              <a:tr h="914399">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721146379"/>
                  </a:ext>
                </a:extLst>
              </a:tr>
              <a:tr h="1704155">
                <a:tc>
                  <a:txBody>
                    <a:bodyPr/>
                    <a:lstStyle/>
                    <a:p>
                      <a:endParaRPr lang="en-GB" dirty="0"/>
                    </a:p>
                  </a:txBody>
                  <a:tcPr/>
                </a:tc>
                <a:tc>
                  <a:txBody>
                    <a:bodyPr/>
                    <a:lstStyle/>
                    <a:p>
                      <a:endParaRPr lang="en-GB" dirty="0"/>
                    </a:p>
                  </a:txBody>
                  <a:tcPr/>
                </a:tc>
                <a:extLst>
                  <a:ext uri="{0D108BD9-81ED-4DB2-BD59-A6C34878D82A}">
                    <a16:rowId xmlns:a16="http://schemas.microsoft.com/office/drawing/2014/main" val="813980462"/>
                  </a:ext>
                </a:extLst>
              </a:tr>
            </a:tbl>
          </a:graphicData>
        </a:graphic>
      </p:graphicFrame>
      <p:sp>
        <p:nvSpPr>
          <p:cNvPr id="39" name="Rounded Rectangle 38"/>
          <p:cNvSpPr/>
          <p:nvPr/>
        </p:nvSpPr>
        <p:spPr>
          <a:xfrm>
            <a:off x="5968213" y="3475660"/>
            <a:ext cx="900845" cy="41352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alto</a:t>
            </a:r>
          </a:p>
        </p:txBody>
      </p:sp>
      <p:sp>
        <p:nvSpPr>
          <p:cNvPr id="40" name="Rounded Rectangle 39"/>
          <p:cNvSpPr/>
          <p:nvPr/>
        </p:nvSpPr>
        <p:spPr>
          <a:xfrm>
            <a:off x="2741399" y="3475660"/>
            <a:ext cx="1085260" cy="41352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baja</a:t>
            </a:r>
          </a:p>
        </p:txBody>
      </p:sp>
      <p:sp>
        <p:nvSpPr>
          <p:cNvPr id="41" name="Rounded Rectangle 40"/>
          <p:cNvSpPr/>
          <p:nvPr/>
        </p:nvSpPr>
        <p:spPr>
          <a:xfrm>
            <a:off x="7025954" y="3475660"/>
            <a:ext cx="1069111" cy="41352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tonta</a:t>
            </a:r>
          </a:p>
        </p:txBody>
      </p:sp>
      <p:sp>
        <p:nvSpPr>
          <p:cNvPr id="42" name="Rounded Rectangle 41"/>
          <p:cNvSpPr/>
          <p:nvPr/>
        </p:nvSpPr>
        <p:spPr>
          <a:xfrm>
            <a:off x="3691747" y="4022305"/>
            <a:ext cx="1851699" cy="41352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simpático</a:t>
            </a:r>
          </a:p>
        </p:txBody>
      </p:sp>
      <p:sp>
        <p:nvSpPr>
          <p:cNvPr id="43" name="Rounded Rectangle 42"/>
          <p:cNvSpPr/>
          <p:nvPr/>
        </p:nvSpPr>
        <p:spPr>
          <a:xfrm>
            <a:off x="8251961" y="3475660"/>
            <a:ext cx="1906210" cy="41352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interesante</a:t>
            </a:r>
          </a:p>
        </p:txBody>
      </p:sp>
      <p:sp>
        <p:nvSpPr>
          <p:cNvPr id="44" name="Rounded Rectangle 43"/>
          <p:cNvSpPr/>
          <p:nvPr/>
        </p:nvSpPr>
        <p:spPr>
          <a:xfrm>
            <a:off x="3983555" y="3475660"/>
            <a:ext cx="1906210" cy="41352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importante</a:t>
            </a:r>
          </a:p>
        </p:txBody>
      </p:sp>
      <p:sp>
        <p:nvSpPr>
          <p:cNvPr id="45" name="TextBox 44"/>
          <p:cNvSpPr txBox="1"/>
          <p:nvPr/>
        </p:nvSpPr>
        <p:spPr>
          <a:xfrm>
            <a:off x="2115117" y="696144"/>
            <a:ext cx="4101326" cy="707886"/>
          </a:xfrm>
          <a:prstGeom prst="rect">
            <a:avLst/>
          </a:prstGeom>
          <a:noFill/>
        </p:spPr>
        <p:txBody>
          <a:bodyPr wrap="square" rtlCol="0">
            <a:spAutoFit/>
          </a:bodyPr>
          <a:lstStyle/>
          <a:p>
            <a:r>
              <a:rPr lang="en-GB" sz="2000" b="1" dirty="0">
                <a:solidFill>
                  <a:schemeClr val="accent5">
                    <a:lumMod val="50000"/>
                  </a:schemeClr>
                </a:solidFill>
                <a:latin typeface="Century Gothic" panose="020B0502020202020204" pitchFamily="34" charset="0"/>
              </a:rPr>
              <a:t>The ending changes when the noun is masculine/feminine</a:t>
            </a:r>
          </a:p>
        </p:txBody>
      </p:sp>
      <p:sp>
        <p:nvSpPr>
          <p:cNvPr id="46" name="TextBox 45"/>
          <p:cNvSpPr txBox="1"/>
          <p:nvPr/>
        </p:nvSpPr>
        <p:spPr>
          <a:xfrm>
            <a:off x="6599564" y="690606"/>
            <a:ext cx="4667192" cy="707886"/>
          </a:xfrm>
          <a:prstGeom prst="rect">
            <a:avLst/>
          </a:prstGeom>
          <a:noFill/>
        </p:spPr>
        <p:txBody>
          <a:bodyPr wrap="square" rtlCol="0">
            <a:spAutoFit/>
          </a:bodyPr>
          <a:lstStyle/>
          <a:p>
            <a:r>
              <a:rPr lang="en-GB" sz="2000" b="1" dirty="0">
                <a:solidFill>
                  <a:schemeClr val="accent5">
                    <a:lumMod val="50000"/>
                  </a:schemeClr>
                </a:solidFill>
                <a:latin typeface="Century Gothic" panose="020B0502020202020204" pitchFamily="34" charset="0"/>
              </a:rPr>
              <a:t>The ending is the same for a masculine/feminine noun</a:t>
            </a:r>
          </a:p>
        </p:txBody>
      </p:sp>
      <p:sp>
        <p:nvSpPr>
          <p:cNvPr id="65" name="Rectangular Callout 64"/>
          <p:cNvSpPr/>
          <p:nvPr/>
        </p:nvSpPr>
        <p:spPr>
          <a:xfrm>
            <a:off x="266288" y="4590880"/>
            <a:ext cx="11789077" cy="1733719"/>
          </a:xfrm>
          <a:prstGeom prst="wedgeRectCallout">
            <a:avLst>
              <a:gd name="adj1" fmla="val -29144"/>
              <a:gd name="adj2" fmla="val -49048"/>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900" dirty="0">
                <a:solidFill>
                  <a:srgbClr val="002060"/>
                </a:solidFill>
                <a:latin typeface="Century Gothic" panose="020B0502020202020204" pitchFamily="34" charset="0"/>
              </a:rPr>
              <a:t>When referring to a singular </a:t>
            </a:r>
            <a:r>
              <a:rPr lang="en-GB" sz="1900" i="1" dirty="0">
                <a:solidFill>
                  <a:srgbClr val="002060"/>
                </a:solidFill>
                <a:latin typeface="Century Gothic" panose="020B0502020202020204" pitchFamily="34" charset="0"/>
              </a:rPr>
              <a:t>masculine</a:t>
            </a:r>
            <a:r>
              <a:rPr lang="en-GB" sz="1900" dirty="0">
                <a:solidFill>
                  <a:srgbClr val="002060"/>
                </a:solidFill>
                <a:latin typeface="Century Gothic" panose="020B0502020202020204" pitchFamily="34" charset="0"/>
              </a:rPr>
              <a:t> noun (e.g. padre), these adjectives end in  _______</a:t>
            </a:r>
          </a:p>
          <a:p>
            <a:endParaRPr lang="en-GB" sz="1900" dirty="0">
              <a:solidFill>
                <a:srgbClr val="002060"/>
              </a:solidFill>
              <a:latin typeface="Century Gothic" panose="020B0502020202020204" pitchFamily="34" charset="0"/>
            </a:endParaRPr>
          </a:p>
          <a:p>
            <a:r>
              <a:rPr lang="en-GB" sz="1900" dirty="0">
                <a:solidFill>
                  <a:srgbClr val="002060"/>
                </a:solidFill>
                <a:latin typeface="Century Gothic" panose="020B0502020202020204" pitchFamily="34" charset="0"/>
              </a:rPr>
              <a:t>When referring to a singular </a:t>
            </a:r>
            <a:r>
              <a:rPr lang="en-GB" sz="1900" i="1" dirty="0">
                <a:solidFill>
                  <a:srgbClr val="002060"/>
                </a:solidFill>
                <a:latin typeface="Century Gothic" panose="020B0502020202020204" pitchFamily="34" charset="0"/>
              </a:rPr>
              <a:t>feminine</a:t>
            </a:r>
            <a:r>
              <a:rPr lang="en-GB" sz="1900" dirty="0">
                <a:solidFill>
                  <a:srgbClr val="002060"/>
                </a:solidFill>
                <a:latin typeface="Century Gothic" panose="020B0502020202020204" pitchFamily="34" charset="0"/>
              </a:rPr>
              <a:t> noun (e.g. madre), these adjectives end in  _______</a:t>
            </a:r>
          </a:p>
          <a:p>
            <a:endParaRPr lang="en-GB" sz="1900" dirty="0">
              <a:solidFill>
                <a:srgbClr val="002060"/>
              </a:solidFill>
              <a:latin typeface="Century Gothic" panose="020B0502020202020204" pitchFamily="34" charset="0"/>
            </a:endParaRPr>
          </a:p>
          <a:p>
            <a:r>
              <a:rPr lang="en-GB" sz="1900" dirty="0">
                <a:solidFill>
                  <a:srgbClr val="002060"/>
                </a:solidFill>
                <a:latin typeface="Century Gothic" panose="020B0502020202020204" pitchFamily="34" charset="0"/>
              </a:rPr>
              <a:t>Adjectives ending in ______ or a consonant have the same ending for a masculine/feminine noun.</a:t>
            </a:r>
          </a:p>
        </p:txBody>
      </p:sp>
      <p:sp>
        <p:nvSpPr>
          <p:cNvPr id="69" name="TextBox 68"/>
          <p:cNvSpPr txBox="1"/>
          <p:nvPr/>
        </p:nvSpPr>
        <p:spPr>
          <a:xfrm>
            <a:off x="10048224" y="4590880"/>
            <a:ext cx="586576" cy="461665"/>
          </a:xfrm>
          <a:prstGeom prst="rect">
            <a:avLst/>
          </a:prstGeom>
          <a:noFill/>
        </p:spPr>
        <p:txBody>
          <a:bodyPr wrap="square" rtlCol="0">
            <a:spAutoFit/>
          </a:bodyPr>
          <a:lstStyle/>
          <a:p>
            <a:r>
              <a:rPr lang="en-GB" sz="2400" b="1" i="1" dirty="0">
                <a:solidFill>
                  <a:srgbClr val="002060"/>
                </a:solidFill>
                <a:latin typeface="Century Gothic" panose="020B0502020202020204" pitchFamily="34" charset="0"/>
              </a:rPr>
              <a:t>-o</a:t>
            </a:r>
          </a:p>
        </p:txBody>
      </p:sp>
      <p:sp>
        <p:nvSpPr>
          <p:cNvPr id="70" name="TextBox 69"/>
          <p:cNvSpPr txBox="1"/>
          <p:nvPr/>
        </p:nvSpPr>
        <p:spPr>
          <a:xfrm>
            <a:off x="10048224" y="5160377"/>
            <a:ext cx="586576" cy="461665"/>
          </a:xfrm>
          <a:prstGeom prst="rect">
            <a:avLst/>
          </a:prstGeom>
          <a:noFill/>
        </p:spPr>
        <p:txBody>
          <a:bodyPr wrap="square" rtlCol="0">
            <a:spAutoFit/>
          </a:bodyPr>
          <a:lstStyle/>
          <a:p>
            <a:r>
              <a:rPr lang="en-GB" sz="2400" b="1" i="1" dirty="0">
                <a:solidFill>
                  <a:srgbClr val="002060"/>
                </a:solidFill>
                <a:latin typeface="Century Gothic" panose="020B0502020202020204" pitchFamily="34" charset="0"/>
              </a:rPr>
              <a:t>-a</a:t>
            </a:r>
          </a:p>
        </p:txBody>
      </p:sp>
      <p:sp>
        <p:nvSpPr>
          <p:cNvPr id="71" name="Rounded Rectangle 70"/>
          <p:cNvSpPr/>
          <p:nvPr/>
        </p:nvSpPr>
        <p:spPr>
          <a:xfrm>
            <a:off x="5672224" y="4033270"/>
            <a:ext cx="1492822" cy="41352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nervioso</a:t>
            </a:r>
          </a:p>
        </p:txBody>
      </p:sp>
      <p:sp>
        <p:nvSpPr>
          <p:cNvPr id="72" name="Rounded Rectangle 71"/>
          <p:cNvSpPr/>
          <p:nvPr/>
        </p:nvSpPr>
        <p:spPr>
          <a:xfrm>
            <a:off x="7298856" y="4033270"/>
            <a:ext cx="1906210" cy="41352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alegre</a:t>
            </a:r>
          </a:p>
        </p:txBody>
      </p:sp>
      <p:sp>
        <p:nvSpPr>
          <p:cNvPr id="73" name="TextBox 72"/>
          <p:cNvSpPr txBox="1"/>
          <p:nvPr/>
        </p:nvSpPr>
        <p:spPr>
          <a:xfrm>
            <a:off x="2894964" y="5747320"/>
            <a:ext cx="586576" cy="461665"/>
          </a:xfrm>
          <a:prstGeom prst="rect">
            <a:avLst/>
          </a:prstGeom>
          <a:noFill/>
        </p:spPr>
        <p:txBody>
          <a:bodyPr wrap="square" rtlCol="0">
            <a:spAutoFit/>
          </a:bodyPr>
          <a:lstStyle/>
          <a:p>
            <a:r>
              <a:rPr lang="en-GB" sz="2400" b="1" i="1" dirty="0">
                <a:solidFill>
                  <a:srgbClr val="002060"/>
                </a:solidFill>
                <a:latin typeface="Century Gothic" panose="020B0502020202020204" pitchFamily="34" charset="0"/>
              </a:rPr>
              <a:t>-e</a:t>
            </a:r>
          </a:p>
        </p:txBody>
      </p:sp>
    </p:spTree>
    <p:extLst>
      <p:ext uri="{BB962C8B-B14F-4D97-AF65-F5344CB8AC3E}">
        <p14:creationId xmlns:p14="http://schemas.microsoft.com/office/powerpoint/2010/main" val="3018065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8.33333E-7 4.44444E-6 L -0.05729 -0.27662 " pathEditMode="relative" rAng="0" ptsTypes="AA">
                                      <p:cBhvr>
                                        <p:cTn id="6" dur="2000" fill="hold"/>
                                        <p:tgtEl>
                                          <p:spTgt spid="40"/>
                                        </p:tgtEl>
                                        <p:attrNameLst>
                                          <p:attrName>ppt_x</p:attrName>
                                          <p:attrName>ppt_y</p:attrName>
                                        </p:attrNameLst>
                                      </p:cBhvr>
                                      <p:rCtr x="-2865" y="-13843"/>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2.29167E-6 4.44444E-6 L 0.27604 -0.26875 " pathEditMode="relative" rAng="0" ptsTypes="AA">
                                      <p:cBhvr>
                                        <p:cTn id="10" dur="2000" fill="hold"/>
                                        <p:tgtEl>
                                          <p:spTgt spid="44"/>
                                        </p:tgtEl>
                                        <p:attrNameLst>
                                          <p:attrName>ppt_x</p:attrName>
                                          <p:attrName>ppt_y</p:attrName>
                                        </p:attrNameLst>
                                      </p:cBhvr>
                                      <p:rCtr x="13802" y="-13449"/>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2.29167E-6 4.44444E-6 L -0.14739 -0.27662 " pathEditMode="relative" rAng="0" ptsTypes="AA">
                                      <p:cBhvr>
                                        <p:cTn id="14" dur="2000" fill="hold"/>
                                        <p:tgtEl>
                                          <p:spTgt spid="39"/>
                                        </p:tgtEl>
                                        <p:attrNameLst>
                                          <p:attrName>ppt_x</p:attrName>
                                          <p:attrName>ppt_y</p:attrName>
                                        </p:attrNameLst>
                                      </p:cBhvr>
                                      <p:rCtr x="-7370" y="-13843"/>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2.08333E-6 4.44444E-6 L -0.32669 -0.18866 " pathEditMode="relative" rAng="0" ptsTypes="AA">
                                      <p:cBhvr>
                                        <p:cTn id="18" dur="2000" fill="hold"/>
                                        <p:tgtEl>
                                          <p:spTgt spid="41"/>
                                        </p:tgtEl>
                                        <p:attrNameLst>
                                          <p:attrName>ppt_x</p:attrName>
                                          <p:attrName>ppt_y</p:attrName>
                                        </p:attrNameLst>
                                      </p:cBhvr>
                                      <p:rCtr x="-16341" y="-9444"/>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2.08333E-6 4.44444E-6 L -0.09102 -0.16366 " pathEditMode="relative" rAng="0" ptsTypes="AA">
                                      <p:cBhvr>
                                        <p:cTn id="22" dur="2000" fill="hold"/>
                                        <p:tgtEl>
                                          <p:spTgt spid="43"/>
                                        </p:tgtEl>
                                        <p:attrNameLst>
                                          <p:attrName>ppt_x</p:attrName>
                                          <p:attrName>ppt_y</p:attrName>
                                        </p:attrNameLst>
                                      </p:cBhvr>
                                      <p:rCtr x="-4557" y="-8194"/>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3.95833E-6 3.33333E-6 L -0.15391 -0.18727 " pathEditMode="relative" rAng="0" ptsTypes="AA">
                                      <p:cBhvr>
                                        <p:cTn id="26" dur="2000" fill="hold"/>
                                        <p:tgtEl>
                                          <p:spTgt spid="42"/>
                                        </p:tgtEl>
                                        <p:attrNameLst>
                                          <p:attrName>ppt_x</p:attrName>
                                          <p:attrName>ppt_y</p:attrName>
                                        </p:attrNameLst>
                                      </p:cBhvr>
                                      <p:rCtr x="-7695" y="-9375"/>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0" nodeType="clickEffect">
                                  <p:stCondLst>
                                    <p:cond delay="0"/>
                                  </p:stCondLst>
                                  <p:childTnLst>
                                    <p:animMotion origin="layout" path="M -2.29167E-6 2.96296E-6 L -0.11692 -0.20857 " pathEditMode="relative" rAng="0" ptsTypes="AA">
                                      <p:cBhvr>
                                        <p:cTn id="30" dur="2000" fill="hold"/>
                                        <p:tgtEl>
                                          <p:spTgt spid="71"/>
                                        </p:tgtEl>
                                        <p:attrNameLst>
                                          <p:attrName>ppt_x</p:attrName>
                                          <p:attrName>ppt_y</p:attrName>
                                        </p:attrNameLst>
                                      </p:cBhvr>
                                      <p:rCtr x="-5846" y="-10440"/>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grpId="0" nodeType="clickEffect">
                                  <p:stCondLst>
                                    <p:cond delay="0"/>
                                  </p:stCondLst>
                                  <p:childTnLst>
                                    <p:animMotion origin="layout" path="M -2.91667E-6 2.96296E-6 L 0.15638 -0.28843 " pathEditMode="relative" rAng="0" ptsTypes="AA">
                                      <p:cBhvr>
                                        <p:cTn id="34" dur="2000" fill="hold"/>
                                        <p:tgtEl>
                                          <p:spTgt spid="72"/>
                                        </p:tgtEl>
                                        <p:attrNameLst>
                                          <p:attrName>ppt_x</p:attrName>
                                          <p:attrName>ppt_y</p:attrName>
                                        </p:attrNameLst>
                                      </p:cBhvr>
                                      <p:rCtr x="7813" y="-14421"/>
                                    </p:animMotion>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2" grpId="0" animBg="1"/>
      <p:bldP spid="43" grpId="0" animBg="1"/>
      <p:bldP spid="44" grpId="0" animBg="1"/>
      <p:bldP spid="69" grpId="0"/>
      <p:bldP spid="70" grpId="0"/>
      <p:bldP spid="71" grpId="0" animBg="1"/>
      <p:bldP spid="72" grpId="0" animBg="1"/>
      <p:bldP spid="7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ounded Rectangle 11" descr="background rectangle&#10;">
            <a:extLst>
              <a:ext uri="{FF2B5EF4-FFF2-40B4-BE49-F238E27FC236}">
                <a16:creationId xmlns:a16="http://schemas.microsoft.com/office/drawing/2014/main" id="{9268BA27-9508-448E-9915-ACE234D74542}"/>
              </a:ext>
            </a:extLst>
          </p:cNvPr>
          <p:cNvSpPr/>
          <p:nvPr/>
        </p:nvSpPr>
        <p:spPr>
          <a:xfrm>
            <a:off x="11019776" y="115147"/>
            <a:ext cx="1035391"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solidFill>
                <a:prstClr val="white"/>
              </a:solidFill>
              <a:latin typeface="Century Gothic" panose="020B0502020202020204" pitchFamily="34" charset="0"/>
            </a:endParaRPr>
          </a:p>
        </p:txBody>
      </p:sp>
      <p:pic>
        <p:nvPicPr>
          <p:cNvPr id="48" name="Picture 24" descr="The Boss Black Silhouette Clip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10359" y="2171251"/>
            <a:ext cx="967012" cy="1450518"/>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7528" y="3936069"/>
            <a:ext cx="945706" cy="948890"/>
          </a:xfrm>
          <a:prstGeom prst="rect">
            <a:avLst/>
          </a:prstGeom>
        </p:spPr>
      </p:pic>
      <p:pic>
        <p:nvPicPr>
          <p:cNvPr id="50" name="Picture 4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50" y="4798852"/>
            <a:ext cx="936790" cy="1073181"/>
          </a:xfrm>
          <a:prstGeom prst="rect">
            <a:avLst/>
          </a:prstGeom>
        </p:spPr>
      </p:pic>
      <p:pic>
        <p:nvPicPr>
          <p:cNvPr id="51" name="Picture 5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83513" y="1840482"/>
            <a:ext cx="932275" cy="1048810"/>
          </a:xfrm>
          <a:prstGeom prst="rect">
            <a:avLst/>
          </a:prstGeom>
        </p:spPr>
      </p:pic>
      <p:pic>
        <p:nvPicPr>
          <p:cNvPr id="52" name="Picture 2" descr="http://www.clker.com/cliparts/3/a/6/6/119544474191128182Gerald_G_Man_Face_6_-_World_Label.svg.med.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14693" y="2338762"/>
            <a:ext cx="910548" cy="929131"/>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4" descr="http://www.clker.com/cliparts/c/f/4/9/12371000482029765734nicubunu_Comic_characters_Professor.svg.med.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964" y="2469486"/>
            <a:ext cx="763211" cy="153151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descr="http://www.clker.com/cliparts/q/n/7/N/o/H/language-arts-md.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66032" y="4645416"/>
            <a:ext cx="1564780" cy="1220528"/>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2" descr="Men Silhouett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914111" y="4490971"/>
            <a:ext cx="404687" cy="1462043"/>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p:cNvSpPr txBox="1"/>
          <p:nvPr/>
        </p:nvSpPr>
        <p:spPr>
          <a:xfrm>
            <a:off x="14590" y="-18336"/>
            <a:ext cx="10933217" cy="400110"/>
          </a:xfrm>
          <a:prstGeom prst="rect">
            <a:avLst/>
          </a:prstGeom>
          <a:noFill/>
        </p:spPr>
        <p:txBody>
          <a:bodyPr wrap="square" rtlCol="0">
            <a:spAutoFit/>
          </a:bodyPr>
          <a:lstStyle/>
          <a:p>
            <a:r>
              <a:rPr lang="en-GB" sz="2000" b="1" i="1" dirty="0">
                <a:solidFill>
                  <a:srgbClr val="002060"/>
                </a:solidFill>
                <a:latin typeface="Century Gothic" panose="020B0502020202020204" pitchFamily="34" charset="0"/>
              </a:rPr>
              <a:t>Estás en una plaza. Describe a las personas allí.</a:t>
            </a:r>
          </a:p>
        </p:txBody>
      </p:sp>
      <p:sp>
        <p:nvSpPr>
          <p:cNvPr id="57" name="TextBox 56"/>
          <p:cNvSpPr txBox="1"/>
          <p:nvPr/>
        </p:nvSpPr>
        <p:spPr>
          <a:xfrm>
            <a:off x="37350" y="388630"/>
            <a:ext cx="9259050" cy="400110"/>
          </a:xfrm>
          <a:prstGeom prst="rect">
            <a:avLst/>
          </a:prstGeom>
          <a:noFill/>
        </p:spPr>
        <p:txBody>
          <a:bodyPr wrap="square" rtlCol="0">
            <a:spAutoFit/>
          </a:bodyPr>
          <a:lstStyle/>
          <a:p>
            <a:r>
              <a:rPr lang="en-GB" sz="2000" b="1" i="1" dirty="0">
                <a:solidFill>
                  <a:srgbClr val="002060"/>
                </a:solidFill>
                <a:latin typeface="Century Gothic" panose="020B0502020202020204" pitchFamily="34" charset="0"/>
              </a:rPr>
              <a:t>Combine the nouns and adjectives below to make your own sentences.</a:t>
            </a:r>
          </a:p>
        </p:txBody>
      </p:sp>
      <p:sp>
        <p:nvSpPr>
          <p:cNvPr id="58" name="TextBox 57"/>
          <p:cNvSpPr txBox="1"/>
          <p:nvPr/>
        </p:nvSpPr>
        <p:spPr>
          <a:xfrm>
            <a:off x="0" y="828701"/>
            <a:ext cx="9484632" cy="400110"/>
          </a:xfrm>
          <a:prstGeom prst="rect">
            <a:avLst/>
          </a:prstGeom>
          <a:noFill/>
        </p:spPr>
        <p:txBody>
          <a:bodyPr wrap="square" rtlCol="0">
            <a:spAutoFit/>
          </a:bodyPr>
          <a:lstStyle/>
          <a:p>
            <a:r>
              <a:rPr lang="en-GB" sz="2000" b="1" i="1" u="sng" dirty="0">
                <a:solidFill>
                  <a:srgbClr val="002060"/>
                </a:solidFill>
                <a:latin typeface="Century Gothic" panose="020B0502020202020204" pitchFamily="34" charset="0"/>
              </a:rPr>
              <a:t>¡Importante!</a:t>
            </a:r>
            <a:r>
              <a:rPr lang="en-GB" sz="2000" b="1" i="1" dirty="0">
                <a:solidFill>
                  <a:srgbClr val="002060"/>
                </a:solidFill>
                <a:latin typeface="Century Gothic" panose="020B0502020202020204" pitchFamily="34" charset="0"/>
              </a:rPr>
              <a:t> Make sure the adjective and noun agree, when necessary.</a:t>
            </a:r>
          </a:p>
        </p:txBody>
      </p:sp>
      <p:sp>
        <p:nvSpPr>
          <p:cNvPr id="59" name="TextBox 58"/>
          <p:cNvSpPr txBox="1"/>
          <p:nvPr/>
        </p:nvSpPr>
        <p:spPr>
          <a:xfrm>
            <a:off x="307664" y="1560890"/>
            <a:ext cx="3614057"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Hay…</a:t>
            </a:r>
          </a:p>
        </p:txBody>
      </p:sp>
      <p:sp>
        <p:nvSpPr>
          <p:cNvPr id="60" name="TextBox 59"/>
          <p:cNvSpPr txBox="1"/>
          <p:nvPr/>
        </p:nvSpPr>
        <p:spPr>
          <a:xfrm>
            <a:off x="81844" y="3930126"/>
            <a:ext cx="2488123" cy="461665"/>
          </a:xfrm>
          <a:prstGeom prst="rect">
            <a:avLst/>
          </a:prstGeom>
          <a:noFill/>
        </p:spPr>
        <p:txBody>
          <a:bodyPr wrap="square" rtlCol="0">
            <a:spAutoFit/>
          </a:bodyPr>
          <a:lstStyle/>
          <a:p>
            <a:r>
              <a:rPr lang="en-GB" sz="2400" b="1" dirty="0">
                <a:solidFill>
                  <a:schemeClr val="accent5">
                    <a:lumMod val="50000"/>
                  </a:schemeClr>
                </a:solidFill>
                <a:latin typeface="Century Gothic" panose="020B0502020202020204" pitchFamily="34" charset="0"/>
              </a:rPr>
              <a:t>un p_ _ _ _ _ _ _ </a:t>
            </a:r>
          </a:p>
        </p:txBody>
      </p:sp>
      <p:sp>
        <p:nvSpPr>
          <p:cNvPr id="61" name="TextBox 60"/>
          <p:cNvSpPr txBox="1"/>
          <p:nvPr/>
        </p:nvSpPr>
        <p:spPr>
          <a:xfrm>
            <a:off x="81844" y="5876561"/>
            <a:ext cx="2488123" cy="461665"/>
          </a:xfrm>
          <a:prstGeom prst="rect">
            <a:avLst/>
          </a:prstGeom>
          <a:noFill/>
        </p:spPr>
        <p:txBody>
          <a:bodyPr wrap="square" rtlCol="0">
            <a:spAutoFit/>
          </a:bodyPr>
          <a:lstStyle/>
          <a:p>
            <a:r>
              <a:rPr lang="en-GB" sz="2400" b="1" dirty="0">
                <a:solidFill>
                  <a:schemeClr val="accent5">
                    <a:lumMod val="50000"/>
                  </a:schemeClr>
                </a:solidFill>
                <a:latin typeface="Century Gothic" panose="020B0502020202020204" pitchFamily="34" charset="0"/>
              </a:rPr>
              <a:t>un h_ _ _ _ _ _ _ </a:t>
            </a:r>
          </a:p>
        </p:txBody>
      </p:sp>
      <p:sp>
        <p:nvSpPr>
          <p:cNvPr id="62" name="TextBox 61"/>
          <p:cNvSpPr txBox="1"/>
          <p:nvPr/>
        </p:nvSpPr>
        <p:spPr>
          <a:xfrm>
            <a:off x="2128515" y="3272325"/>
            <a:ext cx="2488123" cy="461665"/>
          </a:xfrm>
          <a:prstGeom prst="rect">
            <a:avLst/>
          </a:prstGeom>
          <a:noFill/>
        </p:spPr>
        <p:txBody>
          <a:bodyPr wrap="square" rtlCol="0">
            <a:spAutoFit/>
          </a:bodyPr>
          <a:lstStyle/>
          <a:p>
            <a:r>
              <a:rPr lang="en-GB" sz="2400" b="1" dirty="0">
                <a:solidFill>
                  <a:schemeClr val="accent5">
                    <a:lumMod val="50000"/>
                  </a:schemeClr>
                </a:solidFill>
                <a:latin typeface="Century Gothic" panose="020B0502020202020204" pitchFamily="34" charset="0"/>
              </a:rPr>
              <a:t>un p_ _ _ _  </a:t>
            </a:r>
          </a:p>
        </p:txBody>
      </p:sp>
      <p:sp>
        <p:nvSpPr>
          <p:cNvPr id="63" name="TextBox 62"/>
          <p:cNvSpPr txBox="1"/>
          <p:nvPr/>
        </p:nvSpPr>
        <p:spPr>
          <a:xfrm>
            <a:off x="2808691" y="5876561"/>
            <a:ext cx="2960498" cy="461665"/>
          </a:xfrm>
          <a:prstGeom prst="rect">
            <a:avLst/>
          </a:prstGeom>
          <a:noFill/>
        </p:spPr>
        <p:txBody>
          <a:bodyPr wrap="square" rtlCol="0">
            <a:spAutoFit/>
          </a:bodyPr>
          <a:lstStyle/>
          <a:p>
            <a:r>
              <a:rPr lang="en-GB" sz="2400" b="1" dirty="0">
                <a:solidFill>
                  <a:schemeClr val="accent5">
                    <a:lumMod val="50000"/>
                  </a:schemeClr>
                </a:solidFill>
                <a:latin typeface="Century Gothic" panose="020B0502020202020204" pitchFamily="34" charset="0"/>
              </a:rPr>
              <a:t>un d_ _ _ _ _ _ _  </a:t>
            </a:r>
          </a:p>
        </p:txBody>
      </p:sp>
      <p:sp>
        <p:nvSpPr>
          <p:cNvPr id="64" name="TextBox 63"/>
          <p:cNvSpPr txBox="1"/>
          <p:nvPr/>
        </p:nvSpPr>
        <p:spPr>
          <a:xfrm>
            <a:off x="4421860" y="2838142"/>
            <a:ext cx="2805091" cy="461665"/>
          </a:xfrm>
          <a:prstGeom prst="rect">
            <a:avLst/>
          </a:prstGeom>
          <a:noFill/>
        </p:spPr>
        <p:txBody>
          <a:bodyPr wrap="square" rtlCol="0">
            <a:spAutoFit/>
          </a:bodyPr>
          <a:lstStyle/>
          <a:p>
            <a:r>
              <a:rPr lang="en-GB" sz="2400" b="1" dirty="0">
                <a:solidFill>
                  <a:schemeClr val="accent5">
                    <a:lumMod val="50000"/>
                  </a:schemeClr>
                </a:solidFill>
                <a:latin typeface="Century Gothic" panose="020B0502020202020204" pitchFamily="34" charset="0"/>
              </a:rPr>
              <a:t>una h_ _ _ _ _ _ _ </a:t>
            </a:r>
          </a:p>
        </p:txBody>
      </p:sp>
      <p:sp>
        <p:nvSpPr>
          <p:cNvPr id="65" name="Rounded Rectangle 64"/>
          <p:cNvSpPr/>
          <p:nvPr/>
        </p:nvSpPr>
        <p:spPr>
          <a:xfrm>
            <a:off x="9878697" y="4513828"/>
            <a:ext cx="900845" cy="41352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alto</a:t>
            </a:r>
          </a:p>
        </p:txBody>
      </p:sp>
      <p:sp>
        <p:nvSpPr>
          <p:cNvPr id="66" name="Rounded Rectangle 65"/>
          <p:cNvSpPr/>
          <p:nvPr/>
        </p:nvSpPr>
        <p:spPr>
          <a:xfrm>
            <a:off x="9878697" y="2925495"/>
            <a:ext cx="1085260" cy="41352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bajo</a:t>
            </a:r>
          </a:p>
        </p:txBody>
      </p:sp>
      <p:sp>
        <p:nvSpPr>
          <p:cNvPr id="67" name="Rounded Rectangle 66"/>
          <p:cNvSpPr/>
          <p:nvPr/>
        </p:nvSpPr>
        <p:spPr>
          <a:xfrm>
            <a:off x="9878697" y="5026660"/>
            <a:ext cx="1069111" cy="41352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tonto</a:t>
            </a:r>
          </a:p>
        </p:txBody>
      </p:sp>
      <p:sp>
        <p:nvSpPr>
          <p:cNvPr id="68" name="Rounded Rectangle 67"/>
          <p:cNvSpPr/>
          <p:nvPr/>
        </p:nvSpPr>
        <p:spPr>
          <a:xfrm>
            <a:off x="9878697" y="2408510"/>
            <a:ext cx="1851699" cy="41352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simpático</a:t>
            </a:r>
          </a:p>
        </p:txBody>
      </p:sp>
      <p:sp>
        <p:nvSpPr>
          <p:cNvPr id="69" name="Rounded Rectangle 68"/>
          <p:cNvSpPr/>
          <p:nvPr/>
        </p:nvSpPr>
        <p:spPr>
          <a:xfrm>
            <a:off x="9878697" y="1907368"/>
            <a:ext cx="1906210" cy="41352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interesante</a:t>
            </a:r>
          </a:p>
        </p:txBody>
      </p:sp>
      <p:sp>
        <p:nvSpPr>
          <p:cNvPr id="70" name="Rounded Rectangle 69"/>
          <p:cNvSpPr/>
          <p:nvPr/>
        </p:nvSpPr>
        <p:spPr>
          <a:xfrm>
            <a:off x="9878697" y="3442480"/>
            <a:ext cx="1906210" cy="41352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importante</a:t>
            </a:r>
          </a:p>
        </p:txBody>
      </p:sp>
      <p:sp>
        <p:nvSpPr>
          <p:cNvPr id="71" name="Rounded Rectangle 70"/>
          <p:cNvSpPr/>
          <p:nvPr/>
        </p:nvSpPr>
        <p:spPr>
          <a:xfrm>
            <a:off x="9878697" y="4000996"/>
            <a:ext cx="1492822" cy="41352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nervioso</a:t>
            </a:r>
          </a:p>
        </p:txBody>
      </p:sp>
      <p:sp>
        <p:nvSpPr>
          <p:cNvPr id="72" name="Rounded Rectangle 71"/>
          <p:cNvSpPr/>
          <p:nvPr/>
        </p:nvSpPr>
        <p:spPr>
          <a:xfrm>
            <a:off x="9878697" y="5539492"/>
            <a:ext cx="1191639" cy="41352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alegre</a:t>
            </a:r>
          </a:p>
        </p:txBody>
      </p:sp>
      <p:sp>
        <p:nvSpPr>
          <p:cNvPr id="73" name="TextBox 72"/>
          <p:cNvSpPr txBox="1"/>
          <p:nvPr/>
        </p:nvSpPr>
        <p:spPr>
          <a:xfrm>
            <a:off x="7092256" y="5847148"/>
            <a:ext cx="2960498" cy="461665"/>
          </a:xfrm>
          <a:prstGeom prst="rect">
            <a:avLst/>
          </a:prstGeom>
          <a:noFill/>
        </p:spPr>
        <p:txBody>
          <a:bodyPr wrap="square" rtlCol="0">
            <a:spAutoFit/>
          </a:bodyPr>
          <a:lstStyle/>
          <a:p>
            <a:r>
              <a:rPr lang="en-GB" sz="2400" b="1" dirty="0">
                <a:solidFill>
                  <a:schemeClr val="accent5">
                    <a:lumMod val="50000"/>
                  </a:schemeClr>
                </a:solidFill>
                <a:latin typeface="Century Gothic" panose="020B0502020202020204" pitchFamily="34" charset="0"/>
              </a:rPr>
              <a:t>una a_ _ _ _ _ _   </a:t>
            </a:r>
          </a:p>
        </p:txBody>
      </p:sp>
      <p:sp>
        <p:nvSpPr>
          <p:cNvPr id="74" name="TextBox 73"/>
          <p:cNvSpPr txBox="1"/>
          <p:nvPr/>
        </p:nvSpPr>
        <p:spPr>
          <a:xfrm>
            <a:off x="6928628" y="3623240"/>
            <a:ext cx="2960498" cy="461665"/>
          </a:xfrm>
          <a:prstGeom prst="rect">
            <a:avLst/>
          </a:prstGeom>
          <a:noFill/>
        </p:spPr>
        <p:txBody>
          <a:bodyPr wrap="square" rtlCol="0">
            <a:spAutoFit/>
          </a:bodyPr>
          <a:lstStyle/>
          <a:p>
            <a:r>
              <a:rPr lang="en-GB" sz="2400" b="1" dirty="0" err="1">
                <a:solidFill>
                  <a:schemeClr val="accent5">
                    <a:lumMod val="50000"/>
                  </a:schemeClr>
                </a:solidFill>
                <a:latin typeface="Century Gothic" panose="020B0502020202020204" pitchFamily="34" charset="0"/>
              </a:rPr>
              <a:t>una</a:t>
            </a:r>
            <a:r>
              <a:rPr lang="en-GB" sz="2400" b="1" dirty="0">
                <a:solidFill>
                  <a:schemeClr val="accent5">
                    <a:lumMod val="50000"/>
                  </a:schemeClr>
                </a:solidFill>
                <a:latin typeface="Century Gothic" panose="020B0502020202020204" pitchFamily="34" charset="0"/>
              </a:rPr>
              <a:t> d_ _ _ _ _ _ _  </a:t>
            </a:r>
          </a:p>
        </p:txBody>
      </p:sp>
      <p:sp>
        <p:nvSpPr>
          <p:cNvPr id="75" name="TextBox 74"/>
          <p:cNvSpPr txBox="1"/>
          <p:nvPr/>
        </p:nvSpPr>
        <p:spPr>
          <a:xfrm>
            <a:off x="3954798" y="4857477"/>
            <a:ext cx="2488123" cy="461665"/>
          </a:xfrm>
          <a:prstGeom prst="rect">
            <a:avLst/>
          </a:prstGeom>
          <a:noFill/>
        </p:spPr>
        <p:txBody>
          <a:bodyPr wrap="square" rtlCol="0">
            <a:spAutoFit/>
          </a:bodyPr>
          <a:lstStyle/>
          <a:p>
            <a:r>
              <a:rPr lang="en-GB" sz="2400" b="1" dirty="0">
                <a:solidFill>
                  <a:schemeClr val="accent5">
                    <a:lumMod val="50000"/>
                  </a:schemeClr>
                </a:solidFill>
                <a:latin typeface="Century Gothic" panose="020B0502020202020204" pitchFamily="34" charset="0"/>
              </a:rPr>
              <a:t>una m_ _ _ _ </a:t>
            </a:r>
          </a:p>
        </p:txBody>
      </p:sp>
      <p:sp>
        <p:nvSpPr>
          <p:cNvPr id="76" name="TextBox 75"/>
          <p:cNvSpPr txBox="1"/>
          <p:nvPr/>
        </p:nvSpPr>
        <p:spPr>
          <a:xfrm>
            <a:off x="3015494" y="2490336"/>
            <a:ext cx="1250265" cy="400110"/>
          </a:xfrm>
          <a:prstGeom prst="rect">
            <a:avLst/>
          </a:prstGeom>
          <a:noFill/>
        </p:spPr>
        <p:txBody>
          <a:bodyPr wrap="square" rtlCol="0">
            <a:spAutoFit/>
          </a:bodyPr>
          <a:lstStyle/>
          <a:p>
            <a:r>
              <a:rPr lang="en-GB" sz="2000" dirty="0">
                <a:solidFill>
                  <a:schemeClr val="accent5">
                    <a:lumMod val="50000"/>
                  </a:schemeClr>
                </a:solidFill>
                <a:latin typeface="Century Gothic" panose="020B0502020202020204" pitchFamily="34" charset="0"/>
              </a:rPr>
              <a:t>[father]</a:t>
            </a:r>
          </a:p>
        </p:txBody>
      </p:sp>
      <p:sp>
        <p:nvSpPr>
          <p:cNvPr id="77" name="TextBox 76"/>
          <p:cNvSpPr txBox="1"/>
          <p:nvPr/>
        </p:nvSpPr>
        <p:spPr>
          <a:xfrm>
            <a:off x="5895909" y="1875594"/>
            <a:ext cx="1250265" cy="400110"/>
          </a:xfrm>
          <a:prstGeom prst="rect">
            <a:avLst/>
          </a:prstGeom>
          <a:noFill/>
        </p:spPr>
        <p:txBody>
          <a:bodyPr wrap="square" rtlCol="0">
            <a:spAutoFit/>
          </a:bodyPr>
          <a:lstStyle/>
          <a:p>
            <a:r>
              <a:rPr lang="en-GB" sz="2000" dirty="0">
                <a:solidFill>
                  <a:schemeClr val="accent5">
                    <a:lumMod val="50000"/>
                  </a:schemeClr>
                </a:solidFill>
                <a:latin typeface="Century Gothic" panose="020B0502020202020204" pitchFamily="34" charset="0"/>
              </a:rPr>
              <a:t>[sister]</a:t>
            </a:r>
          </a:p>
        </p:txBody>
      </p:sp>
      <p:sp>
        <p:nvSpPr>
          <p:cNvPr id="78" name="TextBox 77"/>
          <p:cNvSpPr txBox="1"/>
          <p:nvPr/>
        </p:nvSpPr>
        <p:spPr>
          <a:xfrm>
            <a:off x="900820" y="4760825"/>
            <a:ext cx="1377291" cy="400110"/>
          </a:xfrm>
          <a:prstGeom prst="rect">
            <a:avLst/>
          </a:prstGeom>
          <a:noFill/>
        </p:spPr>
        <p:txBody>
          <a:bodyPr wrap="square" rtlCol="0">
            <a:spAutoFit/>
          </a:bodyPr>
          <a:lstStyle/>
          <a:p>
            <a:r>
              <a:rPr lang="en-GB" sz="2000" dirty="0">
                <a:solidFill>
                  <a:schemeClr val="accent5">
                    <a:lumMod val="50000"/>
                  </a:schemeClr>
                </a:solidFill>
                <a:latin typeface="Century Gothic" panose="020B0502020202020204" pitchFamily="34" charset="0"/>
              </a:rPr>
              <a:t>[brother]</a:t>
            </a:r>
          </a:p>
        </p:txBody>
      </p:sp>
      <p:sp>
        <p:nvSpPr>
          <p:cNvPr id="79" name="TextBox 78"/>
          <p:cNvSpPr txBox="1"/>
          <p:nvPr/>
        </p:nvSpPr>
        <p:spPr>
          <a:xfrm>
            <a:off x="4945578" y="3835048"/>
            <a:ext cx="1377291" cy="400110"/>
          </a:xfrm>
          <a:prstGeom prst="rect">
            <a:avLst/>
          </a:prstGeom>
          <a:noFill/>
        </p:spPr>
        <p:txBody>
          <a:bodyPr wrap="square" rtlCol="0">
            <a:spAutoFit/>
          </a:bodyPr>
          <a:lstStyle/>
          <a:p>
            <a:r>
              <a:rPr lang="en-GB" sz="2000" dirty="0">
                <a:solidFill>
                  <a:schemeClr val="accent5">
                    <a:lumMod val="50000"/>
                  </a:schemeClr>
                </a:solidFill>
                <a:latin typeface="Century Gothic" panose="020B0502020202020204" pitchFamily="34" charset="0"/>
              </a:rPr>
              <a:t>[mother]</a:t>
            </a:r>
          </a:p>
        </p:txBody>
      </p:sp>
      <p:sp>
        <p:nvSpPr>
          <p:cNvPr id="80" name="TextBox 79"/>
          <p:cNvSpPr txBox="1"/>
          <p:nvPr/>
        </p:nvSpPr>
        <p:spPr>
          <a:xfrm>
            <a:off x="7904164" y="4663953"/>
            <a:ext cx="1250265" cy="707886"/>
          </a:xfrm>
          <a:prstGeom prst="rect">
            <a:avLst/>
          </a:prstGeom>
          <a:noFill/>
        </p:spPr>
        <p:txBody>
          <a:bodyPr wrap="square" rtlCol="0">
            <a:spAutoFit/>
          </a:bodyPr>
          <a:lstStyle/>
          <a:p>
            <a:r>
              <a:rPr lang="en-GB" sz="2000" dirty="0">
                <a:solidFill>
                  <a:schemeClr val="accent5">
                    <a:lumMod val="50000"/>
                  </a:schemeClr>
                </a:solidFill>
                <a:latin typeface="Century Gothic" panose="020B0502020202020204" pitchFamily="34" charset="0"/>
              </a:rPr>
              <a:t>[female author]</a:t>
            </a:r>
          </a:p>
        </p:txBody>
      </p:sp>
      <p:sp>
        <p:nvSpPr>
          <p:cNvPr id="2" name="Title 1"/>
          <p:cNvSpPr>
            <a:spLocks noGrp="1"/>
          </p:cNvSpPr>
          <p:nvPr>
            <p:ph type="title"/>
          </p:nvPr>
        </p:nvSpPr>
        <p:spPr>
          <a:xfrm>
            <a:off x="10977064" y="-347176"/>
            <a:ext cx="10515600" cy="1325563"/>
          </a:xfrm>
        </p:spPr>
        <p:txBody>
          <a:bodyPr>
            <a:normAutofit/>
          </a:bodyPr>
          <a:lstStyle/>
          <a:p>
            <a:r>
              <a:rPr lang="en-GB" sz="2000" b="1" dirty="0" err="1" smtClean="0">
                <a:solidFill>
                  <a:schemeClr val="bg1"/>
                </a:solidFill>
              </a:rPr>
              <a:t>escribir</a:t>
            </a:r>
            <a:endParaRPr lang="en-GB" sz="2000" b="1" dirty="0">
              <a:solidFill>
                <a:schemeClr val="bg1"/>
              </a:solidFill>
            </a:endParaRPr>
          </a:p>
        </p:txBody>
      </p:sp>
    </p:spTree>
    <p:extLst>
      <p:ext uri="{BB962C8B-B14F-4D97-AF65-F5344CB8AC3E}">
        <p14:creationId xmlns:p14="http://schemas.microsoft.com/office/powerpoint/2010/main" val="3450661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P spid="5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3"/>
          <p:cNvSpPr txBox="1">
            <a:spLocks noGrp="1"/>
          </p:cNvSpPr>
          <p:nvPr>
            <p:ph type="title"/>
          </p:nvPr>
        </p:nvSpPr>
        <p:spPr>
          <a:xfrm>
            <a:off x="838199" y="1051439"/>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400"/>
              <a:buNone/>
            </a:pPr>
            <a:r>
              <a:rPr lang="en-GB" sz="11520" b="1" dirty="0">
                <a:solidFill>
                  <a:srgbClr val="1E4E79"/>
                </a:solidFill>
              </a:rPr>
              <a:t>tengo</a:t>
            </a:r>
            <a:r>
              <a:rPr lang="en-GB" sz="10350" b="1" dirty="0">
                <a:solidFill>
                  <a:srgbClr val="1E4E79"/>
                </a:solidFill>
              </a:rPr>
              <a:t/>
            </a:r>
            <a:br>
              <a:rPr lang="en-GB" sz="10350" b="1" dirty="0">
                <a:solidFill>
                  <a:srgbClr val="1E4E79"/>
                </a:solidFill>
              </a:rPr>
            </a:br>
            <a:endParaRPr sz="3959" dirty="0"/>
          </a:p>
        </p:txBody>
      </p:sp>
      <p:sp>
        <p:nvSpPr>
          <p:cNvPr id="57" name="Google Shape;57;p13"/>
          <p:cNvSpPr txBox="1"/>
          <p:nvPr/>
        </p:nvSpPr>
        <p:spPr>
          <a:xfrm>
            <a:off x="1" y="2271862"/>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[I have]</a:t>
            </a:r>
            <a:endParaRPr kumimoji="0"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58" name="Google Shape;58;p13"/>
          <p:cNvSpPr txBox="1"/>
          <p:nvPr/>
        </p:nvSpPr>
        <p:spPr>
          <a:xfrm>
            <a:off x="-67733" y="3336274"/>
            <a:ext cx="12192000" cy="186204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kumimoji="0" lang="en-GB" sz="115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tienes</a:t>
            </a:r>
            <a:endParaRPr kumimoji="0"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59" name="Google Shape;59;p13"/>
          <p:cNvSpPr txBox="1"/>
          <p:nvPr/>
        </p:nvSpPr>
        <p:spPr>
          <a:xfrm>
            <a:off x="-67733" y="5062338"/>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[you have]</a:t>
            </a:r>
            <a:endParaRPr kumimoji="0"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086665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descr="question mark action button"/>
          <p:cNvSpPr/>
          <p:nvPr/>
        </p:nvSpPr>
        <p:spPr>
          <a:xfrm>
            <a:off x="2495652" y="2222061"/>
            <a:ext cx="542518" cy="478800"/>
          </a:xfrm>
          <a:custGeom>
            <a:avLst/>
            <a:gdLst/>
            <a:ahLst/>
            <a:cxnLst/>
            <a:rect l="l" t="t" r="r" b="b"/>
            <a:pathLst>
              <a:path w="120000" h="120000" extrusionOk="0">
                <a:moveTo>
                  <a:pt x="0" y="0"/>
                </a:moveTo>
                <a:lnTo>
                  <a:pt x="120000" y="0"/>
                </a:lnTo>
                <a:lnTo>
                  <a:pt x="120000" y="120000"/>
                </a:lnTo>
                <a:lnTo>
                  <a:pt x="0" y="120000"/>
                </a:lnTo>
                <a:close/>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darken" extrusionOk="0">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none" extrusionOk="0">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rial"/>
              <a:buNone/>
              <a:tabLst/>
              <a:defRPr/>
            </a:pPr>
            <a:endParaRPr kumimoji="0" sz="1800" b="0" i="0" u="none" strike="noStrike" kern="1200" cap="none" spc="0" normalizeH="0" baseline="0" noProof="0">
              <a:ln>
                <a:noFill/>
              </a:ln>
              <a:solidFill>
                <a:prstClr val="white"/>
              </a:solidFill>
              <a:effectLst/>
              <a:uLnTx/>
              <a:uFillTx/>
              <a:latin typeface="Century Gothic"/>
              <a:ea typeface="Century Gothic"/>
              <a:cs typeface="Century Gothic"/>
              <a:sym typeface="Century Gothic"/>
            </a:endParaRPr>
          </a:p>
        </p:txBody>
      </p:sp>
      <p:sp>
        <p:nvSpPr>
          <p:cNvPr id="67" name="Google Shape;67;p14"/>
          <p:cNvSpPr txBox="1">
            <a:spLocks noGrp="1"/>
          </p:cNvSpPr>
          <p:nvPr>
            <p:ph type="title"/>
          </p:nvPr>
        </p:nvSpPr>
        <p:spPr>
          <a:xfrm>
            <a:off x="838200" y="1104137"/>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20" b="1" dirty="0">
                <a:solidFill>
                  <a:srgbClr val="1E4E79"/>
                </a:solidFill>
              </a:rPr>
              <a:t>tengo</a:t>
            </a:r>
            <a:r>
              <a:rPr lang="en-GB" sz="8640" b="1" dirty="0">
                <a:solidFill>
                  <a:srgbClr val="1E4E79"/>
                </a:solidFill>
              </a:rPr>
              <a:t/>
            </a:r>
            <a:br>
              <a:rPr lang="en-GB" sz="8640" b="1" dirty="0">
                <a:solidFill>
                  <a:srgbClr val="1E4E79"/>
                </a:solidFill>
              </a:rPr>
            </a:br>
            <a:endParaRPr sz="3959" b="1" dirty="0"/>
          </a:p>
        </p:txBody>
      </p:sp>
      <p:sp>
        <p:nvSpPr>
          <p:cNvPr id="68" name="Google Shape;68;p14"/>
          <p:cNvSpPr txBox="1"/>
          <p:nvPr/>
        </p:nvSpPr>
        <p:spPr>
          <a:xfrm>
            <a:off x="3155228" y="2272893"/>
            <a:ext cx="5881543"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[I have]</a:t>
            </a:r>
            <a:endParaRPr kumimoji="0"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69" name="Google Shape;69;p14" descr="question mark action button"/>
          <p:cNvSpPr/>
          <p:nvPr/>
        </p:nvSpPr>
        <p:spPr>
          <a:xfrm>
            <a:off x="2495652" y="5086441"/>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rial"/>
              <a:buNone/>
              <a:tabLst/>
              <a:defRPr/>
            </a:pPr>
            <a:endParaRPr kumimoji="0" sz="1800" b="0" i="0" u="none" strike="noStrike" kern="1200" cap="none" spc="0" normalizeH="0" baseline="0" noProof="0">
              <a:ln>
                <a:noFill/>
              </a:ln>
              <a:solidFill>
                <a:srgbClr val="EEC100"/>
              </a:solidFill>
              <a:effectLst/>
              <a:uLnTx/>
              <a:uFillTx/>
              <a:latin typeface="Century Gothic"/>
              <a:ea typeface="Century Gothic"/>
              <a:cs typeface="Century Gothic"/>
              <a:sym typeface="Century Gothic"/>
            </a:endParaRPr>
          </a:p>
        </p:txBody>
      </p:sp>
      <p:sp>
        <p:nvSpPr>
          <p:cNvPr id="70" name="Google Shape;70;p14"/>
          <p:cNvSpPr txBox="1"/>
          <p:nvPr/>
        </p:nvSpPr>
        <p:spPr>
          <a:xfrm>
            <a:off x="69742" y="3366074"/>
            <a:ext cx="12192000" cy="186204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kumimoji="0" lang="en-GB" sz="115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tienes</a:t>
            </a:r>
            <a:endParaRPr kumimoji="0"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1" name="Google Shape;71;p14"/>
          <p:cNvSpPr txBox="1"/>
          <p:nvPr/>
        </p:nvSpPr>
        <p:spPr>
          <a:xfrm>
            <a:off x="3166441" y="5033064"/>
            <a:ext cx="5998601"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[you have]</a:t>
            </a:r>
            <a:endParaRPr kumimoji="0"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205032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gtEl>
                                        <p:attrNameLst>
                                          <p:attrName>style.visibility</p:attrName>
                                        </p:attrNameLst>
                                      </p:cBhvr>
                                      <p:to>
                                        <p:strVal val="visible"/>
                                      </p:to>
                                    </p:set>
                                    <p:animEffect transition="in" filter="fade">
                                      <p:cBhvr>
                                        <p:cTn id="17" dur="500"/>
                                        <p:tgtEl>
                                          <p:spTgt spid="6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fade">
                                      <p:cBhvr>
                                        <p:cTn id="22" dur="500"/>
                                        <p:tgtEl>
                                          <p:spTgt spid="7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9"/>
                                        </p:tgtEl>
                                        <p:attrNameLst>
                                          <p:attrName>style.visibility</p:attrName>
                                        </p:attrNameLst>
                                      </p:cBhvr>
                                      <p:to>
                                        <p:strVal val="visible"/>
                                      </p:to>
                                    </p:set>
                                    <p:animEffect transition="in" filter="fade">
                                      <p:cBhvr>
                                        <p:cTn id="27" dur="500"/>
                                        <p:tgtEl>
                                          <p:spTgt spid="6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1"/>
                                        </p:tgtEl>
                                        <p:attrNameLst>
                                          <p:attrName>style.visibility</p:attrName>
                                        </p:attrNameLst>
                                      </p:cBhvr>
                                      <p:to>
                                        <p:strVal val="visible"/>
                                      </p:to>
                                    </p:set>
                                    <p:animEffect transition="in" filter="fade">
                                      <p:cBhvr>
                                        <p:cTn id="32"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7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5"/>
          <p:cNvSpPr txBox="1">
            <a:spLocks noGrp="1"/>
          </p:cNvSpPr>
          <p:nvPr>
            <p:ph type="title"/>
          </p:nvPr>
        </p:nvSpPr>
        <p:spPr>
          <a:xfrm>
            <a:off x="838200" y="851821"/>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00" b="1" dirty="0">
                <a:solidFill>
                  <a:srgbClr val="1E4E79"/>
                </a:solidFill>
              </a:rPr>
              <a:t>tengo</a:t>
            </a:r>
            <a:endParaRPr sz="11500" dirty="0"/>
          </a:p>
        </p:txBody>
      </p:sp>
      <p:sp>
        <p:nvSpPr>
          <p:cNvPr id="78" name="Google Shape;78;p15"/>
          <p:cNvSpPr txBox="1"/>
          <p:nvPr/>
        </p:nvSpPr>
        <p:spPr>
          <a:xfrm>
            <a:off x="0" y="2311496"/>
            <a:ext cx="12055643"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[I have]</a:t>
            </a:r>
            <a:endParaRPr kumimoji="0"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9" name="Google Shape;79;p15"/>
          <p:cNvSpPr txBox="1"/>
          <p:nvPr/>
        </p:nvSpPr>
        <p:spPr>
          <a:xfrm>
            <a:off x="1938832" y="3997075"/>
            <a:ext cx="9178993"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kumimoji="0" lang="en-GB" sz="6000" b="1" i="0" u="none" strike="noStrike" kern="1200" cap="none" spc="0" normalizeH="0" baseline="0" noProof="0" dirty="0">
                <a:ln>
                  <a:noFill/>
                </a:ln>
                <a:solidFill>
                  <a:srgbClr val="C55A11"/>
                </a:solidFill>
                <a:effectLst/>
                <a:uLnTx/>
                <a:uFillTx/>
                <a:latin typeface="Century Gothic"/>
                <a:ea typeface="Century Gothic"/>
                <a:cs typeface="Century Gothic"/>
                <a:sym typeface="Century Gothic"/>
              </a:rPr>
              <a:t>Tengo</a:t>
            </a:r>
            <a:r>
              <a:rPr kumimoji="0" lang="en-GB" sz="6000" b="1" i="0" u="none" strike="noStrike" kern="1200" cap="none" spc="0" normalizeH="0" baseline="0" noProof="0" dirty="0">
                <a:ln>
                  <a:noFill/>
                </a:ln>
                <a:solidFill>
                  <a:srgbClr val="2F5496"/>
                </a:solidFill>
                <a:effectLst/>
                <a:uLnTx/>
                <a:uFillTx/>
                <a:latin typeface="Century Gothic"/>
                <a:ea typeface="Century Gothic"/>
                <a:cs typeface="Century Gothic"/>
                <a:sym typeface="Century Gothic"/>
              </a:rPr>
              <a:t> </a:t>
            </a:r>
            <a:r>
              <a:rPr kumimoji="0" lang="en-GB" sz="60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un padre alegre. </a:t>
            </a:r>
            <a:endParaRPr kumimoji="0" sz="60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80" name="Google Shape;80;p15"/>
          <p:cNvSpPr txBox="1"/>
          <p:nvPr/>
        </p:nvSpPr>
        <p:spPr>
          <a:xfrm>
            <a:off x="3031356" y="4951326"/>
            <a:ext cx="6725652"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1" i="0" u="none" strike="noStrike" kern="1200" cap="none" spc="0" normalizeH="0" baseline="0" noProof="0" dirty="0">
                <a:ln>
                  <a:noFill/>
                </a:ln>
                <a:solidFill>
                  <a:srgbClr val="C55A11"/>
                </a:solidFill>
                <a:effectLst/>
                <a:uLnTx/>
                <a:uFillTx/>
                <a:latin typeface="Century Gothic"/>
                <a:ea typeface="Century Gothic"/>
                <a:cs typeface="Century Gothic"/>
                <a:sym typeface="Century Gothic"/>
              </a:rPr>
              <a:t>I have</a:t>
            </a:r>
            <a:r>
              <a:rPr kumimoji="0" lang="en-GB" sz="3200" b="1" i="0" u="none" strike="noStrike" kern="120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a cheerful father.]</a:t>
            </a:r>
            <a:endParaRPr kumimoji="0"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765797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fade">
                                      <p:cBhvr>
                                        <p:cTn id="12" dur="500"/>
                                        <p:tgtEl>
                                          <p:spTgt spid="7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0"/>
                                        </p:tgtEl>
                                        <p:attrNameLst>
                                          <p:attrName>style.visibility</p:attrName>
                                        </p:attrNameLst>
                                      </p:cBhvr>
                                      <p:to>
                                        <p:strVal val="visible"/>
                                      </p:to>
                                    </p:set>
                                    <p:animEffect transition="in" filter="fade">
                                      <p:cBhvr>
                                        <p:cTn id="17"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6"/>
          <p:cNvSpPr txBox="1">
            <a:spLocks noGrp="1"/>
          </p:cNvSpPr>
          <p:nvPr>
            <p:ph type="title"/>
          </p:nvPr>
        </p:nvSpPr>
        <p:spPr>
          <a:xfrm>
            <a:off x="838200" y="1107586"/>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20" b="1" dirty="0">
                <a:solidFill>
                  <a:srgbClr val="1E4E79"/>
                </a:solidFill>
              </a:rPr>
              <a:t>tienes</a:t>
            </a:r>
            <a:r>
              <a:rPr lang="en-GB" sz="8640" b="1" dirty="0">
                <a:solidFill>
                  <a:srgbClr val="1E4E79"/>
                </a:solidFill>
              </a:rPr>
              <a:t/>
            </a:r>
            <a:br>
              <a:rPr lang="en-GB" sz="8640" b="1" dirty="0">
                <a:solidFill>
                  <a:srgbClr val="1E4E79"/>
                </a:solidFill>
              </a:rPr>
            </a:br>
            <a:endParaRPr sz="3959" dirty="0"/>
          </a:p>
        </p:txBody>
      </p:sp>
      <p:sp>
        <p:nvSpPr>
          <p:cNvPr id="87" name="Google Shape;87;p16"/>
          <p:cNvSpPr txBox="1"/>
          <p:nvPr/>
        </p:nvSpPr>
        <p:spPr>
          <a:xfrm>
            <a:off x="0" y="2176662"/>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[you have]</a:t>
            </a:r>
            <a:endParaRPr kumimoji="0"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88" name="Google Shape;88;p16"/>
          <p:cNvSpPr txBox="1"/>
          <p:nvPr/>
        </p:nvSpPr>
        <p:spPr>
          <a:xfrm>
            <a:off x="0" y="4037385"/>
            <a:ext cx="12192000"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kumimoji="0" lang="en-GB" sz="6000" b="1" i="0" u="none" strike="noStrike" kern="1200" cap="none" spc="0" normalizeH="0" baseline="0" noProof="0" dirty="0">
                <a:ln>
                  <a:noFill/>
                </a:ln>
                <a:solidFill>
                  <a:srgbClr val="C55A11"/>
                </a:solidFill>
                <a:effectLst/>
                <a:uLnTx/>
                <a:uFillTx/>
                <a:latin typeface="Century Gothic"/>
                <a:ea typeface="Century Gothic"/>
                <a:cs typeface="Century Gothic"/>
                <a:sym typeface="Century Gothic"/>
              </a:rPr>
              <a:t>Tienes </a:t>
            </a:r>
            <a:r>
              <a:rPr kumimoji="0" lang="en-GB" sz="6000" b="0" i="0" u="none" strike="noStrike" kern="1200" cap="none" spc="0" normalizeH="0" baseline="0" noProof="0" dirty="0">
                <a:ln>
                  <a:noFill/>
                </a:ln>
                <a:solidFill>
                  <a:srgbClr val="37598F"/>
                </a:solidFill>
                <a:effectLst/>
                <a:uLnTx/>
                <a:uFillTx/>
                <a:latin typeface="Century Gothic"/>
                <a:ea typeface="Century Gothic"/>
                <a:cs typeface="Century Gothic"/>
                <a:sym typeface="Century Gothic"/>
              </a:rPr>
              <a:t>una madre alta</a:t>
            </a:r>
            <a:r>
              <a:rPr kumimoji="0" lang="en-GB" sz="60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60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89" name="Google Shape;89;p16"/>
          <p:cNvSpPr txBox="1"/>
          <p:nvPr/>
        </p:nvSpPr>
        <p:spPr>
          <a:xfrm>
            <a:off x="3066699" y="5053048"/>
            <a:ext cx="631017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1" i="0" u="none" strike="noStrike" kern="1200" cap="none" spc="0" normalizeH="0" baseline="0" noProof="0" dirty="0">
                <a:ln>
                  <a:noFill/>
                </a:ln>
                <a:solidFill>
                  <a:srgbClr val="C55A11"/>
                </a:solidFill>
                <a:effectLst/>
                <a:uLnTx/>
                <a:uFillTx/>
                <a:latin typeface="Century Gothic"/>
                <a:ea typeface="Century Gothic"/>
                <a:cs typeface="Century Gothic"/>
                <a:sym typeface="Century Gothic"/>
              </a:rPr>
              <a:t>You have </a:t>
            </a:r>
            <a:r>
              <a:rPr kumimoji="0" lang="en-GB" sz="32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a tall mother.]</a:t>
            </a:r>
            <a:endParaRPr kumimoji="0"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105177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500"/>
                                        <p:tgtEl>
                                          <p:spTgt spid="8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8"/>
                                        </p:tgtEl>
                                        <p:attrNameLst>
                                          <p:attrName>style.visibility</p:attrName>
                                        </p:attrNameLst>
                                      </p:cBhvr>
                                      <p:to>
                                        <p:strVal val="visible"/>
                                      </p:to>
                                    </p:set>
                                    <p:animEffect transition="in" filter="fade">
                                      <p:cBhvr>
                                        <p:cTn id="12" dur="500"/>
                                        <p:tgtEl>
                                          <p:spTgt spid="8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9"/>
                                        </p:tgtEl>
                                        <p:attrNameLst>
                                          <p:attrName>style.visibility</p:attrName>
                                        </p:attrNameLst>
                                      </p:cBhvr>
                                      <p:to>
                                        <p:strVal val="visible"/>
                                      </p:to>
                                    </p:set>
                                    <p:animEffect transition="in" filter="fade">
                                      <p:cBhvr>
                                        <p:cTn id="17"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E39AC979-EDA1-49DA-99D4-95A74E22A10C}" vid="{61683DBD-0424-47F3-AB63-E89A4B368B2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TotalTime>
  <Words>2507</Words>
  <Application>Microsoft Office PowerPoint</Application>
  <PresentationFormat>Widescreen</PresentationFormat>
  <Paragraphs>479</Paragraphs>
  <Slides>19</Slides>
  <Notes>19</Notes>
  <HiddenSlides>0</HiddenSlides>
  <MMClips>2</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19</vt:i4>
      </vt:variant>
    </vt:vector>
  </HeadingPairs>
  <TitlesOfParts>
    <vt:vector size="28" baseType="lpstr">
      <vt:lpstr>Arial</vt:lpstr>
      <vt:lpstr>Arial</vt:lpstr>
      <vt:lpstr>Calibri</vt:lpstr>
      <vt:lpstr>Calibri Light</vt:lpstr>
      <vt:lpstr>Century Gothic</vt:lpstr>
      <vt:lpstr>Tw Cen MT</vt:lpstr>
      <vt:lpstr>Office Theme</vt:lpstr>
      <vt:lpstr>1_Office Theme</vt:lpstr>
      <vt:lpstr>2_Office Theme</vt:lpstr>
      <vt:lpstr>PowerPoint Presentation</vt:lpstr>
      <vt:lpstr>PowerPoint Presentation</vt:lpstr>
      <vt:lpstr>escuchar</vt:lpstr>
      <vt:lpstr>Organiza los adjetivos y completa las tres frases.</vt:lpstr>
      <vt:lpstr>escribir</vt:lpstr>
      <vt:lpstr>tengo </vt:lpstr>
      <vt:lpstr>tengo </vt:lpstr>
      <vt:lpstr>tengo</vt:lpstr>
      <vt:lpstr>tienes </vt:lpstr>
      <vt:lpstr>hablar / escuchar</vt:lpstr>
      <vt:lpstr>PowerPoint Presentation</vt:lpstr>
      <vt:lpstr>PowerPoint Presentation</vt:lpstr>
      <vt:lpstr>PowerPoint Presentation</vt:lpstr>
      <vt:lpstr>PowerPoint Presentation</vt:lpstr>
      <vt:lpstr>PowerPoint Presentation</vt:lpstr>
      <vt:lpstr>Daniel talks to a friend from his country, Spain, about the beautiful things they have there.</vt:lpstr>
      <vt:lpstr>PowerPoint Presentation</vt:lpstr>
      <vt:lpstr>PowerPoint Presentation</vt:lpstr>
      <vt:lpstr>PowerPoint Presentation</vt:lpstr>
    </vt:vector>
  </TitlesOfParts>
  <Company>University of York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Nicholas Avery</dc:creator>
  <cp:lastModifiedBy>Nicholas Avery</cp:lastModifiedBy>
  <cp:revision>2</cp:revision>
  <dcterms:created xsi:type="dcterms:W3CDTF">2020-03-30T08:13:59Z</dcterms:created>
  <dcterms:modified xsi:type="dcterms:W3CDTF">2020-03-30T08:20:06Z</dcterms:modified>
</cp:coreProperties>
</file>