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7" r:id="rId5"/>
  </p:sldMasterIdLst>
  <p:notesMasterIdLst>
    <p:notesMasterId r:id="rId61"/>
  </p:notesMasterIdLst>
  <p:sldIdLst>
    <p:sldId id="411" r:id="rId6"/>
    <p:sldId id="260" r:id="rId7"/>
    <p:sldId id="291" r:id="rId8"/>
    <p:sldId id="416" r:id="rId9"/>
    <p:sldId id="259" r:id="rId10"/>
    <p:sldId id="417" r:id="rId11"/>
    <p:sldId id="322" r:id="rId12"/>
    <p:sldId id="265" r:id="rId13"/>
    <p:sldId id="279" r:id="rId14"/>
    <p:sldId id="390" r:id="rId15"/>
    <p:sldId id="280" r:id="rId16"/>
    <p:sldId id="389" r:id="rId17"/>
    <p:sldId id="405" r:id="rId18"/>
    <p:sldId id="406" r:id="rId19"/>
    <p:sldId id="407" r:id="rId20"/>
    <p:sldId id="408" r:id="rId21"/>
    <p:sldId id="409" r:id="rId22"/>
    <p:sldId id="410" r:id="rId23"/>
    <p:sldId id="283" r:id="rId24"/>
    <p:sldId id="287" r:id="rId25"/>
    <p:sldId id="290" r:id="rId26"/>
    <p:sldId id="292" r:id="rId27"/>
    <p:sldId id="286" r:id="rId28"/>
    <p:sldId id="345" r:id="rId29"/>
    <p:sldId id="391" r:id="rId30"/>
    <p:sldId id="392" r:id="rId31"/>
    <p:sldId id="393" r:id="rId32"/>
    <p:sldId id="394" r:id="rId33"/>
    <p:sldId id="412" r:id="rId34"/>
    <p:sldId id="302" r:id="rId35"/>
    <p:sldId id="385" r:id="rId36"/>
    <p:sldId id="395" r:id="rId37"/>
    <p:sldId id="396" r:id="rId38"/>
    <p:sldId id="397" r:id="rId39"/>
    <p:sldId id="398" r:id="rId40"/>
    <p:sldId id="399" r:id="rId41"/>
    <p:sldId id="400" r:id="rId42"/>
    <p:sldId id="401" r:id="rId43"/>
    <p:sldId id="402" r:id="rId44"/>
    <p:sldId id="403" r:id="rId45"/>
    <p:sldId id="404" r:id="rId46"/>
    <p:sldId id="414" r:id="rId47"/>
    <p:sldId id="358" r:id="rId48"/>
    <p:sldId id="360" r:id="rId49"/>
    <p:sldId id="376" r:id="rId50"/>
    <p:sldId id="357" r:id="rId51"/>
    <p:sldId id="371" r:id="rId52"/>
    <p:sldId id="413" r:id="rId53"/>
    <p:sldId id="359" r:id="rId54"/>
    <p:sldId id="372" r:id="rId55"/>
    <p:sldId id="374" r:id="rId56"/>
    <p:sldId id="375" r:id="rId57"/>
    <p:sldId id="377" r:id="rId58"/>
    <p:sldId id="378" r:id="rId59"/>
    <p:sldId id="41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E25B00"/>
    <a:srgbClr val="ED7D31"/>
    <a:srgbClr val="1F3B73"/>
    <a:srgbClr val="EB6E19"/>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7" autoAdjust="0"/>
    <p:restoredTop sz="77508" autoAdjust="0"/>
  </p:normalViewPr>
  <p:slideViewPr>
    <p:cSldViewPr snapToGrid="0">
      <p:cViewPr varScale="1">
        <p:scale>
          <a:sx n="82" d="100"/>
          <a:sy n="82" d="100"/>
        </p:scale>
        <p:origin x="192" y="176"/>
      </p:cViewPr>
      <p:guideLst/>
    </p:cSldViewPr>
  </p:slideViewPr>
  <p:outlineViewPr>
    <p:cViewPr>
      <p:scale>
        <a:sx n="33" d="100"/>
        <a:sy n="33" d="100"/>
      </p:scale>
      <p:origin x="0" y="-5016"/>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11719-5A4F-4D95-900F-77BC2B952ECE}"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90784-656C-4BA6-90F8-11FF7804BF12}" type="slidenum">
              <a:rPr lang="en-GB" smtClean="0"/>
              <a:t>‹#›</a:t>
            </a:fld>
            <a:endParaRPr lang="en-GB"/>
          </a:p>
        </p:txBody>
      </p:sp>
    </p:spTree>
    <p:extLst>
      <p:ext uri="{BB962C8B-B14F-4D97-AF65-F5344CB8AC3E}">
        <p14:creationId xmlns:p14="http://schemas.microsoft.com/office/powerpoint/2010/main" val="4082962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Consolidation of </a:t>
            </a:r>
            <a:r>
              <a:rPr lang="en-GB" b="0" baseline="0" dirty="0"/>
              <a:t>SSC [u] </a:t>
            </a:r>
          </a:p>
          <a:p>
            <a:pPr marL="0" indent="0">
              <a:buFontTx/>
              <a:buNone/>
            </a:pPr>
            <a:r>
              <a:rPr lang="en-GB" b="0" baseline="0" dirty="0"/>
              <a:t>Introduction of PODER in singular persons (</a:t>
            </a:r>
            <a:r>
              <a:rPr lang="en-GB" b="0" baseline="0" dirty="0" err="1"/>
              <a:t>puedo</a:t>
            </a:r>
            <a:r>
              <a:rPr lang="en-GB" b="0" baseline="0" dirty="0"/>
              <a:t>, puedes, puede) and its use in negative statements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7.2.2.2 (introduce) </a:t>
            </a:r>
            <a:r>
              <a:rPr lang="es-ES" sz="1200" b="0" i="0" u="none" strike="noStrike" kern="1200" dirty="0">
                <a:solidFill>
                  <a:schemeClr val="tx1"/>
                </a:solidFill>
                <a:effectLst/>
                <a:latin typeface="+mn-lt"/>
                <a:ea typeface="+mn-ea"/>
                <a:cs typeface="+mn-cs"/>
              </a:rPr>
              <a:t>poder [32]; puedo; puedes; puede; jugar [356]; participar [593]; preguntar [220]; pedir [218], material [690]; cambiar [256]; favor [517]; </a:t>
            </a:r>
            <a:r>
              <a:rPr lang="en-GB" dirty="0" err="1"/>
              <a:t>compañero</a:t>
            </a:r>
            <a:r>
              <a:rPr lang="en-GB" dirty="0"/>
              <a:t>/a</a:t>
            </a:r>
            <a:r>
              <a:rPr lang="en-GB" sz="1200" b="0"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[551];  ¿puedo ir a los servicios?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a:solidFill>
                  <a:schemeClr val="tx1"/>
                </a:solidFill>
                <a:effectLst/>
                <a:latin typeface="+mn-lt"/>
                <a:ea typeface="+mn-ea"/>
                <a:cs typeface="+mn-cs"/>
              </a:rPr>
              <a:t>7.2.1.4 (</a:t>
            </a:r>
            <a:r>
              <a:rPr lang="es-ES" sz="1200" b="1" i="0" u="none" strike="noStrike" kern="1200" baseline="0" dirty="0" err="1">
                <a:solidFill>
                  <a:schemeClr val="tx1"/>
                </a:solidFill>
                <a:effectLst/>
                <a:latin typeface="+mn-lt"/>
                <a:ea typeface="+mn-ea"/>
                <a:cs typeface="+mn-cs"/>
              </a:rPr>
              <a:t>revisit</a:t>
            </a:r>
            <a:r>
              <a:rPr lang="es-ES" sz="1200" b="1" i="0" u="none" strike="noStrike" kern="1200" baseline="0" dirty="0">
                <a:solidFill>
                  <a:schemeClr val="tx1"/>
                </a:solidFill>
                <a:effectLst/>
                <a:latin typeface="+mn-lt"/>
                <a:ea typeface="+mn-ea"/>
                <a:cs typeface="+mn-cs"/>
              </a:rPr>
              <a:t>)</a:t>
            </a:r>
            <a:r>
              <a:rPr lang="en-GB" b="0" baseline="0" dirty="0"/>
              <a:t> </a:t>
            </a:r>
            <a:r>
              <a:rPr lang="es-ES" b="0" baseline="0" dirty="0"/>
              <a:t>¿cuándo? [57]; ¿cuánto? [580]; ¿cuál? [445]; hacer [26]; hago; haces; hace; deporte [1489]; deberes [2187]; actividad [344]; dibujo [1726]; noche [164]; tarde [392]; mañana [402]; para [16]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7.1.2.6 (</a:t>
            </a:r>
            <a:r>
              <a:rPr lang="es-ES" b="1" baseline="0" dirty="0" err="1"/>
              <a:t>revisit</a:t>
            </a:r>
            <a:r>
              <a:rPr lang="es-ES" b="1" baseline="0" dirty="0"/>
              <a:t>)</a:t>
            </a:r>
            <a:r>
              <a:rPr lang="es-ES" b="0" baseline="0" dirty="0"/>
              <a:t> pueblo [244]; equipo [373]; trabajo [152]; edificio [857]; plato [1808]; familia [233]; película [543]; vista [408]; isla [810]; grande [66]; interesante [616]; de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461997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baseline="0" dirty="0"/>
              <a:t>Timing</a:t>
            </a:r>
            <a:r>
              <a:rPr lang="en-GB" i="0" baseline="0" dirty="0"/>
              <a:t>: 5 minutes</a:t>
            </a:r>
          </a:p>
          <a:p>
            <a:endParaRPr lang="en-GB" i="0" baseline="0" dirty="0"/>
          </a:p>
          <a:p>
            <a:r>
              <a:rPr lang="en-GB" b="1" i="0" baseline="0" dirty="0"/>
              <a:t>Aim</a:t>
            </a:r>
            <a:r>
              <a:rPr lang="en-GB" i="0" baseline="0" dirty="0"/>
              <a:t>: to recap this week’s revisited vocabulary.</a:t>
            </a:r>
          </a:p>
          <a:p>
            <a:endParaRPr lang="en-GB" i="0" baseline="0" dirty="0"/>
          </a:p>
          <a:p>
            <a:r>
              <a:rPr lang="en-GB" b="1" i="0" baseline="0" dirty="0"/>
              <a:t>Procedure</a:t>
            </a:r>
            <a:r>
              <a:rPr lang="en-GB" i="0" baseline="0" dirty="0"/>
              <a:t>:</a:t>
            </a:r>
          </a:p>
          <a:p>
            <a:pPr marL="228600" indent="-228600">
              <a:buAutoNum type="arabicPeriod"/>
            </a:pPr>
            <a:r>
              <a:rPr lang="en-GB" i="0" baseline="0" dirty="0"/>
              <a:t>The teacher clicks to bring up the English word. </a:t>
            </a:r>
          </a:p>
          <a:p>
            <a:pPr marL="228600" indent="-228600">
              <a:buAutoNum type="arabicPeriod"/>
            </a:pPr>
            <a:r>
              <a:rPr lang="en-GB" i="0" baseline="0" dirty="0"/>
              <a:t>Students say the word in Spanish out loud.</a:t>
            </a:r>
          </a:p>
          <a:p>
            <a:pPr marL="228600" indent="-228600">
              <a:buAutoNum type="arabicPeriod"/>
            </a:pPr>
            <a:r>
              <a:rPr lang="en-GB" i="0" baseline="0" dirty="0"/>
              <a:t>The teacher clicks again to make the correct Spanish word move next to it. </a:t>
            </a:r>
          </a:p>
          <a:p>
            <a:endParaRPr lang="en-GB" i="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159933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vocabulary introduced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a:t>
            </a:r>
            <a:r>
              <a:rPr lang="en-GB" baseline="0" dirty="0"/>
              <a:t> either work by themselves or in pairs, reading out the words and recapping their English meaning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English meanings are removed and they try to recall them, looking at the Spanish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Spanish meanings are removed and they to recall them, looking at the English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Further rounds of learning can be facilitated by one student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Note</a:t>
            </a:r>
            <a:r>
              <a:rPr lang="es-ES" b="0" baseline="0" dirty="0"/>
              <a:t>: </a:t>
            </a:r>
            <a:r>
              <a:rPr lang="es-ES" b="0" baseline="0" dirty="0" err="1"/>
              <a:t>Lesson</a:t>
            </a:r>
            <a:r>
              <a:rPr lang="es-ES" b="0" baseline="0" dirty="0"/>
              <a:t> 2 </a:t>
            </a:r>
            <a:r>
              <a:rPr lang="es-ES" b="0" baseline="0" dirty="0" err="1"/>
              <a:t>will</a:t>
            </a:r>
            <a:r>
              <a:rPr lang="es-ES" b="0" baseline="0" dirty="0"/>
              <a:t> </a:t>
            </a:r>
            <a:r>
              <a:rPr lang="es-ES" b="0" baseline="0" dirty="0" err="1"/>
              <a:t>present</a:t>
            </a:r>
            <a:r>
              <a:rPr lang="es-ES" b="0" baseline="0" dirty="0"/>
              <a:t> </a:t>
            </a:r>
            <a:r>
              <a:rPr lang="es-ES" sz="1200" b="0" i="0" u="none" strike="noStrike" kern="1200" dirty="0">
                <a:solidFill>
                  <a:schemeClr val="tx1"/>
                </a:solidFill>
                <a:effectLst/>
                <a:latin typeface="+mn-lt"/>
                <a:ea typeface="+mn-ea"/>
                <a:cs typeface="+mn-cs"/>
              </a:rPr>
              <a:t>; </a:t>
            </a:r>
            <a:r>
              <a:rPr lang="en-GB" dirty="0" err="1"/>
              <a:t>compañero</a:t>
            </a:r>
            <a:r>
              <a:rPr lang="en-GB" sz="1200" b="0"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[551];  ¿puedo ir a los servicios?</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265175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dirty="0"/>
              <a:t>explain the meaning of ‘poder’; to present the 1</a:t>
            </a:r>
            <a:r>
              <a:rPr lang="en-GB" baseline="30000" dirty="0"/>
              <a:t>st</a:t>
            </a:r>
            <a:r>
              <a:rPr lang="en-GB" dirty="0"/>
              <a:t> and the 3</a:t>
            </a:r>
            <a:r>
              <a:rPr lang="en-GB" baseline="30000" dirty="0"/>
              <a:t>rd</a:t>
            </a:r>
            <a:r>
              <a:rPr lang="en-GB" dirty="0"/>
              <a:t> person singular forms of this new modal verb.</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619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[1/6]</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word ‘</a:t>
            </a:r>
            <a:r>
              <a:rPr lang="en-GB" sz="1200" kern="1200" dirty="0" err="1">
                <a:solidFill>
                  <a:schemeClr val="tx1"/>
                </a:solidFill>
                <a:effectLst/>
                <a:latin typeface="+mn-lt"/>
                <a:ea typeface="+mn-ea"/>
                <a:cs typeface="+mn-cs"/>
              </a:rPr>
              <a:t>poder</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err="1">
                <a:solidFill>
                  <a:schemeClr val="tx1"/>
                </a:solidFill>
                <a:effectLst/>
                <a:latin typeface="+mn-lt"/>
                <a:ea typeface="+mn-ea"/>
                <a:cs typeface="+mn-cs"/>
              </a:rPr>
              <a:t>puede</a:t>
            </a:r>
            <a:r>
              <a:rPr lang="en-GB" sz="1200" b="0" i="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meanings from the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is one of the NCELP 25 most frequent verbs in Spanish. Both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are introduced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13</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538191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[2/6]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poder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Teacher and students 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14</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418379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[3/6]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dirty="0"/>
              <a:t>the short form in a sentence. </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short form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756951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[4/6]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dirty="0"/>
              <a:t>the long form in a sentence. </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long form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16</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911576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[5/6]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dirty="0"/>
              <a:t>the short form in a sentence. </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sentence without the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short form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40191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[6/6]</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dirty="0"/>
              <a:t>the long form in a sentence. </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sentence without the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long form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57635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7 minutes</a:t>
            </a:r>
          </a:p>
          <a:p>
            <a:endParaRPr lang="en-GB" baseline="0" dirty="0"/>
          </a:p>
          <a:p>
            <a:r>
              <a:rPr lang="en-GB" b="1" baseline="0" dirty="0"/>
              <a:t>Aim: </a:t>
            </a:r>
            <a:r>
              <a:rPr lang="en-GB" dirty="0"/>
              <a:t>to</a:t>
            </a:r>
            <a:r>
              <a:rPr lang="en-GB" baseline="0" dirty="0"/>
              <a:t> help learners understand the difference in meaning between ‘</a:t>
            </a:r>
            <a:r>
              <a:rPr lang="en-GB" baseline="0" dirty="0" err="1"/>
              <a:t>puede</a:t>
            </a:r>
            <a:r>
              <a:rPr lang="en-GB" baseline="0" dirty="0"/>
              <a:t>’ and ‘</a:t>
            </a:r>
            <a:r>
              <a:rPr lang="en-GB" baseline="0" dirty="0" err="1"/>
              <a:t>poder</a:t>
            </a:r>
            <a:r>
              <a:rPr lang="en-GB" baseline="0" dirty="0"/>
              <a:t>’, to provide students with the </a:t>
            </a:r>
            <a:r>
              <a:rPr lang="en-GB" sz="1200" b="0" i="0" kern="1200" baseline="0" dirty="0">
                <a:solidFill>
                  <a:schemeClr val="tx1"/>
                </a:solidFill>
                <a:effectLst/>
                <a:latin typeface="+mn-lt"/>
                <a:ea typeface="+mn-ea"/>
                <a:cs typeface="+mn-cs"/>
              </a:rPr>
              <a:t>o</a:t>
            </a:r>
            <a:r>
              <a:rPr lang="en-GB" sz="1200" b="0" i="0" kern="1200" dirty="0">
                <a:solidFill>
                  <a:schemeClr val="tx1"/>
                </a:solidFill>
                <a:effectLst/>
                <a:latin typeface="+mn-lt"/>
                <a:ea typeface="+mn-ea"/>
                <a:cs typeface="+mn-cs"/>
              </a:rPr>
              <a:t>pportunity to re-visit many high-frequency verb infinitives.</a:t>
            </a:r>
            <a:br>
              <a:rPr lang="en-GB" dirty="0"/>
            </a:br>
            <a:endParaRPr lang="en-GB" b="1" baseline="0" dirty="0"/>
          </a:p>
          <a:p>
            <a:r>
              <a:rPr lang="en-GB" b="1" baseline="0" dirty="0"/>
              <a:t>Procedure</a:t>
            </a:r>
            <a:r>
              <a:rPr lang="en-GB" baseline="0" dirty="0"/>
              <a:t>:</a:t>
            </a:r>
          </a:p>
          <a:p>
            <a:pPr marL="228600" indent="-228600">
              <a:buAutoNum type="arabicPeriod"/>
            </a:pPr>
            <a:r>
              <a:rPr lang="en-GB" baseline="0" dirty="0"/>
              <a:t>Students read the sentences and tick the correct column depending on the meaning of the verb.</a:t>
            </a:r>
          </a:p>
          <a:p>
            <a:pPr marL="228600" indent="-228600">
              <a:buAutoNum type="arabicPeriod"/>
            </a:pPr>
            <a:r>
              <a:rPr lang="en-GB" baseline="0" dirty="0"/>
              <a:t>Students write the action in English.</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have seen ‘</a:t>
            </a:r>
            <a:r>
              <a:rPr lang="en-GB" baseline="0" dirty="0" err="1"/>
              <a:t>ayuda</a:t>
            </a:r>
            <a:r>
              <a:rPr lang="en-GB" baseline="0" dirty="0"/>
              <a:t>’ but not ‘</a:t>
            </a:r>
            <a:r>
              <a:rPr lang="en-GB" baseline="0" dirty="0" err="1"/>
              <a:t>ayudar</a:t>
            </a:r>
            <a:r>
              <a:rPr lang="en-GB" baseline="0" dirty="0"/>
              <a:t>’ in the scheme of work. We included ‘</a:t>
            </a:r>
            <a:r>
              <a:rPr lang="en-GB" baseline="0" dirty="0" err="1"/>
              <a:t>ayudar</a:t>
            </a:r>
            <a:r>
              <a:rPr lang="en-GB" baseline="0" dirty="0"/>
              <a:t>’ given its similarity in form and meaning to ‘</a:t>
            </a:r>
            <a:r>
              <a:rPr lang="en-GB" baseline="0" dirty="0" err="1"/>
              <a:t>ayuda</a:t>
            </a:r>
            <a:r>
              <a:rPr lang="en-GB" baseline="0" dirty="0"/>
              <a:t>’.</a:t>
            </a:r>
          </a:p>
          <a:p>
            <a:endParaRPr lang="en-GB" baseline="0" dirty="0"/>
          </a:p>
        </p:txBody>
      </p:sp>
      <p:sp>
        <p:nvSpPr>
          <p:cNvPr id="4" name="Slide Number Placeholder 3"/>
          <p:cNvSpPr>
            <a:spLocks noGrp="1"/>
          </p:cNvSpPr>
          <p:nvPr>
            <p:ph type="sldNum" sz="quarter" idx="10"/>
          </p:nvPr>
        </p:nvSpPr>
        <p:spPr/>
        <p:txBody>
          <a:bodyPr/>
          <a:lstStyle/>
          <a:p>
            <a:fld id="{AFB90784-656C-4BA6-90F8-11FF7804BF12}" type="slidenum">
              <a:rPr lang="en-GB" smtClean="0"/>
              <a:t>19</a:t>
            </a:fld>
            <a:endParaRPr lang="en-GB"/>
          </a:p>
        </p:txBody>
      </p:sp>
    </p:spTree>
    <p:extLst>
      <p:ext uri="{BB962C8B-B14F-4D97-AF65-F5344CB8AC3E}">
        <p14:creationId xmlns:p14="http://schemas.microsoft.com/office/powerpoint/2010/main" val="391889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‘U’ </a:t>
            </a:r>
            <a:r>
              <a:rPr lang="en-GB" baseline="0" dirty="0"/>
              <a:t>and then present and practise the pronunciation of the </a:t>
            </a:r>
            <a:r>
              <a:rPr lang="en-GB" b="1" baseline="0" dirty="0"/>
              <a:t>source word ‘</a:t>
            </a:r>
            <a:r>
              <a:rPr lang="en-GB" b="1" baseline="0" dirty="0" err="1"/>
              <a:t>universo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a:t>
            </a:r>
            <a:r>
              <a:rPr lang="en-GB" baseline="0" dirty="0"/>
              <a:t> to extend your arms over your head and then out to the sides in a single motion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83974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t>
            </a:r>
          </a:p>
          <a:p>
            <a:r>
              <a:rPr lang="en-GB" b="1" baseline="0" dirty="0"/>
              <a:t>Timing</a:t>
            </a:r>
            <a:r>
              <a:rPr lang="en-GB" b="0" baseline="0" dirty="0"/>
              <a:t>: 5 minutes</a:t>
            </a:r>
          </a:p>
          <a:p>
            <a:endParaRPr lang="en-GB" b="0" baseline="0" dirty="0"/>
          </a:p>
          <a:p>
            <a:r>
              <a:rPr lang="en-GB" b="1" baseline="0" dirty="0"/>
              <a:t>Aim</a:t>
            </a:r>
            <a:r>
              <a:rPr lang="en-GB" b="0" baseline="0" dirty="0"/>
              <a:t>: to improve students’ awareness of the compatibility of ‘poder’ and ‘</a:t>
            </a:r>
            <a:r>
              <a:rPr lang="en-GB" b="0" baseline="0" dirty="0" err="1"/>
              <a:t>puede</a:t>
            </a:r>
            <a:r>
              <a:rPr lang="en-GB" b="0" baseline="0" dirty="0"/>
              <a:t>’ with other elements in a sentence.</a:t>
            </a:r>
          </a:p>
          <a:p>
            <a:endParaRPr lang="en-GB" b="0" baseline="0" dirty="0"/>
          </a:p>
          <a:p>
            <a:r>
              <a:rPr lang="en-GB" b="1" baseline="0" dirty="0"/>
              <a:t>Procedure</a:t>
            </a:r>
            <a:r>
              <a:rPr lang="en-GB" b="0" baseline="0" dirty="0"/>
              <a:t>:</a:t>
            </a:r>
          </a:p>
          <a:p>
            <a:pPr marL="228600" indent="-228600">
              <a:buAutoNum type="arabicPeriod"/>
            </a:pPr>
            <a:r>
              <a:rPr lang="en-GB" b="0" dirty="0"/>
              <a:t>Students read the 12 sentence fragments and try to write grammatical combinations by matching fragments from A and B.</a:t>
            </a:r>
          </a:p>
          <a:p>
            <a:pPr marL="228600" indent="-228600">
              <a:buAutoNum type="arabicPeriod"/>
            </a:pPr>
            <a:r>
              <a:rPr lang="en-GB" b="0" dirty="0"/>
              <a:t>Teacher asks students about the meaning of the sentences and asks them which sentence combinations seem most and least likely.</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959874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tx1"/>
                </a:solidFill>
                <a:effectLst/>
                <a:latin typeface="+mn-lt"/>
                <a:ea typeface="Calibri"/>
                <a:cs typeface="Calibri"/>
                <a:sym typeface="Calibri"/>
              </a:rPr>
              <a:t>[1/2]</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1 minute</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revisit </a:t>
            </a:r>
            <a:r>
              <a:rPr lang="en-GB" sz="1200" kern="1200" baseline="0" dirty="0">
                <a:solidFill>
                  <a:schemeClr val="tx1"/>
                </a:solidFill>
                <a:effectLst/>
                <a:latin typeface="+mn-lt"/>
                <a:ea typeface="+mn-ea"/>
                <a:cs typeface="+mn-cs"/>
              </a:rPr>
              <a:t>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singular of ‘</a:t>
            </a:r>
            <a:r>
              <a:rPr lang="en-GB" sz="1200" kern="1200" baseline="0" dirty="0" err="1">
                <a:solidFill>
                  <a:schemeClr val="tx1"/>
                </a:solidFill>
                <a:effectLst/>
                <a:latin typeface="+mn-lt"/>
                <a:ea typeface="+mn-ea"/>
                <a:cs typeface="+mn-cs"/>
              </a:rPr>
              <a:t>poder</a:t>
            </a:r>
            <a:r>
              <a:rPr lang="en-GB" sz="1200" kern="1200" baseline="0" dirty="0">
                <a:solidFill>
                  <a:schemeClr val="tx1"/>
                </a:solidFill>
                <a:effectLst/>
                <a:latin typeface="+mn-lt"/>
                <a:ea typeface="+mn-ea"/>
                <a:cs typeface="+mn-cs"/>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Teacher and students cycle through the 1</a:t>
            </a:r>
            <a:r>
              <a:rPr lang="en-GB" baseline="30000" dirty="0"/>
              <a:t>st</a:t>
            </a:r>
            <a:r>
              <a:rPr lang="en-GB" dirty="0"/>
              <a:t> of ‘</a:t>
            </a:r>
            <a:r>
              <a:rPr lang="en-GB" dirty="0" err="1"/>
              <a:t>poder</a:t>
            </a:r>
            <a:r>
              <a:rPr lang="en-GB" dirty="0"/>
              <a:t>’.</a:t>
            </a:r>
          </a:p>
        </p:txBody>
      </p:sp>
      <p:sp>
        <p:nvSpPr>
          <p:cNvPr id="4" name="Slide Number Placeholder 3"/>
          <p:cNvSpPr>
            <a:spLocks noGrp="1"/>
          </p:cNvSpPr>
          <p:nvPr>
            <p:ph type="sldNum" sz="quarter" idx="10"/>
          </p:nvPr>
        </p:nvSpPr>
        <p:spPr/>
        <p:txBody>
          <a:bodyPr/>
          <a:lstStyle/>
          <a:p>
            <a:fld id="{AFB90784-656C-4BA6-90F8-11FF7804BF12}" type="slidenum">
              <a:rPr lang="en-GB" smtClean="0"/>
              <a:t>21</a:t>
            </a:fld>
            <a:endParaRPr lang="en-GB"/>
          </a:p>
        </p:txBody>
      </p:sp>
    </p:spTree>
    <p:extLst>
      <p:ext uri="{BB962C8B-B14F-4D97-AF65-F5344CB8AC3E}">
        <p14:creationId xmlns:p14="http://schemas.microsoft.com/office/powerpoint/2010/main" val="2053487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tx1"/>
                </a:solidFill>
                <a:effectLst/>
                <a:latin typeface="+mn-lt"/>
                <a:ea typeface="Calibri"/>
                <a:cs typeface="Calibri"/>
                <a:sym typeface="Calibri"/>
              </a:rPr>
              <a:t>[2/2]</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1 minute</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a:t>
            </a:r>
            <a:r>
              <a:rPr lang="en-GB" sz="1200" kern="1200" baseline="0" dirty="0">
                <a:solidFill>
                  <a:schemeClr val="tx1"/>
                </a:solidFill>
                <a:effectLst/>
                <a:latin typeface="+mn-lt"/>
                <a:ea typeface="+mn-ea"/>
                <a:cs typeface="+mn-cs"/>
              </a:rPr>
              <a:t>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singular of ‘</a:t>
            </a:r>
            <a:r>
              <a:rPr lang="en-GB" sz="1200" kern="1200" baseline="0" dirty="0" err="1">
                <a:solidFill>
                  <a:schemeClr val="tx1"/>
                </a:solidFill>
                <a:effectLst/>
                <a:latin typeface="+mn-lt"/>
                <a:ea typeface="+mn-ea"/>
                <a:cs typeface="+mn-cs"/>
              </a:rPr>
              <a:t>poder</a:t>
            </a:r>
            <a:r>
              <a:rPr lang="en-GB" sz="1200" kern="1200" baseline="0" dirty="0">
                <a:solidFill>
                  <a:schemeClr val="tx1"/>
                </a:solidFill>
                <a:effectLst/>
                <a:latin typeface="+mn-lt"/>
                <a:ea typeface="+mn-ea"/>
                <a:cs typeface="+mn-cs"/>
              </a:rPr>
              <a:t>’ in a sentence.</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1</a:t>
            </a:r>
            <a:r>
              <a:rPr lang="en-GB" baseline="30000" dirty="0"/>
              <a:t>st</a:t>
            </a:r>
            <a:r>
              <a:rPr lang="en-GB" dirty="0"/>
              <a:t> person singular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22</a:t>
            </a:fld>
            <a:endParaRPr lang="en-GB"/>
          </a:p>
        </p:txBody>
      </p:sp>
    </p:spTree>
    <p:extLst>
      <p:ext uri="{BB962C8B-B14F-4D97-AF65-F5344CB8AC3E}">
        <p14:creationId xmlns:p14="http://schemas.microsoft.com/office/powerpoint/2010/main" val="3945998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0" baseline="0" dirty="0"/>
              <a:t>8 minutes</a:t>
            </a:r>
          </a:p>
          <a:p>
            <a:endParaRPr lang="en-GB" b="1" baseline="0" dirty="0"/>
          </a:p>
          <a:p>
            <a:r>
              <a:rPr lang="en-GB" b="1" baseline="0" dirty="0"/>
              <a:t>Aim: </a:t>
            </a:r>
            <a:r>
              <a:rPr lang="en-GB" b="0" baseline="0" dirty="0"/>
              <a:t>to understand the difference in meaning between ‘</a:t>
            </a:r>
            <a:r>
              <a:rPr lang="en-GB" b="0" baseline="0" dirty="0" err="1"/>
              <a:t>puedo</a:t>
            </a:r>
            <a:r>
              <a:rPr lang="en-GB" b="0" baseline="0" dirty="0"/>
              <a:t>’ and ‘</a:t>
            </a:r>
            <a:r>
              <a:rPr lang="en-GB" b="0" baseline="0" dirty="0" err="1"/>
              <a:t>puede</a:t>
            </a:r>
            <a:r>
              <a:rPr lang="en-GB" b="0" baseline="0" dirty="0"/>
              <a:t>’.</a:t>
            </a:r>
          </a:p>
          <a:p>
            <a:endParaRPr lang="en-GB" b="1" baseline="0" dirty="0"/>
          </a:p>
          <a:p>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to each sentence and </a:t>
            </a:r>
            <a:r>
              <a:rPr lang="en-GB" baseline="0" dirty="0"/>
              <a:t>tick the first column, ‘I can’, if they hear ‘</a:t>
            </a:r>
            <a:r>
              <a:rPr lang="en-GB" baseline="0" dirty="0" err="1"/>
              <a:t>puedo</a:t>
            </a:r>
            <a:r>
              <a:rPr lang="en-GB" baseline="0" dirty="0"/>
              <a:t>’ and the second column, ‘he can’, if they hear ‘</a:t>
            </a:r>
            <a:r>
              <a:rPr lang="en-GB" baseline="0" dirty="0" err="1"/>
              <a:t>puede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again and complete the table in English, highlighting the difference between the first and the third person.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r>
              <a:rPr lang="es-CO" sz="1200" b="1" kern="1200" dirty="0">
                <a:solidFill>
                  <a:schemeClr val="tx1"/>
                </a:solidFill>
                <a:effectLst/>
                <a:latin typeface="+mn-lt"/>
                <a:ea typeface="+mn-ea"/>
                <a:cs typeface="+mn-cs"/>
              </a:rPr>
              <a:t>Transcript</a:t>
            </a:r>
            <a:endParaRPr lang="en-GB" sz="1200" b="1"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1) Puedo preguntar en clase.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2) Puede hablar con amigos en clase.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3) Puedo compartir los materiales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4) Puede llevar revistas.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5) Puede pedir ayuda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6) Puede llegar tarde.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7) Puedo pedir favores.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8) Puedo estudiar arte.</a:t>
            </a:r>
            <a:endParaRPr lang="en-GB" sz="1200" kern="1200" dirty="0">
              <a:solidFill>
                <a:schemeClr val="tx1"/>
              </a:solidFill>
              <a:effectLst/>
              <a:latin typeface="+mn-lt"/>
              <a:ea typeface="+mn-ea"/>
              <a:cs typeface="+mn-cs"/>
            </a:endParaRPr>
          </a:p>
          <a:p>
            <a:endParaRPr lang="en-GB" b="0" baseline="0" dirty="0"/>
          </a:p>
        </p:txBody>
      </p:sp>
      <p:sp>
        <p:nvSpPr>
          <p:cNvPr id="4" name="Slide Number Placeholder 3"/>
          <p:cNvSpPr>
            <a:spLocks noGrp="1"/>
          </p:cNvSpPr>
          <p:nvPr>
            <p:ph type="sldNum" sz="quarter" idx="10"/>
          </p:nvPr>
        </p:nvSpPr>
        <p:spPr/>
        <p:txBody>
          <a:bodyPr/>
          <a:lstStyle/>
          <a:p>
            <a:fld id="{AFB90784-656C-4BA6-90F8-11FF7804BF12}" type="slidenum">
              <a:rPr lang="en-GB" smtClean="0"/>
              <a:t>23</a:t>
            </a:fld>
            <a:endParaRPr lang="en-GB"/>
          </a:p>
        </p:txBody>
      </p:sp>
    </p:spTree>
    <p:extLst>
      <p:ext uri="{BB962C8B-B14F-4D97-AF65-F5344CB8AC3E}">
        <p14:creationId xmlns:p14="http://schemas.microsoft.com/office/powerpoint/2010/main" val="2885739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1" baseline="0" dirty="0"/>
              <a:t>Timing: </a:t>
            </a:r>
            <a:r>
              <a:rPr lang="en-GB" b="0" baseline="0" dirty="0"/>
              <a:t>12 minutes</a:t>
            </a:r>
          </a:p>
          <a:p>
            <a:pPr marL="0" indent="0">
              <a:buFontTx/>
              <a:buNone/>
            </a:pPr>
            <a:endParaRPr lang="en-GB" b="0" baseline="0" dirty="0"/>
          </a:p>
          <a:p>
            <a:pPr marL="0" indent="0">
              <a:buFontTx/>
              <a:buNone/>
            </a:pPr>
            <a:r>
              <a:rPr lang="en-GB" b="1" baseline="0" dirty="0"/>
              <a:t>Aim:</a:t>
            </a:r>
            <a:r>
              <a:rPr lang="en-GB" b="0" baseline="0" dirty="0"/>
              <a:t> to practise the use of puede + verb infinitives and negative ‘no’; to revisit vocabulary drawn from previous weeks.</a:t>
            </a:r>
          </a:p>
          <a:p>
            <a:pPr marL="0" indent="0">
              <a:buFontTx/>
              <a:buNone/>
            </a:pPr>
            <a:endParaRPr lang="en-GB" b="0" baseline="0" dirty="0"/>
          </a:p>
          <a:p>
            <a:pPr marL="0" indent="0">
              <a:buFontTx/>
              <a:buNone/>
            </a:pPr>
            <a:r>
              <a:rPr lang="en-GB" b="1" baseline="0" dirty="0"/>
              <a:t>Procedure:</a:t>
            </a:r>
          </a:p>
          <a:p>
            <a:pPr marL="228600" indent="-228600">
              <a:buFontTx/>
              <a:buAutoNum type="arabicPeriod"/>
            </a:pPr>
            <a:r>
              <a:rPr lang="en-GB" baseline="0" dirty="0"/>
              <a:t>Student A asks questions with the information in English on their card.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 B answers ‘</a:t>
            </a:r>
            <a:r>
              <a:rPr lang="en-GB" baseline="0" dirty="0" err="1"/>
              <a:t>sí</a:t>
            </a:r>
            <a:r>
              <a:rPr lang="en-GB" baseline="0" dirty="0"/>
              <a:t> puede’ if the question is represented in their card and ‘no puede’ if on their card there is no reference to what’s being asked. </a:t>
            </a:r>
          </a:p>
          <a:p>
            <a:pPr marL="228600" indent="-228600">
              <a:buFontTx/>
              <a:buAutoNum type="arabicPeriod"/>
            </a:pPr>
            <a:r>
              <a:rPr lang="en-GB" baseline="0" dirty="0"/>
              <a:t>Student A writes a tick if the answer is positive or a cross if it’s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haven’t formally learnt ‘</a:t>
            </a:r>
            <a:r>
              <a:rPr lang="en-GB" baseline="0" dirty="0" err="1"/>
              <a:t>ir</a:t>
            </a:r>
            <a:r>
              <a:rPr lang="en-GB" baseline="0" dirty="0"/>
              <a:t>’</a:t>
            </a:r>
            <a:r>
              <a:rPr lang="es-ES" sz="1200" b="0" i="0" u="none" strike="noStrike" kern="1200" dirty="0">
                <a:solidFill>
                  <a:schemeClr val="tx1"/>
                </a:solidFill>
                <a:effectLst/>
                <a:latin typeface="+mn-lt"/>
                <a:ea typeface="+mn-ea"/>
                <a:cs typeface="+mn-cs"/>
              </a:rPr>
              <a:t> [34]</a:t>
            </a:r>
            <a:r>
              <a:rPr lang="en-GB" baseline="0" dirty="0"/>
              <a:t>, so a gloss is provided in this example.</a:t>
            </a:r>
          </a:p>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477269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p>
          <a:p>
            <a:endParaRPr lang="en-GB" b="0" baseline="0" dirty="0"/>
          </a:p>
          <a:p>
            <a:r>
              <a:rPr lang="en-GB" b="0" baseline="0" dirty="0"/>
              <a:t>Answers:</a:t>
            </a:r>
          </a:p>
          <a:p>
            <a:endParaRPr lang="en-GB" b="0" baseline="0" dirty="0"/>
          </a:p>
          <a:p>
            <a:pPr marL="228600" indent="-228600">
              <a:buAutoNum type="arabicParenR"/>
            </a:pPr>
            <a:r>
              <a:rPr lang="en-GB" b="0" baseline="0" dirty="0" err="1"/>
              <a:t>caminar</a:t>
            </a:r>
            <a:r>
              <a:rPr lang="en-GB" b="0" baseline="0" dirty="0"/>
              <a:t> a la </a:t>
            </a:r>
            <a:r>
              <a:rPr lang="en-GB" b="0" baseline="0" dirty="0" err="1"/>
              <a:t>escuela</a:t>
            </a:r>
            <a:endParaRPr lang="en-GB" b="0" baseline="0" dirty="0"/>
          </a:p>
          <a:p>
            <a:pPr marL="228600" indent="-228600">
              <a:buAutoNum type="arabicParenR"/>
            </a:pPr>
            <a:r>
              <a:rPr lang="en-GB" b="0" baseline="0" dirty="0" err="1"/>
              <a:t>tener</a:t>
            </a:r>
            <a:r>
              <a:rPr lang="en-GB" b="0" baseline="0" dirty="0"/>
              <a:t> </a:t>
            </a:r>
            <a:r>
              <a:rPr lang="en-GB" b="0" baseline="0" dirty="0" err="1"/>
              <a:t>animales</a:t>
            </a:r>
            <a:r>
              <a:rPr lang="en-GB" b="0" baseline="0" dirty="0"/>
              <a:t> </a:t>
            </a:r>
            <a:r>
              <a:rPr lang="en-GB" b="0" baseline="0" dirty="0" err="1"/>
              <a:t>en</a:t>
            </a:r>
            <a:r>
              <a:rPr lang="en-GB" b="0" baseline="0" dirty="0"/>
              <a:t> casa</a:t>
            </a:r>
          </a:p>
          <a:p>
            <a:pPr marL="228600" indent="-228600">
              <a:buAutoNum type="arabicParenR"/>
            </a:pPr>
            <a:r>
              <a:rPr lang="en-GB" b="0" baseline="0" dirty="0" err="1"/>
              <a:t>estudiar</a:t>
            </a:r>
            <a:r>
              <a:rPr lang="en-GB" b="0" baseline="0" dirty="0"/>
              <a:t> inglés</a:t>
            </a:r>
          </a:p>
          <a:p>
            <a:pPr marL="228600" indent="-228600">
              <a:buAutoNum type="arabicParenR"/>
            </a:pPr>
            <a:r>
              <a:rPr lang="en-GB" b="0" baseline="0" dirty="0" err="1"/>
              <a:t>trabajar</a:t>
            </a:r>
            <a:r>
              <a:rPr lang="en-GB" b="0" baseline="0" dirty="0"/>
              <a:t> con </a:t>
            </a:r>
            <a:r>
              <a:rPr lang="en-GB" b="0" baseline="0" dirty="0" err="1"/>
              <a:t>animales</a:t>
            </a:r>
            <a:endParaRPr lang="en-GB" b="0" baseline="0" dirty="0"/>
          </a:p>
          <a:p>
            <a:pPr marL="228600" indent="-228600">
              <a:buAutoNum type="arabicParenR"/>
            </a:pPr>
            <a:r>
              <a:rPr lang="en-GB" b="0" baseline="0" dirty="0" err="1"/>
              <a:t>usar</a:t>
            </a:r>
            <a:r>
              <a:rPr lang="en-GB" b="0" baseline="0" dirty="0"/>
              <a:t> el </a:t>
            </a:r>
            <a:r>
              <a:rPr lang="en-GB" b="0" baseline="0" dirty="0" err="1"/>
              <a:t>teléfono</a:t>
            </a:r>
            <a:r>
              <a:rPr lang="en-GB" b="0" baseline="0" dirty="0"/>
              <a:t> </a:t>
            </a:r>
            <a:r>
              <a:rPr lang="en-GB" b="0" baseline="0" dirty="0" err="1"/>
              <a:t>en</a:t>
            </a:r>
            <a:r>
              <a:rPr lang="en-GB" b="0" baseline="0" dirty="0"/>
              <a:t> la </a:t>
            </a:r>
            <a:r>
              <a:rPr lang="en-GB" b="0" baseline="0" dirty="0" err="1"/>
              <a:t>escuela</a:t>
            </a:r>
            <a:endParaRPr lang="en-GB" b="0" baseline="0" dirty="0"/>
          </a:p>
          <a:p>
            <a:pPr marL="228600" indent="-228600">
              <a:buAutoNum type="arabicParenR"/>
            </a:pPr>
            <a:r>
              <a:rPr lang="en-GB" b="0" baseline="0" dirty="0" err="1"/>
              <a:t>participar</a:t>
            </a:r>
            <a:r>
              <a:rPr lang="en-GB" b="0" baseline="0" dirty="0"/>
              <a:t> </a:t>
            </a:r>
            <a:r>
              <a:rPr lang="en-GB" b="0" baseline="0" dirty="0" err="1"/>
              <a:t>en</a:t>
            </a:r>
            <a:r>
              <a:rPr lang="en-GB" b="0" baseline="0" dirty="0"/>
              <a:t> el </a:t>
            </a:r>
            <a:r>
              <a:rPr lang="en-GB" b="0" baseline="0" dirty="0" err="1"/>
              <a:t>teatro</a:t>
            </a:r>
            <a:endParaRPr lang="en-GB" b="0" baseline="0" dirty="0"/>
          </a:p>
          <a:p>
            <a:pPr marL="0" indent="0">
              <a:buNone/>
            </a:pPr>
            <a:endParaRPr lang="en-GB" b="0" baseline="0" dirty="0"/>
          </a:p>
          <a:p>
            <a:pPr marL="228600" indent="-228600">
              <a:buAutoNum type="arabicParenR"/>
            </a:pPr>
            <a:r>
              <a:rPr lang="en-GB" b="0" baseline="0" dirty="0" err="1"/>
              <a:t>estudiar</a:t>
            </a:r>
            <a:r>
              <a:rPr lang="en-GB" b="0" baseline="0" dirty="0"/>
              <a:t> </a:t>
            </a:r>
            <a:r>
              <a:rPr lang="en-GB" b="0" baseline="0" dirty="0" err="1"/>
              <a:t>ciencias</a:t>
            </a:r>
            <a:endParaRPr lang="en-GB" b="0" baseline="0" dirty="0"/>
          </a:p>
          <a:p>
            <a:pPr marL="228600" indent="-228600">
              <a:buAutoNum type="arabicParenR"/>
            </a:pPr>
            <a:r>
              <a:rPr lang="en-GB" b="0" baseline="0" dirty="0" err="1"/>
              <a:t>caminar</a:t>
            </a:r>
            <a:r>
              <a:rPr lang="en-GB" b="0" baseline="0" dirty="0"/>
              <a:t> a la ciudad</a:t>
            </a:r>
          </a:p>
          <a:p>
            <a:pPr marL="228600" indent="-228600">
              <a:buAutoNum type="arabicParenR"/>
            </a:pPr>
            <a:r>
              <a:rPr lang="en-GB" b="0" baseline="0" dirty="0" err="1"/>
              <a:t>hablar</a:t>
            </a:r>
            <a:r>
              <a:rPr lang="en-GB" b="0" baseline="0" dirty="0"/>
              <a:t> </a:t>
            </a:r>
            <a:r>
              <a:rPr lang="en-GB" b="0" baseline="0" dirty="0" err="1"/>
              <a:t>en</a:t>
            </a:r>
            <a:r>
              <a:rPr lang="en-GB" b="0" baseline="0" dirty="0"/>
              <a:t> inglés con amigos</a:t>
            </a:r>
          </a:p>
          <a:p>
            <a:pPr marL="228600" indent="-228600">
              <a:buAutoNum type="arabicParenR"/>
            </a:pPr>
            <a:r>
              <a:rPr lang="en-GB" b="0" baseline="0" dirty="0" err="1"/>
              <a:t>jugar</a:t>
            </a:r>
            <a:r>
              <a:rPr lang="en-GB" b="0" baseline="0" dirty="0"/>
              <a:t> </a:t>
            </a:r>
            <a:r>
              <a:rPr lang="en-GB" b="0" baseline="0" dirty="0" err="1"/>
              <a:t>en</a:t>
            </a:r>
            <a:r>
              <a:rPr lang="en-GB" b="0" baseline="0" dirty="0"/>
              <a:t> la plaza</a:t>
            </a:r>
          </a:p>
          <a:p>
            <a:pPr marL="228600" indent="-228600">
              <a:buAutoNum type="arabicParenR"/>
            </a:pPr>
            <a:r>
              <a:rPr lang="en-GB" b="0" baseline="0" dirty="0" err="1"/>
              <a:t>comprar</a:t>
            </a:r>
            <a:r>
              <a:rPr lang="en-GB" b="0" baseline="0" dirty="0"/>
              <a:t> </a:t>
            </a:r>
            <a:r>
              <a:rPr lang="en-GB" b="0" baseline="0" dirty="0" err="1"/>
              <a:t>productos</a:t>
            </a:r>
            <a:r>
              <a:rPr lang="en-GB" b="0" baseline="0" dirty="0"/>
              <a:t> </a:t>
            </a:r>
            <a:r>
              <a:rPr lang="en-GB" b="0" baseline="0" dirty="0" err="1"/>
              <a:t>caros</a:t>
            </a:r>
            <a:endParaRPr lang="en-GB" b="0" baseline="0" dirty="0"/>
          </a:p>
          <a:p>
            <a:pPr marL="228600" indent="-228600">
              <a:buAutoNum type="arabicParenR"/>
            </a:pPr>
            <a:r>
              <a:rPr lang="en-GB" b="0" baseline="0" dirty="0" err="1"/>
              <a:t>llegar</a:t>
            </a:r>
            <a:r>
              <a:rPr lang="en-GB" b="0" baseline="0" dirty="0"/>
              <a:t> </a:t>
            </a:r>
            <a:r>
              <a:rPr lang="en-GB" b="0" baseline="0" dirty="0" err="1"/>
              <a:t>tarde</a:t>
            </a:r>
            <a:r>
              <a:rPr lang="en-GB" b="0" baseline="0" dirty="0"/>
              <a:t> a casa / </a:t>
            </a:r>
            <a:r>
              <a:rPr lang="en-GB" b="0" baseline="0" dirty="0" err="1"/>
              <a:t>llegar</a:t>
            </a:r>
            <a:r>
              <a:rPr lang="en-GB" b="0" baseline="0" dirty="0"/>
              <a:t> </a:t>
            </a:r>
            <a:r>
              <a:rPr lang="en-GB" b="0" baseline="0" dirty="0" err="1"/>
              <a:t>tarde</a:t>
            </a:r>
            <a:r>
              <a:rPr lang="en-GB" b="0" baseline="0" dirty="0"/>
              <a:t> a casa</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865494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p>
          <a:p>
            <a:endParaRPr lang="en-GB" b="0" baseline="0" dirty="0"/>
          </a:p>
          <a:p>
            <a:r>
              <a:rPr lang="en-GB" b="0" baseline="0" dirty="0"/>
              <a:t>Answers:</a:t>
            </a:r>
          </a:p>
          <a:p>
            <a:endParaRPr lang="en-GB" b="0" baseline="0" dirty="0"/>
          </a:p>
          <a:p>
            <a:pPr marL="228600" indent="-228600">
              <a:buAutoNum type="arabicParenR"/>
            </a:pPr>
            <a:r>
              <a:rPr lang="en-GB" b="0" baseline="0" dirty="0" err="1"/>
              <a:t>estudiar</a:t>
            </a:r>
            <a:r>
              <a:rPr lang="en-GB" b="0" baseline="0" dirty="0"/>
              <a:t> </a:t>
            </a:r>
            <a:r>
              <a:rPr lang="en-GB" b="0" baseline="0" dirty="0" err="1"/>
              <a:t>ciencias</a:t>
            </a:r>
            <a:endParaRPr lang="en-GB" b="0" baseline="0" dirty="0"/>
          </a:p>
          <a:p>
            <a:pPr marL="228600" indent="-228600">
              <a:buAutoNum type="arabicParenR"/>
            </a:pPr>
            <a:r>
              <a:rPr lang="en-GB" b="0" baseline="0" dirty="0" err="1"/>
              <a:t>caminar</a:t>
            </a:r>
            <a:r>
              <a:rPr lang="en-GB" b="0" baseline="0" dirty="0"/>
              <a:t> a la ciudad</a:t>
            </a:r>
          </a:p>
          <a:p>
            <a:pPr marL="228600" indent="-228600">
              <a:buAutoNum type="arabicParenR"/>
            </a:pPr>
            <a:r>
              <a:rPr lang="en-GB" b="0" baseline="0" dirty="0" err="1"/>
              <a:t>hablar</a:t>
            </a:r>
            <a:r>
              <a:rPr lang="en-GB" b="0" baseline="0" dirty="0"/>
              <a:t> </a:t>
            </a:r>
            <a:r>
              <a:rPr lang="en-GB" b="0" baseline="0" dirty="0" err="1"/>
              <a:t>en</a:t>
            </a:r>
            <a:r>
              <a:rPr lang="en-GB" b="0" baseline="0" dirty="0"/>
              <a:t> inglés con amigos</a:t>
            </a:r>
          </a:p>
          <a:p>
            <a:pPr marL="228600" indent="-228600">
              <a:buAutoNum type="arabicParenR"/>
            </a:pPr>
            <a:r>
              <a:rPr lang="en-GB" b="0" baseline="0" dirty="0" err="1"/>
              <a:t>jugar</a:t>
            </a:r>
            <a:r>
              <a:rPr lang="en-GB" b="0" baseline="0" dirty="0"/>
              <a:t> </a:t>
            </a:r>
            <a:r>
              <a:rPr lang="en-GB" b="0" baseline="0" dirty="0" err="1"/>
              <a:t>en</a:t>
            </a:r>
            <a:r>
              <a:rPr lang="en-GB" b="0" baseline="0" dirty="0"/>
              <a:t> la plaza</a:t>
            </a:r>
          </a:p>
          <a:p>
            <a:pPr marL="228600" indent="-228600">
              <a:buAutoNum type="arabicParenR"/>
            </a:pPr>
            <a:r>
              <a:rPr lang="en-GB" b="0" baseline="0" dirty="0" err="1"/>
              <a:t>Comprar</a:t>
            </a:r>
            <a:r>
              <a:rPr lang="en-GB" b="0" baseline="0" dirty="0"/>
              <a:t> </a:t>
            </a:r>
            <a:r>
              <a:rPr lang="en-GB" b="0" baseline="0" dirty="0" err="1"/>
              <a:t>productos</a:t>
            </a:r>
            <a:r>
              <a:rPr lang="en-GB" b="0" baseline="0" dirty="0"/>
              <a:t> </a:t>
            </a:r>
            <a:r>
              <a:rPr lang="en-GB" b="0" baseline="0" dirty="0" err="1"/>
              <a:t>caros</a:t>
            </a:r>
            <a:endParaRPr lang="en-GB" b="0" baseline="0" dirty="0"/>
          </a:p>
          <a:p>
            <a:pPr marL="228600" indent="-228600">
              <a:buAutoNum type="arabicParenR"/>
            </a:pPr>
            <a:r>
              <a:rPr lang="en-GB" b="0" baseline="0" dirty="0" err="1"/>
              <a:t>llegar</a:t>
            </a:r>
            <a:r>
              <a:rPr lang="en-GB" b="0" baseline="0" dirty="0"/>
              <a:t> </a:t>
            </a:r>
            <a:r>
              <a:rPr lang="en-GB" b="0" baseline="0" dirty="0" err="1"/>
              <a:t>tarde</a:t>
            </a:r>
            <a:r>
              <a:rPr lang="en-GB" b="0" baseline="0" dirty="0"/>
              <a:t> a casa / </a:t>
            </a:r>
            <a:r>
              <a:rPr lang="en-GB" b="0" baseline="0" dirty="0" err="1"/>
              <a:t>llegar</a:t>
            </a:r>
            <a:r>
              <a:rPr lang="en-GB" b="0" baseline="0" dirty="0"/>
              <a:t> </a:t>
            </a:r>
            <a:r>
              <a:rPr lang="en-GB" b="0" baseline="0" dirty="0" err="1"/>
              <a:t>tarde</a:t>
            </a:r>
            <a:r>
              <a:rPr lang="en-GB" b="0" baseline="0" dirty="0"/>
              <a:t> a casa</a:t>
            </a:r>
          </a:p>
          <a:p>
            <a:endParaRPr lang="en-GB" b="0" baseline="0" dirty="0"/>
          </a:p>
          <a:p>
            <a:pPr marL="228600" indent="-228600">
              <a:buAutoNum type="arabicParenR"/>
            </a:pPr>
            <a:r>
              <a:rPr lang="en-GB" b="0" baseline="0" dirty="0" err="1"/>
              <a:t>participar</a:t>
            </a:r>
            <a:r>
              <a:rPr lang="en-GB" b="0" baseline="0" dirty="0"/>
              <a:t> </a:t>
            </a:r>
            <a:r>
              <a:rPr lang="en-GB" b="0" baseline="0" dirty="0" err="1"/>
              <a:t>en</a:t>
            </a:r>
            <a:r>
              <a:rPr lang="en-GB" b="0" baseline="0" dirty="0"/>
              <a:t> el </a:t>
            </a:r>
            <a:r>
              <a:rPr lang="en-GB" b="0" baseline="0" dirty="0" err="1"/>
              <a:t>teatro</a:t>
            </a:r>
            <a:endParaRPr lang="en-GB" b="0" baseline="0" dirty="0"/>
          </a:p>
          <a:p>
            <a:pPr marL="228600" indent="-228600">
              <a:buAutoNum type="arabicParenR"/>
            </a:pPr>
            <a:r>
              <a:rPr lang="en-GB" b="0" baseline="0" dirty="0" err="1"/>
              <a:t>usar</a:t>
            </a:r>
            <a:r>
              <a:rPr lang="en-GB" b="0" baseline="0" dirty="0"/>
              <a:t> el </a:t>
            </a:r>
            <a:r>
              <a:rPr lang="en-GB" b="0" baseline="0" dirty="0" err="1"/>
              <a:t>telefóno</a:t>
            </a:r>
            <a:r>
              <a:rPr lang="en-GB" b="0" baseline="0" dirty="0"/>
              <a:t> </a:t>
            </a:r>
            <a:r>
              <a:rPr lang="en-GB" b="0" baseline="0" dirty="0" err="1"/>
              <a:t>en</a:t>
            </a:r>
            <a:r>
              <a:rPr lang="en-GB" b="0" baseline="0" dirty="0"/>
              <a:t> la </a:t>
            </a:r>
            <a:r>
              <a:rPr lang="en-GB" b="0" baseline="0" dirty="0" err="1"/>
              <a:t>escuela</a:t>
            </a:r>
            <a:endParaRPr lang="en-GB" b="0" baseline="0" dirty="0"/>
          </a:p>
          <a:p>
            <a:pPr marL="228600" indent="-228600">
              <a:buAutoNum type="arabicParenR"/>
            </a:pPr>
            <a:r>
              <a:rPr lang="en-GB" b="0" baseline="0" dirty="0" err="1"/>
              <a:t>estudiar</a:t>
            </a:r>
            <a:r>
              <a:rPr lang="en-GB" b="0" baseline="0" dirty="0"/>
              <a:t> inglés</a:t>
            </a:r>
          </a:p>
          <a:p>
            <a:pPr marL="228600" indent="-228600">
              <a:buAutoNum type="arabicParenR"/>
            </a:pPr>
            <a:r>
              <a:rPr lang="en-GB" b="0" baseline="0" dirty="0" err="1"/>
              <a:t>caminar</a:t>
            </a:r>
            <a:r>
              <a:rPr lang="en-GB" b="0" baseline="0" dirty="0"/>
              <a:t> a la </a:t>
            </a:r>
            <a:r>
              <a:rPr lang="en-GB" b="0" baseline="0" dirty="0" err="1"/>
              <a:t>escuela</a:t>
            </a:r>
            <a:endParaRPr lang="en-GB" b="0" baseline="0" dirty="0"/>
          </a:p>
          <a:p>
            <a:pPr marL="228600" indent="-228600">
              <a:buAutoNum type="arabicParenR"/>
            </a:pPr>
            <a:r>
              <a:rPr lang="en-GB" b="0" baseline="0" dirty="0" err="1"/>
              <a:t>trabajar</a:t>
            </a:r>
            <a:r>
              <a:rPr lang="en-GB" b="0" baseline="0" dirty="0"/>
              <a:t> con </a:t>
            </a:r>
            <a:r>
              <a:rPr lang="en-GB" b="0" baseline="0" dirty="0" err="1"/>
              <a:t>animales</a:t>
            </a:r>
            <a:endParaRPr lang="en-GB" b="0" baseline="0" dirty="0"/>
          </a:p>
          <a:p>
            <a:pPr marL="228600" indent="-228600">
              <a:buAutoNum type="arabicParenR"/>
            </a:pPr>
            <a:r>
              <a:rPr lang="en-GB" b="0" baseline="0" dirty="0" err="1"/>
              <a:t>Tener</a:t>
            </a:r>
            <a:r>
              <a:rPr lang="en-GB" b="0" baseline="0" dirty="0"/>
              <a:t> </a:t>
            </a:r>
            <a:r>
              <a:rPr lang="en-GB" b="0" baseline="0" dirty="0" err="1"/>
              <a:t>animales</a:t>
            </a:r>
            <a:r>
              <a:rPr lang="en-GB" b="0" baseline="0" dirty="0"/>
              <a:t> </a:t>
            </a:r>
            <a:r>
              <a:rPr lang="en-GB" b="0" baseline="0" dirty="0" err="1"/>
              <a:t>en</a:t>
            </a:r>
            <a:r>
              <a:rPr lang="en-GB" b="0" baseline="0" dirty="0"/>
              <a:t> casa</a:t>
            </a:r>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077546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KEY - DO NOT DISPLAY DURING ACTIVITY</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471243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KEY - DO NOT DISPLAY DURING ACTIVITY</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81262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Consolidation of </a:t>
            </a:r>
            <a:r>
              <a:rPr lang="en-GB" b="0" baseline="0" dirty="0"/>
              <a:t>SSC [u] </a:t>
            </a:r>
          </a:p>
          <a:p>
            <a:pPr marL="0" indent="0">
              <a:buFontTx/>
              <a:buNone/>
            </a:pPr>
            <a:r>
              <a:rPr lang="en-GB" b="0" baseline="0" dirty="0"/>
              <a:t>Consolidation of PODER in singular persons (</a:t>
            </a:r>
            <a:r>
              <a:rPr lang="en-GB" b="0" baseline="0" dirty="0" err="1"/>
              <a:t>puedo</a:t>
            </a:r>
            <a:r>
              <a:rPr lang="en-GB" b="0" baseline="0" dirty="0"/>
              <a:t>, puedes, puede) and introduction of its use for requests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effectLst/>
                <a:latin typeface="+mn-lt"/>
                <a:ea typeface="+mn-ea"/>
                <a:cs typeface="+mn-cs"/>
              </a:rPr>
              <a:t>7.2.2.2 (introduce) </a:t>
            </a:r>
            <a:r>
              <a:rPr lang="es-ES" sz="1200" b="0" i="0" u="none" strike="noStrike" kern="1200" dirty="0">
                <a:solidFill>
                  <a:schemeClr val="tx1"/>
                </a:solidFill>
                <a:effectLst/>
                <a:latin typeface="+mn-lt"/>
                <a:ea typeface="+mn-ea"/>
                <a:cs typeface="+mn-cs"/>
              </a:rPr>
              <a:t>poder [32]; puedo; puedes; puede; jugar [356]; participar [593]; preguntar [220]; pedir [218], material [690]; cambiar [256]; favor [517]; </a:t>
            </a:r>
            <a:r>
              <a:rPr lang="en-GB" dirty="0" err="1"/>
              <a:t>compañero</a:t>
            </a:r>
            <a:r>
              <a:rPr lang="en-GB" dirty="0"/>
              <a:t>/a</a:t>
            </a:r>
            <a:r>
              <a:rPr lang="en-GB" sz="1200" b="0"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[551];  ¿puedo ir a los servicios?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baseline="0" dirty="0">
                <a:solidFill>
                  <a:schemeClr val="tx1"/>
                </a:solidFill>
                <a:effectLst/>
                <a:latin typeface="+mn-lt"/>
                <a:ea typeface="+mn-ea"/>
                <a:cs typeface="+mn-cs"/>
              </a:rPr>
              <a:t>7.2.1.4 (</a:t>
            </a:r>
            <a:r>
              <a:rPr lang="es-ES" sz="1200" b="1" i="0" u="none" strike="noStrike" kern="1200" baseline="0" dirty="0" err="1">
                <a:solidFill>
                  <a:schemeClr val="tx1"/>
                </a:solidFill>
                <a:effectLst/>
                <a:latin typeface="+mn-lt"/>
                <a:ea typeface="+mn-ea"/>
                <a:cs typeface="+mn-cs"/>
              </a:rPr>
              <a:t>revisit</a:t>
            </a:r>
            <a:r>
              <a:rPr lang="es-ES" sz="1200" b="1" i="0" u="none" strike="noStrike" kern="1200" baseline="0" dirty="0">
                <a:solidFill>
                  <a:schemeClr val="tx1"/>
                </a:solidFill>
                <a:effectLst/>
                <a:latin typeface="+mn-lt"/>
                <a:ea typeface="+mn-ea"/>
                <a:cs typeface="+mn-cs"/>
              </a:rPr>
              <a:t>)</a:t>
            </a:r>
            <a:r>
              <a:rPr lang="en-GB" b="0" baseline="0" dirty="0"/>
              <a:t> </a:t>
            </a:r>
            <a:r>
              <a:rPr lang="es-ES" b="0" baseline="0" dirty="0"/>
              <a:t>¿cuándo? [57]; ¿cuánto? [580]; ¿cuál? [445]; hacer [26]; hago; haces; hace; deporte [1489]; deberes [2187]; actividad [344]; dibujo [1726]; noche [164]; tarde [392]; mañana [402]; para [16]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7.1.2.6 (</a:t>
            </a:r>
            <a:r>
              <a:rPr lang="es-ES" b="1" baseline="0" dirty="0" err="1"/>
              <a:t>revisit</a:t>
            </a:r>
            <a:r>
              <a:rPr lang="es-ES" b="1" baseline="0" dirty="0"/>
              <a:t>)</a:t>
            </a:r>
            <a:r>
              <a:rPr lang="es-ES" b="0" baseline="0" dirty="0"/>
              <a:t> pueblo [244]; equipo [373]; trabajo [152]; edificio [857]; plato [1808]; familia [233]; película [543]; vista [408]; isla [810]; grande [66]; interesante [616]; de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64980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489435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a:t>
            </a:r>
          </a:p>
          <a:p>
            <a:pPr marL="0" indent="0">
              <a:buNone/>
            </a:pPr>
            <a:endParaRPr lang="en-GB" baseline="0" dirty="0"/>
          </a:p>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[a], [e], [</a:t>
            </a:r>
            <a:r>
              <a:rPr lang="en-US" dirty="0" err="1"/>
              <a:t>i</a:t>
            </a:r>
            <a:r>
              <a:rPr lang="en-US" dirty="0"/>
              <a:t>], [o], [u].</a:t>
            </a:r>
          </a:p>
          <a:p>
            <a:endParaRPr lang="en-US" dirty="0"/>
          </a:p>
          <a:p>
            <a:r>
              <a:rPr lang="en-US" b="1" dirty="0"/>
              <a:t>Procedure:</a:t>
            </a:r>
          </a:p>
          <a:p>
            <a:pPr marL="228600" indent="-228600">
              <a:buAutoNum type="arabicPeriod"/>
            </a:pPr>
            <a:r>
              <a:rPr lang="en-US" b="0" dirty="0"/>
              <a:t>Student A reads out the text to their partner .</a:t>
            </a:r>
          </a:p>
          <a:p>
            <a:pPr marL="228600" indent="-228600">
              <a:buAutoNum type="arabicPeriod"/>
            </a:pPr>
            <a:r>
              <a:rPr lang="en-GB" b="0" dirty="0"/>
              <a:t>Students B listens out for the missing vowels and fills in the gaps.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a:t>
            </a:r>
            <a:r>
              <a:rPr lang="en-GB" sz="1200" kern="1200" dirty="0">
                <a:solidFill>
                  <a:schemeClr val="tx1"/>
                </a:solidFill>
                <a:effectLst/>
                <a:latin typeface="+mn-lt"/>
                <a:ea typeface="+mn-ea"/>
                <a:cs typeface="+mn-cs"/>
              </a:rPr>
              <a:t>:</a:t>
            </a:r>
          </a:p>
          <a:p>
            <a:pPr marL="228600" indent="-228600">
              <a:buAutoNum type="arabicPeriod"/>
            </a:pPr>
            <a:r>
              <a:rPr lang="en-GB" baseline="0" dirty="0"/>
              <a:t>Some students might be able to complete some of the words on their own (i.e. from memory of how the word is spelled, and using the context), but most will need the input from their partner reading the full text aloud to be able to complete all the words. </a:t>
            </a:r>
          </a:p>
          <a:p>
            <a:pPr marL="228600" indent="-228600">
              <a:buAutoNum type="arabicPeriod"/>
            </a:pPr>
            <a:r>
              <a:rPr lang="en-GB" baseline="0" dirty="0"/>
              <a:t>More vowels can be deleted to make it more challenging, depending on the level of the group.</a:t>
            </a:r>
          </a:p>
          <a:p>
            <a:pPr marL="228600" indent="-228600">
              <a:buAutoNum type="arabicPeriod"/>
            </a:pPr>
            <a:r>
              <a:rPr lang="en-GB" baseline="0" dirty="0"/>
              <a:t>All the vocabulary used here has been seen in previously taught vocabulary sets or phonics practice, and words have also been included from the sets of words to be revisited during this week. Also, the form “</a:t>
            </a:r>
            <a:r>
              <a:rPr lang="en-GB" baseline="0" dirty="0" err="1"/>
              <a:t>puedo</a:t>
            </a:r>
            <a:r>
              <a:rPr lang="en-GB" baseline="0" dirty="0"/>
              <a:t>” has been purposely used to allow an opportunity for teachers to focus students on this verb, which was taught in lesson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774760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revise vocabulary from one of this week’s revisited sets (2.1.4)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elicits the vocabulary from students by asking questions. Suggested routine: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baseline="0" dirty="0"/>
              <a:t>Teacher: ¿</a:t>
            </a:r>
            <a:r>
              <a:rPr lang="en-GB" baseline="0" dirty="0" err="1"/>
              <a:t>Qué</a:t>
            </a:r>
            <a:r>
              <a:rPr lang="en-GB" baseline="0" dirty="0"/>
              <a:t> es ‘K’?</a:t>
            </a:r>
            <a:br>
              <a:rPr lang="en-GB" baseline="0" dirty="0"/>
            </a:br>
            <a:r>
              <a:rPr lang="en-GB" baseline="0" dirty="0"/>
              <a:t>Students: el </a:t>
            </a:r>
            <a:r>
              <a:rPr lang="en-GB" baseline="0" dirty="0" err="1"/>
              <a:t>dibujo</a:t>
            </a:r>
            <a:br>
              <a:rPr lang="en-GB" baseline="0" dirty="0"/>
            </a:br>
            <a:r>
              <a:rPr lang="en-GB" baseline="0" dirty="0"/>
              <a:t>Teacher: ¿</a:t>
            </a:r>
            <a:r>
              <a:rPr lang="en-GB" baseline="0" dirty="0" err="1"/>
              <a:t>Qué</a:t>
            </a:r>
            <a:r>
              <a:rPr lang="en-GB" baseline="0" dirty="0"/>
              <a:t> es ‘M’?</a:t>
            </a:r>
            <a:br>
              <a:rPr lang="en-GB" baseline="0" dirty="0"/>
            </a:br>
            <a:r>
              <a:rPr lang="en-GB" baseline="0" dirty="0"/>
              <a:t>Students: </a:t>
            </a:r>
            <a:r>
              <a:rPr lang="en-GB" sz="1200" dirty="0">
                <a:solidFill>
                  <a:srgbClr val="115076"/>
                </a:solidFill>
                <a:latin typeface="Century Gothic" panose="020B0502020202020204" pitchFamily="34" charset="0"/>
              </a:rPr>
              <a:t>¿</a:t>
            </a:r>
            <a:r>
              <a:rPr lang="en-GB" sz="1200" dirty="0" err="1">
                <a:solidFill>
                  <a:srgbClr val="115076"/>
                </a:solidFill>
                <a:latin typeface="Century Gothic" panose="020B0502020202020204" pitchFamily="34" charset="0"/>
              </a:rPr>
              <a:t>cuándo</a:t>
            </a:r>
            <a:r>
              <a:rPr lang="en-GB" sz="1200" dirty="0">
                <a:solidFill>
                  <a:srgbClr val="11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115076"/>
                </a:solidFill>
                <a:latin typeface="Century Gothic" panose="020B0502020202020204" pitchFamily="34" charset="0"/>
              </a:rPr>
              <a:t>2. Teacher clicks on the letter to trigger the lines to connect the word to the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rgbClr val="115076"/>
                </a:solidFill>
                <a:latin typeface="Century Gothic" panose="020B0502020202020204" pitchFamily="34" charset="0"/>
              </a:rPr>
              <a:t>Notes</a:t>
            </a:r>
            <a:r>
              <a:rPr lang="en-GB" sz="1200" baseline="0" dirty="0">
                <a:solidFill>
                  <a:srgbClr val="115076"/>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This means that students are practising their understanding of another set of alphabet letters at the same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teacher chooses which order to ask the letters in – clearly, it would be easy to ask in alphabetical order, but this would be what students would naturally expect, so it reduces the need for them to listen attentively to them.</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366451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[1/10]</a:t>
            </a:r>
          </a:p>
          <a:p>
            <a:r>
              <a:rPr lang="en-GB" b="1" baseline="0" dirty="0"/>
              <a:t>Timing</a:t>
            </a:r>
            <a:r>
              <a:rPr lang="en-GB" baseline="0" dirty="0"/>
              <a:t>: 5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a:t>
            </a:r>
            <a:r>
              <a:rPr lang="en-GB" dirty="0"/>
              <a:t>recap of vocabulary seen last lesson; to introduce a new word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Procedure</a:t>
            </a:r>
            <a:r>
              <a:rPr lang="en-GB" baseline="0" dirty="0"/>
              <a:t>:</a:t>
            </a:r>
          </a:p>
          <a:p>
            <a:r>
              <a:rPr lang="en-GB" baseline="0" dirty="0"/>
              <a:t>1. Students read the word in English in the centre of the slide and say the equivalent word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new word </a:t>
            </a:r>
            <a:r>
              <a:rPr lang="en-GB" dirty="0" err="1"/>
              <a:t>compañero</a:t>
            </a:r>
            <a:r>
              <a:rPr lang="en-GB" sz="1200" b="0"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[551] </a:t>
            </a:r>
            <a:r>
              <a:rPr lang="es-ES" sz="1200" b="0" i="0" u="none" strike="noStrike" kern="1200" dirty="0" err="1">
                <a:solidFill>
                  <a:schemeClr val="tx1"/>
                </a:solidFill>
                <a:effectLst/>
                <a:latin typeface="+mn-lt"/>
                <a:ea typeface="+mn-ea"/>
                <a:cs typeface="+mn-cs"/>
              </a:rPr>
              <a:t>will</a:t>
            </a:r>
            <a:r>
              <a:rPr lang="es-ES" sz="1200" b="0" i="0" u="none" strike="noStrike" kern="1200" dirty="0">
                <a:solidFill>
                  <a:schemeClr val="tx1"/>
                </a:solidFill>
                <a:effectLst/>
                <a:latin typeface="+mn-lt"/>
                <a:ea typeface="+mn-ea"/>
                <a:cs typeface="+mn-cs"/>
              </a:rPr>
              <a:t> be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last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one</a:t>
            </a:r>
            <a:r>
              <a:rPr lang="es-ES" sz="1200" b="0" i="0" u="none" strike="noStrike" kern="1200" dirty="0">
                <a:solidFill>
                  <a:schemeClr val="tx1"/>
                </a:solidFill>
                <a:effectLst/>
                <a:latin typeface="+mn-lt"/>
                <a:ea typeface="+mn-ea"/>
                <a:cs typeface="+mn-cs"/>
              </a:rPr>
              <a:t> to 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Each word is crossed out every time it has been said in order to facilitate introduction of the new word at the end of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0" i="0" u="none" strike="noStrike" kern="120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385367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[2/10]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959594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[3/10]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512054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[4/10]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543178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[5/10]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966870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[6/10]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605999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[7/10]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348174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[8/10]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76828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770024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[9/10]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507362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[10/10]</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425523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3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a:t>
            </a:r>
            <a:r>
              <a:rPr lang="en-GB" baseline="0" dirty="0"/>
              <a:t> </a:t>
            </a:r>
            <a:r>
              <a:rPr lang="en-GB" baseline="0" noProof="0" dirty="0"/>
              <a:t>orally produce the same </a:t>
            </a:r>
            <a:r>
              <a:rPr lang="en-GB" baseline="0" noProof="0"/>
              <a:t>words that were </a:t>
            </a:r>
            <a:r>
              <a:rPr lang="en-GB" baseline="0" noProof="0" dirty="0"/>
              <a:t>revisited receptively on slides 29-38.</a:t>
            </a:r>
            <a:endParaRPr lang="en-GB" sz="1200" b="0" i="0" kern="1200" noProof="0" dirty="0">
              <a:solidFill>
                <a:schemeClr val="tx1"/>
              </a:solidFill>
              <a:effectLst/>
              <a:latin typeface="+mn-lt"/>
              <a:ea typeface="+mn-ea"/>
              <a:cs typeface="+mn-cs"/>
            </a:endParaRPr>
          </a:p>
          <a:p>
            <a:endParaRPr lang="en-GB" b="1" baseline="0" dirty="0"/>
          </a:p>
          <a:p>
            <a:r>
              <a:rPr lang="en-GB" b="1" baseline="0" dirty="0"/>
              <a:t>Procedure</a:t>
            </a:r>
            <a:r>
              <a:rPr lang="en-GB" baseline="0" dirty="0"/>
              <a:t>:</a:t>
            </a:r>
          </a:p>
          <a:p>
            <a:pPr marL="228600" indent="-228600">
              <a:buAutoNum type="arabicPeriod"/>
            </a:pPr>
            <a:r>
              <a:rPr lang="en-GB" baseline="0" dirty="0"/>
              <a:t>Students say out loud the word in Spanish corresponding to the English word or image that appears on screen.</a:t>
            </a:r>
          </a:p>
          <a:p>
            <a:pPr marL="228600" indent="-228600">
              <a:buAutoNum type="arabicPeriod"/>
            </a:pPr>
            <a:r>
              <a:rPr lang="en-GB" baseline="0" dirty="0"/>
              <a:t>The teacher shows each answer with a further click.</a:t>
            </a:r>
          </a:p>
        </p:txBody>
      </p:sp>
      <p:sp>
        <p:nvSpPr>
          <p:cNvPr id="4" name="Slide Number Placeholder 3"/>
          <p:cNvSpPr>
            <a:spLocks noGrp="1"/>
          </p:cNvSpPr>
          <p:nvPr>
            <p:ph type="sldNum" sz="quarter" idx="10"/>
          </p:nvPr>
        </p:nvSpPr>
        <p:spPr/>
        <p:txBody>
          <a:bodyPr/>
          <a:lstStyle/>
          <a:p>
            <a:fld id="{AFB90784-656C-4BA6-90F8-11FF7804BF12}" type="slidenum">
              <a:rPr lang="en-GB" smtClean="0"/>
              <a:t>42</a:t>
            </a:fld>
            <a:endParaRPr lang="en-GB"/>
          </a:p>
        </p:txBody>
      </p:sp>
    </p:spTree>
    <p:extLst>
      <p:ext uri="{BB962C8B-B14F-4D97-AF65-F5344CB8AC3E}">
        <p14:creationId xmlns:p14="http://schemas.microsoft.com/office/powerpoint/2010/main" val="2881188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[1/4]</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28600" marR="0" lvl="0" indent="-228600" algn="l" defTabSz="914400" rtl="0" eaLnBrk="1" fontAlgn="auto" latinLnBrk="0" hangingPunct="1">
              <a:lnSpc>
                <a:spcPct val="100000"/>
              </a:lnSpc>
              <a:spcBef>
                <a:spcPts val="0"/>
              </a:spcBef>
              <a:spcAft>
                <a:spcPts val="800"/>
              </a:spcAft>
              <a:buClrTx/>
              <a:buSzTx/>
              <a:buFontTx/>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revisit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poder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puede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which were seen in the previous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word ‘</a:t>
            </a:r>
            <a:r>
              <a:rPr lang="en-GB" sz="1200" kern="1200" dirty="0" err="1">
                <a:solidFill>
                  <a:schemeClr val="tx1"/>
                </a:solidFill>
                <a:effectLst/>
                <a:latin typeface="+mn-lt"/>
                <a:ea typeface="+mn-ea"/>
                <a:cs typeface="+mn-cs"/>
              </a:rPr>
              <a:t>poder</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err="1">
                <a:solidFill>
                  <a:schemeClr val="tx1"/>
                </a:solidFill>
                <a:effectLst/>
                <a:latin typeface="+mn-lt"/>
                <a:ea typeface="+mn-ea"/>
                <a:cs typeface="+mn-cs"/>
              </a:rPr>
              <a:t>puede</a:t>
            </a:r>
            <a:r>
              <a:rPr lang="en-GB" sz="1200" b="0" i="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meanings from the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is one of the NCELP 25 most frequent verbs in Spanish. Both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are introduced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AFB90784-656C-4BA6-90F8-11FF7804BF12}" type="slidenum">
              <a:rPr lang="en-GB" smtClean="0"/>
              <a:t>43</a:t>
            </a:fld>
            <a:endParaRPr lang="en-GB"/>
          </a:p>
        </p:txBody>
      </p:sp>
    </p:spTree>
    <p:extLst>
      <p:ext uri="{BB962C8B-B14F-4D97-AF65-F5344CB8AC3E}">
        <p14:creationId xmlns:p14="http://schemas.microsoft.com/office/powerpoint/2010/main" val="2092441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[2/4]</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pPr marL="228600" marR="0" lvl="0" indent="-228600" algn="l" defTabSz="914400" rtl="0" eaLnBrk="1" fontAlgn="auto" latinLnBrk="0" hangingPunct="1">
              <a:lnSpc>
                <a:spcPct val="100000"/>
              </a:lnSpc>
              <a:spcBef>
                <a:spcPts val="0"/>
              </a:spcBef>
              <a:spcAft>
                <a:spcPts val="800"/>
              </a:spcAft>
              <a:buClrTx/>
              <a:buSzTx/>
              <a:buFontTx/>
              <a:buAutoNum type="arabicPeriod"/>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 revisit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poder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puede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which were seen in the previous lesson.</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Teacher and students cycle through the long and short form again.</a:t>
            </a:r>
          </a:p>
          <a:p>
            <a:pPr marL="457200" marR="0" lvl="0" indent="-228600" algn="l" rtl="0">
              <a:lnSpc>
                <a:spcPct val="100000"/>
              </a:lnSpc>
              <a:spcBef>
                <a:spcPts val="0"/>
              </a:spcBef>
              <a:spcAft>
                <a:spcPts val="0"/>
              </a:spcAft>
              <a:buSzPts val="1400"/>
              <a:buNone/>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44</a:t>
            </a:fld>
            <a:endParaRPr lang="en-GB"/>
          </a:p>
        </p:txBody>
      </p:sp>
    </p:spTree>
    <p:extLst>
      <p:ext uri="{BB962C8B-B14F-4D97-AF65-F5344CB8AC3E}">
        <p14:creationId xmlns:p14="http://schemas.microsoft.com/office/powerpoint/2010/main" val="2545027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[3/4]</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228600" marR="0" lvl="0" indent="-228600" algn="l" defTabSz="914400" rtl="0" eaLnBrk="1" fontAlgn="auto" latinLnBrk="0" hangingPunct="1">
              <a:lnSpc>
                <a:spcPct val="100000"/>
              </a:lnSpc>
              <a:spcBef>
                <a:spcPts val="0"/>
              </a:spcBef>
              <a:spcAft>
                <a:spcPts val="800"/>
              </a:spcAft>
              <a:buClrTx/>
              <a:buSzTx/>
              <a:buFontTx/>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revisit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puedo</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which was seen in the previous lesson; to introduce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puedes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228600" marR="0" lvl="0" indent="-228600" algn="l" defTabSz="914400" rtl="0" eaLnBrk="1" fontAlgn="auto" latinLnBrk="0" hangingPunct="1">
              <a:lnSpc>
                <a:spcPct val="100000"/>
              </a:lnSpc>
              <a:spcBef>
                <a:spcPts val="0"/>
              </a:spcBef>
              <a:spcAft>
                <a:spcPts val="800"/>
              </a:spcAft>
              <a:buClrTx/>
              <a:buSzTx/>
              <a:buFontTx/>
              <a:buAutoNum type="arabicPeriod"/>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word ‘</a:t>
            </a:r>
            <a:r>
              <a:rPr lang="en-GB" sz="1200" kern="1200" dirty="0" err="1">
                <a:solidFill>
                  <a:schemeClr val="tx1"/>
                </a:solidFill>
                <a:effectLst/>
                <a:latin typeface="+mn-lt"/>
                <a:ea typeface="+mn-ea"/>
                <a:cs typeface="+mn-cs"/>
              </a:rPr>
              <a:t>puedo</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err="1">
                <a:solidFill>
                  <a:schemeClr val="tx1"/>
                </a:solidFill>
                <a:effectLst/>
                <a:latin typeface="+mn-lt"/>
                <a:ea typeface="+mn-ea"/>
                <a:cs typeface="+mn-cs"/>
              </a:rPr>
              <a:t>puedes</a:t>
            </a:r>
            <a:r>
              <a:rPr lang="en-GB" sz="1200" b="0" i="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meanings from the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is one of the NCELP 25 most frequent verbs in Spanish. Both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are introduced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AFB90784-656C-4BA6-90F8-11FF7804BF12}" type="slidenum">
              <a:rPr lang="en-GB" smtClean="0"/>
              <a:t>45</a:t>
            </a:fld>
            <a:endParaRPr lang="en-GB"/>
          </a:p>
        </p:txBody>
      </p:sp>
    </p:spTree>
    <p:extLst>
      <p:ext uri="{BB962C8B-B14F-4D97-AF65-F5344CB8AC3E}">
        <p14:creationId xmlns:p14="http://schemas.microsoft.com/office/powerpoint/2010/main" val="3418317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introduce the 2</a:t>
            </a:r>
            <a:r>
              <a:rPr lang="en-GB" baseline="30000" dirty="0"/>
              <a:t>nd</a:t>
            </a:r>
            <a:r>
              <a:rPr lang="en-GB" dirty="0"/>
              <a:t> person singular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2</a:t>
            </a:r>
            <a:r>
              <a:rPr lang="en-GB" baseline="30000" dirty="0"/>
              <a:t>nd</a:t>
            </a:r>
            <a:r>
              <a:rPr lang="en-GB" dirty="0"/>
              <a:t> person singular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0" marR="0" lvl="0" indent="0" algn="l" rtl="0">
              <a:lnSpc>
                <a:spcPct val="100000"/>
              </a:lnSpc>
              <a:spcBef>
                <a:spcPts val="0"/>
              </a:spcBef>
              <a:spcAft>
                <a:spcPts val="0"/>
              </a:spcAft>
              <a:buClr>
                <a:schemeClr val="dk1"/>
              </a:buClr>
              <a:buSzPts val="1200"/>
              <a:buFont typeface="Calibri"/>
              <a:buNone/>
            </a:pPr>
            <a:endParaRPr lang="en-GB" i="0" baseline="0" dirty="0"/>
          </a:p>
        </p:txBody>
      </p:sp>
      <p:sp>
        <p:nvSpPr>
          <p:cNvPr id="4" name="Slide Number Placeholder 3"/>
          <p:cNvSpPr>
            <a:spLocks noGrp="1"/>
          </p:cNvSpPr>
          <p:nvPr>
            <p:ph type="sldNum" sz="quarter" idx="10"/>
          </p:nvPr>
        </p:nvSpPr>
        <p:spPr/>
        <p:txBody>
          <a:bodyPr/>
          <a:lstStyle/>
          <a:p>
            <a:fld id="{AFB90784-656C-4BA6-90F8-11FF7804BF12}" type="slidenum">
              <a:rPr lang="en-GB" smtClean="0"/>
              <a:t>46</a:t>
            </a:fld>
            <a:endParaRPr lang="en-GB"/>
          </a:p>
        </p:txBody>
      </p:sp>
    </p:spTree>
    <p:extLst>
      <p:ext uri="{BB962C8B-B14F-4D97-AF65-F5344CB8AC3E}">
        <p14:creationId xmlns:p14="http://schemas.microsoft.com/office/powerpoint/2010/main" val="3523989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r</a:t>
            </a:r>
            <a:r>
              <a:rPr lang="en-GB" dirty="0"/>
              <a:t>ecap of the verb ‘</a:t>
            </a:r>
            <a:r>
              <a:rPr lang="en-GB" dirty="0" err="1"/>
              <a:t>poder</a:t>
            </a:r>
            <a:r>
              <a:rPr lang="en-GB" dirty="0"/>
              <a:t>’; to contrast the forms ‘</a:t>
            </a:r>
            <a:r>
              <a:rPr lang="en-GB" dirty="0" err="1"/>
              <a:t>puedes</a:t>
            </a:r>
            <a:r>
              <a:rPr lang="en-GB" dirty="0"/>
              <a:t>’ and ‘</a:t>
            </a:r>
            <a:r>
              <a:rPr lang="en-GB" dirty="0" err="1"/>
              <a:t>puedo</a:t>
            </a:r>
            <a:r>
              <a:rPr lang="en-GB" dirty="0"/>
              <a:t>’, pointing out the use of these forms for requests and for asking permission. </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47</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7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a:t>
            </a:r>
            <a:r>
              <a:rPr lang="en-GB" baseline="0" dirty="0"/>
              <a:t> differentiate between ‘puedes’ and ‘puede’ in requests (</a:t>
            </a:r>
            <a:r>
              <a:rPr lang="es-ES" sz="1200" b="0" i="0" kern="1200" dirty="0">
                <a:solidFill>
                  <a:schemeClr val="tx1"/>
                </a:solidFill>
                <a:effectLst/>
                <a:latin typeface="+mn-lt"/>
                <a:ea typeface="+mn-ea"/>
                <a:cs typeface="+mn-cs"/>
              </a:rPr>
              <a:t>'Can you...?’ and 'Can s/he...?’)</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r>
              <a:rPr lang="en-GB" baseline="0" dirty="0"/>
              <a:t>:</a:t>
            </a:r>
          </a:p>
          <a:p>
            <a:pPr marL="228600" indent="-228600">
              <a:buAutoNum type="arabicPeriod"/>
            </a:pPr>
            <a:r>
              <a:rPr lang="en-GB" baseline="0" dirty="0"/>
              <a:t>Students read the speech bubbles. </a:t>
            </a:r>
          </a:p>
          <a:p>
            <a:pPr marL="228600" indent="-228600">
              <a:buAutoNum type="arabicPeriod"/>
            </a:pPr>
            <a:r>
              <a:rPr lang="en-GB" baseline="0" dirty="0"/>
              <a:t>Students read the sentences in English and decide whether they are true or false.</a:t>
            </a:r>
          </a:p>
          <a:p>
            <a:pPr marL="228600" indent="-228600">
              <a:buAutoNum type="arabicPeriod"/>
            </a:pPr>
            <a:r>
              <a:rPr lang="en-GB" baseline="0" dirty="0"/>
              <a:t>During feedback, the teacher can elicit the form of the verb needed if </a:t>
            </a:r>
            <a:r>
              <a:rPr lang="en-GB" baseline="0"/>
              <a:t>the English statement </a:t>
            </a:r>
            <a:r>
              <a:rPr lang="en-GB" baseline="0" dirty="0"/>
              <a:t>is false. This will reinforce the connection between the verb ending and the person referred to.</a:t>
            </a:r>
          </a:p>
          <a:p>
            <a:pPr marL="228600" indent="-228600">
              <a:buAutoNum type="arabicPeriod"/>
            </a:pPr>
            <a:endParaRPr lang="en-GB" baseline="0" dirty="0"/>
          </a:p>
          <a:p>
            <a:pPr marL="0" indent="0">
              <a:buNone/>
            </a:pPr>
            <a:r>
              <a:rPr lang="en-GB" b="1" baseline="0" dirty="0"/>
              <a:t>Note: </a:t>
            </a:r>
          </a:p>
          <a:p>
            <a:pPr marL="228600" indent="-228600">
              <a:buAutoNum type="arabicPeriod"/>
            </a:pPr>
            <a:r>
              <a:rPr lang="en-GB" baseline="0" dirty="0"/>
              <a:t>Students need to focus on the verb ending, which is the only element that could make the question true or false.</a:t>
            </a:r>
          </a:p>
          <a:p>
            <a:pPr marL="228600" indent="-228600">
              <a:buAutoNum type="arabicPeriod"/>
            </a:pPr>
            <a:r>
              <a:rPr lang="en-GB" baseline="0" dirty="0"/>
              <a:t>The teacher can remove all the item numbers and change the order of the questions in the chart to make it more challenging. This way, students first have to search for the speech bubble with the vocabulary mentioned in the question.</a:t>
            </a:r>
          </a:p>
        </p:txBody>
      </p:sp>
      <p:sp>
        <p:nvSpPr>
          <p:cNvPr id="4" name="Slide Number Placeholder 3"/>
          <p:cNvSpPr>
            <a:spLocks noGrp="1"/>
          </p:cNvSpPr>
          <p:nvPr>
            <p:ph type="sldNum" sz="quarter" idx="10"/>
          </p:nvPr>
        </p:nvSpPr>
        <p:spPr/>
        <p:txBody>
          <a:bodyPr/>
          <a:lstStyle/>
          <a:p>
            <a:fld id="{AFB90784-656C-4BA6-90F8-11FF7804BF12}" type="slidenum">
              <a:rPr lang="en-GB" smtClean="0"/>
              <a:t>48</a:t>
            </a:fld>
            <a:endParaRPr lang="en-GB"/>
          </a:p>
        </p:txBody>
      </p:sp>
    </p:spTree>
    <p:extLst>
      <p:ext uri="{BB962C8B-B14F-4D97-AF65-F5344CB8AC3E}">
        <p14:creationId xmlns:p14="http://schemas.microsoft.com/office/powerpoint/2010/main" val="3365452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a:t>
            </a:r>
            <a:r>
              <a:rPr lang="en-GB" sz="1200" kern="1200" noProof="0" dirty="0">
                <a:solidFill>
                  <a:schemeClr val="tx1"/>
                </a:solidFill>
                <a:effectLst/>
                <a:latin typeface="+mn-lt"/>
                <a:ea typeface="+mn-ea"/>
                <a:cs typeface="+mn-cs"/>
              </a:rPr>
              <a:t>: 8 minutes</a:t>
            </a:r>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Aim</a:t>
            </a:r>
            <a:r>
              <a:rPr lang="en-GB" sz="1200" kern="1200" noProof="0" dirty="0">
                <a:solidFill>
                  <a:schemeClr val="tx1"/>
                </a:solidFill>
                <a:effectLst/>
                <a:latin typeface="+mn-lt"/>
                <a:ea typeface="+mn-ea"/>
                <a:cs typeface="+mn-cs"/>
              </a:rPr>
              <a:t>: to </a:t>
            </a:r>
            <a:r>
              <a:rPr lang="en-GB" baseline="0" noProof="0" dirty="0"/>
              <a:t>understand the difference in meaning between ‘</a:t>
            </a:r>
            <a:r>
              <a:rPr lang="en-GB" baseline="0" noProof="0" dirty="0" err="1"/>
              <a:t>puedo</a:t>
            </a:r>
            <a:r>
              <a:rPr lang="en-GB" baseline="0" noProof="0" dirty="0"/>
              <a:t>’ and ‘puedes’, as used in an oral request</a:t>
            </a:r>
            <a:endParaRPr lang="en-GB" noProof="0" dirty="0"/>
          </a:p>
          <a:p>
            <a:endParaRPr lang="en-GB" sz="1200"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Procedure</a:t>
            </a:r>
            <a:r>
              <a:rPr lang="en-GB" sz="1200" kern="1200" noProof="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noProof="0" dirty="0">
                <a:solidFill>
                  <a:schemeClr val="tx1"/>
                </a:solidFill>
                <a:effectLst/>
                <a:latin typeface="+mn-lt"/>
                <a:ea typeface="+mn-ea"/>
                <a:cs typeface="+mn-cs"/>
              </a:rPr>
              <a:t>Students listen to the requests and tick the first column </a:t>
            </a:r>
            <a:r>
              <a:rPr lang="en-GB" baseline="0" noProof="0" dirty="0"/>
              <a:t>‘Can you’, if they hear ‘puedes’ and the second column, ‘Can I’, if they hear ‘</a:t>
            </a:r>
            <a:r>
              <a:rPr lang="en-GB" baseline="0" noProof="0" dirty="0" err="1"/>
              <a:t>puedo</a:t>
            </a:r>
            <a:r>
              <a:rPr lang="en-GB" baseline="0"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noProof="0" dirty="0"/>
              <a:t>Students listen again and complete the table in English. They will need to write the rest of the sentence in English in the correct column.</a:t>
            </a:r>
          </a:p>
          <a:p>
            <a:endParaRPr lang="en-GB" baseline="0" dirty="0"/>
          </a:p>
          <a:p>
            <a:r>
              <a:rPr lang="es-CO" sz="1200" b="1" kern="1200" dirty="0">
                <a:solidFill>
                  <a:schemeClr val="tx1"/>
                </a:solidFill>
                <a:effectLst/>
                <a:latin typeface="+mn-lt"/>
                <a:ea typeface="+mn-ea"/>
                <a:cs typeface="+mn-cs"/>
              </a:rPr>
              <a:t>Transcript</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1) </a:t>
            </a:r>
            <a:r>
              <a:rPr lang="es-ES" sz="1200" kern="1200" dirty="0">
                <a:solidFill>
                  <a:schemeClr val="tx1"/>
                </a:solidFill>
                <a:effectLst/>
                <a:latin typeface="+mn-lt"/>
                <a:ea typeface="+mn-ea"/>
                <a:cs typeface="+mn-cs"/>
              </a:rPr>
              <a:t>¿Puedes hablar con el director?</a:t>
            </a:r>
          </a:p>
          <a:p>
            <a:r>
              <a:rPr lang="es-CO" sz="1200" kern="1200" dirty="0">
                <a:solidFill>
                  <a:schemeClr val="tx1"/>
                </a:solidFill>
                <a:effectLst/>
                <a:latin typeface="+mn-lt"/>
                <a:ea typeface="+mn-ea"/>
                <a:cs typeface="+mn-cs"/>
              </a:rPr>
              <a:t>2) </a:t>
            </a:r>
            <a:r>
              <a:rPr lang="es-ES" sz="1200" kern="1200" dirty="0">
                <a:solidFill>
                  <a:schemeClr val="tx1"/>
                </a:solidFill>
                <a:effectLst/>
                <a:latin typeface="+mn-lt"/>
                <a:ea typeface="+mn-ea"/>
                <a:cs typeface="+mn-cs"/>
              </a:rPr>
              <a:t>¿Puedes cambiar la palabra?</a:t>
            </a:r>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3) ¿Puedo usar un diccionario?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4) ¿Puedo usar el teléfono en clase?</a:t>
            </a:r>
          </a:p>
          <a:p>
            <a:r>
              <a:rPr lang="es-CO" sz="1200" kern="1200" dirty="0">
                <a:solidFill>
                  <a:schemeClr val="tx1"/>
                </a:solidFill>
                <a:effectLst/>
                <a:latin typeface="+mn-lt"/>
                <a:ea typeface="+mn-ea"/>
                <a:cs typeface="+mn-cs"/>
              </a:rPr>
              <a:t>5) </a:t>
            </a:r>
            <a:r>
              <a:rPr lang="es-ES" sz="1200" kern="1200" dirty="0">
                <a:solidFill>
                  <a:schemeClr val="tx1"/>
                </a:solidFill>
                <a:effectLst/>
                <a:latin typeface="+mn-lt"/>
                <a:ea typeface="+mn-ea"/>
                <a:cs typeface="+mn-cs"/>
              </a:rPr>
              <a:t>¿Puedes llevar el libro a la clase?</a:t>
            </a:r>
          </a:p>
          <a:p>
            <a:r>
              <a:rPr lang="es-CO" sz="1200" kern="1200" dirty="0">
                <a:solidFill>
                  <a:schemeClr val="tx1"/>
                </a:solidFill>
                <a:effectLst/>
                <a:latin typeface="+mn-lt"/>
                <a:ea typeface="+mn-ea"/>
                <a:cs typeface="+mn-cs"/>
              </a:rPr>
              <a:t>6) </a:t>
            </a:r>
            <a:r>
              <a:rPr lang="es-ES" sz="1200" kern="1200" dirty="0">
                <a:solidFill>
                  <a:schemeClr val="tx1"/>
                </a:solidFill>
                <a:effectLst/>
                <a:latin typeface="+mn-lt"/>
                <a:ea typeface="+mn-ea"/>
                <a:cs typeface="+mn-cs"/>
              </a:rPr>
              <a:t>¿Puedo hacer los deberes con un compañero?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7) </a:t>
            </a:r>
            <a:r>
              <a:rPr lang="es-ES" sz="1200" kern="1200" dirty="0">
                <a:solidFill>
                  <a:schemeClr val="tx1"/>
                </a:solidFill>
                <a:effectLst/>
                <a:latin typeface="+mn-lt"/>
                <a:ea typeface="+mn-ea"/>
                <a:cs typeface="+mn-cs"/>
              </a:rPr>
              <a:t>¿Puedo ir a los servicios?</a:t>
            </a:r>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8) </a:t>
            </a:r>
            <a:r>
              <a:rPr lang="es-ES" sz="1200" kern="1200" dirty="0">
                <a:solidFill>
                  <a:schemeClr val="tx1"/>
                </a:solidFill>
                <a:effectLst/>
                <a:latin typeface="+mn-lt"/>
                <a:ea typeface="+mn-ea"/>
                <a:cs typeface="+mn-cs"/>
              </a:rPr>
              <a:t>¿Puedes leer la frase otra vez?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FB90784-656C-4BA6-90F8-11FF7804BF12}" type="slidenum">
              <a:rPr lang="en-GB" smtClean="0"/>
              <a:t>49</a:t>
            </a:fld>
            <a:endParaRPr lang="en-GB"/>
          </a:p>
        </p:txBody>
      </p:sp>
    </p:spTree>
    <p:extLst>
      <p:ext uri="{BB962C8B-B14F-4D97-AF65-F5344CB8AC3E}">
        <p14:creationId xmlns:p14="http://schemas.microsoft.com/office/powerpoint/2010/main" val="1658384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261924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1" baseline="0" dirty="0"/>
              <a:t>Timing</a:t>
            </a:r>
            <a:r>
              <a:rPr lang="en-GB" baseline="0" dirty="0"/>
              <a:t>: 12 minutes</a:t>
            </a:r>
          </a:p>
          <a:p>
            <a:pPr marL="0" indent="0">
              <a:buFontTx/>
              <a:buNone/>
            </a:pPr>
            <a:endParaRPr lang="en-GB" baseline="0" dirty="0"/>
          </a:p>
          <a:p>
            <a:pPr marL="0" indent="0">
              <a:buFontTx/>
              <a:buNone/>
            </a:pPr>
            <a:r>
              <a:rPr lang="en-GB" b="1" baseline="0" dirty="0"/>
              <a:t>Aim</a:t>
            </a:r>
            <a:r>
              <a:rPr lang="en-GB" baseline="0" dirty="0"/>
              <a:t>: to practise understanding ‘puedes’ and ‘puede’ + infinitive and revisited vocabulary in the oral modality</a:t>
            </a:r>
          </a:p>
          <a:p>
            <a:pPr marL="0" indent="0">
              <a:buFontTx/>
              <a:buNone/>
            </a:pPr>
            <a:endParaRPr lang="en-GB" baseline="0" dirty="0"/>
          </a:p>
          <a:p>
            <a:pPr marL="0" indent="0">
              <a:buFontTx/>
              <a:buNone/>
            </a:pPr>
            <a:r>
              <a:rPr lang="en-GB" b="1" baseline="0" dirty="0"/>
              <a:t>Procedure</a:t>
            </a:r>
            <a:r>
              <a:rPr lang="en-GB" baseline="0" dirty="0"/>
              <a:t>:</a:t>
            </a:r>
          </a:p>
          <a:p>
            <a:pPr marL="228600" indent="-228600">
              <a:buFontTx/>
              <a:buAutoNum type="arabicPeriod"/>
            </a:pPr>
            <a:r>
              <a:rPr lang="en-GB" baseline="0" dirty="0"/>
              <a:t>Student A reads their sentences to their partners.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 B ticks the corresponding column (‘you can’ or ‘s/he can’ and also writes the meaning in English in the last column).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swap roles.</a:t>
            </a:r>
          </a:p>
          <a:p>
            <a:pPr marL="228600" indent="-228600">
              <a:buFontTx/>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The objective for the speaker is to gain confidence by reading out sentences aloud in Spanish. If teachers wish to challenge students more, prompts could be given in English so that students have to produce the Spanish themselves.</a:t>
            </a:r>
          </a:p>
        </p:txBody>
      </p:sp>
      <p:sp>
        <p:nvSpPr>
          <p:cNvPr id="4" name="Slide Number Placeholder 3"/>
          <p:cNvSpPr>
            <a:spLocks noGrp="1"/>
          </p:cNvSpPr>
          <p:nvPr>
            <p:ph type="sldNum" sz="quarter" idx="5"/>
          </p:nvPr>
        </p:nvSpPr>
        <p:spPr/>
        <p:txBody>
          <a:bodyPr/>
          <a:lstStyle/>
          <a:p>
            <a:fld id="{AFB90784-656C-4BA6-90F8-11FF7804BF12}" type="slidenum">
              <a:rPr lang="en-GB" smtClean="0"/>
              <a:t>50</a:t>
            </a:fld>
            <a:endParaRPr lang="en-GB"/>
          </a:p>
        </p:txBody>
      </p:sp>
    </p:spTree>
    <p:extLst>
      <p:ext uri="{BB962C8B-B14F-4D97-AF65-F5344CB8AC3E}">
        <p14:creationId xmlns:p14="http://schemas.microsoft.com/office/powerpoint/2010/main" val="2851404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a:t>
            </a:r>
            <a:r>
              <a:rPr lang="en-GB" b="0" baseline="0" dirty="0"/>
              <a:t> speaking </a:t>
            </a:r>
            <a:r>
              <a:rPr lang="en-GB" b="0" dirty="0"/>
              <a:t>cards/listening grid</a:t>
            </a:r>
            <a:endParaRPr lang="en-GB" b="1" dirty="0"/>
          </a:p>
          <a:p>
            <a:endParaRPr lang="en-GB"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usar</a:t>
            </a:r>
            <a:r>
              <a:rPr lang="en-GB" dirty="0"/>
              <a:t> la </a:t>
            </a:r>
            <a:r>
              <a:rPr lang="en-GB" dirty="0" err="1"/>
              <a:t>cámara</a:t>
            </a:r>
            <a:r>
              <a:rPr lang="en-GB" dirty="0"/>
              <a:t>.</a:t>
            </a:r>
          </a:p>
          <a:p>
            <a:pPr marL="228600" indent="-228600">
              <a:buFont typeface="+mj-lt"/>
              <a:buAutoNum type="arabicPeriod"/>
            </a:pPr>
            <a:r>
              <a:rPr lang="en-GB" dirty="0"/>
              <a:t>Puedes </a:t>
            </a:r>
            <a:r>
              <a:rPr lang="en-GB" dirty="0" err="1"/>
              <a:t>buscar</a:t>
            </a:r>
            <a:r>
              <a:rPr lang="en-GB" dirty="0"/>
              <a:t> el </a:t>
            </a:r>
            <a:r>
              <a:rPr lang="en-GB" dirty="0" err="1"/>
              <a:t>río</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jugar</a:t>
            </a:r>
            <a:r>
              <a:rPr lang="en-GB" dirty="0"/>
              <a:t> con el caballo.</a:t>
            </a:r>
          </a:p>
          <a:p>
            <a:pPr marL="0" indent="0">
              <a:buFont typeface="+mj-lt"/>
              <a:buNone/>
            </a:pPr>
            <a:endParaRPr lang="en-GB" dirty="0"/>
          </a:p>
          <a:p>
            <a:endParaRPr lang="en-GB" dirty="0"/>
          </a:p>
          <a:p>
            <a:r>
              <a:rPr lang="en-GB" dirty="0"/>
              <a:t>Student B:</a:t>
            </a:r>
          </a:p>
          <a:p>
            <a:endParaRPr lang="en-GB" dirty="0"/>
          </a:p>
          <a:p>
            <a:pPr marL="228600" indent="-228600">
              <a:buFont typeface="+mj-lt"/>
              <a:buAutoNum type="arabicPeriod"/>
            </a:pPr>
            <a:r>
              <a:rPr lang="en-GB" dirty="0"/>
              <a:t>Puede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dos </a:t>
            </a:r>
            <a:r>
              <a:rPr lang="en-GB" dirty="0" err="1"/>
              <a:t>bicicletas</a:t>
            </a:r>
            <a:r>
              <a:rPr lang="en-GB" dirty="0"/>
              <a:t>.</a:t>
            </a:r>
          </a:p>
          <a:p>
            <a:pPr marL="228600" indent="-228600">
              <a:buFont typeface="+mj-lt"/>
              <a:buAutoNum type="arabicPeriod"/>
            </a:pPr>
            <a:r>
              <a:rPr lang="en-GB" dirty="0"/>
              <a:t>Puede </a:t>
            </a:r>
            <a:r>
              <a:rPr lang="en-GB" dirty="0" err="1"/>
              <a:t>preguntar</a:t>
            </a:r>
            <a:r>
              <a:rPr lang="en-GB" dirty="0"/>
              <a:t> </a:t>
            </a:r>
            <a:r>
              <a:rPr lang="en-GB" dirty="0" err="1"/>
              <a:t>dónde</a:t>
            </a:r>
            <a:r>
              <a:rPr lang="en-GB" dirty="0"/>
              <a:t> </a:t>
            </a:r>
            <a:r>
              <a:rPr lang="en-GB" dirty="0" err="1"/>
              <a:t>está</a:t>
            </a:r>
            <a:r>
              <a:rPr lang="en-GB" dirty="0"/>
              <a:t> el </a:t>
            </a:r>
            <a:r>
              <a:rPr lang="en-GB" dirty="0" err="1"/>
              <a:t>norte</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buscar</a:t>
            </a:r>
            <a:r>
              <a:rPr lang="en-GB" dirty="0"/>
              <a:t> una vista </a:t>
            </a:r>
            <a:r>
              <a:rPr lang="en-GB" dirty="0" err="1"/>
              <a:t>bonita</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51</a:t>
            </a:fld>
            <a:endParaRPr lang="en-GB"/>
          </a:p>
        </p:txBody>
      </p:sp>
    </p:spTree>
    <p:extLst>
      <p:ext uri="{BB962C8B-B14F-4D97-AF65-F5344CB8AC3E}">
        <p14:creationId xmlns:p14="http://schemas.microsoft.com/office/powerpoint/2010/main" val="2942097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B</a:t>
            </a:r>
            <a:r>
              <a:rPr lang="en-GB" b="0" baseline="0" dirty="0"/>
              <a:t> speaking </a:t>
            </a:r>
            <a:r>
              <a:rPr lang="en-GB" b="0" dirty="0"/>
              <a:t>cards/listening grid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usar</a:t>
            </a:r>
            <a:r>
              <a:rPr lang="en-GB" dirty="0"/>
              <a:t> la </a:t>
            </a:r>
            <a:r>
              <a:rPr lang="en-GB" dirty="0" err="1"/>
              <a:t>cámara</a:t>
            </a:r>
            <a:r>
              <a:rPr lang="en-GB" dirty="0"/>
              <a:t>.</a:t>
            </a:r>
          </a:p>
          <a:p>
            <a:pPr marL="228600" indent="-228600">
              <a:buFont typeface="+mj-lt"/>
              <a:buAutoNum type="arabicPeriod"/>
            </a:pPr>
            <a:r>
              <a:rPr lang="en-GB" dirty="0"/>
              <a:t>Puedes </a:t>
            </a:r>
            <a:r>
              <a:rPr lang="en-GB" dirty="0" err="1"/>
              <a:t>buscar</a:t>
            </a:r>
            <a:r>
              <a:rPr lang="en-GB" dirty="0"/>
              <a:t> el </a:t>
            </a:r>
            <a:r>
              <a:rPr lang="en-GB" dirty="0" err="1"/>
              <a:t>río</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jugar</a:t>
            </a:r>
            <a:r>
              <a:rPr lang="en-GB" dirty="0"/>
              <a:t> con el caballo.</a:t>
            </a:r>
          </a:p>
          <a:p>
            <a:pPr marL="0" indent="0">
              <a:buFont typeface="+mj-lt"/>
              <a:buNone/>
            </a:pPr>
            <a:endParaRPr lang="en-GB" dirty="0"/>
          </a:p>
          <a:p>
            <a:endParaRPr lang="en-GB" dirty="0"/>
          </a:p>
          <a:p>
            <a:r>
              <a:rPr lang="en-GB" dirty="0"/>
              <a:t>Student B:</a:t>
            </a:r>
          </a:p>
          <a:p>
            <a:endParaRPr lang="en-GB" dirty="0"/>
          </a:p>
          <a:p>
            <a:pPr marL="228600" indent="-228600">
              <a:buFont typeface="+mj-lt"/>
              <a:buAutoNum type="arabicPeriod"/>
            </a:pPr>
            <a:r>
              <a:rPr lang="en-GB" dirty="0"/>
              <a:t>Puede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dos </a:t>
            </a:r>
            <a:r>
              <a:rPr lang="en-GB" dirty="0" err="1"/>
              <a:t>bicicletas</a:t>
            </a:r>
            <a:r>
              <a:rPr lang="en-GB" dirty="0"/>
              <a:t>.</a:t>
            </a:r>
          </a:p>
          <a:p>
            <a:pPr marL="228600" indent="-228600">
              <a:buFont typeface="+mj-lt"/>
              <a:buAutoNum type="arabicPeriod"/>
            </a:pPr>
            <a:r>
              <a:rPr lang="en-GB" dirty="0"/>
              <a:t>Puede </a:t>
            </a:r>
            <a:r>
              <a:rPr lang="en-GB" dirty="0" err="1"/>
              <a:t>preguntar</a:t>
            </a:r>
            <a:r>
              <a:rPr lang="en-GB" dirty="0"/>
              <a:t> </a:t>
            </a:r>
            <a:r>
              <a:rPr lang="en-GB" dirty="0" err="1"/>
              <a:t>dónde</a:t>
            </a:r>
            <a:r>
              <a:rPr lang="en-GB" dirty="0"/>
              <a:t> </a:t>
            </a:r>
            <a:r>
              <a:rPr lang="en-GB" dirty="0" err="1"/>
              <a:t>está</a:t>
            </a:r>
            <a:r>
              <a:rPr lang="en-GB" dirty="0"/>
              <a:t> el </a:t>
            </a:r>
            <a:r>
              <a:rPr lang="en-GB" dirty="0" err="1"/>
              <a:t>norte</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buscar</a:t>
            </a:r>
            <a:r>
              <a:rPr lang="en-GB" dirty="0"/>
              <a:t> una vista </a:t>
            </a:r>
            <a:r>
              <a:rPr lang="en-GB" dirty="0" err="1"/>
              <a:t>bonita</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52</a:t>
            </a:fld>
            <a:endParaRPr lang="en-GB"/>
          </a:p>
        </p:txBody>
      </p:sp>
    </p:spTree>
    <p:extLst>
      <p:ext uri="{BB962C8B-B14F-4D97-AF65-F5344CB8AC3E}">
        <p14:creationId xmlns:p14="http://schemas.microsoft.com/office/powerpoint/2010/main" val="678246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r>
              <a:rPr lang="en-GB" b="1" baseline="0" dirty="0"/>
              <a:t> - </a:t>
            </a:r>
            <a:r>
              <a:rPr lang="en-GB" b="1" dirty="0"/>
              <a:t>DO NOT DISPLAY DURING ACTIVITY</a:t>
            </a:r>
          </a:p>
          <a:p>
            <a:endParaRPr lang="en-GB"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usar</a:t>
            </a:r>
            <a:r>
              <a:rPr lang="en-GB" dirty="0"/>
              <a:t> la </a:t>
            </a:r>
            <a:r>
              <a:rPr lang="en-GB" dirty="0" err="1"/>
              <a:t>cámara</a:t>
            </a:r>
            <a:r>
              <a:rPr lang="en-GB" dirty="0"/>
              <a:t>.</a:t>
            </a:r>
          </a:p>
          <a:p>
            <a:pPr marL="228600" indent="-228600">
              <a:buFont typeface="+mj-lt"/>
              <a:buAutoNum type="arabicPeriod"/>
            </a:pPr>
            <a:r>
              <a:rPr lang="en-GB" dirty="0"/>
              <a:t>Puedes </a:t>
            </a:r>
            <a:r>
              <a:rPr lang="en-GB" dirty="0" err="1"/>
              <a:t>buscar</a:t>
            </a:r>
            <a:r>
              <a:rPr lang="en-GB" dirty="0"/>
              <a:t> el </a:t>
            </a:r>
            <a:r>
              <a:rPr lang="en-GB" dirty="0" err="1"/>
              <a:t>río</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jugar</a:t>
            </a:r>
            <a:r>
              <a:rPr lang="en-GB" dirty="0"/>
              <a:t> con el caballo.</a:t>
            </a:r>
          </a:p>
          <a:p>
            <a:pPr marL="0" indent="0">
              <a:buFont typeface="+mj-lt"/>
              <a:buNone/>
            </a:pPr>
            <a:endParaRPr lang="en-GB" dirty="0"/>
          </a:p>
          <a:p>
            <a:endParaRPr lang="en-GB" dirty="0"/>
          </a:p>
          <a:p>
            <a:r>
              <a:rPr lang="en-GB" dirty="0"/>
              <a:t>Student B:</a:t>
            </a:r>
          </a:p>
          <a:p>
            <a:endParaRPr lang="en-GB" dirty="0"/>
          </a:p>
          <a:p>
            <a:pPr marL="228600" indent="-228600">
              <a:buFont typeface="+mj-lt"/>
              <a:buAutoNum type="arabicPeriod"/>
            </a:pPr>
            <a:r>
              <a:rPr lang="en-GB" dirty="0"/>
              <a:t>Puede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dos </a:t>
            </a:r>
            <a:r>
              <a:rPr lang="en-GB" dirty="0" err="1"/>
              <a:t>bicicletas</a:t>
            </a:r>
            <a:r>
              <a:rPr lang="en-GB" dirty="0"/>
              <a:t>.</a:t>
            </a:r>
          </a:p>
          <a:p>
            <a:pPr marL="228600" indent="-228600">
              <a:buFont typeface="+mj-lt"/>
              <a:buAutoNum type="arabicPeriod"/>
            </a:pPr>
            <a:r>
              <a:rPr lang="en-GB" dirty="0"/>
              <a:t>Puede </a:t>
            </a:r>
            <a:r>
              <a:rPr lang="en-GB" dirty="0" err="1"/>
              <a:t>preguntar</a:t>
            </a:r>
            <a:r>
              <a:rPr lang="en-GB" dirty="0"/>
              <a:t> </a:t>
            </a:r>
            <a:r>
              <a:rPr lang="en-GB" dirty="0" err="1"/>
              <a:t>dónde</a:t>
            </a:r>
            <a:r>
              <a:rPr lang="en-GB" dirty="0"/>
              <a:t> </a:t>
            </a:r>
            <a:r>
              <a:rPr lang="en-GB" dirty="0" err="1"/>
              <a:t>está</a:t>
            </a:r>
            <a:r>
              <a:rPr lang="en-GB" dirty="0"/>
              <a:t> el </a:t>
            </a:r>
            <a:r>
              <a:rPr lang="en-GB" dirty="0" err="1"/>
              <a:t>norte</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buscar</a:t>
            </a:r>
            <a:r>
              <a:rPr lang="en-GB" dirty="0"/>
              <a:t> una vista </a:t>
            </a:r>
            <a:r>
              <a:rPr lang="en-GB" dirty="0" err="1"/>
              <a:t>bonita</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53</a:t>
            </a:fld>
            <a:endParaRPr lang="en-GB"/>
          </a:p>
        </p:txBody>
      </p:sp>
    </p:spTree>
    <p:extLst>
      <p:ext uri="{BB962C8B-B14F-4D97-AF65-F5344CB8AC3E}">
        <p14:creationId xmlns:p14="http://schemas.microsoft.com/office/powerpoint/2010/main" val="42043181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 -</a:t>
            </a:r>
            <a:r>
              <a:rPr lang="en-GB" b="1" baseline="0" dirty="0"/>
              <a:t> </a:t>
            </a:r>
            <a:r>
              <a:rPr lang="en-GB" b="1" dirty="0"/>
              <a:t>DO NOT DISPLAY DURING ACTIVITY</a:t>
            </a:r>
          </a:p>
          <a:p>
            <a:endParaRPr lang="en-GB"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usar</a:t>
            </a:r>
            <a:r>
              <a:rPr lang="en-GB" dirty="0"/>
              <a:t> la </a:t>
            </a:r>
            <a:r>
              <a:rPr lang="en-GB" dirty="0" err="1"/>
              <a:t>cámara</a:t>
            </a:r>
            <a:r>
              <a:rPr lang="en-GB" dirty="0"/>
              <a:t>.</a:t>
            </a:r>
          </a:p>
          <a:p>
            <a:pPr marL="228600" indent="-228600">
              <a:buFont typeface="+mj-lt"/>
              <a:buAutoNum type="arabicPeriod"/>
            </a:pPr>
            <a:r>
              <a:rPr lang="en-GB" dirty="0"/>
              <a:t>Puedes </a:t>
            </a:r>
            <a:r>
              <a:rPr lang="en-GB" dirty="0" err="1"/>
              <a:t>buscar</a:t>
            </a:r>
            <a:r>
              <a:rPr lang="en-GB" dirty="0"/>
              <a:t> el </a:t>
            </a:r>
            <a:r>
              <a:rPr lang="en-GB" dirty="0" err="1"/>
              <a:t>río</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jugar</a:t>
            </a:r>
            <a:r>
              <a:rPr lang="en-GB" dirty="0"/>
              <a:t> con el caballo.</a:t>
            </a:r>
          </a:p>
          <a:p>
            <a:pPr marL="0" indent="0">
              <a:buFont typeface="+mj-lt"/>
              <a:buNone/>
            </a:pPr>
            <a:endParaRPr lang="en-GB" dirty="0"/>
          </a:p>
          <a:p>
            <a:endParaRPr lang="en-GB" dirty="0"/>
          </a:p>
          <a:p>
            <a:r>
              <a:rPr lang="en-GB" dirty="0"/>
              <a:t>Student B:</a:t>
            </a:r>
          </a:p>
          <a:p>
            <a:endParaRPr lang="en-GB" dirty="0"/>
          </a:p>
          <a:p>
            <a:pPr marL="228600" indent="-228600">
              <a:buFont typeface="+mj-lt"/>
              <a:buAutoNum type="arabicPeriod"/>
            </a:pPr>
            <a:r>
              <a:rPr lang="en-GB" dirty="0"/>
              <a:t>Puede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dos </a:t>
            </a:r>
            <a:r>
              <a:rPr lang="en-GB" dirty="0" err="1"/>
              <a:t>bicicletas</a:t>
            </a:r>
            <a:r>
              <a:rPr lang="en-GB" dirty="0"/>
              <a:t>.</a:t>
            </a:r>
          </a:p>
          <a:p>
            <a:pPr marL="228600" indent="-228600">
              <a:buFont typeface="+mj-lt"/>
              <a:buAutoNum type="arabicPeriod"/>
            </a:pPr>
            <a:r>
              <a:rPr lang="en-GB" dirty="0"/>
              <a:t>Puede </a:t>
            </a:r>
            <a:r>
              <a:rPr lang="en-GB" dirty="0" err="1"/>
              <a:t>preguntar</a:t>
            </a:r>
            <a:r>
              <a:rPr lang="en-GB" dirty="0"/>
              <a:t> </a:t>
            </a:r>
            <a:r>
              <a:rPr lang="en-GB" dirty="0" err="1"/>
              <a:t>dónde</a:t>
            </a:r>
            <a:r>
              <a:rPr lang="en-GB" dirty="0"/>
              <a:t> </a:t>
            </a:r>
            <a:r>
              <a:rPr lang="en-GB" dirty="0" err="1"/>
              <a:t>está</a:t>
            </a:r>
            <a:r>
              <a:rPr lang="en-GB" dirty="0"/>
              <a:t> el </a:t>
            </a:r>
            <a:r>
              <a:rPr lang="en-GB" dirty="0" err="1"/>
              <a:t>norte</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buscar</a:t>
            </a:r>
            <a:r>
              <a:rPr lang="en-GB" dirty="0"/>
              <a:t> una vista </a:t>
            </a:r>
            <a:r>
              <a:rPr lang="en-GB" dirty="0" err="1"/>
              <a:t>bonita</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54</a:t>
            </a:fld>
            <a:endParaRPr lang="en-GB"/>
          </a:p>
        </p:txBody>
      </p:sp>
    </p:spTree>
    <p:extLst>
      <p:ext uri="{BB962C8B-B14F-4D97-AF65-F5344CB8AC3E}">
        <p14:creationId xmlns:p14="http://schemas.microsoft.com/office/powerpoint/2010/main" val="3757131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47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234950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194947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effectLst/>
                <a:latin typeface="+mn-lt"/>
                <a:ea typeface="+mn-ea"/>
                <a:cs typeface="+mn-cs"/>
              </a:rPr>
              <a:t>Phonics and vocabulary</a:t>
            </a:r>
          </a:p>
          <a:p>
            <a:pPr marL="0" indent="0">
              <a:buNone/>
            </a:pPr>
            <a:endParaRPr lang="en-US" sz="1200" b="1" kern="1200" dirty="0">
              <a:solidFill>
                <a:schemeClr val="tx1"/>
              </a:solidFill>
              <a:effectLst/>
              <a:latin typeface="+mn-lt"/>
              <a:ea typeface="+mn-ea"/>
              <a:cs typeface="+mn-cs"/>
            </a:endParaRPr>
          </a:p>
          <a:p>
            <a:pPr marL="0" indent="0">
              <a:buNone/>
            </a:pPr>
            <a:r>
              <a:rPr lang="en-GB" b="1" dirty="0"/>
              <a:t>Timing</a:t>
            </a:r>
            <a:r>
              <a:rPr lang="en-GB" dirty="0"/>
              <a:t>: 7 minutes</a:t>
            </a:r>
          </a:p>
          <a:p>
            <a:pPr marL="0" indent="0">
              <a:buNone/>
            </a:pPr>
            <a:endParaRPr lang="en-GB" dirty="0"/>
          </a:p>
          <a:p>
            <a:pPr marL="0" indent="0">
              <a:buNone/>
            </a:pPr>
            <a:r>
              <a:rPr lang="en-GB" b="1" dirty="0"/>
              <a:t>Aim</a:t>
            </a:r>
            <a:r>
              <a:rPr lang="en-GB" dirty="0"/>
              <a:t>: to raise awareness of the SSC [u]</a:t>
            </a:r>
            <a:r>
              <a:rPr lang="en-GB" baseline="0" dirty="0"/>
              <a:t> in different words</a:t>
            </a:r>
            <a:endParaRPr lang="en-GB" dirty="0"/>
          </a:p>
          <a:p>
            <a:pPr marL="0" indent="0">
              <a:buNone/>
            </a:pPr>
            <a:endParaRPr lang="en-GB" dirty="0"/>
          </a:p>
          <a:p>
            <a:pPr marL="0" indent="0">
              <a:buNone/>
            </a:pPr>
            <a:r>
              <a:rPr lang="en-GB" b="1" dirty="0"/>
              <a:t>Procedure</a:t>
            </a:r>
            <a:r>
              <a:rPr lang="en-GB" dirty="0"/>
              <a:t>:</a:t>
            </a:r>
          </a:p>
          <a:p>
            <a:pPr marL="228600" indent="-228600">
              <a:buAutoNum type="arabicPeriod"/>
            </a:pPr>
            <a:r>
              <a:rPr lang="en-GB" dirty="0"/>
              <a:t>Students listen </a:t>
            </a:r>
            <a:r>
              <a:rPr lang="en-GB" baseline="0" dirty="0"/>
              <a:t>out for how many times they can listen to the sound ‘u’, 1, 2 or 3 times. </a:t>
            </a:r>
          </a:p>
          <a:p>
            <a:pPr marL="228600" indent="-228600">
              <a:buAutoNum type="arabicPeriod"/>
            </a:pPr>
            <a:r>
              <a:rPr lang="en-GB" baseline="0" dirty="0"/>
              <a:t>Students listen again and write the whole sentence.</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Higher-achieving groups may be able to write the whole sentence the first time they listen. Writing the sentence will help students to check their initial decision about how many times ‘u’ appears.</a:t>
            </a:r>
            <a:endParaRPr lang="en-GB" b="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There is some phonological variation in the SSC ‘u’ in several of these</a:t>
            </a:r>
            <a:r>
              <a:rPr lang="en-GB" sz="1200" kern="1200" baseline="0" dirty="0">
                <a:solidFill>
                  <a:schemeClr val="tx1"/>
                </a:solidFill>
                <a:effectLst/>
                <a:latin typeface="+mn-lt"/>
                <a:ea typeface="+mn-ea"/>
                <a:cs typeface="+mn-cs"/>
              </a:rPr>
              <a:t> words</a:t>
            </a:r>
            <a:r>
              <a:rPr lang="en-GB" sz="1200" kern="1200" dirty="0">
                <a:solidFill>
                  <a:schemeClr val="tx1"/>
                </a:solidFill>
                <a:effectLst/>
                <a:latin typeface="+mn-lt"/>
                <a:ea typeface="+mn-ea"/>
                <a:cs typeface="+mn-cs"/>
              </a:rPr>
              <a:t>. It can be useful to make students aware that ‘u’ can vary in sound, depending on the letters that come before or after it. (For example, it</a:t>
            </a:r>
            <a:r>
              <a:rPr lang="en-GB" sz="1200" kern="1200" baseline="0" dirty="0">
                <a:solidFill>
                  <a:schemeClr val="tx1"/>
                </a:solidFill>
                <a:effectLst/>
                <a:latin typeface="+mn-lt"/>
                <a:ea typeface="+mn-ea"/>
                <a:cs typeface="+mn-cs"/>
              </a:rPr>
              <a:t> is followed by a vowel in </a:t>
            </a:r>
            <a:r>
              <a:rPr lang="en-GB" sz="1200" kern="1200" baseline="0" dirty="0" err="1">
                <a:solidFill>
                  <a:schemeClr val="tx1"/>
                </a:solidFill>
                <a:effectLst/>
                <a:latin typeface="+mn-lt"/>
                <a:ea typeface="+mn-ea"/>
                <a:cs typeface="+mn-cs"/>
              </a:rPr>
              <a:t>respuesta</a:t>
            </a:r>
            <a:r>
              <a:rPr lang="en-GB" sz="1200" kern="1200" baseline="0" dirty="0">
                <a:solidFill>
                  <a:schemeClr val="tx1"/>
                </a:solidFill>
                <a:effectLst/>
                <a:latin typeface="+mn-lt"/>
                <a:ea typeface="+mn-ea"/>
                <a:cs typeface="+mn-cs"/>
              </a:rPr>
              <a:t>, pueblo and </a:t>
            </a:r>
            <a:r>
              <a:rPr lang="en-GB" sz="1200" kern="1200" baseline="0" dirty="0" err="1">
                <a:solidFill>
                  <a:schemeClr val="tx1"/>
                </a:solidFill>
                <a:effectLst/>
                <a:latin typeface="+mn-lt"/>
                <a:ea typeface="+mn-ea"/>
                <a:cs typeface="+mn-cs"/>
              </a:rPr>
              <a:t>antiguo</a:t>
            </a:r>
            <a:r>
              <a:rPr lang="en-GB" sz="1200" kern="1200" baseline="0" dirty="0">
                <a:solidFill>
                  <a:schemeClr val="tx1"/>
                </a:solidFill>
                <a:effectLst/>
                <a:latin typeface="+mn-lt"/>
                <a:ea typeface="+mn-ea"/>
                <a:cs typeface="+mn-cs"/>
              </a:rPr>
              <a:t> and so sounds different.)  </a:t>
            </a:r>
            <a:r>
              <a:rPr lang="en-GB" sz="1200" kern="1200" dirty="0">
                <a:solidFill>
                  <a:schemeClr val="tx1"/>
                </a:solidFill>
                <a:effectLst/>
                <a:latin typeface="+mn-lt"/>
                <a:ea typeface="+mn-ea"/>
                <a:cs typeface="+mn-cs"/>
              </a:rPr>
              <a:t>Students may recognise other previously taught SSCs, e.g. ‘cu’ in </a:t>
            </a:r>
            <a:r>
              <a:rPr lang="en-GB" sz="1200" kern="1200" dirty="0" err="1">
                <a:solidFill>
                  <a:schemeClr val="tx1"/>
                </a:solidFill>
                <a:effectLst/>
                <a:latin typeface="+mn-lt"/>
                <a:ea typeface="+mn-ea"/>
                <a:cs typeface="+mn-cs"/>
              </a:rPr>
              <a:t>escuchar</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Students have already met </a:t>
            </a:r>
            <a:r>
              <a:rPr lang="en-GB" sz="1200" kern="1200" dirty="0" err="1">
                <a:solidFill>
                  <a:schemeClr val="tx1"/>
                </a:solidFill>
                <a:effectLst/>
                <a:latin typeface="+mn-lt"/>
                <a:ea typeface="+mn-ea"/>
                <a:cs typeface="+mn-cs"/>
              </a:rPr>
              <a:t>cuánto</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cuantos</a:t>
            </a:r>
            <a:r>
              <a:rPr lang="en-GB" sz="1200" kern="1200" dirty="0">
                <a:solidFill>
                  <a:schemeClr val="tx1"/>
                </a:solidFill>
                <a:effectLst/>
                <a:latin typeface="+mn-lt"/>
                <a:ea typeface="+mn-ea"/>
                <a:cs typeface="+mn-cs"/>
              </a:rPr>
              <a:t> in lesson 2.1.4, but have not seen its feminine form or ‘</a:t>
            </a:r>
            <a:r>
              <a:rPr lang="en-GB" sz="1200" kern="1200" dirty="0" err="1">
                <a:solidFill>
                  <a:schemeClr val="tx1"/>
                </a:solidFill>
                <a:effectLst/>
                <a:latin typeface="+mn-lt"/>
                <a:ea typeface="+mn-ea"/>
                <a:cs typeface="+mn-cs"/>
              </a:rPr>
              <a:t>vez</a:t>
            </a:r>
            <a:r>
              <a:rPr lang="en-GB" sz="1200" kern="1200" dirty="0">
                <a:solidFill>
                  <a:schemeClr val="tx1"/>
                </a:solidFill>
                <a:effectLst/>
                <a:latin typeface="+mn-lt"/>
                <a:ea typeface="+mn-ea"/>
                <a:cs typeface="+mn-cs"/>
              </a:rPr>
              <a:t>’, yet. Ensure that the meaning of this word is clear to them when giving task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Hay </a:t>
            </a:r>
            <a:r>
              <a:rPr lang="en-GB" b="1" dirty="0"/>
              <a:t>u</a:t>
            </a:r>
            <a:r>
              <a:rPr lang="en-GB" dirty="0"/>
              <a:t>n mercado.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Esc</a:t>
            </a:r>
            <a:r>
              <a:rPr lang="en-GB" b="1" dirty="0" err="1"/>
              <a:t>u</a:t>
            </a:r>
            <a:r>
              <a:rPr lang="en-GB" dirty="0" err="1"/>
              <a:t>char</a:t>
            </a:r>
            <a:r>
              <a:rPr lang="en-GB" dirty="0"/>
              <a:t> </a:t>
            </a:r>
            <a:r>
              <a:rPr lang="en-GB" dirty="0" err="1"/>
              <a:t>m</a:t>
            </a:r>
            <a:r>
              <a:rPr lang="en-GB" b="1" dirty="0" err="1"/>
              <a:t>ú</a:t>
            </a:r>
            <a:r>
              <a:rPr lang="en-GB" dirty="0" err="1"/>
              <a:t>sica</a:t>
            </a:r>
            <a:r>
              <a:rPr lang="en-GB" dirty="0"/>
              <a:t> es genial.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 </a:t>
            </a:r>
            <a:r>
              <a:rPr lang="en-GB" dirty="0" err="1"/>
              <a:t>m</a:t>
            </a:r>
            <a:r>
              <a:rPr lang="en-GB" b="1" dirty="0" err="1"/>
              <a:t>u</a:t>
            </a:r>
            <a:r>
              <a:rPr lang="en-GB" b="0" dirty="0" err="1"/>
              <a:t>ndo</a:t>
            </a:r>
            <a:r>
              <a:rPr lang="en-GB" b="0" baseline="0" dirty="0"/>
              <a:t> es </a:t>
            </a:r>
            <a:r>
              <a:rPr lang="en-GB" b="0" baseline="0" dirty="0" err="1"/>
              <a:t>grande</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Est</a:t>
            </a:r>
            <a:r>
              <a:rPr lang="en-GB" b="1" dirty="0" err="1"/>
              <a:t>u</a:t>
            </a:r>
            <a:r>
              <a:rPr lang="en-GB" dirty="0" err="1"/>
              <a:t>dia</a:t>
            </a:r>
            <a:r>
              <a:rPr lang="en-GB" dirty="0"/>
              <a:t> </a:t>
            </a:r>
            <a:r>
              <a:rPr lang="en-GB" dirty="0" err="1"/>
              <a:t>m</a:t>
            </a:r>
            <a:r>
              <a:rPr lang="en-GB" b="1" dirty="0" err="1"/>
              <a:t>u</a:t>
            </a:r>
            <a:r>
              <a:rPr lang="en-GB" dirty="0" err="1"/>
              <a:t>cho</a:t>
            </a:r>
            <a:r>
              <a:rPr lang="en-GB" dirty="0"/>
              <a:t> </a:t>
            </a:r>
            <a:r>
              <a:rPr lang="en-GB" dirty="0" err="1"/>
              <a:t>en</a:t>
            </a:r>
            <a:r>
              <a:rPr lang="en-GB" dirty="0"/>
              <a:t> la </a:t>
            </a:r>
            <a:r>
              <a:rPr lang="en-GB" dirty="0" err="1"/>
              <a:t>esc</a:t>
            </a:r>
            <a:r>
              <a:rPr lang="en-GB" b="1" dirty="0" err="1"/>
              <a:t>u</a:t>
            </a:r>
            <a:r>
              <a:rPr lang="en-GB" dirty="0" err="1"/>
              <a:t>ela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 </a:t>
            </a:r>
            <a:r>
              <a:rPr lang="en-GB" dirty="0" err="1"/>
              <a:t>l</a:t>
            </a:r>
            <a:r>
              <a:rPr lang="en-GB" b="1" dirty="0" err="1"/>
              <a:t>u</a:t>
            </a:r>
            <a:r>
              <a:rPr lang="en-GB" dirty="0" err="1"/>
              <a:t>gar</a:t>
            </a:r>
            <a:r>
              <a:rPr lang="en-GB" dirty="0"/>
              <a:t> </a:t>
            </a:r>
            <a:r>
              <a:rPr lang="en-GB" dirty="0" err="1"/>
              <a:t>está</a:t>
            </a:r>
            <a:r>
              <a:rPr lang="en-GB" dirty="0"/>
              <a:t> </a:t>
            </a:r>
            <a:r>
              <a:rPr lang="en-GB" dirty="0" err="1"/>
              <a:t>cerca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Tiene la </a:t>
            </a:r>
            <a:r>
              <a:rPr lang="en-GB" dirty="0" err="1"/>
              <a:t>resp</a:t>
            </a:r>
            <a:r>
              <a:rPr lang="en-GB" b="1" dirty="0" err="1"/>
              <a:t>u</a:t>
            </a:r>
            <a:r>
              <a:rPr lang="en-GB" dirty="0" err="1"/>
              <a:t>esta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 p</a:t>
            </a:r>
            <a:r>
              <a:rPr lang="en-GB" b="1" dirty="0"/>
              <a:t>u</a:t>
            </a:r>
            <a:r>
              <a:rPr lang="en-GB" dirty="0"/>
              <a:t>eblo </a:t>
            </a:r>
            <a:r>
              <a:rPr lang="en-GB" dirty="0" err="1"/>
              <a:t>antig</a:t>
            </a:r>
            <a:r>
              <a:rPr lang="en-GB" b="1" dirty="0" err="1"/>
              <a:t>u</a:t>
            </a:r>
            <a:r>
              <a:rPr lang="en-GB" dirty="0" err="1"/>
              <a:t>o</a:t>
            </a:r>
            <a:r>
              <a:rPr lang="en-GB" dirty="0"/>
              <a:t> </a:t>
            </a:r>
            <a:r>
              <a:rPr lang="en-GB" dirty="0" err="1"/>
              <a:t>está</a:t>
            </a:r>
            <a:r>
              <a:rPr lang="en-GB" dirty="0"/>
              <a:t> </a:t>
            </a:r>
            <a:r>
              <a:rPr lang="en-GB" dirty="0" err="1"/>
              <a:t>lejos</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El pájaro az</a:t>
            </a:r>
            <a:r>
              <a:rPr lang="es-ES" b="1" dirty="0"/>
              <a:t>u</a:t>
            </a:r>
            <a:r>
              <a:rPr lang="es-ES" dirty="0"/>
              <a:t>l está en la nat</a:t>
            </a:r>
            <a:r>
              <a:rPr lang="es-ES" b="1" dirty="0"/>
              <a:t>u</a:t>
            </a:r>
            <a:r>
              <a:rPr lang="es-ES" dirty="0"/>
              <a:t>raleza</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t>
            </a:r>
            <a:r>
              <a:rPr lang="en-GB" dirty="0" err="1"/>
              <a:t>Sólo</a:t>
            </a:r>
            <a:r>
              <a:rPr lang="en-GB" dirty="0"/>
              <a:t> hay </a:t>
            </a:r>
            <a:r>
              <a:rPr lang="en-GB" b="1" dirty="0"/>
              <a:t>u</a:t>
            </a:r>
            <a:r>
              <a:rPr lang="en-GB" dirty="0"/>
              <a:t>n </a:t>
            </a:r>
            <a:r>
              <a:rPr lang="en-GB" b="1" dirty="0" err="1"/>
              <a:t>u</a:t>
            </a:r>
            <a:r>
              <a:rPr lang="en-GB" dirty="0" err="1"/>
              <a:t>niverso</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Century Gothic" panose="020B0502020202020204" pitchFamily="34" charset="0"/>
              </a:rPr>
              <a:t>Hay </a:t>
            </a:r>
            <a:r>
              <a:rPr lang="en-GB" b="1" dirty="0"/>
              <a:t>u</a:t>
            </a:r>
            <a:r>
              <a:rPr lang="en-GB" sz="1200" b="0" dirty="0">
                <a:solidFill>
                  <a:srgbClr val="002060"/>
                </a:solidFill>
                <a:latin typeface="Century Gothic" panose="020B0502020202020204" pitchFamily="34" charset="0"/>
              </a:rPr>
              <a:t>n </a:t>
            </a:r>
            <a:r>
              <a:rPr lang="en-GB" sz="1200" b="0" dirty="0" err="1">
                <a:solidFill>
                  <a:srgbClr val="002060"/>
                </a:solidFill>
                <a:latin typeface="Century Gothic" panose="020B0502020202020204" pitchFamily="34" charset="0"/>
              </a:rPr>
              <a:t>m</a:t>
            </a:r>
            <a:r>
              <a:rPr lang="en-GB" sz="1200" b="1" dirty="0" err="1">
                <a:solidFill>
                  <a:srgbClr val="002060"/>
                </a:solidFill>
                <a:latin typeface="Century Gothic" panose="020B0502020202020204" pitchFamily="34" charset="0"/>
              </a:rPr>
              <a:t>u</a:t>
            </a:r>
            <a:r>
              <a:rPr lang="en-GB" sz="1200" b="0" dirty="0" err="1">
                <a:solidFill>
                  <a:srgbClr val="002060"/>
                </a:solidFill>
                <a:latin typeface="Century Gothic" panose="020B0502020202020204" pitchFamily="34" charset="0"/>
              </a:rPr>
              <a:t>seo</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en</a:t>
            </a:r>
            <a:r>
              <a:rPr lang="en-GB" sz="1200" b="0" dirty="0">
                <a:solidFill>
                  <a:srgbClr val="002060"/>
                </a:solidFill>
                <a:latin typeface="Century Gothic" panose="020B0502020202020204" pitchFamily="34" charset="0"/>
              </a:rPr>
              <a:t> la ci</a:t>
            </a:r>
            <a:r>
              <a:rPr lang="en-GB" sz="1200" b="1" dirty="0">
                <a:solidFill>
                  <a:srgbClr val="002060"/>
                </a:solidFill>
                <a:latin typeface="Century Gothic" panose="020B0502020202020204" pitchFamily="34" charset="0"/>
              </a:rPr>
              <a:t>u</a:t>
            </a:r>
            <a:r>
              <a:rPr lang="en-GB" sz="1200" b="0" dirty="0">
                <a:solidFill>
                  <a:srgbClr val="002060"/>
                </a:solidFill>
                <a:latin typeface="Century Gothic" panose="020B0502020202020204" pitchFamily="34" charset="0"/>
              </a:rPr>
              <a:t>dad.</a:t>
            </a:r>
          </a:p>
          <a:p>
            <a:pPr marL="0" indent="0">
              <a:buNone/>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8</a:t>
            </a:fld>
            <a:endParaRPr lang="en-GB"/>
          </a:p>
        </p:txBody>
      </p:sp>
    </p:spTree>
    <p:extLst>
      <p:ext uri="{BB962C8B-B14F-4D97-AF65-F5344CB8AC3E}">
        <p14:creationId xmlns:p14="http://schemas.microsoft.com/office/powerpoint/2010/main" val="245054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OPTIONAL</a:t>
            </a:r>
          </a:p>
          <a:p>
            <a:endParaRPr lang="en-GB" b="1" baseline="0" dirty="0"/>
          </a:p>
          <a:p>
            <a:r>
              <a:rPr lang="en-GB" b="1" baseline="0" dirty="0"/>
              <a:t>Timing: </a:t>
            </a:r>
            <a:r>
              <a:rPr lang="en-GB" b="0" baseline="0" dirty="0"/>
              <a:t>4 minutes.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focus </a:t>
            </a:r>
            <a:r>
              <a:rPr lang="en-GB" baseline="0" dirty="0"/>
              <a:t>on the meaning of the words used for SSC practice.</a:t>
            </a:r>
          </a:p>
          <a:p>
            <a:endParaRPr lang="en-GB" b="1" baseline="0" dirty="0"/>
          </a:p>
          <a:p>
            <a:r>
              <a:rPr lang="en-GB" b="1" baseline="0" dirty="0"/>
              <a:t>Procedure:</a:t>
            </a:r>
          </a:p>
          <a:p>
            <a:pPr marL="228600" indent="-228600">
              <a:buAutoNum type="arabicPeriod"/>
            </a:pPr>
            <a:r>
              <a:rPr lang="en-GB" b="0" baseline="0" dirty="0"/>
              <a:t>Students write the words in their books and </a:t>
            </a:r>
            <a:r>
              <a:rPr lang="en-GB" baseline="0" dirty="0"/>
              <a:t>write the corresponding letter next to the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 e</a:t>
            </a:r>
            <a:r>
              <a:rPr lang="en-GB" baseline="0" dirty="0"/>
              <a:t>licits the letter in Spanish to practise letters of the alphabet. Alternatively, the teacher can say the letter in Spanish and students will say the corresponding word.</a:t>
            </a:r>
          </a:p>
        </p:txBody>
      </p:sp>
      <p:sp>
        <p:nvSpPr>
          <p:cNvPr id="4" name="Slide Number Placeholder 3"/>
          <p:cNvSpPr>
            <a:spLocks noGrp="1"/>
          </p:cNvSpPr>
          <p:nvPr>
            <p:ph type="sldNum" sz="quarter" idx="10"/>
          </p:nvPr>
        </p:nvSpPr>
        <p:spPr/>
        <p:txBody>
          <a:bodyPr/>
          <a:lstStyle/>
          <a:p>
            <a:fld id="{AFB90784-656C-4BA6-90F8-11FF7804BF12}" type="slidenum">
              <a:rPr lang="en-GB" smtClean="0"/>
              <a:t>9</a:t>
            </a:fld>
            <a:endParaRPr lang="en-GB"/>
          </a:p>
        </p:txBody>
      </p:sp>
    </p:spTree>
    <p:extLst>
      <p:ext uri="{BB962C8B-B14F-4D97-AF65-F5344CB8AC3E}">
        <p14:creationId xmlns:p14="http://schemas.microsoft.com/office/powerpoint/2010/main" val="91627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6422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8298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21883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837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994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55411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8946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6106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205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285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82518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4314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58001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6036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074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85766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8362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08060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4792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254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2173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16/08/2021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1030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72572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16/08/2021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82767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16/08/2021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13746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16/08/2021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10908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16/08/2021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25665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914131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012565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05235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15669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641634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6943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247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373584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818776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316361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4125162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28693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7801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49152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5090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118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114669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42257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84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6258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9739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5018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070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13492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5296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0244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6422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5.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510521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14253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rPr>
              <a:t>Material</a:t>
            </a:r>
            <a:r>
              <a:rPr lang="en-GB" sz="1100" dirty="0">
                <a:solidFill>
                  <a:srgbClr val="002060"/>
                </a:solidFill>
                <a:latin typeface="Arial" panose="020B0604020202020204" pitchFamily="34" charset="0"/>
              </a:rPr>
              <a:t> </a:t>
            </a:r>
            <a:r>
              <a:rPr lang="en-GB" sz="1100" dirty="0">
                <a:solidFill>
                  <a:srgbClr val="002060"/>
                </a:solidFill>
              </a:rPr>
              <a:t>licensed as </a:t>
            </a:r>
            <a:r>
              <a:rPr lang="en-GB" sz="1100" b="1" u="sng" dirty="0">
                <a:solidFill>
                  <a:srgbClr val="FFFFFF"/>
                </a:solidFill>
                <a:hlinkClick r:id="rId16"/>
              </a:rPr>
              <a:t>CC BY-NC-SA 4.0</a:t>
            </a:r>
            <a:br>
              <a:rPr lang="en-GB" sz="1100" dirty="0">
                <a:solidFill>
                  <a:prstClr val="black"/>
                </a:solidFill>
              </a:rPr>
            </a:br>
            <a:endParaRPr lang="en-GB" sz="1100" dirty="0">
              <a:solidFill>
                <a:prstClr val="black"/>
              </a:solidFill>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667458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424452293"/>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1883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audio" Target="../media/audio19.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audio" Target="../media/audio20.wav"/></Relationships>
</file>

<file path=ppt/slides/_rels/slide1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audio" Target="../media/audio21.wav"/></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image" Target="../media/image24.png"/><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1.wdp"/><Relationship Id="rId9"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audio" Target="../media/audio19.wav"/></Relationships>
</file>

<file path=ppt/slides/_rels/slide45.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audio" Target="../media/audio32.wav"/></Relationships>
</file>

<file path=ppt/slides/_rels/slide46.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audio" Target="../media/audio33.wav"/></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image" Target="../media/image24.png"/><Relationship Id="rId5" Type="http://schemas.openxmlformats.org/officeDocument/2006/relationships/audio" Target="../media/audio36.wav"/><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hyperlink" Target="https://quizlet.com/gb/493264690/y7-spanish-term-22-week-3-days-of-the-week-flash-cards/" TargetMode="External"/><Relationship Id="rId13" Type="http://schemas.openxmlformats.org/officeDocument/2006/relationships/hyperlink" Target="https://quizlet.com/gb/491213995/y7-spanish-term-22-week-3-flash-cards/" TargetMode="External"/><Relationship Id="rId3" Type="http://schemas.openxmlformats.org/officeDocument/2006/relationships/image" Target="../media/image22.png"/><Relationship Id="rId7" Type="http://schemas.openxmlformats.org/officeDocument/2006/relationships/hyperlink" Target="https://resources.ncelp.org/concern/resources/3n203z351?locale=en" TargetMode="External"/><Relationship Id="rId12" Type="http://schemas.openxmlformats.org/officeDocument/2006/relationships/hyperlink" Target="https://resources.ncelp.org/concern/resources/vq27zn64s?locale=en"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hyperlink" Target="https://drive.google.com/file/d/15rlctgNfHlp_sGv2xG-1KzRayRT3NueP/view?usp=sharing" TargetMode="External"/><Relationship Id="rId11" Type="http://schemas.openxmlformats.org/officeDocument/2006/relationships/hyperlink" Target="https://drive.google.com/file/d/1p9j_-3FXqXsoZl_PRxdhI37KQhur152N/view?usp=sharing" TargetMode="External"/><Relationship Id="rId5" Type="http://schemas.openxmlformats.org/officeDocument/2006/relationships/hyperlink" Target="http://www.ncelp.org/audio/SY7T2-1W6" TargetMode="External"/><Relationship Id="rId1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hyperlink" Target="https://quizlet.com/gb/457557383/year-7-spanish-term-12-week-7-flash-cards/" TargetMode="External"/><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7.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16.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1.png"/><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207888" cy="879475"/>
          </a:xfrm>
        </p:spPr>
        <p:txBody>
          <a:bodyPr>
            <a:normAutofit fontScale="90000"/>
          </a:bodyPr>
          <a:lstStyle/>
          <a:p>
            <a:pPr algn="l"/>
            <a:r>
              <a:rPr lang="en-GB" sz="4000" b="1" dirty="0">
                <a:solidFill>
                  <a:prstClr val="white"/>
                </a:solidFill>
              </a:rPr>
              <a:t>Describing what people can / are able to do </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7" y="3006223"/>
            <a:ext cx="7291126" cy="567626"/>
          </a:xfrm>
        </p:spPr>
        <p:txBody>
          <a:bodyPr>
            <a:normAutofit/>
          </a:bodyPr>
          <a:lstStyle/>
          <a:p>
            <a:pPr lvl="0" algn="l">
              <a:lnSpc>
                <a:spcPct val="100000"/>
              </a:lnSpc>
              <a:spcBef>
                <a:spcPts val="0"/>
              </a:spcBef>
              <a:defRPr/>
            </a:pPr>
            <a:r>
              <a:rPr lang="en-GB" sz="2800" dirty="0">
                <a:solidFill>
                  <a:prstClr val="white"/>
                </a:solidFill>
              </a:rPr>
              <a:t>Using modal verb ‘</a:t>
            </a:r>
            <a:r>
              <a:rPr lang="en-GB" sz="2800" dirty="0" err="1">
                <a:solidFill>
                  <a:prstClr val="white"/>
                </a:solidFill>
              </a:rPr>
              <a:t>poder</a:t>
            </a:r>
            <a:r>
              <a:rPr lang="en-GB" sz="2800" dirty="0">
                <a:solidFill>
                  <a:prstClr val="white"/>
                </a:solidFill>
              </a:rPr>
              <a:t>’</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561088"/>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 [u]</a:t>
            </a:r>
          </a:p>
          <a:p>
            <a:endParaRPr lang="en-US" sz="28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2.2 - Week 2 - Lesson 41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Izquierdo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1876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51879825"/>
              </p:ext>
            </p:extLst>
          </p:nvPr>
        </p:nvGraphicFramePr>
        <p:xfrm>
          <a:off x="142938" y="46864"/>
          <a:ext cx="2577228" cy="6296790"/>
        </p:xfrm>
        <a:graphic>
          <a:graphicData uri="http://schemas.openxmlformats.org/drawingml/2006/table">
            <a:tbl>
              <a:tblPr firstRow="1" bandRow="1">
                <a:tableStyleId>{5940675A-B579-460E-94D1-54222C63F5DA}</a:tableStyleId>
              </a:tblPr>
              <a:tblGrid>
                <a:gridCol w="2577228">
                  <a:extLst>
                    <a:ext uri="{9D8B030D-6E8A-4147-A177-3AD203B41FA5}">
                      <a16:colId xmlns:a16="http://schemas.microsoft.com/office/drawing/2014/main" val="2106117533"/>
                    </a:ext>
                  </a:extLst>
                </a:gridCol>
              </a:tblGrid>
              <a:tr h="419786">
                <a:tc>
                  <a:txBody>
                    <a:bodyPr/>
                    <a:lstStyle/>
                    <a:p>
                      <a:pPr algn="ctr"/>
                      <a:r>
                        <a:rPr lang="en-GB" sz="2000" b="1" dirty="0">
                          <a:solidFill>
                            <a:srgbClr val="E25B00"/>
                          </a:solidFill>
                          <a:latin typeface="Century Gothic" panose="020B0502020202020204" pitchFamily="34" charset="0"/>
                        </a:rPr>
                        <a:t>activity</a:t>
                      </a:r>
                    </a:p>
                  </a:txBody>
                  <a:tcPr/>
                </a:tc>
                <a:extLst>
                  <a:ext uri="{0D108BD9-81ED-4DB2-BD59-A6C34878D82A}">
                    <a16:rowId xmlns:a16="http://schemas.microsoft.com/office/drawing/2014/main" val="3414606396"/>
                  </a:ext>
                </a:extLst>
              </a:tr>
              <a:tr h="419786">
                <a:tc>
                  <a:txBody>
                    <a:bodyPr/>
                    <a:lstStyle/>
                    <a:p>
                      <a:pPr algn="ctr"/>
                      <a:r>
                        <a:rPr lang="en-GB" sz="2000" b="1" dirty="0">
                          <a:solidFill>
                            <a:srgbClr val="E25B00"/>
                          </a:solidFill>
                          <a:latin typeface="Century Gothic" panose="020B0502020202020204" pitchFamily="34" charset="0"/>
                        </a:rPr>
                        <a:t>night</a:t>
                      </a:r>
                    </a:p>
                  </a:txBody>
                  <a:tcPr/>
                </a:tc>
                <a:extLst>
                  <a:ext uri="{0D108BD9-81ED-4DB2-BD59-A6C34878D82A}">
                    <a16:rowId xmlns:a16="http://schemas.microsoft.com/office/drawing/2014/main" val="4037095183"/>
                  </a:ext>
                </a:extLst>
              </a:tr>
              <a:tr h="419786">
                <a:tc>
                  <a:txBody>
                    <a:bodyPr/>
                    <a:lstStyle/>
                    <a:p>
                      <a:pPr algn="ctr"/>
                      <a:r>
                        <a:rPr lang="en-GB" sz="2000" b="1" dirty="0">
                          <a:solidFill>
                            <a:srgbClr val="E25B00"/>
                          </a:solidFill>
                          <a:latin typeface="Century Gothic" panose="020B0502020202020204" pitchFamily="34" charset="0"/>
                        </a:rPr>
                        <a:t>interesting</a:t>
                      </a:r>
                    </a:p>
                  </a:txBody>
                  <a:tcPr/>
                </a:tc>
                <a:extLst>
                  <a:ext uri="{0D108BD9-81ED-4DB2-BD59-A6C34878D82A}">
                    <a16:rowId xmlns:a16="http://schemas.microsoft.com/office/drawing/2014/main" val="3245075391"/>
                  </a:ext>
                </a:extLst>
              </a:tr>
              <a:tr h="419786">
                <a:tc>
                  <a:txBody>
                    <a:bodyPr/>
                    <a:lstStyle/>
                    <a:p>
                      <a:pPr algn="ctr"/>
                      <a:r>
                        <a:rPr lang="en-GB" sz="2000" b="1" dirty="0">
                          <a:solidFill>
                            <a:srgbClr val="E25B00"/>
                          </a:solidFill>
                          <a:latin typeface="Century Gothic" panose="020B0502020202020204" pitchFamily="34" charset="0"/>
                        </a:rPr>
                        <a:t>to do, to make</a:t>
                      </a:r>
                    </a:p>
                  </a:txBody>
                  <a:tcPr/>
                </a:tc>
                <a:extLst>
                  <a:ext uri="{0D108BD9-81ED-4DB2-BD59-A6C34878D82A}">
                    <a16:rowId xmlns:a16="http://schemas.microsoft.com/office/drawing/2014/main" val="1035834559"/>
                  </a:ext>
                </a:extLst>
              </a:tr>
              <a:tr h="419786">
                <a:tc>
                  <a:txBody>
                    <a:bodyPr/>
                    <a:lstStyle/>
                    <a:p>
                      <a:pPr algn="ctr"/>
                      <a:r>
                        <a:rPr lang="en-GB" sz="2000" b="1" dirty="0">
                          <a:solidFill>
                            <a:srgbClr val="E25B00"/>
                          </a:solidFill>
                          <a:latin typeface="Century Gothic" panose="020B0502020202020204" pitchFamily="34" charset="0"/>
                        </a:rPr>
                        <a:t>job, work</a:t>
                      </a:r>
                    </a:p>
                  </a:txBody>
                  <a:tcPr/>
                </a:tc>
                <a:extLst>
                  <a:ext uri="{0D108BD9-81ED-4DB2-BD59-A6C34878D82A}">
                    <a16:rowId xmlns:a16="http://schemas.microsoft.com/office/drawing/2014/main" val="157859985"/>
                  </a:ext>
                </a:extLst>
              </a:tr>
              <a:tr h="419786">
                <a:tc>
                  <a:txBody>
                    <a:bodyPr/>
                    <a:lstStyle/>
                    <a:p>
                      <a:pPr algn="ctr"/>
                      <a:r>
                        <a:rPr lang="en-GB" sz="2000" b="1" dirty="0">
                          <a:solidFill>
                            <a:srgbClr val="E25B00"/>
                          </a:solidFill>
                          <a:latin typeface="Century Gothic" panose="020B0502020202020204" pitchFamily="34" charset="0"/>
                        </a:rPr>
                        <a:t>big</a:t>
                      </a:r>
                    </a:p>
                  </a:txBody>
                  <a:tcPr/>
                </a:tc>
                <a:extLst>
                  <a:ext uri="{0D108BD9-81ED-4DB2-BD59-A6C34878D82A}">
                    <a16:rowId xmlns:a16="http://schemas.microsoft.com/office/drawing/2014/main" val="3318383893"/>
                  </a:ext>
                </a:extLst>
              </a:tr>
              <a:tr h="419786">
                <a:tc>
                  <a:txBody>
                    <a:bodyPr/>
                    <a:lstStyle/>
                    <a:p>
                      <a:pPr algn="ctr"/>
                      <a:r>
                        <a:rPr lang="en-GB" sz="2000" b="1" dirty="0">
                          <a:solidFill>
                            <a:srgbClr val="E25B00"/>
                          </a:solidFill>
                          <a:latin typeface="Century Gothic" panose="020B0502020202020204" pitchFamily="34" charset="0"/>
                        </a:rPr>
                        <a:t>team</a:t>
                      </a:r>
                    </a:p>
                  </a:txBody>
                  <a:tcPr/>
                </a:tc>
                <a:extLst>
                  <a:ext uri="{0D108BD9-81ED-4DB2-BD59-A6C34878D82A}">
                    <a16:rowId xmlns:a16="http://schemas.microsoft.com/office/drawing/2014/main" val="2143419925"/>
                  </a:ext>
                </a:extLst>
              </a:tr>
              <a:tr h="419786">
                <a:tc>
                  <a:txBody>
                    <a:bodyPr/>
                    <a:lstStyle/>
                    <a:p>
                      <a:pPr algn="ctr"/>
                      <a:r>
                        <a:rPr lang="en-GB" sz="2000" b="1" dirty="0">
                          <a:solidFill>
                            <a:srgbClr val="E25B00"/>
                          </a:solidFill>
                          <a:latin typeface="Century Gothic" panose="020B0502020202020204" pitchFamily="34" charset="0"/>
                        </a:rPr>
                        <a:t>morning</a:t>
                      </a:r>
                    </a:p>
                  </a:txBody>
                  <a:tcPr/>
                </a:tc>
                <a:extLst>
                  <a:ext uri="{0D108BD9-81ED-4DB2-BD59-A6C34878D82A}">
                    <a16:rowId xmlns:a16="http://schemas.microsoft.com/office/drawing/2014/main" val="2953242643"/>
                  </a:ext>
                </a:extLst>
              </a:tr>
              <a:tr h="419786">
                <a:tc>
                  <a:txBody>
                    <a:bodyPr/>
                    <a:lstStyle/>
                    <a:p>
                      <a:pPr algn="ctr"/>
                      <a:r>
                        <a:rPr lang="en-GB" sz="2000" b="1" dirty="0">
                          <a:solidFill>
                            <a:srgbClr val="E25B00"/>
                          </a:solidFill>
                          <a:latin typeface="Century Gothic" panose="020B0502020202020204" pitchFamily="34" charset="0"/>
                        </a:rPr>
                        <a:t>dish,</a:t>
                      </a:r>
                      <a:r>
                        <a:rPr lang="en-GB" sz="2000" b="1" baseline="0" dirty="0">
                          <a:solidFill>
                            <a:srgbClr val="E25B00"/>
                          </a:solidFill>
                          <a:latin typeface="Century Gothic" panose="020B0502020202020204" pitchFamily="34" charset="0"/>
                        </a:rPr>
                        <a:t> plate</a:t>
                      </a:r>
                      <a:endParaRPr lang="en-GB" sz="2000" b="1" dirty="0">
                        <a:solidFill>
                          <a:srgbClr val="E25B00"/>
                        </a:solidFill>
                        <a:latin typeface="Century Gothic" panose="020B0502020202020204" pitchFamily="34" charset="0"/>
                      </a:endParaRPr>
                    </a:p>
                  </a:txBody>
                  <a:tcPr/>
                </a:tc>
                <a:extLst>
                  <a:ext uri="{0D108BD9-81ED-4DB2-BD59-A6C34878D82A}">
                    <a16:rowId xmlns:a16="http://schemas.microsoft.com/office/drawing/2014/main" val="1526137483"/>
                  </a:ext>
                </a:extLst>
              </a:tr>
              <a:tr h="419786">
                <a:tc>
                  <a:txBody>
                    <a:bodyPr/>
                    <a:lstStyle/>
                    <a:p>
                      <a:pPr algn="ctr"/>
                      <a:r>
                        <a:rPr lang="en-GB" sz="2000" b="1" dirty="0">
                          <a:solidFill>
                            <a:srgbClr val="E25B00"/>
                          </a:solidFill>
                          <a:latin typeface="Century Gothic" panose="020B0502020202020204" pitchFamily="34" charset="0"/>
                        </a:rPr>
                        <a:t>of</a:t>
                      </a:r>
                    </a:p>
                  </a:txBody>
                  <a:tcPr/>
                </a:tc>
                <a:extLst>
                  <a:ext uri="{0D108BD9-81ED-4DB2-BD59-A6C34878D82A}">
                    <a16:rowId xmlns:a16="http://schemas.microsoft.com/office/drawing/2014/main" val="991495473"/>
                  </a:ext>
                </a:extLst>
              </a:tr>
              <a:tr h="419786">
                <a:tc>
                  <a:txBody>
                    <a:bodyPr/>
                    <a:lstStyle/>
                    <a:p>
                      <a:pPr algn="ctr"/>
                      <a:r>
                        <a:rPr lang="en-GB" sz="2000" b="1" dirty="0">
                          <a:solidFill>
                            <a:srgbClr val="E25B00"/>
                          </a:solidFill>
                          <a:latin typeface="Century Gothic" panose="020B0502020202020204" pitchFamily="34" charset="0"/>
                        </a:rPr>
                        <a:t>film</a:t>
                      </a:r>
                    </a:p>
                  </a:txBody>
                  <a:tcPr/>
                </a:tc>
                <a:extLst>
                  <a:ext uri="{0D108BD9-81ED-4DB2-BD59-A6C34878D82A}">
                    <a16:rowId xmlns:a16="http://schemas.microsoft.com/office/drawing/2014/main" val="3657765545"/>
                  </a:ext>
                </a:extLst>
              </a:tr>
              <a:tr h="419786">
                <a:tc>
                  <a:txBody>
                    <a:bodyPr/>
                    <a:lstStyle/>
                    <a:p>
                      <a:pPr algn="ctr"/>
                      <a:r>
                        <a:rPr lang="en-GB" sz="2000" b="1" dirty="0">
                          <a:solidFill>
                            <a:srgbClr val="E25B00"/>
                          </a:solidFill>
                          <a:latin typeface="Century Gothic" panose="020B0502020202020204" pitchFamily="34" charset="0"/>
                        </a:rPr>
                        <a:t>view</a:t>
                      </a:r>
                    </a:p>
                  </a:txBody>
                  <a:tcPr/>
                </a:tc>
                <a:extLst>
                  <a:ext uri="{0D108BD9-81ED-4DB2-BD59-A6C34878D82A}">
                    <a16:rowId xmlns:a16="http://schemas.microsoft.com/office/drawing/2014/main" val="3951265442"/>
                  </a:ext>
                </a:extLst>
              </a:tr>
              <a:tr h="419786">
                <a:tc>
                  <a:txBody>
                    <a:bodyPr/>
                    <a:lstStyle/>
                    <a:p>
                      <a:pPr algn="ctr"/>
                      <a:r>
                        <a:rPr lang="en-GB" sz="2000" b="1" dirty="0">
                          <a:solidFill>
                            <a:srgbClr val="E25B00"/>
                          </a:solidFill>
                          <a:latin typeface="Century Gothic" panose="020B0502020202020204" pitchFamily="34" charset="0"/>
                        </a:rPr>
                        <a:t>island</a:t>
                      </a:r>
                    </a:p>
                  </a:txBody>
                  <a:tcPr/>
                </a:tc>
                <a:extLst>
                  <a:ext uri="{0D108BD9-81ED-4DB2-BD59-A6C34878D82A}">
                    <a16:rowId xmlns:a16="http://schemas.microsoft.com/office/drawing/2014/main" val="1105325480"/>
                  </a:ext>
                </a:extLst>
              </a:tr>
              <a:tr h="419786">
                <a:tc>
                  <a:txBody>
                    <a:bodyPr/>
                    <a:lstStyle/>
                    <a:p>
                      <a:pPr algn="ctr"/>
                      <a:r>
                        <a:rPr lang="en-GB" sz="2000" b="1" dirty="0">
                          <a:solidFill>
                            <a:srgbClr val="E25B00"/>
                          </a:solidFill>
                          <a:latin typeface="Century Gothic" panose="020B0502020202020204" pitchFamily="34" charset="0"/>
                        </a:rPr>
                        <a:t>building</a:t>
                      </a:r>
                    </a:p>
                  </a:txBody>
                  <a:tcPr/>
                </a:tc>
                <a:extLst>
                  <a:ext uri="{0D108BD9-81ED-4DB2-BD59-A6C34878D82A}">
                    <a16:rowId xmlns:a16="http://schemas.microsoft.com/office/drawing/2014/main" val="565988063"/>
                  </a:ext>
                </a:extLst>
              </a:tr>
              <a:tr h="419786">
                <a:tc>
                  <a:txBody>
                    <a:bodyPr/>
                    <a:lstStyle/>
                    <a:p>
                      <a:pPr algn="ctr"/>
                      <a:r>
                        <a:rPr lang="en-GB" sz="2000" b="1" dirty="0">
                          <a:solidFill>
                            <a:srgbClr val="E25B00"/>
                          </a:solidFill>
                          <a:latin typeface="Century Gothic" panose="020B0502020202020204" pitchFamily="34" charset="0"/>
                        </a:rPr>
                        <a:t>town</a:t>
                      </a:r>
                    </a:p>
                  </a:txBody>
                  <a:tcPr/>
                </a:tc>
                <a:extLst>
                  <a:ext uri="{0D108BD9-81ED-4DB2-BD59-A6C34878D82A}">
                    <a16:rowId xmlns:a16="http://schemas.microsoft.com/office/drawing/2014/main" val="4069809593"/>
                  </a:ext>
                </a:extLst>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3038618901"/>
              </p:ext>
            </p:extLst>
          </p:nvPr>
        </p:nvGraphicFramePr>
        <p:xfrm>
          <a:off x="2902075" y="44136"/>
          <a:ext cx="2577600" cy="6296790"/>
        </p:xfrm>
        <a:graphic>
          <a:graphicData uri="http://schemas.openxmlformats.org/drawingml/2006/table">
            <a:tbl>
              <a:tblPr firstRow="1" bandRow="1">
                <a:tableStyleId>{5940675A-B579-460E-94D1-54222C63F5DA}</a:tableStyleId>
              </a:tblPr>
              <a:tblGrid>
                <a:gridCol w="2577600">
                  <a:extLst>
                    <a:ext uri="{9D8B030D-6E8A-4147-A177-3AD203B41FA5}">
                      <a16:colId xmlns:a16="http://schemas.microsoft.com/office/drawing/2014/main" val="2106117533"/>
                    </a:ext>
                  </a:extLst>
                </a:gridCol>
              </a:tblGrid>
              <a:tr h="419786">
                <a:tc>
                  <a:txBody>
                    <a:bodyPr/>
                    <a:lstStyle/>
                    <a:p>
                      <a:pPr algn="ctr"/>
                      <a:r>
                        <a:rPr lang="en-GB" sz="2000" b="1" dirty="0">
                          <a:solidFill>
                            <a:schemeClr val="accent1">
                              <a:lumMod val="50000"/>
                            </a:schemeClr>
                          </a:solidFill>
                          <a:latin typeface="Century Gothic" panose="020B0502020202020204" pitchFamily="34" charset="0"/>
                        </a:rPr>
                        <a:t>la </a:t>
                      </a:r>
                      <a:r>
                        <a:rPr lang="en-GB" sz="2000" b="1" dirty="0" err="1">
                          <a:solidFill>
                            <a:schemeClr val="accent1">
                              <a:lumMod val="50000"/>
                            </a:schemeClr>
                          </a:solidFill>
                          <a:latin typeface="Century Gothic" panose="020B0502020202020204" pitchFamily="34" charset="0"/>
                        </a:rPr>
                        <a:t>actividad</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414606396"/>
                  </a:ext>
                </a:extLst>
              </a:tr>
              <a:tr h="419786">
                <a:tc>
                  <a:txBody>
                    <a:bodyPr/>
                    <a:lstStyle/>
                    <a:p>
                      <a:pPr algn="ctr"/>
                      <a:r>
                        <a:rPr lang="en-GB" sz="2000" b="1" dirty="0">
                          <a:solidFill>
                            <a:schemeClr val="accent1">
                              <a:lumMod val="50000"/>
                            </a:schemeClr>
                          </a:solidFill>
                          <a:latin typeface="Century Gothic" panose="020B0502020202020204" pitchFamily="34" charset="0"/>
                        </a:rPr>
                        <a:t>la </a:t>
                      </a:r>
                      <a:r>
                        <a:rPr lang="en-GB" sz="2000" b="1" dirty="0" err="1">
                          <a:solidFill>
                            <a:schemeClr val="accent1">
                              <a:lumMod val="50000"/>
                            </a:schemeClr>
                          </a:solidFill>
                          <a:latin typeface="Century Gothic" panose="020B0502020202020204" pitchFamily="34" charset="0"/>
                        </a:rPr>
                        <a:t>noche</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037095183"/>
                  </a:ext>
                </a:extLst>
              </a:tr>
              <a:tr h="419786">
                <a:tc>
                  <a:txBody>
                    <a:bodyPr/>
                    <a:lstStyle/>
                    <a:p>
                      <a:pPr algn="ctr"/>
                      <a:r>
                        <a:rPr lang="en-GB" sz="2000" b="1" dirty="0" err="1">
                          <a:solidFill>
                            <a:schemeClr val="accent1">
                              <a:lumMod val="50000"/>
                            </a:schemeClr>
                          </a:solidFill>
                          <a:latin typeface="Century Gothic" panose="020B0502020202020204" pitchFamily="34" charset="0"/>
                        </a:rPr>
                        <a:t>interesante</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245075391"/>
                  </a:ext>
                </a:extLst>
              </a:tr>
              <a:tr h="419786">
                <a:tc>
                  <a:txBody>
                    <a:bodyPr/>
                    <a:lstStyle/>
                    <a:p>
                      <a:pPr algn="ctr"/>
                      <a:r>
                        <a:rPr lang="en-GB" sz="2000" b="1" dirty="0" err="1">
                          <a:solidFill>
                            <a:schemeClr val="accent1">
                              <a:lumMod val="50000"/>
                            </a:schemeClr>
                          </a:solidFill>
                          <a:latin typeface="Century Gothic" panose="020B0502020202020204" pitchFamily="34" charset="0"/>
                        </a:rPr>
                        <a:t>hacer</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35834559"/>
                  </a:ext>
                </a:extLst>
              </a:tr>
              <a:tr h="419786">
                <a:tc>
                  <a:txBody>
                    <a:bodyPr/>
                    <a:lstStyle/>
                    <a:p>
                      <a:pPr algn="ctr"/>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trabajo</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57859985"/>
                  </a:ext>
                </a:extLst>
              </a:tr>
              <a:tr h="419786">
                <a:tc>
                  <a:txBody>
                    <a:bodyPr/>
                    <a:lstStyle/>
                    <a:p>
                      <a:pPr algn="ctr"/>
                      <a:r>
                        <a:rPr lang="en-GB" sz="2000" b="1" dirty="0" err="1">
                          <a:solidFill>
                            <a:schemeClr val="accent1">
                              <a:lumMod val="50000"/>
                            </a:schemeClr>
                          </a:solidFill>
                          <a:latin typeface="Century Gothic" panose="020B0502020202020204" pitchFamily="34" charset="0"/>
                        </a:rPr>
                        <a:t>grande</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18383893"/>
                  </a:ext>
                </a:extLst>
              </a:tr>
              <a:tr h="419786">
                <a:tc>
                  <a:txBody>
                    <a:bodyPr/>
                    <a:lstStyle/>
                    <a:p>
                      <a:pPr algn="ctr"/>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equipo</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43419925"/>
                  </a:ext>
                </a:extLst>
              </a:tr>
              <a:tr h="419786">
                <a:tc>
                  <a:txBody>
                    <a:bodyPr/>
                    <a:lstStyle/>
                    <a:p>
                      <a:pPr algn="ctr"/>
                      <a:r>
                        <a:rPr lang="en-GB" sz="2000" b="1" dirty="0">
                          <a:solidFill>
                            <a:schemeClr val="accent1">
                              <a:lumMod val="50000"/>
                            </a:schemeClr>
                          </a:solidFill>
                          <a:latin typeface="Century Gothic" panose="020B0502020202020204" pitchFamily="34" charset="0"/>
                        </a:rPr>
                        <a:t>la </a:t>
                      </a:r>
                      <a:r>
                        <a:rPr lang="en-GB" sz="2000" b="1" dirty="0" err="1">
                          <a:solidFill>
                            <a:schemeClr val="accent1">
                              <a:lumMod val="50000"/>
                            </a:schemeClr>
                          </a:solidFill>
                          <a:latin typeface="Century Gothic" panose="020B0502020202020204" pitchFamily="34" charset="0"/>
                        </a:rPr>
                        <a:t>mañana</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953242643"/>
                  </a:ext>
                </a:extLst>
              </a:tr>
              <a:tr h="419786">
                <a:tc>
                  <a:txBody>
                    <a:bodyPr/>
                    <a:lstStyle/>
                    <a:p>
                      <a:pPr algn="ctr"/>
                      <a:r>
                        <a:rPr lang="en-GB" sz="2000" b="1" dirty="0">
                          <a:solidFill>
                            <a:schemeClr val="accent1">
                              <a:lumMod val="50000"/>
                            </a:schemeClr>
                          </a:solidFill>
                          <a:latin typeface="Century Gothic" panose="020B0502020202020204" pitchFamily="34" charset="0"/>
                        </a:rPr>
                        <a:t>el</a:t>
                      </a:r>
                      <a:r>
                        <a:rPr lang="en-GB" sz="2000" b="1" baseline="0" dirty="0">
                          <a:solidFill>
                            <a:schemeClr val="accent1">
                              <a:lumMod val="50000"/>
                            </a:schemeClr>
                          </a:solidFill>
                          <a:latin typeface="Century Gothic" panose="020B0502020202020204" pitchFamily="34" charset="0"/>
                        </a:rPr>
                        <a:t> </a:t>
                      </a:r>
                      <a:r>
                        <a:rPr lang="en-GB" sz="2000" b="1" baseline="0" dirty="0" err="1">
                          <a:solidFill>
                            <a:schemeClr val="accent1">
                              <a:lumMod val="50000"/>
                            </a:schemeClr>
                          </a:solidFill>
                          <a:latin typeface="Century Gothic" panose="020B0502020202020204" pitchFamily="34" charset="0"/>
                        </a:rPr>
                        <a:t>plato</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526137483"/>
                  </a:ext>
                </a:extLst>
              </a:tr>
              <a:tr h="419786">
                <a:tc>
                  <a:txBody>
                    <a:bodyPr/>
                    <a:lstStyle/>
                    <a:p>
                      <a:pPr algn="ctr"/>
                      <a:r>
                        <a:rPr lang="en-GB" sz="2000" b="1" dirty="0">
                          <a:solidFill>
                            <a:schemeClr val="accent1">
                              <a:lumMod val="50000"/>
                            </a:schemeClr>
                          </a:solidFill>
                          <a:latin typeface="Century Gothic" panose="020B0502020202020204" pitchFamily="34" charset="0"/>
                        </a:rPr>
                        <a:t>de</a:t>
                      </a:r>
                    </a:p>
                  </a:txBody>
                  <a:tcPr/>
                </a:tc>
                <a:extLst>
                  <a:ext uri="{0D108BD9-81ED-4DB2-BD59-A6C34878D82A}">
                    <a16:rowId xmlns:a16="http://schemas.microsoft.com/office/drawing/2014/main" val="991495473"/>
                  </a:ext>
                </a:extLst>
              </a:tr>
              <a:tr h="419786">
                <a:tc>
                  <a:txBody>
                    <a:bodyPr/>
                    <a:lstStyle/>
                    <a:p>
                      <a:pPr algn="ctr"/>
                      <a:r>
                        <a:rPr lang="en-GB" sz="2000" b="1" dirty="0">
                          <a:solidFill>
                            <a:schemeClr val="accent1">
                              <a:lumMod val="50000"/>
                            </a:schemeClr>
                          </a:solidFill>
                          <a:latin typeface="Century Gothic" panose="020B0502020202020204" pitchFamily="34" charset="0"/>
                        </a:rPr>
                        <a:t>la </a:t>
                      </a:r>
                      <a:r>
                        <a:rPr lang="en-GB" sz="2000" b="1" dirty="0" err="1">
                          <a:solidFill>
                            <a:schemeClr val="accent1">
                              <a:lumMod val="50000"/>
                            </a:schemeClr>
                          </a:solidFill>
                          <a:latin typeface="Century Gothic" panose="020B0502020202020204" pitchFamily="34" charset="0"/>
                        </a:rPr>
                        <a:t>película</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657765545"/>
                  </a:ext>
                </a:extLst>
              </a:tr>
              <a:tr h="419786">
                <a:tc>
                  <a:txBody>
                    <a:bodyPr/>
                    <a:lstStyle/>
                    <a:p>
                      <a:pPr algn="ctr"/>
                      <a:r>
                        <a:rPr lang="en-GB" sz="2000" b="1" dirty="0">
                          <a:solidFill>
                            <a:schemeClr val="accent1">
                              <a:lumMod val="50000"/>
                            </a:schemeClr>
                          </a:solidFill>
                          <a:latin typeface="Century Gothic" panose="020B0502020202020204" pitchFamily="34" charset="0"/>
                        </a:rPr>
                        <a:t>la vista</a:t>
                      </a:r>
                    </a:p>
                  </a:txBody>
                  <a:tcPr/>
                </a:tc>
                <a:extLst>
                  <a:ext uri="{0D108BD9-81ED-4DB2-BD59-A6C34878D82A}">
                    <a16:rowId xmlns:a16="http://schemas.microsoft.com/office/drawing/2014/main" val="3951265442"/>
                  </a:ext>
                </a:extLst>
              </a:tr>
              <a:tr h="419786">
                <a:tc>
                  <a:txBody>
                    <a:bodyPr/>
                    <a:lstStyle/>
                    <a:p>
                      <a:pPr algn="ctr"/>
                      <a:r>
                        <a:rPr lang="en-GB" sz="2000" b="1" dirty="0">
                          <a:solidFill>
                            <a:schemeClr val="accent1">
                              <a:lumMod val="50000"/>
                            </a:schemeClr>
                          </a:solidFill>
                          <a:latin typeface="Century Gothic" panose="020B0502020202020204" pitchFamily="34" charset="0"/>
                        </a:rPr>
                        <a:t>la </a:t>
                      </a:r>
                      <a:r>
                        <a:rPr lang="en-GB" sz="2000" b="1" dirty="0" err="1">
                          <a:solidFill>
                            <a:schemeClr val="accent1">
                              <a:lumMod val="50000"/>
                            </a:schemeClr>
                          </a:solidFill>
                          <a:latin typeface="Century Gothic" panose="020B0502020202020204" pitchFamily="34" charset="0"/>
                        </a:rPr>
                        <a:t>isla</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05325480"/>
                  </a:ext>
                </a:extLst>
              </a:tr>
              <a:tr h="419786">
                <a:tc>
                  <a:txBody>
                    <a:bodyPr/>
                    <a:lstStyle/>
                    <a:p>
                      <a:pPr algn="ctr"/>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edificio</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565988063"/>
                  </a:ext>
                </a:extLst>
              </a:tr>
              <a:tr h="419786">
                <a:tc>
                  <a:txBody>
                    <a:bodyPr/>
                    <a:lstStyle/>
                    <a:p>
                      <a:pPr algn="ctr"/>
                      <a:r>
                        <a:rPr lang="en-GB" sz="2000" b="1" dirty="0">
                          <a:solidFill>
                            <a:schemeClr val="accent1">
                              <a:lumMod val="50000"/>
                            </a:schemeClr>
                          </a:solidFill>
                          <a:latin typeface="Century Gothic" panose="020B0502020202020204" pitchFamily="34" charset="0"/>
                        </a:rPr>
                        <a:t>el pueblo</a:t>
                      </a:r>
                    </a:p>
                  </a:txBody>
                  <a:tcPr/>
                </a:tc>
                <a:extLst>
                  <a:ext uri="{0D108BD9-81ED-4DB2-BD59-A6C34878D82A}">
                    <a16:rowId xmlns:a16="http://schemas.microsoft.com/office/drawing/2014/main" val="4069809593"/>
                  </a:ext>
                </a:extLst>
              </a:tr>
            </a:tbl>
          </a:graphicData>
        </a:graphic>
      </p:graphicFrame>
      <p:sp>
        <p:nvSpPr>
          <p:cNvPr id="4" name="Rectangle 3"/>
          <p:cNvSpPr/>
          <p:nvPr/>
        </p:nvSpPr>
        <p:spPr>
          <a:xfrm>
            <a:off x="161402" y="8640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24109073"/>
              </p:ext>
            </p:extLst>
          </p:nvPr>
        </p:nvGraphicFramePr>
        <p:xfrm>
          <a:off x="9614400" y="44136"/>
          <a:ext cx="2577600" cy="6296790"/>
        </p:xfrm>
        <a:graphic>
          <a:graphicData uri="http://schemas.openxmlformats.org/drawingml/2006/table">
            <a:tbl>
              <a:tblPr firstRow="1" bandRow="1">
                <a:tableStyleId>{2D5ABB26-0587-4C30-8999-92F81FD0307C}</a:tableStyleId>
              </a:tblPr>
              <a:tblGrid>
                <a:gridCol w="2577600">
                  <a:extLst>
                    <a:ext uri="{9D8B030D-6E8A-4147-A177-3AD203B41FA5}">
                      <a16:colId xmlns:a16="http://schemas.microsoft.com/office/drawing/2014/main" val="20000"/>
                    </a:ext>
                  </a:extLst>
                </a:gridCol>
              </a:tblGrid>
              <a:tr h="419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la</a:t>
                      </a:r>
                      <a:r>
                        <a:rPr lang="en-GB" sz="2000" b="1" baseline="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mañana</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00"/>
                  </a:ext>
                </a:extLst>
              </a:tr>
              <a:tr h="419786">
                <a:tc>
                  <a:txBody>
                    <a:bodyPr/>
                    <a:lstStyle/>
                    <a:p>
                      <a:pPr algn="ctr"/>
                      <a:r>
                        <a:rPr lang="en-GB" sz="2000" b="1" dirty="0">
                          <a:solidFill>
                            <a:schemeClr val="accent1">
                              <a:lumMod val="50000"/>
                            </a:schemeClr>
                          </a:solidFill>
                          <a:latin typeface="Century Gothic" panose="020B0502020202020204" pitchFamily="34" charset="0"/>
                        </a:rPr>
                        <a:t>la </a:t>
                      </a:r>
                      <a:r>
                        <a:rPr lang="en-GB" sz="2000" b="1" dirty="0" err="1">
                          <a:solidFill>
                            <a:schemeClr val="accent1">
                              <a:lumMod val="50000"/>
                            </a:schemeClr>
                          </a:solidFill>
                          <a:latin typeface="Century Gothic" panose="020B0502020202020204" pitchFamily="34" charset="0"/>
                        </a:rPr>
                        <a:t>isla</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01"/>
                  </a:ext>
                </a:extLst>
              </a:tr>
              <a:tr h="419786">
                <a:tc>
                  <a:txBody>
                    <a:bodyPr/>
                    <a:lstStyle/>
                    <a:p>
                      <a:pPr algn="ctr"/>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plato</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02"/>
                  </a:ext>
                </a:extLst>
              </a:tr>
              <a:tr h="419786">
                <a:tc>
                  <a:txBody>
                    <a:bodyPr/>
                    <a:lstStyle/>
                    <a:p>
                      <a:pPr algn="ctr"/>
                      <a:r>
                        <a:rPr lang="en-GB" sz="2000" b="1" dirty="0" err="1">
                          <a:solidFill>
                            <a:schemeClr val="accent1">
                              <a:lumMod val="50000"/>
                            </a:schemeClr>
                          </a:solidFill>
                          <a:latin typeface="Century Gothic" panose="020B0502020202020204" pitchFamily="34" charset="0"/>
                        </a:rPr>
                        <a:t>interesante</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03"/>
                  </a:ext>
                </a:extLst>
              </a:tr>
              <a:tr h="419786">
                <a:tc>
                  <a:txBody>
                    <a:bodyPr/>
                    <a:lstStyle/>
                    <a:p>
                      <a:pPr algn="ctr"/>
                      <a:r>
                        <a:rPr lang="en-GB" sz="2000" b="1" dirty="0">
                          <a:solidFill>
                            <a:schemeClr val="accent1">
                              <a:lumMod val="50000"/>
                            </a:schemeClr>
                          </a:solidFill>
                          <a:latin typeface="Century Gothic" panose="020B0502020202020204" pitchFamily="34" charset="0"/>
                        </a:rPr>
                        <a:t>la vista</a:t>
                      </a:r>
                    </a:p>
                  </a:txBody>
                  <a:tcPr/>
                </a:tc>
                <a:extLst>
                  <a:ext uri="{0D108BD9-81ED-4DB2-BD59-A6C34878D82A}">
                    <a16:rowId xmlns:a16="http://schemas.microsoft.com/office/drawing/2014/main" val="10004"/>
                  </a:ext>
                </a:extLst>
              </a:tr>
              <a:tr h="419786">
                <a:tc>
                  <a:txBody>
                    <a:bodyPr/>
                    <a:lstStyle/>
                    <a:p>
                      <a:pPr algn="ctr"/>
                      <a:r>
                        <a:rPr lang="en-GB" sz="2000" b="1" dirty="0">
                          <a:solidFill>
                            <a:schemeClr val="accent1">
                              <a:lumMod val="50000"/>
                            </a:schemeClr>
                          </a:solidFill>
                          <a:latin typeface="Century Gothic" panose="020B0502020202020204" pitchFamily="34" charset="0"/>
                        </a:rPr>
                        <a:t>la </a:t>
                      </a:r>
                      <a:r>
                        <a:rPr lang="en-GB" sz="2000" b="1" dirty="0" err="1">
                          <a:solidFill>
                            <a:schemeClr val="accent1">
                              <a:lumMod val="50000"/>
                            </a:schemeClr>
                          </a:solidFill>
                          <a:latin typeface="Century Gothic" panose="020B0502020202020204" pitchFamily="34" charset="0"/>
                        </a:rPr>
                        <a:t>actividad</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05"/>
                  </a:ext>
                </a:extLst>
              </a:tr>
              <a:tr h="419786">
                <a:tc>
                  <a:txBody>
                    <a:bodyPr/>
                    <a:lstStyle/>
                    <a:p>
                      <a:pPr algn="ctr"/>
                      <a:r>
                        <a:rPr lang="en-GB" sz="2000" b="1" dirty="0">
                          <a:solidFill>
                            <a:schemeClr val="accent1">
                              <a:lumMod val="50000"/>
                            </a:schemeClr>
                          </a:solidFill>
                          <a:latin typeface="Century Gothic" panose="020B0502020202020204" pitchFamily="34" charset="0"/>
                        </a:rPr>
                        <a:t>el pueblo</a:t>
                      </a:r>
                    </a:p>
                  </a:txBody>
                  <a:tcPr/>
                </a:tc>
                <a:extLst>
                  <a:ext uri="{0D108BD9-81ED-4DB2-BD59-A6C34878D82A}">
                    <a16:rowId xmlns:a16="http://schemas.microsoft.com/office/drawing/2014/main" val="10006"/>
                  </a:ext>
                </a:extLst>
              </a:tr>
              <a:tr h="419786">
                <a:tc>
                  <a:txBody>
                    <a:bodyPr/>
                    <a:lstStyle/>
                    <a:p>
                      <a:pPr algn="ctr"/>
                      <a:r>
                        <a:rPr lang="en-GB" sz="2000" b="1" dirty="0">
                          <a:solidFill>
                            <a:schemeClr val="accent1">
                              <a:lumMod val="50000"/>
                            </a:schemeClr>
                          </a:solidFill>
                          <a:latin typeface="Century Gothic" panose="020B0502020202020204" pitchFamily="34" charset="0"/>
                        </a:rPr>
                        <a:t>de</a:t>
                      </a:r>
                    </a:p>
                  </a:txBody>
                  <a:tcPr/>
                </a:tc>
                <a:extLst>
                  <a:ext uri="{0D108BD9-81ED-4DB2-BD59-A6C34878D82A}">
                    <a16:rowId xmlns:a16="http://schemas.microsoft.com/office/drawing/2014/main" val="10007"/>
                  </a:ext>
                </a:extLst>
              </a:tr>
              <a:tr h="419786">
                <a:tc>
                  <a:txBody>
                    <a:bodyPr/>
                    <a:lstStyle/>
                    <a:p>
                      <a:pPr algn="ctr"/>
                      <a:r>
                        <a:rPr lang="en-GB" sz="2000" b="1" dirty="0" err="1">
                          <a:solidFill>
                            <a:schemeClr val="accent1">
                              <a:lumMod val="50000"/>
                            </a:schemeClr>
                          </a:solidFill>
                          <a:latin typeface="Century Gothic" panose="020B0502020202020204" pitchFamily="34" charset="0"/>
                        </a:rPr>
                        <a:t>hacer</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08"/>
                  </a:ext>
                </a:extLst>
              </a:tr>
              <a:tr h="419786">
                <a:tc>
                  <a:txBody>
                    <a:bodyPr/>
                    <a:lstStyle/>
                    <a:p>
                      <a:pPr algn="ctr"/>
                      <a:r>
                        <a:rPr lang="en-GB" sz="2000" b="1" dirty="0">
                          <a:solidFill>
                            <a:schemeClr val="accent1">
                              <a:lumMod val="50000"/>
                            </a:schemeClr>
                          </a:solidFill>
                          <a:latin typeface="Century Gothic" panose="020B0502020202020204" pitchFamily="34" charset="0"/>
                        </a:rPr>
                        <a:t>la</a:t>
                      </a:r>
                      <a:r>
                        <a:rPr lang="en-GB" sz="2000" b="1" baseline="0" dirty="0">
                          <a:solidFill>
                            <a:schemeClr val="accent1">
                              <a:lumMod val="50000"/>
                            </a:schemeClr>
                          </a:solidFill>
                          <a:latin typeface="Century Gothic" panose="020B0502020202020204" pitchFamily="34" charset="0"/>
                        </a:rPr>
                        <a:t> </a:t>
                      </a:r>
                      <a:r>
                        <a:rPr lang="en-GB" sz="2000" b="1" baseline="0" dirty="0" err="1">
                          <a:solidFill>
                            <a:schemeClr val="accent1">
                              <a:lumMod val="50000"/>
                            </a:schemeClr>
                          </a:solidFill>
                          <a:latin typeface="Century Gothic" panose="020B0502020202020204" pitchFamily="34" charset="0"/>
                        </a:rPr>
                        <a:t>noche</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09"/>
                  </a:ext>
                </a:extLst>
              </a:tr>
              <a:tr h="419786">
                <a:tc>
                  <a:txBody>
                    <a:bodyPr/>
                    <a:lstStyle/>
                    <a:p>
                      <a:pPr algn="ctr"/>
                      <a:r>
                        <a:rPr lang="en-GB" sz="2000" b="1" dirty="0" err="1">
                          <a:solidFill>
                            <a:schemeClr val="accent1">
                              <a:lumMod val="50000"/>
                            </a:schemeClr>
                          </a:solidFill>
                          <a:latin typeface="Century Gothic" panose="020B0502020202020204" pitchFamily="34" charset="0"/>
                        </a:rPr>
                        <a:t>grande</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10"/>
                  </a:ext>
                </a:extLst>
              </a:tr>
              <a:tr h="419786">
                <a:tc>
                  <a:txBody>
                    <a:bodyPr/>
                    <a:lstStyle/>
                    <a:p>
                      <a:pPr algn="ctr"/>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edificio</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11"/>
                  </a:ext>
                </a:extLst>
              </a:tr>
              <a:tr h="419786">
                <a:tc>
                  <a:txBody>
                    <a:bodyPr/>
                    <a:lstStyle/>
                    <a:p>
                      <a:pPr algn="ctr"/>
                      <a:r>
                        <a:rPr lang="en-GB" sz="2000" b="1" dirty="0">
                          <a:solidFill>
                            <a:schemeClr val="accent1">
                              <a:lumMod val="50000"/>
                            </a:schemeClr>
                          </a:solidFill>
                          <a:latin typeface="Century Gothic" panose="020B0502020202020204" pitchFamily="34" charset="0"/>
                        </a:rPr>
                        <a:t>la </a:t>
                      </a:r>
                      <a:r>
                        <a:rPr lang="en-GB" sz="2000" b="1" dirty="0" err="1">
                          <a:solidFill>
                            <a:schemeClr val="accent1">
                              <a:lumMod val="50000"/>
                            </a:schemeClr>
                          </a:solidFill>
                          <a:latin typeface="Century Gothic" panose="020B0502020202020204" pitchFamily="34" charset="0"/>
                        </a:rPr>
                        <a:t>película</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12"/>
                  </a:ext>
                </a:extLst>
              </a:tr>
              <a:tr h="419786">
                <a:tc>
                  <a:txBody>
                    <a:bodyPr/>
                    <a:lstStyle/>
                    <a:p>
                      <a:pPr algn="ctr"/>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equipo</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13"/>
                  </a:ext>
                </a:extLst>
              </a:tr>
              <a:tr h="419786">
                <a:tc>
                  <a:txBody>
                    <a:bodyPr/>
                    <a:lstStyle/>
                    <a:p>
                      <a:pPr algn="ctr"/>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trabajo</a:t>
                      </a:r>
                      <a:endParaRPr lang="en-GB" sz="20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14"/>
                  </a:ext>
                </a:extLst>
              </a:tr>
            </a:tbl>
          </a:graphicData>
        </a:graphic>
      </p:graphicFrame>
      <p:sp>
        <p:nvSpPr>
          <p:cNvPr id="55" name="Rectangle 54"/>
          <p:cNvSpPr/>
          <p:nvPr/>
        </p:nvSpPr>
        <p:spPr>
          <a:xfrm>
            <a:off x="2929695" y="7141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6" name="Rectangle 55"/>
          <p:cNvSpPr/>
          <p:nvPr/>
        </p:nvSpPr>
        <p:spPr>
          <a:xfrm>
            <a:off x="163902" y="50862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7" name="Rectangle 56"/>
          <p:cNvSpPr/>
          <p:nvPr/>
        </p:nvSpPr>
        <p:spPr>
          <a:xfrm>
            <a:off x="2932195" y="49363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8" name="Rectangle 57"/>
          <p:cNvSpPr/>
          <p:nvPr/>
        </p:nvSpPr>
        <p:spPr>
          <a:xfrm>
            <a:off x="161402" y="93051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9" name="Rectangle 58"/>
          <p:cNvSpPr/>
          <p:nvPr/>
        </p:nvSpPr>
        <p:spPr>
          <a:xfrm>
            <a:off x="2929695" y="91552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0" name="Rectangle 59"/>
          <p:cNvSpPr/>
          <p:nvPr/>
        </p:nvSpPr>
        <p:spPr>
          <a:xfrm>
            <a:off x="163762" y="134809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1" name="Rectangle 60"/>
          <p:cNvSpPr/>
          <p:nvPr/>
        </p:nvSpPr>
        <p:spPr>
          <a:xfrm>
            <a:off x="2932055" y="133310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2" name="Rectangle 61"/>
          <p:cNvSpPr/>
          <p:nvPr/>
        </p:nvSpPr>
        <p:spPr>
          <a:xfrm>
            <a:off x="161402" y="176700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3" name="Rectangle 62"/>
          <p:cNvSpPr/>
          <p:nvPr/>
        </p:nvSpPr>
        <p:spPr>
          <a:xfrm>
            <a:off x="2929695" y="1752014"/>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4" name="Rectangle 63"/>
          <p:cNvSpPr/>
          <p:nvPr/>
        </p:nvSpPr>
        <p:spPr>
          <a:xfrm>
            <a:off x="161402" y="218723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5" name="Rectangle 64"/>
          <p:cNvSpPr/>
          <p:nvPr/>
        </p:nvSpPr>
        <p:spPr>
          <a:xfrm>
            <a:off x="2929695" y="217224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6" name="Rectangle 65"/>
          <p:cNvSpPr/>
          <p:nvPr/>
        </p:nvSpPr>
        <p:spPr>
          <a:xfrm>
            <a:off x="163762" y="2591452"/>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7" name="Rectangle 66"/>
          <p:cNvSpPr/>
          <p:nvPr/>
        </p:nvSpPr>
        <p:spPr>
          <a:xfrm>
            <a:off x="2932055" y="2576462"/>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8" name="Rectangle 67"/>
          <p:cNvSpPr/>
          <p:nvPr/>
        </p:nvSpPr>
        <p:spPr>
          <a:xfrm>
            <a:off x="163762" y="3032533"/>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9" name="Rectangle 68"/>
          <p:cNvSpPr/>
          <p:nvPr/>
        </p:nvSpPr>
        <p:spPr>
          <a:xfrm>
            <a:off x="2932055" y="3017543"/>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0" name="Rectangle 69"/>
          <p:cNvSpPr/>
          <p:nvPr/>
        </p:nvSpPr>
        <p:spPr>
          <a:xfrm>
            <a:off x="173376" y="3448622"/>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1" name="Rectangle 70"/>
          <p:cNvSpPr/>
          <p:nvPr/>
        </p:nvSpPr>
        <p:spPr>
          <a:xfrm>
            <a:off x="2941669" y="3433632"/>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2" name="Rectangle 71"/>
          <p:cNvSpPr/>
          <p:nvPr/>
        </p:nvSpPr>
        <p:spPr>
          <a:xfrm>
            <a:off x="163762" y="3869963"/>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3" name="Rectangle 72"/>
          <p:cNvSpPr/>
          <p:nvPr/>
        </p:nvSpPr>
        <p:spPr>
          <a:xfrm>
            <a:off x="2932055" y="3854973"/>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4" name="Rectangle 73"/>
          <p:cNvSpPr/>
          <p:nvPr/>
        </p:nvSpPr>
        <p:spPr>
          <a:xfrm>
            <a:off x="163762" y="4287927"/>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5" name="Rectangle 74"/>
          <p:cNvSpPr/>
          <p:nvPr/>
        </p:nvSpPr>
        <p:spPr>
          <a:xfrm>
            <a:off x="2932055" y="4272937"/>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6" name="Rectangle 75"/>
          <p:cNvSpPr/>
          <p:nvPr/>
        </p:nvSpPr>
        <p:spPr>
          <a:xfrm>
            <a:off x="161402" y="4708643"/>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7" name="Rectangle 76"/>
          <p:cNvSpPr/>
          <p:nvPr/>
        </p:nvSpPr>
        <p:spPr>
          <a:xfrm>
            <a:off x="2929695" y="4693653"/>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8" name="Rectangle 77"/>
          <p:cNvSpPr/>
          <p:nvPr/>
        </p:nvSpPr>
        <p:spPr>
          <a:xfrm>
            <a:off x="173376" y="512757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9" name="Rectangle 78"/>
          <p:cNvSpPr/>
          <p:nvPr/>
        </p:nvSpPr>
        <p:spPr>
          <a:xfrm>
            <a:off x="2941669" y="5112580"/>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0" name="Rectangle 79"/>
          <p:cNvSpPr/>
          <p:nvPr/>
        </p:nvSpPr>
        <p:spPr>
          <a:xfrm>
            <a:off x="161402" y="5548117"/>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1" name="Rectangle 80"/>
          <p:cNvSpPr/>
          <p:nvPr/>
        </p:nvSpPr>
        <p:spPr>
          <a:xfrm>
            <a:off x="2929695" y="5533127"/>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2" name="Rectangle 81"/>
          <p:cNvSpPr/>
          <p:nvPr/>
        </p:nvSpPr>
        <p:spPr>
          <a:xfrm>
            <a:off x="161402" y="5968999"/>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3" name="Rectangle 82"/>
          <p:cNvSpPr/>
          <p:nvPr/>
        </p:nvSpPr>
        <p:spPr>
          <a:xfrm>
            <a:off x="2929695" y="5954009"/>
            <a:ext cx="25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Rectangle 6"/>
          <p:cNvSpPr/>
          <p:nvPr/>
        </p:nvSpPr>
        <p:spPr>
          <a:xfrm>
            <a:off x="10153692" y="2337249"/>
            <a:ext cx="1512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10333572" y="4019983"/>
            <a:ext cx="1152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10177180" y="1503752"/>
            <a:ext cx="1440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p:nvSpPr>
        <p:spPr>
          <a:xfrm>
            <a:off x="10510150" y="3607612"/>
            <a:ext cx="756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10293430" y="6119019"/>
            <a:ext cx="1224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10442548" y="4452937"/>
            <a:ext cx="900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10293430" y="5713127"/>
            <a:ext cx="1224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p:cNvSpPr/>
          <p:nvPr/>
        </p:nvSpPr>
        <p:spPr>
          <a:xfrm>
            <a:off x="10216759" y="247594"/>
            <a:ext cx="1404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p:cNvSpPr/>
          <p:nvPr/>
        </p:nvSpPr>
        <p:spPr>
          <a:xfrm>
            <a:off x="10423160" y="1082067"/>
            <a:ext cx="972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p:cNvSpPr/>
          <p:nvPr/>
        </p:nvSpPr>
        <p:spPr>
          <a:xfrm>
            <a:off x="10729572" y="3174658"/>
            <a:ext cx="360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p:cNvSpPr/>
          <p:nvPr/>
        </p:nvSpPr>
        <p:spPr>
          <a:xfrm>
            <a:off x="10234384" y="5279076"/>
            <a:ext cx="1332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p:cNvSpPr/>
          <p:nvPr/>
        </p:nvSpPr>
        <p:spPr>
          <a:xfrm>
            <a:off x="10457538" y="1924208"/>
            <a:ext cx="900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p:cNvSpPr/>
          <p:nvPr/>
        </p:nvSpPr>
        <p:spPr>
          <a:xfrm>
            <a:off x="10549138" y="667565"/>
            <a:ext cx="720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p:cNvSpPr/>
          <p:nvPr/>
        </p:nvSpPr>
        <p:spPr>
          <a:xfrm>
            <a:off x="10300247" y="4864407"/>
            <a:ext cx="1224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10300247" y="2762726"/>
            <a:ext cx="1224000" cy="72000"/>
          </a:xfrm>
          <a:prstGeom prst="rect">
            <a:avLst/>
          </a:prstGeom>
          <a:solidFill>
            <a:srgbClr val="E25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ular Callout 4"/>
          <p:cNvSpPr/>
          <p:nvPr/>
        </p:nvSpPr>
        <p:spPr>
          <a:xfrm>
            <a:off x="5817990" y="1077049"/>
            <a:ext cx="3805086" cy="1685677"/>
          </a:xfrm>
          <a:prstGeom prst="wedgeRectCallout">
            <a:avLst>
              <a:gd name="adj1" fmla="val -136272"/>
              <a:gd name="adj2" fmla="val -2340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latin typeface="Century Gothic" panose="020B0502020202020204" pitchFamily="34" charset="0"/>
              </a:rPr>
              <a:t>¿</a:t>
            </a:r>
            <a:r>
              <a:rPr lang="en-GB" sz="2000" b="1" dirty="0" err="1">
                <a:solidFill>
                  <a:schemeClr val="bg1"/>
                </a:solidFill>
                <a:latin typeface="Century Gothic" panose="020B0502020202020204" pitchFamily="34" charset="0"/>
              </a:rPr>
              <a:t>Cómo</a:t>
            </a:r>
            <a:r>
              <a:rPr lang="en-GB" sz="2000" b="1" dirty="0">
                <a:solidFill>
                  <a:schemeClr val="bg1"/>
                </a:solidFill>
                <a:latin typeface="Century Gothic" panose="020B0502020202020204" pitchFamily="34" charset="0"/>
              </a:rPr>
              <a:t> se dice </a:t>
            </a:r>
            <a:r>
              <a:rPr lang="en-GB" sz="2000" b="1" dirty="0" err="1">
                <a:solidFill>
                  <a:schemeClr val="bg1"/>
                </a:solidFill>
                <a:latin typeface="Century Gothic" panose="020B0502020202020204" pitchFamily="34" charset="0"/>
              </a:rPr>
              <a:t>en</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español</a:t>
            </a:r>
            <a:r>
              <a:rPr lang="en-GB" sz="2000" b="1" dirty="0">
                <a:solidFill>
                  <a:schemeClr val="bg1"/>
                </a:solidFill>
                <a:latin typeface="Century Gothic" panose="020B0502020202020204" pitchFamily="34" charset="0"/>
              </a:rPr>
              <a:t>?</a:t>
            </a:r>
          </a:p>
          <a:p>
            <a:pPr marL="285750" indent="-285750">
              <a:buFont typeface="Arial" panose="020B0604020202020204" pitchFamily="34" charset="0"/>
              <a:buChar char="•"/>
            </a:pPr>
            <a:r>
              <a:rPr lang="en-GB" sz="2000" dirty="0">
                <a:solidFill>
                  <a:schemeClr val="bg1"/>
                </a:solidFill>
                <a:latin typeface="Century Gothic" panose="020B0502020202020204" pitchFamily="34" charset="0"/>
              </a:rPr>
              <a:t>I do, I make</a:t>
            </a:r>
          </a:p>
          <a:p>
            <a:pPr marL="285750" indent="-285750">
              <a:buFont typeface="Arial" panose="020B0604020202020204" pitchFamily="34" charset="0"/>
              <a:buChar char="•"/>
            </a:pPr>
            <a:r>
              <a:rPr lang="en-GB" sz="2000" dirty="0">
                <a:solidFill>
                  <a:schemeClr val="bg1"/>
                </a:solidFill>
                <a:latin typeface="Century Gothic" panose="020B0502020202020204" pitchFamily="34" charset="0"/>
              </a:rPr>
              <a:t>you do, you make</a:t>
            </a:r>
          </a:p>
          <a:p>
            <a:pPr marL="285750" indent="-285750">
              <a:buFont typeface="Arial" panose="020B0604020202020204" pitchFamily="34" charset="0"/>
              <a:buChar char="•"/>
            </a:pPr>
            <a:r>
              <a:rPr lang="en-GB" sz="2000" dirty="0">
                <a:solidFill>
                  <a:schemeClr val="bg1"/>
                </a:solidFill>
                <a:latin typeface="Century Gothic" panose="020B0502020202020204" pitchFamily="34" charset="0"/>
              </a:rPr>
              <a:t>s/he (or it) does, s/he makes</a:t>
            </a:r>
          </a:p>
        </p:txBody>
      </p:sp>
      <p:sp>
        <p:nvSpPr>
          <p:cNvPr id="8" name="Title 7"/>
          <p:cNvSpPr>
            <a:spLocks noGrp="1"/>
          </p:cNvSpPr>
          <p:nvPr>
            <p:ph type="title"/>
          </p:nvPr>
        </p:nvSpPr>
        <p:spPr>
          <a:xfrm>
            <a:off x="5446679" y="118721"/>
            <a:ext cx="4426570" cy="296492"/>
          </a:xfrm>
        </p:spPr>
        <p:txBody>
          <a:bodyPr>
            <a:noAutofit/>
          </a:bodyPr>
          <a:lstStyle/>
          <a:p>
            <a:pPr rtl="0" eaLnBrk="1" latinLnBrk="0" hangingPunct="1"/>
            <a:r>
              <a:rPr lang="en-GB" sz="2400" b="1" i="1" kern="1200" dirty="0">
                <a:solidFill>
                  <a:schemeClr val="accent1">
                    <a:lumMod val="50000"/>
                  </a:schemeClr>
                </a:solidFill>
                <a:effectLst/>
                <a:latin typeface="Century Gothic" panose="020B0502020202020204" pitchFamily="34" charset="0"/>
                <a:ea typeface="+mn-ea"/>
                <a:cs typeface="+mn-cs"/>
              </a:rPr>
              <a:t>¿</a:t>
            </a:r>
            <a:r>
              <a:rPr lang="en-GB" sz="2400" b="1" i="1" kern="1200" dirty="0" err="1">
                <a:solidFill>
                  <a:schemeClr val="accent1">
                    <a:lumMod val="50000"/>
                  </a:schemeClr>
                </a:solidFill>
                <a:effectLst/>
                <a:latin typeface="Century Gothic" panose="020B0502020202020204" pitchFamily="34" charset="0"/>
                <a:ea typeface="+mn-ea"/>
                <a:cs typeface="+mn-cs"/>
              </a:rPr>
              <a:t>Cómo</a:t>
            </a:r>
            <a:r>
              <a:rPr lang="en-GB" sz="2400" b="1" i="1" kern="1200" dirty="0">
                <a:solidFill>
                  <a:schemeClr val="accent1">
                    <a:lumMod val="50000"/>
                  </a:schemeClr>
                </a:solidFill>
                <a:effectLst/>
                <a:latin typeface="Century Gothic" panose="020B0502020202020204" pitchFamily="34" charset="0"/>
                <a:ea typeface="+mn-ea"/>
                <a:cs typeface="+mn-cs"/>
              </a:rPr>
              <a:t> se dice </a:t>
            </a:r>
            <a:r>
              <a:rPr lang="en-GB" sz="2400" b="1" i="1" kern="1200" dirty="0" err="1">
                <a:solidFill>
                  <a:schemeClr val="accent1">
                    <a:lumMod val="50000"/>
                  </a:schemeClr>
                </a:solidFill>
                <a:effectLst/>
                <a:latin typeface="Century Gothic" panose="020B0502020202020204" pitchFamily="34" charset="0"/>
                <a:ea typeface="+mn-ea"/>
                <a:cs typeface="+mn-cs"/>
              </a:rPr>
              <a:t>en</a:t>
            </a:r>
            <a:r>
              <a:rPr lang="en-GB" sz="2400" b="1" i="1" kern="1200" dirty="0">
                <a:solidFill>
                  <a:schemeClr val="accent1">
                    <a:lumMod val="50000"/>
                  </a:schemeClr>
                </a:solidFill>
                <a:effectLst/>
                <a:latin typeface="Century Gothic" panose="020B0502020202020204" pitchFamily="34" charset="0"/>
                <a:ea typeface="+mn-ea"/>
                <a:cs typeface="+mn-cs"/>
              </a:rPr>
              <a:t> </a:t>
            </a:r>
            <a:r>
              <a:rPr lang="en-GB" sz="2400" b="1" i="1" kern="1200" dirty="0" err="1">
                <a:solidFill>
                  <a:schemeClr val="accent1">
                    <a:lumMod val="50000"/>
                  </a:schemeClr>
                </a:solidFill>
                <a:effectLst/>
                <a:latin typeface="Century Gothic" panose="020B0502020202020204" pitchFamily="34" charset="0"/>
                <a:ea typeface="+mn-ea"/>
                <a:cs typeface="+mn-cs"/>
              </a:rPr>
              <a:t>español</a:t>
            </a:r>
            <a:r>
              <a:rPr lang="en-GB" sz="2400" b="1" i="1" kern="1200" dirty="0">
                <a:solidFill>
                  <a:schemeClr val="accent1">
                    <a:lumMod val="50000"/>
                  </a:schemeClr>
                </a:solidFill>
                <a:effectLst/>
                <a:latin typeface="Century Gothic" panose="020B0502020202020204" pitchFamily="34" charset="0"/>
                <a:ea typeface="+mn-ea"/>
                <a:cs typeface="+mn-cs"/>
              </a:rPr>
              <a:t>?</a:t>
            </a:r>
            <a:endParaRPr lang="en-GB" dirty="0">
              <a:solidFill>
                <a:schemeClr val="accent1">
                  <a:lumMod val="50000"/>
                </a:schemeClr>
              </a:solidFill>
            </a:endParaRPr>
          </a:p>
        </p:txBody>
      </p:sp>
    </p:spTree>
    <p:extLst>
      <p:ext uri="{BB962C8B-B14F-4D97-AF65-F5344CB8AC3E}">
        <p14:creationId xmlns:p14="http://schemas.microsoft.com/office/powerpoint/2010/main" val="147939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5"/>
                                        </p:tgtEl>
                                      </p:cBhvr>
                                    </p:animEffect>
                                    <p:set>
                                      <p:cBhvr>
                                        <p:cTn id="12" dur="1" fill="hold">
                                          <p:stCondLst>
                                            <p:cond delay="499"/>
                                          </p:stCondLst>
                                        </p:cTn>
                                        <p:tgtEl>
                                          <p:spTgt spid="5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56"/>
                                        </p:tgtEl>
                                      </p:cBhvr>
                                    </p:animEffect>
                                    <p:set>
                                      <p:cBhvr>
                                        <p:cTn id="20" dur="1" fill="hold">
                                          <p:stCondLst>
                                            <p:cond delay="499"/>
                                          </p:stCondLst>
                                        </p:cTn>
                                        <p:tgtEl>
                                          <p:spTgt spid="5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7"/>
                                        </p:tgtEl>
                                      </p:cBhvr>
                                    </p:animEffect>
                                    <p:set>
                                      <p:cBhvr>
                                        <p:cTn id="25" dur="1" fill="hold">
                                          <p:stCondLst>
                                            <p:cond delay="499"/>
                                          </p:stCondLst>
                                        </p:cTn>
                                        <p:tgtEl>
                                          <p:spTgt spid="5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500"/>
                                        <p:tgtEl>
                                          <p:spTgt spid="8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58"/>
                                        </p:tgtEl>
                                      </p:cBhvr>
                                    </p:animEffect>
                                    <p:set>
                                      <p:cBhvr>
                                        <p:cTn id="33" dur="1" fill="hold">
                                          <p:stCondLst>
                                            <p:cond delay="499"/>
                                          </p:stCondLst>
                                        </p:cTn>
                                        <p:tgtEl>
                                          <p:spTgt spid="5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59"/>
                                        </p:tgtEl>
                                      </p:cBhvr>
                                    </p:animEffect>
                                    <p:set>
                                      <p:cBhvr>
                                        <p:cTn id="38" dur="1" fill="hold">
                                          <p:stCondLst>
                                            <p:cond delay="499"/>
                                          </p:stCondLst>
                                        </p:cTn>
                                        <p:tgtEl>
                                          <p:spTgt spid="59"/>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500"/>
                                        <p:tgtEl>
                                          <p:spTgt spid="8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60"/>
                                        </p:tgtEl>
                                      </p:cBhvr>
                                    </p:animEffect>
                                    <p:set>
                                      <p:cBhvr>
                                        <p:cTn id="46" dur="1" fill="hold">
                                          <p:stCondLst>
                                            <p:cond delay="499"/>
                                          </p:stCondLst>
                                        </p:cTn>
                                        <p:tgtEl>
                                          <p:spTgt spid="6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61"/>
                                        </p:tgtEl>
                                      </p:cBhvr>
                                    </p:animEffect>
                                    <p:set>
                                      <p:cBhvr>
                                        <p:cTn id="51" dur="1" fill="hold">
                                          <p:stCondLst>
                                            <p:cond delay="499"/>
                                          </p:stCondLst>
                                        </p:cTn>
                                        <p:tgtEl>
                                          <p:spTgt spid="6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500"/>
                                        <p:tgtEl>
                                          <p:spTgt spid="8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62"/>
                                        </p:tgtEl>
                                      </p:cBhvr>
                                    </p:animEffect>
                                    <p:set>
                                      <p:cBhvr>
                                        <p:cTn id="59" dur="1" fill="hold">
                                          <p:stCondLst>
                                            <p:cond delay="499"/>
                                          </p:stCondLst>
                                        </p:cTn>
                                        <p:tgtEl>
                                          <p:spTgt spid="6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63"/>
                                        </p:tgtEl>
                                      </p:cBhvr>
                                    </p:animEffect>
                                    <p:set>
                                      <p:cBhvr>
                                        <p:cTn id="64" dur="1" fill="hold">
                                          <p:stCondLst>
                                            <p:cond delay="499"/>
                                          </p:stCondLst>
                                        </p:cTn>
                                        <p:tgtEl>
                                          <p:spTgt spid="63"/>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fade">
                                      <p:cBhvr>
                                        <p:cTn id="67" dur="500"/>
                                        <p:tgtEl>
                                          <p:spTgt spid="8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64"/>
                                        </p:tgtEl>
                                      </p:cBhvr>
                                    </p:animEffect>
                                    <p:set>
                                      <p:cBhvr>
                                        <p:cTn id="72" dur="1" fill="hold">
                                          <p:stCondLst>
                                            <p:cond delay="499"/>
                                          </p:stCondLst>
                                        </p:cTn>
                                        <p:tgtEl>
                                          <p:spTgt spid="6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65"/>
                                        </p:tgtEl>
                                      </p:cBhvr>
                                    </p:animEffect>
                                    <p:set>
                                      <p:cBhvr>
                                        <p:cTn id="77" dur="1" fill="hold">
                                          <p:stCondLst>
                                            <p:cond delay="499"/>
                                          </p:stCondLst>
                                        </p:cTn>
                                        <p:tgtEl>
                                          <p:spTgt spid="65"/>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fade">
                                      <p:cBhvr>
                                        <p:cTn id="80" dur="500"/>
                                        <p:tgtEl>
                                          <p:spTgt spid="8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6"/>
                                        </p:tgtEl>
                                      </p:cBhvr>
                                    </p:animEffect>
                                    <p:set>
                                      <p:cBhvr>
                                        <p:cTn id="85" dur="1" fill="hold">
                                          <p:stCondLst>
                                            <p:cond delay="499"/>
                                          </p:stCondLst>
                                        </p:cTn>
                                        <p:tgtEl>
                                          <p:spTgt spid="6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67"/>
                                        </p:tgtEl>
                                      </p:cBhvr>
                                    </p:animEffect>
                                    <p:set>
                                      <p:cBhvr>
                                        <p:cTn id="90" dur="1" fill="hold">
                                          <p:stCondLst>
                                            <p:cond delay="499"/>
                                          </p:stCondLst>
                                        </p:cTn>
                                        <p:tgtEl>
                                          <p:spTgt spid="67"/>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89"/>
                                        </p:tgtEl>
                                        <p:attrNameLst>
                                          <p:attrName>style.visibility</p:attrName>
                                        </p:attrNameLst>
                                      </p:cBhvr>
                                      <p:to>
                                        <p:strVal val="visible"/>
                                      </p:to>
                                    </p:set>
                                    <p:animEffect transition="in" filter="fade">
                                      <p:cBhvr>
                                        <p:cTn id="93" dur="500"/>
                                        <p:tgtEl>
                                          <p:spTgt spid="8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68"/>
                                        </p:tgtEl>
                                      </p:cBhvr>
                                    </p:animEffect>
                                    <p:set>
                                      <p:cBhvr>
                                        <p:cTn id="98" dur="1" fill="hold">
                                          <p:stCondLst>
                                            <p:cond delay="499"/>
                                          </p:stCondLst>
                                        </p:cTn>
                                        <p:tgtEl>
                                          <p:spTgt spid="6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69"/>
                                        </p:tgtEl>
                                      </p:cBhvr>
                                    </p:animEffect>
                                    <p:set>
                                      <p:cBhvr>
                                        <p:cTn id="103" dur="1" fill="hold">
                                          <p:stCondLst>
                                            <p:cond delay="499"/>
                                          </p:stCondLst>
                                        </p:cTn>
                                        <p:tgtEl>
                                          <p:spTgt spid="69"/>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fade">
                                      <p:cBhvr>
                                        <p:cTn id="106" dur="500"/>
                                        <p:tgtEl>
                                          <p:spTgt spid="90"/>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70"/>
                                        </p:tgtEl>
                                      </p:cBhvr>
                                    </p:animEffect>
                                    <p:set>
                                      <p:cBhvr>
                                        <p:cTn id="111" dur="1" fill="hold">
                                          <p:stCondLst>
                                            <p:cond delay="499"/>
                                          </p:stCondLst>
                                        </p:cTn>
                                        <p:tgtEl>
                                          <p:spTgt spid="70"/>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0" nodeType="clickEffect">
                                  <p:stCondLst>
                                    <p:cond delay="0"/>
                                  </p:stCondLst>
                                  <p:childTnLst>
                                    <p:animEffect transition="out" filter="fade">
                                      <p:cBhvr>
                                        <p:cTn id="115" dur="500"/>
                                        <p:tgtEl>
                                          <p:spTgt spid="71"/>
                                        </p:tgtEl>
                                      </p:cBhvr>
                                    </p:animEffect>
                                    <p:set>
                                      <p:cBhvr>
                                        <p:cTn id="116" dur="1" fill="hold">
                                          <p:stCondLst>
                                            <p:cond delay="499"/>
                                          </p:stCondLst>
                                        </p:cTn>
                                        <p:tgtEl>
                                          <p:spTgt spid="71"/>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91"/>
                                        </p:tgtEl>
                                        <p:attrNameLst>
                                          <p:attrName>style.visibility</p:attrName>
                                        </p:attrNameLst>
                                      </p:cBhvr>
                                      <p:to>
                                        <p:strVal val="visible"/>
                                      </p:to>
                                    </p:set>
                                    <p:animEffect transition="in" filter="fade">
                                      <p:cBhvr>
                                        <p:cTn id="119" dur="500"/>
                                        <p:tgtEl>
                                          <p:spTgt spid="9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72"/>
                                        </p:tgtEl>
                                      </p:cBhvr>
                                    </p:animEffect>
                                    <p:set>
                                      <p:cBhvr>
                                        <p:cTn id="124" dur="1" fill="hold">
                                          <p:stCondLst>
                                            <p:cond delay="499"/>
                                          </p:stCondLst>
                                        </p:cTn>
                                        <p:tgtEl>
                                          <p:spTgt spid="72"/>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0" nodeType="clickEffect">
                                  <p:stCondLst>
                                    <p:cond delay="0"/>
                                  </p:stCondLst>
                                  <p:childTnLst>
                                    <p:animEffect transition="out" filter="fade">
                                      <p:cBhvr>
                                        <p:cTn id="128" dur="500"/>
                                        <p:tgtEl>
                                          <p:spTgt spid="73"/>
                                        </p:tgtEl>
                                      </p:cBhvr>
                                    </p:animEffect>
                                    <p:set>
                                      <p:cBhvr>
                                        <p:cTn id="129" dur="1" fill="hold">
                                          <p:stCondLst>
                                            <p:cond delay="499"/>
                                          </p:stCondLst>
                                        </p:cTn>
                                        <p:tgtEl>
                                          <p:spTgt spid="73"/>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92"/>
                                        </p:tgtEl>
                                        <p:attrNameLst>
                                          <p:attrName>style.visibility</p:attrName>
                                        </p:attrNameLst>
                                      </p:cBhvr>
                                      <p:to>
                                        <p:strVal val="visible"/>
                                      </p:to>
                                    </p:set>
                                    <p:animEffect transition="in" filter="fade">
                                      <p:cBhvr>
                                        <p:cTn id="132" dur="500"/>
                                        <p:tgtEl>
                                          <p:spTgt spid="9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74"/>
                                        </p:tgtEl>
                                      </p:cBhvr>
                                    </p:animEffect>
                                    <p:set>
                                      <p:cBhvr>
                                        <p:cTn id="137" dur="1" fill="hold">
                                          <p:stCondLst>
                                            <p:cond delay="499"/>
                                          </p:stCondLst>
                                        </p:cTn>
                                        <p:tgtEl>
                                          <p:spTgt spid="7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75"/>
                                        </p:tgtEl>
                                      </p:cBhvr>
                                    </p:animEffect>
                                    <p:set>
                                      <p:cBhvr>
                                        <p:cTn id="142" dur="1" fill="hold">
                                          <p:stCondLst>
                                            <p:cond delay="499"/>
                                          </p:stCondLst>
                                        </p:cTn>
                                        <p:tgtEl>
                                          <p:spTgt spid="75"/>
                                        </p:tgtEl>
                                        <p:attrNameLst>
                                          <p:attrName>style.visibility</p:attrName>
                                        </p:attrNameLst>
                                      </p:cBhvr>
                                      <p:to>
                                        <p:strVal val="hidden"/>
                                      </p:to>
                                    </p:set>
                                  </p:childTnLst>
                                </p:cTn>
                              </p:par>
                              <p:par>
                                <p:cTn id="143" presetID="10" presetClass="entr" presetSubtype="0" fill="hold" grpId="0" nodeType="withEffect">
                                  <p:stCondLst>
                                    <p:cond delay="0"/>
                                  </p:stCondLst>
                                  <p:childTnLst>
                                    <p:set>
                                      <p:cBhvr>
                                        <p:cTn id="144" dur="1" fill="hold">
                                          <p:stCondLst>
                                            <p:cond delay="0"/>
                                          </p:stCondLst>
                                        </p:cTn>
                                        <p:tgtEl>
                                          <p:spTgt spid="93"/>
                                        </p:tgtEl>
                                        <p:attrNameLst>
                                          <p:attrName>style.visibility</p:attrName>
                                        </p:attrNameLst>
                                      </p:cBhvr>
                                      <p:to>
                                        <p:strVal val="visible"/>
                                      </p:to>
                                    </p:set>
                                    <p:animEffect transition="in" filter="fade">
                                      <p:cBhvr>
                                        <p:cTn id="145" dur="500"/>
                                        <p:tgtEl>
                                          <p:spTgt spid="93"/>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0" nodeType="clickEffect">
                                  <p:stCondLst>
                                    <p:cond delay="0"/>
                                  </p:stCondLst>
                                  <p:childTnLst>
                                    <p:animEffect transition="out" filter="fade">
                                      <p:cBhvr>
                                        <p:cTn id="149" dur="500"/>
                                        <p:tgtEl>
                                          <p:spTgt spid="76"/>
                                        </p:tgtEl>
                                      </p:cBhvr>
                                    </p:animEffect>
                                    <p:set>
                                      <p:cBhvr>
                                        <p:cTn id="150" dur="1" fill="hold">
                                          <p:stCondLst>
                                            <p:cond delay="499"/>
                                          </p:stCondLst>
                                        </p:cTn>
                                        <p:tgtEl>
                                          <p:spTgt spid="76"/>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0" nodeType="clickEffect">
                                  <p:stCondLst>
                                    <p:cond delay="0"/>
                                  </p:stCondLst>
                                  <p:childTnLst>
                                    <p:animEffect transition="out" filter="fade">
                                      <p:cBhvr>
                                        <p:cTn id="154" dur="500"/>
                                        <p:tgtEl>
                                          <p:spTgt spid="77"/>
                                        </p:tgtEl>
                                      </p:cBhvr>
                                    </p:animEffect>
                                    <p:set>
                                      <p:cBhvr>
                                        <p:cTn id="155" dur="1" fill="hold">
                                          <p:stCondLst>
                                            <p:cond delay="499"/>
                                          </p:stCondLst>
                                        </p:cTn>
                                        <p:tgtEl>
                                          <p:spTgt spid="77"/>
                                        </p:tgtEl>
                                        <p:attrNameLst>
                                          <p:attrName>style.visibility</p:attrName>
                                        </p:attrNameLst>
                                      </p:cBhvr>
                                      <p:to>
                                        <p:strVal val="hidden"/>
                                      </p:to>
                                    </p:set>
                                  </p:childTnLst>
                                </p:cTn>
                              </p:par>
                              <p:par>
                                <p:cTn id="156" presetID="10" presetClass="entr" presetSubtype="0" fill="hold" grpId="0" nodeType="withEffect">
                                  <p:stCondLst>
                                    <p:cond delay="0"/>
                                  </p:stCondLst>
                                  <p:childTnLst>
                                    <p:set>
                                      <p:cBhvr>
                                        <p:cTn id="157" dur="1" fill="hold">
                                          <p:stCondLst>
                                            <p:cond delay="0"/>
                                          </p:stCondLst>
                                        </p:cTn>
                                        <p:tgtEl>
                                          <p:spTgt spid="94"/>
                                        </p:tgtEl>
                                        <p:attrNameLst>
                                          <p:attrName>style.visibility</p:attrName>
                                        </p:attrNameLst>
                                      </p:cBhvr>
                                      <p:to>
                                        <p:strVal val="visible"/>
                                      </p:to>
                                    </p:set>
                                    <p:animEffect transition="in" filter="fade">
                                      <p:cBhvr>
                                        <p:cTn id="158" dur="500"/>
                                        <p:tgtEl>
                                          <p:spTgt spid="94"/>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78"/>
                                        </p:tgtEl>
                                      </p:cBhvr>
                                    </p:animEffect>
                                    <p:set>
                                      <p:cBhvr>
                                        <p:cTn id="163" dur="1" fill="hold">
                                          <p:stCondLst>
                                            <p:cond delay="499"/>
                                          </p:stCondLst>
                                        </p:cTn>
                                        <p:tgtEl>
                                          <p:spTgt spid="78"/>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grpId="0" nodeType="clickEffect">
                                  <p:stCondLst>
                                    <p:cond delay="0"/>
                                  </p:stCondLst>
                                  <p:childTnLst>
                                    <p:animEffect transition="out" filter="fade">
                                      <p:cBhvr>
                                        <p:cTn id="167" dur="500"/>
                                        <p:tgtEl>
                                          <p:spTgt spid="79"/>
                                        </p:tgtEl>
                                      </p:cBhvr>
                                    </p:animEffect>
                                    <p:set>
                                      <p:cBhvr>
                                        <p:cTn id="168" dur="1" fill="hold">
                                          <p:stCondLst>
                                            <p:cond delay="499"/>
                                          </p:stCondLst>
                                        </p:cTn>
                                        <p:tgtEl>
                                          <p:spTgt spid="79"/>
                                        </p:tgtEl>
                                        <p:attrNameLst>
                                          <p:attrName>style.visibility</p:attrName>
                                        </p:attrNameLst>
                                      </p:cBhvr>
                                      <p:to>
                                        <p:strVal val="hidden"/>
                                      </p:to>
                                    </p:set>
                                  </p:childTnLst>
                                </p:cTn>
                              </p:par>
                              <p:par>
                                <p:cTn id="169" presetID="10" presetClass="entr" presetSubtype="0" fill="hold" grpId="0" nodeType="withEffect">
                                  <p:stCondLst>
                                    <p:cond delay="0"/>
                                  </p:stCondLst>
                                  <p:childTnLst>
                                    <p:set>
                                      <p:cBhvr>
                                        <p:cTn id="170" dur="1" fill="hold">
                                          <p:stCondLst>
                                            <p:cond delay="0"/>
                                          </p:stCondLst>
                                        </p:cTn>
                                        <p:tgtEl>
                                          <p:spTgt spid="95"/>
                                        </p:tgtEl>
                                        <p:attrNameLst>
                                          <p:attrName>style.visibility</p:attrName>
                                        </p:attrNameLst>
                                      </p:cBhvr>
                                      <p:to>
                                        <p:strVal val="visible"/>
                                      </p:to>
                                    </p:set>
                                    <p:animEffect transition="in" filter="fade">
                                      <p:cBhvr>
                                        <p:cTn id="171" dur="500"/>
                                        <p:tgtEl>
                                          <p:spTgt spid="95"/>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grpId="0" nodeType="clickEffect">
                                  <p:stCondLst>
                                    <p:cond delay="0"/>
                                  </p:stCondLst>
                                  <p:childTnLst>
                                    <p:animEffect transition="out" filter="fade">
                                      <p:cBhvr>
                                        <p:cTn id="175" dur="500"/>
                                        <p:tgtEl>
                                          <p:spTgt spid="80"/>
                                        </p:tgtEl>
                                      </p:cBhvr>
                                    </p:animEffect>
                                    <p:set>
                                      <p:cBhvr>
                                        <p:cTn id="176" dur="1" fill="hold">
                                          <p:stCondLst>
                                            <p:cond delay="499"/>
                                          </p:stCondLst>
                                        </p:cTn>
                                        <p:tgtEl>
                                          <p:spTgt spid="80"/>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81"/>
                                        </p:tgtEl>
                                      </p:cBhvr>
                                    </p:animEffect>
                                    <p:set>
                                      <p:cBhvr>
                                        <p:cTn id="181" dur="1" fill="hold">
                                          <p:stCondLst>
                                            <p:cond delay="499"/>
                                          </p:stCondLst>
                                        </p:cTn>
                                        <p:tgtEl>
                                          <p:spTgt spid="81"/>
                                        </p:tgtEl>
                                        <p:attrNameLst>
                                          <p:attrName>style.visibility</p:attrName>
                                        </p:attrNameLst>
                                      </p:cBhvr>
                                      <p:to>
                                        <p:strVal val="hidden"/>
                                      </p:to>
                                    </p:set>
                                  </p:childTnLst>
                                </p:cTn>
                              </p:par>
                              <p:par>
                                <p:cTn id="182" presetID="10" presetClass="entr" presetSubtype="0" fill="hold" grpId="0" nodeType="withEffect">
                                  <p:stCondLst>
                                    <p:cond delay="0"/>
                                  </p:stCondLst>
                                  <p:childTnLst>
                                    <p:set>
                                      <p:cBhvr>
                                        <p:cTn id="183" dur="1" fill="hold">
                                          <p:stCondLst>
                                            <p:cond delay="0"/>
                                          </p:stCondLst>
                                        </p:cTn>
                                        <p:tgtEl>
                                          <p:spTgt spid="96"/>
                                        </p:tgtEl>
                                        <p:attrNameLst>
                                          <p:attrName>style.visibility</p:attrName>
                                        </p:attrNameLst>
                                      </p:cBhvr>
                                      <p:to>
                                        <p:strVal val="visible"/>
                                      </p:to>
                                    </p:set>
                                    <p:animEffect transition="in" filter="fade">
                                      <p:cBhvr>
                                        <p:cTn id="184" dur="500"/>
                                        <p:tgtEl>
                                          <p:spTgt spid="96"/>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0" nodeType="clickEffect">
                                  <p:stCondLst>
                                    <p:cond delay="0"/>
                                  </p:stCondLst>
                                  <p:childTnLst>
                                    <p:animEffect transition="out" filter="fade">
                                      <p:cBhvr>
                                        <p:cTn id="188" dur="500"/>
                                        <p:tgtEl>
                                          <p:spTgt spid="82"/>
                                        </p:tgtEl>
                                      </p:cBhvr>
                                    </p:animEffect>
                                    <p:set>
                                      <p:cBhvr>
                                        <p:cTn id="189" dur="1" fill="hold">
                                          <p:stCondLst>
                                            <p:cond delay="499"/>
                                          </p:stCondLst>
                                        </p:cTn>
                                        <p:tgtEl>
                                          <p:spTgt spid="82"/>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grpId="0" nodeType="clickEffect">
                                  <p:stCondLst>
                                    <p:cond delay="0"/>
                                  </p:stCondLst>
                                  <p:childTnLst>
                                    <p:animEffect transition="out" filter="fade">
                                      <p:cBhvr>
                                        <p:cTn id="193" dur="500"/>
                                        <p:tgtEl>
                                          <p:spTgt spid="83"/>
                                        </p:tgtEl>
                                      </p:cBhvr>
                                    </p:animEffect>
                                    <p:set>
                                      <p:cBhvr>
                                        <p:cTn id="194" dur="1" fill="hold">
                                          <p:stCondLst>
                                            <p:cond delay="499"/>
                                          </p:stCondLst>
                                        </p:cTn>
                                        <p:tgtEl>
                                          <p:spTgt spid="83"/>
                                        </p:tgtEl>
                                        <p:attrNameLst>
                                          <p:attrName>style.visibility</p:attrName>
                                        </p:attrNameLst>
                                      </p:cBhvr>
                                      <p:to>
                                        <p:strVal val="hidden"/>
                                      </p:to>
                                    </p:set>
                                  </p:childTnLst>
                                </p:cTn>
                              </p:par>
                              <p:par>
                                <p:cTn id="195" presetID="10" presetClass="entr" presetSubtype="0" fill="hold" grpId="0" nodeType="withEffect">
                                  <p:stCondLst>
                                    <p:cond delay="0"/>
                                  </p:stCondLst>
                                  <p:childTnLst>
                                    <p:set>
                                      <p:cBhvr>
                                        <p:cTn id="196" dur="1" fill="hold">
                                          <p:stCondLst>
                                            <p:cond delay="0"/>
                                          </p:stCondLst>
                                        </p:cTn>
                                        <p:tgtEl>
                                          <p:spTgt spid="97"/>
                                        </p:tgtEl>
                                        <p:attrNameLst>
                                          <p:attrName>style.visibility</p:attrName>
                                        </p:attrNameLst>
                                      </p:cBhvr>
                                      <p:to>
                                        <p:strVal val="visible"/>
                                      </p:to>
                                    </p:set>
                                    <p:animEffect transition="in" filter="fade">
                                      <p:cBhvr>
                                        <p:cTn id="197" dur="500"/>
                                        <p:tgtEl>
                                          <p:spTgt spid="97"/>
                                        </p:tgtEl>
                                      </p:cBhvr>
                                    </p:animEffect>
                                  </p:childTnLst>
                                </p:cTn>
                              </p:par>
                            </p:childTnLst>
                          </p:cTn>
                        </p:par>
                      </p:childTnLst>
                    </p:cTn>
                  </p:par>
                  <p:par>
                    <p:cTn id="198" fill="hold">
                      <p:stCondLst>
                        <p:cond delay="indefinite"/>
                      </p:stCondLst>
                      <p:childTnLst>
                        <p:par>
                          <p:cTn id="199" fill="hold">
                            <p:stCondLst>
                              <p:cond delay="0"/>
                            </p:stCondLst>
                            <p:childTnLst>
                              <p:par>
                                <p:cTn id="200" presetID="1" presetClass="entr" presetSubtype="0" fill="hold" grpId="0" nodeType="clickEffect">
                                  <p:stCondLst>
                                    <p:cond delay="0"/>
                                  </p:stCondLst>
                                  <p:childTnLst>
                                    <p:set>
                                      <p:cBhvr>
                                        <p:cTn id="20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7"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3410300173"/>
              </p:ext>
            </p:extLst>
          </p:nvPr>
        </p:nvGraphicFramePr>
        <p:xfrm>
          <a:off x="5041354" y="1164405"/>
          <a:ext cx="6846939" cy="5189820"/>
        </p:xfrm>
        <a:graphic>
          <a:graphicData uri="http://schemas.openxmlformats.org/drawingml/2006/table">
            <a:tbl>
              <a:tblPr firstRow="1" firstCol="1" bandRow="1">
                <a:tableStyleId>{5940675A-B579-460E-94D1-54222C63F5DA}</a:tableStyleId>
              </a:tblPr>
              <a:tblGrid>
                <a:gridCol w="583544">
                  <a:extLst>
                    <a:ext uri="{9D8B030D-6E8A-4147-A177-3AD203B41FA5}">
                      <a16:colId xmlns:a16="http://schemas.microsoft.com/office/drawing/2014/main" val="20000"/>
                    </a:ext>
                  </a:extLst>
                </a:gridCol>
                <a:gridCol w="2403980">
                  <a:extLst>
                    <a:ext uri="{9D8B030D-6E8A-4147-A177-3AD203B41FA5}">
                      <a16:colId xmlns:a16="http://schemas.microsoft.com/office/drawing/2014/main" val="20001"/>
                    </a:ext>
                  </a:extLst>
                </a:gridCol>
                <a:gridCol w="385941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Español</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Inglés</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algn="ctr" defTabSz="914400" rtl="0" eaLnBrk="1" latinLnBrk="0" hangingPunct="1">
                        <a:lnSpc>
                          <a:spcPct val="107000"/>
                        </a:lnSpc>
                        <a:spcAft>
                          <a:spcPts val="0"/>
                        </a:spcAft>
                      </a:pPr>
                      <a:r>
                        <a:rPr lang="en-GB" sz="2000" kern="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poder</a:t>
                      </a:r>
                    </a:p>
                  </a:txBody>
                  <a:tcPr marL="68580" marR="68580" marT="0" marB="0" anchor="ctr"/>
                </a:tc>
                <a:tc>
                  <a:txBody>
                    <a:bodyPr/>
                    <a:lstStyle/>
                    <a:p>
                      <a:pPr marL="0" algn="ctr" defTabSz="914400" rtl="0" eaLnBrk="1" latinLnBrk="0" hangingPunct="1">
                        <a:lnSpc>
                          <a:spcPct val="107000"/>
                        </a:lnSpc>
                        <a:spcAft>
                          <a:spcPts val="0"/>
                        </a:spcAft>
                      </a:pPr>
                      <a:r>
                        <a:rPr lang="en-GB" sz="2000" kern="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can, to be able to</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puedo</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a:t>
                      </a: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can, I am able to</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puedes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you can, you are able to</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puede</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s/he can, s/he is able to</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participar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participate, participating</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preguntar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ask, asking</a:t>
                      </a:r>
                    </a:p>
                  </a:txBody>
                  <a:tcPr marL="68580" marR="68580" marT="0" marB="0" anchor="ctr"/>
                </a:tc>
                <a:extLst>
                  <a:ext uri="{0D108BD9-81ED-4DB2-BD59-A6C34878D82A}">
                    <a16:rowId xmlns:a16="http://schemas.microsoft.com/office/drawing/2014/main" val="164256465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i="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pedir</a:t>
                      </a:r>
                      <a:endParaRPr lang="en-GB" sz="2000" i="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ask for, asking for</a:t>
                      </a:r>
                    </a:p>
                  </a:txBody>
                  <a:tcPr marL="68580" marR="68580" marT="0" marB="0" anchor="ct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i="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jugar</a:t>
                      </a:r>
                      <a:endParaRPr lang="en-GB" sz="2000" i="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play (e.g. a game), playing</a:t>
                      </a:r>
                    </a:p>
                  </a:txBody>
                  <a:tcPr marL="68580" marR="68580" marT="0" marB="0" anchor="ctr"/>
                </a:tc>
                <a:extLst>
                  <a:ext uri="{0D108BD9-81ED-4DB2-BD59-A6C34878D82A}">
                    <a16:rowId xmlns:a16="http://schemas.microsoft.com/office/drawing/2014/main" val="3706842155"/>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i="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material</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material</a:t>
                      </a:r>
                    </a:p>
                  </a:txBody>
                  <a:tcPr marL="68580" marR="68580" marT="0" marB="0" anchor="ctr"/>
                </a:tc>
                <a:extLst>
                  <a:ext uri="{0D108BD9-81ED-4DB2-BD59-A6C34878D82A}">
                    <a16:rowId xmlns:a16="http://schemas.microsoft.com/office/drawing/2014/main" val="114897808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i="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cambiar</a:t>
                      </a:r>
                      <a:endParaRPr lang="en-GB" sz="2000" i="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change, changing</a:t>
                      </a:r>
                    </a:p>
                  </a:txBody>
                  <a:tcPr marL="68580" marR="68580" marT="0" marB="0" anchor="ctr"/>
                </a:tc>
                <a:extLst>
                  <a:ext uri="{0D108BD9-81ED-4DB2-BD59-A6C34878D82A}">
                    <a16:rowId xmlns:a16="http://schemas.microsoft.com/office/drawing/2014/main" val="785078643"/>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i="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i="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favor</a:t>
                      </a:r>
                      <a:endParaRPr lang="en-GB" sz="2000" i="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favour</a:t>
                      </a:r>
                    </a:p>
                  </a:txBody>
                  <a:tcPr marL="68580" marR="68580" marT="0" marB="0" anchor="ctr"/>
                </a:tc>
                <a:extLst>
                  <a:ext uri="{0D108BD9-81ED-4DB2-BD59-A6C34878D82A}">
                    <a16:rowId xmlns:a16="http://schemas.microsoft.com/office/drawing/2014/main" val="1379641804"/>
                  </a:ext>
                </a:extLst>
              </a:tr>
            </a:tbl>
          </a:graphicData>
        </a:graphic>
      </p:graphicFrame>
      <p:grpSp>
        <p:nvGrpSpPr>
          <p:cNvPr id="4" name="Group 3"/>
          <p:cNvGrpSpPr/>
          <p:nvPr/>
        </p:nvGrpSpPr>
        <p:grpSpPr>
          <a:xfrm>
            <a:off x="8040233" y="1663893"/>
            <a:ext cx="3848060" cy="4655032"/>
            <a:chOff x="12784212" y="1566777"/>
            <a:chExt cx="2213433" cy="4655032"/>
          </a:xfrm>
        </p:grpSpPr>
        <p:sp>
          <p:nvSpPr>
            <p:cNvPr id="39" name="Rectangle 38"/>
            <p:cNvSpPr/>
            <p:nvPr/>
          </p:nvSpPr>
          <p:spPr>
            <a:xfrm>
              <a:off x="12784214" y="1566777"/>
              <a:ext cx="2213430"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p:cNvSpPr/>
            <p:nvPr/>
          </p:nvSpPr>
          <p:spPr>
            <a:xfrm>
              <a:off x="12784215" y="1999008"/>
              <a:ext cx="2213430"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1" name="Rectangle 40"/>
            <p:cNvSpPr/>
            <p:nvPr/>
          </p:nvSpPr>
          <p:spPr>
            <a:xfrm>
              <a:off x="12784212" y="2427663"/>
              <a:ext cx="2213430"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2" name="Rectangle 41"/>
            <p:cNvSpPr/>
            <p:nvPr/>
          </p:nvSpPr>
          <p:spPr>
            <a:xfrm>
              <a:off x="12784215" y="2869878"/>
              <a:ext cx="2213430"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3" name="Rectangle 42"/>
            <p:cNvSpPr/>
            <p:nvPr/>
          </p:nvSpPr>
          <p:spPr>
            <a:xfrm>
              <a:off x="12784212" y="3257584"/>
              <a:ext cx="2213430" cy="358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4" name="Rectangle 43"/>
            <p:cNvSpPr/>
            <p:nvPr/>
          </p:nvSpPr>
          <p:spPr>
            <a:xfrm>
              <a:off x="12784215" y="3686433"/>
              <a:ext cx="2213430"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p:cNvSpPr/>
            <p:nvPr/>
          </p:nvSpPr>
          <p:spPr>
            <a:xfrm>
              <a:off x="12784215" y="4121825"/>
              <a:ext cx="2213430"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6" name="Rectangle 45"/>
            <p:cNvSpPr/>
            <p:nvPr/>
          </p:nvSpPr>
          <p:spPr>
            <a:xfrm>
              <a:off x="12784214" y="4552095"/>
              <a:ext cx="2213430" cy="395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7" name="Rectangle 46"/>
            <p:cNvSpPr/>
            <p:nvPr/>
          </p:nvSpPr>
          <p:spPr>
            <a:xfrm>
              <a:off x="12784215" y="5040255"/>
              <a:ext cx="2213430" cy="2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4" name="Rectangle 33"/>
            <p:cNvSpPr/>
            <p:nvPr/>
          </p:nvSpPr>
          <p:spPr>
            <a:xfrm>
              <a:off x="12784212" y="5424296"/>
              <a:ext cx="2213430"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p:cNvSpPr/>
            <p:nvPr/>
          </p:nvSpPr>
          <p:spPr>
            <a:xfrm>
              <a:off x="12784212" y="5869173"/>
              <a:ext cx="2213430"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5" name="Group 4"/>
          <p:cNvGrpSpPr/>
          <p:nvPr/>
        </p:nvGrpSpPr>
        <p:grpSpPr>
          <a:xfrm>
            <a:off x="5644905" y="1673227"/>
            <a:ext cx="2337114" cy="4666935"/>
            <a:chOff x="-2722678" y="1260393"/>
            <a:chExt cx="1836887" cy="4621743"/>
          </a:xfrm>
        </p:grpSpPr>
        <p:sp>
          <p:nvSpPr>
            <p:cNvPr id="63" name="Rectangle 62"/>
            <p:cNvSpPr/>
            <p:nvPr/>
          </p:nvSpPr>
          <p:spPr>
            <a:xfrm>
              <a:off x="-2722676" y="1260393"/>
              <a:ext cx="1836884"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4" name="Rectangle 63"/>
            <p:cNvSpPr/>
            <p:nvPr/>
          </p:nvSpPr>
          <p:spPr>
            <a:xfrm>
              <a:off x="-2722675" y="1692624"/>
              <a:ext cx="1836884"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5" name="Rectangle 64"/>
            <p:cNvSpPr/>
            <p:nvPr/>
          </p:nvSpPr>
          <p:spPr>
            <a:xfrm>
              <a:off x="-2722678" y="2121279"/>
              <a:ext cx="1836884" cy="326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6" name="Rectangle 65"/>
            <p:cNvSpPr/>
            <p:nvPr/>
          </p:nvSpPr>
          <p:spPr>
            <a:xfrm>
              <a:off x="-2722675" y="2563494"/>
              <a:ext cx="1836884" cy="3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7" name="Rectangle 66"/>
            <p:cNvSpPr/>
            <p:nvPr/>
          </p:nvSpPr>
          <p:spPr>
            <a:xfrm>
              <a:off x="-2722678" y="2951200"/>
              <a:ext cx="1836884"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8" name="Rectangle 67"/>
            <p:cNvSpPr/>
            <p:nvPr/>
          </p:nvSpPr>
          <p:spPr>
            <a:xfrm>
              <a:off x="-2722675" y="3380049"/>
              <a:ext cx="1836884"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9" name="Rectangle 68"/>
            <p:cNvSpPr/>
            <p:nvPr/>
          </p:nvSpPr>
          <p:spPr>
            <a:xfrm>
              <a:off x="-2722675" y="3815441"/>
              <a:ext cx="1836884"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0" name="Rectangle 69"/>
            <p:cNvSpPr/>
            <p:nvPr/>
          </p:nvSpPr>
          <p:spPr>
            <a:xfrm>
              <a:off x="-2722676" y="4245711"/>
              <a:ext cx="1836884"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1" name="Rectangle 70"/>
            <p:cNvSpPr/>
            <p:nvPr/>
          </p:nvSpPr>
          <p:spPr>
            <a:xfrm>
              <a:off x="-2722675" y="4673035"/>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6" name="Rectangle 35"/>
            <p:cNvSpPr/>
            <p:nvPr/>
          </p:nvSpPr>
          <p:spPr>
            <a:xfrm>
              <a:off x="-2722678" y="5108397"/>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6" name="Rectangle 75"/>
            <p:cNvSpPr/>
            <p:nvPr/>
          </p:nvSpPr>
          <p:spPr>
            <a:xfrm>
              <a:off x="-2722678" y="5529500"/>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 name="Speech Bubble: Rectangle with Corners Rounded 1">
            <a:extLst>
              <a:ext uri="{FF2B5EF4-FFF2-40B4-BE49-F238E27FC236}">
                <a16:creationId xmlns:a16="http://schemas.microsoft.com/office/drawing/2014/main" id="{1CB5F6DC-36D2-4875-9B4D-116773F78F14}"/>
              </a:ext>
            </a:extLst>
          </p:cNvPr>
          <p:cNvSpPr/>
          <p:nvPr/>
        </p:nvSpPr>
        <p:spPr>
          <a:xfrm>
            <a:off x="2629215" y="2942728"/>
            <a:ext cx="2014107" cy="1219474"/>
          </a:xfrm>
          <a:prstGeom prst="wedgeRoundRectCallout">
            <a:avLst>
              <a:gd name="adj1" fmla="val 63753"/>
              <a:gd name="adj2" fmla="val 32904"/>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Asking a question? Use “</a:t>
            </a:r>
            <a:r>
              <a:rPr lang="en-GB" sz="2000" b="1" dirty="0" err="1">
                <a:solidFill>
                  <a:schemeClr val="bg1"/>
                </a:solidFill>
                <a:latin typeface="Century Gothic" panose="020B0502020202020204" pitchFamily="34" charset="0"/>
              </a:rPr>
              <a:t>preguntar</a:t>
            </a:r>
            <a:r>
              <a:rPr lang="en-GB" sz="2000" b="1" dirty="0">
                <a:solidFill>
                  <a:schemeClr val="bg1"/>
                </a:solidFill>
                <a:latin typeface="Century Gothic" panose="020B0502020202020204" pitchFamily="34" charset="0"/>
              </a:rPr>
              <a:t>”</a:t>
            </a:r>
          </a:p>
        </p:txBody>
      </p:sp>
      <p:sp>
        <p:nvSpPr>
          <p:cNvPr id="48" name="Speech Bubble: Rectangle with Corners Rounded 47">
            <a:extLst>
              <a:ext uri="{FF2B5EF4-FFF2-40B4-BE49-F238E27FC236}">
                <a16:creationId xmlns:a16="http://schemas.microsoft.com/office/drawing/2014/main" id="{AF5F14E1-0652-463D-8F75-ED9FAF4C3503}"/>
              </a:ext>
            </a:extLst>
          </p:cNvPr>
          <p:cNvSpPr/>
          <p:nvPr/>
        </p:nvSpPr>
        <p:spPr>
          <a:xfrm>
            <a:off x="2825781" y="4413449"/>
            <a:ext cx="2014107" cy="1270225"/>
          </a:xfrm>
          <a:prstGeom prst="wedgeRoundRectCallout">
            <a:avLst>
              <a:gd name="adj1" fmla="val 54899"/>
              <a:gd name="adj2" fmla="val -43802"/>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Asking </a:t>
            </a:r>
            <a:r>
              <a:rPr lang="en-GB" sz="2000" b="1" i="1" dirty="0">
                <a:solidFill>
                  <a:schemeClr val="bg1"/>
                </a:solidFill>
                <a:latin typeface="Century Gothic" panose="020B0502020202020204" pitchFamily="34" charset="0"/>
              </a:rPr>
              <a:t>for something</a:t>
            </a:r>
            <a:r>
              <a:rPr lang="en-GB" sz="2000" b="1" dirty="0">
                <a:solidFill>
                  <a:schemeClr val="bg1"/>
                </a:solidFill>
                <a:latin typeface="Century Gothic" panose="020B0502020202020204" pitchFamily="34" charset="0"/>
              </a:rPr>
              <a:t>? Use “</a:t>
            </a:r>
            <a:r>
              <a:rPr lang="en-GB" sz="2000" b="1" dirty="0" err="1">
                <a:solidFill>
                  <a:schemeClr val="bg1"/>
                </a:solidFill>
                <a:latin typeface="Century Gothic" panose="020B0502020202020204" pitchFamily="34" charset="0"/>
              </a:rPr>
              <a:t>pedir</a:t>
            </a:r>
            <a:r>
              <a:rPr lang="en-GB" sz="2000" b="1" dirty="0">
                <a:solidFill>
                  <a:schemeClr val="bg1"/>
                </a:solidFill>
                <a:latin typeface="Century Gothic" panose="020B0502020202020204" pitchFamily="34" charset="0"/>
              </a:rPr>
              <a:t>”</a:t>
            </a:r>
          </a:p>
        </p:txBody>
      </p:sp>
      <p:sp>
        <p:nvSpPr>
          <p:cNvPr id="3" name="Title 2">
            <a:extLst>
              <a:ext uri="{FF2B5EF4-FFF2-40B4-BE49-F238E27FC236}">
                <a16:creationId xmlns:a16="http://schemas.microsoft.com/office/drawing/2014/main" id="{E7E65B43-4C71-064F-A0B3-42DF0A26A762}"/>
              </a:ext>
            </a:extLst>
          </p:cNvPr>
          <p:cNvSpPr>
            <a:spLocks noGrp="1"/>
          </p:cNvSpPr>
          <p:nvPr>
            <p:ph type="title"/>
          </p:nvPr>
        </p:nvSpPr>
        <p:spPr>
          <a:xfrm>
            <a:off x="15140" y="22332"/>
            <a:ext cx="10515600" cy="1325563"/>
          </a:xfrm>
        </p:spPr>
        <p:txBody>
          <a:bodyPr>
            <a:normAutofit/>
          </a:bodyPr>
          <a:lstStyle/>
          <a:p>
            <a:r>
              <a:rPr lang="en-GB" sz="3600" b="1" dirty="0" err="1">
                <a:solidFill>
                  <a:prstClr val="white"/>
                </a:solidFill>
                <a:latin typeface="Century Gothic" panose="020B0502020202020204" pitchFamily="34" charset="0"/>
              </a:rPr>
              <a:t>Vocabulario</a:t>
            </a:r>
            <a:endParaRPr lang="en-US" sz="3600" dirty="0"/>
          </a:p>
        </p:txBody>
      </p:sp>
      <p:sp>
        <p:nvSpPr>
          <p:cNvPr id="80"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554228" y="14223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81"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549993" y="142238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2" name="Rectangle 81"/>
          <p:cNvSpPr/>
          <p:nvPr/>
        </p:nvSpPr>
        <p:spPr>
          <a:xfrm>
            <a:off x="1234342" y="140382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3"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479080" y="12531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4"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454392" y="53866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85" name="Rectangle 84" descr="box to hide timer as it goes off the page">
            <a:extLst>
              <a:ext uri="{FF2B5EF4-FFF2-40B4-BE49-F238E27FC236}">
                <a16:creationId xmlns:a16="http://schemas.microsoft.com/office/drawing/2014/main" id="{80BB973F-93FA-4A26-B850-9E1862347B2F}"/>
              </a:ext>
            </a:extLst>
          </p:cNvPr>
          <p:cNvSpPr/>
          <p:nvPr/>
        </p:nvSpPr>
        <p:spPr>
          <a:xfrm>
            <a:off x="400634" y="56096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6" name="Rectangle 85"/>
          <p:cNvSpPr/>
          <p:nvPr/>
        </p:nvSpPr>
        <p:spPr>
          <a:xfrm>
            <a:off x="424416" y="55833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Connector 86"/>
          <p:cNvCxnSpPr/>
          <p:nvPr/>
        </p:nvCxnSpPr>
        <p:spPr>
          <a:xfrm>
            <a:off x="545944" y="557864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1255491" y="14267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274674" y="578667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90"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276560" y="357518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14168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xit" presetSubtype="0" fill="hold" grpId="0"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48"/>
                                        </p:tgtEl>
                                      </p:cBhvr>
                                    </p:animEffect>
                                    <p:set>
                                      <p:cBhvr>
                                        <p:cTn id="23" dur="1" fill="hold">
                                          <p:stCondLst>
                                            <p:cond delay="499"/>
                                          </p:stCondLst>
                                        </p:cTn>
                                        <p:tgtEl>
                                          <p:spTgt spid="4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9"/>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afterEffect">
                                  <p:stCondLst>
                                    <p:cond delay="0"/>
                                  </p:stCondLst>
                                  <p:childTnLst>
                                    <p:animEffect transition="out" filter="slide(fromBottom)">
                                      <p:cBhvr>
                                        <p:cTn id="33" dur="59000"/>
                                        <p:tgtEl>
                                          <p:spTgt spid="81"/>
                                        </p:tgtEl>
                                      </p:cBhvr>
                                    </p:animEffect>
                                    <p:set>
                                      <p:cBhvr>
                                        <p:cTn id="34" dur="1" fill="hold">
                                          <p:stCondLst>
                                            <p:cond delay="58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bldLst>
      <p:bldP spid="2" grpId="0" animBg="1"/>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3" name="ZoneTexte 2">
            <a:extLst>
              <a:ext uri="{FF2B5EF4-FFF2-40B4-BE49-F238E27FC236}">
                <a16:creationId xmlns:a16="http://schemas.microsoft.com/office/drawing/2014/main" id="{D164AFBC-A1A6-44A3-B9CB-5AC3B5C249B6}"/>
              </a:ext>
            </a:extLst>
          </p:cNvPr>
          <p:cNvSpPr txBox="1"/>
          <p:nvPr/>
        </p:nvSpPr>
        <p:spPr>
          <a:xfrm>
            <a:off x="348335" y="1551296"/>
            <a:ext cx="11688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Use the verb ‘poder’ to say what people can (or are able to)</a:t>
            </a:r>
            <a:r>
              <a:rPr kumimoji="0" lang="en-US"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do.</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1" name="ZoneTexte 10">
            <a:extLst>
              <a:ext uri="{FF2B5EF4-FFF2-40B4-BE49-F238E27FC236}">
                <a16:creationId xmlns:a16="http://schemas.microsoft.com/office/drawing/2014/main" id="{D23524D3-9224-4D74-9CE0-4ED564673D55}"/>
              </a:ext>
            </a:extLst>
          </p:cNvPr>
          <p:cNvSpPr txBox="1"/>
          <p:nvPr/>
        </p:nvSpPr>
        <p:spPr>
          <a:xfrm>
            <a:off x="373881" y="2401930"/>
            <a:ext cx="8080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a:t>
            </a:r>
            <a:r>
              <a:rPr kumimoji="0" lang="fr-CA"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 </a:t>
            </a:r>
            <a:r>
              <a:rPr kumimoji="0" lang="fr-CA"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can</a:t>
            </a:r>
            <a:r>
              <a:rPr kumimoji="0" lang="fr-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use ‘</a:t>
            </a:r>
            <a:r>
              <a:rPr kumimoji="0" lang="fr-CA"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puedo</a:t>
            </a:r>
            <a:r>
              <a:rPr kumimoji="0" lang="fr-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2" name="ZoneTexte 11">
            <a:extLst>
              <a:ext uri="{FF2B5EF4-FFF2-40B4-BE49-F238E27FC236}">
                <a16:creationId xmlns:a16="http://schemas.microsoft.com/office/drawing/2014/main" id="{ADDBC5CA-B42A-4441-8757-56CEB26F75B3}"/>
              </a:ext>
            </a:extLst>
          </p:cNvPr>
          <p:cNvSpPr txBox="1"/>
          <p:nvPr/>
        </p:nvSpPr>
        <p:spPr>
          <a:xfrm>
            <a:off x="406265" y="5116976"/>
            <a:ext cx="3728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25B00"/>
                </a:solidFill>
                <a:effectLst/>
                <a:uLnTx/>
                <a:uFillTx/>
                <a:latin typeface="Century Gothic" panose="020F0302020204030204"/>
                <a:ea typeface="+mn-ea"/>
                <a:cs typeface="+mn-cs"/>
              </a:rPr>
              <a:t>Puede</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hablar en clase</a:t>
            </a:r>
            <a:r>
              <a:rPr kumimoji="0" lang="es-E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13" name="ZoneTexte 12">
            <a:extLst>
              <a:ext uri="{FF2B5EF4-FFF2-40B4-BE49-F238E27FC236}">
                <a16:creationId xmlns:a16="http://schemas.microsoft.com/office/drawing/2014/main" id="{631A418F-8FBD-44B7-B0B2-8A38CEA12794}"/>
              </a:ext>
            </a:extLst>
          </p:cNvPr>
          <p:cNvSpPr txBox="1"/>
          <p:nvPr/>
        </p:nvSpPr>
        <p:spPr>
          <a:xfrm>
            <a:off x="424194" y="2999463"/>
            <a:ext cx="3093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25B00"/>
                </a:solidFill>
                <a:effectLst/>
                <a:uLnTx/>
                <a:uFillTx/>
                <a:latin typeface="Century Gothic" panose="020F0302020204030204"/>
                <a:ea typeface="+mn-ea"/>
                <a:cs typeface="+mn-cs"/>
              </a:rPr>
              <a:t>Puedo</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s-ES" sz="2400" noProof="0" dirty="0">
                <a:solidFill>
                  <a:schemeClr val="accent1">
                    <a:lumMod val="50000"/>
                  </a:schemeClr>
                </a:solidFill>
                <a:latin typeface="Century Gothic" panose="020F0302020204030204"/>
              </a:rPr>
              <a:t>preguntar</a:t>
            </a:r>
            <a:r>
              <a:rPr kumimoji="0" lang="es-E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endParaRPr kumimoji="0" lang="es-E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4" name="ZoneTexte 13">
            <a:extLst>
              <a:ext uri="{FF2B5EF4-FFF2-40B4-BE49-F238E27FC236}">
                <a16:creationId xmlns:a16="http://schemas.microsoft.com/office/drawing/2014/main" id="{E2DF3248-A072-4D81-9BE4-BD6F1D4F07DD}"/>
              </a:ext>
            </a:extLst>
          </p:cNvPr>
          <p:cNvSpPr txBox="1"/>
          <p:nvPr/>
        </p:nvSpPr>
        <p:spPr>
          <a:xfrm>
            <a:off x="4134630" y="5090485"/>
            <a:ext cx="4721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25B00"/>
                </a:solidFill>
                <a:effectLst/>
                <a:uLnTx/>
                <a:uFillTx/>
                <a:latin typeface="Century Gothic" panose="020F0302020204030204"/>
                <a:ea typeface="+mn-ea"/>
                <a:cs typeface="+mn-cs"/>
              </a:rPr>
              <a:t>S/he can </a:t>
            </a:r>
            <a:r>
              <a:rPr lang="en-US" sz="2400" dirty="0">
                <a:solidFill>
                  <a:schemeClr val="accent1">
                    <a:lumMod val="50000"/>
                  </a:schemeClr>
                </a:solidFill>
                <a:latin typeface="Century Gothic" panose="020F0302020204030204"/>
              </a:rPr>
              <a:t>speak in class</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15" name="ZoneTexte 14">
            <a:extLst>
              <a:ext uri="{FF2B5EF4-FFF2-40B4-BE49-F238E27FC236}">
                <a16:creationId xmlns:a16="http://schemas.microsoft.com/office/drawing/2014/main" id="{61B46173-CA96-4662-9498-4E906F55F9B8}"/>
              </a:ext>
            </a:extLst>
          </p:cNvPr>
          <p:cNvSpPr txBox="1"/>
          <p:nvPr/>
        </p:nvSpPr>
        <p:spPr>
          <a:xfrm>
            <a:off x="4134630" y="2999463"/>
            <a:ext cx="4116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25B00"/>
                </a:solidFill>
                <a:effectLst/>
                <a:uLnTx/>
                <a:uFillTx/>
                <a:latin typeface="Century Gothic" panose="020F0302020204030204"/>
                <a:ea typeface="+mn-ea"/>
                <a:cs typeface="+mn-cs"/>
              </a:rPr>
              <a:t>I </a:t>
            </a: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mn-cs"/>
              </a:rPr>
              <a:t>can </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ask.</a:t>
            </a:r>
            <a:endParaRPr kumimoji="0" lang="es-E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115308" y="251310"/>
            <a:ext cx="7351059" cy="870488"/>
          </a:xfrm>
        </p:spPr>
        <p:txBody>
          <a:bodyPr>
            <a:noAutofit/>
          </a:bodyPr>
          <a:lstStyle/>
          <a:p>
            <a:r>
              <a:rPr lang="en-CA" sz="2400" b="1" dirty="0">
                <a:solidFill>
                  <a:schemeClr val="bg1"/>
                </a:solidFill>
              </a:rPr>
              <a:t>Talking about </a:t>
            </a:r>
            <a:r>
              <a:rPr lang="en-GB" sz="2400" b="1" dirty="0">
                <a:solidFill>
                  <a:prstClr val="white"/>
                </a:solidFill>
              </a:rPr>
              <a:t>what people can do</a:t>
            </a:r>
            <a:br>
              <a:rPr lang="en-GB" sz="2400" b="1" dirty="0">
                <a:solidFill>
                  <a:prstClr val="white"/>
                </a:solidFill>
              </a:rPr>
            </a:br>
            <a:r>
              <a:rPr lang="en-GB" sz="2400" b="1" dirty="0">
                <a:solidFill>
                  <a:prstClr val="white"/>
                </a:solidFill>
              </a:rPr>
              <a:t>Using the modal verb ‘poder’</a:t>
            </a:r>
            <a:endParaRPr lang="en-CA" sz="2400" dirty="0">
              <a:solidFill>
                <a:srgbClr val="002060"/>
              </a:solidFill>
            </a:endParaRPr>
          </a:p>
        </p:txBody>
      </p:sp>
      <p:sp>
        <p:nvSpPr>
          <p:cNvPr id="26" name="ZoneTexte 10">
            <a:extLst>
              <a:ext uri="{FF2B5EF4-FFF2-40B4-BE49-F238E27FC236}">
                <a16:creationId xmlns:a16="http://schemas.microsoft.com/office/drawing/2014/main" id="{D0884DCE-A3C3-44C9-ACEB-39C71AC3FA7F}"/>
              </a:ext>
            </a:extLst>
          </p:cNvPr>
          <p:cNvSpPr txBox="1"/>
          <p:nvPr/>
        </p:nvSpPr>
        <p:spPr>
          <a:xfrm>
            <a:off x="373881" y="4389221"/>
            <a:ext cx="8080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 </a:t>
            </a:r>
            <a:r>
              <a:rPr kumimoji="0" lang="fr-CA"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say</a:t>
            </a:r>
            <a:r>
              <a:rPr kumimoji="0" lang="fr-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‘s/</a:t>
            </a:r>
            <a:r>
              <a:rPr kumimoji="0" lang="fr-CA"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a:t>
            </a:r>
            <a:r>
              <a:rPr kumimoji="0" lang="fr-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fr-CA"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can</a:t>
            </a:r>
            <a:r>
              <a:rPr kumimoji="0" lang="fr-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use ‘</a:t>
            </a:r>
            <a:r>
              <a:rPr kumimoji="0" lang="fr-CA"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puede</a:t>
            </a:r>
            <a:r>
              <a:rPr kumimoji="0" lang="fr-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CA"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 name="Rounded Rectangular Callout 1"/>
          <p:cNvSpPr/>
          <p:nvPr/>
        </p:nvSpPr>
        <p:spPr>
          <a:xfrm>
            <a:off x="7351060" y="2493778"/>
            <a:ext cx="4711420" cy="2550695"/>
          </a:xfrm>
          <a:prstGeom prst="wedgeRoundRectCallout">
            <a:avLst>
              <a:gd name="adj1" fmla="val -122951"/>
              <a:gd name="adj2" fmla="val 55159"/>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mj-lt"/>
              </a:rPr>
              <a:t>Use a verb infinitive</a:t>
            </a:r>
            <a:r>
              <a:rPr kumimoji="0" lang="en-GB" sz="2000" b="1" i="0" u="none" strike="noStrike" kern="1200" cap="none" spc="0" normalizeH="0" noProof="0" dirty="0">
                <a:ln>
                  <a:noFill/>
                </a:ln>
                <a:solidFill>
                  <a:schemeClr val="bg1"/>
                </a:solidFill>
                <a:effectLst/>
                <a:uLnTx/>
                <a:uFillTx/>
                <a:latin typeface="+mj-lt"/>
              </a:rPr>
              <a:t> </a:t>
            </a:r>
            <a:r>
              <a:rPr kumimoji="0" lang="en-GB" sz="2000" b="1" i="0" u="none" strike="noStrike" kern="1200" cap="none" spc="0" normalizeH="0" baseline="0" noProof="0" dirty="0">
                <a:ln>
                  <a:noFill/>
                </a:ln>
                <a:solidFill>
                  <a:schemeClr val="bg1"/>
                </a:solidFill>
                <a:effectLst/>
                <a:uLnTx/>
                <a:uFillTx/>
                <a:latin typeface="+mj-lt"/>
              </a:rPr>
              <a:t>(e.g. </a:t>
            </a:r>
            <a:r>
              <a:rPr kumimoji="0" lang="en-GB" sz="2000" b="1" i="0" u="none" strike="noStrike" kern="1200" cap="none" spc="0" normalizeH="0" baseline="0" noProof="0" dirty="0" err="1">
                <a:ln>
                  <a:noFill/>
                </a:ln>
                <a:solidFill>
                  <a:schemeClr val="bg1"/>
                </a:solidFill>
                <a:effectLst/>
                <a:uLnTx/>
                <a:uFillTx/>
                <a:latin typeface="+mj-lt"/>
              </a:rPr>
              <a:t>hablar</a:t>
            </a:r>
            <a:r>
              <a:rPr kumimoji="0" lang="en-GB" sz="2000" b="1" i="0" u="none" strike="noStrike" kern="1200" cap="none" spc="0" normalizeH="0" baseline="0" noProof="0" dirty="0">
                <a:ln>
                  <a:noFill/>
                </a:ln>
                <a:solidFill>
                  <a:schemeClr val="bg1"/>
                </a:solidFill>
                <a:effectLst/>
                <a:uLnTx/>
                <a:uFillTx/>
                <a:latin typeface="+mj-lt"/>
              </a:rPr>
              <a:t>) after ‘poder’.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mj-lt"/>
            </a:endParaRPr>
          </a:p>
          <a:p>
            <a:pPr lvl="0"/>
            <a:r>
              <a:rPr lang="en-GB" sz="2000" b="1" dirty="0">
                <a:solidFill>
                  <a:schemeClr val="bg1"/>
                </a:solidFill>
                <a:latin typeface="+mj-lt"/>
              </a:rPr>
              <a:t>Remember, the infinitive refers to the </a:t>
            </a:r>
            <a:r>
              <a:rPr lang="en-GB" sz="2000" b="1" i="1" dirty="0">
                <a:solidFill>
                  <a:schemeClr val="bg1"/>
                </a:solidFill>
                <a:latin typeface="+mj-lt"/>
              </a:rPr>
              <a:t>general</a:t>
            </a:r>
            <a:r>
              <a:rPr lang="en-GB" sz="2000" b="1" dirty="0">
                <a:solidFill>
                  <a:schemeClr val="bg1"/>
                </a:solidFill>
                <a:latin typeface="+mj-lt"/>
              </a:rPr>
              <a:t> </a:t>
            </a:r>
            <a:r>
              <a:rPr lang="en-GB" sz="2000" b="1" i="1" dirty="0">
                <a:solidFill>
                  <a:schemeClr val="bg1"/>
                </a:solidFill>
                <a:latin typeface="+mj-lt"/>
              </a:rPr>
              <a:t>meaning</a:t>
            </a:r>
            <a:r>
              <a:rPr lang="en-GB" sz="2000" b="1" dirty="0">
                <a:solidFill>
                  <a:schemeClr val="bg1"/>
                </a:solidFill>
                <a:latin typeface="+mj-lt"/>
              </a:rPr>
              <a:t> of the verb. It</a:t>
            </a:r>
            <a:r>
              <a:rPr kumimoji="0" lang="en-GB" sz="2000" b="1" i="0" u="none" strike="noStrike" kern="1200" cap="none" spc="0" normalizeH="0" baseline="0" noProof="0" dirty="0">
                <a:ln>
                  <a:noFill/>
                </a:ln>
                <a:solidFill>
                  <a:schemeClr val="bg1"/>
                </a:solidFill>
                <a:effectLst/>
                <a:uLnTx/>
                <a:uFillTx/>
                <a:latin typeface="+mj-lt"/>
              </a:rPr>
              <a:t> often</a:t>
            </a:r>
            <a:r>
              <a:rPr kumimoji="0" lang="en-GB" sz="2000" b="1" i="0" u="none" strike="noStrike" kern="1200" cap="none" spc="0" normalizeH="0" noProof="0" dirty="0">
                <a:ln>
                  <a:noFill/>
                </a:ln>
                <a:solidFill>
                  <a:schemeClr val="bg1"/>
                </a:solidFill>
                <a:effectLst/>
                <a:uLnTx/>
                <a:uFillTx/>
                <a:latin typeface="+mj-lt"/>
              </a:rPr>
              <a:t> ends in –ar</a:t>
            </a:r>
            <a:r>
              <a:rPr lang="en-GB" sz="2000" b="1" dirty="0">
                <a:solidFill>
                  <a:schemeClr val="bg1"/>
                </a:solidFill>
                <a:latin typeface="+mj-lt"/>
              </a:rPr>
              <a:t>, –er and –ir.</a:t>
            </a:r>
            <a:endParaRPr kumimoji="0" lang="en-GB" sz="2000" b="1" i="0" u="none" strike="noStrike" kern="1200" cap="none" spc="0" normalizeH="0" baseline="0" noProof="0" dirty="0">
              <a:ln>
                <a:noFill/>
              </a:ln>
              <a:solidFill>
                <a:schemeClr val="bg1"/>
              </a:solidFill>
              <a:effectLst/>
              <a:uLnTx/>
              <a:uFillTx/>
              <a:latin typeface="+mj-lt"/>
            </a:endParaRPr>
          </a:p>
        </p:txBody>
      </p:sp>
    </p:spTree>
    <p:extLst>
      <p:ext uri="{BB962C8B-B14F-4D97-AF65-F5344CB8AC3E}">
        <p14:creationId xmlns:p14="http://schemas.microsoft.com/office/powerpoint/2010/main" val="110982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2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rgbClr val="1E4E79"/>
                </a:solidFill>
              </a:rPr>
              <a:t>poder</a:t>
            </a:r>
            <a:endParaRPr sz="3959" dirty="0"/>
          </a:p>
        </p:txBody>
      </p:sp>
      <p:sp>
        <p:nvSpPr>
          <p:cNvPr id="57" name="Google Shape;57;p13"/>
          <p:cNvSpPr txBox="1"/>
          <p:nvPr/>
        </p:nvSpPr>
        <p:spPr>
          <a:xfrm>
            <a:off x="0" y="2189979"/>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[can | to be able to]</a:t>
            </a:r>
            <a:endParaRPr sz="1400" kern="0" dirty="0">
              <a:solidFill>
                <a:srgbClr val="000000"/>
              </a:solidFill>
              <a:cs typeface="Arial"/>
              <a:sym typeface="Arial"/>
            </a:endParaRPr>
          </a:p>
        </p:txBody>
      </p:sp>
      <p:sp>
        <p:nvSpPr>
          <p:cNvPr id="58" name="Google Shape;58;p13"/>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a:solidFill>
                  <a:srgbClr val="1E4E79"/>
                </a:solidFill>
                <a:latin typeface="Century Gothic"/>
                <a:ea typeface="Century Gothic"/>
                <a:cs typeface="Century Gothic"/>
                <a:sym typeface="Century Gothic"/>
              </a:rPr>
              <a:t>puede</a:t>
            </a:r>
            <a:endParaRPr sz="1400" kern="0" dirty="0">
              <a:solidFill>
                <a:srgbClr val="000000"/>
              </a:solidFill>
              <a:cs typeface="Arial"/>
              <a:sym typeface="Arial"/>
            </a:endParaRPr>
          </a:p>
        </p:txBody>
      </p:sp>
      <p:sp>
        <p:nvSpPr>
          <p:cNvPr id="59" name="Google Shape;59;p13"/>
          <p:cNvSpPr txBox="1"/>
          <p:nvPr/>
        </p:nvSpPr>
        <p:spPr>
          <a:xfrm>
            <a:off x="-1" y="5032800"/>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can | is able to]</a:t>
            </a:r>
            <a:endParaRPr sz="1400" kern="0" dirty="0">
              <a:solidFill>
                <a:srgbClr val="000000"/>
              </a:solidFill>
              <a:cs typeface="Arial"/>
              <a:sym typeface="Arial"/>
            </a:endParaRPr>
          </a:p>
        </p:txBody>
      </p:sp>
    </p:spTree>
    <p:extLst>
      <p:ext uri="{BB962C8B-B14F-4D97-AF65-F5344CB8AC3E}">
        <p14:creationId xmlns:p14="http://schemas.microsoft.com/office/powerpoint/2010/main" val="9218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a:hlinkClick r:id="" action="ppaction://noaction">
              <a:snd r:embed="rId3" name="Poder.wav"/>
            </a:hlinkClick>
          </p:cNvPr>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67" name="Google Shape;67;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poder</a:t>
            </a:r>
            <a:endParaRPr sz="3959" dirty="0"/>
          </a:p>
        </p:txBody>
      </p:sp>
      <p:sp>
        <p:nvSpPr>
          <p:cNvPr id="68" name="Google Shape;68;p14"/>
          <p:cNvSpPr txBox="1"/>
          <p:nvPr/>
        </p:nvSpPr>
        <p:spPr>
          <a:xfrm>
            <a:off x="2014778" y="2188800"/>
            <a:ext cx="8167607"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[can | to be able to]</a:t>
            </a:r>
            <a:endParaRPr sz="1400" kern="0" dirty="0">
              <a:solidFill>
                <a:srgbClr val="000000"/>
              </a:solidFill>
              <a:cs typeface="Arial"/>
              <a:sym typeface="Arial"/>
            </a:endParaRPr>
          </a:p>
        </p:txBody>
      </p:sp>
      <p:sp>
        <p:nvSpPr>
          <p:cNvPr id="69" name="Google Shape;69;p14" descr="question mark action button">
            <a:hlinkClick r:id="" action="ppaction://noaction">
              <a:snd r:embed="rId4" name="Puede.wav"/>
            </a:hlinkClick>
          </p:cNvPr>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70" name="Google Shape;70;p14"/>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a:solidFill>
                  <a:srgbClr val="1E4E79"/>
                </a:solidFill>
                <a:latin typeface="Century Gothic"/>
                <a:ea typeface="Century Gothic"/>
                <a:cs typeface="Century Gothic"/>
                <a:sym typeface="Century Gothic"/>
              </a:rPr>
              <a:t>puede</a:t>
            </a:r>
            <a:endParaRPr sz="1400" kern="0" dirty="0">
              <a:solidFill>
                <a:srgbClr val="000000"/>
              </a:solidFill>
              <a:cs typeface="Arial"/>
              <a:sym typeface="Arial"/>
            </a:endParaRPr>
          </a:p>
        </p:txBody>
      </p:sp>
      <p:sp>
        <p:nvSpPr>
          <p:cNvPr id="71" name="Google Shape;71;p14"/>
          <p:cNvSpPr txBox="1"/>
          <p:nvPr/>
        </p:nvSpPr>
        <p:spPr>
          <a:xfrm>
            <a:off x="2014778" y="5033064"/>
            <a:ext cx="8167607"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can | is able to]</a:t>
            </a:r>
            <a:endParaRPr sz="1400" kern="0" dirty="0">
              <a:solidFill>
                <a:srgbClr val="000000"/>
              </a:solidFill>
              <a:cs typeface="Arial"/>
              <a:sym typeface="Arial"/>
            </a:endParaRPr>
          </a:p>
        </p:txBody>
      </p:sp>
    </p:spTree>
    <p:extLst>
      <p:ext uri="{BB962C8B-B14F-4D97-AF65-F5344CB8AC3E}">
        <p14:creationId xmlns:p14="http://schemas.microsoft.com/office/powerpoint/2010/main" val="419141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puede</a:t>
            </a:r>
            <a:endParaRPr sz="11500" dirty="0"/>
          </a:p>
        </p:txBody>
      </p:sp>
      <p:sp>
        <p:nvSpPr>
          <p:cNvPr id="78" name="Google Shape;78;p15"/>
          <p:cNvSpPr txBox="1"/>
          <p:nvPr/>
        </p:nvSpPr>
        <p:spPr>
          <a:xfrm>
            <a:off x="0" y="2177384"/>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can | is able to]</a:t>
            </a:r>
            <a:endParaRPr sz="1400" kern="0" dirty="0">
              <a:solidFill>
                <a:srgbClr val="000000"/>
              </a:solidFill>
              <a:cs typeface="Arial"/>
              <a:sym typeface="Arial"/>
            </a:endParaRPr>
          </a:p>
        </p:txBody>
      </p:sp>
      <p:sp>
        <p:nvSpPr>
          <p:cNvPr id="79" name="Google Shape;79;p15"/>
          <p:cNvSpPr txBox="1"/>
          <p:nvPr/>
        </p:nvSpPr>
        <p:spPr>
          <a:xfrm>
            <a:off x="0" y="4062107"/>
            <a:ext cx="12191999" cy="1015663"/>
          </a:xfrm>
          <a:prstGeom prst="rect">
            <a:avLst/>
          </a:prstGeom>
          <a:no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4400" kern="0" dirty="0">
                <a:solidFill>
                  <a:srgbClr val="1E4E79"/>
                </a:solidFill>
                <a:latin typeface="Century Gothic"/>
                <a:ea typeface="Century Gothic"/>
                <a:cs typeface="Century Gothic"/>
                <a:sym typeface="Century Gothic"/>
              </a:rPr>
              <a:t>La </a:t>
            </a:r>
            <a:r>
              <a:rPr lang="en-GB" sz="4400" kern="0" dirty="0" err="1">
                <a:solidFill>
                  <a:srgbClr val="1E4E79"/>
                </a:solidFill>
                <a:latin typeface="Century Gothic"/>
                <a:ea typeface="Century Gothic"/>
                <a:cs typeface="Century Gothic"/>
                <a:sym typeface="Century Gothic"/>
              </a:rPr>
              <a:t>profesora</a:t>
            </a:r>
            <a:r>
              <a:rPr lang="en-GB" sz="4400" kern="0" dirty="0">
                <a:solidFill>
                  <a:srgbClr val="1E4E79"/>
                </a:solidFill>
                <a:latin typeface="Century Gothic"/>
                <a:ea typeface="Century Gothic"/>
                <a:cs typeface="Century Gothic"/>
                <a:sym typeface="Century Gothic"/>
              </a:rPr>
              <a:t> </a:t>
            </a:r>
            <a:r>
              <a:rPr lang="en-GB" sz="4400" b="1" kern="0" dirty="0">
                <a:solidFill>
                  <a:srgbClr val="C55A11"/>
                </a:solidFill>
                <a:latin typeface="Century Gothic"/>
                <a:ea typeface="Century Gothic"/>
                <a:cs typeface="Century Gothic"/>
                <a:sym typeface="Century Gothic"/>
              </a:rPr>
              <a:t>puede</a:t>
            </a:r>
            <a:r>
              <a:rPr lang="en-GB" sz="4400" b="1" kern="0" dirty="0">
                <a:solidFill>
                  <a:srgbClr val="1E4E79"/>
                </a:solidFill>
                <a:latin typeface="Century Gothic"/>
                <a:ea typeface="Century Gothic"/>
                <a:cs typeface="Century Gothic"/>
                <a:sym typeface="Century Gothic"/>
              </a:rPr>
              <a:t> </a:t>
            </a:r>
            <a:r>
              <a:rPr lang="en-GB" sz="4400" kern="0" dirty="0" err="1">
                <a:solidFill>
                  <a:srgbClr val="1E4E79"/>
                </a:solidFill>
                <a:latin typeface="Century Gothic"/>
                <a:ea typeface="Century Gothic"/>
                <a:cs typeface="Century Gothic"/>
                <a:sym typeface="Century Gothic"/>
              </a:rPr>
              <a:t>cambiar</a:t>
            </a:r>
            <a:r>
              <a:rPr lang="en-GB" sz="4400" kern="0" dirty="0">
                <a:solidFill>
                  <a:srgbClr val="1E4E79"/>
                </a:solidFill>
                <a:latin typeface="Century Gothic"/>
                <a:ea typeface="Century Gothic"/>
                <a:cs typeface="Century Gothic"/>
                <a:sym typeface="Century Gothic"/>
              </a:rPr>
              <a:t> los </a:t>
            </a:r>
            <a:r>
              <a:rPr lang="en-GB" sz="4400" kern="0" dirty="0" err="1">
                <a:solidFill>
                  <a:srgbClr val="1E4E79"/>
                </a:solidFill>
                <a:latin typeface="Century Gothic"/>
                <a:ea typeface="Century Gothic"/>
                <a:cs typeface="Century Gothic"/>
                <a:sym typeface="Century Gothic"/>
              </a:rPr>
              <a:t>deberes</a:t>
            </a:r>
            <a:r>
              <a:rPr lang="en-GB" sz="4400" kern="0" dirty="0">
                <a:solidFill>
                  <a:srgbClr val="1E4E79"/>
                </a:solidFill>
                <a:latin typeface="Century Gothic"/>
                <a:ea typeface="Century Gothic"/>
                <a:cs typeface="Century Gothic"/>
                <a:sym typeface="Century Gothic"/>
              </a:rPr>
              <a:t>.</a:t>
            </a:r>
            <a:endParaRPr sz="4400" kern="0" dirty="0">
              <a:solidFill>
                <a:srgbClr val="1E4E79"/>
              </a:solidFill>
              <a:latin typeface="Century Gothic"/>
              <a:ea typeface="Century Gothic"/>
              <a:cs typeface="Century Gothic"/>
              <a:sym typeface="Century Gothic"/>
            </a:endParaRPr>
          </a:p>
        </p:txBody>
      </p:sp>
      <p:sp>
        <p:nvSpPr>
          <p:cNvPr id="80" name="Google Shape;80;p15"/>
          <p:cNvSpPr txBox="1"/>
          <p:nvPr/>
        </p:nvSpPr>
        <p:spPr>
          <a:xfrm>
            <a:off x="0" y="5032800"/>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[The teacher </a:t>
            </a:r>
            <a:r>
              <a:rPr lang="en-GB" sz="3200" b="1" kern="0" dirty="0">
                <a:solidFill>
                  <a:srgbClr val="C55A11"/>
                </a:solidFill>
                <a:latin typeface="Century Gothic"/>
                <a:ea typeface="Century Gothic"/>
                <a:cs typeface="Century Gothic"/>
                <a:sym typeface="Century Gothic"/>
              </a:rPr>
              <a:t>can</a:t>
            </a:r>
            <a:r>
              <a:rPr lang="en-GB" sz="3200" kern="0" dirty="0">
                <a:solidFill>
                  <a:srgbClr val="1E4E79"/>
                </a:solidFill>
                <a:latin typeface="Century Gothic"/>
                <a:ea typeface="Century Gothic"/>
                <a:cs typeface="Century Gothic"/>
                <a:sym typeface="Century Gothic"/>
              </a:rPr>
              <a:t> change the homework.]</a:t>
            </a:r>
            <a:endParaRPr sz="1400" kern="0" dirty="0">
              <a:solidFill>
                <a:srgbClr val="000000"/>
              </a:solidFill>
              <a:cs typeface="Arial"/>
              <a:sym typeface="Arial"/>
            </a:endParaRPr>
          </a:p>
        </p:txBody>
      </p:sp>
    </p:spTree>
    <p:extLst>
      <p:ext uri="{BB962C8B-B14F-4D97-AF65-F5344CB8AC3E}">
        <p14:creationId xmlns:p14="http://schemas.microsoft.com/office/powerpoint/2010/main" val="33579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poder</a:t>
            </a:r>
            <a:endParaRPr sz="3959" dirty="0"/>
          </a:p>
        </p:txBody>
      </p:sp>
      <p:sp>
        <p:nvSpPr>
          <p:cNvPr id="87" name="Google Shape;87;p16"/>
          <p:cNvSpPr txBox="1"/>
          <p:nvPr/>
        </p:nvSpPr>
        <p:spPr>
          <a:xfrm>
            <a:off x="0" y="2176662"/>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[can | to be able to]</a:t>
            </a:r>
            <a:endParaRPr sz="1400" kern="0" dirty="0">
              <a:solidFill>
                <a:srgbClr val="000000"/>
              </a:solidFill>
              <a:cs typeface="Arial"/>
              <a:sym typeface="Arial"/>
            </a:endParaRPr>
          </a:p>
        </p:txBody>
      </p:sp>
      <p:sp>
        <p:nvSpPr>
          <p:cNvPr id="88" name="Google Shape;88;p16"/>
          <p:cNvSpPr txBox="1"/>
          <p:nvPr/>
        </p:nvSpPr>
        <p:spPr>
          <a:xfrm>
            <a:off x="0" y="4017600"/>
            <a:ext cx="12192000" cy="1015663"/>
          </a:xfrm>
          <a:prstGeom prst="rect">
            <a:avLst/>
          </a:prstGeom>
          <a:no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4800" b="1" kern="0" dirty="0">
                <a:solidFill>
                  <a:srgbClr val="C55A11"/>
                </a:solidFill>
                <a:latin typeface="Century Gothic"/>
                <a:ea typeface="Century Gothic"/>
                <a:cs typeface="Century Gothic"/>
                <a:sym typeface="Century Gothic"/>
              </a:rPr>
              <a:t>Poder</a:t>
            </a:r>
            <a:r>
              <a:rPr lang="en-GB" sz="4800" kern="0" dirty="0">
                <a:solidFill>
                  <a:srgbClr val="1E4E79"/>
                </a:solidFill>
                <a:latin typeface="Century Gothic"/>
                <a:ea typeface="Century Gothic"/>
                <a:cs typeface="Century Gothic"/>
                <a:sym typeface="Century Gothic"/>
              </a:rPr>
              <a:t> </a:t>
            </a:r>
            <a:r>
              <a:rPr lang="en-GB" sz="4800" kern="0" dirty="0" err="1">
                <a:solidFill>
                  <a:srgbClr val="1E4E79"/>
                </a:solidFill>
                <a:latin typeface="Century Gothic"/>
                <a:ea typeface="Century Gothic"/>
                <a:cs typeface="Century Gothic"/>
                <a:sym typeface="Century Gothic"/>
              </a:rPr>
              <a:t>preguntar</a:t>
            </a:r>
            <a:r>
              <a:rPr lang="en-GB" sz="4800" kern="0" dirty="0">
                <a:solidFill>
                  <a:srgbClr val="1E4E79"/>
                </a:solidFill>
                <a:latin typeface="Century Gothic"/>
                <a:ea typeface="Century Gothic"/>
                <a:cs typeface="Century Gothic"/>
                <a:sym typeface="Century Gothic"/>
              </a:rPr>
              <a:t> en </a:t>
            </a:r>
            <a:r>
              <a:rPr lang="en-GB" sz="4800" kern="0" dirty="0" err="1">
                <a:solidFill>
                  <a:srgbClr val="1E4E79"/>
                </a:solidFill>
                <a:latin typeface="Century Gothic"/>
                <a:ea typeface="Century Gothic"/>
                <a:cs typeface="Century Gothic"/>
                <a:sym typeface="Century Gothic"/>
              </a:rPr>
              <a:t>clase</a:t>
            </a:r>
            <a:r>
              <a:rPr lang="en-GB" sz="4800" kern="0" dirty="0">
                <a:solidFill>
                  <a:srgbClr val="1E4E79"/>
                </a:solidFill>
                <a:latin typeface="Century Gothic"/>
                <a:ea typeface="Century Gothic"/>
                <a:cs typeface="Century Gothic"/>
                <a:sym typeface="Century Gothic"/>
              </a:rPr>
              <a:t> es normal.</a:t>
            </a:r>
            <a:endParaRPr sz="4800" kern="0" dirty="0">
              <a:solidFill>
                <a:srgbClr val="1E4E79"/>
              </a:solidFill>
              <a:latin typeface="Century Gothic"/>
              <a:ea typeface="Century Gothic"/>
              <a:cs typeface="Century Gothic"/>
              <a:sym typeface="Century Gothic"/>
            </a:endParaRPr>
          </a:p>
        </p:txBody>
      </p:sp>
      <p:sp>
        <p:nvSpPr>
          <p:cNvPr id="89" name="Google Shape;89;p16"/>
          <p:cNvSpPr txBox="1"/>
          <p:nvPr/>
        </p:nvSpPr>
        <p:spPr>
          <a:xfrm>
            <a:off x="0" y="5032800"/>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To be able to</a:t>
            </a:r>
            <a:r>
              <a:rPr lang="en-GB" sz="3200" kern="0" dirty="0">
                <a:solidFill>
                  <a:srgbClr val="1E4E79"/>
                </a:solidFill>
                <a:latin typeface="Century Gothic"/>
                <a:ea typeface="Century Gothic"/>
                <a:cs typeface="Century Gothic"/>
                <a:sym typeface="Century Gothic"/>
              </a:rPr>
              <a:t> ask in class is normal.]</a:t>
            </a:r>
            <a:endParaRPr sz="1400" kern="0" dirty="0">
              <a:solidFill>
                <a:srgbClr val="000000"/>
              </a:solidFill>
              <a:cs typeface="Arial"/>
              <a:sym typeface="Arial"/>
            </a:endParaRPr>
          </a:p>
        </p:txBody>
      </p:sp>
    </p:spTree>
    <p:extLst>
      <p:ext uri="{BB962C8B-B14F-4D97-AF65-F5344CB8AC3E}">
        <p14:creationId xmlns:p14="http://schemas.microsoft.com/office/powerpoint/2010/main" val="343626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puede</a:t>
            </a:r>
            <a:endParaRPr sz="11500" dirty="0"/>
          </a:p>
        </p:txBody>
      </p:sp>
      <p:sp>
        <p:nvSpPr>
          <p:cNvPr id="78" name="Google Shape;78;p15"/>
          <p:cNvSpPr txBox="1"/>
          <p:nvPr/>
        </p:nvSpPr>
        <p:spPr>
          <a:xfrm>
            <a:off x="0" y="2177384"/>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can | is able to]</a:t>
            </a:r>
            <a:endParaRPr sz="1400" kern="0" dirty="0">
              <a:solidFill>
                <a:srgbClr val="000000"/>
              </a:solidFill>
              <a:cs typeface="Arial"/>
              <a:sym typeface="Arial"/>
            </a:endParaRPr>
          </a:p>
        </p:txBody>
      </p:sp>
      <p:sp>
        <p:nvSpPr>
          <p:cNvPr id="79" name="Google Shape;79;p15"/>
          <p:cNvSpPr txBox="1"/>
          <p:nvPr/>
        </p:nvSpPr>
        <p:spPr>
          <a:xfrm>
            <a:off x="0" y="4062107"/>
            <a:ext cx="12191999" cy="1015663"/>
          </a:xfrm>
          <a:prstGeom prst="rect">
            <a:avLst/>
          </a:prstGeom>
          <a:no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4400" kern="0" dirty="0">
                <a:solidFill>
                  <a:srgbClr val="1E4E79"/>
                </a:solidFill>
                <a:latin typeface="Century Gothic"/>
                <a:ea typeface="Century Gothic"/>
                <a:cs typeface="Century Gothic"/>
                <a:sym typeface="Century Gothic"/>
              </a:rPr>
              <a:t>La </a:t>
            </a:r>
            <a:r>
              <a:rPr lang="en-GB" sz="4400" kern="0" dirty="0" err="1">
                <a:solidFill>
                  <a:srgbClr val="1E4E79"/>
                </a:solidFill>
                <a:latin typeface="Century Gothic"/>
                <a:ea typeface="Century Gothic"/>
                <a:cs typeface="Century Gothic"/>
                <a:sym typeface="Century Gothic"/>
              </a:rPr>
              <a:t>profesora</a:t>
            </a:r>
            <a:r>
              <a:rPr lang="en-GB" sz="4400" kern="0" dirty="0">
                <a:solidFill>
                  <a:srgbClr val="1E4E79"/>
                </a:solidFill>
                <a:latin typeface="Century Gothic"/>
                <a:ea typeface="Century Gothic"/>
                <a:cs typeface="Century Gothic"/>
                <a:sym typeface="Century Gothic"/>
              </a:rPr>
              <a:t> </a:t>
            </a:r>
            <a:r>
              <a:rPr lang="en-GB" sz="4400" b="1" kern="0" dirty="0">
                <a:solidFill>
                  <a:srgbClr val="C55A11"/>
                </a:solidFill>
                <a:latin typeface="Century Gothic"/>
                <a:ea typeface="Century Gothic"/>
                <a:cs typeface="Century Gothic"/>
                <a:sym typeface="Century Gothic"/>
              </a:rPr>
              <a:t>puede</a:t>
            </a:r>
            <a:r>
              <a:rPr lang="en-GB" sz="4400" b="1" kern="0" dirty="0">
                <a:solidFill>
                  <a:srgbClr val="1E4E79"/>
                </a:solidFill>
                <a:latin typeface="Century Gothic"/>
                <a:ea typeface="Century Gothic"/>
                <a:cs typeface="Century Gothic"/>
                <a:sym typeface="Century Gothic"/>
              </a:rPr>
              <a:t> </a:t>
            </a:r>
            <a:r>
              <a:rPr lang="en-GB" sz="4400" kern="0" dirty="0" err="1">
                <a:solidFill>
                  <a:srgbClr val="1E4E79"/>
                </a:solidFill>
                <a:latin typeface="Century Gothic"/>
                <a:ea typeface="Century Gothic"/>
                <a:cs typeface="Century Gothic"/>
                <a:sym typeface="Century Gothic"/>
              </a:rPr>
              <a:t>cambiar</a:t>
            </a:r>
            <a:r>
              <a:rPr lang="en-GB" sz="4400" kern="0" dirty="0">
                <a:solidFill>
                  <a:srgbClr val="1E4E79"/>
                </a:solidFill>
                <a:latin typeface="Century Gothic"/>
                <a:ea typeface="Century Gothic"/>
                <a:cs typeface="Century Gothic"/>
                <a:sym typeface="Century Gothic"/>
              </a:rPr>
              <a:t> los </a:t>
            </a:r>
            <a:r>
              <a:rPr lang="en-GB" sz="4400" kern="0" dirty="0" err="1">
                <a:solidFill>
                  <a:srgbClr val="1E4E79"/>
                </a:solidFill>
                <a:latin typeface="Century Gothic"/>
                <a:ea typeface="Century Gothic"/>
                <a:cs typeface="Century Gothic"/>
                <a:sym typeface="Century Gothic"/>
              </a:rPr>
              <a:t>deberes</a:t>
            </a:r>
            <a:r>
              <a:rPr lang="en-GB" sz="4400" kern="0" dirty="0">
                <a:solidFill>
                  <a:srgbClr val="1E4E79"/>
                </a:solidFill>
                <a:latin typeface="Century Gothic"/>
                <a:ea typeface="Century Gothic"/>
                <a:cs typeface="Century Gothic"/>
                <a:sym typeface="Century Gothic"/>
              </a:rPr>
              <a:t>.</a:t>
            </a:r>
            <a:endParaRPr sz="4400" kern="0" dirty="0">
              <a:solidFill>
                <a:srgbClr val="1E4E79"/>
              </a:solidFill>
              <a:latin typeface="Century Gothic"/>
              <a:ea typeface="Century Gothic"/>
              <a:cs typeface="Century Gothic"/>
              <a:sym typeface="Century Gothic"/>
            </a:endParaRPr>
          </a:p>
        </p:txBody>
      </p:sp>
      <p:sp>
        <p:nvSpPr>
          <p:cNvPr id="80" name="Google Shape;80;p15"/>
          <p:cNvSpPr txBox="1"/>
          <p:nvPr/>
        </p:nvSpPr>
        <p:spPr>
          <a:xfrm>
            <a:off x="0" y="5032800"/>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[The teacher </a:t>
            </a:r>
            <a:r>
              <a:rPr lang="en-GB" sz="3200" b="1" kern="0" dirty="0">
                <a:solidFill>
                  <a:srgbClr val="C55A11"/>
                </a:solidFill>
                <a:latin typeface="Century Gothic"/>
                <a:ea typeface="Century Gothic"/>
                <a:cs typeface="Century Gothic"/>
                <a:sym typeface="Century Gothic"/>
              </a:rPr>
              <a:t>can</a:t>
            </a:r>
            <a:r>
              <a:rPr lang="en-GB" sz="3200" kern="0" dirty="0">
                <a:solidFill>
                  <a:srgbClr val="1E4E79"/>
                </a:solidFill>
                <a:latin typeface="Century Gothic"/>
                <a:ea typeface="Century Gothic"/>
                <a:cs typeface="Century Gothic"/>
                <a:sym typeface="Century Gothic"/>
              </a:rPr>
              <a:t> change the homework.]</a:t>
            </a:r>
            <a:endParaRPr sz="1400" kern="0" dirty="0">
              <a:solidFill>
                <a:srgbClr val="000000"/>
              </a:solidFill>
              <a:cs typeface="Arial"/>
              <a:sym typeface="Arial"/>
            </a:endParaRPr>
          </a:p>
        </p:txBody>
      </p:sp>
      <p:sp>
        <p:nvSpPr>
          <p:cNvPr id="6" name="Google Shape;95;p17" descr="question mark action button">
            <a:hlinkClick r:id="" action="ppaction://noaction">
              <a:snd r:embed="rId3" name="Puede.wav"/>
            </a:hlinkClick>
          </p:cNvPr>
          <p:cNvSpPr/>
          <p:nvPr/>
        </p:nvSpPr>
        <p:spPr>
          <a:xfrm>
            <a:off x="900000"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7" name="Google Shape;98;p17" descr="question mark action button">
            <a:hlinkClick r:id="" action="ppaction://noaction">
              <a:snd r:embed="rId4" name="la profesora puede cambiar los deberes.wav"/>
            </a:hlinkClick>
          </p:cNvPr>
          <p:cNvSpPr/>
          <p:nvPr/>
        </p:nvSpPr>
        <p:spPr>
          <a:xfrm>
            <a:off x="90000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grpSp>
        <p:nvGrpSpPr>
          <p:cNvPr id="4" name="Group 3"/>
          <p:cNvGrpSpPr/>
          <p:nvPr/>
        </p:nvGrpSpPr>
        <p:grpSpPr>
          <a:xfrm>
            <a:off x="3888212" y="4014089"/>
            <a:ext cx="2047741" cy="863956"/>
            <a:chOff x="4031087" y="3976662"/>
            <a:chExt cx="2047741" cy="863956"/>
          </a:xfrm>
        </p:grpSpPr>
        <p:sp>
          <p:nvSpPr>
            <p:cNvPr id="2" name="Rectangle 1"/>
            <p:cNvSpPr/>
            <p:nvPr/>
          </p:nvSpPr>
          <p:spPr>
            <a:xfrm>
              <a:off x="4031087" y="3976662"/>
              <a:ext cx="2047741" cy="86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Rectangle 2"/>
            <p:cNvSpPr/>
            <p:nvPr/>
          </p:nvSpPr>
          <p:spPr>
            <a:xfrm>
              <a:off x="4140578" y="4664254"/>
              <a:ext cx="1800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Tree>
    <p:extLst>
      <p:ext uri="{BB962C8B-B14F-4D97-AF65-F5344CB8AC3E}">
        <p14:creationId xmlns:p14="http://schemas.microsoft.com/office/powerpoint/2010/main" val="14135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30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poder</a:t>
            </a:r>
            <a:endParaRPr sz="3959" dirty="0"/>
          </a:p>
        </p:txBody>
      </p:sp>
      <p:sp>
        <p:nvSpPr>
          <p:cNvPr id="87" name="Google Shape;87;p16"/>
          <p:cNvSpPr txBox="1"/>
          <p:nvPr/>
        </p:nvSpPr>
        <p:spPr>
          <a:xfrm>
            <a:off x="0" y="2176662"/>
            <a:ext cx="12192000"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[can | to be able to]</a:t>
            </a:r>
            <a:endParaRPr sz="1400" kern="0" dirty="0">
              <a:solidFill>
                <a:srgbClr val="000000"/>
              </a:solidFill>
              <a:cs typeface="Arial"/>
              <a:sym typeface="Arial"/>
            </a:endParaRPr>
          </a:p>
        </p:txBody>
      </p:sp>
      <p:sp>
        <p:nvSpPr>
          <p:cNvPr id="88" name="Google Shape;88;p16"/>
          <p:cNvSpPr txBox="1"/>
          <p:nvPr/>
        </p:nvSpPr>
        <p:spPr>
          <a:xfrm>
            <a:off x="0" y="4017600"/>
            <a:ext cx="12192000" cy="1015663"/>
          </a:xfrm>
          <a:prstGeom prst="rect">
            <a:avLst/>
          </a:prstGeom>
          <a:no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4800" b="1" kern="0" dirty="0">
                <a:solidFill>
                  <a:srgbClr val="C55A11"/>
                </a:solidFill>
                <a:latin typeface="Century Gothic"/>
                <a:ea typeface="Century Gothic"/>
                <a:cs typeface="Century Gothic"/>
                <a:sym typeface="Century Gothic"/>
              </a:rPr>
              <a:t>Poder</a:t>
            </a:r>
            <a:r>
              <a:rPr lang="en-GB" sz="4800" kern="0" dirty="0">
                <a:solidFill>
                  <a:srgbClr val="1E4E79"/>
                </a:solidFill>
                <a:latin typeface="Century Gothic"/>
                <a:ea typeface="Century Gothic"/>
                <a:cs typeface="Century Gothic"/>
                <a:sym typeface="Century Gothic"/>
              </a:rPr>
              <a:t> </a:t>
            </a:r>
            <a:r>
              <a:rPr lang="en-GB" sz="4800" kern="0" dirty="0" err="1">
                <a:solidFill>
                  <a:srgbClr val="1E4E79"/>
                </a:solidFill>
                <a:latin typeface="Century Gothic"/>
                <a:ea typeface="Century Gothic"/>
                <a:cs typeface="Century Gothic"/>
                <a:sym typeface="Century Gothic"/>
              </a:rPr>
              <a:t>preguntar</a:t>
            </a:r>
            <a:r>
              <a:rPr lang="en-GB" sz="4800" kern="0" dirty="0">
                <a:solidFill>
                  <a:srgbClr val="1E4E79"/>
                </a:solidFill>
                <a:latin typeface="Century Gothic"/>
                <a:ea typeface="Century Gothic"/>
                <a:cs typeface="Century Gothic"/>
                <a:sym typeface="Century Gothic"/>
              </a:rPr>
              <a:t> en </a:t>
            </a:r>
            <a:r>
              <a:rPr lang="en-GB" sz="4800" kern="0" dirty="0" err="1">
                <a:solidFill>
                  <a:srgbClr val="1E4E79"/>
                </a:solidFill>
                <a:latin typeface="Century Gothic"/>
                <a:ea typeface="Century Gothic"/>
                <a:cs typeface="Century Gothic"/>
                <a:sym typeface="Century Gothic"/>
              </a:rPr>
              <a:t>clase</a:t>
            </a:r>
            <a:r>
              <a:rPr lang="en-GB" sz="4800" kern="0" dirty="0">
                <a:solidFill>
                  <a:srgbClr val="1E4E79"/>
                </a:solidFill>
                <a:latin typeface="Century Gothic"/>
                <a:ea typeface="Century Gothic"/>
                <a:cs typeface="Century Gothic"/>
                <a:sym typeface="Century Gothic"/>
              </a:rPr>
              <a:t> es normal.</a:t>
            </a:r>
            <a:endParaRPr sz="4800" kern="0" dirty="0">
              <a:solidFill>
                <a:srgbClr val="1E4E79"/>
              </a:solidFill>
              <a:latin typeface="Century Gothic"/>
              <a:ea typeface="Century Gothic"/>
              <a:cs typeface="Century Gothic"/>
              <a:sym typeface="Century Gothic"/>
            </a:endParaRPr>
          </a:p>
        </p:txBody>
      </p:sp>
      <p:sp>
        <p:nvSpPr>
          <p:cNvPr id="89" name="Google Shape;89;p16"/>
          <p:cNvSpPr txBox="1"/>
          <p:nvPr/>
        </p:nvSpPr>
        <p:spPr>
          <a:xfrm>
            <a:off x="0" y="5032800"/>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To be able to</a:t>
            </a:r>
            <a:r>
              <a:rPr lang="en-GB" sz="3200" kern="0" dirty="0">
                <a:solidFill>
                  <a:srgbClr val="1E4E79"/>
                </a:solidFill>
                <a:latin typeface="Century Gothic"/>
                <a:ea typeface="Century Gothic"/>
                <a:cs typeface="Century Gothic"/>
                <a:sym typeface="Century Gothic"/>
              </a:rPr>
              <a:t> ask in class is normal.]</a:t>
            </a:r>
            <a:endParaRPr sz="1400" kern="0" dirty="0">
              <a:solidFill>
                <a:srgbClr val="000000"/>
              </a:solidFill>
              <a:cs typeface="Arial"/>
              <a:sym typeface="Arial"/>
            </a:endParaRPr>
          </a:p>
        </p:txBody>
      </p:sp>
      <p:sp>
        <p:nvSpPr>
          <p:cNvPr id="6" name="Google Shape;107;p18" descr="question mark action button">
            <a:hlinkClick r:id="" action="ppaction://noaction">
              <a:snd r:embed="rId3" name="Poder.wav"/>
            </a:hlinkClick>
          </p:cNvPr>
          <p:cNvSpPr/>
          <p:nvPr/>
        </p:nvSpPr>
        <p:spPr>
          <a:xfrm>
            <a:off x="900000" y="2300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7" name="Google Shape;110;p18" descr="question mark action button">
            <a:hlinkClick r:id="" action="ppaction://noaction">
              <a:snd r:embed="rId4" name="Poder preguntar en clase es normal.wav"/>
            </a:hlinkClick>
          </p:cNvPr>
          <p:cNvSpPr/>
          <p:nvPr/>
        </p:nvSpPr>
        <p:spPr>
          <a:xfrm>
            <a:off x="900000" y="5126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grpSp>
        <p:nvGrpSpPr>
          <p:cNvPr id="8" name="Group 7"/>
          <p:cNvGrpSpPr/>
          <p:nvPr/>
        </p:nvGrpSpPr>
        <p:grpSpPr>
          <a:xfrm>
            <a:off x="568359" y="4047326"/>
            <a:ext cx="2047741" cy="863956"/>
            <a:chOff x="4031087" y="3976662"/>
            <a:chExt cx="2047741" cy="863956"/>
          </a:xfrm>
        </p:grpSpPr>
        <p:sp>
          <p:nvSpPr>
            <p:cNvPr id="9" name="Rectangle 8"/>
            <p:cNvSpPr/>
            <p:nvPr/>
          </p:nvSpPr>
          <p:spPr>
            <a:xfrm>
              <a:off x="4031087" y="3976662"/>
              <a:ext cx="2047741" cy="86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Rectangle 9"/>
            <p:cNvSpPr/>
            <p:nvPr/>
          </p:nvSpPr>
          <p:spPr>
            <a:xfrm>
              <a:off x="4140578" y="4664254"/>
              <a:ext cx="1800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Tree>
    <p:extLst>
      <p:ext uri="{BB962C8B-B14F-4D97-AF65-F5344CB8AC3E}">
        <p14:creationId xmlns:p14="http://schemas.microsoft.com/office/powerpoint/2010/main" val="119670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30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fade">
                                      <p:cBhvr>
                                        <p:cTn id="4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48796" y="1588477"/>
            <a:ext cx="2780960" cy="473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2184" y="1550131"/>
            <a:ext cx="34706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poder </a:t>
            </a:r>
            <a:r>
              <a:rPr lang="en-GB" sz="2200" dirty="0" err="1">
                <a:solidFill>
                  <a:schemeClr val="accent1">
                    <a:lumMod val="50000"/>
                  </a:schemeClr>
                </a:solidFill>
                <a:latin typeface="Century Gothic" panose="020B0502020202020204" pitchFamily="34" charset="0"/>
              </a:rPr>
              <a:t>preguntar</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pic>
        <p:nvPicPr>
          <p:cNvPr id="5"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96519" y="2154849"/>
            <a:ext cx="2814981" cy="4518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2184" y="2110045"/>
            <a:ext cx="34706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poder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participar</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pic>
        <p:nvPicPr>
          <p:cNvPr id="7"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80942" y="2659019"/>
            <a:ext cx="2631500" cy="4744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6529" y="2673324"/>
            <a:ext cx="30562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puede </a:t>
            </a:r>
            <a:r>
              <a:rPr lang="en-GB" sz="2200" dirty="0" err="1">
                <a:solidFill>
                  <a:schemeClr val="accent1">
                    <a:lumMod val="50000"/>
                  </a:schemeClr>
                </a:solidFill>
                <a:latin typeface="Century Gothic" panose="020B0502020202020204" pitchFamily="34" charset="0"/>
              </a:rPr>
              <a:t>cambiar</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pic>
        <p:nvPicPr>
          <p:cNvPr id="9"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11521" y="3207226"/>
            <a:ext cx="2241179" cy="4999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47931" y="3194559"/>
            <a:ext cx="32578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p</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oder</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ayudar</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1" name="Action Button: Custom 10">
            <a:hlinkClick r:id="" action="ppaction://noaction" highlightClick="1"/>
          </p:cNvPr>
          <p:cNvSpPr/>
          <p:nvPr/>
        </p:nvSpPr>
        <p:spPr>
          <a:xfrm>
            <a:off x="69136" y="166059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12" name="Action Button: Custom 11">
            <a:hlinkClick r:id="" action="ppaction://noaction" highlightClick="1"/>
          </p:cNvPr>
          <p:cNvSpPr/>
          <p:nvPr/>
        </p:nvSpPr>
        <p:spPr>
          <a:xfrm>
            <a:off x="69136" y="2167351"/>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13" name="Action Button: Custom 12">
            <a:hlinkClick r:id="" action="ppaction://noaction" highlightClick="1"/>
          </p:cNvPr>
          <p:cNvSpPr/>
          <p:nvPr/>
        </p:nvSpPr>
        <p:spPr>
          <a:xfrm>
            <a:off x="71105" y="2740800"/>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14" name="Action Button: Custom 13">
            <a:hlinkClick r:id="" action="ppaction://noaction" highlightClick="1"/>
          </p:cNvPr>
          <p:cNvSpPr/>
          <p:nvPr/>
        </p:nvSpPr>
        <p:spPr>
          <a:xfrm>
            <a:off x="76045" y="3299156"/>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pic>
        <p:nvPicPr>
          <p:cNvPr id="15"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83538" y="3744487"/>
            <a:ext cx="1850371" cy="4605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76210" y="3739499"/>
            <a:ext cx="18503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puede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dar</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7" name="Action Button: Custom 16">
            <a:hlinkClick r:id="" action="ppaction://noaction" highlightClick="1"/>
          </p:cNvPr>
          <p:cNvSpPr/>
          <p:nvPr/>
        </p:nvSpPr>
        <p:spPr>
          <a:xfrm>
            <a:off x="69136" y="3795083"/>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18" name="Action Button: Custom 17">
            <a:hlinkClick r:id="" action="ppaction://noaction" highlightClick="1"/>
          </p:cNvPr>
          <p:cNvSpPr/>
          <p:nvPr/>
        </p:nvSpPr>
        <p:spPr>
          <a:xfrm>
            <a:off x="81660" y="4338431"/>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pic>
        <p:nvPicPr>
          <p:cNvPr id="19"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38938" y="4297567"/>
            <a:ext cx="2473504" cy="50474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63925" y="4286261"/>
            <a:ext cx="23664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puede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estudiar</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1" name="Action Button: Custom 20">
            <a:hlinkClick r:id="" action="ppaction://noaction" highlightClick="1"/>
          </p:cNvPr>
          <p:cNvSpPr/>
          <p:nvPr/>
        </p:nvSpPr>
        <p:spPr>
          <a:xfrm>
            <a:off x="73429" y="4857756"/>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7</a:t>
            </a:r>
          </a:p>
        </p:txBody>
      </p:sp>
      <p:pic>
        <p:nvPicPr>
          <p:cNvPr id="22"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57543" y="4843175"/>
            <a:ext cx="2360257" cy="4459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01340" y="4817934"/>
            <a:ext cx="28635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p</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uede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hablar</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p>
        </p:txBody>
      </p:sp>
      <p:sp>
        <p:nvSpPr>
          <p:cNvPr id="24" name="Action Button: Custom 23">
            <a:hlinkClick r:id="" action="ppaction://noaction" highlightClick="1"/>
          </p:cNvPr>
          <p:cNvSpPr/>
          <p:nvPr/>
        </p:nvSpPr>
        <p:spPr>
          <a:xfrm>
            <a:off x="76045" y="536876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8</a:t>
            </a:r>
          </a:p>
        </p:txBody>
      </p:sp>
      <p:pic>
        <p:nvPicPr>
          <p:cNvPr id="25"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11521" y="5337074"/>
            <a:ext cx="2323121" cy="32025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01341" y="5309568"/>
            <a:ext cx="2151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poder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escribir</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aphicFrame>
        <p:nvGraphicFramePr>
          <p:cNvPr id="34" name="Table 33"/>
          <p:cNvGraphicFramePr>
            <a:graphicFrameLocks noGrp="1"/>
          </p:cNvGraphicFramePr>
          <p:nvPr>
            <p:extLst>
              <p:ext uri="{D42A27DB-BD31-4B8C-83A1-F6EECF244321}">
                <p14:modId xmlns:p14="http://schemas.microsoft.com/office/powerpoint/2010/main" val="3503250322"/>
              </p:ext>
            </p:extLst>
          </p:nvPr>
        </p:nvGraphicFramePr>
        <p:xfrm>
          <a:off x="3047291" y="939314"/>
          <a:ext cx="5569859" cy="4915224"/>
        </p:xfrm>
        <a:graphic>
          <a:graphicData uri="http://schemas.openxmlformats.org/drawingml/2006/table">
            <a:tbl>
              <a:tblPr firstRow="1" bandRow="1">
                <a:tableStyleId>{8A107856-5554-42FB-B03E-39F5DBC370BA}</a:tableStyleId>
              </a:tblPr>
              <a:tblGrid>
                <a:gridCol w="3292001">
                  <a:extLst>
                    <a:ext uri="{9D8B030D-6E8A-4147-A177-3AD203B41FA5}">
                      <a16:colId xmlns:a16="http://schemas.microsoft.com/office/drawing/2014/main" val="2928869905"/>
                    </a:ext>
                  </a:extLst>
                </a:gridCol>
                <a:gridCol w="2277858">
                  <a:extLst>
                    <a:ext uri="{9D8B030D-6E8A-4147-A177-3AD203B41FA5}">
                      <a16:colId xmlns:a16="http://schemas.microsoft.com/office/drawing/2014/main" val="2415405571"/>
                    </a:ext>
                  </a:extLst>
                </a:gridCol>
              </a:tblGrid>
              <a:tr h="697347">
                <a:tc>
                  <a:txBody>
                    <a:bodyPr/>
                    <a:lstStyle/>
                    <a:p>
                      <a:pPr algn="ctr"/>
                      <a:r>
                        <a:rPr lang="en-GB" sz="2000" b="1" baseline="0" dirty="0">
                          <a:solidFill>
                            <a:schemeClr val="accent1">
                              <a:lumMod val="50000"/>
                            </a:schemeClr>
                          </a:solidFill>
                          <a:latin typeface="Century Gothic" panose="020B0502020202020204" pitchFamily="34" charset="0"/>
                        </a:rPr>
                        <a:t>‘can’, ‘to be able to’ </a:t>
                      </a:r>
                    </a:p>
                    <a:p>
                      <a:pPr algn="ctr"/>
                      <a:r>
                        <a:rPr lang="en-GB" sz="2000" b="0" i="0" baseline="0" dirty="0">
                          <a:solidFill>
                            <a:schemeClr val="accent1">
                              <a:lumMod val="50000"/>
                            </a:schemeClr>
                          </a:solidFill>
                          <a:latin typeface="Century Gothic" panose="020B0502020202020204" pitchFamily="34" charset="0"/>
                        </a:rPr>
                        <a:t>(the action in general)</a:t>
                      </a:r>
                      <a:endParaRPr lang="en-GB" sz="2000" b="0" i="0" dirty="0">
                        <a:solidFill>
                          <a:schemeClr val="accent1">
                            <a:lumMod val="50000"/>
                          </a:schemeClr>
                        </a:solidFill>
                        <a:latin typeface="Century Gothic" panose="020B0502020202020204" pitchFamily="34" charset="0"/>
                      </a:endParaRPr>
                    </a:p>
                  </a:txBody>
                  <a:tcPr anchor="ctr">
                    <a:noFill/>
                  </a:tcPr>
                </a:tc>
                <a:tc>
                  <a:txBody>
                    <a:bodyPr/>
                    <a:lstStyle/>
                    <a:p>
                      <a:pPr algn="ctr"/>
                      <a:r>
                        <a:rPr lang="en-GB" sz="2000" b="1" baseline="0" dirty="0">
                          <a:solidFill>
                            <a:schemeClr val="accent1">
                              <a:lumMod val="50000"/>
                            </a:schemeClr>
                          </a:solidFill>
                          <a:latin typeface="Century Gothic" panose="020B0502020202020204" pitchFamily="34" charset="0"/>
                        </a:rPr>
                        <a:t>someone can / is able to</a:t>
                      </a:r>
                      <a:endParaRPr lang="en-GB" sz="2000" b="1" dirty="0">
                        <a:solidFill>
                          <a:schemeClr val="accent1">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924415809"/>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00476975"/>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848763795"/>
                  </a:ext>
                </a:extLst>
              </a:tr>
              <a:tr h="526773">
                <a:tc>
                  <a:txBody>
                    <a:bodyPr/>
                    <a:lstStyle/>
                    <a:p>
                      <a:endParaRPr lang="en-GB">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107030061"/>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067270774"/>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4255301201"/>
                  </a:ext>
                </a:extLst>
              </a:tr>
              <a:tr h="526773">
                <a:tc>
                  <a:txBody>
                    <a:bodyPr/>
                    <a:lstStyle/>
                    <a:p>
                      <a:endParaRPr lang="en-GB">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623565507"/>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3164601267"/>
                  </a:ext>
                </a:extLst>
              </a:tr>
              <a:tr h="526773">
                <a:tc>
                  <a:txBody>
                    <a:bodyPr/>
                    <a:lstStyle/>
                    <a:p>
                      <a:endParaRPr lang="en-GB" dirty="0">
                        <a:latin typeface="Century Gothic" panose="020B0502020202020204" pitchFamily="34" charset="0"/>
                      </a:endParaRPr>
                    </a:p>
                  </a:txBody>
                  <a:tcPr>
                    <a:noFill/>
                  </a:tcPr>
                </a:tc>
                <a:tc>
                  <a:txBody>
                    <a:bodyPr/>
                    <a:lstStyle/>
                    <a:p>
                      <a:endParaRPr lang="en-GB" dirty="0">
                        <a:latin typeface="Century Gothic" panose="020B0502020202020204" pitchFamily="34" charset="0"/>
                      </a:endParaRPr>
                    </a:p>
                  </a:txBody>
                  <a:tcPr>
                    <a:noFill/>
                  </a:tcPr>
                </a:tc>
                <a:extLst>
                  <a:ext uri="{0D108BD9-81ED-4DB2-BD59-A6C34878D82A}">
                    <a16:rowId xmlns:a16="http://schemas.microsoft.com/office/drawing/2014/main" val="961647291"/>
                  </a:ext>
                </a:extLst>
              </a:tr>
            </a:tbl>
          </a:graphicData>
        </a:graphic>
      </p:graphicFrame>
      <p:pic>
        <p:nvPicPr>
          <p:cNvPr id="35"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673" y="167502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673" y="221688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0323" y="272477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673" y="326708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0323" y="379131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7720" y="431103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7720" y="484260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9445" y="536849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17430" y="419122"/>
            <a:ext cx="146213" cy="60115"/>
          </a:xfrm>
        </p:spPr>
        <p:txBody>
          <a:bodyPr>
            <a:normAutofit fontScale="90000"/>
          </a:bodyPr>
          <a:lstStyle/>
          <a:p>
            <a:r>
              <a:rPr lang="en-GB" sz="100" b="1" dirty="0">
                <a:solidFill>
                  <a:schemeClr val="bg1"/>
                </a:solidFill>
                <a:latin typeface="Century Gothic" panose="020B0502020202020204" pitchFamily="34" charset="0"/>
              </a:rPr>
              <a:t>leer</a:t>
            </a:r>
          </a:p>
        </p:txBody>
      </p:sp>
      <p:sp>
        <p:nvSpPr>
          <p:cNvPr id="46" name="TextBox 45"/>
          <p:cNvSpPr txBox="1"/>
          <p:nvPr/>
        </p:nvSpPr>
        <p:spPr>
          <a:xfrm>
            <a:off x="1315059" y="92938"/>
            <a:ext cx="978053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Oh no! Someone put your Spanish homework through the shredder.</a:t>
            </a:r>
            <a:endParaRPr lang="en-GB" sz="2000" b="1" dirty="0">
              <a:solidFill>
                <a:schemeClr val="accent1">
                  <a:lumMod val="50000"/>
                </a:schemeClr>
              </a:solidFill>
            </a:endParaRPr>
          </a:p>
        </p:txBody>
      </p:sp>
      <p:sp>
        <p:nvSpPr>
          <p:cNvPr id="47" name="TextBox 46"/>
          <p:cNvSpPr txBox="1"/>
          <p:nvPr/>
        </p:nvSpPr>
        <p:spPr>
          <a:xfrm>
            <a:off x="1292570" y="485113"/>
            <a:ext cx="731655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latin typeface="Century Gothic" panose="020B0502020202020204" pitchFamily="34" charset="0"/>
              </a:rPr>
              <a:t>Qué</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significa</a:t>
            </a:r>
            <a:r>
              <a:rPr lang="en-GB" sz="2000" b="1" dirty="0">
                <a:solidFill>
                  <a:schemeClr val="accent1">
                    <a:lumMod val="50000"/>
                  </a:schemeClr>
                </a:solidFill>
                <a:latin typeface="Century Gothic" panose="020B0502020202020204" pitchFamily="34" charset="0"/>
              </a:rPr>
              <a:t>?</a:t>
            </a:r>
            <a:endParaRPr lang="en-GB" sz="2000" b="1" dirty="0">
              <a:solidFill>
                <a:schemeClr val="accent1">
                  <a:lumMod val="50000"/>
                </a:schemeClr>
              </a:solidFill>
            </a:endParaRPr>
          </a:p>
        </p:txBody>
      </p:sp>
      <p:sp>
        <p:nvSpPr>
          <p:cNvPr id="48" name="Rectangle 47"/>
          <p:cNvSpPr/>
          <p:nvPr/>
        </p:nvSpPr>
        <p:spPr>
          <a:xfrm>
            <a:off x="3276599" y="489065"/>
            <a:ext cx="9067779" cy="400110"/>
          </a:xfrm>
          <a:prstGeom prst="rect">
            <a:avLst/>
          </a:prstGeom>
        </p:spPr>
        <p:txBody>
          <a:bodyPr wrap="square">
            <a:spAutoFit/>
          </a:bodyPr>
          <a:lstStyle/>
          <a:p>
            <a:r>
              <a:rPr lang="en-GB" sz="2000" b="1" dirty="0">
                <a:solidFill>
                  <a:schemeClr val="accent1">
                    <a:lumMod val="50000"/>
                  </a:schemeClr>
                </a:solidFill>
                <a:latin typeface="Century Gothic" panose="020B0502020202020204" pitchFamily="34" charset="0"/>
              </a:rPr>
              <a:t>Marca la opción </a:t>
            </a:r>
            <a:r>
              <a:rPr lang="en-GB" sz="2000" b="1" dirty="0" err="1">
                <a:solidFill>
                  <a:schemeClr val="accent1">
                    <a:lumMod val="50000"/>
                  </a:schemeClr>
                </a:solidFill>
                <a:latin typeface="Century Gothic" panose="020B0502020202020204" pitchFamily="34" charset="0"/>
              </a:rPr>
              <a:t>correcta</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Luego</a:t>
            </a:r>
            <a:r>
              <a:rPr lang="en-GB" sz="2000" b="1" dirty="0">
                <a:solidFill>
                  <a:schemeClr val="accent1">
                    <a:lumMod val="50000"/>
                  </a:schemeClr>
                </a:solidFill>
                <a:latin typeface="Century Gothic" panose="020B0502020202020204" pitchFamily="34" charset="0"/>
              </a:rPr>
              <a:t>, escribe la </a:t>
            </a:r>
            <a:r>
              <a:rPr lang="en-GB" sz="2000" b="1" dirty="0" err="1">
                <a:solidFill>
                  <a:schemeClr val="accent1">
                    <a:lumMod val="50000"/>
                  </a:schemeClr>
                </a:solidFill>
                <a:latin typeface="Century Gothic" panose="020B0502020202020204" pitchFamily="34" charset="0"/>
              </a:rPr>
              <a:t>acción</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en</a:t>
            </a:r>
            <a:r>
              <a:rPr lang="en-GB" sz="2000" b="1" dirty="0">
                <a:solidFill>
                  <a:schemeClr val="accent1">
                    <a:lumMod val="50000"/>
                  </a:schemeClr>
                </a:solidFill>
                <a:latin typeface="Century Gothic" panose="020B0502020202020204" pitchFamily="34" charset="0"/>
              </a:rPr>
              <a:t> inglés. </a:t>
            </a:r>
            <a:endParaRPr lang="en-GB" sz="2000" b="1" dirty="0">
              <a:solidFill>
                <a:schemeClr val="accent1">
                  <a:lumMod val="50000"/>
                </a:schemeClr>
              </a:solidFill>
            </a:endParaRPr>
          </a:p>
        </p:txBody>
      </p:sp>
      <p:graphicFrame>
        <p:nvGraphicFramePr>
          <p:cNvPr id="54" name="Table 53"/>
          <p:cNvGraphicFramePr>
            <a:graphicFrameLocks noGrp="1"/>
          </p:cNvGraphicFramePr>
          <p:nvPr>
            <p:extLst>
              <p:ext uri="{D42A27DB-BD31-4B8C-83A1-F6EECF244321}">
                <p14:modId xmlns:p14="http://schemas.microsoft.com/office/powerpoint/2010/main" val="3660823108"/>
              </p:ext>
            </p:extLst>
          </p:nvPr>
        </p:nvGraphicFramePr>
        <p:xfrm>
          <a:off x="8762743" y="939314"/>
          <a:ext cx="3214179" cy="4911530"/>
        </p:xfrm>
        <a:graphic>
          <a:graphicData uri="http://schemas.openxmlformats.org/drawingml/2006/table">
            <a:tbl>
              <a:tblPr firstRow="1" bandRow="1">
                <a:tableStyleId>{8A107856-5554-42FB-B03E-39F5DBC370BA}</a:tableStyleId>
              </a:tblPr>
              <a:tblGrid>
                <a:gridCol w="3214179">
                  <a:extLst>
                    <a:ext uri="{9D8B030D-6E8A-4147-A177-3AD203B41FA5}">
                      <a16:colId xmlns:a16="http://schemas.microsoft.com/office/drawing/2014/main" val="2415405571"/>
                    </a:ext>
                  </a:extLst>
                </a:gridCol>
              </a:tblGrid>
              <a:tr h="636306">
                <a:tc>
                  <a:txBody>
                    <a:bodyPr/>
                    <a:lstStyle/>
                    <a:p>
                      <a:endParaRPr lang="en-GB" b="1" dirty="0">
                        <a:solidFill>
                          <a:srgbClr val="002060"/>
                        </a:solidFill>
                      </a:endParaRPr>
                    </a:p>
                  </a:txBody>
                  <a:tcPr anchor="ctr">
                    <a:noFill/>
                  </a:tcPr>
                </a:tc>
                <a:extLst>
                  <a:ext uri="{0D108BD9-81ED-4DB2-BD59-A6C34878D82A}">
                    <a16:rowId xmlns:a16="http://schemas.microsoft.com/office/drawing/2014/main" val="924415809"/>
                  </a:ext>
                </a:extLst>
              </a:tr>
              <a:tr h="534403">
                <a:tc>
                  <a:txBody>
                    <a:bodyPr/>
                    <a:lstStyle/>
                    <a:p>
                      <a:pPr algn="ctr"/>
                      <a:r>
                        <a:rPr lang="en-GB" sz="2000" b="0" dirty="0">
                          <a:solidFill>
                            <a:schemeClr val="accent1">
                              <a:lumMod val="50000"/>
                            </a:schemeClr>
                          </a:solidFill>
                          <a:latin typeface="Century Gothic" panose="020B0502020202020204" pitchFamily="34" charset="0"/>
                        </a:rPr>
                        <a:t>to ask</a:t>
                      </a:r>
                    </a:p>
                  </a:txBody>
                  <a:tcPr anchor="ctr">
                    <a:noFill/>
                  </a:tcPr>
                </a:tc>
                <a:extLst>
                  <a:ext uri="{0D108BD9-81ED-4DB2-BD59-A6C34878D82A}">
                    <a16:rowId xmlns:a16="http://schemas.microsoft.com/office/drawing/2014/main" val="3100476975"/>
                  </a:ext>
                </a:extLst>
              </a:tr>
              <a:tr h="534403">
                <a:tc>
                  <a:txBody>
                    <a:bodyPr/>
                    <a:lstStyle/>
                    <a:p>
                      <a:pPr algn="ctr"/>
                      <a:r>
                        <a:rPr lang="en-GB" sz="2000" b="0" dirty="0">
                          <a:solidFill>
                            <a:schemeClr val="accent1">
                              <a:lumMod val="50000"/>
                            </a:schemeClr>
                          </a:solidFill>
                          <a:latin typeface="Century Gothic" panose="020B0502020202020204" pitchFamily="34" charset="0"/>
                        </a:rPr>
                        <a:t>to participate</a:t>
                      </a:r>
                    </a:p>
                  </a:txBody>
                  <a:tcPr anchor="ctr">
                    <a:noFill/>
                  </a:tcPr>
                </a:tc>
                <a:extLst>
                  <a:ext uri="{0D108BD9-81ED-4DB2-BD59-A6C34878D82A}">
                    <a16:rowId xmlns:a16="http://schemas.microsoft.com/office/drawing/2014/main" val="3848763795"/>
                  </a:ext>
                </a:extLst>
              </a:tr>
              <a:tr h="534403">
                <a:tc>
                  <a:txBody>
                    <a:bodyPr/>
                    <a:lstStyle/>
                    <a:p>
                      <a:pPr algn="ctr"/>
                      <a:r>
                        <a:rPr lang="en-GB" sz="2000" b="0" dirty="0">
                          <a:solidFill>
                            <a:schemeClr val="accent1">
                              <a:lumMod val="50000"/>
                            </a:schemeClr>
                          </a:solidFill>
                          <a:latin typeface="Century Gothic" panose="020B0502020202020204" pitchFamily="34" charset="0"/>
                        </a:rPr>
                        <a:t>to change</a:t>
                      </a:r>
                    </a:p>
                  </a:txBody>
                  <a:tcPr anchor="ctr">
                    <a:noFill/>
                  </a:tcPr>
                </a:tc>
                <a:extLst>
                  <a:ext uri="{0D108BD9-81ED-4DB2-BD59-A6C34878D82A}">
                    <a16:rowId xmlns:a16="http://schemas.microsoft.com/office/drawing/2014/main" val="4107030061"/>
                  </a:ext>
                </a:extLst>
              </a:tr>
              <a:tr h="534403">
                <a:tc>
                  <a:txBody>
                    <a:bodyPr/>
                    <a:lstStyle/>
                    <a:p>
                      <a:pPr algn="ctr"/>
                      <a:r>
                        <a:rPr lang="en-GB" sz="2000" b="0" dirty="0">
                          <a:solidFill>
                            <a:schemeClr val="accent1">
                              <a:lumMod val="50000"/>
                            </a:schemeClr>
                          </a:solidFill>
                          <a:latin typeface="Century Gothic" panose="020B0502020202020204" pitchFamily="34" charset="0"/>
                        </a:rPr>
                        <a:t>to help</a:t>
                      </a:r>
                    </a:p>
                  </a:txBody>
                  <a:tcPr anchor="ctr">
                    <a:noFill/>
                  </a:tcPr>
                </a:tc>
                <a:extLst>
                  <a:ext uri="{0D108BD9-81ED-4DB2-BD59-A6C34878D82A}">
                    <a16:rowId xmlns:a16="http://schemas.microsoft.com/office/drawing/2014/main" val="3067270774"/>
                  </a:ext>
                </a:extLst>
              </a:tr>
              <a:tr h="534403">
                <a:tc>
                  <a:txBody>
                    <a:bodyPr/>
                    <a:lstStyle/>
                    <a:p>
                      <a:pPr algn="ctr"/>
                      <a:r>
                        <a:rPr lang="en-GB" sz="2000" b="0" dirty="0">
                          <a:solidFill>
                            <a:schemeClr val="accent1">
                              <a:lumMod val="50000"/>
                            </a:schemeClr>
                          </a:solidFill>
                          <a:latin typeface="Century Gothic" panose="020B0502020202020204" pitchFamily="34" charset="0"/>
                        </a:rPr>
                        <a:t>to give</a:t>
                      </a:r>
                    </a:p>
                  </a:txBody>
                  <a:tcPr anchor="ctr">
                    <a:noFill/>
                  </a:tcPr>
                </a:tc>
                <a:extLst>
                  <a:ext uri="{0D108BD9-81ED-4DB2-BD59-A6C34878D82A}">
                    <a16:rowId xmlns:a16="http://schemas.microsoft.com/office/drawing/2014/main" val="4255301201"/>
                  </a:ext>
                </a:extLst>
              </a:tr>
              <a:tr h="534403">
                <a:tc>
                  <a:txBody>
                    <a:bodyPr/>
                    <a:lstStyle/>
                    <a:p>
                      <a:pPr algn="ctr"/>
                      <a:r>
                        <a:rPr lang="en-GB" sz="2000" b="0" dirty="0">
                          <a:solidFill>
                            <a:schemeClr val="accent1">
                              <a:lumMod val="50000"/>
                            </a:schemeClr>
                          </a:solidFill>
                          <a:latin typeface="Century Gothic" panose="020B0502020202020204" pitchFamily="34" charset="0"/>
                        </a:rPr>
                        <a:t>to study</a:t>
                      </a:r>
                    </a:p>
                  </a:txBody>
                  <a:tcPr anchor="ctr">
                    <a:noFill/>
                  </a:tcPr>
                </a:tc>
                <a:extLst>
                  <a:ext uri="{0D108BD9-81ED-4DB2-BD59-A6C34878D82A}">
                    <a16:rowId xmlns:a16="http://schemas.microsoft.com/office/drawing/2014/main" val="3623565507"/>
                  </a:ext>
                </a:extLst>
              </a:tr>
              <a:tr h="534403">
                <a:tc>
                  <a:txBody>
                    <a:bodyPr/>
                    <a:lstStyle/>
                    <a:p>
                      <a:pPr algn="ctr"/>
                      <a:r>
                        <a:rPr lang="en-GB" sz="2000" b="0" dirty="0">
                          <a:solidFill>
                            <a:schemeClr val="accent1">
                              <a:lumMod val="50000"/>
                            </a:schemeClr>
                          </a:solidFill>
                          <a:latin typeface="Century Gothic" panose="020B0502020202020204" pitchFamily="34" charset="0"/>
                        </a:rPr>
                        <a:t>to speak</a:t>
                      </a:r>
                    </a:p>
                  </a:txBody>
                  <a:tcPr anchor="ctr">
                    <a:noFill/>
                  </a:tcPr>
                </a:tc>
                <a:extLst>
                  <a:ext uri="{0D108BD9-81ED-4DB2-BD59-A6C34878D82A}">
                    <a16:rowId xmlns:a16="http://schemas.microsoft.com/office/drawing/2014/main" val="3164601267"/>
                  </a:ext>
                </a:extLst>
              </a:tr>
              <a:tr h="534403">
                <a:tc>
                  <a:txBody>
                    <a:bodyPr/>
                    <a:lstStyle/>
                    <a:p>
                      <a:pPr algn="ctr"/>
                      <a:r>
                        <a:rPr lang="en-GB" sz="2000" b="0" dirty="0">
                          <a:solidFill>
                            <a:schemeClr val="accent1">
                              <a:lumMod val="50000"/>
                            </a:schemeClr>
                          </a:solidFill>
                          <a:latin typeface="Century Gothic" panose="020B0502020202020204" pitchFamily="34" charset="0"/>
                        </a:rPr>
                        <a:t>to write</a:t>
                      </a:r>
                    </a:p>
                  </a:txBody>
                  <a:tcPr anchor="ctr">
                    <a:noFill/>
                  </a:tcPr>
                </a:tc>
                <a:extLst>
                  <a:ext uri="{0D108BD9-81ED-4DB2-BD59-A6C34878D82A}">
                    <a16:rowId xmlns:a16="http://schemas.microsoft.com/office/drawing/2014/main" val="961647291"/>
                  </a:ext>
                </a:extLst>
              </a:tr>
            </a:tbl>
          </a:graphicData>
        </a:graphic>
      </p:graphicFrame>
      <p:sp>
        <p:nvSpPr>
          <p:cNvPr id="56" name="Rectangle 55"/>
          <p:cNvSpPr/>
          <p:nvPr/>
        </p:nvSpPr>
        <p:spPr>
          <a:xfrm>
            <a:off x="8747811" y="1061702"/>
            <a:ext cx="3470622" cy="400110"/>
          </a:xfrm>
          <a:prstGeom prst="rect">
            <a:avLst/>
          </a:prstGeom>
        </p:spPr>
        <p:txBody>
          <a:bodyPr wrap="square">
            <a:spAutoFit/>
          </a:bodyPr>
          <a:lstStyle/>
          <a:p>
            <a:r>
              <a:rPr lang="en-GB" sz="2000" b="1" dirty="0">
                <a:solidFill>
                  <a:schemeClr val="accent1">
                    <a:lumMod val="50000"/>
                  </a:schemeClr>
                </a:solidFill>
                <a:latin typeface="Century Gothic" panose="020B0502020202020204" pitchFamily="34" charset="0"/>
              </a:rPr>
              <a:t>¿</a:t>
            </a:r>
            <a:r>
              <a:rPr lang="en-GB" sz="2000" b="1" dirty="0" err="1">
                <a:solidFill>
                  <a:schemeClr val="accent1">
                    <a:lumMod val="50000"/>
                  </a:schemeClr>
                </a:solidFill>
                <a:latin typeface="Century Gothic" panose="020B0502020202020204" pitchFamily="34" charset="0"/>
              </a:rPr>
              <a:t>Qué</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acción</a:t>
            </a:r>
            <a:r>
              <a:rPr lang="en-GB" sz="2000" b="1" dirty="0">
                <a:solidFill>
                  <a:schemeClr val="accent1">
                    <a:lumMod val="50000"/>
                  </a:schemeClr>
                </a:solidFill>
                <a:latin typeface="Century Gothic" panose="020B0502020202020204" pitchFamily="34" charset="0"/>
              </a:rPr>
              <a:t>? (en inglés)</a:t>
            </a:r>
            <a:endParaRPr lang="en-GB" sz="2000" b="1" dirty="0">
              <a:solidFill>
                <a:schemeClr val="accent1">
                  <a:lumMod val="50000"/>
                </a:schemeClr>
              </a:solidFill>
            </a:endParaRPr>
          </a:p>
        </p:txBody>
      </p:sp>
      <p:pic>
        <p:nvPicPr>
          <p:cNvPr id="51" name="Picture 2" descr="http://www.clker.com/cliparts/c/2/c/d/11949976311043301361shredder.svg.med.png">
            <a:extLst>
              <a:ext uri="{FF2B5EF4-FFF2-40B4-BE49-F238E27FC236}">
                <a16:creationId xmlns:a16="http://schemas.microsoft.com/office/drawing/2014/main" id="{727CC3BF-4457-4D8F-AAA4-04C4331144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36" y="108681"/>
            <a:ext cx="1115180" cy="110774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807713" y="1618457"/>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8796919" y="2174663"/>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8807713" y="2683451"/>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8796919" y="3239657"/>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8810912" y="3758030"/>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8800118" y="4314236"/>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8810912" y="4823024"/>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8800118" y="5379230"/>
            <a:ext cx="3096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ounded Rectangle 11">
            <a:extLst>
              <a:ext uri="{FF2B5EF4-FFF2-40B4-BE49-F238E27FC236}">
                <a16:creationId xmlns:a16="http://schemas.microsoft.com/office/drawing/2014/main" id="{A316DD52-7894-4A75-969C-CA0645DA2978}"/>
              </a:ext>
            </a:extLst>
          </p:cNvPr>
          <p:cNvSpPr/>
          <p:nvPr/>
        </p:nvSpPr>
        <p:spPr>
          <a:xfrm>
            <a:off x="11226333" y="258166"/>
            <a:ext cx="701810"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7059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2" grpId="0" animBg="1"/>
      <p:bldP spid="63" grpId="0" animBg="1"/>
      <p:bldP spid="64" grpId="0" animBg="1"/>
      <p:bldP spid="65" grpId="0" animBg="1"/>
      <p:bldP spid="66" grpId="0" animBg="1"/>
      <p:bldP spid="67" grpId="0" animBg="1"/>
      <p:bldP spid="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 y="69532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5" name="Picture 4" descr="unive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256" y="542511"/>
            <a:ext cx="4029487" cy="40294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951549" y="4275273"/>
            <a:ext cx="6288901" cy="1938992"/>
          </a:xfrm>
          <a:prstGeom prst="rect">
            <a:avLst/>
          </a:prstGeom>
        </p:spPr>
        <p:txBody>
          <a:bodyPr wrap="none">
            <a:spAutoFit/>
          </a:bodyPr>
          <a:lstStyle/>
          <a:p>
            <a:pPr algn="ctr"/>
            <a:r>
              <a:rPr lang="en-GB" sz="12000" dirty="0">
                <a:solidFill>
                  <a:srgbClr val="E87D1E"/>
                </a:solidFill>
                <a:latin typeface="Century Gothic" panose="020B0502020202020204" pitchFamily="34" charset="0"/>
                <a:cs typeface="Calibri" panose="020F0502020204030204" pitchFamily="34" charset="0"/>
              </a:rPr>
              <a:t>u</a:t>
            </a:r>
            <a:r>
              <a:rPr lang="en-GB" sz="12000" dirty="0">
                <a:solidFill>
                  <a:srgbClr val="115076"/>
                </a:solidFill>
                <a:latin typeface="Century Gothic" panose="020B0502020202020204" pitchFamily="34" charset="0"/>
                <a:cs typeface="Calibri" panose="020F0502020204030204" pitchFamily="34" charset="0"/>
              </a:rPr>
              <a:t>niverso</a:t>
            </a:r>
          </a:p>
        </p:txBody>
      </p:sp>
    </p:spTree>
    <p:extLst>
      <p:ext uri="{BB962C8B-B14F-4D97-AF65-F5344CB8AC3E}">
        <p14:creationId xmlns:p14="http://schemas.microsoft.com/office/powerpoint/2010/main" val="136126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u_univer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7" y="98082"/>
            <a:ext cx="9116459"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 find six more pieces in the shredder! </a:t>
            </a:r>
          </a:p>
        </p:txBody>
      </p:sp>
      <p:sp>
        <p:nvSpPr>
          <p:cNvPr id="39" name="TextBox 38"/>
          <p:cNvSpPr txBox="1"/>
          <p:nvPr/>
        </p:nvSpPr>
        <p:spPr>
          <a:xfrm>
            <a:off x="129527" y="642011"/>
            <a:ext cx="7825729"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Escribe seis frases completas en español. </a:t>
            </a:r>
          </a:p>
        </p:txBody>
      </p:sp>
      <p:pic>
        <p:nvPicPr>
          <p:cNvPr id="40"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088729" y="3047358"/>
            <a:ext cx="4118581" cy="6102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8548667" y="3128338"/>
            <a:ext cx="352054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puede </a:t>
            </a:r>
            <a:r>
              <a:rPr lang="en-GB" sz="2400" dirty="0" err="1">
                <a:solidFill>
                  <a:schemeClr val="accent1">
                    <a:lumMod val="50000"/>
                  </a:schemeClr>
                </a:solidFill>
                <a:latin typeface="Century Gothic" panose="020B0502020202020204" pitchFamily="34" charset="0"/>
              </a:rPr>
              <a:t>pedir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silencio</a:t>
            </a:r>
            <a:endParaRPr lang="en-GB" sz="2400" dirty="0">
              <a:solidFill>
                <a:schemeClr val="accent1">
                  <a:lumMod val="50000"/>
                </a:schemeClr>
              </a:solidFill>
              <a:latin typeface="Century Gothic" panose="020B0502020202020204" pitchFamily="34" charset="0"/>
            </a:endParaRPr>
          </a:p>
        </p:txBody>
      </p:sp>
      <p:sp>
        <p:nvSpPr>
          <p:cNvPr id="80" name="TextBox 79"/>
          <p:cNvSpPr txBox="1"/>
          <p:nvPr/>
        </p:nvSpPr>
        <p:spPr>
          <a:xfrm>
            <a:off x="277099" y="4651756"/>
            <a:ext cx="677590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Escribe las frases en inglés.</a:t>
            </a:r>
          </a:p>
        </p:txBody>
      </p:sp>
      <p:pic>
        <p:nvPicPr>
          <p:cNvPr id="67"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499721" y="2303247"/>
            <a:ext cx="4692278" cy="6102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088729" y="1570769"/>
            <a:ext cx="3999815" cy="6102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756269" y="4476041"/>
            <a:ext cx="4435732" cy="610200"/>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7955256" y="2358272"/>
            <a:ext cx="4149999"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poder </a:t>
            </a:r>
            <a:r>
              <a:rPr lang="en-GB" sz="2400" dirty="0" err="1">
                <a:solidFill>
                  <a:schemeClr val="accent1">
                    <a:lumMod val="50000"/>
                  </a:schemeClr>
                </a:solidFill>
                <a:latin typeface="Century Gothic" panose="020B0502020202020204" pitchFamily="34" charset="0"/>
              </a:rPr>
              <a:t>preguntar</a:t>
            </a:r>
            <a:r>
              <a:rPr lang="en-GB" sz="2400" dirty="0">
                <a:solidFill>
                  <a:schemeClr val="accent1">
                    <a:lumMod val="50000"/>
                  </a:schemeClr>
                </a:solidFill>
                <a:latin typeface="Century Gothic" panose="020B0502020202020204" pitchFamily="34" charset="0"/>
              </a:rPr>
              <a:t> en </a:t>
            </a:r>
            <a:r>
              <a:rPr lang="en-GB" sz="2400" dirty="0" err="1">
                <a:solidFill>
                  <a:schemeClr val="accent1">
                    <a:lumMod val="50000"/>
                  </a:schemeClr>
                </a:solidFill>
                <a:latin typeface="Century Gothic" panose="020B0502020202020204" pitchFamily="34" charset="0"/>
              </a:rPr>
              <a:t>clase</a:t>
            </a:r>
            <a:endParaRPr lang="en-GB" sz="2400" dirty="0">
              <a:solidFill>
                <a:schemeClr val="accent1">
                  <a:lumMod val="50000"/>
                </a:schemeClr>
              </a:solidFill>
              <a:latin typeface="Century Gothic" panose="020B0502020202020204" pitchFamily="34" charset="0"/>
            </a:endParaRPr>
          </a:p>
        </p:txBody>
      </p:sp>
      <p:sp>
        <p:nvSpPr>
          <p:cNvPr id="100" name="TextBox 99"/>
          <p:cNvSpPr txBox="1"/>
          <p:nvPr/>
        </p:nvSpPr>
        <p:spPr>
          <a:xfrm>
            <a:off x="8791199" y="1609146"/>
            <a:ext cx="329734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poder </a:t>
            </a:r>
            <a:r>
              <a:rPr lang="en-GB" sz="2400" dirty="0" err="1">
                <a:solidFill>
                  <a:schemeClr val="accent1">
                    <a:lumMod val="50000"/>
                  </a:schemeClr>
                </a:solidFill>
                <a:latin typeface="Century Gothic" panose="020B0502020202020204" pitchFamily="34" charset="0"/>
              </a:rPr>
              <a:t>pedir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ayuda</a:t>
            </a:r>
            <a:endParaRPr lang="en-GB" sz="2400" dirty="0">
              <a:solidFill>
                <a:schemeClr val="accent1">
                  <a:lumMod val="50000"/>
                </a:schemeClr>
              </a:solidFill>
              <a:latin typeface="Century Gothic" panose="020B0502020202020204" pitchFamily="34" charset="0"/>
            </a:endParaRPr>
          </a:p>
        </p:txBody>
      </p:sp>
      <p:sp>
        <p:nvSpPr>
          <p:cNvPr id="101" name="TextBox 100"/>
          <p:cNvSpPr txBox="1"/>
          <p:nvPr/>
        </p:nvSpPr>
        <p:spPr>
          <a:xfrm>
            <a:off x="8324850" y="4507480"/>
            <a:ext cx="3767531"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poder </a:t>
            </a:r>
            <a:r>
              <a:rPr lang="en-GB" sz="2400" dirty="0" err="1">
                <a:solidFill>
                  <a:schemeClr val="accent1">
                    <a:lumMod val="50000"/>
                  </a:schemeClr>
                </a:solidFill>
                <a:latin typeface="Century Gothic" panose="020B0502020202020204" pitchFamily="34" charset="0"/>
              </a:rPr>
              <a:t>hablar</a:t>
            </a:r>
            <a:r>
              <a:rPr lang="en-GB" sz="2400" dirty="0">
                <a:solidFill>
                  <a:schemeClr val="accent1">
                    <a:lumMod val="50000"/>
                  </a:schemeClr>
                </a:solidFill>
                <a:latin typeface="Century Gothic" panose="020B0502020202020204" pitchFamily="34" charset="0"/>
              </a:rPr>
              <a:t> español</a:t>
            </a:r>
          </a:p>
        </p:txBody>
      </p:sp>
      <p:pic>
        <p:nvPicPr>
          <p:cNvPr id="106" name="Picture 2" descr="http://www.clker.com/cliparts/c/2/c/d/11949976311043301361shredder.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1088" y="127243"/>
            <a:ext cx="1115180" cy="1107746"/>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p:cNvSpPr txBox="1"/>
          <p:nvPr/>
        </p:nvSpPr>
        <p:spPr>
          <a:xfrm>
            <a:off x="259782" y="5625318"/>
            <a:ext cx="677590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“It’s important to participate in class.”</a:t>
            </a:r>
          </a:p>
        </p:txBody>
      </p:sp>
      <p:sp>
        <p:nvSpPr>
          <p:cNvPr id="2" name="Rectangle 1"/>
          <p:cNvSpPr/>
          <p:nvPr/>
        </p:nvSpPr>
        <p:spPr>
          <a:xfrm>
            <a:off x="146515" y="1181273"/>
            <a:ext cx="5900974" cy="461665"/>
          </a:xfrm>
          <a:prstGeom prst="rect">
            <a:avLst/>
          </a:prstGeom>
        </p:spPr>
        <p:txBody>
          <a:bodyPr wrap="none">
            <a:spAutoFit/>
          </a:bodyPr>
          <a:lstStyle/>
          <a:p>
            <a:r>
              <a:rPr lang="en-GB" sz="2400" b="1" dirty="0">
                <a:solidFill>
                  <a:schemeClr val="accent1">
                    <a:lumMod val="50000"/>
                  </a:schemeClr>
                </a:solidFill>
                <a:latin typeface="Century Gothic" panose="020B0502020202020204" pitchFamily="34" charset="0"/>
              </a:rPr>
              <a:t>Usa una frase de ‘A’ y una frase de ‘B’.</a:t>
            </a:r>
          </a:p>
        </p:txBody>
      </p:sp>
      <p:pic>
        <p:nvPicPr>
          <p:cNvPr id="11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756269" y="3743150"/>
            <a:ext cx="4435732" cy="61020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p:cNvSpPr txBox="1"/>
          <p:nvPr/>
        </p:nvSpPr>
        <p:spPr>
          <a:xfrm>
            <a:off x="8088729" y="3781527"/>
            <a:ext cx="4103271"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puede </a:t>
            </a:r>
            <a:r>
              <a:rPr lang="en-GB" sz="2400" dirty="0" err="1">
                <a:solidFill>
                  <a:schemeClr val="accent1">
                    <a:lumMod val="50000"/>
                  </a:schemeClr>
                </a:solidFill>
                <a:latin typeface="Century Gothic" panose="020B0502020202020204" pitchFamily="34" charset="0"/>
              </a:rPr>
              <a:t>comprar</a:t>
            </a:r>
            <a:r>
              <a:rPr lang="en-GB" sz="2400" dirty="0">
                <a:solidFill>
                  <a:schemeClr val="accent1">
                    <a:lumMod val="50000"/>
                  </a:schemeClr>
                </a:solidFill>
                <a:latin typeface="Century Gothic" panose="020B0502020202020204" pitchFamily="34" charset="0"/>
              </a:rPr>
              <a:t> material</a:t>
            </a:r>
          </a:p>
        </p:txBody>
      </p:sp>
      <p:pic>
        <p:nvPicPr>
          <p:cNvPr id="115"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035687" y="5156584"/>
            <a:ext cx="5069570" cy="610200"/>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7452673" y="5194961"/>
            <a:ext cx="4652584"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puede </a:t>
            </a:r>
            <a:r>
              <a:rPr lang="en-GB" sz="2400" dirty="0" err="1">
                <a:solidFill>
                  <a:schemeClr val="accent1">
                    <a:lumMod val="50000"/>
                  </a:schemeClr>
                </a:solidFill>
                <a:latin typeface="Century Gothic" panose="020B0502020202020204" pitchFamily="34" charset="0"/>
              </a:rPr>
              <a:t>cambiar</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respuesta</a:t>
            </a:r>
            <a:r>
              <a:rPr lang="en-GB" sz="2400" dirty="0">
                <a:solidFill>
                  <a:schemeClr val="accent1">
                    <a:lumMod val="50000"/>
                  </a:schemeClr>
                </a:solidFill>
                <a:latin typeface="Century Gothic" panose="020B0502020202020204" pitchFamily="34" charset="0"/>
              </a:rPr>
              <a:t> </a:t>
            </a:r>
          </a:p>
        </p:txBody>
      </p:sp>
      <p:sp>
        <p:nvSpPr>
          <p:cNvPr id="117" name="TextBox 116"/>
          <p:cNvSpPr txBox="1"/>
          <p:nvPr/>
        </p:nvSpPr>
        <p:spPr>
          <a:xfrm>
            <a:off x="299475" y="5150620"/>
            <a:ext cx="677590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Un ejemplo:</a:t>
            </a:r>
          </a:p>
        </p:txBody>
      </p:sp>
      <p:sp>
        <p:nvSpPr>
          <p:cNvPr id="3" name="Rectangle 2"/>
          <p:cNvSpPr/>
          <p:nvPr/>
        </p:nvSpPr>
        <p:spPr>
          <a:xfrm>
            <a:off x="59771" y="1785781"/>
            <a:ext cx="6656219" cy="269026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118"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29527" y="2207718"/>
            <a:ext cx="3634959" cy="634510"/>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p:cNvSpPr txBox="1"/>
          <p:nvPr/>
        </p:nvSpPr>
        <p:spPr>
          <a:xfrm>
            <a:off x="1070592" y="2282796"/>
            <a:ext cx="2350898"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 importante</a:t>
            </a:r>
          </a:p>
        </p:txBody>
      </p:sp>
      <p:pic>
        <p:nvPicPr>
          <p:cNvPr id="120"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01141" y="2952339"/>
            <a:ext cx="2865909" cy="55220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05300" y="2185392"/>
            <a:ext cx="2269876" cy="567542"/>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4362555" y="2213875"/>
            <a:ext cx="1890481"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el </a:t>
            </a:r>
            <a:r>
              <a:rPr lang="en-GB" sz="2400" dirty="0" err="1">
                <a:solidFill>
                  <a:schemeClr val="accent1">
                    <a:lumMod val="50000"/>
                  </a:schemeClr>
                </a:solidFill>
                <a:latin typeface="Century Gothic" panose="020B0502020202020204" pitchFamily="34" charset="0"/>
              </a:rPr>
              <a:t>profesor</a:t>
            </a:r>
            <a:endParaRPr lang="en-GB" sz="2400" dirty="0">
              <a:solidFill>
                <a:schemeClr val="accent1">
                  <a:lumMod val="50000"/>
                </a:schemeClr>
              </a:solidFill>
              <a:latin typeface="Century Gothic" panose="020B0502020202020204" pitchFamily="34" charset="0"/>
            </a:endParaRPr>
          </a:p>
        </p:txBody>
      </p:sp>
      <p:pic>
        <p:nvPicPr>
          <p:cNvPr id="12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34468" y="2943888"/>
            <a:ext cx="1949997" cy="550068"/>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p:cNvSpPr txBox="1"/>
          <p:nvPr/>
        </p:nvSpPr>
        <p:spPr>
          <a:xfrm>
            <a:off x="4342619" y="2992196"/>
            <a:ext cx="1872628"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 normal</a:t>
            </a:r>
          </a:p>
        </p:txBody>
      </p:sp>
      <p:sp>
        <p:nvSpPr>
          <p:cNvPr id="125" name="TextBox 124"/>
          <p:cNvSpPr txBox="1"/>
          <p:nvPr/>
        </p:nvSpPr>
        <p:spPr>
          <a:xfrm>
            <a:off x="1038044" y="2983359"/>
            <a:ext cx="1563179"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es </a:t>
            </a:r>
            <a:r>
              <a:rPr lang="en-GB" sz="2400" dirty="0" err="1">
                <a:solidFill>
                  <a:schemeClr val="accent1">
                    <a:lumMod val="50000"/>
                  </a:schemeClr>
                </a:solidFill>
                <a:latin typeface="Century Gothic" panose="020B0502020202020204" pitchFamily="34" charset="0"/>
              </a:rPr>
              <a:t>bueno</a:t>
            </a:r>
            <a:endParaRPr lang="en-GB" sz="2400" dirty="0">
              <a:solidFill>
                <a:schemeClr val="accent1">
                  <a:lumMod val="50000"/>
                </a:schemeClr>
              </a:solidFill>
              <a:latin typeface="Century Gothic" panose="020B0502020202020204" pitchFamily="34" charset="0"/>
            </a:endParaRPr>
          </a:p>
        </p:txBody>
      </p:sp>
      <p:pic>
        <p:nvPicPr>
          <p:cNvPr id="126"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99475" y="3701078"/>
            <a:ext cx="1891275" cy="550068"/>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p:cNvSpPr txBox="1"/>
          <p:nvPr/>
        </p:nvSpPr>
        <p:spPr>
          <a:xfrm>
            <a:off x="873326" y="3711938"/>
            <a:ext cx="1126924"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Hugo</a:t>
            </a:r>
          </a:p>
        </p:txBody>
      </p:sp>
      <p:pic>
        <p:nvPicPr>
          <p:cNvPr id="128"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82692" y="3693124"/>
            <a:ext cx="2192483" cy="550068"/>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p:cNvSpPr txBox="1"/>
          <p:nvPr/>
        </p:nvSpPr>
        <p:spPr>
          <a:xfrm>
            <a:off x="4499299" y="3748794"/>
            <a:ext cx="170025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la </a:t>
            </a:r>
            <a:r>
              <a:rPr lang="en-GB" sz="2400" dirty="0" err="1">
                <a:solidFill>
                  <a:schemeClr val="accent1">
                    <a:lumMod val="50000"/>
                  </a:schemeClr>
                </a:solidFill>
                <a:latin typeface="Century Gothic" panose="020B0502020202020204" pitchFamily="34" charset="0"/>
              </a:rPr>
              <a:t>chica</a:t>
            </a:r>
            <a:endParaRPr lang="en-GB" sz="2400" dirty="0">
              <a:solidFill>
                <a:schemeClr val="accent1">
                  <a:lumMod val="50000"/>
                </a:schemeClr>
              </a:solidFill>
              <a:latin typeface="Century Gothic" panose="020B0502020202020204" pitchFamily="34" charset="0"/>
            </a:endParaRPr>
          </a:p>
        </p:txBody>
      </p:sp>
      <p:sp>
        <p:nvSpPr>
          <p:cNvPr id="130" name="Rectangle 129"/>
          <p:cNvSpPr/>
          <p:nvPr/>
        </p:nvSpPr>
        <p:spPr>
          <a:xfrm>
            <a:off x="6833784" y="1392056"/>
            <a:ext cx="5271472" cy="4537860"/>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Action Button: Custom 130">
            <a:hlinkClick r:id="" action="ppaction://noaction" highlightClick="1"/>
          </p:cNvPr>
          <p:cNvSpPr/>
          <p:nvPr/>
        </p:nvSpPr>
        <p:spPr>
          <a:xfrm>
            <a:off x="100485" y="1826621"/>
            <a:ext cx="418632" cy="451603"/>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132" name="Action Button: Custom 131">
            <a:hlinkClick r:id="" action="ppaction://noaction" highlightClick="1"/>
          </p:cNvPr>
          <p:cNvSpPr/>
          <p:nvPr/>
        </p:nvSpPr>
        <p:spPr>
          <a:xfrm>
            <a:off x="6883802" y="1438385"/>
            <a:ext cx="418632" cy="451603"/>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a:t>
            </a:r>
          </a:p>
        </p:txBody>
      </p:sp>
      <p:sp>
        <p:nvSpPr>
          <p:cNvPr id="5" name="Title 4"/>
          <p:cNvSpPr>
            <a:spLocks noGrp="1"/>
          </p:cNvSpPr>
          <p:nvPr>
            <p:ph type="title"/>
          </p:nvPr>
        </p:nvSpPr>
        <p:spPr>
          <a:xfrm>
            <a:off x="10446096" y="448837"/>
            <a:ext cx="204534" cy="164892"/>
          </a:xfrm>
        </p:spPr>
        <p:txBody>
          <a:bodyPr>
            <a:normAutofit fontScale="90000"/>
          </a:bodyPr>
          <a:lstStyle/>
          <a:p>
            <a:r>
              <a:rPr lang="en-GB" sz="100" b="1" dirty="0">
                <a:solidFill>
                  <a:schemeClr val="bg1"/>
                </a:solidFill>
                <a:latin typeface="Century Gothic" panose="020B0502020202020204" pitchFamily="34" charset="0"/>
              </a:rPr>
              <a:t>leer / </a:t>
            </a:r>
            <a:r>
              <a:rPr lang="en-GB" sz="100" b="1" dirty="0" err="1">
                <a:solidFill>
                  <a:schemeClr val="bg1"/>
                </a:solidFill>
                <a:latin typeface="Century Gothic" panose="020B0502020202020204" pitchFamily="34" charset="0"/>
              </a:rPr>
              <a:t>escribir</a:t>
            </a:r>
            <a:br>
              <a:rPr lang="en-GB" sz="100" b="1" dirty="0">
                <a:solidFill>
                  <a:schemeClr val="bg1"/>
                </a:solidFill>
                <a:latin typeface="Century Gothic" panose="020B0502020202020204" pitchFamily="34" charset="0"/>
              </a:rPr>
            </a:br>
            <a:endParaRPr lang="en-GB" sz="100" dirty="0"/>
          </a:p>
        </p:txBody>
      </p:sp>
      <p:sp>
        <p:nvSpPr>
          <p:cNvPr id="43" name="Rounded Rectangle 11">
            <a:extLst>
              <a:ext uri="{FF2B5EF4-FFF2-40B4-BE49-F238E27FC236}">
                <a16:creationId xmlns:a16="http://schemas.microsoft.com/office/drawing/2014/main" id="{A316DD52-7894-4A75-969C-CA0645DA2978}"/>
              </a:ext>
            </a:extLst>
          </p:cNvPr>
          <p:cNvSpPr/>
          <p:nvPr/>
        </p:nvSpPr>
        <p:spPr>
          <a:xfrm>
            <a:off x="10086535" y="258166"/>
            <a:ext cx="1841608"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66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0" grpId="0"/>
      <p:bldP spid="108" grpId="0"/>
      <p:bldP spid="2" grpId="0"/>
      <p:bldP spid="1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52720" y="3336924"/>
            <a:ext cx="93478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can / I am able to]</a:t>
            </a:r>
          </a:p>
        </p:txBody>
      </p:sp>
      <p:sp>
        <p:nvSpPr>
          <p:cNvPr id="2" name="Title 1">
            <a:extLst>
              <a:ext uri="{FF2B5EF4-FFF2-40B4-BE49-F238E27FC236}">
                <a16:creationId xmlns:a16="http://schemas.microsoft.com/office/drawing/2014/main" id="{DA725A7B-CFC0-FE4B-967B-1723082EA695}"/>
              </a:ext>
            </a:extLst>
          </p:cNvPr>
          <p:cNvSpPr>
            <a:spLocks noGrp="1"/>
          </p:cNvSpPr>
          <p:nvPr>
            <p:ph type="title"/>
          </p:nvPr>
        </p:nvSpPr>
        <p:spPr>
          <a:xfrm>
            <a:off x="868822" y="2011361"/>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puedo</a:t>
            </a:r>
            <a:endParaRPr lang="en-US" sz="11500" dirty="0"/>
          </a:p>
        </p:txBody>
      </p:sp>
    </p:spTree>
    <p:extLst>
      <p:ext uri="{BB962C8B-B14F-4D97-AF65-F5344CB8AC3E}">
        <p14:creationId xmlns:p14="http://schemas.microsoft.com/office/powerpoint/2010/main" val="31384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can / I am able to]</a:t>
            </a:r>
          </a:p>
        </p:txBody>
      </p:sp>
      <p:sp>
        <p:nvSpPr>
          <p:cNvPr id="9" name="TextBox 8"/>
          <p:cNvSpPr txBox="1"/>
          <p:nvPr/>
        </p:nvSpPr>
        <p:spPr>
          <a:xfrm>
            <a:off x="0" y="4039432"/>
            <a:ext cx="12192000" cy="1938992"/>
          </a:xfrm>
          <a:prstGeom prst="rect">
            <a:avLst/>
          </a:prstGeom>
          <a:solidFill>
            <a:schemeClr val="bg1"/>
          </a:solidFill>
        </p:spPr>
        <p:txBody>
          <a:bodyPr wrap="square" rtlCol="0">
            <a:spAutoFit/>
          </a:bodyPr>
          <a:lstStyle/>
          <a:p>
            <a:pPr algn="ctr"/>
            <a:r>
              <a:rPr lang="en-GB" sz="6000" b="1" dirty="0" err="1">
                <a:solidFill>
                  <a:srgbClr val="EA5F00"/>
                </a:solidFill>
                <a:latin typeface="Century Gothic" panose="020B0502020202020204" pitchFamily="34" charset="0"/>
                <a:cs typeface="Calibri" panose="020F0502020204030204" pitchFamily="34" charset="0"/>
              </a:rPr>
              <a:t>Puedo</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pedir</a:t>
            </a:r>
            <a:r>
              <a:rPr lang="en-GB" sz="6000" dirty="0">
                <a:solidFill>
                  <a:srgbClr val="5B9BD5">
                    <a:lumMod val="50000"/>
                  </a:srgbClr>
                </a:solidFill>
                <a:latin typeface="Century Gothic" panose="020B0502020202020204" pitchFamily="34" charset="0"/>
              </a:rPr>
              <a:t> material.</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0" name="TextBox 9"/>
          <p:cNvSpPr txBox="1"/>
          <p:nvPr/>
        </p:nvSpPr>
        <p:spPr>
          <a:xfrm>
            <a:off x="-414867" y="5026100"/>
            <a:ext cx="12021312"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B6E19"/>
                </a:solidFill>
                <a:latin typeface="Century Gothic" panose="020B0502020202020204" pitchFamily="34" charset="0"/>
              </a:rPr>
              <a:t>I</a:t>
            </a:r>
            <a:r>
              <a:rPr lang="en-HK" sz="3200" dirty="0">
                <a:solidFill>
                  <a:srgbClr val="EB6E19"/>
                </a:solidFill>
                <a:latin typeface="Century Gothic" panose="020B0502020202020204" pitchFamily="34" charset="0"/>
              </a:rPr>
              <a:t> </a:t>
            </a:r>
            <a:r>
              <a:rPr lang="en-HK" sz="3200" b="1" dirty="0">
                <a:solidFill>
                  <a:srgbClr val="EA5F00"/>
                </a:solidFill>
                <a:latin typeface="Century Gothic" panose="020B0502020202020204" pitchFamily="34" charset="0"/>
              </a:rPr>
              <a:t>can</a:t>
            </a:r>
            <a:r>
              <a:rPr lang="en-HK" sz="3200" b="1" dirty="0">
                <a:solidFill>
                  <a:srgbClr val="EA5F00"/>
                </a:solidFill>
                <a:latin typeface="Century Gothic" panose="020B0502020202020204" pitchFamily="34" charset="0"/>
                <a:cs typeface="Calibri" panose="020F0502020204030204" pitchFamily="34" charset="0"/>
              </a:rPr>
              <a:t> </a:t>
            </a:r>
            <a:r>
              <a:rPr lang="en-HK" sz="3200" dirty="0">
                <a:solidFill>
                  <a:srgbClr val="5B9BD5">
                    <a:lumMod val="50000"/>
                  </a:srgbClr>
                </a:solidFill>
                <a:latin typeface="Century Gothic" panose="020B0502020202020204" pitchFamily="34" charset="0"/>
              </a:rPr>
              <a:t>ask for material</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4C57B6E5-E1C3-C944-B54D-352B6002DE3D}"/>
              </a:ext>
            </a:extLst>
          </p:cNvPr>
          <p:cNvSpPr>
            <a:spLocks noGrp="1"/>
          </p:cNvSpPr>
          <p:nvPr>
            <p:ph type="title"/>
          </p:nvPr>
        </p:nvSpPr>
        <p:spPr>
          <a:xfrm>
            <a:off x="487822" y="851821"/>
            <a:ext cx="10515600" cy="1325563"/>
          </a:xfrm>
        </p:spPr>
        <p:txBody>
          <a:bodyPr>
            <a:noAutofit/>
          </a:bodyPr>
          <a:lstStyle/>
          <a:p>
            <a:pPr algn="ctr"/>
            <a:r>
              <a:rPr lang="en-GB" sz="11500" b="1" dirty="0">
                <a:solidFill>
                  <a:srgbClr val="5B9BD5">
                    <a:lumMod val="50000"/>
                  </a:srgbClr>
                </a:solidFill>
                <a:latin typeface="Century Gothic" panose="020B0502020202020204" pitchFamily="34" charset="0"/>
              </a:rPr>
              <a:t>I can</a:t>
            </a:r>
            <a:endParaRPr lang="en-US" sz="11500" dirty="0"/>
          </a:p>
        </p:txBody>
      </p:sp>
    </p:spTree>
    <p:extLst>
      <p:ext uri="{BB962C8B-B14F-4D97-AF65-F5344CB8AC3E}">
        <p14:creationId xmlns:p14="http://schemas.microsoft.com/office/powerpoint/2010/main" val="1930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Puedo pedir materia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93DEE5-6A36-4B91-990C-A4D71CB29BE6}"/>
              </a:ext>
            </a:extLst>
          </p:cNvPr>
          <p:cNvGraphicFramePr>
            <a:graphicFrameLocks noGrp="1"/>
          </p:cNvGraphicFramePr>
          <p:nvPr>
            <p:extLst>
              <p:ext uri="{D42A27DB-BD31-4B8C-83A1-F6EECF244321}">
                <p14:modId xmlns:p14="http://schemas.microsoft.com/office/powerpoint/2010/main" val="1684650030"/>
              </p:ext>
            </p:extLst>
          </p:nvPr>
        </p:nvGraphicFramePr>
        <p:xfrm>
          <a:off x="118673" y="1079825"/>
          <a:ext cx="5218042" cy="5257176"/>
        </p:xfrm>
        <a:graphic>
          <a:graphicData uri="http://schemas.openxmlformats.org/drawingml/2006/table">
            <a:tbl>
              <a:tblPr firstRow="1" bandRow="1">
                <a:tableStyleId>{5C22544A-7EE6-4342-B048-85BDC9FD1C3A}</a:tableStyleId>
              </a:tblPr>
              <a:tblGrid>
                <a:gridCol w="1008378">
                  <a:extLst>
                    <a:ext uri="{9D8B030D-6E8A-4147-A177-3AD203B41FA5}">
                      <a16:colId xmlns:a16="http://schemas.microsoft.com/office/drawing/2014/main" val="1239121860"/>
                    </a:ext>
                  </a:extLst>
                </a:gridCol>
                <a:gridCol w="2104832">
                  <a:extLst>
                    <a:ext uri="{9D8B030D-6E8A-4147-A177-3AD203B41FA5}">
                      <a16:colId xmlns:a16="http://schemas.microsoft.com/office/drawing/2014/main" val="2344615213"/>
                    </a:ext>
                  </a:extLst>
                </a:gridCol>
                <a:gridCol w="2104832">
                  <a:extLst>
                    <a:ext uri="{9D8B030D-6E8A-4147-A177-3AD203B41FA5}">
                      <a16:colId xmlns:a16="http://schemas.microsoft.com/office/drawing/2014/main" val="1177779583"/>
                    </a:ext>
                  </a:extLst>
                </a:gridCol>
              </a:tblGrid>
              <a:tr h="429808">
                <a:tc>
                  <a:txBody>
                    <a:bodyPr/>
                    <a:lstStyle/>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i="1" dirty="0">
                          <a:solidFill>
                            <a:schemeClr val="accent1">
                              <a:lumMod val="50000"/>
                            </a:schemeClr>
                          </a:solidFill>
                          <a:latin typeface="Century Gothic"/>
                          <a:sym typeface="Century Gothic"/>
                        </a:rPr>
                        <a:t>I can</a:t>
                      </a: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1" i="1" dirty="0">
                          <a:solidFill>
                            <a:schemeClr val="accent1">
                              <a:lumMod val="50000"/>
                            </a:schemeClr>
                          </a:solidFill>
                          <a:latin typeface="Century Gothic"/>
                          <a:sym typeface="Century Gothic"/>
                        </a:rPr>
                        <a:t>He can</a:t>
                      </a: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9851335"/>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8225732"/>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4334332"/>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98096"/>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057705"/>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7025460"/>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0442093"/>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2657075"/>
                  </a:ext>
                </a:extLst>
              </a:tr>
              <a:tr h="60342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0941483"/>
                  </a:ext>
                </a:extLst>
              </a:tr>
            </a:tbl>
          </a:graphicData>
        </a:graphic>
      </p:graphicFrame>
      <p:sp>
        <p:nvSpPr>
          <p:cNvPr id="30" name="Google Shape;119;p5"/>
          <p:cNvSpPr txBox="1">
            <a:spLocks noGrp="1"/>
          </p:cNvSpPr>
          <p:nvPr>
            <p:ph type="title"/>
          </p:nvPr>
        </p:nvSpPr>
        <p:spPr>
          <a:xfrm>
            <a:off x="118673" y="277319"/>
            <a:ext cx="9756847" cy="48105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F3864"/>
              </a:buClr>
              <a:buSzPts val="2160"/>
              <a:buFont typeface="Century Gothic"/>
              <a:buNone/>
            </a:pPr>
            <a:r>
              <a:rPr lang="en-GB" sz="2200" b="1" i="1" dirty="0" err="1">
                <a:solidFill>
                  <a:schemeClr val="accent1">
                    <a:lumMod val="50000"/>
                  </a:schemeClr>
                </a:solidFill>
                <a:latin typeface="Century Gothic"/>
                <a:sym typeface="Century Gothic"/>
              </a:rPr>
              <a:t>Tienes</a:t>
            </a:r>
            <a:r>
              <a:rPr lang="en-GB" sz="2200" b="1" i="1" dirty="0">
                <a:solidFill>
                  <a:schemeClr val="accent1">
                    <a:lumMod val="50000"/>
                  </a:schemeClr>
                </a:solidFill>
                <a:latin typeface="Century Gothic"/>
                <a:sym typeface="Century Gothic"/>
              </a:rPr>
              <a:t> un amigo </a:t>
            </a:r>
            <a:r>
              <a:rPr lang="en-GB" sz="2200" b="1" i="1" dirty="0" err="1">
                <a:solidFill>
                  <a:schemeClr val="accent1">
                    <a:lumMod val="50000"/>
                  </a:schemeClr>
                </a:solidFill>
                <a:latin typeface="Century Gothic"/>
                <a:sym typeface="Century Gothic"/>
              </a:rPr>
              <a:t>en</a:t>
            </a:r>
            <a:r>
              <a:rPr lang="en-GB" sz="2200" b="1" i="1" dirty="0">
                <a:solidFill>
                  <a:schemeClr val="accent1">
                    <a:lumMod val="50000"/>
                  </a:schemeClr>
                </a:solidFill>
                <a:latin typeface="Century Gothic"/>
                <a:sym typeface="Century Gothic"/>
              </a:rPr>
              <a:t> una </a:t>
            </a:r>
            <a:r>
              <a:rPr lang="en-GB" sz="2200" b="1" i="1" dirty="0" err="1">
                <a:solidFill>
                  <a:schemeClr val="accent1">
                    <a:lumMod val="50000"/>
                  </a:schemeClr>
                </a:solidFill>
                <a:latin typeface="Century Gothic"/>
                <a:sym typeface="Century Gothic"/>
              </a:rPr>
              <a:t>escuela</a:t>
            </a:r>
            <a:r>
              <a:rPr lang="en-GB" sz="2200" b="1" i="1" dirty="0">
                <a:solidFill>
                  <a:schemeClr val="accent1">
                    <a:lumMod val="50000"/>
                  </a:schemeClr>
                </a:solidFill>
                <a:latin typeface="Century Gothic"/>
                <a:sym typeface="Century Gothic"/>
              </a:rPr>
              <a:t> </a:t>
            </a:r>
            <a:r>
              <a:rPr lang="en-GB" sz="2200" b="1" i="1" dirty="0" err="1">
                <a:solidFill>
                  <a:schemeClr val="accent1">
                    <a:lumMod val="50000"/>
                  </a:schemeClr>
                </a:solidFill>
                <a:latin typeface="Century Gothic"/>
                <a:sym typeface="Century Gothic"/>
              </a:rPr>
              <a:t>diferente</a:t>
            </a:r>
            <a:r>
              <a:rPr lang="en-GB" sz="2200" b="1" i="1" dirty="0">
                <a:solidFill>
                  <a:schemeClr val="accent1">
                    <a:lumMod val="50000"/>
                  </a:schemeClr>
                </a:solidFill>
                <a:latin typeface="Century Gothic"/>
                <a:sym typeface="Century Gothic"/>
              </a:rPr>
              <a:t>. </a:t>
            </a:r>
            <a:br>
              <a:rPr lang="en-GB" sz="2200" b="1" i="1" dirty="0">
                <a:solidFill>
                  <a:schemeClr val="accent1">
                    <a:lumMod val="50000"/>
                  </a:schemeClr>
                </a:solidFill>
                <a:latin typeface="Century Gothic"/>
                <a:sym typeface="Century Gothic"/>
              </a:rPr>
            </a:br>
            <a:r>
              <a:rPr lang="en-GB" sz="2200" b="1" i="1" dirty="0">
                <a:solidFill>
                  <a:schemeClr val="accent1">
                    <a:lumMod val="50000"/>
                  </a:schemeClr>
                </a:solidFill>
                <a:latin typeface="Century Gothic"/>
                <a:sym typeface="Century Gothic"/>
              </a:rPr>
              <a:t>You’re telling the teacher what you can do in your school and what he can do in his school.</a:t>
            </a:r>
            <a:endParaRPr sz="2200" b="1" i="1" dirty="0">
              <a:solidFill>
                <a:schemeClr val="accent1">
                  <a:lumMod val="50000"/>
                </a:schemeClr>
              </a:solidFill>
            </a:endParaRPr>
          </a:p>
        </p:txBody>
      </p:sp>
      <p:graphicFrame>
        <p:nvGraphicFramePr>
          <p:cNvPr id="32" name="Google Shape;92;p5" descr="Table for exercises"/>
          <p:cNvGraphicFramePr/>
          <p:nvPr>
            <p:extLst>
              <p:ext uri="{D42A27DB-BD31-4B8C-83A1-F6EECF244321}">
                <p14:modId xmlns:p14="http://schemas.microsoft.com/office/powerpoint/2010/main" val="3521126050"/>
              </p:ext>
            </p:extLst>
          </p:nvPr>
        </p:nvGraphicFramePr>
        <p:xfrm>
          <a:off x="6156321" y="1771132"/>
          <a:ext cx="5671769" cy="3762848"/>
        </p:xfrm>
        <a:graphic>
          <a:graphicData uri="http://schemas.openxmlformats.org/drawingml/2006/table">
            <a:tbl>
              <a:tblPr firstRow="1" bandRow="1">
                <a:noFill/>
              </a:tblPr>
              <a:tblGrid>
                <a:gridCol w="2749559">
                  <a:extLst>
                    <a:ext uri="{9D8B030D-6E8A-4147-A177-3AD203B41FA5}">
                      <a16:colId xmlns:a16="http://schemas.microsoft.com/office/drawing/2014/main" val="20000"/>
                    </a:ext>
                  </a:extLst>
                </a:gridCol>
                <a:gridCol w="2922210">
                  <a:extLst>
                    <a:ext uri="{9D8B030D-6E8A-4147-A177-3AD203B41FA5}">
                      <a16:colId xmlns:a16="http://schemas.microsoft.com/office/drawing/2014/main" val="20002"/>
                    </a:ext>
                  </a:extLst>
                </a:gridCol>
              </a:tblGrid>
              <a:tr h="940712">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4" name="Google Shape;94;p5"/>
          <p:cNvSpPr txBox="1"/>
          <p:nvPr/>
        </p:nvSpPr>
        <p:spPr>
          <a:xfrm>
            <a:off x="6678371" y="1324018"/>
            <a:ext cx="197503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1">
                    <a:lumMod val="50000"/>
                  </a:schemeClr>
                </a:solidFill>
                <a:latin typeface="Century Gothic"/>
                <a:ea typeface="Century Gothic"/>
                <a:cs typeface="Century Gothic"/>
                <a:sym typeface="Century Gothic"/>
              </a:rPr>
              <a:t> Yo </a:t>
            </a:r>
            <a:r>
              <a:rPr lang="en-GB" sz="2000" dirty="0">
                <a:solidFill>
                  <a:schemeClr val="accent1">
                    <a:lumMod val="50000"/>
                  </a:schemeClr>
                </a:solidFill>
                <a:latin typeface="Century Gothic"/>
                <a:ea typeface="Century Gothic"/>
                <a:cs typeface="Century Gothic"/>
                <a:sym typeface="Century Gothic"/>
              </a:rPr>
              <a:t>(“I can”)</a:t>
            </a:r>
            <a:endParaRPr sz="2000" dirty="0">
              <a:solidFill>
                <a:schemeClr val="accent1">
                  <a:lumMod val="50000"/>
                </a:schemeClr>
              </a:solidFill>
              <a:latin typeface="Century Gothic"/>
              <a:ea typeface="Century Gothic"/>
              <a:cs typeface="Century Gothic"/>
              <a:sym typeface="Century Gothic"/>
            </a:endParaRPr>
          </a:p>
        </p:txBody>
      </p:sp>
      <p:sp>
        <p:nvSpPr>
          <p:cNvPr id="60" name="Google Shape;94;p5"/>
          <p:cNvSpPr txBox="1"/>
          <p:nvPr/>
        </p:nvSpPr>
        <p:spPr>
          <a:xfrm>
            <a:off x="8795267" y="1297261"/>
            <a:ext cx="360227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1">
                    <a:lumMod val="50000"/>
                  </a:schemeClr>
                </a:solidFill>
                <a:latin typeface="Century Gothic"/>
                <a:ea typeface="Century Gothic"/>
                <a:cs typeface="Century Gothic"/>
                <a:sym typeface="Century Gothic"/>
              </a:rPr>
              <a:t>Mi amigo </a:t>
            </a:r>
            <a:r>
              <a:rPr lang="en-GB" sz="2000" dirty="0">
                <a:solidFill>
                  <a:schemeClr val="accent1">
                    <a:lumMod val="50000"/>
                  </a:schemeClr>
                </a:solidFill>
                <a:latin typeface="Century Gothic"/>
                <a:ea typeface="Century Gothic"/>
                <a:cs typeface="Century Gothic"/>
                <a:sym typeface="Century Gothic"/>
              </a:rPr>
              <a:t>(“he can”)</a:t>
            </a:r>
            <a:endParaRPr sz="2000" dirty="0">
              <a:solidFill>
                <a:schemeClr val="accent1">
                  <a:lumMod val="50000"/>
                </a:schemeClr>
              </a:solidFill>
              <a:latin typeface="Century Gothic"/>
              <a:ea typeface="Century Gothic"/>
              <a:cs typeface="Century Gothic"/>
              <a:sym typeface="Century Gothic"/>
            </a:endParaRPr>
          </a:p>
        </p:txBody>
      </p:sp>
      <p:sp>
        <p:nvSpPr>
          <p:cNvPr id="66" name="TextBox 65"/>
          <p:cNvSpPr txBox="1"/>
          <p:nvPr/>
        </p:nvSpPr>
        <p:spPr>
          <a:xfrm>
            <a:off x="6393880" y="1987778"/>
            <a:ext cx="227025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ask in class</a:t>
            </a:r>
          </a:p>
        </p:txBody>
      </p:sp>
      <p:sp>
        <p:nvSpPr>
          <p:cNvPr id="69" name="TextBox 68"/>
          <p:cNvSpPr txBox="1"/>
          <p:nvPr/>
        </p:nvSpPr>
        <p:spPr>
          <a:xfrm>
            <a:off x="8981012" y="1833756"/>
            <a:ext cx="2987194"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talk with friends in class</a:t>
            </a:r>
          </a:p>
        </p:txBody>
      </p:sp>
      <p:sp>
        <p:nvSpPr>
          <p:cNvPr id="70" name="TextBox 69"/>
          <p:cNvSpPr txBox="1"/>
          <p:nvPr/>
        </p:nvSpPr>
        <p:spPr>
          <a:xfrm>
            <a:off x="8941413" y="2935690"/>
            <a:ext cx="313119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take magazines</a:t>
            </a:r>
          </a:p>
        </p:txBody>
      </p:sp>
      <p:sp>
        <p:nvSpPr>
          <p:cNvPr id="71" name="TextBox 70"/>
          <p:cNvSpPr txBox="1"/>
          <p:nvPr/>
        </p:nvSpPr>
        <p:spPr>
          <a:xfrm>
            <a:off x="9116969" y="3800373"/>
            <a:ext cx="234864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ask for help</a:t>
            </a:r>
          </a:p>
        </p:txBody>
      </p:sp>
      <p:sp>
        <p:nvSpPr>
          <p:cNvPr id="72" name="TextBox 71"/>
          <p:cNvSpPr txBox="1"/>
          <p:nvPr/>
        </p:nvSpPr>
        <p:spPr>
          <a:xfrm>
            <a:off x="6154684" y="2929403"/>
            <a:ext cx="298719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share materials</a:t>
            </a:r>
          </a:p>
        </p:txBody>
      </p:sp>
      <p:sp>
        <p:nvSpPr>
          <p:cNvPr id="73" name="TextBox 72"/>
          <p:cNvSpPr txBox="1"/>
          <p:nvPr/>
        </p:nvSpPr>
        <p:spPr>
          <a:xfrm>
            <a:off x="6214644" y="3788393"/>
            <a:ext cx="2902325"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ask for favours</a:t>
            </a:r>
          </a:p>
        </p:txBody>
      </p:sp>
      <p:sp>
        <p:nvSpPr>
          <p:cNvPr id="74" name="TextBox 73"/>
          <p:cNvSpPr txBox="1"/>
          <p:nvPr/>
        </p:nvSpPr>
        <p:spPr>
          <a:xfrm>
            <a:off x="9071478" y="4735762"/>
            <a:ext cx="280626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arrive late</a:t>
            </a:r>
          </a:p>
        </p:txBody>
      </p:sp>
      <p:sp>
        <p:nvSpPr>
          <p:cNvPr id="75" name="TextBox 74"/>
          <p:cNvSpPr txBox="1"/>
          <p:nvPr/>
        </p:nvSpPr>
        <p:spPr>
          <a:xfrm>
            <a:off x="6564115" y="4735762"/>
            <a:ext cx="192978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study art</a:t>
            </a:r>
          </a:p>
        </p:txBody>
      </p:sp>
      <p:sp>
        <p:nvSpPr>
          <p:cNvPr id="78" name="Google Shape;119;p5"/>
          <p:cNvSpPr txBox="1">
            <a:spLocks/>
          </p:cNvSpPr>
          <p:nvPr/>
        </p:nvSpPr>
        <p:spPr>
          <a:xfrm>
            <a:off x="6928528" y="900001"/>
            <a:ext cx="4127354"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buClr>
                <a:srgbClr val="1F3864"/>
              </a:buClr>
              <a:buSzPts val="2160"/>
              <a:buFont typeface="Century Gothic"/>
              <a:buNone/>
            </a:pPr>
            <a:r>
              <a:rPr lang="en-GB" sz="2200" b="1" i="1" dirty="0">
                <a:solidFill>
                  <a:schemeClr val="accent1">
                    <a:lumMod val="50000"/>
                  </a:schemeClr>
                </a:solidFill>
                <a:latin typeface="Century Gothic"/>
                <a:sym typeface="Century Gothic"/>
              </a:rPr>
              <a:t>Completa la tabla en inglés. </a:t>
            </a:r>
            <a:endParaRPr lang="en-GB" sz="2200" b="1" i="1" dirty="0">
              <a:solidFill>
                <a:schemeClr val="accent1">
                  <a:lumMod val="50000"/>
                </a:schemeClr>
              </a:solidFill>
            </a:endParaRPr>
          </a:p>
        </p:txBody>
      </p:sp>
      <p:sp>
        <p:nvSpPr>
          <p:cNvPr id="20" name="Action Button: Custom 77" descr="number 1">
            <a:hlinkClick r:id="" action="ppaction://noaction" highlightClick="1">
              <a:snd r:embed="rId3" name="Puedo preguntar en clase.wav"/>
            </a:hlinkClick>
            <a:extLst>
              <a:ext uri="{FF2B5EF4-FFF2-40B4-BE49-F238E27FC236}">
                <a16:creationId xmlns:a16="http://schemas.microsoft.com/office/drawing/2014/main" id="{9E470609-380F-4BF7-BC27-CA69C56D0C12}"/>
              </a:ext>
            </a:extLst>
          </p:cNvPr>
          <p:cNvSpPr/>
          <p:nvPr/>
        </p:nvSpPr>
        <p:spPr>
          <a:xfrm>
            <a:off x="374931" y="1573061"/>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1" name="Action Button: Custom 78" descr="number 2">
            <a:hlinkClick r:id="" action="ppaction://noaction" highlightClick="1">
              <a:snd r:embed="rId4" name="Puede hablar con amigos en clase.wav"/>
            </a:hlinkClick>
            <a:extLst>
              <a:ext uri="{FF2B5EF4-FFF2-40B4-BE49-F238E27FC236}">
                <a16:creationId xmlns:a16="http://schemas.microsoft.com/office/drawing/2014/main" id="{C0443863-8726-4752-889F-2C7179B248DD}"/>
              </a:ext>
            </a:extLst>
          </p:cNvPr>
          <p:cNvSpPr/>
          <p:nvPr/>
        </p:nvSpPr>
        <p:spPr>
          <a:xfrm>
            <a:off x="374931" y="2186186"/>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2" name="Action Button: Custom 79" descr="number 3">
            <a:hlinkClick r:id="" action="ppaction://noaction" highlightClick="1">
              <a:snd r:embed="rId5" name="Puedo compartir los materiales.wav"/>
            </a:hlinkClick>
            <a:extLst>
              <a:ext uri="{FF2B5EF4-FFF2-40B4-BE49-F238E27FC236}">
                <a16:creationId xmlns:a16="http://schemas.microsoft.com/office/drawing/2014/main" id="{F90A77DE-257F-4C31-AC1A-D71C7BCA6BC8}"/>
              </a:ext>
            </a:extLst>
          </p:cNvPr>
          <p:cNvSpPr/>
          <p:nvPr/>
        </p:nvSpPr>
        <p:spPr>
          <a:xfrm>
            <a:off x="374931" y="2787254"/>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3" name="Action Button: Custom 80" descr="number 4">
            <a:hlinkClick r:id="" action="ppaction://noaction" highlightClick="1">
              <a:snd r:embed="rId6" name="Puede llevar revistas.wav"/>
            </a:hlinkClick>
            <a:extLst>
              <a:ext uri="{FF2B5EF4-FFF2-40B4-BE49-F238E27FC236}">
                <a16:creationId xmlns:a16="http://schemas.microsoft.com/office/drawing/2014/main" id="{83798A27-3315-481B-9FC4-C9279E7DBDBA}"/>
              </a:ext>
            </a:extLst>
          </p:cNvPr>
          <p:cNvSpPr/>
          <p:nvPr/>
        </p:nvSpPr>
        <p:spPr>
          <a:xfrm>
            <a:off x="372165" y="3386373"/>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4" name="Action Button: Custom 81" descr="number 5">
            <a:hlinkClick r:id="" action="ppaction://noaction" highlightClick="1">
              <a:snd r:embed="rId7" name="Puede pedir ayuda.wav"/>
            </a:hlinkClick>
            <a:extLst>
              <a:ext uri="{FF2B5EF4-FFF2-40B4-BE49-F238E27FC236}">
                <a16:creationId xmlns:a16="http://schemas.microsoft.com/office/drawing/2014/main" id="{5C7FA8BB-C981-4201-A3E2-ADD1BF9AB689}"/>
              </a:ext>
            </a:extLst>
          </p:cNvPr>
          <p:cNvSpPr/>
          <p:nvPr/>
        </p:nvSpPr>
        <p:spPr>
          <a:xfrm>
            <a:off x="372165" y="3989090"/>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5" name="Action Button: Custom 82" descr="number 6">
            <a:hlinkClick r:id="" action="ppaction://noaction" highlightClick="1">
              <a:snd r:embed="rId8" name="Puede llegar tarde.wav"/>
            </a:hlinkClick>
            <a:extLst>
              <a:ext uri="{FF2B5EF4-FFF2-40B4-BE49-F238E27FC236}">
                <a16:creationId xmlns:a16="http://schemas.microsoft.com/office/drawing/2014/main" id="{3B6740FA-BF4E-49DC-BC7D-5AA849D7F91B}"/>
              </a:ext>
            </a:extLst>
          </p:cNvPr>
          <p:cNvSpPr/>
          <p:nvPr/>
        </p:nvSpPr>
        <p:spPr>
          <a:xfrm>
            <a:off x="373906" y="4585836"/>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6" name="Action Button: Custom 82" descr="number 6">
            <a:hlinkClick r:id="" action="ppaction://noaction" highlightClick="1">
              <a:snd r:embed="rId9" name="Puedo pedir favores.wav"/>
            </a:hlinkClick>
            <a:extLst>
              <a:ext uri="{FF2B5EF4-FFF2-40B4-BE49-F238E27FC236}">
                <a16:creationId xmlns:a16="http://schemas.microsoft.com/office/drawing/2014/main" id="{472AA4AA-4DB1-4973-998C-65613FDDBE54}"/>
              </a:ext>
            </a:extLst>
          </p:cNvPr>
          <p:cNvSpPr/>
          <p:nvPr/>
        </p:nvSpPr>
        <p:spPr>
          <a:xfrm>
            <a:off x="372165" y="5200118"/>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27" name="Action Button: Custom 82" descr="number 6">
            <a:hlinkClick r:id="" action="ppaction://noaction" highlightClick="1">
              <a:snd r:embed="rId10" name="Puedo estudiar arte.wav"/>
            </a:hlinkClick>
            <a:extLst>
              <a:ext uri="{FF2B5EF4-FFF2-40B4-BE49-F238E27FC236}">
                <a16:creationId xmlns:a16="http://schemas.microsoft.com/office/drawing/2014/main" id="{BE816E60-D788-4447-BF00-F0EF33301AF3}"/>
              </a:ext>
            </a:extLst>
          </p:cNvPr>
          <p:cNvSpPr/>
          <p:nvPr/>
        </p:nvSpPr>
        <p:spPr>
          <a:xfrm>
            <a:off x="372165" y="5796864"/>
            <a:ext cx="468000" cy="432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pic>
        <p:nvPicPr>
          <p:cNvPr id="28" name="Picture 2" descr="http://www.clker.com/cliparts/j/p/l/D/8/K/green-tick-md.png">
            <a:extLst>
              <a:ext uri="{FF2B5EF4-FFF2-40B4-BE49-F238E27FC236}">
                <a16:creationId xmlns:a16="http://schemas.microsoft.com/office/drawing/2014/main" id="{5D40C8D1-4855-4BCF-93D0-31F26F3175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0419" y="15240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38B35480-D95E-4136-9B40-3B069011214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10574" y="218443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77CBA039-7F42-4CB1-9204-CBD67B87B4F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0419" y="277144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a:extLst>
              <a:ext uri="{FF2B5EF4-FFF2-40B4-BE49-F238E27FC236}">
                <a16:creationId xmlns:a16="http://schemas.microsoft.com/office/drawing/2014/main" id="{0BBC717B-CB8D-42D6-ACAB-2E2C16A9B82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10574" y="334834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7287907F-14B1-4CFD-A34D-2481670341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1757" y="398898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3D23DAA8-1AD3-43FB-96FC-678621828B6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1757" y="458432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A495D989-73BF-41A5-B964-31837D3308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22930" y="518620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165C60A9-D826-4BBE-82F7-0DF2E9C7D1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0419" y="578587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11">
            <a:extLst>
              <a:ext uri="{FF2B5EF4-FFF2-40B4-BE49-F238E27FC236}">
                <a16:creationId xmlns:a16="http://schemas.microsoft.com/office/drawing/2014/main" id="{A316DD52-7894-4A75-969C-CA0645DA2978}"/>
              </a:ext>
            </a:extLst>
          </p:cNvPr>
          <p:cNvSpPr/>
          <p:nvPr/>
        </p:nvSpPr>
        <p:spPr>
          <a:xfrm>
            <a:off x="10522634" y="258166"/>
            <a:ext cx="1405509"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563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0" grpId="0"/>
      <p:bldP spid="66" grpId="0"/>
      <p:bldP spid="69" grpId="0"/>
      <p:bldP spid="70" grpId="0"/>
      <p:bldP spid="71" grpId="0"/>
      <p:bldP spid="72" grpId="0"/>
      <p:bldP spid="73" grpId="0"/>
      <p:bldP spid="74" grpId="0"/>
      <p:bldP spid="75" grpId="0"/>
      <p:bldP spid="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90" y="-18336"/>
            <a:ext cx="8788657" cy="707886"/>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You’re chatting to your partner about what your Spanish friend can do where s/he lives.</a:t>
            </a:r>
          </a:p>
        </p:txBody>
      </p:sp>
      <p:sp>
        <p:nvSpPr>
          <p:cNvPr id="4" name="TextBox 3"/>
          <p:cNvSpPr txBox="1"/>
          <p:nvPr/>
        </p:nvSpPr>
        <p:spPr>
          <a:xfrm>
            <a:off x="-278" y="658918"/>
            <a:ext cx="9628054" cy="1015663"/>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Use your cards to </a:t>
            </a:r>
          </a:p>
          <a:p>
            <a:pPr marL="457200" indent="-457200">
              <a:buAutoNum type="alphaLcParenR"/>
            </a:pPr>
            <a:r>
              <a:rPr lang="en-GB" sz="2000" b="1" i="1" dirty="0">
                <a:solidFill>
                  <a:schemeClr val="accent1">
                    <a:lumMod val="50000"/>
                  </a:schemeClr>
                </a:solidFill>
                <a:latin typeface="Century Gothic" panose="020B0502020202020204" pitchFamily="34" charset="0"/>
              </a:rPr>
              <a:t>ask what your partner’s friend can do. </a:t>
            </a:r>
          </a:p>
          <a:p>
            <a:pPr marL="457200" indent="-457200">
              <a:buFontTx/>
              <a:buAutoNum type="alphaLcParenR"/>
            </a:pPr>
            <a:r>
              <a:rPr lang="en-GB" sz="2000" b="1" i="1" dirty="0">
                <a:solidFill>
                  <a:schemeClr val="accent1">
                    <a:lumMod val="50000"/>
                  </a:schemeClr>
                </a:solidFill>
                <a:latin typeface="Century Gothic" panose="020B0502020202020204" pitchFamily="34" charset="0"/>
              </a:rPr>
              <a:t>say what your friend can and can’t do.</a:t>
            </a:r>
          </a:p>
        </p:txBody>
      </p:sp>
      <p:sp>
        <p:nvSpPr>
          <p:cNvPr id="5" name="TextBox 4"/>
          <p:cNvSpPr txBox="1"/>
          <p:nvPr/>
        </p:nvSpPr>
        <p:spPr>
          <a:xfrm>
            <a:off x="-92868" y="1620498"/>
            <a:ext cx="5974010"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Your partner will also ask you. Take turns.</a:t>
            </a:r>
          </a:p>
        </p:txBody>
      </p:sp>
      <p:sp>
        <p:nvSpPr>
          <p:cNvPr id="45" name="TextBox 44"/>
          <p:cNvSpPr txBox="1"/>
          <p:nvPr/>
        </p:nvSpPr>
        <p:spPr>
          <a:xfrm>
            <a:off x="0" y="2042775"/>
            <a:ext cx="5974010" cy="461665"/>
          </a:xfrm>
          <a:prstGeom prst="rect">
            <a:avLst/>
          </a:prstGeom>
          <a:noFill/>
        </p:spPr>
        <p:txBody>
          <a:bodyPr wrap="square" rtlCol="0">
            <a:spAutoFit/>
          </a:bodyPr>
          <a:lstStyle/>
          <a:p>
            <a:r>
              <a:rPr lang="en-GB" sz="2400" b="1" i="1" dirty="0">
                <a:solidFill>
                  <a:schemeClr val="accent1">
                    <a:lumMod val="50000"/>
                  </a:schemeClr>
                </a:solidFill>
                <a:latin typeface="Century Gothic" panose="020B0502020202020204" pitchFamily="34" charset="0"/>
              </a:rPr>
              <a:t>Un ejemplo:</a:t>
            </a:r>
          </a:p>
        </p:txBody>
      </p:sp>
      <p:sp>
        <p:nvSpPr>
          <p:cNvPr id="46" name="Oval Callout 45"/>
          <p:cNvSpPr/>
          <p:nvPr/>
        </p:nvSpPr>
        <p:spPr>
          <a:xfrm>
            <a:off x="4122625" y="2281818"/>
            <a:ext cx="5034267" cy="868942"/>
          </a:xfrm>
          <a:prstGeom prst="wedgeEllipseCallout">
            <a:avLst>
              <a:gd name="adj1" fmla="val -76912"/>
              <a:gd name="adj2" fmla="val -10381"/>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¿Puede </a:t>
            </a:r>
            <a:r>
              <a:rPr lang="en-GB" sz="2400" dirty="0" err="1">
                <a:solidFill>
                  <a:schemeClr val="bg1"/>
                </a:solidFill>
                <a:latin typeface="Century Gothic" panose="020B0502020202020204" pitchFamily="34" charset="0"/>
              </a:rPr>
              <a:t>ir</a:t>
            </a:r>
            <a:r>
              <a:rPr lang="en-GB" sz="2400" dirty="0">
                <a:solidFill>
                  <a:schemeClr val="bg1"/>
                </a:solidFill>
                <a:latin typeface="Century Gothic" panose="020B0502020202020204" pitchFamily="34" charset="0"/>
              </a:rPr>
              <a:t> a la escuela en </a:t>
            </a:r>
            <a:r>
              <a:rPr lang="en-GB" sz="2400" dirty="0" err="1">
                <a:solidFill>
                  <a:schemeClr val="bg1"/>
                </a:solidFill>
                <a:latin typeface="Century Gothic" panose="020B0502020202020204" pitchFamily="34" charset="0"/>
              </a:rPr>
              <a:t>bicicleta</a:t>
            </a:r>
            <a:r>
              <a:rPr lang="en-GB" sz="2400" dirty="0">
                <a:solidFill>
                  <a:schemeClr val="bg1"/>
                </a:solidFill>
                <a:latin typeface="Century Gothic" panose="020B0502020202020204" pitchFamily="34" charset="0"/>
              </a:rPr>
              <a:t>?</a:t>
            </a:r>
          </a:p>
        </p:txBody>
      </p:sp>
      <p:sp>
        <p:nvSpPr>
          <p:cNvPr id="47" name="TextBox 46"/>
          <p:cNvSpPr txBox="1"/>
          <p:nvPr/>
        </p:nvSpPr>
        <p:spPr>
          <a:xfrm>
            <a:off x="36646" y="2381318"/>
            <a:ext cx="2777139"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 (pregunta):</a:t>
            </a:r>
          </a:p>
        </p:txBody>
      </p:sp>
      <p:sp>
        <p:nvSpPr>
          <p:cNvPr id="48" name="TextBox 47"/>
          <p:cNvSpPr txBox="1"/>
          <p:nvPr/>
        </p:nvSpPr>
        <p:spPr>
          <a:xfrm>
            <a:off x="10058428" y="3286473"/>
            <a:ext cx="1845952"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 (contesta):</a:t>
            </a:r>
          </a:p>
        </p:txBody>
      </p:sp>
      <p:sp>
        <p:nvSpPr>
          <p:cNvPr id="49" name="Oval Callout 48"/>
          <p:cNvSpPr/>
          <p:nvPr/>
        </p:nvSpPr>
        <p:spPr>
          <a:xfrm>
            <a:off x="4122626" y="3340248"/>
            <a:ext cx="4680621" cy="694390"/>
          </a:xfrm>
          <a:prstGeom prst="wedgeEllipseCallout">
            <a:avLst>
              <a:gd name="adj1" fmla="val 75293"/>
              <a:gd name="adj2" fmla="val -10381"/>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Sí puede.</a:t>
            </a:r>
          </a:p>
        </p:txBody>
      </p:sp>
      <p:sp>
        <p:nvSpPr>
          <p:cNvPr id="54" name="Rectangle 53"/>
          <p:cNvSpPr/>
          <p:nvPr/>
        </p:nvSpPr>
        <p:spPr>
          <a:xfrm>
            <a:off x="68625" y="3432126"/>
            <a:ext cx="3834718" cy="27669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57" name="TextBox 56"/>
          <p:cNvSpPr txBox="1"/>
          <p:nvPr/>
        </p:nvSpPr>
        <p:spPr>
          <a:xfrm>
            <a:off x="438914" y="5610494"/>
            <a:ext cx="297884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[go to school by bike]</a:t>
            </a:r>
          </a:p>
        </p:txBody>
      </p:sp>
      <p:sp>
        <p:nvSpPr>
          <p:cNvPr id="60" name="Rectangle 59"/>
          <p:cNvSpPr/>
          <p:nvPr/>
        </p:nvSpPr>
        <p:spPr>
          <a:xfrm>
            <a:off x="8095804" y="4105159"/>
            <a:ext cx="3905696" cy="21880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61" name="Title 2">
            <a:extLst>
              <a:ext uri="{FF2B5EF4-FFF2-40B4-BE49-F238E27FC236}">
                <a16:creationId xmlns:a16="http://schemas.microsoft.com/office/drawing/2014/main" id="{89A9CC99-6E6F-BA4F-8531-09C581FE85E7}"/>
              </a:ext>
            </a:extLst>
          </p:cNvPr>
          <p:cNvSpPr txBox="1">
            <a:spLocks/>
          </p:cNvSpPr>
          <p:nvPr/>
        </p:nvSpPr>
        <p:spPr>
          <a:xfrm>
            <a:off x="8095804" y="4487231"/>
            <a:ext cx="4054000"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B </a:t>
            </a:r>
          </a:p>
          <a:p>
            <a:pPr>
              <a:lnSpc>
                <a:spcPct val="120000"/>
              </a:lnSpc>
            </a:pPr>
            <a:r>
              <a:rPr lang="en-GB" sz="2000" b="1" dirty="0">
                <a:solidFill>
                  <a:schemeClr val="accent1">
                    <a:lumMod val="50000"/>
                  </a:schemeClr>
                </a:solidFill>
              </a:rPr>
              <a:t>When asked, say your friend can (    ) or can’t (    )do the following:</a:t>
            </a:r>
            <a:endParaRPr lang="en-US" sz="2000" dirty="0">
              <a:solidFill>
                <a:schemeClr val="accent1">
                  <a:lumMod val="50000"/>
                </a:schemeClr>
              </a:solidFill>
            </a:endParaRPr>
          </a:p>
        </p:txBody>
      </p:sp>
      <p:sp>
        <p:nvSpPr>
          <p:cNvPr id="63" name="TextBox 62"/>
          <p:cNvSpPr txBox="1"/>
          <p:nvPr/>
        </p:nvSpPr>
        <p:spPr>
          <a:xfrm>
            <a:off x="8840562" y="5800322"/>
            <a:ext cx="294983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[go to school by bike]</a:t>
            </a:r>
          </a:p>
        </p:txBody>
      </p:sp>
      <p:sp>
        <p:nvSpPr>
          <p:cNvPr id="2049" name="Rounded Rectangular Callout 2048"/>
          <p:cNvSpPr/>
          <p:nvPr/>
        </p:nvSpPr>
        <p:spPr>
          <a:xfrm>
            <a:off x="8874575" y="867093"/>
            <a:ext cx="3101133" cy="1690419"/>
          </a:xfrm>
          <a:prstGeom prst="wedgeRoundRectCallout">
            <a:avLst>
              <a:gd name="adj1" fmla="val -46564"/>
              <a:gd name="adj2" fmla="val 8352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¡Importante! </a:t>
            </a:r>
            <a:r>
              <a:rPr lang="en-GB" sz="2000" dirty="0">
                <a:solidFill>
                  <a:schemeClr val="bg1"/>
                </a:solidFill>
                <a:latin typeface="Century Gothic" panose="020B0502020202020204" pitchFamily="34" charset="0"/>
              </a:rPr>
              <a:t>Say “</a:t>
            </a:r>
            <a:r>
              <a:rPr lang="en-GB" sz="2000" b="1" dirty="0">
                <a:solidFill>
                  <a:schemeClr val="bg1"/>
                </a:solidFill>
                <a:latin typeface="Century Gothic" panose="020B0502020202020204" pitchFamily="34" charset="0"/>
              </a:rPr>
              <a:t>sí puede</a:t>
            </a:r>
            <a:r>
              <a:rPr lang="en-GB" sz="2000" dirty="0">
                <a:solidFill>
                  <a:schemeClr val="bg1"/>
                </a:solidFill>
                <a:latin typeface="Century Gothic" panose="020B0502020202020204" pitchFamily="34" charset="0"/>
              </a:rPr>
              <a:t>” or “</a:t>
            </a:r>
            <a:r>
              <a:rPr lang="en-GB" sz="2000" b="1" dirty="0">
                <a:solidFill>
                  <a:schemeClr val="bg1"/>
                </a:solidFill>
                <a:latin typeface="Century Gothic" panose="020B0502020202020204" pitchFamily="34" charset="0"/>
              </a:rPr>
              <a:t>no puede</a:t>
            </a:r>
            <a:r>
              <a:rPr lang="en-GB" sz="2000" dirty="0">
                <a:solidFill>
                  <a:schemeClr val="bg1"/>
                </a:solidFill>
                <a:latin typeface="Century Gothic" panose="020B0502020202020204" pitchFamily="34" charset="0"/>
              </a:rPr>
              <a:t>” depending on what you can see on your card.</a:t>
            </a:r>
          </a:p>
        </p:txBody>
      </p:sp>
      <p:sp>
        <p:nvSpPr>
          <p:cNvPr id="68" name="Title 2">
            <a:extLst>
              <a:ext uri="{FF2B5EF4-FFF2-40B4-BE49-F238E27FC236}">
                <a16:creationId xmlns:a16="http://schemas.microsoft.com/office/drawing/2014/main" id="{89A9CC99-6E6F-BA4F-8531-09C581FE85E7}"/>
              </a:ext>
            </a:extLst>
          </p:cNvPr>
          <p:cNvSpPr>
            <a:spLocks noGrp="1"/>
          </p:cNvSpPr>
          <p:nvPr>
            <p:ph type="title"/>
          </p:nvPr>
        </p:nvSpPr>
        <p:spPr>
          <a:xfrm flipV="1">
            <a:off x="11112439" y="388379"/>
            <a:ext cx="296459" cy="45719"/>
          </a:xfrm>
        </p:spPr>
        <p:txBody>
          <a:bodyPr>
            <a:noAutofit/>
          </a:bodyPr>
          <a:lstStyle/>
          <a:p>
            <a:r>
              <a:rPr lang="en-GB" sz="100" b="1" dirty="0">
                <a:solidFill>
                  <a:schemeClr val="bg1"/>
                </a:solidFill>
                <a:latin typeface="Century Gothic" panose="020B0502020202020204" pitchFamily="34" charset="0"/>
              </a:rPr>
              <a:t>hablar / escuchar</a:t>
            </a:r>
            <a:endParaRPr lang="en-US" sz="1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59499623-59EE-44BB-B42F-CFC70BA6921B}"/>
              </a:ext>
            </a:extLst>
          </p:cNvPr>
          <p:cNvSpPr txBox="1"/>
          <p:nvPr/>
        </p:nvSpPr>
        <p:spPr>
          <a:xfrm>
            <a:off x="10672925" y="2638074"/>
            <a:ext cx="1463373"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 to go = </a:t>
            </a:r>
            <a:r>
              <a:rPr lang="en-GB" sz="2000" b="1" i="1" dirty="0" err="1">
                <a:solidFill>
                  <a:schemeClr val="accent1">
                    <a:lumMod val="50000"/>
                  </a:schemeClr>
                </a:solidFill>
                <a:latin typeface="Century Gothic" panose="020B0502020202020204" pitchFamily="34" charset="0"/>
              </a:rPr>
              <a:t>ir</a:t>
            </a:r>
            <a:endParaRPr lang="en-GB" sz="2000" b="1" i="1" dirty="0">
              <a:solidFill>
                <a:schemeClr val="accent1">
                  <a:lumMod val="50000"/>
                </a:schemeClr>
              </a:solidFill>
              <a:latin typeface="Century Gothic" panose="020B0502020202020204" pitchFamily="34" charset="0"/>
            </a:endParaRPr>
          </a:p>
        </p:txBody>
      </p:sp>
      <p:pic>
        <p:nvPicPr>
          <p:cNvPr id="26" name="Picture 2" descr="http://www.clker.com/cliparts/j/p/l/D/8/K/green-tick-md.png">
            <a:extLst>
              <a:ext uri="{FF2B5EF4-FFF2-40B4-BE49-F238E27FC236}">
                <a16:creationId xmlns:a16="http://schemas.microsoft.com/office/drawing/2014/main" id="{0F639C32-69E7-4399-B604-7E5AE0427D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244" y="5281821"/>
            <a:ext cx="509909" cy="5313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D710D7D0-FF6C-4A36-8420-48A7B69287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0455" y="4928215"/>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ed X Cross Wrong Not Clip Art">
            <a:extLst>
              <a:ext uri="{FF2B5EF4-FFF2-40B4-BE49-F238E27FC236}">
                <a16:creationId xmlns:a16="http://schemas.microsoft.com/office/drawing/2014/main" id="{5211138F-5D4D-49F5-B159-05AF907E32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8986" y="4936688"/>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2">
            <a:extLst>
              <a:ext uri="{FF2B5EF4-FFF2-40B4-BE49-F238E27FC236}">
                <a16:creationId xmlns:a16="http://schemas.microsoft.com/office/drawing/2014/main" id="{89A9CC99-6E6F-BA4F-8531-09C581FE85E7}"/>
              </a:ext>
            </a:extLst>
          </p:cNvPr>
          <p:cNvSpPr txBox="1">
            <a:spLocks/>
          </p:cNvSpPr>
          <p:nvPr/>
        </p:nvSpPr>
        <p:spPr>
          <a:xfrm>
            <a:off x="68625" y="3886515"/>
            <a:ext cx="4054000"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A </a:t>
            </a:r>
          </a:p>
          <a:p>
            <a:pPr>
              <a:lnSpc>
                <a:spcPct val="100000"/>
              </a:lnSpc>
            </a:pPr>
            <a:r>
              <a:rPr lang="en-GB" sz="2000" b="1" dirty="0">
                <a:solidFill>
                  <a:schemeClr val="accent1">
                    <a:lumMod val="50000"/>
                  </a:schemeClr>
                </a:solidFill>
              </a:rPr>
              <a:t>Ask your partner if his/her friend can… (Tick the things s/he can do and cross out what s/he can’t do):</a:t>
            </a:r>
            <a:endParaRPr lang="en-US" sz="2000" dirty="0">
              <a:solidFill>
                <a:schemeClr val="accent1">
                  <a:lumMod val="50000"/>
                </a:schemeClr>
              </a:solidFill>
            </a:endParaRPr>
          </a:p>
        </p:txBody>
      </p:sp>
      <p:sp>
        <p:nvSpPr>
          <p:cNvPr id="25" name="Rounded Rectangle 11">
            <a:extLst>
              <a:ext uri="{FF2B5EF4-FFF2-40B4-BE49-F238E27FC236}">
                <a16:creationId xmlns:a16="http://schemas.microsoft.com/office/drawing/2014/main" id="{A316DD52-7894-4A75-969C-CA0645DA2978}"/>
              </a:ext>
            </a:extLst>
          </p:cNvPr>
          <p:cNvSpPr/>
          <p:nvPr/>
        </p:nvSpPr>
        <p:spPr>
          <a:xfrm>
            <a:off x="9495692" y="258166"/>
            <a:ext cx="243245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435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49" grpId="0" animBg="1"/>
      <p:bldP spid="54" grpId="0" animBg="1"/>
      <p:bldP spid="57" grpId="0"/>
      <p:bldP spid="60" grpId="0" animBg="1"/>
      <p:bldP spid="61" grpId="0"/>
      <p:bldP spid="63" grpId="0"/>
      <p:bldP spid="2049" grpId="0" animBg="1"/>
      <p:bldP spid="28"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67043"/>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15734" y="123895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Ask your partner if his/her friend can…</a:t>
            </a:r>
            <a:endParaRPr lang="en-US" sz="2000" dirty="0">
              <a:solidFill>
                <a:srgbClr val="5B9BD5">
                  <a:lumMod val="50000"/>
                </a:srgbClr>
              </a:solidFill>
            </a:endParaRPr>
          </a:p>
        </p:txBody>
      </p:sp>
      <p:sp>
        <p:nvSpPr>
          <p:cNvPr id="6" name="TextBox 5"/>
          <p:cNvSpPr txBox="1"/>
          <p:nvPr/>
        </p:nvSpPr>
        <p:spPr>
          <a:xfrm>
            <a:off x="999939" y="3026333"/>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school]</a:t>
            </a:r>
          </a:p>
        </p:txBody>
      </p:sp>
      <p:sp>
        <p:nvSpPr>
          <p:cNvPr id="8" name="TextBox 7"/>
          <p:cNvSpPr txBox="1"/>
          <p:nvPr/>
        </p:nvSpPr>
        <p:spPr>
          <a:xfrm>
            <a:off x="2654083" y="3031363"/>
            <a:ext cx="2046299"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[have animals at home]</a:t>
            </a:r>
          </a:p>
        </p:txBody>
      </p:sp>
      <p:sp>
        <p:nvSpPr>
          <p:cNvPr id="10" name="TextBox 9"/>
          <p:cNvSpPr txBox="1"/>
          <p:nvPr/>
        </p:nvSpPr>
        <p:spPr>
          <a:xfrm>
            <a:off x="4835568" y="3000843"/>
            <a:ext cx="1377291"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English]</a:t>
            </a:r>
          </a:p>
        </p:txBody>
      </p:sp>
      <p:sp>
        <p:nvSpPr>
          <p:cNvPr id="11" name="TextBox 10"/>
          <p:cNvSpPr txBox="1"/>
          <p:nvPr/>
        </p:nvSpPr>
        <p:spPr>
          <a:xfrm>
            <a:off x="1040304" y="4738961"/>
            <a:ext cx="1434775"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with animals]</a:t>
            </a:r>
          </a:p>
        </p:txBody>
      </p:sp>
      <p:sp>
        <p:nvSpPr>
          <p:cNvPr id="12" name="TextBox 11"/>
          <p:cNvSpPr txBox="1"/>
          <p:nvPr/>
        </p:nvSpPr>
        <p:spPr>
          <a:xfrm>
            <a:off x="4302564" y="4730890"/>
            <a:ext cx="1647132"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[participate in the theatre]</a:t>
            </a:r>
          </a:p>
        </p:txBody>
      </p:sp>
      <p:sp>
        <p:nvSpPr>
          <p:cNvPr id="15" name="TextBox 14"/>
          <p:cNvSpPr txBox="1"/>
          <p:nvPr/>
        </p:nvSpPr>
        <p:spPr>
          <a:xfrm>
            <a:off x="2774260" y="4725250"/>
            <a:ext cx="1829498"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[use the phone in school]</a:t>
            </a:r>
          </a:p>
        </p:txBody>
      </p:sp>
      <p:sp>
        <p:nvSpPr>
          <p:cNvPr id="17" name="Rectangle 16"/>
          <p:cNvSpPr/>
          <p:nvPr/>
        </p:nvSpPr>
        <p:spPr>
          <a:xfrm>
            <a:off x="6130320" y="871916"/>
            <a:ext cx="5537424"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30320" y="1034704"/>
            <a:ext cx="4835779"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A </a:t>
            </a:r>
          </a:p>
          <a:p>
            <a:pPr>
              <a:lnSpc>
                <a:spcPct val="120000"/>
              </a:lnSpc>
            </a:pPr>
            <a:r>
              <a:rPr lang="en-GB" sz="2000" b="1" dirty="0">
                <a:solidFill>
                  <a:srgbClr val="5B9BD5">
                    <a:lumMod val="50000"/>
                  </a:srgbClr>
                </a:solidFill>
              </a:rPr>
              <a:t>When asked, say your friend can (    ) or can’t (    )do the following:</a:t>
            </a:r>
            <a:endParaRPr lang="en-US" sz="2000" dirty="0">
              <a:solidFill>
                <a:srgbClr val="5B9BD5">
                  <a:lumMod val="50000"/>
                </a:srgb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713943"/>
            <a:ext cx="484372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(Tick the things s/he can do and cross out what s/he can’t do):</a:t>
            </a:r>
            <a:endParaRPr lang="en-US" sz="2000" dirty="0">
              <a:solidFill>
                <a:srgbClr val="5B9BD5">
                  <a:lumMod val="50000"/>
                </a:srgbClr>
              </a:solidFill>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A </a:t>
            </a:r>
            <a:endParaRPr lang="en-US" sz="2000" dirty="0">
              <a:solidFill>
                <a:srgbClr val="5B9BD5">
                  <a:lumMod val="50000"/>
                </a:srgbClr>
              </a:solidFill>
            </a:endParaRPr>
          </a:p>
        </p:txBody>
      </p:sp>
      <p:sp>
        <p:nvSpPr>
          <p:cNvPr id="22" name="TextBox 21"/>
          <p:cNvSpPr txBox="1"/>
          <p:nvPr/>
        </p:nvSpPr>
        <p:spPr>
          <a:xfrm>
            <a:off x="8231946" y="4746261"/>
            <a:ext cx="1302826"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science]</a:t>
            </a:r>
          </a:p>
        </p:txBody>
      </p:sp>
      <p:pic>
        <p:nvPicPr>
          <p:cNvPr id="42" name="Picture 2" descr="http://www.clker.com/cliparts/j/p/l/D/8/K/green-tick-md.png">
            <a:extLst>
              <a:ext uri="{FF2B5EF4-FFF2-40B4-BE49-F238E27FC236}">
                <a16:creationId xmlns:a16="http://schemas.microsoft.com/office/drawing/2014/main" id="{71335CA0-E6BD-4F4C-8B2C-0567E03321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7654" y="3934063"/>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117817" y="2861925"/>
            <a:ext cx="1531084"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[buy expensive products]</a:t>
            </a:r>
          </a:p>
        </p:txBody>
      </p:sp>
      <p:pic>
        <p:nvPicPr>
          <p:cNvPr id="43" name="Picture 2" descr="http://www.clker.com/cliparts/j/p/l/D/8/K/green-tick-md.png">
            <a:extLst>
              <a:ext uri="{FF2B5EF4-FFF2-40B4-BE49-F238E27FC236}">
                <a16:creationId xmlns:a16="http://schemas.microsoft.com/office/drawing/2014/main" id="{35A08C0A-21CC-4C42-95C1-ABC812A72E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0048" y="2092884"/>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195118" y="4738128"/>
            <a:ext cx="1593655"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[speak in English with friends]</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5759" y="3927836"/>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912369" y="2930257"/>
            <a:ext cx="192509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the city]</a:t>
            </a:r>
          </a:p>
        </p:txBody>
      </p:sp>
      <p:pic>
        <p:nvPicPr>
          <p:cNvPr id="2" name="Picture 2" descr="Red X Cross Wrong Not Clip Art">
            <a:extLst>
              <a:ext uri="{FF2B5EF4-FFF2-40B4-BE49-F238E27FC236}">
                <a16:creationId xmlns:a16="http://schemas.microsoft.com/office/drawing/2014/main" id="{EF223D5C-7B11-4833-B6AA-D1564AE30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9550" y="2119380"/>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912369" y="4791930"/>
            <a:ext cx="171170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[play in the square]</a:t>
            </a:r>
          </a:p>
        </p:txBody>
      </p:sp>
      <p:pic>
        <p:nvPicPr>
          <p:cNvPr id="45" name="Picture 2" descr="Red X Cross Wrong Not Clip Art">
            <a:extLst>
              <a:ext uri="{FF2B5EF4-FFF2-40B4-BE49-F238E27FC236}">
                <a16:creationId xmlns:a16="http://schemas.microsoft.com/office/drawing/2014/main" id="{C2EC5CDA-6A5D-4EF1-A100-FFE3B2FD9F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9549" y="3949802"/>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163027" y="2861925"/>
            <a:ext cx="184173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[arrive home late]</a:t>
            </a:r>
          </a:p>
        </p:txBody>
      </p:sp>
      <p:pic>
        <p:nvPicPr>
          <p:cNvPr id="47" name="Picture 2" descr="Red X Cross Wrong Not Clip Art">
            <a:extLst>
              <a:ext uri="{FF2B5EF4-FFF2-40B4-BE49-F238E27FC236}">
                <a16:creationId xmlns:a16="http://schemas.microsoft.com/office/drawing/2014/main" id="{CF6F1390-4899-4F6E-AD7C-7993B059C9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0926" y="2119378"/>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9731" y="1299266"/>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7945" y="1699151"/>
            <a:ext cx="233939" cy="2339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ADCC4179-6B6A-B049-9CF8-49CD93D29018}"/>
              </a:ext>
            </a:extLst>
          </p:cNvPr>
          <p:cNvSpPr>
            <a:spLocks noGrp="1"/>
          </p:cNvSpPr>
          <p:nvPr>
            <p:ph type="title"/>
          </p:nvPr>
        </p:nvSpPr>
        <p:spPr>
          <a:xfrm>
            <a:off x="24677" y="60249"/>
            <a:ext cx="1800000" cy="468000"/>
          </a:xfrm>
        </p:spPr>
        <p:txBody>
          <a:bodyPr>
            <a:normAutofit/>
          </a:bodyPr>
          <a:lstStyle/>
          <a:p>
            <a:r>
              <a:rPr lang="en-GB" sz="2200" b="1" dirty="0">
                <a:solidFill>
                  <a:schemeClr val="accent1">
                    <a:lumMod val="50000"/>
                  </a:schemeClr>
                </a:solidFill>
                <a:latin typeface="Century Gothic" panose="020B0502020202020204" pitchFamily="34" charset="0"/>
              </a:rPr>
              <a:t>Persona A</a:t>
            </a:r>
            <a:endParaRPr lang="en-US" sz="2200" dirty="0">
              <a:solidFill>
                <a:schemeClr val="accent1">
                  <a:lumMod val="50000"/>
                </a:schemeClr>
              </a:solidFill>
            </a:endParaRPr>
          </a:p>
        </p:txBody>
      </p:sp>
    </p:spTree>
    <p:extLst>
      <p:ext uri="{BB962C8B-B14F-4D97-AF65-F5344CB8AC3E}">
        <p14:creationId xmlns:p14="http://schemas.microsoft.com/office/powerpoint/2010/main" val="2598084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C59F-8E67-EB47-A007-F8F54AF3A80A}"/>
              </a:ext>
            </a:extLst>
          </p:cNvPr>
          <p:cNvSpPr>
            <a:spLocks noGrp="1"/>
          </p:cNvSpPr>
          <p:nvPr>
            <p:ph type="title"/>
          </p:nvPr>
        </p:nvSpPr>
        <p:spPr>
          <a:xfrm>
            <a:off x="25200" y="61200"/>
            <a:ext cx="1800000" cy="468000"/>
          </a:xfrm>
        </p:spPr>
        <p:txBody>
          <a:bodyPr>
            <a:normAutofit/>
          </a:bodyPr>
          <a:lstStyle/>
          <a:p>
            <a:r>
              <a:rPr lang="en-GB" sz="2200" b="1" dirty="0">
                <a:solidFill>
                  <a:schemeClr val="accent1">
                    <a:lumMod val="50000"/>
                  </a:schemeClr>
                </a:solidFill>
                <a:latin typeface="Century Gothic" panose="020B0502020202020204" pitchFamily="34" charset="0"/>
              </a:rPr>
              <a:t>Persona B</a:t>
            </a:r>
            <a:endParaRPr lang="en-US" sz="2200" dirty="0">
              <a:solidFill>
                <a:schemeClr val="accent1">
                  <a:lumMod val="50000"/>
                </a:schemeClr>
              </a:solidFill>
            </a:endParaRPr>
          </a:p>
        </p:txBody>
      </p:sp>
      <p:sp>
        <p:nvSpPr>
          <p:cNvPr id="33" name="Rectangle 32"/>
          <p:cNvSpPr/>
          <p:nvPr/>
        </p:nvSpPr>
        <p:spPr>
          <a:xfrm>
            <a:off x="999744" y="867043"/>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42" name="Title 2">
            <a:extLst>
              <a:ext uri="{FF2B5EF4-FFF2-40B4-BE49-F238E27FC236}">
                <a16:creationId xmlns:a16="http://schemas.microsoft.com/office/drawing/2014/main" id="{89A9CC99-6E6F-BA4F-8531-09C581FE85E7}"/>
              </a:ext>
            </a:extLst>
          </p:cNvPr>
          <p:cNvSpPr txBox="1">
            <a:spLocks/>
          </p:cNvSpPr>
          <p:nvPr/>
        </p:nvSpPr>
        <p:spPr>
          <a:xfrm>
            <a:off x="1015734" y="123895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Ask your partner if his/her friend can…</a:t>
            </a:r>
            <a:endParaRPr lang="en-US" sz="2000" dirty="0">
              <a:solidFill>
                <a:srgbClr val="5B9BD5">
                  <a:lumMod val="50000"/>
                </a:srgbClr>
              </a:solidFill>
            </a:endParaRPr>
          </a:p>
        </p:txBody>
      </p:sp>
      <p:sp>
        <p:nvSpPr>
          <p:cNvPr id="43" name="TextBox 42"/>
          <p:cNvSpPr txBox="1"/>
          <p:nvPr/>
        </p:nvSpPr>
        <p:spPr>
          <a:xfrm>
            <a:off x="999939" y="3026333"/>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science]</a:t>
            </a:r>
          </a:p>
        </p:txBody>
      </p:sp>
      <p:sp>
        <p:nvSpPr>
          <p:cNvPr id="44" name="TextBox 43"/>
          <p:cNvSpPr txBox="1"/>
          <p:nvPr/>
        </p:nvSpPr>
        <p:spPr>
          <a:xfrm>
            <a:off x="2654083" y="3031363"/>
            <a:ext cx="2046299"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the city]</a:t>
            </a:r>
          </a:p>
        </p:txBody>
      </p:sp>
      <p:sp>
        <p:nvSpPr>
          <p:cNvPr id="45" name="TextBox 44"/>
          <p:cNvSpPr txBox="1"/>
          <p:nvPr/>
        </p:nvSpPr>
        <p:spPr>
          <a:xfrm>
            <a:off x="4408890" y="3000843"/>
            <a:ext cx="1633850"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[speak in English with friends]</a:t>
            </a:r>
          </a:p>
        </p:txBody>
      </p:sp>
      <p:sp>
        <p:nvSpPr>
          <p:cNvPr id="46" name="TextBox 45"/>
          <p:cNvSpPr txBox="1"/>
          <p:nvPr/>
        </p:nvSpPr>
        <p:spPr>
          <a:xfrm>
            <a:off x="1040304" y="4738961"/>
            <a:ext cx="1434775"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[play in the square]</a:t>
            </a:r>
          </a:p>
        </p:txBody>
      </p:sp>
      <p:sp>
        <p:nvSpPr>
          <p:cNvPr id="47" name="TextBox 46"/>
          <p:cNvSpPr txBox="1"/>
          <p:nvPr/>
        </p:nvSpPr>
        <p:spPr>
          <a:xfrm>
            <a:off x="4451419" y="4730890"/>
            <a:ext cx="164713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[arrive home late]</a:t>
            </a:r>
          </a:p>
        </p:txBody>
      </p:sp>
      <p:sp>
        <p:nvSpPr>
          <p:cNvPr id="52" name="TextBox 51"/>
          <p:cNvSpPr txBox="1"/>
          <p:nvPr/>
        </p:nvSpPr>
        <p:spPr>
          <a:xfrm>
            <a:off x="2774260" y="4725250"/>
            <a:ext cx="1829498"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[buy expensive products]</a:t>
            </a:r>
          </a:p>
        </p:txBody>
      </p:sp>
      <p:sp>
        <p:nvSpPr>
          <p:cNvPr id="53" name="Rectangle 52"/>
          <p:cNvSpPr/>
          <p:nvPr/>
        </p:nvSpPr>
        <p:spPr>
          <a:xfrm>
            <a:off x="6130320" y="871916"/>
            <a:ext cx="5537424"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54" name="Title 2">
            <a:extLst>
              <a:ext uri="{FF2B5EF4-FFF2-40B4-BE49-F238E27FC236}">
                <a16:creationId xmlns:a16="http://schemas.microsoft.com/office/drawing/2014/main" id="{89A9CC99-6E6F-BA4F-8531-09C581FE85E7}"/>
              </a:ext>
            </a:extLst>
          </p:cNvPr>
          <p:cNvSpPr txBox="1">
            <a:spLocks/>
          </p:cNvSpPr>
          <p:nvPr/>
        </p:nvSpPr>
        <p:spPr>
          <a:xfrm>
            <a:off x="6130320" y="1034704"/>
            <a:ext cx="4835779"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B </a:t>
            </a:r>
          </a:p>
          <a:p>
            <a:pPr>
              <a:lnSpc>
                <a:spcPct val="120000"/>
              </a:lnSpc>
            </a:pPr>
            <a:r>
              <a:rPr lang="en-GB" sz="2000" b="1" dirty="0">
                <a:solidFill>
                  <a:srgbClr val="5B9BD5">
                    <a:lumMod val="50000"/>
                  </a:srgbClr>
                </a:solidFill>
              </a:rPr>
              <a:t>When asked, say your friend can (    ) or can’t (    )do the following:</a:t>
            </a:r>
            <a:endParaRPr lang="en-US" sz="2000" dirty="0">
              <a:solidFill>
                <a:srgbClr val="5B9BD5">
                  <a:lumMod val="50000"/>
                </a:srgbClr>
              </a:solidFill>
            </a:endParaRPr>
          </a:p>
        </p:txBody>
      </p:sp>
      <p:sp>
        <p:nvSpPr>
          <p:cNvPr id="55" name="Title 2">
            <a:extLst>
              <a:ext uri="{FF2B5EF4-FFF2-40B4-BE49-F238E27FC236}">
                <a16:creationId xmlns:a16="http://schemas.microsoft.com/office/drawing/2014/main" id="{89A9CC99-6E6F-BA4F-8531-09C581FE85E7}"/>
              </a:ext>
            </a:extLst>
          </p:cNvPr>
          <p:cNvSpPr txBox="1">
            <a:spLocks/>
          </p:cNvSpPr>
          <p:nvPr/>
        </p:nvSpPr>
        <p:spPr>
          <a:xfrm>
            <a:off x="999744" y="1713943"/>
            <a:ext cx="484372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(Tick the things s/he can do and cross out what s/he can’t do):</a:t>
            </a:r>
            <a:endParaRPr lang="en-US" sz="2000" dirty="0">
              <a:solidFill>
                <a:srgbClr val="5B9BD5">
                  <a:lumMod val="50000"/>
                </a:srgbClr>
              </a:solidFill>
            </a:endParaRPr>
          </a:p>
        </p:txBody>
      </p:sp>
      <p:sp>
        <p:nvSpPr>
          <p:cNvPr id="56"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B </a:t>
            </a:r>
            <a:endParaRPr lang="en-US" sz="2000" dirty="0">
              <a:solidFill>
                <a:srgbClr val="5B9BD5">
                  <a:lumMod val="50000"/>
                </a:srgbClr>
              </a:solidFill>
            </a:endParaRPr>
          </a:p>
        </p:txBody>
      </p:sp>
      <p:sp>
        <p:nvSpPr>
          <p:cNvPr id="57" name="TextBox 56"/>
          <p:cNvSpPr txBox="1"/>
          <p:nvPr/>
        </p:nvSpPr>
        <p:spPr>
          <a:xfrm>
            <a:off x="6183184" y="3000539"/>
            <a:ext cx="1827893"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[participate in the theatre]</a:t>
            </a:r>
          </a:p>
        </p:txBody>
      </p:sp>
      <p:sp>
        <p:nvSpPr>
          <p:cNvPr id="58" name="TextBox 57"/>
          <p:cNvSpPr txBox="1"/>
          <p:nvPr/>
        </p:nvSpPr>
        <p:spPr>
          <a:xfrm>
            <a:off x="7927134" y="3075057"/>
            <a:ext cx="192509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[use a phone in school]</a:t>
            </a:r>
          </a:p>
        </p:txBody>
      </p:sp>
      <p:sp>
        <p:nvSpPr>
          <p:cNvPr id="59" name="TextBox 58"/>
          <p:cNvSpPr txBox="1"/>
          <p:nvPr/>
        </p:nvSpPr>
        <p:spPr>
          <a:xfrm>
            <a:off x="9938903" y="3015783"/>
            <a:ext cx="1593655"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English]</a:t>
            </a:r>
          </a:p>
        </p:txBody>
      </p:sp>
      <p:sp>
        <p:nvSpPr>
          <p:cNvPr id="60" name="TextBox 59"/>
          <p:cNvSpPr txBox="1"/>
          <p:nvPr/>
        </p:nvSpPr>
        <p:spPr>
          <a:xfrm>
            <a:off x="6185288" y="4738961"/>
            <a:ext cx="171170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school]</a:t>
            </a:r>
          </a:p>
        </p:txBody>
      </p:sp>
      <p:sp>
        <p:nvSpPr>
          <p:cNvPr id="61" name="TextBox 60"/>
          <p:cNvSpPr txBox="1"/>
          <p:nvPr/>
        </p:nvSpPr>
        <p:spPr>
          <a:xfrm>
            <a:off x="8011077" y="4725796"/>
            <a:ext cx="1531084"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with animals]</a:t>
            </a:r>
          </a:p>
        </p:txBody>
      </p:sp>
      <p:sp>
        <p:nvSpPr>
          <p:cNvPr id="62" name="TextBox 61"/>
          <p:cNvSpPr txBox="1"/>
          <p:nvPr/>
        </p:nvSpPr>
        <p:spPr>
          <a:xfrm>
            <a:off x="9631162" y="4725796"/>
            <a:ext cx="194758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[have animals at home]</a:t>
            </a:r>
          </a:p>
        </p:txBody>
      </p:sp>
      <p:pic>
        <p:nvPicPr>
          <p:cNvPr id="63" name="Picture 2" descr="http://www.clker.com/cliparts/j/p/l/D/8/K/green-tick-md.png">
            <a:extLst>
              <a:ext uri="{FF2B5EF4-FFF2-40B4-BE49-F238E27FC236}">
                <a16:creationId xmlns:a16="http://schemas.microsoft.com/office/drawing/2014/main" id="{71335CA0-E6BD-4F4C-8B2C-0567E03321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780" y="3953051"/>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www.clker.com/cliparts/j/p/l/D/8/K/green-tick-md.png">
            <a:extLst>
              <a:ext uri="{FF2B5EF4-FFF2-40B4-BE49-F238E27FC236}">
                <a16:creationId xmlns:a16="http://schemas.microsoft.com/office/drawing/2014/main" id="{35A08C0A-21CC-4C42-95C1-ABC812A72E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9787" y="2132204"/>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7320" y="3960066"/>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Red X Cross Wrong Not Clip Art">
            <a:extLst>
              <a:ext uri="{FF2B5EF4-FFF2-40B4-BE49-F238E27FC236}">
                <a16:creationId xmlns:a16="http://schemas.microsoft.com/office/drawing/2014/main" id="{EF223D5C-7B11-4833-B6AA-D1564AE30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9537" y="3978369"/>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Red X Cross Wrong Not Clip Art">
            <a:extLst>
              <a:ext uri="{FF2B5EF4-FFF2-40B4-BE49-F238E27FC236}">
                <a16:creationId xmlns:a16="http://schemas.microsoft.com/office/drawing/2014/main" id="{C2EC5CDA-6A5D-4EF1-A100-FFE3B2FD9F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0091" y="2221818"/>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Red X Cross Wrong Not Clip Art">
            <a:extLst>
              <a:ext uri="{FF2B5EF4-FFF2-40B4-BE49-F238E27FC236}">
                <a16:creationId xmlns:a16="http://schemas.microsoft.com/office/drawing/2014/main" id="{CF6F1390-4899-4F6E-AD7C-7993B059C9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2743" y="2198200"/>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9731" y="1299266"/>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7945" y="1699151"/>
            <a:ext cx="233939" cy="23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978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A7089E-7C7C-974F-9F3C-DDB60A6720EA}"/>
              </a:ext>
            </a:extLst>
          </p:cNvPr>
          <p:cNvSpPr>
            <a:spLocks noGrp="1"/>
          </p:cNvSpPr>
          <p:nvPr>
            <p:ph type="title"/>
          </p:nvPr>
        </p:nvSpPr>
        <p:spPr>
          <a:xfrm>
            <a:off x="25200" y="61200"/>
            <a:ext cx="1800000" cy="468000"/>
          </a:xfrm>
        </p:spPr>
        <p:txBody>
          <a:bodyPr>
            <a:normAutofit/>
          </a:bodyPr>
          <a:lstStyle/>
          <a:p>
            <a:r>
              <a:rPr lang="en-GB" sz="2200" b="1" dirty="0">
                <a:solidFill>
                  <a:schemeClr val="accent1">
                    <a:lumMod val="50000"/>
                  </a:schemeClr>
                </a:solidFill>
                <a:latin typeface="Century Gothic" panose="020B0502020202020204" pitchFamily="34" charset="0"/>
              </a:rPr>
              <a:t>Persona A</a:t>
            </a:r>
            <a:endParaRPr lang="en-US" sz="2200" dirty="0">
              <a:solidFill>
                <a:schemeClr val="accent1">
                  <a:lumMod val="50000"/>
                </a:schemeClr>
              </a:solidFill>
            </a:endParaRPr>
          </a:p>
        </p:txBody>
      </p:sp>
      <p:sp>
        <p:nvSpPr>
          <p:cNvPr id="38" name="Rectangle 37"/>
          <p:cNvSpPr/>
          <p:nvPr/>
        </p:nvSpPr>
        <p:spPr>
          <a:xfrm>
            <a:off x="999744" y="867043"/>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39" name="Title 2">
            <a:extLst>
              <a:ext uri="{FF2B5EF4-FFF2-40B4-BE49-F238E27FC236}">
                <a16:creationId xmlns:a16="http://schemas.microsoft.com/office/drawing/2014/main" id="{89A9CC99-6E6F-BA4F-8531-09C581FE85E7}"/>
              </a:ext>
            </a:extLst>
          </p:cNvPr>
          <p:cNvSpPr txBox="1">
            <a:spLocks/>
          </p:cNvSpPr>
          <p:nvPr/>
        </p:nvSpPr>
        <p:spPr>
          <a:xfrm>
            <a:off x="1015734" y="123895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Ask your partner if his/her friend can…</a:t>
            </a:r>
            <a:endParaRPr lang="en-US" sz="2000" dirty="0">
              <a:solidFill>
                <a:srgbClr val="5B9BD5">
                  <a:lumMod val="50000"/>
                </a:srgbClr>
              </a:solidFill>
            </a:endParaRPr>
          </a:p>
        </p:txBody>
      </p:sp>
      <p:sp>
        <p:nvSpPr>
          <p:cNvPr id="40" name="TextBox 39"/>
          <p:cNvSpPr txBox="1"/>
          <p:nvPr/>
        </p:nvSpPr>
        <p:spPr>
          <a:xfrm>
            <a:off x="999939" y="3026333"/>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school]</a:t>
            </a:r>
          </a:p>
        </p:txBody>
      </p:sp>
      <p:sp>
        <p:nvSpPr>
          <p:cNvPr id="41" name="TextBox 40"/>
          <p:cNvSpPr txBox="1"/>
          <p:nvPr/>
        </p:nvSpPr>
        <p:spPr>
          <a:xfrm>
            <a:off x="2654083" y="3031363"/>
            <a:ext cx="2046299"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[have animals at home]</a:t>
            </a:r>
          </a:p>
        </p:txBody>
      </p:sp>
      <p:sp>
        <p:nvSpPr>
          <p:cNvPr id="46" name="TextBox 45"/>
          <p:cNvSpPr txBox="1"/>
          <p:nvPr/>
        </p:nvSpPr>
        <p:spPr>
          <a:xfrm>
            <a:off x="4835568" y="3000843"/>
            <a:ext cx="1377291"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English]</a:t>
            </a:r>
          </a:p>
        </p:txBody>
      </p:sp>
      <p:sp>
        <p:nvSpPr>
          <p:cNvPr id="50" name="TextBox 49"/>
          <p:cNvSpPr txBox="1"/>
          <p:nvPr/>
        </p:nvSpPr>
        <p:spPr>
          <a:xfrm>
            <a:off x="1040304" y="4738961"/>
            <a:ext cx="1434775"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with animals]</a:t>
            </a:r>
          </a:p>
        </p:txBody>
      </p:sp>
      <p:sp>
        <p:nvSpPr>
          <p:cNvPr id="51" name="TextBox 50"/>
          <p:cNvSpPr txBox="1"/>
          <p:nvPr/>
        </p:nvSpPr>
        <p:spPr>
          <a:xfrm>
            <a:off x="4302564" y="4730890"/>
            <a:ext cx="1647132"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[participate in the theatre]</a:t>
            </a:r>
          </a:p>
        </p:txBody>
      </p:sp>
      <p:sp>
        <p:nvSpPr>
          <p:cNvPr id="52" name="TextBox 51"/>
          <p:cNvSpPr txBox="1"/>
          <p:nvPr/>
        </p:nvSpPr>
        <p:spPr>
          <a:xfrm>
            <a:off x="2774260" y="4725250"/>
            <a:ext cx="1829498"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[use the phone in school]</a:t>
            </a:r>
          </a:p>
        </p:txBody>
      </p:sp>
      <p:sp>
        <p:nvSpPr>
          <p:cNvPr id="55" name="Title 2">
            <a:extLst>
              <a:ext uri="{FF2B5EF4-FFF2-40B4-BE49-F238E27FC236}">
                <a16:creationId xmlns:a16="http://schemas.microsoft.com/office/drawing/2014/main" id="{89A9CC99-6E6F-BA4F-8531-09C581FE85E7}"/>
              </a:ext>
            </a:extLst>
          </p:cNvPr>
          <p:cNvSpPr txBox="1">
            <a:spLocks/>
          </p:cNvSpPr>
          <p:nvPr/>
        </p:nvSpPr>
        <p:spPr>
          <a:xfrm>
            <a:off x="999744" y="1713943"/>
            <a:ext cx="484372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(Tick the things s/he can do and cross out what s/he can’t do):</a:t>
            </a:r>
            <a:endParaRPr lang="en-US" sz="2000" dirty="0">
              <a:solidFill>
                <a:srgbClr val="5B9BD5">
                  <a:lumMod val="50000"/>
                </a:srgbClr>
              </a:solidFill>
            </a:endParaRPr>
          </a:p>
        </p:txBody>
      </p:sp>
      <p:sp>
        <p:nvSpPr>
          <p:cNvPr id="56"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A </a:t>
            </a:r>
            <a:endParaRPr lang="en-US" sz="2000" dirty="0">
              <a:solidFill>
                <a:srgbClr val="5B9BD5">
                  <a:lumMod val="50000"/>
                </a:srgbClr>
              </a:solidFill>
            </a:endParaRPr>
          </a:p>
        </p:txBody>
      </p:sp>
      <p:pic>
        <p:nvPicPr>
          <p:cNvPr id="71" name="Picture 2" descr="Red X Cross Wrong Not Clip Art">
            <a:extLst>
              <a:ext uri="{FF2B5EF4-FFF2-40B4-BE49-F238E27FC236}">
                <a16:creationId xmlns:a16="http://schemas.microsoft.com/office/drawing/2014/main" id="{E577FDD4-2BD4-4CF9-ABF0-F331D1E6ED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962" y="4034553"/>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www.clker.com/cliparts/j/p/l/D/8/K/green-tick-md.png">
            <a:extLst>
              <a:ext uri="{FF2B5EF4-FFF2-40B4-BE49-F238E27FC236}">
                <a16:creationId xmlns:a16="http://schemas.microsoft.com/office/drawing/2014/main" id="{6AB3598A-9212-42AE-B36A-447894636B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9787" y="4001160"/>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Red X Cross Wrong Not Clip Art">
            <a:extLst>
              <a:ext uri="{FF2B5EF4-FFF2-40B4-BE49-F238E27FC236}">
                <a16:creationId xmlns:a16="http://schemas.microsoft.com/office/drawing/2014/main" id="{5B7A2415-D75D-46BA-A99E-0D72318D59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962" y="2303746"/>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www.clker.com/cliparts/j/p/l/D/8/K/green-tick-md.png">
            <a:extLst>
              <a:ext uri="{FF2B5EF4-FFF2-40B4-BE49-F238E27FC236}">
                <a16:creationId xmlns:a16="http://schemas.microsoft.com/office/drawing/2014/main" id="{7F6E5C37-9D7F-4FB4-8261-D57916DB31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7346" y="2317053"/>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www.clker.com/cliparts/j/p/l/D/8/K/green-tick-md.png">
            <a:extLst>
              <a:ext uri="{FF2B5EF4-FFF2-40B4-BE49-F238E27FC236}">
                <a16:creationId xmlns:a16="http://schemas.microsoft.com/office/drawing/2014/main" id="{135D0599-BE90-4548-A46C-41394423B6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262" y="2303746"/>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Red X Cross Wrong Not Clip Art">
            <a:extLst>
              <a:ext uri="{FF2B5EF4-FFF2-40B4-BE49-F238E27FC236}">
                <a16:creationId xmlns:a16="http://schemas.microsoft.com/office/drawing/2014/main" id="{1D23BF00-0985-46ED-80EC-5252E2A14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6973" y="4043567"/>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55C8199C-313E-43FC-B2CD-AB05487544D3}"/>
              </a:ext>
            </a:extLst>
          </p:cNvPr>
          <p:cNvSpPr/>
          <p:nvPr/>
        </p:nvSpPr>
        <p:spPr>
          <a:xfrm>
            <a:off x="6130320" y="871916"/>
            <a:ext cx="5537424"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36" name="Title 2">
            <a:extLst>
              <a:ext uri="{FF2B5EF4-FFF2-40B4-BE49-F238E27FC236}">
                <a16:creationId xmlns:a16="http://schemas.microsoft.com/office/drawing/2014/main" id="{5D1D13E4-F853-40B4-B8BE-C08AB3A4B80E}"/>
              </a:ext>
            </a:extLst>
          </p:cNvPr>
          <p:cNvSpPr txBox="1">
            <a:spLocks/>
          </p:cNvSpPr>
          <p:nvPr/>
        </p:nvSpPr>
        <p:spPr>
          <a:xfrm>
            <a:off x="6130320" y="1034704"/>
            <a:ext cx="4835779"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A </a:t>
            </a:r>
          </a:p>
          <a:p>
            <a:pPr>
              <a:lnSpc>
                <a:spcPct val="120000"/>
              </a:lnSpc>
            </a:pPr>
            <a:r>
              <a:rPr lang="en-GB" sz="2000" b="1" dirty="0">
                <a:solidFill>
                  <a:srgbClr val="5B9BD5">
                    <a:lumMod val="50000"/>
                  </a:srgbClr>
                </a:solidFill>
              </a:rPr>
              <a:t>When asked, say your friend can (    ) or can’t (    )do the following:</a:t>
            </a:r>
            <a:endParaRPr lang="en-US" sz="2000" dirty="0">
              <a:solidFill>
                <a:srgbClr val="5B9BD5">
                  <a:lumMod val="50000"/>
                </a:srgbClr>
              </a:solidFill>
            </a:endParaRPr>
          </a:p>
        </p:txBody>
      </p:sp>
      <p:sp>
        <p:nvSpPr>
          <p:cNvPr id="37" name="TextBox 36">
            <a:extLst>
              <a:ext uri="{FF2B5EF4-FFF2-40B4-BE49-F238E27FC236}">
                <a16:creationId xmlns:a16="http://schemas.microsoft.com/office/drawing/2014/main" id="{8620245C-D8C2-4C62-A817-AC5C53EE0CEC}"/>
              </a:ext>
            </a:extLst>
          </p:cNvPr>
          <p:cNvSpPr txBox="1"/>
          <p:nvPr/>
        </p:nvSpPr>
        <p:spPr>
          <a:xfrm>
            <a:off x="8231946" y="4746261"/>
            <a:ext cx="1302826"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science]</a:t>
            </a:r>
          </a:p>
        </p:txBody>
      </p:sp>
      <p:pic>
        <p:nvPicPr>
          <p:cNvPr id="42" name="Picture 2" descr="http://www.clker.com/cliparts/j/p/l/D/8/K/green-tick-md.png">
            <a:extLst>
              <a:ext uri="{FF2B5EF4-FFF2-40B4-BE49-F238E27FC236}">
                <a16:creationId xmlns:a16="http://schemas.microsoft.com/office/drawing/2014/main" id="{D925B8BC-FF20-4EC1-BC2B-AD19A310D9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7654" y="3934063"/>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7C45FF1-402B-4B09-AA0E-DB3A6716AEB3}"/>
              </a:ext>
            </a:extLst>
          </p:cNvPr>
          <p:cNvSpPr txBox="1"/>
          <p:nvPr/>
        </p:nvSpPr>
        <p:spPr>
          <a:xfrm>
            <a:off x="8117817" y="2861925"/>
            <a:ext cx="1531084"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[buy expensive products]</a:t>
            </a:r>
          </a:p>
        </p:txBody>
      </p:sp>
      <p:pic>
        <p:nvPicPr>
          <p:cNvPr id="44" name="Picture 2" descr="http://www.clker.com/cliparts/j/p/l/D/8/K/green-tick-md.png">
            <a:extLst>
              <a:ext uri="{FF2B5EF4-FFF2-40B4-BE49-F238E27FC236}">
                <a16:creationId xmlns:a16="http://schemas.microsoft.com/office/drawing/2014/main" id="{AEAEEF86-1258-4159-84A9-44DE21AA79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0048" y="2092884"/>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0F53E20-3005-4FFF-A713-819081F6BC45}"/>
              </a:ext>
            </a:extLst>
          </p:cNvPr>
          <p:cNvSpPr txBox="1"/>
          <p:nvPr/>
        </p:nvSpPr>
        <p:spPr>
          <a:xfrm>
            <a:off x="6195118" y="4738128"/>
            <a:ext cx="1593655"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[speak in English with friends]</a:t>
            </a:r>
          </a:p>
        </p:txBody>
      </p:sp>
      <p:pic>
        <p:nvPicPr>
          <p:cNvPr id="47" name="Picture 2" descr="http://www.clker.com/cliparts/j/p/l/D/8/K/green-tick-md.png">
            <a:extLst>
              <a:ext uri="{FF2B5EF4-FFF2-40B4-BE49-F238E27FC236}">
                <a16:creationId xmlns:a16="http://schemas.microsoft.com/office/drawing/2014/main" id="{DFA2FFB9-3660-43CD-9B69-220D309A40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5759" y="3927836"/>
            <a:ext cx="737968" cy="76903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E62A8A1F-7CED-4323-B174-77149707E8AB}"/>
              </a:ext>
            </a:extLst>
          </p:cNvPr>
          <p:cNvSpPr txBox="1"/>
          <p:nvPr/>
        </p:nvSpPr>
        <p:spPr>
          <a:xfrm>
            <a:off x="9912369" y="2930257"/>
            <a:ext cx="192509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the city]</a:t>
            </a:r>
          </a:p>
        </p:txBody>
      </p:sp>
      <p:pic>
        <p:nvPicPr>
          <p:cNvPr id="49" name="Picture 2" descr="Red X Cross Wrong Not Clip Art">
            <a:extLst>
              <a:ext uri="{FF2B5EF4-FFF2-40B4-BE49-F238E27FC236}">
                <a16:creationId xmlns:a16="http://schemas.microsoft.com/office/drawing/2014/main" id="{19A050B9-F608-433D-A351-72CBF03C9E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9550" y="2119380"/>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DE5DADB4-B043-46F4-A092-0E1DE40A9CDE}"/>
              </a:ext>
            </a:extLst>
          </p:cNvPr>
          <p:cNvSpPr txBox="1"/>
          <p:nvPr/>
        </p:nvSpPr>
        <p:spPr>
          <a:xfrm>
            <a:off x="9912369" y="4791930"/>
            <a:ext cx="171170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[play in the square]</a:t>
            </a:r>
          </a:p>
        </p:txBody>
      </p:sp>
      <p:pic>
        <p:nvPicPr>
          <p:cNvPr id="78" name="Picture 2" descr="Red X Cross Wrong Not Clip Art">
            <a:extLst>
              <a:ext uri="{FF2B5EF4-FFF2-40B4-BE49-F238E27FC236}">
                <a16:creationId xmlns:a16="http://schemas.microsoft.com/office/drawing/2014/main" id="{264AD1E1-09B5-40F1-9FAB-F916A4E239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9549" y="3949802"/>
            <a:ext cx="742545" cy="742545"/>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5A7EFD65-54FF-4F38-B34B-260F6ECEC73A}"/>
              </a:ext>
            </a:extLst>
          </p:cNvPr>
          <p:cNvSpPr txBox="1"/>
          <p:nvPr/>
        </p:nvSpPr>
        <p:spPr>
          <a:xfrm>
            <a:off x="6163027" y="2861925"/>
            <a:ext cx="184173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[arrive home late]</a:t>
            </a:r>
          </a:p>
        </p:txBody>
      </p:sp>
      <p:pic>
        <p:nvPicPr>
          <p:cNvPr id="80" name="Picture 2" descr="Red X Cross Wrong Not Clip Art">
            <a:extLst>
              <a:ext uri="{FF2B5EF4-FFF2-40B4-BE49-F238E27FC236}">
                <a16:creationId xmlns:a16="http://schemas.microsoft.com/office/drawing/2014/main" id="{5AEADA62-96F7-4374-A434-950C1ED321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926" y="2119378"/>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http://www.clker.com/cliparts/j/p/l/D/8/K/green-tick-md.png">
            <a:extLst>
              <a:ext uri="{FF2B5EF4-FFF2-40B4-BE49-F238E27FC236}">
                <a16:creationId xmlns:a16="http://schemas.microsoft.com/office/drawing/2014/main" id="{D901BAA4-E108-4DA8-A99D-B253213336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9731" y="1299266"/>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Red X Cross Wrong Not Clip Art">
            <a:extLst>
              <a:ext uri="{FF2B5EF4-FFF2-40B4-BE49-F238E27FC236}">
                <a16:creationId xmlns:a16="http://schemas.microsoft.com/office/drawing/2014/main" id="{59E3EF00-A2C0-4BE1-BE1C-F4F11236F0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7945" y="1699151"/>
            <a:ext cx="233939" cy="23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562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a:xfrm>
            <a:off x="999744" y="867043"/>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93053D55-72E1-564F-A6E1-5AE755D44916}"/>
              </a:ext>
            </a:extLst>
          </p:cNvPr>
          <p:cNvSpPr>
            <a:spLocks noGrp="1"/>
          </p:cNvSpPr>
          <p:nvPr>
            <p:ph type="title"/>
          </p:nvPr>
        </p:nvSpPr>
        <p:spPr>
          <a:xfrm>
            <a:off x="25200" y="61200"/>
            <a:ext cx="1800000" cy="468000"/>
          </a:xfrm>
        </p:spPr>
        <p:txBody>
          <a:bodyPr>
            <a:normAutofit/>
          </a:bodyPr>
          <a:lstStyle/>
          <a:p>
            <a:r>
              <a:rPr lang="en-GB" sz="2200" b="1" dirty="0">
                <a:solidFill>
                  <a:schemeClr val="accent1">
                    <a:lumMod val="50000"/>
                  </a:schemeClr>
                </a:solidFill>
                <a:latin typeface="Century Gothic" panose="020B0502020202020204" pitchFamily="34" charset="0"/>
              </a:rPr>
              <a:t>Persona B</a:t>
            </a:r>
            <a:endParaRPr lang="en-US" sz="2200" dirty="0">
              <a:solidFill>
                <a:schemeClr val="accent1">
                  <a:lumMod val="50000"/>
                </a:schemeClr>
              </a:solidFill>
            </a:endParaRPr>
          </a:p>
        </p:txBody>
      </p:sp>
      <p:sp>
        <p:nvSpPr>
          <p:cNvPr id="79" name="Title 2">
            <a:extLst>
              <a:ext uri="{FF2B5EF4-FFF2-40B4-BE49-F238E27FC236}">
                <a16:creationId xmlns:a16="http://schemas.microsoft.com/office/drawing/2014/main" id="{89A9CC99-6E6F-BA4F-8531-09C581FE85E7}"/>
              </a:ext>
            </a:extLst>
          </p:cNvPr>
          <p:cNvSpPr txBox="1">
            <a:spLocks/>
          </p:cNvSpPr>
          <p:nvPr/>
        </p:nvSpPr>
        <p:spPr>
          <a:xfrm>
            <a:off x="1015734" y="1238953"/>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Ask your partner if his/her friend can…</a:t>
            </a:r>
            <a:endParaRPr lang="en-US" sz="2000" dirty="0">
              <a:solidFill>
                <a:srgbClr val="5B9BD5">
                  <a:lumMod val="50000"/>
                </a:srgbClr>
              </a:solidFill>
            </a:endParaRPr>
          </a:p>
        </p:txBody>
      </p:sp>
      <p:sp>
        <p:nvSpPr>
          <p:cNvPr id="80" name="TextBox 79"/>
          <p:cNvSpPr txBox="1"/>
          <p:nvPr/>
        </p:nvSpPr>
        <p:spPr>
          <a:xfrm>
            <a:off x="999939" y="3026333"/>
            <a:ext cx="167019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science]</a:t>
            </a:r>
          </a:p>
        </p:txBody>
      </p:sp>
      <p:sp>
        <p:nvSpPr>
          <p:cNvPr id="81" name="TextBox 80"/>
          <p:cNvSpPr txBox="1"/>
          <p:nvPr/>
        </p:nvSpPr>
        <p:spPr>
          <a:xfrm>
            <a:off x="2654083" y="3031363"/>
            <a:ext cx="2046299"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the city]</a:t>
            </a:r>
          </a:p>
        </p:txBody>
      </p:sp>
      <p:sp>
        <p:nvSpPr>
          <p:cNvPr id="82" name="TextBox 81"/>
          <p:cNvSpPr txBox="1"/>
          <p:nvPr/>
        </p:nvSpPr>
        <p:spPr>
          <a:xfrm>
            <a:off x="4408890" y="3000843"/>
            <a:ext cx="1633850"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[speak in English with friends]</a:t>
            </a:r>
          </a:p>
        </p:txBody>
      </p:sp>
      <p:sp>
        <p:nvSpPr>
          <p:cNvPr id="83" name="TextBox 82"/>
          <p:cNvSpPr txBox="1"/>
          <p:nvPr/>
        </p:nvSpPr>
        <p:spPr>
          <a:xfrm>
            <a:off x="1040304" y="4738961"/>
            <a:ext cx="1434775"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[play in the square]</a:t>
            </a:r>
          </a:p>
        </p:txBody>
      </p:sp>
      <p:sp>
        <p:nvSpPr>
          <p:cNvPr id="84" name="TextBox 83"/>
          <p:cNvSpPr txBox="1"/>
          <p:nvPr/>
        </p:nvSpPr>
        <p:spPr>
          <a:xfrm>
            <a:off x="4451419" y="4730890"/>
            <a:ext cx="164713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[arrive home late]</a:t>
            </a:r>
          </a:p>
        </p:txBody>
      </p:sp>
      <p:sp>
        <p:nvSpPr>
          <p:cNvPr id="85" name="TextBox 84"/>
          <p:cNvSpPr txBox="1"/>
          <p:nvPr/>
        </p:nvSpPr>
        <p:spPr>
          <a:xfrm>
            <a:off x="2774260" y="4725250"/>
            <a:ext cx="1829498"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[buy expensive products]</a:t>
            </a:r>
          </a:p>
        </p:txBody>
      </p:sp>
      <p:sp>
        <p:nvSpPr>
          <p:cNvPr id="86" name="Rectangle 85"/>
          <p:cNvSpPr/>
          <p:nvPr/>
        </p:nvSpPr>
        <p:spPr>
          <a:xfrm>
            <a:off x="6130320" y="871916"/>
            <a:ext cx="5537424"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srgbClr val="002060"/>
              </a:solidFill>
              <a:latin typeface="Century Gothic" panose="020B0502020202020204" pitchFamily="34" charset="0"/>
            </a:endParaRPr>
          </a:p>
          <a:p>
            <a:pPr algn="ctr"/>
            <a:endParaRPr lang="en-GB" sz="2000" dirty="0">
              <a:solidFill>
                <a:prstClr val="white"/>
              </a:solidFill>
              <a:latin typeface="Century Gothic" panose="020B0502020202020204" pitchFamily="34" charset="0"/>
            </a:endParaRPr>
          </a:p>
        </p:txBody>
      </p:sp>
      <p:sp>
        <p:nvSpPr>
          <p:cNvPr id="87" name="Title 2">
            <a:extLst>
              <a:ext uri="{FF2B5EF4-FFF2-40B4-BE49-F238E27FC236}">
                <a16:creationId xmlns:a16="http://schemas.microsoft.com/office/drawing/2014/main" id="{89A9CC99-6E6F-BA4F-8531-09C581FE85E7}"/>
              </a:ext>
            </a:extLst>
          </p:cNvPr>
          <p:cNvSpPr txBox="1">
            <a:spLocks/>
          </p:cNvSpPr>
          <p:nvPr/>
        </p:nvSpPr>
        <p:spPr>
          <a:xfrm>
            <a:off x="6130320" y="1034704"/>
            <a:ext cx="4835779"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B </a:t>
            </a:r>
          </a:p>
          <a:p>
            <a:pPr>
              <a:lnSpc>
                <a:spcPct val="120000"/>
              </a:lnSpc>
            </a:pPr>
            <a:r>
              <a:rPr lang="en-GB" sz="2000" b="1" dirty="0">
                <a:solidFill>
                  <a:srgbClr val="5B9BD5">
                    <a:lumMod val="50000"/>
                  </a:srgbClr>
                </a:solidFill>
              </a:rPr>
              <a:t>When asked, say your friend can (    ) or can’t (    )do the following:</a:t>
            </a:r>
            <a:endParaRPr lang="en-US" sz="2000" dirty="0">
              <a:solidFill>
                <a:srgbClr val="5B9BD5">
                  <a:lumMod val="50000"/>
                </a:srgbClr>
              </a:solidFill>
            </a:endParaRPr>
          </a:p>
        </p:txBody>
      </p:sp>
      <p:sp>
        <p:nvSpPr>
          <p:cNvPr id="88" name="Title 2">
            <a:extLst>
              <a:ext uri="{FF2B5EF4-FFF2-40B4-BE49-F238E27FC236}">
                <a16:creationId xmlns:a16="http://schemas.microsoft.com/office/drawing/2014/main" id="{89A9CC99-6E6F-BA4F-8531-09C581FE85E7}"/>
              </a:ext>
            </a:extLst>
          </p:cNvPr>
          <p:cNvSpPr txBox="1">
            <a:spLocks/>
          </p:cNvSpPr>
          <p:nvPr/>
        </p:nvSpPr>
        <p:spPr>
          <a:xfrm>
            <a:off x="999744" y="1713943"/>
            <a:ext cx="484372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(Tick the things s/he can do and cross out what s/he can’t do):</a:t>
            </a:r>
            <a:endParaRPr lang="en-US" sz="2000" dirty="0">
              <a:solidFill>
                <a:srgbClr val="5B9BD5">
                  <a:lumMod val="50000"/>
                </a:srgbClr>
              </a:solidFill>
            </a:endParaRPr>
          </a:p>
        </p:txBody>
      </p:sp>
      <p:sp>
        <p:nvSpPr>
          <p:cNvPr id="89"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5B9BD5">
                    <a:lumMod val="50000"/>
                  </a:srgbClr>
                </a:solidFill>
              </a:rPr>
              <a:t>Persona B </a:t>
            </a:r>
            <a:endParaRPr lang="en-US" sz="2000" dirty="0">
              <a:solidFill>
                <a:srgbClr val="5B9BD5">
                  <a:lumMod val="50000"/>
                </a:srgbClr>
              </a:solidFill>
            </a:endParaRPr>
          </a:p>
        </p:txBody>
      </p:sp>
      <p:sp>
        <p:nvSpPr>
          <p:cNvPr id="90" name="TextBox 89"/>
          <p:cNvSpPr txBox="1"/>
          <p:nvPr/>
        </p:nvSpPr>
        <p:spPr>
          <a:xfrm>
            <a:off x="6183184" y="3000539"/>
            <a:ext cx="1827893" cy="1015663"/>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[participate in the theatre]</a:t>
            </a:r>
          </a:p>
        </p:txBody>
      </p:sp>
      <p:sp>
        <p:nvSpPr>
          <p:cNvPr id="91" name="TextBox 90"/>
          <p:cNvSpPr txBox="1"/>
          <p:nvPr/>
        </p:nvSpPr>
        <p:spPr>
          <a:xfrm>
            <a:off x="7927134" y="3075057"/>
            <a:ext cx="1925092"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[use a phone in school]</a:t>
            </a:r>
          </a:p>
        </p:txBody>
      </p:sp>
      <p:sp>
        <p:nvSpPr>
          <p:cNvPr id="92" name="TextBox 91"/>
          <p:cNvSpPr txBox="1"/>
          <p:nvPr/>
        </p:nvSpPr>
        <p:spPr>
          <a:xfrm>
            <a:off x="9938903" y="3015783"/>
            <a:ext cx="1593655"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[study English]</a:t>
            </a:r>
          </a:p>
        </p:txBody>
      </p:sp>
      <p:sp>
        <p:nvSpPr>
          <p:cNvPr id="93" name="TextBox 92"/>
          <p:cNvSpPr txBox="1"/>
          <p:nvPr/>
        </p:nvSpPr>
        <p:spPr>
          <a:xfrm>
            <a:off x="6185288" y="5059258"/>
            <a:ext cx="1711708"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[walk to school]</a:t>
            </a:r>
          </a:p>
        </p:txBody>
      </p:sp>
      <p:sp>
        <p:nvSpPr>
          <p:cNvPr id="94" name="TextBox 93"/>
          <p:cNvSpPr txBox="1"/>
          <p:nvPr/>
        </p:nvSpPr>
        <p:spPr>
          <a:xfrm>
            <a:off x="8011077" y="4768149"/>
            <a:ext cx="1531084"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[work with animals]</a:t>
            </a:r>
          </a:p>
        </p:txBody>
      </p:sp>
      <p:sp>
        <p:nvSpPr>
          <p:cNvPr id="95" name="TextBox 94"/>
          <p:cNvSpPr txBox="1"/>
          <p:nvPr/>
        </p:nvSpPr>
        <p:spPr>
          <a:xfrm>
            <a:off x="9656242" y="5046738"/>
            <a:ext cx="1947580" cy="707886"/>
          </a:xfrm>
          <a:prstGeom prst="rect">
            <a:avLst/>
          </a:prstGeom>
          <a:noFill/>
        </p:spPr>
        <p:txBody>
          <a:bodyPr wrap="square" rtlCol="0">
            <a:spAutoFit/>
          </a:bodyPr>
          <a:lstStyle/>
          <a:p>
            <a:r>
              <a:rPr lang="en-GB" sz="2000" dirty="0">
                <a:solidFill>
                  <a:srgbClr val="5B9BD5">
                    <a:lumMod val="50000"/>
                  </a:srgbClr>
                </a:solidFill>
                <a:latin typeface="Century Gothic" panose="020B0502020202020204" pitchFamily="34" charset="0"/>
              </a:rPr>
              <a:t>[have animals at home]</a:t>
            </a:r>
          </a:p>
        </p:txBody>
      </p:sp>
      <p:pic>
        <p:nvPicPr>
          <p:cNvPr id="102"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9731" y="1299266"/>
            <a:ext cx="261092" cy="27208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7945" y="1699151"/>
            <a:ext cx="233939" cy="23393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Red X Cross Wrong Not Clip Art">
            <a:extLst>
              <a:ext uri="{FF2B5EF4-FFF2-40B4-BE49-F238E27FC236}">
                <a16:creationId xmlns:a16="http://schemas.microsoft.com/office/drawing/2014/main" id="{E577FDD4-2BD4-4CF9-ABF0-F331D1E6ED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5962" y="4034553"/>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http://www.clker.com/cliparts/j/p/l/D/8/K/green-tick-md.png">
            <a:extLst>
              <a:ext uri="{FF2B5EF4-FFF2-40B4-BE49-F238E27FC236}">
                <a16:creationId xmlns:a16="http://schemas.microsoft.com/office/drawing/2014/main" id="{6AB3598A-9212-42AE-B36A-447894636B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9787" y="4001160"/>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www.clker.com/cliparts/j/p/l/D/8/K/green-tick-md.png">
            <a:extLst>
              <a:ext uri="{FF2B5EF4-FFF2-40B4-BE49-F238E27FC236}">
                <a16:creationId xmlns:a16="http://schemas.microsoft.com/office/drawing/2014/main" id="{71335CA0-E6BD-4F4C-8B2C-0567E03321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780" y="3953051"/>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http://www.clker.com/cliparts/j/p/l/D/8/K/green-tick-md.png">
            <a:extLst>
              <a:ext uri="{FF2B5EF4-FFF2-40B4-BE49-F238E27FC236}">
                <a16:creationId xmlns:a16="http://schemas.microsoft.com/office/drawing/2014/main" id="{35A08C0A-21CC-4C42-95C1-ABC812A72E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9787" y="2132204"/>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7320" y="3960066"/>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Red X Cross Wrong Not Clip Art">
            <a:extLst>
              <a:ext uri="{FF2B5EF4-FFF2-40B4-BE49-F238E27FC236}">
                <a16:creationId xmlns:a16="http://schemas.microsoft.com/office/drawing/2014/main" id="{EF223D5C-7B11-4833-B6AA-D1564AE303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9537" y="3978369"/>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Red X Cross Wrong Not Clip Art">
            <a:extLst>
              <a:ext uri="{FF2B5EF4-FFF2-40B4-BE49-F238E27FC236}">
                <a16:creationId xmlns:a16="http://schemas.microsoft.com/office/drawing/2014/main" id="{C2EC5CDA-6A5D-4EF1-A100-FFE3B2FD9F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0091" y="2221818"/>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Red X Cross Wrong Not Clip Art">
            <a:extLst>
              <a:ext uri="{FF2B5EF4-FFF2-40B4-BE49-F238E27FC236}">
                <a16:creationId xmlns:a16="http://schemas.microsoft.com/office/drawing/2014/main" id="{CF6F1390-4899-4F6E-AD7C-7993B059C9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2743" y="2198200"/>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BAE2D765-6872-441E-8F5E-589D5B04A1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5465" y="2286433"/>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Red X Cross Wrong Not Clip Art">
            <a:extLst>
              <a:ext uri="{FF2B5EF4-FFF2-40B4-BE49-F238E27FC236}">
                <a16:creationId xmlns:a16="http://schemas.microsoft.com/office/drawing/2014/main" id="{4441C981-06AF-457D-A0E2-0848D655B4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2445" y="2339502"/>
            <a:ext cx="742545" cy="7425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2D177277-4A3C-4A78-A5F9-18F6C984AA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829" y="2306018"/>
            <a:ext cx="737968" cy="7690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d X Cross Wrong Not Clip Art">
            <a:extLst>
              <a:ext uri="{FF2B5EF4-FFF2-40B4-BE49-F238E27FC236}">
                <a16:creationId xmlns:a16="http://schemas.microsoft.com/office/drawing/2014/main" id="{03A4F420-C8A4-4306-A956-B180404728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8709" y="4021470"/>
            <a:ext cx="742545" cy="74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139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207888" cy="879475"/>
          </a:xfrm>
        </p:spPr>
        <p:txBody>
          <a:bodyPr>
            <a:normAutofit fontScale="90000"/>
          </a:bodyPr>
          <a:lstStyle/>
          <a:p>
            <a:pPr algn="l"/>
            <a:r>
              <a:rPr lang="en-GB" sz="4000" b="1" dirty="0">
                <a:solidFill>
                  <a:prstClr val="white"/>
                </a:solidFill>
              </a:rPr>
              <a:t>Describing what people can / are able to do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1090" y="3100619"/>
            <a:ext cx="7291126" cy="567626"/>
          </a:xfrm>
        </p:spPr>
        <p:txBody>
          <a:bodyPr>
            <a:normAutofit/>
          </a:bodyPr>
          <a:lstStyle/>
          <a:p>
            <a:pPr lvl="0" algn="l">
              <a:lnSpc>
                <a:spcPct val="100000"/>
              </a:lnSpc>
              <a:spcBef>
                <a:spcPts val="0"/>
              </a:spcBef>
              <a:defRPr/>
            </a:pPr>
            <a:r>
              <a:rPr lang="en-GB" sz="2800" dirty="0">
                <a:solidFill>
                  <a:prstClr val="white"/>
                </a:solidFill>
              </a:rPr>
              <a:t>Using modal verb ‘poder’</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697316"/>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 [u]</a:t>
            </a:r>
          </a:p>
          <a:p>
            <a:endParaRPr lang="en-US" sz="28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2.2 - Week 2 - Lesson 42</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Izquierdo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178730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 y="69532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951549" y="1861480"/>
            <a:ext cx="6288901" cy="1938992"/>
          </a:xfrm>
          <a:prstGeom prst="rect">
            <a:avLst/>
          </a:prstGeom>
        </p:spPr>
        <p:txBody>
          <a:bodyPr wrap="none">
            <a:spAutoFit/>
          </a:bodyPr>
          <a:lstStyle/>
          <a:p>
            <a:pPr algn="ctr"/>
            <a:r>
              <a:rPr lang="en-GB" sz="12000" dirty="0">
                <a:solidFill>
                  <a:srgbClr val="E87D1E"/>
                </a:solidFill>
                <a:latin typeface="Century Gothic" panose="020B0502020202020204" pitchFamily="34" charset="0"/>
                <a:cs typeface="Calibri" panose="020F0502020204030204" pitchFamily="34" charset="0"/>
              </a:rPr>
              <a:t>u</a:t>
            </a:r>
            <a:r>
              <a:rPr lang="en-GB" sz="12000" dirty="0">
                <a:solidFill>
                  <a:srgbClr val="115076"/>
                </a:solidFill>
                <a:latin typeface="Century Gothic" panose="020B0502020202020204" pitchFamily="34" charset="0"/>
                <a:cs typeface="Calibri" panose="020F0502020204030204" pitchFamily="34" charset="0"/>
              </a:rPr>
              <a:t>niverso</a:t>
            </a:r>
          </a:p>
        </p:txBody>
      </p:sp>
    </p:spTree>
    <p:extLst>
      <p:ext uri="{BB962C8B-B14F-4D97-AF65-F5344CB8AC3E}">
        <p14:creationId xmlns:p14="http://schemas.microsoft.com/office/powerpoint/2010/main" val="217117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a:solidFill>
                  <a:schemeClr val="bg1"/>
                </a:solidFill>
                <a:latin typeface="Century Gothic" panose="020B0502020202020204" pitchFamily="34" charset="0"/>
              </a:rPr>
              <a:t>¿A, e, </a:t>
            </a:r>
            <a:r>
              <a:rPr lang="en-GB" sz="3600" b="1" dirty="0" err="1">
                <a:solidFill>
                  <a:schemeClr val="bg1"/>
                </a:solidFill>
                <a:latin typeface="Century Gothic" panose="020B0502020202020204" pitchFamily="34" charset="0"/>
              </a:rPr>
              <a:t>i</a:t>
            </a:r>
            <a:r>
              <a:rPr lang="en-GB" sz="3600" b="1" dirty="0">
                <a:solidFill>
                  <a:schemeClr val="bg1"/>
                </a:solidFill>
                <a:latin typeface="Century Gothic" panose="020B0502020202020204" pitchFamily="34" charset="0"/>
              </a:rPr>
              <a:t>, o, u?</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4011" y="1287922"/>
            <a:ext cx="4142918" cy="646331"/>
          </a:xfrm>
          <a:prstGeom prst="rect">
            <a:avLst/>
          </a:prstGeom>
          <a:noFill/>
        </p:spPr>
        <p:txBody>
          <a:bodyPr wrap="square" rtlCol="0">
            <a:spAutoFit/>
          </a:bodyPr>
          <a:lstStyle/>
          <a:p>
            <a:pPr algn="ctr" hangingPunct="0">
              <a:defRPr/>
            </a:pPr>
            <a:r>
              <a:rPr lang="en-US" sz="3600" b="1" dirty="0">
                <a:solidFill>
                  <a:schemeClr val="accent1">
                    <a:lumMod val="50000"/>
                  </a:schemeClr>
                </a:solidFill>
                <a:latin typeface="Century Gothic" panose="020B0502020202020204" pitchFamily="34" charset="0"/>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18949" y="1227700"/>
            <a:ext cx="4142918" cy="646331"/>
          </a:xfrm>
          <a:prstGeom prst="rect">
            <a:avLst/>
          </a:prstGeom>
          <a:noFill/>
        </p:spPr>
        <p:txBody>
          <a:bodyPr wrap="square" rtlCol="0">
            <a:spAutoFit/>
          </a:bodyPr>
          <a:lstStyle/>
          <a:p>
            <a:pPr algn="ctr" hangingPunct="0">
              <a:defRPr/>
            </a:pPr>
            <a:r>
              <a:rPr lang="en-US" sz="3600" b="1" dirty="0">
                <a:solidFill>
                  <a:schemeClr val="accent1">
                    <a:lumMod val="50000"/>
                  </a:schemeClr>
                </a:solidFill>
                <a:latin typeface="Century Gothic" panose="020B0502020202020204" pitchFamily="34" charset="0"/>
              </a:rPr>
              <a:t>Persona B</a:t>
            </a:r>
          </a:p>
        </p:txBody>
      </p:sp>
      <p:sp>
        <p:nvSpPr>
          <p:cNvPr id="31" name="Rectangle 30"/>
          <p:cNvSpPr/>
          <p:nvPr/>
        </p:nvSpPr>
        <p:spPr>
          <a:xfrm rot="5400000">
            <a:off x="5777343" y="1345538"/>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891564" y="3892002"/>
            <a:ext cx="4498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a:t>
            </a: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4041816850"/>
              </p:ext>
            </p:extLst>
          </p:nvPr>
        </p:nvGraphicFramePr>
        <p:xfrm>
          <a:off x="6801649" y="2007544"/>
          <a:ext cx="4883481" cy="3872019"/>
        </p:xfrm>
        <a:graphic>
          <a:graphicData uri="http://schemas.openxmlformats.org/drawingml/2006/table">
            <a:tbl>
              <a:tblPr firstRow="1" bandRow="1">
                <a:tableStyleId>{8A107856-5554-42FB-B03E-39F5DBC370BA}</a:tableStyleId>
              </a:tblPr>
              <a:tblGrid>
                <a:gridCol w="4883481">
                  <a:extLst>
                    <a:ext uri="{9D8B030D-6E8A-4147-A177-3AD203B41FA5}">
                      <a16:colId xmlns:a16="http://schemas.microsoft.com/office/drawing/2014/main" val="3887794188"/>
                    </a:ext>
                  </a:extLst>
                </a:gridCol>
              </a:tblGrid>
              <a:tr h="3872019">
                <a:tc>
                  <a:txBody>
                    <a:bodyPr/>
                    <a:lstStyle/>
                    <a:p>
                      <a:r>
                        <a:rPr lang="en-GB" sz="2000" b="0" kern="1200" dirty="0">
                          <a:solidFill>
                            <a:schemeClr val="accent1">
                              <a:lumMod val="50000"/>
                            </a:schemeClr>
                          </a:solidFill>
                          <a:effectLst/>
                          <a:latin typeface="Century Gothic" panose="020B0502020202020204" pitchFamily="34" charset="0"/>
                          <a:ea typeface="+mn-ea"/>
                          <a:cs typeface="+mn-cs"/>
                        </a:rPr>
                        <a:t>M_ c_ _dad es </a:t>
                      </a:r>
                      <a:r>
                        <a:rPr lang="en-GB" sz="2000" b="0" kern="1200" dirty="0" err="1">
                          <a:solidFill>
                            <a:schemeClr val="accent1">
                              <a:lumMod val="50000"/>
                            </a:schemeClr>
                          </a:solidFill>
                          <a:effectLst/>
                          <a:latin typeface="Century Gothic" panose="020B0502020202020204" pitchFamily="34" charset="0"/>
                          <a:ea typeface="+mn-ea"/>
                          <a:cs typeface="+mn-cs"/>
                        </a:rPr>
                        <a:t>int_resant</a:t>
                      </a:r>
                      <a:r>
                        <a:rPr lang="en-GB" sz="2000" b="0" kern="1200" dirty="0">
                          <a:solidFill>
                            <a:schemeClr val="accent1">
                              <a:lumMod val="50000"/>
                            </a:schemeClr>
                          </a:solidFill>
                          <a:effectLst/>
                          <a:latin typeface="Century Gothic" panose="020B0502020202020204" pitchFamily="34" charset="0"/>
                          <a:ea typeface="+mn-ea"/>
                          <a:cs typeface="+mn-cs"/>
                        </a:rPr>
                        <a:t>_ y </a:t>
                      </a:r>
                      <a:r>
                        <a:rPr lang="en-GB" sz="2000" b="0" kern="1200" dirty="0" err="1">
                          <a:solidFill>
                            <a:schemeClr val="accent1">
                              <a:lumMod val="50000"/>
                            </a:schemeClr>
                          </a:solidFill>
                          <a:effectLst/>
                          <a:latin typeface="Century Gothic" panose="020B0502020202020204" pitchFamily="34" charset="0"/>
                          <a:ea typeface="+mn-ea"/>
                          <a:cs typeface="+mn-cs"/>
                        </a:rPr>
                        <a:t>b_nit</a:t>
                      </a:r>
                      <a:r>
                        <a:rPr lang="en-GB" sz="2000" b="0" kern="1200" dirty="0">
                          <a:solidFill>
                            <a:schemeClr val="accent1">
                              <a:lumMod val="50000"/>
                            </a:schemeClr>
                          </a:solidFill>
                          <a:effectLst/>
                          <a:latin typeface="Century Gothic" panose="020B0502020202020204" pitchFamily="34" charset="0"/>
                          <a:ea typeface="+mn-ea"/>
                          <a:cs typeface="+mn-cs"/>
                        </a:rPr>
                        <a:t>_. </a:t>
                      </a:r>
                      <a:r>
                        <a:rPr lang="en-GB" sz="2000" b="0" kern="1200" dirty="0" err="1">
                          <a:solidFill>
                            <a:schemeClr val="accent1">
                              <a:lumMod val="50000"/>
                            </a:schemeClr>
                          </a:solidFill>
                          <a:effectLst/>
                          <a:latin typeface="Century Gothic" panose="020B0502020202020204" pitchFamily="34" charset="0"/>
                          <a:ea typeface="+mn-ea"/>
                          <a:cs typeface="+mn-cs"/>
                        </a:rPr>
                        <a:t>H_y</a:t>
                      </a:r>
                      <a:r>
                        <a:rPr lang="en-GB" sz="2000" b="0" kern="1200" dirty="0">
                          <a:solidFill>
                            <a:schemeClr val="accent1">
                              <a:lumMod val="50000"/>
                            </a:schemeClr>
                          </a:solidFill>
                          <a:effectLst/>
                          <a:latin typeface="Century Gothic" panose="020B0502020202020204" pitchFamily="34" charset="0"/>
                          <a:ea typeface="+mn-ea"/>
                          <a:cs typeface="+mn-cs"/>
                        </a:rPr>
                        <a:t> t_ _</a:t>
                      </a:r>
                      <a:r>
                        <a:rPr lang="en-GB" sz="2000" b="0" kern="1200" dirty="0" err="1">
                          <a:solidFill>
                            <a:schemeClr val="accent1">
                              <a:lumMod val="50000"/>
                            </a:schemeClr>
                          </a:solidFill>
                          <a:effectLst/>
                          <a:latin typeface="Century Gothic" panose="020B0502020202020204" pitchFamily="34" charset="0"/>
                          <a:ea typeface="+mn-ea"/>
                          <a:cs typeface="+mn-cs"/>
                        </a:rPr>
                        <a:t>ndas</a:t>
                      </a:r>
                      <a:r>
                        <a:rPr lang="en-GB" sz="2000" b="0" kern="1200" dirty="0">
                          <a:solidFill>
                            <a:schemeClr val="accent1">
                              <a:lumMod val="50000"/>
                            </a:schemeClr>
                          </a:solidFill>
                          <a:effectLst/>
                          <a:latin typeface="Century Gothic" panose="020B0502020202020204" pitchFamily="34" charset="0"/>
                          <a:ea typeface="+mn-ea"/>
                          <a:cs typeface="+mn-cs"/>
                        </a:rPr>
                        <a:t>, un </a:t>
                      </a:r>
                      <a:r>
                        <a:rPr lang="en-GB" sz="2000" b="0" kern="1200" dirty="0" err="1">
                          <a:solidFill>
                            <a:schemeClr val="accent1">
                              <a:lumMod val="50000"/>
                            </a:schemeClr>
                          </a:solidFill>
                          <a:effectLst/>
                          <a:latin typeface="Century Gothic" panose="020B0502020202020204" pitchFamily="34" charset="0"/>
                          <a:ea typeface="+mn-ea"/>
                          <a:cs typeface="+mn-cs"/>
                        </a:rPr>
                        <a:t>m_rc_d</a:t>
                      </a:r>
                      <a:r>
                        <a:rPr lang="en-GB" sz="2000" b="0" kern="1200" dirty="0">
                          <a:solidFill>
                            <a:schemeClr val="accent1">
                              <a:lumMod val="50000"/>
                            </a:schemeClr>
                          </a:solidFill>
                          <a:effectLst/>
                          <a:latin typeface="Century Gothic" panose="020B0502020202020204" pitchFamily="34" charset="0"/>
                          <a:ea typeface="+mn-ea"/>
                          <a:cs typeface="+mn-cs"/>
                        </a:rPr>
                        <a:t>_, un </a:t>
                      </a:r>
                      <a:r>
                        <a:rPr lang="en-GB" sz="2000" b="0" kern="1200" dirty="0" err="1">
                          <a:solidFill>
                            <a:schemeClr val="accent1">
                              <a:lumMod val="50000"/>
                            </a:schemeClr>
                          </a:solidFill>
                          <a:effectLst/>
                          <a:latin typeface="Century Gothic" panose="020B0502020202020204" pitchFamily="34" charset="0"/>
                          <a:ea typeface="+mn-ea"/>
                          <a:cs typeface="+mn-cs"/>
                        </a:rPr>
                        <a:t>m_s</a:t>
                      </a:r>
                      <a:r>
                        <a:rPr lang="en-GB" sz="2000" b="0" kern="1200" dirty="0">
                          <a:solidFill>
                            <a:schemeClr val="accent1">
                              <a:lumMod val="50000"/>
                            </a:schemeClr>
                          </a:solidFill>
                          <a:effectLst/>
                          <a:latin typeface="Century Gothic" panose="020B0502020202020204" pitchFamily="34" charset="0"/>
                          <a:ea typeface="+mn-ea"/>
                          <a:cs typeface="+mn-cs"/>
                        </a:rPr>
                        <a:t>_ _, una </a:t>
                      </a:r>
                      <a:r>
                        <a:rPr lang="en-GB" sz="2000" b="0" kern="1200" dirty="0" err="1">
                          <a:solidFill>
                            <a:schemeClr val="accent1">
                              <a:lumMod val="50000"/>
                            </a:schemeClr>
                          </a:solidFill>
                          <a:effectLst/>
                          <a:latin typeface="Century Gothic" panose="020B0502020202020204" pitchFamily="34" charset="0"/>
                          <a:ea typeface="+mn-ea"/>
                          <a:cs typeface="+mn-cs"/>
                        </a:rPr>
                        <a:t>igl_s</a:t>
                      </a:r>
                      <a:r>
                        <a:rPr lang="en-GB" sz="2000" b="0" kern="1200" dirty="0">
                          <a:solidFill>
                            <a:schemeClr val="accent1">
                              <a:lumMod val="50000"/>
                            </a:schemeClr>
                          </a:solidFill>
                          <a:effectLst/>
                          <a:latin typeface="Century Gothic" panose="020B0502020202020204" pitchFamily="34" charset="0"/>
                          <a:ea typeface="+mn-ea"/>
                          <a:cs typeface="+mn-cs"/>
                        </a:rPr>
                        <a:t>_ _ y dos </a:t>
                      </a:r>
                      <a:r>
                        <a:rPr lang="en-GB" sz="2000" b="0" kern="1200" dirty="0" err="1">
                          <a:solidFill>
                            <a:schemeClr val="accent1">
                              <a:lumMod val="50000"/>
                            </a:schemeClr>
                          </a:solidFill>
                          <a:effectLst/>
                          <a:latin typeface="Century Gothic" panose="020B0502020202020204" pitchFamily="34" charset="0"/>
                          <a:ea typeface="+mn-ea"/>
                          <a:cs typeface="+mn-cs"/>
                        </a:rPr>
                        <a:t>b_nc_s</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T_mb_én</a:t>
                      </a:r>
                      <a:br>
                        <a:rPr lang="en-GB" sz="2000" b="0" kern="1200" dirty="0">
                          <a:solidFill>
                            <a:schemeClr val="accent1">
                              <a:lumMod val="50000"/>
                            </a:schemeClr>
                          </a:solidFill>
                          <a:effectLst/>
                          <a:latin typeface="Century Gothic" panose="020B0502020202020204" pitchFamily="34" charset="0"/>
                          <a:ea typeface="+mn-ea"/>
                          <a:cs typeface="+mn-cs"/>
                        </a:rPr>
                      </a:br>
                      <a:r>
                        <a:rPr lang="en-GB" sz="2000" b="0" kern="1200" dirty="0">
                          <a:solidFill>
                            <a:schemeClr val="accent1">
                              <a:lumMod val="50000"/>
                            </a:schemeClr>
                          </a:solidFill>
                          <a:effectLst/>
                          <a:latin typeface="Century Gothic" panose="020B0502020202020204" pitchFamily="34" charset="0"/>
                          <a:ea typeface="+mn-ea"/>
                          <a:cs typeface="+mn-cs"/>
                        </a:rPr>
                        <a:t>t_ _n_  </a:t>
                      </a:r>
                      <a:r>
                        <a:rPr lang="en-GB" sz="2000" b="0" kern="1200" dirty="0" err="1">
                          <a:solidFill>
                            <a:schemeClr val="accent1">
                              <a:lumMod val="50000"/>
                            </a:schemeClr>
                          </a:solidFill>
                          <a:effectLst/>
                          <a:latin typeface="Century Gothic" panose="020B0502020202020204" pitchFamily="34" charset="0"/>
                          <a:ea typeface="+mn-ea"/>
                          <a:cs typeface="+mn-cs"/>
                        </a:rPr>
                        <a:t>n_t_ral_za</a:t>
                      </a:r>
                      <a:r>
                        <a:rPr lang="en-GB" sz="2000" b="0" kern="1200" dirty="0">
                          <a:solidFill>
                            <a:schemeClr val="accent1">
                              <a:lumMod val="50000"/>
                            </a:schemeClr>
                          </a:solidFill>
                          <a:effectLst/>
                          <a:latin typeface="Century Gothic" panose="020B0502020202020204" pitchFamily="34" charset="0"/>
                          <a:ea typeface="+mn-ea"/>
                          <a:cs typeface="+mn-cs"/>
                        </a:rPr>
                        <a:t>: hay un </a:t>
                      </a:r>
                      <a:r>
                        <a:rPr lang="en-GB" sz="2000" b="0" kern="1200" dirty="0" err="1">
                          <a:solidFill>
                            <a:schemeClr val="accent1">
                              <a:lumMod val="50000"/>
                            </a:schemeClr>
                          </a:solidFill>
                          <a:effectLst/>
                          <a:latin typeface="Century Gothic" panose="020B0502020202020204" pitchFamily="34" charset="0"/>
                          <a:ea typeface="+mn-ea"/>
                          <a:cs typeface="+mn-cs"/>
                        </a:rPr>
                        <a:t>rí</a:t>
                      </a:r>
                      <a:r>
                        <a:rPr lang="en-GB" sz="2000" b="0" kern="1200" dirty="0">
                          <a:solidFill>
                            <a:schemeClr val="accent1">
                              <a:lumMod val="50000"/>
                            </a:schemeClr>
                          </a:solidFill>
                          <a:effectLst/>
                          <a:latin typeface="Century Gothic" panose="020B0502020202020204" pitchFamily="34" charset="0"/>
                          <a:ea typeface="+mn-ea"/>
                          <a:cs typeface="+mn-cs"/>
                        </a:rPr>
                        <a:t>_ _</a:t>
                      </a:r>
                      <a:r>
                        <a:rPr lang="en-GB" sz="2000" b="0" kern="1200" dirty="0" err="1">
                          <a:solidFill>
                            <a:schemeClr val="accent1">
                              <a:lumMod val="50000"/>
                            </a:schemeClr>
                          </a:solidFill>
                          <a:effectLst/>
                          <a:latin typeface="Century Gothic" panose="020B0502020202020204" pitchFamily="34" charset="0"/>
                          <a:ea typeface="+mn-ea"/>
                          <a:cs typeface="+mn-cs"/>
                        </a:rPr>
                        <a:t>ntr</a:t>
                      </a:r>
                      <a:r>
                        <a:rPr lang="en-GB" sz="2000" b="0" kern="1200" dirty="0">
                          <a:solidFill>
                            <a:schemeClr val="accent1">
                              <a:lumMod val="50000"/>
                            </a:schemeClr>
                          </a:solidFill>
                          <a:effectLst/>
                          <a:latin typeface="Century Gothic" panose="020B0502020202020204" pitchFamily="34" charset="0"/>
                          <a:ea typeface="+mn-ea"/>
                          <a:cs typeface="+mn-cs"/>
                        </a:rPr>
                        <a:t>_ </a:t>
                      </a:r>
                      <a:r>
                        <a:rPr lang="en-GB" sz="2000" b="0" kern="1200" dirty="0" err="1">
                          <a:solidFill>
                            <a:schemeClr val="accent1">
                              <a:lumMod val="50000"/>
                            </a:schemeClr>
                          </a:solidFill>
                          <a:effectLst/>
                          <a:latin typeface="Century Gothic" panose="020B0502020202020204" pitchFamily="34" charset="0"/>
                          <a:ea typeface="+mn-ea"/>
                          <a:cs typeface="+mn-cs"/>
                        </a:rPr>
                        <a:t>árb_l_s</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m_y</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v_rd_s</a:t>
                      </a:r>
                      <a:r>
                        <a:rPr lang="en-GB" sz="2000" b="0" kern="1200" dirty="0">
                          <a:solidFill>
                            <a:schemeClr val="accent1">
                              <a:lumMod val="50000"/>
                            </a:schemeClr>
                          </a:solidFill>
                          <a:effectLst/>
                          <a:latin typeface="Century Gothic" panose="020B0502020202020204" pitchFamily="34" charset="0"/>
                          <a:ea typeface="+mn-ea"/>
                          <a:cs typeface="+mn-cs"/>
                        </a:rPr>
                        <a:t>.</a:t>
                      </a:r>
                    </a:p>
                    <a:p>
                      <a:endParaRPr lang="en-GB" sz="2000" b="0" kern="1200" dirty="0">
                        <a:solidFill>
                          <a:schemeClr val="accent1">
                            <a:lumMod val="50000"/>
                          </a:schemeClr>
                        </a:solidFill>
                        <a:effectLst/>
                        <a:latin typeface="Century Gothic" panose="020B0502020202020204" pitchFamily="34" charset="0"/>
                        <a:ea typeface="+mn-ea"/>
                        <a:cs typeface="+mn-cs"/>
                      </a:endParaRPr>
                    </a:p>
                    <a:p>
                      <a:r>
                        <a:rPr lang="en-GB" sz="2000" b="0" kern="1200" dirty="0">
                          <a:solidFill>
                            <a:schemeClr val="accent1">
                              <a:lumMod val="50000"/>
                            </a:schemeClr>
                          </a:solidFill>
                          <a:effectLst/>
                          <a:latin typeface="Century Gothic" panose="020B0502020202020204" pitchFamily="34" charset="0"/>
                          <a:ea typeface="+mn-ea"/>
                          <a:cs typeface="+mn-cs"/>
                        </a:rPr>
                        <a:t>Mi </a:t>
                      </a:r>
                      <a:r>
                        <a:rPr lang="en-GB" sz="2000" b="0" kern="1200" dirty="0" err="1">
                          <a:solidFill>
                            <a:schemeClr val="accent1">
                              <a:lumMod val="50000"/>
                            </a:schemeClr>
                          </a:solidFill>
                          <a:effectLst/>
                          <a:latin typeface="Century Gothic" panose="020B0502020202020204" pitchFamily="34" charset="0"/>
                          <a:ea typeface="+mn-ea"/>
                          <a:cs typeface="+mn-cs"/>
                        </a:rPr>
                        <a:t>escuela</a:t>
                      </a:r>
                      <a:r>
                        <a:rPr lang="en-GB" sz="2000" b="0" kern="1200" dirty="0">
                          <a:solidFill>
                            <a:schemeClr val="accent1">
                              <a:lumMod val="50000"/>
                            </a:schemeClr>
                          </a:solidFill>
                          <a:effectLst/>
                          <a:latin typeface="Century Gothic" panose="020B0502020202020204" pitchFamily="34" charset="0"/>
                          <a:ea typeface="+mn-ea"/>
                          <a:cs typeface="+mn-cs"/>
                        </a:rPr>
                        <a:t> es </a:t>
                      </a:r>
                      <a:r>
                        <a:rPr lang="en-GB" sz="2000" b="0" kern="1200" dirty="0" err="1">
                          <a:solidFill>
                            <a:schemeClr val="accent1">
                              <a:lumMod val="50000"/>
                            </a:schemeClr>
                          </a:solidFill>
                          <a:effectLst/>
                          <a:latin typeface="Century Gothic" panose="020B0502020202020204" pitchFamily="34" charset="0"/>
                          <a:ea typeface="+mn-ea"/>
                          <a:cs typeface="+mn-cs"/>
                        </a:rPr>
                        <a:t>muy</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buena</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puedo</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participar</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en</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deportes</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en</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grupo</a:t>
                      </a:r>
                      <a:r>
                        <a:rPr lang="en-GB" sz="2000" b="0" kern="1200" dirty="0">
                          <a:solidFill>
                            <a:schemeClr val="accent1">
                              <a:lumMod val="50000"/>
                            </a:schemeClr>
                          </a:solidFill>
                          <a:effectLst/>
                          <a:latin typeface="Century Gothic" panose="020B0502020202020204" pitchFamily="34" charset="0"/>
                          <a:ea typeface="+mn-ea"/>
                          <a:cs typeface="+mn-cs"/>
                        </a:rPr>
                        <a:t> y </a:t>
                      </a:r>
                      <a:r>
                        <a:rPr lang="en-GB" sz="2000" b="0" kern="1200" dirty="0" err="1">
                          <a:solidFill>
                            <a:schemeClr val="accent1">
                              <a:lumMod val="50000"/>
                            </a:schemeClr>
                          </a:solidFill>
                          <a:effectLst/>
                          <a:latin typeface="Century Gothic" panose="020B0502020202020204" pitchFamily="34" charset="0"/>
                          <a:ea typeface="+mn-ea"/>
                          <a:cs typeface="+mn-cs"/>
                        </a:rPr>
                        <a:t>también</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puedo</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estudiar</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ciencia</a:t>
                      </a:r>
                      <a:r>
                        <a:rPr lang="en-GB" sz="2000" b="0" kern="1200" dirty="0">
                          <a:solidFill>
                            <a:schemeClr val="accent1">
                              <a:lumMod val="50000"/>
                            </a:schemeClr>
                          </a:solidFill>
                          <a:effectLst/>
                          <a:latin typeface="Century Gothic" panose="020B0502020202020204" pitchFamily="34" charset="0"/>
                          <a:ea typeface="+mn-ea"/>
                          <a:cs typeface="+mn-cs"/>
                        </a:rPr>
                        <a:t> y </a:t>
                      </a:r>
                      <a:r>
                        <a:rPr lang="en-GB" sz="2000" b="0" kern="1200" dirty="0" err="1">
                          <a:solidFill>
                            <a:schemeClr val="accent1">
                              <a:lumMod val="50000"/>
                            </a:schemeClr>
                          </a:solidFill>
                          <a:effectLst/>
                          <a:latin typeface="Century Gothic" panose="020B0502020202020204" pitchFamily="34" charset="0"/>
                          <a:ea typeface="+mn-ea"/>
                          <a:cs typeface="+mn-cs"/>
                        </a:rPr>
                        <a:t>arte</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Puedo</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caminar</a:t>
                      </a:r>
                      <a:r>
                        <a:rPr lang="en-GB" sz="2000" b="0" kern="1200" dirty="0">
                          <a:solidFill>
                            <a:schemeClr val="accent1">
                              <a:lumMod val="50000"/>
                            </a:schemeClr>
                          </a:solidFill>
                          <a:effectLst/>
                          <a:latin typeface="Century Gothic" panose="020B0502020202020204" pitchFamily="34" charset="0"/>
                          <a:ea typeface="+mn-ea"/>
                          <a:cs typeface="+mn-cs"/>
                        </a:rPr>
                        <a:t> a la </a:t>
                      </a:r>
                      <a:r>
                        <a:rPr lang="en-GB" sz="2000" b="0" kern="1200" dirty="0" err="1">
                          <a:solidFill>
                            <a:schemeClr val="accent1">
                              <a:lumMod val="50000"/>
                            </a:schemeClr>
                          </a:solidFill>
                          <a:effectLst/>
                          <a:latin typeface="Century Gothic" panose="020B0502020202020204" pitchFamily="34" charset="0"/>
                          <a:ea typeface="+mn-ea"/>
                          <a:cs typeface="+mn-cs"/>
                        </a:rPr>
                        <a:t>escuela</a:t>
                      </a:r>
                      <a:r>
                        <a:rPr lang="en-GB" sz="2000" b="0" kern="1200" dirty="0">
                          <a:solidFill>
                            <a:schemeClr val="accent1">
                              <a:lumMod val="50000"/>
                            </a:schemeClr>
                          </a:solidFill>
                          <a:effectLst/>
                          <a:latin typeface="Century Gothic" panose="020B0502020202020204" pitchFamily="34" charset="0"/>
                          <a:ea typeface="+mn-ea"/>
                          <a:cs typeface="+mn-cs"/>
                        </a:rPr>
                        <a:t> o </a:t>
                      </a:r>
                      <a:r>
                        <a:rPr lang="en-GB" sz="2000" b="0" kern="1200" dirty="0" err="1">
                          <a:solidFill>
                            <a:schemeClr val="accent1">
                              <a:lumMod val="50000"/>
                            </a:schemeClr>
                          </a:solidFill>
                          <a:effectLst/>
                          <a:latin typeface="Century Gothic" panose="020B0502020202020204" pitchFamily="34" charset="0"/>
                          <a:ea typeface="+mn-ea"/>
                          <a:cs typeface="+mn-cs"/>
                        </a:rPr>
                        <a:t>ir</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en</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bicicleta</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porque</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está</a:t>
                      </a:r>
                      <a:r>
                        <a:rPr lang="en-GB" sz="2000" b="0" kern="1200" dirty="0">
                          <a:solidFill>
                            <a:schemeClr val="accent1">
                              <a:lumMod val="50000"/>
                            </a:schemeClr>
                          </a:solidFill>
                          <a:effectLst/>
                          <a:latin typeface="Century Gothic" panose="020B0502020202020204" pitchFamily="34" charset="0"/>
                          <a:ea typeface="+mn-ea"/>
                          <a:cs typeface="+mn-cs"/>
                        </a:rPr>
                        <a:t> </a:t>
                      </a:r>
                      <a:r>
                        <a:rPr lang="en-GB" sz="2000" b="0" kern="1200" dirty="0" err="1">
                          <a:solidFill>
                            <a:schemeClr val="accent1">
                              <a:lumMod val="50000"/>
                            </a:schemeClr>
                          </a:solidFill>
                          <a:effectLst/>
                          <a:latin typeface="Century Gothic" panose="020B0502020202020204" pitchFamily="34" charset="0"/>
                          <a:ea typeface="+mn-ea"/>
                          <a:cs typeface="+mn-cs"/>
                        </a:rPr>
                        <a:t>cerca</a:t>
                      </a:r>
                      <a:r>
                        <a:rPr lang="en-GB" sz="2000" b="0" kern="1200" dirty="0">
                          <a:solidFill>
                            <a:schemeClr val="accent1">
                              <a:lumMod val="50000"/>
                            </a:schemeClr>
                          </a:solidFill>
                          <a:effectLst/>
                          <a:latin typeface="Century Gothic" panose="020B0502020202020204" pitchFamily="34" charset="0"/>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1702962569"/>
              </p:ext>
            </p:extLst>
          </p:nvPr>
        </p:nvGraphicFramePr>
        <p:xfrm>
          <a:off x="534011" y="2032776"/>
          <a:ext cx="4883481" cy="3872018"/>
        </p:xfrm>
        <a:graphic>
          <a:graphicData uri="http://schemas.openxmlformats.org/drawingml/2006/table">
            <a:tbl>
              <a:tblPr firstRow="1" bandRow="1">
                <a:tableStyleId>{8A107856-5554-42FB-B03E-39F5DBC370BA}</a:tableStyleId>
              </a:tblPr>
              <a:tblGrid>
                <a:gridCol w="4883481">
                  <a:extLst>
                    <a:ext uri="{9D8B030D-6E8A-4147-A177-3AD203B41FA5}">
                      <a16:colId xmlns:a16="http://schemas.microsoft.com/office/drawing/2014/main" val="3887794188"/>
                    </a:ext>
                  </a:extLst>
                </a:gridCol>
              </a:tblGrid>
              <a:tr h="3872018">
                <a:tc>
                  <a:txBody>
                    <a:bodyPr/>
                    <a:lstStyle/>
                    <a:p>
                      <a:r>
                        <a:rPr lang="en-GB" sz="2000" b="0" kern="1200" dirty="0">
                          <a:solidFill>
                            <a:schemeClr val="accent5">
                              <a:lumMod val="50000"/>
                            </a:schemeClr>
                          </a:solidFill>
                          <a:effectLst/>
                          <a:latin typeface="Century Gothic" panose="020B0502020202020204" pitchFamily="34" charset="0"/>
                          <a:ea typeface="+mn-ea"/>
                          <a:cs typeface="+mn-cs"/>
                        </a:rPr>
                        <a:t>Mi ciudad es </a:t>
                      </a:r>
                      <a:r>
                        <a:rPr lang="en-GB" sz="2000" b="0" kern="1200" dirty="0" err="1">
                          <a:solidFill>
                            <a:schemeClr val="accent5">
                              <a:lumMod val="50000"/>
                            </a:schemeClr>
                          </a:solidFill>
                          <a:effectLst/>
                          <a:latin typeface="Century Gothic" panose="020B0502020202020204" pitchFamily="34" charset="0"/>
                          <a:ea typeface="+mn-ea"/>
                          <a:cs typeface="+mn-cs"/>
                        </a:rPr>
                        <a:t>interesante</a:t>
                      </a:r>
                      <a:r>
                        <a:rPr lang="en-GB" sz="2000" b="0" kern="1200" dirty="0">
                          <a:solidFill>
                            <a:schemeClr val="accent5">
                              <a:lumMod val="50000"/>
                            </a:schemeClr>
                          </a:solidFill>
                          <a:effectLst/>
                          <a:latin typeface="Century Gothic" panose="020B0502020202020204" pitchFamily="34" charset="0"/>
                          <a:ea typeface="+mn-ea"/>
                          <a:cs typeface="+mn-cs"/>
                        </a:rPr>
                        <a:t> y </a:t>
                      </a:r>
                      <a:r>
                        <a:rPr lang="en-GB" sz="2000" b="0" kern="1200" dirty="0" err="1">
                          <a:solidFill>
                            <a:schemeClr val="accent5">
                              <a:lumMod val="50000"/>
                            </a:schemeClr>
                          </a:solidFill>
                          <a:effectLst/>
                          <a:latin typeface="Century Gothic" panose="020B0502020202020204" pitchFamily="34" charset="0"/>
                          <a:ea typeface="+mn-ea"/>
                          <a:cs typeface="+mn-cs"/>
                        </a:rPr>
                        <a:t>bonita</a:t>
                      </a:r>
                      <a:r>
                        <a:rPr lang="en-GB" sz="2000" b="0" kern="1200" dirty="0">
                          <a:solidFill>
                            <a:schemeClr val="accent5">
                              <a:lumMod val="50000"/>
                            </a:schemeClr>
                          </a:solidFill>
                          <a:effectLst/>
                          <a:latin typeface="Century Gothic" panose="020B0502020202020204" pitchFamily="34" charset="0"/>
                          <a:ea typeface="+mn-ea"/>
                          <a:cs typeface="+mn-cs"/>
                        </a:rPr>
                        <a:t>. Hay tiendas, un </a:t>
                      </a:r>
                      <a:r>
                        <a:rPr lang="en-GB" sz="2000" b="0" kern="1200" dirty="0" err="1">
                          <a:solidFill>
                            <a:schemeClr val="accent5">
                              <a:lumMod val="50000"/>
                            </a:schemeClr>
                          </a:solidFill>
                          <a:effectLst/>
                          <a:latin typeface="Century Gothic" panose="020B0502020202020204" pitchFamily="34" charset="0"/>
                          <a:ea typeface="+mn-ea"/>
                          <a:cs typeface="+mn-cs"/>
                        </a:rPr>
                        <a:t>mercado</a:t>
                      </a:r>
                      <a:r>
                        <a:rPr lang="en-GB" sz="2000" b="0" kern="1200" dirty="0">
                          <a:solidFill>
                            <a:schemeClr val="accent5">
                              <a:lumMod val="50000"/>
                            </a:schemeClr>
                          </a:solidFill>
                          <a:effectLst/>
                          <a:latin typeface="Century Gothic" panose="020B0502020202020204" pitchFamily="34" charset="0"/>
                          <a:ea typeface="+mn-ea"/>
                          <a:cs typeface="+mn-cs"/>
                        </a:rPr>
                        <a:t>, un </a:t>
                      </a:r>
                      <a:r>
                        <a:rPr lang="en-GB" sz="2000" b="0" kern="1200" dirty="0" err="1">
                          <a:solidFill>
                            <a:schemeClr val="accent5">
                              <a:lumMod val="50000"/>
                            </a:schemeClr>
                          </a:solidFill>
                          <a:effectLst/>
                          <a:latin typeface="Century Gothic" panose="020B0502020202020204" pitchFamily="34" charset="0"/>
                          <a:ea typeface="+mn-ea"/>
                          <a:cs typeface="+mn-cs"/>
                        </a:rPr>
                        <a:t>museo</a:t>
                      </a:r>
                      <a:r>
                        <a:rPr lang="en-GB" sz="2000" b="0" kern="1200" dirty="0">
                          <a:solidFill>
                            <a:schemeClr val="accent5">
                              <a:lumMod val="50000"/>
                            </a:schemeClr>
                          </a:solidFill>
                          <a:effectLst/>
                          <a:latin typeface="Century Gothic" panose="020B0502020202020204" pitchFamily="34" charset="0"/>
                          <a:ea typeface="+mn-ea"/>
                          <a:cs typeface="+mn-cs"/>
                        </a:rPr>
                        <a:t>, una </a:t>
                      </a:r>
                      <a:r>
                        <a:rPr lang="en-GB" sz="2000" b="0" kern="1200" dirty="0" err="1">
                          <a:solidFill>
                            <a:schemeClr val="accent5">
                              <a:lumMod val="50000"/>
                            </a:schemeClr>
                          </a:solidFill>
                          <a:effectLst/>
                          <a:latin typeface="Century Gothic" panose="020B0502020202020204" pitchFamily="34" charset="0"/>
                          <a:ea typeface="+mn-ea"/>
                          <a:cs typeface="+mn-cs"/>
                        </a:rPr>
                        <a:t>iglesia</a:t>
                      </a:r>
                      <a:r>
                        <a:rPr lang="en-GB" sz="2000" b="0" kern="1200" dirty="0">
                          <a:solidFill>
                            <a:schemeClr val="accent5">
                              <a:lumMod val="50000"/>
                            </a:schemeClr>
                          </a:solidFill>
                          <a:effectLst/>
                          <a:latin typeface="Century Gothic" panose="020B0502020202020204" pitchFamily="34" charset="0"/>
                          <a:ea typeface="+mn-ea"/>
                          <a:cs typeface="+mn-cs"/>
                        </a:rPr>
                        <a:t> y dos </a:t>
                      </a:r>
                      <a:r>
                        <a:rPr lang="en-GB" sz="2000" b="0" kern="1200" dirty="0" err="1">
                          <a:solidFill>
                            <a:schemeClr val="accent5">
                              <a:lumMod val="50000"/>
                            </a:schemeClr>
                          </a:solidFill>
                          <a:effectLst/>
                          <a:latin typeface="Century Gothic" panose="020B0502020202020204" pitchFamily="34" charset="0"/>
                          <a:ea typeface="+mn-ea"/>
                          <a:cs typeface="+mn-cs"/>
                        </a:rPr>
                        <a:t>bancos</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También</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tiene</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naturaleza</a:t>
                      </a:r>
                      <a:r>
                        <a:rPr lang="en-GB" sz="2000" b="0" kern="1200" dirty="0">
                          <a:solidFill>
                            <a:schemeClr val="accent5">
                              <a:lumMod val="50000"/>
                            </a:schemeClr>
                          </a:solidFill>
                          <a:effectLst/>
                          <a:latin typeface="Century Gothic" panose="020B0502020202020204" pitchFamily="34" charset="0"/>
                          <a:ea typeface="+mn-ea"/>
                          <a:cs typeface="+mn-cs"/>
                        </a:rPr>
                        <a:t>: hay un </a:t>
                      </a:r>
                      <a:r>
                        <a:rPr lang="en-GB" sz="2000" b="0" kern="1200" dirty="0" err="1">
                          <a:solidFill>
                            <a:schemeClr val="accent5">
                              <a:lumMod val="50000"/>
                            </a:schemeClr>
                          </a:solidFill>
                          <a:effectLst/>
                          <a:latin typeface="Century Gothic" panose="020B0502020202020204" pitchFamily="34" charset="0"/>
                          <a:ea typeface="+mn-ea"/>
                          <a:cs typeface="+mn-cs"/>
                        </a:rPr>
                        <a:t>río</a:t>
                      </a:r>
                      <a:r>
                        <a:rPr lang="en-GB" sz="2000" b="0" kern="1200" dirty="0">
                          <a:solidFill>
                            <a:schemeClr val="accent5">
                              <a:lumMod val="50000"/>
                            </a:schemeClr>
                          </a:solidFill>
                          <a:effectLst/>
                          <a:latin typeface="Century Gothic" panose="020B0502020202020204" pitchFamily="34" charset="0"/>
                          <a:ea typeface="+mn-ea"/>
                          <a:cs typeface="+mn-cs"/>
                        </a:rPr>
                        <a:t> entre </a:t>
                      </a:r>
                      <a:r>
                        <a:rPr lang="en-GB" sz="2000" b="0" kern="1200" dirty="0" err="1">
                          <a:solidFill>
                            <a:schemeClr val="accent5">
                              <a:lumMod val="50000"/>
                            </a:schemeClr>
                          </a:solidFill>
                          <a:effectLst/>
                          <a:latin typeface="Century Gothic" panose="020B0502020202020204" pitchFamily="34" charset="0"/>
                          <a:ea typeface="+mn-ea"/>
                          <a:cs typeface="+mn-cs"/>
                        </a:rPr>
                        <a:t>árboles</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muy</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verdes</a:t>
                      </a:r>
                      <a:r>
                        <a:rPr lang="en-GB" sz="2000" b="0" kern="1200" dirty="0">
                          <a:solidFill>
                            <a:schemeClr val="accent5">
                              <a:lumMod val="50000"/>
                            </a:schemeClr>
                          </a:solidFill>
                          <a:effectLst/>
                          <a:latin typeface="Century Gothic" panose="020B0502020202020204" pitchFamily="34" charset="0"/>
                          <a:ea typeface="+mn-ea"/>
                          <a:cs typeface="+mn-cs"/>
                        </a:rPr>
                        <a:t>.</a:t>
                      </a:r>
                    </a:p>
                    <a:p>
                      <a:endParaRPr lang="en-GB" sz="2000" b="0" kern="1200" dirty="0">
                        <a:solidFill>
                          <a:schemeClr val="accent5">
                            <a:lumMod val="50000"/>
                          </a:schemeClr>
                        </a:solidFill>
                        <a:effectLst/>
                        <a:latin typeface="Century Gothic" panose="020B0502020202020204" pitchFamily="34" charset="0"/>
                        <a:ea typeface="+mn-ea"/>
                        <a:cs typeface="+mn-cs"/>
                      </a:endParaRPr>
                    </a:p>
                    <a:p>
                      <a:r>
                        <a:rPr lang="en-GB" sz="2000" b="0" kern="1200" dirty="0">
                          <a:solidFill>
                            <a:schemeClr val="accent5">
                              <a:lumMod val="50000"/>
                            </a:schemeClr>
                          </a:solidFill>
                          <a:effectLst/>
                          <a:latin typeface="Century Gothic" panose="020B0502020202020204" pitchFamily="34" charset="0"/>
                          <a:ea typeface="+mn-ea"/>
                          <a:cs typeface="+mn-cs"/>
                        </a:rPr>
                        <a:t>Mi _</a:t>
                      </a:r>
                      <a:r>
                        <a:rPr lang="en-GB" sz="2000" b="0" kern="1200" dirty="0" err="1">
                          <a:solidFill>
                            <a:schemeClr val="accent5">
                              <a:lumMod val="50000"/>
                            </a:schemeClr>
                          </a:solidFill>
                          <a:effectLst/>
                          <a:latin typeface="Century Gothic" panose="020B0502020202020204" pitchFamily="34" charset="0"/>
                          <a:ea typeface="+mn-ea"/>
                          <a:cs typeface="+mn-cs"/>
                        </a:rPr>
                        <a:t>sc</a:t>
                      </a:r>
                      <a:r>
                        <a:rPr lang="en-GB" sz="2000" b="0" kern="1200" dirty="0">
                          <a:solidFill>
                            <a:schemeClr val="accent5">
                              <a:lumMod val="50000"/>
                            </a:schemeClr>
                          </a:solidFill>
                          <a:effectLst/>
                          <a:latin typeface="Century Gothic" panose="020B0502020202020204" pitchFamily="34" charset="0"/>
                          <a:ea typeface="+mn-ea"/>
                          <a:cs typeface="+mn-cs"/>
                        </a:rPr>
                        <a:t>_ _la es </a:t>
                      </a:r>
                      <a:r>
                        <a:rPr lang="en-GB" sz="2000" b="0" kern="1200" dirty="0" err="1">
                          <a:solidFill>
                            <a:schemeClr val="accent5">
                              <a:lumMod val="50000"/>
                            </a:schemeClr>
                          </a:solidFill>
                          <a:effectLst/>
                          <a:latin typeface="Century Gothic" panose="020B0502020202020204" pitchFamily="34" charset="0"/>
                          <a:ea typeface="+mn-ea"/>
                          <a:cs typeface="+mn-cs"/>
                        </a:rPr>
                        <a:t>m_y</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b_en</a:t>
                      </a:r>
                      <a:r>
                        <a:rPr lang="en-GB" sz="2000" b="0" kern="1200" dirty="0">
                          <a:solidFill>
                            <a:schemeClr val="accent5">
                              <a:lumMod val="50000"/>
                            </a:schemeClr>
                          </a:solidFill>
                          <a:effectLst/>
                          <a:latin typeface="Century Gothic" panose="020B0502020202020204" pitchFamily="34" charset="0"/>
                          <a:ea typeface="+mn-ea"/>
                          <a:cs typeface="+mn-cs"/>
                        </a:rPr>
                        <a:t>_, </a:t>
                      </a:r>
                      <a:r>
                        <a:rPr lang="en-GB" sz="2000" b="0" kern="1200" dirty="0" err="1">
                          <a:solidFill>
                            <a:schemeClr val="accent5">
                              <a:lumMod val="50000"/>
                            </a:schemeClr>
                          </a:solidFill>
                          <a:effectLst/>
                          <a:latin typeface="Century Gothic" panose="020B0502020202020204" pitchFamily="34" charset="0"/>
                          <a:ea typeface="+mn-ea"/>
                          <a:cs typeface="+mn-cs"/>
                        </a:rPr>
                        <a:t>p_ed</a:t>
                      </a:r>
                      <a:r>
                        <a:rPr lang="en-GB" sz="2000" b="0" kern="1200" dirty="0">
                          <a:solidFill>
                            <a:schemeClr val="accent5">
                              <a:lumMod val="50000"/>
                            </a:schemeClr>
                          </a:solidFill>
                          <a:effectLst/>
                          <a:latin typeface="Century Gothic" panose="020B0502020202020204" pitchFamily="34" charset="0"/>
                          <a:ea typeface="+mn-ea"/>
                          <a:cs typeface="+mn-cs"/>
                        </a:rPr>
                        <a:t>_ </a:t>
                      </a:r>
                      <a:r>
                        <a:rPr lang="en-GB" sz="2000" b="0" kern="1200" dirty="0" err="1">
                          <a:solidFill>
                            <a:schemeClr val="accent5">
                              <a:lumMod val="50000"/>
                            </a:schemeClr>
                          </a:solidFill>
                          <a:effectLst/>
                          <a:latin typeface="Century Gothic" panose="020B0502020202020204" pitchFamily="34" charset="0"/>
                          <a:ea typeface="+mn-ea"/>
                          <a:cs typeface="+mn-cs"/>
                        </a:rPr>
                        <a:t>p_rtic_par</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en</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d_p_rt_s</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en</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gr_p</a:t>
                      </a:r>
                      <a:r>
                        <a:rPr lang="en-GB" sz="2000" b="0" kern="1200" dirty="0">
                          <a:solidFill>
                            <a:schemeClr val="accent5">
                              <a:lumMod val="50000"/>
                            </a:schemeClr>
                          </a:solidFill>
                          <a:effectLst/>
                          <a:latin typeface="Century Gothic" panose="020B0502020202020204" pitchFamily="34" charset="0"/>
                          <a:ea typeface="+mn-ea"/>
                          <a:cs typeface="+mn-cs"/>
                        </a:rPr>
                        <a:t>_ y </a:t>
                      </a:r>
                      <a:r>
                        <a:rPr lang="en-GB" sz="2000" b="0" kern="1200" dirty="0" err="1">
                          <a:solidFill>
                            <a:schemeClr val="accent5">
                              <a:lumMod val="50000"/>
                            </a:schemeClr>
                          </a:solidFill>
                          <a:effectLst/>
                          <a:latin typeface="Century Gothic" panose="020B0502020202020204" pitchFamily="34" charset="0"/>
                          <a:ea typeface="+mn-ea"/>
                          <a:cs typeface="+mn-cs"/>
                        </a:rPr>
                        <a:t>t_mbién</a:t>
                      </a:r>
                      <a:r>
                        <a:rPr lang="en-GB" sz="2000" b="0" kern="1200" dirty="0">
                          <a:solidFill>
                            <a:schemeClr val="accent5">
                              <a:lumMod val="50000"/>
                            </a:schemeClr>
                          </a:solidFill>
                          <a:effectLst/>
                          <a:latin typeface="Century Gothic" panose="020B0502020202020204" pitchFamily="34" charset="0"/>
                          <a:ea typeface="+mn-ea"/>
                          <a:cs typeface="+mn-cs"/>
                        </a:rPr>
                        <a:t> p_ _d_ _</a:t>
                      </a:r>
                      <a:r>
                        <a:rPr lang="en-GB" sz="2000" b="0" kern="1200" dirty="0" err="1">
                          <a:solidFill>
                            <a:schemeClr val="accent5">
                              <a:lumMod val="50000"/>
                            </a:schemeClr>
                          </a:solidFill>
                          <a:effectLst/>
                          <a:latin typeface="Century Gothic" panose="020B0502020202020204" pitchFamily="34" charset="0"/>
                          <a:ea typeface="+mn-ea"/>
                          <a:cs typeface="+mn-cs"/>
                        </a:rPr>
                        <a:t>st_diar</a:t>
                      </a:r>
                      <a:r>
                        <a:rPr lang="en-GB" sz="2000" b="0" kern="1200" dirty="0">
                          <a:solidFill>
                            <a:schemeClr val="accent5">
                              <a:lumMod val="50000"/>
                            </a:schemeClr>
                          </a:solidFill>
                          <a:effectLst/>
                          <a:latin typeface="Century Gothic" panose="020B0502020202020204" pitchFamily="34" charset="0"/>
                          <a:ea typeface="+mn-ea"/>
                          <a:cs typeface="+mn-cs"/>
                        </a:rPr>
                        <a:t> c_ _</a:t>
                      </a:r>
                      <a:r>
                        <a:rPr lang="en-GB" sz="2000" b="0" kern="1200" dirty="0" err="1">
                          <a:solidFill>
                            <a:schemeClr val="accent5">
                              <a:lumMod val="50000"/>
                            </a:schemeClr>
                          </a:solidFill>
                          <a:effectLst/>
                          <a:latin typeface="Century Gothic" panose="020B0502020202020204" pitchFamily="34" charset="0"/>
                          <a:ea typeface="+mn-ea"/>
                          <a:cs typeface="+mn-cs"/>
                        </a:rPr>
                        <a:t>nc_a</a:t>
                      </a:r>
                      <a:r>
                        <a:rPr lang="en-GB" sz="2000" b="0" kern="1200" dirty="0">
                          <a:solidFill>
                            <a:schemeClr val="accent5">
                              <a:lumMod val="50000"/>
                            </a:schemeClr>
                          </a:solidFill>
                          <a:effectLst/>
                          <a:latin typeface="Century Gothic" panose="020B0502020202020204" pitchFamily="34" charset="0"/>
                          <a:ea typeface="+mn-ea"/>
                          <a:cs typeface="+mn-cs"/>
                        </a:rPr>
                        <a:t> y _rt_. P_ _d_ </a:t>
                      </a:r>
                      <a:r>
                        <a:rPr lang="en-GB" sz="2000" b="0" kern="1200" dirty="0" err="1">
                          <a:solidFill>
                            <a:schemeClr val="accent5">
                              <a:lumMod val="50000"/>
                            </a:schemeClr>
                          </a:solidFill>
                          <a:effectLst/>
                          <a:latin typeface="Century Gothic" panose="020B0502020202020204" pitchFamily="34" charset="0"/>
                          <a:ea typeface="+mn-ea"/>
                          <a:cs typeface="+mn-cs"/>
                        </a:rPr>
                        <a:t>camin_r</a:t>
                      </a:r>
                      <a:r>
                        <a:rPr lang="en-GB" sz="2000" b="0" kern="1200" dirty="0">
                          <a:solidFill>
                            <a:schemeClr val="accent5">
                              <a:lumMod val="50000"/>
                            </a:schemeClr>
                          </a:solidFill>
                          <a:effectLst/>
                          <a:latin typeface="Century Gothic" panose="020B0502020202020204" pitchFamily="34" charset="0"/>
                          <a:ea typeface="+mn-ea"/>
                          <a:cs typeface="+mn-cs"/>
                        </a:rPr>
                        <a:t> a l_ _</a:t>
                      </a:r>
                      <a:r>
                        <a:rPr lang="en-GB" sz="2000" b="0" kern="1200" dirty="0" err="1">
                          <a:solidFill>
                            <a:schemeClr val="accent5">
                              <a:lumMod val="50000"/>
                            </a:schemeClr>
                          </a:solidFill>
                          <a:effectLst/>
                          <a:latin typeface="Century Gothic" panose="020B0502020202020204" pitchFamily="34" charset="0"/>
                          <a:ea typeface="+mn-ea"/>
                          <a:cs typeface="+mn-cs"/>
                        </a:rPr>
                        <a:t>sc_el</a:t>
                      </a:r>
                      <a:r>
                        <a:rPr lang="en-GB" sz="2000" b="0" kern="1200" dirty="0">
                          <a:solidFill>
                            <a:schemeClr val="accent5">
                              <a:lumMod val="50000"/>
                            </a:schemeClr>
                          </a:solidFill>
                          <a:effectLst/>
                          <a:latin typeface="Century Gothic" panose="020B0502020202020204" pitchFamily="34" charset="0"/>
                          <a:ea typeface="+mn-ea"/>
                          <a:cs typeface="+mn-cs"/>
                        </a:rPr>
                        <a:t>_ o </a:t>
                      </a:r>
                      <a:r>
                        <a:rPr lang="en-GB" sz="2000" b="0" kern="1200" dirty="0" err="1">
                          <a:solidFill>
                            <a:schemeClr val="accent5">
                              <a:lumMod val="50000"/>
                            </a:schemeClr>
                          </a:solidFill>
                          <a:effectLst/>
                          <a:latin typeface="Century Gothic" panose="020B0502020202020204" pitchFamily="34" charset="0"/>
                          <a:ea typeface="+mn-ea"/>
                          <a:cs typeface="+mn-cs"/>
                        </a:rPr>
                        <a:t>ir</a:t>
                      </a:r>
                      <a:r>
                        <a:rPr lang="en-GB" sz="2000" b="0" kern="1200" dirty="0">
                          <a:solidFill>
                            <a:schemeClr val="accent5">
                              <a:lumMod val="50000"/>
                            </a:schemeClr>
                          </a:solidFill>
                          <a:effectLst/>
                          <a:latin typeface="Century Gothic" panose="020B0502020202020204" pitchFamily="34" charset="0"/>
                          <a:ea typeface="+mn-ea"/>
                          <a:cs typeface="+mn-cs"/>
                        </a:rPr>
                        <a:t> _n </a:t>
                      </a:r>
                      <a:r>
                        <a:rPr lang="en-GB" sz="2000" b="0" kern="1200" dirty="0" err="1">
                          <a:solidFill>
                            <a:schemeClr val="accent5">
                              <a:lumMod val="50000"/>
                            </a:schemeClr>
                          </a:solidFill>
                          <a:effectLst/>
                          <a:latin typeface="Century Gothic" panose="020B0502020202020204" pitchFamily="34" charset="0"/>
                          <a:ea typeface="+mn-ea"/>
                          <a:cs typeface="+mn-cs"/>
                        </a:rPr>
                        <a:t>b_c_clet</a:t>
                      </a:r>
                      <a:r>
                        <a:rPr lang="en-GB" sz="2000" b="0" kern="1200" dirty="0">
                          <a:solidFill>
                            <a:schemeClr val="accent5">
                              <a:lumMod val="50000"/>
                            </a:schemeClr>
                          </a:solidFill>
                          <a:effectLst/>
                          <a:latin typeface="Century Gothic" panose="020B0502020202020204" pitchFamily="34" charset="0"/>
                          <a:ea typeface="+mn-ea"/>
                          <a:cs typeface="+mn-cs"/>
                        </a:rPr>
                        <a:t>_ </a:t>
                      </a:r>
                      <a:r>
                        <a:rPr lang="en-GB" sz="2000" b="0" kern="1200" dirty="0" err="1">
                          <a:solidFill>
                            <a:schemeClr val="accent5">
                              <a:lumMod val="50000"/>
                            </a:schemeClr>
                          </a:solidFill>
                          <a:effectLst/>
                          <a:latin typeface="Century Gothic" panose="020B0502020202020204" pitchFamily="34" charset="0"/>
                          <a:ea typeface="+mn-ea"/>
                          <a:cs typeface="+mn-cs"/>
                        </a:rPr>
                        <a:t>p_rqu</a:t>
                      </a:r>
                      <a:r>
                        <a:rPr lang="en-GB" sz="2000" b="0" kern="1200" dirty="0">
                          <a:solidFill>
                            <a:schemeClr val="accent5">
                              <a:lumMod val="50000"/>
                            </a:schemeClr>
                          </a:solidFill>
                          <a:effectLst/>
                          <a:latin typeface="Century Gothic" panose="020B0502020202020204" pitchFamily="34" charset="0"/>
                          <a:ea typeface="+mn-ea"/>
                          <a:cs typeface="+mn-cs"/>
                        </a:rPr>
                        <a:t>_ _</a:t>
                      </a:r>
                      <a:r>
                        <a:rPr lang="en-GB" sz="2000" b="0" kern="1200" dirty="0" err="1">
                          <a:solidFill>
                            <a:schemeClr val="accent5">
                              <a:lumMod val="50000"/>
                            </a:schemeClr>
                          </a:solidFill>
                          <a:effectLst/>
                          <a:latin typeface="Century Gothic" panose="020B0502020202020204" pitchFamily="34" charset="0"/>
                          <a:ea typeface="+mn-ea"/>
                          <a:cs typeface="+mn-cs"/>
                        </a:rPr>
                        <a:t>stá</a:t>
                      </a:r>
                      <a:r>
                        <a:rPr lang="en-GB" sz="2000" b="0" kern="1200" dirty="0">
                          <a:solidFill>
                            <a:schemeClr val="accent5">
                              <a:lumMod val="50000"/>
                            </a:schemeClr>
                          </a:solidFill>
                          <a:effectLst/>
                          <a:latin typeface="Century Gothic" panose="020B0502020202020204" pitchFamily="34" charset="0"/>
                          <a:ea typeface="+mn-ea"/>
                          <a:cs typeface="+mn-cs"/>
                        </a:rPr>
                        <a:t> </a:t>
                      </a:r>
                      <a:r>
                        <a:rPr lang="en-GB" sz="2000" b="0" kern="1200" dirty="0" err="1">
                          <a:solidFill>
                            <a:schemeClr val="accent5">
                              <a:lumMod val="50000"/>
                            </a:schemeClr>
                          </a:solidFill>
                          <a:effectLst/>
                          <a:latin typeface="Century Gothic" panose="020B0502020202020204" pitchFamily="34" charset="0"/>
                          <a:ea typeface="+mn-ea"/>
                          <a:cs typeface="+mn-cs"/>
                        </a:rPr>
                        <a:t>c_rca</a:t>
                      </a:r>
                      <a:r>
                        <a:rPr lang="en-GB" sz="2000" b="0" kern="1200" dirty="0">
                          <a:solidFill>
                            <a:schemeClr val="accent5">
                              <a:lumMod val="50000"/>
                            </a:schemeClr>
                          </a:solidFill>
                          <a:effectLst/>
                          <a:latin typeface="Century Gothic" panose="020B0502020202020204" pitchFamily="34" charset="0"/>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4" name="Rounded Rectangle 11">
            <a:extLst>
              <a:ext uri="{FF2B5EF4-FFF2-40B4-BE49-F238E27FC236}">
                <a16:creationId xmlns:a16="http://schemas.microsoft.com/office/drawing/2014/main" id="{A316DD52-7894-4A75-969C-CA0645DA2978}"/>
              </a:ext>
            </a:extLst>
          </p:cNvPr>
          <p:cNvSpPr/>
          <p:nvPr/>
        </p:nvSpPr>
        <p:spPr>
          <a:xfrm>
            <a:off x="8342142" y="258166"/>
            <a:ext cx="35860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22539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B96A20-00A5-964F-885C-C165257CFC48}"/>
              </a:ext>
            </a:extLst>
          </p:cNvPr>
          <p:cNvSpPr txBox="1"/>
          <p:nvPr/>
        </p:nvSpPr>
        <p:spPr>
          <a:xfrm>
            <a:off x="1501421" y="123260"/>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cuál</a:t>
            </a:r>
            <a:r>
              <a:rPr lang="en-GB" sz="2400" b="1" dirty="0">
                <a:solidFill>
                  <a:schemeClr val="accent1">
                    <a:lumMod val="50000"/>
                  </a:scheme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C0438FBB-20C6-3E42-B716-8A878A628A10}"/>
              </a:ext>
            </a:extLst>
          </p:cNvPr>
          <p:cNvSpPr txBox="1"/>
          <p:nvPr/>
        </p:nvSpPr>
        <p:spPr>
          <a:xfrm>
            <a:off x="2572980" y="956221"/>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cuánto</a:t>
            </a:r>
            <a:r>
              <a:rPr lang="en-GB" sz="2400" b="1" dirty="0">
                <a:solidFill>
                  <a:schemeClr val="accent1">
                    <a:lumMod val="50000"/>
                  </a:scheme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04A9B460-5B60-CB46-8749-5EBC17551F12}"/>
              </a:ext>
            </a:extLst>
          </p:cNvPr>
          <p:cNvSpPr txBox="1"/>
          <p:nvPr/>
        </p:nvSpPr>
        <p:spPr>
          <a:xfrm>
            <a:off x="4236890" y="342634"/>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el </a:t>
            </a:r>
            <a:r>
              <a:rPr lang="en-GB" sz="2400" b="1" dirty="0" err="1">
                <a:solidFill>
                  <a:schemeClr val="accent1">
                    <a:lumMod val="50000"/>
                  </a:schemeClr>
                </a:solidFill>
                <a:latin typeface="Century Gothic" panose="020B0502020202020204" pitchFamily="34" charset="0"/>
              </a:rPr>
              <a:t>dibujo</a:t>
            </a:r>
            <a:endParaRPr lang="en-GB" sz="2400" b="1" dirty="0">
              <a:solidFill>
                <a:schemeClr val="accent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F2FBC167-1F65-FD4A-A280-00090C3DC4D8}"/>
              </a:ext>
            </a:extLst>
          </p:cNvPr>
          <p:cNvSpPr txBox="1"/>
          <p:nvPr/>
        </p:nvSpPr>
        <p:spPr>
          <a:xfrm>
            <a:off x="5853527" y="954633"/>
            <a:ext cx="2132901" cy="461665"/>
          </a:xfrm>
          <a:prstGeom prst="rect">
            <a:avLst/>
          </a:prstGeom>
          <a:noFill/>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los</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deberes</a:t>
            </a:r>
            <a:endParaRPr lang="en-GB" sz="2400" b="1" dirty="0">
              <a:solidFill>
                <a:schemeClr val="accent1">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EFCD5847-8EDE-BE49-93AA-37E24BB16B8E}"/>
              </a:ext>
            </a:extLst>
          </p:cNvPr>
          <p:cNvSpPr txBox="1"/>
          <p:nvPr/>
        </p:nvSpPr>
        <p:spPr>
          <a:xfrm>
            <a:off x="7397243" y="256120"/>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el </a:t>
            </a:r>
            <a:r>
              <a:rPr lang="en-GB" sz="2400" b="1" dirty="0" err="1">
                <a:solidFill>
                  <a:schemeClr val="accent1">
                    <a:lumMod val="50000"/>
                  </a:schemeClr>
                </a:solidFill>
                <a:latin typeface="Century Gothic" panose="020B0502020202020204" pitchFamily="34" charset="0"/>
              </a:rPr>
              <a:t>deporte</a:t>
            </a:r>
            <a:endParaRPr lang="en-GB" sz="2400" b="1" dirty="0">
              <a:solidFill>
                <a:schemeClr val="accent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5ED26FA-94A4-1144-96A1-85AEBB6344BB}"/>
              </a:ext>
            </a:extLst>
          </p:cNvPr>
          <p:cNvSpPr txBox="1"/>
          <p:nvPr/>
        </p:nvSpPr>
        <p:spPr>
          <a:xfrm>
            <a:off x="33272" y="1060537"/>
            <a:ext cx="1929831" cy="461665"/>
          </a:xfrm>
          <a:prstGeom prst="rect">
            <a:avLst/>
          </a:prstGeom>
          <a:noFill/>
          <a:ln>
            <a:noFill/>
          </a:ln>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cuándo</a:t>
            </a:r>
            <a:r>
              <a:rPr lang="en-GB" sz="2400" b="1" dirty="0">
                <a:solidFill>
                  <a:schemeClr val="accent1">
                    <a:lumMod val="50000"/>
                  </a:schemeClr>
                </a:solidFill>
                <a:latin typeface="Century Gothic" panose="020B0502020202020204" pitchFamily="34" charset="0"/>
              </a:rPr>
              <a:t>?</a:t>
            </a:r>
          </a:p>
        </p:txBody>
      </p:sp>
      <p:cxnSp>
        <p:nvCxnSpPr>
          <p:cNvPr id="3" name="Curved Connector 2">
            <a:extLst>
              <a:ext uri="{FF2B5EF4-FFF2-40B4-BE49-F238E27FC236}">
                <a16:creationId xmlns:a16="http://schemas.microsoft.com/office/drawing/2014/main" id="{2D189693-15C1-364F-B2F3-BC37F146A556}"/>
              </a:ext>
            </a:extLst>
          </p:cNvPr>
          <p:cNvCxnSpPr>
            <a:cxnSpLocks/>
            <a:stCxn id="19" idx="4"/>
          </p:cNvCxnSpPr>
          <p:nvPr/>
        </p:nvCxnSpPr>
        <p:spPr>
          <a:xfrm rot="16200000" flipH="1">
            <a:off x="1638960" y="974919"/>
            <a:ext cx="2655983" cy="3935926"/>
          </a:xfrm>
          <a:prstGeom prst="curvedConnector2">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54668BA-02FA-0749-8371-17457C328F3B}"/>
              </a:ext>
            </a:extLst>
          </p:cNvPr>
          <p:cNvSpPr/>
          <p:nvPr/>
        </p:nvSpPr>
        <p:spPr>
          <a:xfrm>
            <a:off x="7095" y="951825"/>
            <a:ext cx="1983786" cy="663066"/>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grpSp>
        <p:nvGrpSpPr>
          <p:cNvPr id="18" name="Group 17"/>
          <p:cNvGrpSpPr/>
          <p:nvPr/>
        </p:nvGrpSpPr>
        <p:grpSpPr>
          <a:xfrm>
            <a:off x="3002536" y="824456"/>
            <a:ext cx="4947181" cy="1506475"/>
            <a:chOff x="5075544" y="1090956"/>
            <a:chExt cx="4947181" cy="1506475"/>
          </a:xfrm>
        </p:grpSpPr>
        <p:sp>
          <p:nvSpPr>
            <p:cNvPr id="24" name="Oval 23">
              <a:extLst>
                <a:ext uri="{FF2B5EF4-FFF2-40B4-BE49-F238E27FC236}">
                  <a16:creationId xmlns:a16="http://schemas.microsoft.com/office/drawing/2014/main" id="{F0089B9A-3F8B-E845-BB0F-88C8B3E7723D}"/>
                </a:ext>
              </a:extLst>
            </p:cNvPr>
            <p:cNvSpPr/>
            <p:nvPr/>
          </p:nvSpPr>
          <p:spPr>
            <a:xfrm>
              <a:off x="7926535" y="1090956"/>
              <a:ext cx="2096190" cy="815210"/>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cxnSp>
          <p:nvCxnSpPr>
            <p:cNvPr id="27" name="Curved Connector 26">
              <a:extLst>
                <a:ext uri="{FF2B5EF4-FFF2-40B4-BE49-F238E27FC236}">
                  <a16:creationId xmlns:a16="http://schemas.microsoft.com/office/drawing/2014/main" id="{754E8CA8-9CF5-A94D-83A1-569E102A30ED}"/>
                </a:ext>
              </a:extLst>
            </p:cNvPr>
            <p:cNvCxnSpPr>
              <a:cxnSpLocks/>
              <a:stCxn id="24" idx="4"/>
            </p:cNvCxnSpPr>
            <p:nvPr/>
          </p:nvCxnSpPr>
          <p:spPr>
            <a:xfrm rot="5400000">
              <a:off x="6679455" y="302255"/>
              <a:ext cx="691265" cy="3899087"/>
            </a:xfrm>
            <a:prstGeom prst="curvedConnector2">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654747" y="206690"/>
            <a:ext cx="3533035" cy="4015293"/>
            <a:chOff x="4278592" y="272203"/>
            <a:chExt cx="3533035" cy="4015293"/>
          </a:xfrm>
        </p:grpSpPr>
        <p:sp>
          <p:nvSpPr>
            <p:cNvPr id="23" name="Oval 22">
              <a:extLst>
                <a:ext uri="{FF2B5EF4-FFF2-40B4-BE49-F238E27FC236}">
                  <a16:creationId xmlns:a16="http://schemas.microsoft.com/office/drawing/2014/main" id="{6CF16436-24E9-F442-BAEC-530973D91B23}"/>
                </a:ext>
              </a:extLst>
            </p:cNvPr>
            <p:cNvSpPr/>
            <p:nvPr/>
          </p:nvSpPr>
          <p:spPr>
            <a:xfrm>
              <a:off x="5969689" y="272203"/>
              <a:ext cx="1841938" cy="767720"/>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cxnSp>
          <p:nvCxnSpPr>
            <p:cNvPr id="28" name="Curved Connector 27">
              <a:extLst>
                <a:ext uri="{FF2B5EF4-FFF2-40B4-BE49-F238E27FC236}">
                  <a16:creationId xmlns:a16="http://schemas.microsoft.com/office/drawing/2014/main" id="{9DD75FF5-2D08-F045-8A9C-B6337DE03D7A}"/>
                </a:ext>
              </a:extLst>
            </p:cNvPr>
            <p:cNvCxnSpPr>
              <a:cxnSpLocks/>
            </p:cNvCxnSpPr>
            <p:nvPr/>
          </p:nvCxnSpPr>
          <p:spPr>
            <a:xfrm rot="5400000">
              <a:off x="3954489" y="1364026"/>
              <a:ext cx="3247573" cy="2599367"/>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sp>
        <p:nvSpPr>
          <p:cNvPr id="22" name="Oval 21">
            <a:extLst>
              <a:ext uri="{FF2B5EF4-FFF2-40B4-BE49-F238E27FC236}">
                <a16:creationId xmlns:a16="http://schemas.microsoft.com/office/drawing/2014/main" id="{971079BC-1024-3D4A-8073-D55DBE7B800D}"/>
              </a:ext>
            </a:extLst>
          </p:cNvPr>
          <p:cNvSpPr/>
          <p:nvPr/>
        </p:nvSpPr>
        <p:spPr>
          <a:xfrm>
            <a:off x="2622556" y="873108"/>
            <a:ext cx="2033280" cy="663066"/>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cxnSp>
        <p:nvCxnSpPr>
          <p:cNvPr id="29" name="Curved Connector 28">
            <a:extLst>
              <a:ext uri="{FF2B5EF4-FFF2-40B4-BE49-F238E27FC236}">
                <a16:creationId xmlns:a16="http://schemas.microsoft.com/office/drawing/2014/main" id="{86DEAEA1-8E17-C548-89D0-B61004BE34AA}"/>
              </a:ext>
            </a:extLst>
          </p:cNvPr>
          <p:cNvCxnSpPr>
            <a:cxnSpLocks/>
            <a:stCxn id="22" idx="4"/>
          </p:cNvCxnSpPr>
          <p:nvPr/>
        </p:nvCxnSpPr>
        <p:spPr>
          <a:xfrm rot="16200000" flipH="1">
            <a:off x="6716687" y="-1541318"/>
            <a:ext cx="983568" cy="7138551"/>
          </a:xfrm>
          <a:prstGeom prst="curvedConnector2">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731824" y="60989"/>
            <a:ext cx="2657239" cy="3523015"/>
            <a:chOff x="1035656" y="272203"/>
            <a:chExt cx="2657239" cy="3523015"/>
          </a:xfrm>
        </p:grpSpPr>
        <p:sp>
          <p:nvSpPr>
            <p:cNvPr id="21" name="Oval 20">
              <a:extLst>
                <a:ext uri="{FF2B5EF4-FFF2-40B4-BE49-F238E27FC236}">
                  <a16:creationId xmlns:a16="http://schemas.microsoft.com/office/drawing/2014/main" id="{D6078E0E-23D8-DC4D-B478-1D595C3C1365}"/>
                </a:ext>
              </a:extLst>
            </p:cNvPr>
            <p:cNvSpPr/>
            <p:nvPr/>
          </p:nvSpPr>
          <p:spPr>
            <a:xfrm>
              <a:off x="2068541" y="272203"/>
              <a:ext cx="1624354" cy="663066"/>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cxnSp>
          <p:nvCxnSpPr>
            <p:cNvPr id="30" name="Curved Connector 29">
              <a:extLst>
                <a:ext uri="{FF2B5EF4-FFF2-40B4-BE49-F238E27FC236}">
                  <a16:creationId xmlns:a16="http://schemas.microsoft.com/office/drawing/2014/main" id="{106BC026-344A-CB4D-ABAF-CFB238D3DC6A}"/>
                </a:ext>
              </a:extLst>
            </p:cNvPr>
            <p:cNvCxnSpPr>
              <a:cxnSpLocks/>
              <a:endCxn id="41" idx="0"/>
            </p:cNvCxnSpPr>
            <p:nvPr/>
          </p:nvCxnSpPr>
          <p:spPr>
            <a:xfrm rot="5400000">
              <a:off x="509302" y="1455353"/>
              <a:ext cx="2866219" cy="1813512"/>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726402" y="181033"/>
            <a:ext cx="3671039" cy="2837340"/>
            <a:chOff x="7979678" y="214337"/>
            <a:chExt cx="3671039" cy="2837340"/>
          </a:xfrm>
        </p:grpSpPr>
        <p:sp>
          <p:nvSpPr>
            <p:cNvPr id="25" name="Oval 24">
              <a:extLst>
                <a:ext uri="{FF2B5EF4-FFF2-40B4-BE49-F238E27FC236}">
                  <a16:creationId xmlns:a16="http://schemas.microsoft.com/office/drawing/2014/main" id="{FDD86F9A-6B90-144A-B328-2205E31028E0}"/>
                </a:ext>
              </a:extLst>
            </p:cNvPr>
            <p:cNvSpPr/>
            <p:nvPr/>
          </p:nvSpPr>
          <p:spPr>
            <a:xfrm>
              <a:off x="9820758" y="214337"/>
              <a:ext cx="1829959" cy="672195"/>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cxnSp>
          <p:nvCxnSpPr>
            <p:cNvPr id="31" name="Curved Connector 30">
              <a:extLst>
                <a:ext uri="{FF2B5EF4-FFF2-40B4-BE49-F238E27FC236}">
                  <a16:creationId xmlns:a16="http://schemas.microsoft.com/office/drawing/2014/main" id="{81EE5008-000B-044B-8DB2-4DE5919E17C4}"/>
                </a:ext>
              </a:extLst>
            </p:cNvPr>
            <p:cNvCxnSpPr>
              <a:cxnSpLocks/>
              <a:endCxn id="25" idx="4"/>
            </p:cNvCxnSpPr>
            <p:nvPr/>
          </p:nvCxnSpPr>
          <p:spPr>
            <a:xfrm flipV="1">
              <a:off x="7979678" y="886532"/>
              <a:ext cx="2756060" cy="2165145"/>
            </a:xfrm>
            <a:prstGeom prst="curvedConnector2">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2338675" y="1876379"/>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J</a:t>
            </a:r>
          </a:p>
        </p:txBody>
      </p:sp>
      <p:sp>
        <p:nvSpPr>
          <p:cNvPr id="33" name="TextBox 32"/>
          <p:cNvSpPr txBox="1"/>
          <p:nvPr/>
        </p:nvSpPr>
        <p:spPr>
          <a:xfrm>
            <a:off x="2481835" y="4636915"/>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K</a:t>
            </a:r>
          </a:p>
        </p:txBody>
      </p:sp>
      <p:sp>
        <p:nvSpPr>
          <p:cNvPr id="34" name="TextBox 33"/>
          <p:cNvSpPr txBox="1"/>
          <p:nvPr/>
        </p:nvSpPr>
        <p:spPr>
          <a:xfrm>
            <a:off x="5039631" y="2514986"/>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L</a:t>
            </a:r>
          </a:p>
        </p:txBody>
      </p:sp>
      <p:sp>
        <p:nvSpPr>
          <p:cNvPr id="35" name="TextBox 34"/>
          <p:cNvSpPr txBox="1"/>
          <p:nvPr/>
        </p:nvSpPr>
        <p:spPr>
          <a:xfrm>
            <a:off x="5136902" y="3835949"/>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M</a:t>
            </a:r>
          </a:p>
        </p:txBody>
      </p:sp>
      <p:sp>
        <p:nvSpPr>
          <p:cNvPr id="36" name="TextBox 35"/>
          <p:cNvSpPr txBox="1"/>
          <p:nvPr/>
        </p:nvSpPr>
        <p:spPr>
          <a:xfrm>
            <a:off x="10928254" y="2097947"/>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N</a:t>
            </a:r>
          </a:p>
        </p:txBody>
      </p:sp>
      <p:sp>
        <p:nvSpPr>
          <p:cNvPr id="40" name="TextBox 39">
            <a:extLst>
              <a:ext uri="{FF2B5EF4-FFF2-40B4-BE49-F238E27FC236}">
                <a16:creationId xmlns:a16="http://schemas.microsoft.com/office/drawing/2014/main" id="{05ED26FA-94A4-1144-96A1-85AEBB6344BB}"/>
              </a:ext>
            </a:extLst>
          </p:cNvPr>
          <p:cNvSpPr txBox="1"/>
          <p:nvPr/>
        </p:nvSpPr>
        <p:spPr>
          <a:xfrm>
            <a:off x="4414959" y="4419927"/>
            <a:ext cx="1929831" cy="461665"/>
          </a:xfrm>
          <a:prstGeom prst="rect">
            <a:avLst/>
          </a:prstGeom>
          <a:noFill/>
          <a:ln>
            <a:noFill/>
          </a:ln>
        </p:spPr>
        <p:txBody>
          <a:bodyPr wrap="square" rtlCol="0">
            <a:spAutoFit/>
          </a:bodyPr>
          <a:lstStyle/>
          <a:p>
            <a:pPr algn="ctr"/>
            <a:r>
              <a:rPr lang="en-GB" sz="2400" dirty="0">
                <a:solidFill>
                  <a:schemeClr val="accent1">
                    <a:lumMod val="50000"/>
                  </a:schemeClr>
                </a:solidFill>
                <a:latin typeface="Century Gothic" panose="020B0502020202020204" pitchFamily="34" charset="0"/>
              </a:rPr>
              <a:t>When?</a:t>
            </a:r>
          </a:p>
        </p:txBody>
      </p:sp>
      <p:sp>
        <p:nvSpPr>
          <p:cNvPr id="41" name="TextBox 40">
            <a:extLst>
              <a:ext uri="{FF2B5EF4-FFF2-40B4-BE49-F238E27FC236}">
                <a16:creationId xmlns:a16="http://schemas.microsoft.com/office/drawing/2014/main" id="{05ED26FA-94A4-1144-96A1-85AEBB6344BB}"/>
              </a:ext>
            </a:extLst>
          </p:cNvPr>
          <p:cNvSpPr txBox="1"/>
          <p:nvPr/>
        </p:nvSpPr>
        <p:spPr>
          <a:xfrm>
            <a:off x="-233093" y="3584005"/>
            <a:ext cx="1929831" cy="461665"/>
          </a:xfrm>
          <a:prstGeom prst="rect">
            <a:avLst/>
          </a:prstGeom>
          <a:noFill/>
          <a:ln>
            <a:noFill/>
          </a:ln>
        </p:spPr>
        <p:txBody>
          <a:bodyPr wrap="square" rtlCol="0">
            <a:spAutoFit/>
          </a:bodyPr>
          <a:lstStyle/>
          <a:p>
            <a:pPr algn="ctr"/>
            <a:r>
              <a:rPr lang="en-GB" sz="2400" dirty="0">
                <a:solidFill>
                  <a:schemeClr val="accent1">
                    <a:lumMod val="50000"/>
                  </a:schemeClr>
                </a:solidFill>
                <a:latin typeface="Century Gothic" panose="020B0502020202020204" pitchFamily="34" charset="0"/>
              </a:rPr>
              <a:t>Which?</a:t>
            </a:r>
          </a:p>
        </p:txBody>
      </p:sp>
      <p:sp>
        <p:nvSpPr>
          <p:cNvPr id="42" name="TextBox 41">
            <a:extLst>
              <a:ext uri="{FF2B5EF4-FFF2-40B4-BE49-F238E27FC236}">
                <a16:creationId xmlns:a16="http://schemas.microsoft.com/office/drawing/2014/main" id="{05ED26FA-94A4-1144-96A1-85AEBB6344BB}"/>
              </a:ext>
            </a:extLst>
          </p:cNvPr>
          <p:cNvSpPr txBox="1"/>
          <p:nvPr/>
        </p:nvSpPr>
        <p:spPr>
          <a:xfrm>
            <a:off x="1603905" y="2429238"/>
            <a:ext cx="1929831" cy="461665"/>
          </a:xfrm>
          <a:prstGeom prst="rect">
            <a:avLst/>
          </a:prstGeom>
          <a:noFill/>
          <a:ln>
            <a:noFill/>
          </a:ln>
        </p:spPr>
        <p:txBody>
          <a:bodyPr wrap="square" rtlCol="0">
            <a:spAutoFit/>
          </a:bodyPr>
          <a:lstStyle/>
          <a:p>
            <a:pPr algn="ctr"/>
            <a:r>
              <a:rPr lang="en-GB" sz="2400" dirty="0">
                <a:solidFill>
                  <a:schemeClr val="accent1">
                    <a:lumMod val="50000"/>
                  </a:schemeClr>
                </a:solidFill>
                <a:latin typeface="Century Gothic" panose="020B0502020202020204" pitchFamily="34" charset="0"/>
              </a:rPr>
              <a:t>homework</a:t>
            </a:r>
          </a:p>
        </p:txBody>
      </p:sp>
      <p:sp>
        <p:nvSpPr>
          <p:cNvPr id="44" name="TextBox 43">
            <a:extLst>
              <a:ext uri="{FF2B5EF4-FFF2-40B4-BE49-F238E27FC236}">
                <a16:creationId xmlns:a16="http://schemas.microsoft.com/office/drawing/2014/main" id="{05ED26FA-94A4-1144-96A1-85AEBB6344BB}"/>
              </a:ext>
            </a:extLst>
          </p:cNvPr>
          <p:cNvSpPr txBox="1"/>
          <p:nvPr/>
        </p:nvSpPr>
        <p:spPr>
          <a:xfrm>
            <a:off x="10054429" y="2660875"/>
            <a:ext cx="2258831" cy="830997"/>
          </a:xfrm>
          <a:prstGeom prst="rect">
            <a:avLst/>
          </a:prstGeom>
          <a:noFill/>
          <a:ln>
            <a:noFill/>
          </a:ln>
        </p:spPr>
        <p:txBody>
          <a:bodyPr wrap="square" rtlCol="0">
            <a:spAutoFit/>
          </a:bodyPr>
          <a:lstStyle/>
          <a:p>
            <a:pPr algn="ctr"/>
            <a:r>
              <a:rPr lang="en-GB" sz="2400" dirty="0">
                <a:solidFill>
                  <a:schemeClr val="accent1">
                    <a:lumMod val="50000"/>
                  </a:schemeClr>
                </a:solidFill>
                <a:latin typeface="Century Gothic" panose="020B0502020202020204" pitchFamily="34" charset="0"/>
              </a:rPr>
              <a:t>How much? How many?</a:t>
            </a:r>
          </a:p>
        </p:txBody>
      </p:sp>
      <p:sp>
        <p:nvSpPr>
          <p:cNvPr id="45" name="TextBox 44">
            <a:extLst>
              <a:ext uri="{FF2B5EF4-FFF2-40B4-BE49-F238E27FC236}">
                <a16:creationId xmlns:a16="http://schemas.microsoft.com/office/drawing/2014/main" id="{05ED26FA-94A4-1144-96A1-85AEBB6344BB}"/>
              </a:ext>
            </a:extLst>
          </p:cNvPr>
          <p:cNvSpPr txBox="1"/>
          <p:nvPr/>
        </p:nvSpPr>
        <p:spPr>
          <a:xfrm>
            <a:off x="1702530" y="4221983"/>
            <a:ext cx="1929831" cy="461665"/>
          </a:xfrm>
          <a:prstGeom prst="rect">
            <a:avLst/>
          </a:prstGeom>
          <a:noFill/>
          <a:ln>
            <a:noFill/>
          </a:ln>
        </p:spPr>
        <p:txBody>
          <a:bodyPr wrap="square" rtlCol="0">
            <a:spAutoFit/>
          </a:bodyPr>
          <a:lstStyle/>
          <a:p>
            <a:pPr algn="ctr"/>
            <a:r>
              <a:rPr lang="en-GB" sz="2400" dirty="0">
                <a:solidFill>
                  <a:schemeClr val="accent1">
                    <a:lumMod val="50000"/>
                  </a:schemeClr>
                </a:solidFill>
                <a:latin typeface="Century Gothic" panose="020B0502020202020204" pitchFamily="34" charset="0"/>
              </a:rPr>
              <a:t>drawing</a:t>
            </a:r>
          </a:p>
        </p:txBody>
      </p:sp>
      <p:sp>
        <p:nvSpPr>
          <p:cNvPr id="47" name="TextBox 46">
            <a:extLst>
              <a:ext uri="{FF2B5EF4-FFF2-40B4-BE49-F238E27FC236}">
                <a16:creationId xmlns:a16="http://schemas.microsoft.com/office/drawing/2014/main" id="{05ED26FA-94A4-1144-96A1-85AEBB6344BB}"/>
              </a:ext>
            </a:extLst>
          </p:cNvPr>
          <p:cNvSpPr txBox="1"/>
          <p:nvPr/>
        </p:nvSpPr>
        <p:spPr>
          <a:xfrm>
            <a:off x="4702917" y="3075713"/>
            <a:ext cx="1089848" cy="461665"/>
          </a:xfrm>
          <a:prstGeom prst="rect">
            <a:avLst/>
          </a:prstGeom>
          <a:noFill/>
          <a:ln>
            <a:noFill/>
          </a:ln>
        </p:spPr>
        <p:txBody>
          <a:bodyPr wrap="square" rtlCol="0">
            <a:spAutoFit/>
          </a:bodyPr>
          <a:lstStyle/>
          <a:p>
            <a:pPr algn="ctr"/>
            <a:r>
              <a:rPr lang="en-GB" sz="2400" dirty="0">
                <a:solidFill>
                  <a:schemeClr val="accent1">
                    <a:lumMod val="50000"/>
                  </a:schemeClr>
                </a:solidFill>
                <a:latin typeface="Century Gothic" panose="020B0502020202020204" pitchFamily="34" charset="0"/>
              </a:rPr>
              <a:t>sport</a:t>
            </a:r>
          </a:p>
        </p:txBody>
      </p:sp>
      <p:sp>
        <p:nvSpPr>
          <p:cNvPr id="59" name="TextBox 58">
            <a:extLst>
              <a:ext uri="{FF2B5EF4-FFF2-40B4-BE49-F238E27FC236}">
                <a16:creationId xmlns:a16="http://schemas.microsoft.com/office/drawing/2014/main" id="{04A9B460-5B60-CB46-8749-5EBC17551F12}"/>
              </a:ext>
            </a:extLst>
          </p:cNvPr>
          <p:cNvSpPr txBox="1"/>
          <p:nvPr/>
        </p:nvSpPr>
        <p:spPr>
          <a:xfrm>
            <a:off x="8599517" y="943206"/>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la </a:t>
            </a:r>
            <a:r>
              <a:rPr lang="en-GB" sz="2400" b="1" dirty="0" err="1">
                <a:solidFill>
                  <a:schemeClr val="accent1">
                    <a:lumMod val="50000"/>
                  </a:schemeClr>
                </a:solidFill>
                <a:latin typeface="Century Gothic" panose="020B0502020202020204" pitchFamily="34" charset="0"/>
              </a:rPr>
              <a:t>tarde</a:t>
            </a:r>
            <a:endParaRPr lang="en-GB" sz="2400" b="1" dirty="0">
              <a:solidFill>
                <a:schemeClr val="accent1">
                  <a:lumMod val="50000"/>
                </a:schemeClr>
              </a:solidFill>
              <a:latin typeface="Century Gothic" panose="020B0502020202020204" pitchFamily="34" charset="0"/>
            </a:endParaRPr>
          </a:p>
        </p:txBody>
      </p:sp>
      <p:grpSp>
        <p:nvGrpSpPr>
          <p:cNvPr id="60" name="Group 59"/>
          <p:cNvGrpSpPr/>
          <p:nvPr/>
        </p:nvGrpSpPr>
        <p:grpSpPr>
          <a:xfrm>
            <a:off x="8409306" y="792872"/>
            <a:ext cx="2046556" cy="3252799"/>
            <a:chOff x="5502924" y="272203"/>
            <a:chExt cx="2046556" cy="3252799"/>
          </a:xfrm>
        </p:grpSpPr>
        <p:sp>
          <p:nvSpPr>
            <p:cNvPr id="61" name="Oval 60">
              <a:extLst>
                <a:ext uri="{FF2B5EF4-FFF2-40B4-BE49-F238E27FC236}">
                  <a16:creationId xmlns:a16="http://schemas.microsoft.com/office/drawing/2014/main" id="{6CF16436-24E9-F442-BAEC-530973D91B23}"/>
                </a:ext>
              </a:extLst>
            </p:cNvPr>
            <p:cNvSpPr/>
            <p:nvPr/>
          </p:nvSpPr>
          <p:spPr>
            <a:xfrm>
              <a:off x="5969689" y="272203"/>
              <a:ext cx="1579791" cy="767720"/>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cxnSp>
          <p:nvCxnSpPr>
            <p:cNvPr id="62" name="Curved Connector 61">
              <a:extLst>
                <a:ext uri="{FF2B5EF4-FFF2-40B4-BE49-F238E27FC236}">
                  <a16:creationId xmlns:a16="http://schemas.microsoft.com/office/drawing/2014/main" id="{9DD75FF5-2D08-F045-8A9C-B6337DE03D7A}"/>
                </a:ext>
              </a:extLst>
            </p:cNvPr>
            <p:cNvCxnSpPr>
              <a:cxnSpLocks/>
              <a:stCxn id="61" idx="4"/>
            </p:cNvCxnSpPr>
            <p:nvPr/>
          </p:nvCxnSpPr>
          <p:spPr>
            <a:xfrm rot="5400000">
              <a:off x="4888716" y="1654132"/>
              <a:ext cx="2485078" cy="1256661"/>
            </a:xfrm>
            <a:prstGeom prst="curvedConnector3">
              <a:avLst>
                <a:gd name="adj1" fmla="val 50000"/>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8148778" y="4223685"/>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P</a:t>
            </a:r>
          </a:p>
        </p:txBody>
      </p:sp>
      <p:sp>
        <p:nvSpPr>
          <p:cNvPr id="64" name="TextBox 63">
            <a:extLst>
              <a:ext uri="{FF2B5EF4-FFF2-40B4-BE49-F238E27FC236}">
                <a16:creationId xmlns:a16="http://schemas.microsoft.com/office/drawing/2014/main" id="{05ED26FA-94A4-1144-96A1-85AEBB6344BB}"/>
              </a:ext>
            </a:extLst>
          </p:cNvPr>
          <p:cNvSpPr txBox="1"/>
          <p:nvPr/>
        </p:nvSpPr>
        <p:spPr>
          <a:xfrm>
            <a:off x="7377911" y="4829647"/>
            <a:ext cx="1929831" cy="830997"/>
          </a:xfrm>
          <a:prstGeom prst="rect">
            <a:avLst/>
          </a:prstGeom>
          <a:noFill/>
          <a:ln>
            <a:noFill/>
          </a:ln>
        </p:spPr>
        <p:txBody>
          <a:bodyPr wrap="square" rtlCol="0">
            <a:spAutoFit/>
          </a:bodyPr>
          <a:lstStyle/>
          <a:p>
            <a:pPr algn="ctr"/>
            <a:r>
              <a:rPr lang="en-GB" sz="2400" dirty="0">
                <a:solidFill>
                  <a:schemeClr val="accent1">
                    <a:lumMod val="50000"/>
                  </a:schemeClr>
                </a:solidFill>
                <a:latin typeface="Century Gothic" panose="020B0502020202020204" pitchFamily="34" charset="0"/>
              </a:rPr>
              <a:t>afternoon/evening</a:t>
            </a:r>
          </a:p>
        </p:txBody>
      </p:sp>
      <p:sp>
        <p:nvSpPr>
          <p:cNvPr id="74" name="TextBox 73">
            <a:extLst>
              <a:ext uri="{FF2B5EF4-FFF2-40B4-BE49-F238E27FC236}">
                <a16:creationId xmlns:a16="http://schemas.microsoft.com/office/drawing/2014/main" id="{04A9B460-5B60-CB46-8749-5EBC17551F12}"/>
              </a:ext>
            </a:extLst>
          </p:cNvPr>
          <p:cNvSpPr txBox="1"/>
          <p:nvPr/>
        </p:nvSpPr>
        <p:spPr>
          <a:xfrm>
            <a:off x="10014842" y="314923"/>
            <a:ext cx="2132901" cy="461665"/>
          </a:xfrm>
          <a:prstGeom prst="rect">
            <a:avLst/>
          </a:prstGeom>
          <a:noFill/>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para</a:t>
            </a:r>
          </a:p>
        </p:txBody>
      </p:sp>
      <p:sp>
        <p:nvSpPr>
          <p:cNvPr id="76" name="Oval 75">
            <a:extLst>
              <a:ext uri="{FF2B5EF4-FFF2-40B4-BE49-F238E27FC236}">
                <a16:creationId xmlns:a16="http://schemas.microsoft.com/office/drawing/2014/main" id="{6CF16436-24E9-F442-BAEC-530973D91B23}"/>
              </a:ext>
            </a:extLst>
          </p:cNvPr>
          <p:cNvSpPr/>
          <p:nvPr/>
        </p:nvSpPr>
        <p:spPr>
          <a:xfrm>
            <a:off x="10291396" y="164589"/>
            <a:ext cx="1579791" cy="767720"/>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cxnSp>
        <p:nvCxnSpPr>
          <p:cNvPr id="77" name="Curved Connector 76">
            <a:extLst>
              <a:ext uri="{FF2B5EF4-FFF2-40B4-BE49-F238E27FC236}">
                <a16:creationId xmlns:a16="http://schemas.microsoft.com/office/drawing/2014/main" id="{9DD75FF5-2D08-F045-8A9C-B6337DE03D7A}"/>
              </a:ext>
            </a:extLst>
          </p:cNvPr>
          <p:cNvCxnSpPr>
            <a:cxnSpLocks/>
            <a:stCxn id="76" idx="4"/>
          </p:cNvCxnSpPr>
          <p:nvPr/>
        </p:nvCxnSpPr>
        <p:spPr>
          <a:xfrm rot="5400000">
            <a:off x="7941926" y="398013"/>
            <a:ext cx="2605071" cy="3673663"/>
          </a:xfrm>
          <a:prstGeom prst="curvedConnector2">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830647" y="3196387"/>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Q</a:t>
            </a:r>
          </a:p>
        </p:txBody>
      </p:sp>
      <p:sp>
        <p:nvSpPr>
          <p:cNvPr id="79" name="TextBox 78">
            <a:extLst>
              <a:ext uri="{FF2B5EF4-FFF2-40B4-BE49-F238E27FC236}">
                <a16:creationId xmlns:a16="http://schemas.microsoft.com/office/drawing/2014/main" id="{05ED26FA-94A4-1144-96A1-85AEBB6344BB}"/>
              </a:ext>
            </a:extLst>
          </p:cNvPr>
          <p:cNvSpPr txBox="1"/>
          <p:nvPr/>
        </p:nvSpPr>
        <p:spPr>
          <a:xfrm>
            <a:off x="6081841" y="3774205"/>
            <a:ext cx="1929831" cy="461665"/>
          </a:xfrm>
          <a:prstGeom prst="rect">
            <a:avLst/>
          </a:prstGeom>
          <a:noFill/>
          <a:ln>
            <a:noFill/>
          </a:ln>
        </p:spPr>
        <p:txBody>
          <a:bodyPr wrap="square" rtlCol="0">
            <a:spAutoFit/>
          </a:bodyPr>
          <a:lstStyle/>
          <a:p>
            <a:pPr algn="ctr"/>
            <a:r>
              <a:rPr lang="en-GB" sz="2400" dirty="0">
                <a:solidFill>
                  <a:schemeClr val="accent1">
                    <a:lumMod val="50000"/>
                  </a:schemeClr>
                </a:solidFill>
                <a:latin typeface="Century Gothic" panose="020B0502020202020204" pitchFamily="34" charset="0"/>
              </a:rPr>
              <a:t>for</a:t>
            </a:r>
          </a:p>
        </p:txBody>
      </p:sp>
      <p:sp>
        <p:nvSpPr>
          <p:cNvPr id="37" name="Title 36"/>
          <p:cNvSpPr>
            <a:spLocks noGrp="1"/>
          </p:cNvSpPr>
          <p:nvPr>
            <p:ph type="title" idx="4294967295"/>
          </p:nvPr>
        </p:nvSpPr>
        <p:spPr>
          <a:xfrm>
            <a:off x="629694" y="4244854"/>
            <a:ext cx="157141" cy="110142"/>
          </a:xfrm>
        </p:spPr>
        <p:txBody>
          <a:bodyPr>
            <a:noAutofit/>
          </a:bodyPr>
          <a:lstStyle/>
          <a:p>
            <a:r>
              <a:rPr lang="en-GB" sz="100" b="1" dirty="0" err="1">
                <a:solidFill>
                  <a:schemeClr val="bg1"/>
                </a:solidFill>
                <a:latin typeface="Century Gothic" panose="020B0502020202020204" pitchFamily="34" charset="0"/>
              </a:rPr>
              <a:t>Vocabulario</a:t>
            </a:r>
            <a:endParaRPr lang="en-GB" sz="100" b="1" dirty="0">
              <a:solidFill>
                <a:schemeClr val="bg1"/>
              </a:solidFill>
              <a:latin typeface="Century Gothic" panose="020B0502020202020204" pitchFamily="34" charset="0"/>
            </a:endParaRPr>
          </a:p>
        </p:txBody>
      </p:sp>
      <p:sp>
        <p:nvSpPr>
          <p:cNvPr id="2" name="TextBox 1"/>
          <p:cNvSpPr txBox="1"/>
          <p:nvPr/>
        </p:nvSpPr>
        <p:spPr>
          <a:xfrm>
            <a:off x="477823" y="4031831"/>
            <a:ext cx="457200" cy="646331"/>
          </a:xfrm>
          <a:prstGeom prst="rect">
            <a:avLst/>
          </a:prstGeom>
          <a:solidFill>
            <a:schemeClr val="accent3">
              <a:lumMod val="40000"/>
              <a:lumOff val="60000"/>
            </a:schemeClr>
          </a:solidFill>
          <a:ln>
            <a:solidFill>
              <a:schemeClr val="accent1">
                <a:lumMod val="50000"/>
              </a:schemeClr>
            </a:solidFill>
          </a:ln>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A</a:t>
            </a:r>
          </a:p>
        </p:txBody>
      </p:sp>
    </p:spTree>
    <p:extLst>
      <p:ext uri="{BB962C8B-B14F-4D97-AF65-F5344CB8AC3E}">
        <p14:creationId xmlns:p14="http://schemas.microsoft.com/office/powerpoint/2010/main" val="3581986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6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childTnLst>
                    </p:cTn>
                  </p:par>
                </p:childTnLst>
              </p:cTn>
              <p:nextCondLst>
                <p:cond evt="onClick" delay="0">
                  <p:tgtEl>
                    <p:spTgt spid="63"/>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7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500"/>
                                        <p:tgtEl>
                                          <p:spTgt spid="76"/>
                                        </p:tgtEl>
                                      </p:cBhvr>
                                    </p:animEffec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childTnLst>
                                </p:cTn>
                              </p:par>
                            </p:childTnLst>
                          </p:cTn>
                        </p:par>
                      </p:childTnLst>
                    </p:cTn>
                  </p:par>
                </p:childTnLst>
              </p:cTn>
              <p:nextCondLst>
                <p:cond evt="onClick" delay="0">
                  <p:tgtEl>
                    <p:spTgt spid="78"/>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nextCondLst>
                <p:cond evt="onClick" delay="0">
                  <p:tgtEl>
                    <p:spTgt spid="36"/>
                  </p:tgtEl>
                </p:cond>
              </p:nextCondLst>
            </p:seq>
          </p:childTnLst>
        </p:cTn>
      </p:par>
    </p:tnLst>
    <p:bldLst>
      <p:bldP spid="19" grpId="0" animBg="1"/>
      <p:bldP spid="22" grpId="0" animBg="1"/>
      <p:bldP spid="7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6472726" y="2935718"/>
            <a:ext cx="45719" cy="73180"/>
          </a:xfrm>
        </p:spPr>
        <p:txBody>
          <a:bodyPr>
            <a:normAutofit fontScale="90000"/>
          </a:bodyPr>
          <a:lstStyle/>
          <a:p>
            <a:r>
              <a:rPr lang="en-GB" sz="100" dirty="0" err="1">
                <a:solidFill>
                  <a:schemeClr val="bg1"/>
                </a:solidFill>
                <a:latin typeface="Century Gothic" panose="020B0502020202020204" pitchFamily="34" charset="0"/>
              </a:rPr>
              <a:t>Vocabulario</a:t>
            </a:r>
            <a:endParaRPr lang="en-GB" sz="100" dirty="0">
              <a:solidFill>
                <a:schemeClr val="bg1"/>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377520">
            <a:off x="262369" y="3385214"/>
            <a:ext cx="330026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5013415" y="3112882"/>
            <a:ext cx="1866906" cy="707886"/>
          </a:xfrm>
          <a:prstGeom prst="rect">
            <a:avLst/>
          </a:prstGeom>
          <a:noFill/>
        </p:spPr>
        <p:txBody>
          <a:bodyPr wrap="square" rtlCol="0">
            <a:spAutoFit/>
          </a:bodyPr>
          <a:lstStyle/>
          <a:p>
            <a:r>
              <a:rPr lang="en-GB" sz="4000" b="1" dirty="0">
                <a:solidFill>
                  <a:srgbClr val="E25B00"/>
                </a:solidFill>
                <a:latin typeface="Century Gothic" panose="020B0502020202020204" pitchFamily="34" charset="0"/>
                <a:cs typeface="Calibri" panose="020F0502020204030204" pitchFamily="34" charset="0"/>
              </a:rPr>
              <a:t>favour</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42737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868" y="3049499"/>
            <a:ext cx="90268" cy="49890"/>
          </a:xfrm>
        </p:spPr>
        <p:txBody>
          <a:bodyPr>
            <a:normAutofit fontScale="90000"/>
          </a:bodyPr>
          <a:lstStyle/>
          <a:p>
            <a:r>
              <a:rPr lang="en-GB" sz="100" dirty="0" err="1">
                <a:solidFill>
                  <a:schemeClr val="bg1"/>
                </a:solidFill>
                <a:latin typeface="Century Gothic" panose="020B0502020202020204" pitchFamily="34" charset="0"/>
              </a:rPr>
              <a:t>Vocabulario</a:t>
            </a:r>
            <a:endParaRPr lang="en-GB" sz="100" dirty="0">
              <a:solidFill>
                <a:schemeClr val="bg1"/>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material</a:t>
            </a: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21210751">
            <a:off x="8701326" y="953768"/>
            <a:ext cx="330026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
        <p:nvSpPr>
          <p:cNvPr id="27" name="TextBox 26">
            <a:extLst>
              <a:ext uri="{FF2B5EF4-FFF2-40B4-BE49-F238E27FC236}">
                <a16:creationId xmlns:a16="http://schemas.microsoft.com/office/drawing/2014/main" id="{FD1833C4-36CE-41BB-A9AE-A5A6E0151574}"/>
              </a:ext>
            </a:extLst>
          </p:cNvPr>
          <p:cNvSpPr txBox="1"/>
          <p:nvPr/>
        </p:nvSpPr>
        <p:spPr>
          <a:xfrm rot="21288482">
            <a:off x="4737770" y="2805105"/>
            <a:ext cx="2211070" cy="1323439"/>
          </a:xfrm>
          <a:prstGeom prst="rect">
            <a:avLst/>
          </a:prstGeom>
          <a:noFill/>
        </p:spPr>
        <p:txBody>
          <a:bodyPr wrap="square" rtlCol="0">
            <a:spAutoFit/>
          </a:bodyPr>
          <a:lstStyle/>
          <a:p>
            <a:r>
              <a:rPr lang="en-GB" sz="4000" b="1" dirty="0">
                <a:solidFill>
                  <a:srgbClr val="E25B00"/>
                </a:solidFill>
                <a:latin typeface="Century Gothic" panose="020B0502020202020204" pitchFamily="34" charset="0"/>
                <a:cs typeface="Calibri" panose="020F0502020204030204" pitchFamily="34" charset="0"/>
              </a:rPr>
              <a:t>to change</a:t>
            </a:r>
          </a:p>
        </p:txBody>
      </p:sp>
    </p:spTree>
    <p:extLst>
      <p:ext uri="{BB962C8B-B14F-4D97-AF65-F5344CB8AC3E}">
        <p14:creationId xmlns:p14="http://schemas.microsoft.com/office/powerpoint/2010/main" val="349891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101" y="2897700"/>
            <a:ext cx="45719" cy="49890"/>
          </a:xfrm>
        </p:spPr>
        <p:txBody>
          <a:bodyPr>
            <a:normAutofit fontScale="90000"/>
          </a:bodyPr>
          <a:lstStyle/>
          <a:p>
            <a:r>
              <a:rPr lang="en-GB" sz="100" dirty="0" err="1">
                <a:solidFill>
                  <a:schemeClr val="bg1"/>
                </a:solidFill>
                <a:latin typeface="Century Gothic" panose="020B0502020202020204" pitchFamily="34" charset="0"/>
              </a:rPr>
              <a:t>Vocabulario</a:t>
            </a:r>
            <a:endParaRPr lang="en-GB" sz="100" dirty="0">
              <a:solidFill>
                <a:schemeClr val="bg1"/>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369704">
            <a:off x="5233118" y="281716"/>
            <a:ext cx="330026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5013047" y="3104763"/>
            <a:ext cx="2046344" cy="707886"/>
          </a:xfrm>
          <a:prstGeom prst="rect">
            <a:avLst/>
          </a:prstGeom>
          <a:noFill/>
        </p:spPr>
        <p:txBody>
          <a:bodyPr wrap="square" rtlCol="0">
            <a:spAutoFit/>
          </a:bodyPr>
          <a:lstStyle/>
          <a:p>
            <a:r>
              <a:rPr lang="en-GB" sz="4000" b="1" dirty="0">
                <a:solidFill>
                  <a:srgbClr val="E25B00"/>
                </a:solidFill>
                <a:latin typeface="Century Gothic" panose="020B0502020202020204" pitchFamily="34" charset="0"/>
                <a:cs typeface="Calibri" panose="020F0502020204030204" pitchFamily="34" charset="0"/>
              </a:rPr>
              <a:t>to play</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375715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9338" y="3113352"/>
            <a:ext cx="189507" cy="49890"/>
          </a:xfrm>
        </p:spPr>
        <p:txBody>
          <a:bodyPr>
            <a:normAutofit fontScale="90000"/>
          </a:bodyPr>
          <a:lstStyle/>
          <a:p>
            <a:r>
              <a:rPr lang="en-GB" sz="100" dirty="0" err="1">
                <a:solidFill>
                  <a:schemeClr val="bg1"/>
                </a:solidFill>
                <a:latin typeface="Century Gothic" panose="020B0502020202020204" pitchFamily="34" charset="0"/>
              </a:rPr>
              <a:t>Vocabulario</a:t>
            </a:r>
            <a:endParaRPr lang="en-GB" sz="100" dirty="0">
              <a:solidFill>
                <a:schemeClr val="bg1"/>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20993023">
            <a:off x="4531118" y="4901120"/>
            <a:ext cx="330026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909919" y="3095693"/>
            <a:ext cx="2018839" cy="707886"/>
          </a:xfrm>
          <a:prstGeom prst="rect">
            <a:avLst/>
          </a:prstGeom>
          <a:noFill/>
        </p:spPr>
        <p:txBody>
          <a:bodyPr wrap="square" rtlCol="0">
            <a:spAutoFit/>
          </a:bodyPr>
          <a:lstStyle/>
          <a:p>
            <a:r>
              <a:rPr lang="en-GB" sz="4000" b="1" dirty="0">
                <a:solidFill>
                  <a:srgbClr val="E25B00"/>
                </a:solidFill>
                <a:latin typeface="Century Gothic" panose="020B0502020202020204" pitchFamily="34" charset="0"/>
                <a:cs typeface="Calibri" panose="020F0502020204030204" pitchFamily="34" charset="0"/>
              </a:rPr>
              <a:t>in class</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333802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5924008" y="2843331"/>
            <a:ext cx="45719" cy="177439"/>
          </a:xfrm>
        </p:spPr>
        <p:txBody>
          <a:bodyPr>
            <a:normAutofit fontScale="90000"/>
          </a:bodyPr>
          <a:lstStyle/>
          <a:p>
            <a:r>
              <a:rPr lang="en-GB" sz="100" dirty="0" err="1">
                <a:solidFill>
                  <a:schemeClr val="bg1"/>
                </a:solidFill>
                <a:latin typeface="Century Gothic" panose="020B0502020202020204" pitchFamily="34" charset="0"/>
              </a:rPr>
              <a:t>Vocabulario</a:t>
            </a:r>
            <a:endParaRPr lang="en-GB" sz="100" dirty="0">
              <a:solidFill>
                <a:schemeClr val="bg1"/>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20883975">
            <a:off x="207363" y="529206"/>
            <a:ext cx="330026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5013415" y="3112882"/>
            <a:ext cx="1866906" cy="707886"/>
          </a:xfrm>
          <a:prstGeom prst="rect">
            <a:avLst/>
          </a:prstGeom>
          <a:noFill/>
        </p:spPr>
        <p:txBody>
          <a:bodyPr wrap="square" rtlCol="0">
            <a:spAutoFit/>
          </a:bodyPr>
          <a:lstStyle/>
          <a:p>
            <a:r>
              <a:rPr lang="en-GB" sz="4000" b="1" dirty="0">
                <a:solidFill>
                  <a:srgbClr val="E25B00"/>
                </a:solidFill>
                <a:latin typeface="Century Gothic" panose="020B0502020202020204" pitchFamily="34" charset="0"/>
                <a:cs typeface="Calibri" panose="020F0502020204030204" pitchFamily="34" charset="0"/>
              </a:rPr>
              <a:t>to ask</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383083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001" y="2866616"/>
            <a:ext cx="76200" cy="226881"/>
          </a:xfrm>
        </p:spPr>
        <p:txBody>
          <a:bodyPr>
            <a:normAutofit fontScale="90000"/>
          </a:bodyPr>
          <a:lstStyle/>
          <a:p>
            <a:r>
              <a:rPr lang="en-GB" sz="100" dirty="0" err="1">
                <a:solidFill>
                  <a:schemeClr val="bg1"/>
                </a:solidFill>
                <a:latin typeface="Century Gothic" panose="020B0502020202020204" pitchFamily="34" charset="0"/>
              </a:rPr>
              <a:t>Vocabulario</a:t>
            </a:r>
            <a:endParaRPr lang="en-GB" sz="100" dirty="0">
              <a:solidFill>
                <a:schemeClr val="bg1"/>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20736881">
            <a:off x="271894" y="2038712"/>
            <a:ext cx="330026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716224" y="3076407"/>
            <a:ext cx="2488649" cy="707886"/>
          </a:xfrm>
          <a:prstGeom prst="rect">
            <a:avLst/>
          </a:prstGeom>
          <a:noFill/>
        </p:spPr>
        <p:txBody>
          <a:bodyPr wrap="square" rtlCol="0">
            <a:spAutoFit/>
          </a:bodyPr>
          <a:lstStyle/>
          <a:p>
            <a:r>
              <a:rPr lang="en-GB" sz="4000" b="1" dirty="0">
                <a:solidFill>
                  <a:srgbClr val="E25B00"/>
                </a:solidFill>
                <a:latin typeface="Century Gothic" panose="020B0502020202020204" pitchFamily="34" charset="0"/>
                <a:cs typeface="Calibri" panose="020F0502020204030204" pitchFamily="34" charset="0"/>
              </a:rPr>
              <a:t>to ask for</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15249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868" y="2926429"/>
            <a:ext cx="189507" cy="49890"/>
          </a:xfrm>
        </p:spPr>
        <p:txBody>
          <a:bodyPr>
            <a:normAutofit fontScale="90000"/>
          </a:bodyPr>
          <a:lstStyle/>
          <a:p>
            <a:r>
              <a:rPr lang="en-GB" sz="100" dirty="0" err="1"/>
              <a:t>Vocabulario</a:t>
            </a:r>
            <a:endParaRPr lang="en-GB" sz="100" dirty="0"/>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588946">
            <a:off x="210193" y="4697567"/>
            <a:ext cx="330026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811142" y="3082164"/>
            <a:ext cx="2251645" cy="707886"/>
          </a:xfrm>
          <a:prstGeom prst="rect">
            <a:avLst/>
          </a:prstGeom>
          <a:noFill/>
        </p:spPr>
        <p:txBody>
          <a:bodyPr wrap="square" rtlCol="0">
            <a:spAutoFit/>
          </a:bodyPr>
          <a:lstStyle/>
          <a:p>
            <a:r>
              <a:rPr lang="en-GB" sz="4000" b="1" dirty="0">
                <a:solidFill>
                  <a:srgbClr val="E25B00"/>
                </a:solidFill>
                <a:latin typeface="Century Gothic" panose="020B0502020202020204" pitchFamily="34" charset="0"/>
                <a:cs typeface="Calibri" panose="020F0502020204030204" pitchFamily="34" charset="0"/>
              </a:rPr>
              <a:t>material</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28088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5731419" y="2989728"/>
            <a:ext cx="45719" cy="156435"/>
          </a:xfrm>
        </p:spPr>
        <p:txBody>
          <a:bodyPr>
            <a:normAutofit fontScale="90000"/>
          </a:bodyPr>
          <a:lstStyle/>
          <a:p>
            <a:r>
              <a:rPr lang="en-GB" sz="100" dirty="0" err="1"/>
              <a:t>Vocabulario</a:t>
            </a:r>
            <a:endParaRPr lang="en-GB" sz="100" dirty="0"/>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841274">
            <a:off x="3491249" y="941547"/>
            <a:ext cx="330026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636886" y="2785048"/>
            <a:ext cx="3088731" cy="1200329"/>
          </a:xfrm>
          <a:prstGeom prst="rect">
            <a:avLst/>
          </a:prstGeom>
          <a:noFill/>
        </p:spPr>
        <p:txBody>
          <a:bodyPr wrap="square" rtlCol="0">
            <a:spAutoFit/>
          </a:bodyPr>
          <a:lstStyle/>
          <a:p>
            <a:r>
              <a:rPr lang="en-GB" sz="3600" b="1" dirty="0">
                <a:solidFill>
                  <a:srgbClr val="E25B00"/>
                </a:solidFill>
                <a:latin typeface="Century Gothic" panose="020B0502020202020204" pitchFamily="34" charset="0"/>
                <a:cs typeface="Calibri" panose="020F0502020204030204" pitchFamily="34" charset="0"/>
              </a:rPr>
              <a:t>to participate</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1156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 y="69532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951549" y="1861480"/>
            <a:ext cx="6288901" cy="1938992"/>
          </a:xfrm>
          <a:prstGeom prst="rect">
            <a:avLst/>
          </a:prstGeom>
        </p:spPr>
        <p:txBody>
          <a:bodyPr wrap="none">
            <a:spAutoFit/>
          </a:bodyPr>
          <a:lstStyle/>
          <a:p>
            <a:pPr algn="ctr"/>
            <a:r>
              <a:rPr lang="en-GB" sz="12000" dirty="0">
                <a:solidFill>
                  <a:srgbClr val="E87D1E"/>
                </a:solidFill>
                <a:latin typeface="Century Gothic" panose="020B0502020202020204" pitchFamily="34" charset="0"/>
                <a:cs typeface="Calibri" panose="020F0502020204030204" pitchFamily="34" charset="0"/>
              </a:rPr>
              <a:t>u</a:t>
            </a:r>
            <a:r>
              <a:rPr lang="en-GB" sz="12000" dirty="0">
                <a:solidFill>
                  <a:srgbClr val="115076"/>
                </a:solidFill>
                <a:latin typeface="Century Gothic" panose="020B0502020202020204" pitchFamily="34" charset="0"/>
                <a:cs typeface="Calibri" panose="020F0502020204030204" pitchFamily="34" charset="0"/>
              </a:rPr>
              <a:t>niverso</a:t>
            </a:r>
          </a:p>
        </p:txBody>
      </p:sp>
    </p:spTree>
    <p:extLst>
      <p:ext uri="{BB962C8B-B14F-4D97-AF65-F5344CB8AC3E}">
        <p14:creationId xmlns:p14="http://schemas.microsoft.com/office/powerpoint/2010/main" val="324787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190" y="3020770"/>
            <a:ext cx="92127" cy="142472"/>
          </a:xfrm>
        </p:spPr>
        <p:txBody>
          <a:bodyPr>
            <a:normAutofit fontScale="90000"/>
          </a:bodyPr>
          <a:lstStyle/>
          <a:p>
            <a:r>
              <a:rPr lang="en-GB" sz="100" dirty="0" err="1">
                <a:solidFill>
                  <a:schemeClr val="bg1"/>
                </a:solidFill>
                <a:latin typeface="Century Gothic" panose="020B0502020202020204" pitchFamily="34" charset="0"/>
              </a:rPr>
              <a:t>Vocabulario</a:t>
            </a:r>
            <a:endParaRPr lang="en-GB" sz="100" dirty="0">
              <a:solidFill>
                <a:schemeClr val="bg1"/>
              </a:solidFill>
              <a:latin typeface="Century Gothic" panose="020B0502020202020204" pitchFamily="34" charset="0"/>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440781">
            <a:off x="8417059" y="2728795"/>
            <a:ext cx="330026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753664" y="3031269"/>
            <a:ext cx="2481516" cy="707886"/>
          </a:xfrm>
          <a:prstGeom prst="rect">
            <a:avLst/>
          </a:prstGeom>
          <a:noFill/>
        </p:spPr>
        <p:txBody>
          <a:bodyPr wrap="square" rtlCol="0">
            <a:spAutoFit/>
          </a:bodyPr>
          <a:lstStyle/>
          <a:p>
            <a:r>
              <a:rPr lang="en-GB" sz="4000" b="1" dirty="0">
                <a:solidFill>
                  <a:srgbClr val="E25B00"/>
                </a:solidFill>
                <a:latin typeface="Century Gothic" panose="020B0502020202020204" pitchFamily="34" charset="0"/>
                <a:cs typeface="Calibri" panose="020F0502020204030204" pitchFamily="34" charset="0"/>
              </a:rPr>
              <a:t>s/he can</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Tree>
    <p:extLst>
      <p:ext uri="{BB962C8B-B14F-4D97-AF65-F5344CB8AC3E}">
        <p14:creationId xmlns:p14="http://schemas.microsoft.com/office/powerpoint/2010/main" val="392631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218" y="2957883"/>
            <a:ext cx="97883" cy="79703"/>
          </a:xfrm>
        </p:spPr>
        <p:txBody>
          <a:bodyPr>
            <a:normAutofit fontScale="90000"/>
          </a:bodyPr>
          <a:lstStyle/>
          <a:p>
            <a:r>
              <a:rPr lang="en-GB" sz="100" dirty="0" err="1">
                <a:solidFill>
                  <a:schemeClr val="bg1"/>
                </a:solidFill>
              </a:rPr>
              <a:t>Vocabulario</a:t>
            </a:r>
            <a:endParaRPr lang="en-GB" sz="100" dirty="0">
              <a:solidFill>
                <a:schemeClr val="bg1"/>
              </a:solidFill>
            </a:endParaRPr>
          </a:p>
        </p:txBody>
      </p:sp>
      <p:sp>
        <p:nvSpPr>
          <p:cNvPr id="13" name="TextBox 12"/>
          <p:cNvSpPr txBox="1"/>
          <p:nvPr/>
        </p:nvSpPr>
        <p:spPr>
          <a:xfrm rot="20949250">
            <a:off x="381122" y="692236"/>
            <a:ext cx="3499176"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preguntar</a:t>
            </a:r>
          </a:p>
        </p:txBody>
      </p:sp>
      <p:sp>
        <p:nvSpPr>
          <p:cNvPr id="14" name="TextBox 13"/>
          <p:cNvSpPr txBox="1"/>
          <p:nvPr/>
        </p:nvSpPr>
        <p:spPr>
          <a:xfrm rot="399586">
            <a:off x="364933" y="4989231"/>
            <a:ext cx="3095138"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el material</a:t>
            </a:r>
          </a:p>
        </p:txBody>
      </p:sp>
      <p:sp>
        <p:nvSpPr>
          <p:cNvPr id="16" name="TextBox 15"/>
          <p:cNvSpPr txBox="1"/>
          <p:nvPr/>
        </p:nvSpPr>
        <p:spPr>
          <a:xfrm rot="873763">
            <a:off x="3769975" y="1310611"/>
            <a:ext cx="3574252"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participar</a:t>
            </a:r>
          </a:p>
        </p:txBody>
      </p:sp>
      <p:sp>
        <p:nvSpPr>
          <p:cNvPr id="17" name="TextBox 16"/>
          <p:cNvSpPr txBox="1"/>
          <p:nvPr/>
        </p:nvSpPr>
        <p:spPr>
          <a:xfrm rot="21173064">
            <a:off x="9005270" y="1240748"/>
            <a:ext cx="2692381"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cambiar</a:t>
            </a:r>
          </a:p>
        </p:txBody>
      </p:sp>
      <p:sp>
        <p:nvSpPr>
          <p:cNvPr id="18" name="TextBox 17"/>
          <p:cNvSpPr txBox="1"/>
          <p:nvPr/>
        </p:nvSpPr>
        <p:spPr>
          <a:xfrm rot="21048927">
            <a:off x="1074297" y="2214261"/>
            <a:ext cx="2311455"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pedir</a:t>
            </a:r>
          </a:p>
        </p:txBody>
      </p:sp>
      <p:sp>
        <p:nvSpPr>
          <p:cNvPr id="19" name="TextBox 18"/>
          <p:cNvSpPr txBox="1"/>
          <p:nvPr/>
        </p:nvSpPr>
        <p:spPr>
          <a:xfrm rot="190434">
            <a:off x="6201009" y="548075"/>
            <a:ext cx="2012107"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jugar</a:t>
            </a:r>
          </a:p>
        </p:txBody>
      </p:sp>
      <p:sp>
        <p:nvSpPr>
          <p:cNvPr id="21" name="TextBox 20"/>
          <p:cNvSpPr txBox="1"/>
          <p:nvPr/>
        </p:nvSpPr>
        <p:spPr>
          <a:xfrm rot="399586">
            <a:off x="546933" y="3629516"/>
            <a:ext cx="2850409" cy="769441"/>
          </a:xfrm>
          <a:prstGeom prst="rect">
            <a:avLst/>
          </a:prstGeom>
          <a:noFill/>
        </p:spPr>
        <p:txBody>
          <a:bodyPr wrap="square" rtlCol="0">
            <a:spAutoFit/>
          </a:bodyPr>
          <a:lstStyle/>
          <a:p>
            <a:pPr algn="ctr"/>
            <a:r>
              <a:rPr lang="es-CO" sz="4400" strike="sngStrike" dirty="0">
                <a:solidFill>
                  <a:srgbClr val="5B9BD5">
                    <a:lumMod val="50000"/>
                  </a:srgbClr>
                </a:solidFill>
                <a:latin typeface="Century Gothic" panose="020B0502020202020204" pitchFamily="34" charset="0"/>
                <a:cs typeface="Calibri" panose="020F0502020204030204" pitchFamily="34" charset="0"/>
              </a:rPr>
              <a:t>el favor</a:t>
            </a:r>
          </a:p>
        </p:txBody>
      </p:sp>
      <p:sp>
        <p:nvSpPr>
          <p:cNvPr id="22" name="TextBox 21"/>
          <p:cNvSpPr txBox="1"/>
          <p:nvPr/>
        </p:nvSpPr>
        <p:spPr>
          <a:xfrm rot="21027610">
            <a:off x="4914480" y="5140423"/>
            <a:ext cx="3116492"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en clase</a:t>
            </a:r>
          </a:p>
        </p:txBody>
      </p:sp>
      <p:sp>
        <p:nvSpPr>
          <p:cNvPr id="23" name="TextBox 22"/>
          <p:cNvSpPr txBox="1"/>
          <p:nvPr/>
        </p:nvSpPr>
        <p:spPr>
          <a:xfrm rot="399586">
            <a:off x="9095661" y="3000493"/>
            <a:ext cx="2603444" cy="769441"/>
          </a:xfrm>
          <a:prstGeom prst="rect">
            <a:avLst/>
          </a:prstGeom>
          <a:noFill/>
        </p:spPr>
        <p:txBody>
          <a:bodyPr wrap="square" rtlCol="0">
            <a:spAutoFit/>
          </a:bodyPr>
          <a:lstStyle/>
          <a:p>
            <a:r>
              <a:rPr lang="es-CO" sz="4400" strike="sngStrike" dirty="0">
                <a:solidFill>
                  <a:srgbClr val="5B9BD5">
                    <a:lumMod val="50000"/>
                  </a:srgbClr>
                </a:solidFill>
                <a:latin typeface="Century Gothic" panose="020B0502020202020204" pitchFamily="34" charset="0"/>
                <a:cs typeface="Calibri" panose="020F0502020204030204" pitchFamily="34" charset="0"/>
              </a:rPr>
              <a:t>puede</a:t>
            </a:r>
          </a:p>
        </p:txBody>
      </p:sp>
      <p:sp>
        <p:nvSpPr>
          <p:cNvPr id="24" name="Oval 23"/>
          <p:cNvSpPr/>
          <p:nvPr/>
        </p:nvSpPr>
        <p:spPr>
          <a:xfrm rot="377520">
            <a:off x="7534525" y="4167502"/>
            <a:ext cx="4351256" cy="1404880"/>
          </a:xfrm>
          <a:prstGeom prst="ellipse">
            <a:avLst/>
          </a:prstGeom>
          <a:noFill/>
          <a:ln w="190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 descr="http://www.clker.com/cliparts/w/d/u/B/w/V/stamp1-md.png">
            <a:extLst>
              <a:ext uri="{FF2B5EF4-FFF2-40B4-BE49-F238E27FC236}">
                <a16:creationId xmlns:a16="http://schemas.microsoft.com/office/drawing/2014/main" id="{D751A33A-3432-41CC-9D2B-376FCD6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315023" y="198830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1833C4-36CE-41BB-A9AE-A5A6E0151574}"/>
              </a:ext>
            </a:extLst>
          </p:cNvPr>
          <p:cNvSpPr txBox="1"/>
          <p:nvPr/>
        </p:nvSpPr>
        <p:spPr>
          <a:xfrm rot="21288482">
            <a:off x="4626724" y="3114394"/>
            <a:ext cx="2990873" cy="707886"/>
          </a:xfrm>
          <a:prstGeom prst="rect">
            <a:avLst/>
          </a:prstGeom>
          <a:noFill/>
        </p:spPr>
        <p:txBody>
          <a:bodyPr wrap="square" rtlCol="0">
            <a:spAutoFit/>
          </a:bodyPr>
          <a:lstStyle/>
          <a:p>
            <a:r>
              <a:rPr lang="en-GB" sz="3900" b="1" dirty="0">
                <a:solidFill>
                  <a:srgbClr val="E25B00"/>
                </a:solidFill>
                <a:latin typeface="Century Gothic" panose="020B0502020202020204" pitchFamily="34" charset="0"/>
                <a:cs typeface="Calibri" panose="020F0502020204030204" pitchFamily="34" charset="0"/>
              </a:rPr>
              <a:t>classmate</a:t>
            </a:r>
          </a:p>
        </p:txBody>
      </p:sp>
      <p:sp>
        <p:nvSpPr>
          <p:cNvPr id="28" name="TextBox 27">
            <a:extLst>
              <a:ext uri="{FF2B5EF4-FFF2-40B4-BE49-F238E27FC236}">
                <a16:creationId xmlns:a16="http://schemas.microsoft.com/office/drawing/2014/main" id="{7735FAF9-3582-44E2-8A5F-DB6A0D2AD0C4}"/>
              </a:ext>
            </a:extLst>
          </p:cNvPr>
          <p:cNvSpPr txBox="1"/>
          <p:nvPr/>
        </p:nvSpPr>
        <p:spPr>
          <a:xfrm rot="399586">
            <a:off x="7716360" y="4465805"/>
            <a:ext cx="4114145" cy="769441"/>
          </a:xfrm>
          <a:prstGeom prst="rect">
            <a:avLst/>
          </a:prstGeom>
          <a:noFill/>
        </p:spPr>
        <p:txBody>
          <a:bodyPr wrap="square" rtlCol="0">
            <a:spAutoFit/>
          </a:bodyPr>
          <a:lstStyle/>
          <a:p>
            <a:r>
              <a:rPr lang="es-CO" sz="4400" dirty="0">
                <a:solidFill>
                  <a:srgbClr val="5B9BD5">
                    <a:lumMod val="50000"/>
                  </a:srgbClr>
                </a:solidFill>
                <a:latin typeface="Century Gothic" panose="020B0502020202020204" pitchFamily="34" charset="0"/>
                <a:cs typeface="Calibri" panose="020F0502020204030204" pitchFamily="34" charset="0"/>
              </a:rPr>
              <a:t>el compañero</a:t>
            </a:r>
          </a:p>
        </p:txBody>
      </p:sp>
      <p:sp>
        <p:nvSpPr>
          <p:cNvPr id="15" name="Oval Callout 14"/>
          <p:cNvSpPr/>
          <p:nvPr/>
        </p:nvSpPr>
        <p:spPr>
          <a:xfrm>
            <a:off x="5239492" y="958439"/>
            <a:ext cx="6540513" cy="1241303"/>
          </a:xfrm>
          <a:prstGeom prst="wedgeEllipseCallout">
            <a:avLst>
              <a:gd name="adj1" fmla="val 7986"/>
              <a:gd name="adj2" fmla="val 207516"/>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i="1" dirty="0">
                <a:solidFill>
                  <a:prstClr val="white"/>
                </a:solidFill>
                <a:latin typeface="Century Gothic" panose="020B0502020202020204" pitchFamily="34" charset="0"/>
              </a:rPr>
              <a:t>‘el </a:t>
            </a:r>
            <a:r>
              <a:rPr lang="es-CO" sz="2000" b="1" i="1" dirty="0">
                <a:solidFill>
                  <a:prstClr val="white"/>
                </a:solidFill>
                <a:latin typeface="Century Gothic" panose="020B0502020202020204" pitchFamily="34" charset="0"/>
                <a:cs typeface="Calibri" panose="020F0502020204030204" pitchFamily="34" charset="0"/>
              </a:rPr>
              <a:t>compañero’ = </a:t>
            </a:r>
            <a:r>
              <a:rPr lang="es-CO" sz="2000" b="1" i="1" dirty="0" err="1">
                <a:solidFill>
                  <a:prstClr val="white"/>
                </a:solidFill>
                <a:latin typeface="Century Gothic" panose="020B0502020202020204" pitchFamily="34" charset="0"/>
                <a:cs typeface="Calibri" panose="020F0502020204030204" pitchFamily="34" charset="0"/>
              </a:rPr>
              <a:t>classmate</a:t>
            </a:r>
            <a:r>
              <a:rPr lang="es-CO" sz="2000" b="1" i="1" dirty="0">
                <a:solidFill>
                  <a:prstClr val="white"/>
                </a:solidFill>
                <a:latin typeface="Century Gothic" panose="020B0502020202020204" pitchFamily="34" charset="0"/>
                <a:cs typeface="Calibri" panose="020F0502020204030204" pitchFamily="34" charset="0"/>
              </a:rPr>
              <a:t> (</a:t>
            </a:r>
            <a:r>
              <a:rPr lang="es-CO" sz="2000" b="1" i="1" dirty="0" err="1">
                <a:solidFill>
                  <a:prstClr val="white"/>
                </a:solidFill>
                <a:latin typeface="Century Gothic" panose="020B0502020202020204" pitchFamily="34" charset="0"/>
                <a:cs typeface="Calibri" panose="020F0502020204030204" pitchFamily="34" charset="0"/>
              </a:rPr>
              <a:t>boy</a:t>
            </a:r>
            <a:r>
              <a:rPr lang="es-CO" sz="2000" b="1" i="1" dirty="0">
                <a:solidFill>
                  <a:prstClr val="white"/>
                </a:solidFill>
                <a:latin typeface="Century Gothic" panose="020B0502020202020204" pitchFamily="34" charset="0"/>
                <a:cs typeface="Calibri" panose="020F0502020204030204" pitchFamily="34" charset="0"/>
              </a:rPr>
              <a:t>)</a:t>
            </a:r>
          </a:p>
          <a:p>
            <a:r>
              <a:rPr lang="es-CO" sz="2000" b="1" i="1" dirty="0">
                <a:solidFill>
                  <a:prstClr val="white"/>
                </a:solidFill>
                <a:latin typeface="Century Gothic" panose="020B0502020202020204" pitchFamily="34" charset="0"/>
                <a:cs typeface="Calibri" panose="020F0502020204030204" pitchFamily="34" charset="0"/>
              </a:rPr>
              <a:t> ‘la compañera’ = </a:t>
            </a:r>
            <a:r>
              <a:rPr lang="es-CO" sz="2000" b="1" i="1" dirty="0" err="1">
                <a:solidFill>
                  <a:prstClr val="white"/>
                </a:solidFill>
                <a:latin typeface="Century Gothic" panose="020B0502020202020204" pitchFamily="34" charset="0"/>
                <a:cs typeface="Calibri" panose="020F0502020204030204" pitchFamily="34" charset="0"/>
              </a:rPr>
              <a:t>classmate</a:t>
            </a:r>
            <a:r>
              <a:rPr lang="es-CO" sz="2000" b="1" i="1" dirty="0">
                <a:solidFill>
                  <a:prstClr val="white"/>
                </a:solidFill>
                <a:latin typeface="Century Gothic" panose="020B0502020202020204" pitchFamily="34" charset="0"/>
                <a:cs typeface="Calibri" panose="020F0502020204030204" pitchFamily="34" charset="0"/>
              </a:rPr>
              <a:t> (</a:t>
            </a:r>
            <a:r>
              <a:rPr lang="es-CO" sz="2000" b="1" i="1" dirty="0" err="1">
                <a:solidFill>
                  <a:prstClr val="white"/>
                </a:solidFill>
                <a:latin typeface="Century Gothic" panose="020B0502020202020204" pitchFamily="34" charset="0"/>
                <a:cs typeface="Calibri" panose="020F0502020204030204" pitchFamily="34" charset="0"/>
              </a:rPr>
              <a:t>girl</a:t>
            </a:r>
            <a:r>
              <a:rPr lang="es-CO" sz="2000" b="1" i="1" dirty="0">
                <a:solidFill>
                  <a:prstClr val="white"/>
                </a:solidFill>
                <a:latin typeface="Century Gothic" panose="020B0502020202020204" pitchFamily="34" charset="0"/>
                <a:cs typeface="Calibri" panose="020F0502020204030204" pitchFamily="34" charset="0"/>
              </a:rPr>
              <a:t>)</a:t>
            </a:r>
          </a:p>
        </p:txBody>
      </p:sp>
    </p:spTree>
    <p:extLst>
      <p:ext uri="{BB962C8B-B14F-4D97-AF65-F5344CB8AC3E}">
        <p14:creationId xmlns:p14="http://schemas.microsoft.com/office/powerpoint/2010/main" val="303823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67" y="6948"/>
            <a:ext cx="7510043" cy="1325563"/>
          </a:xfrm>
        </p:spPr>
        <p:txBody>
          <a:bodyPr>
            <a:normAutofit/>
          </a:bodyPr>
          <a:lstStyle/>
          <a:p>
            <a:r>
              <a:rPr lang="es-GB" sz="3600" b="1" dirty="0">
                <a:solidFill>
                  <a:srgbClr val="1F3B73"/>
                </a:solidFill>
                <a:latin typeface="Century Gothic" panose="020B0502020202020204" pitchFamily="34" charset="0"/>
              </a:rPr>
              <a:t>¿Cuál es la palabra en español?</a:t>
            </a:r>
            <a:endParaRPr lang="en-GB" sz="3600" dirty="0"/>
          </a:p>
        </p:txBody>
      </p:sp>
      <p:sp>
        <p:nvSpPr>
          <p:cNvPr id="4" name="Rounded Rectangle 11">
            <a:extLst>
              <a:ext uri="{FF2B5EF4-FFF2-40B4-BE49-F238E27FC236}">
                <a16:creationId xmlns:a16="http://schemas.microsoft.com/office/drawing/2014/main" id="{A4E2BF35-5789-3040-A470-7293E428650F}"/>
              </a:ext>
            </a:extLst>
          </p:cNvPr>
          <p:cNvSpPr/>
          <p:nvPr/>
        </p:nvSpPr>
        <p:spPr>
          <a:xfrm>
            <a:off x="10276764" y="171225"/>
            <a:ext cx="17101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2">
            <a:extLst>
              <a:ext uri="{FF2B5EF4-FFF2-40B4-BE49-F238E27FC236}">
                <a16:creationId xmlns:a16="http://schemas.microsoft.com/office/drawing/2014/main" id="{7BB18FE5-4D99-1945-93BF-1B650984C26A}"/>
              </a:ext>
            </a:extLst>
          </p:cNvPr>
          <p:cNvSpPr txBox="1">
            <a:spLocks/>
          </p:cNvSpPr>
          <p:nvPr/>
        </p:nvSpPr>
        <p:spPr>
          <a:xfrm>
            <a:off x="10276765" y="110018"/>
            <a:ext cx="1710124" cy="55213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gn="ctr"/>
            <a:r>
              <a:rPr lang="en-GB" sz="2200" b="1" dirty="0" err="1">
                <a:solidFill>
                  <a:prstClr val="white"/>
                </a:solidFill>
                <a:latin typeface="Century Gothic" panose="020B0502020202020204" pitchFamily="34" charset="0"/>
              </a:rPr>
              <a:t>vocabulario</a:t>
            </a:r>
            <a:endParaRPr lang="en-US" sz="1800" dirty="0"/>
          </a:p>
        </p:txBody>
      </p:sp>
      <p:sp>
        <p:nvSpPr>
          <p:cNvPr id="6" name="CuadroTexto 5">
            <a:extLst>
              <a:ext uri="{FF2B5EF4-FFF2-40B4-BE49-F238E27FC236}">
                <a16:creationId xmlns:a16="http://schemas.microsoft.com/office/drawing/2014/main" id="{E8CD2F67-1196-1F4B-BE36-C004E7E02956}"/>
              </a:ext>
            </a:extLst>
          </p:cNvPr>
          <p:cNvSpPr txBox="1"/>
          <p:nvPr/>
        </p:nvSpPr>
        <p:spPr>
          <a:xfrm>
            <a:off x="4707638" y="2160472"/>
            <a:ext cx="2776722" cy="1107996"/>
          </a:xfrm>
          <a:prstGeom prst="rect">
            <a:avLst/>
          </a:prstGeom>
          <a:noFill/>
        </p:spPr>
        <p:txBody>
          <a:bodyPr wrap="none" rtlCol="0">
            <a:spAutoFit/>
          </a:bodyPr>
          <a:lstStyle/>
          <a:p>
            <a:r>
              <a:rPr lang="es-GB" sz="6600" b="1" dirty="0">
                <a:solidFill>
                  <a:schemeClr val="accent2"/>
                </a:solidFill>
                <a:latin typeface="Century Gothic" panose="020B0502020202020204" pitchFamily="34" charset="0"/>
              </a:rPr>
              <a:t>favour</a:t>
            </a:r>
          </a:p>
        </p:txBody>
      </p:sp>
      <p:sp>
        <p:nvSpPr>
          <p:cNvPr id="7" name="CuadroTexto 6">
            <a:extLst>
              <a:ext uri="{FF2B5EF4-FFF2-40B4-BE49-F238E27FC236}">
                <a16:creationId xmlns:a16="http://schemas.microsoft.com/office/drawing/2014/main" id="{E74522E4-0EEC-BD46-8EFA-B1304D4973C9}"/>
              </a:ext>
            </a:extLst>
          </p:cNvPr>
          <p:cNvSpPr txBox="1"/>
          <p:nvPr/>
        </p:nvSpPr>
        <p:spPr>
          <a:xfrm>
            <a:off x="1666741" y="2131370"/>
            <a:ext cx="8858515" cy="1107996"/>
          </a:xfrm>
          <a:prstGeom prst="rect">
            <a:avLst/>
          </a:prstGeom>
          <a:noFill/>
        </p:spPr>
        <p:txBody>
          <a:bodyPr wrap="none" rtlCol="0">
            <a:spAutoFit/>
          </a:bodyPr>
          <a:lstStyle/>
          <a:p>
            <a:r>
              <a:rPr lang="es-GB" sz="6600" b="1" dirty="0">
                <a:solidFill>
                  <a:srgbClr val="7030A0"/>
                </a:solidFill>
                <a:latin typeface="Century Gothic" panose="020B0502020202020204" pitchFamily="34" charset="0"/>
              </a:rPr>
              <a:t>to change, changing</a:t>
            </a:r>
          </a:p>
        </p:txBody>
      </p:sp>
      <p:pic>
        <p:nvPicPr>
          <p:cNvPr id="8" name="Picture 2" descr="kids playing clipart - Clip Art Library">
            <a:extLst>
              <a:ext uri="{FF2B5EF4-FFF2-40B4-BE49-F238E27FC236}">
                <a16:creationId xmlns:a16="http://schemas.microsoft.com/office/drawing/2014/main" id="{BE986DC1-3215-754D-808E-6B792628BE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84" b="89971" l="5682" r="93295">
                        <a14:foregroundMark x1="21364" y1="10756" x2="14318" y2="12936"/>
                        <a14:foregroundMark x1="14318" y1="12936" x2="9886" y2="20058"/>
                        <a14:foregroundMark x1="9886" y1="20058" x2="7727" y2="36192"/>
                        <a14:foregroundMark x1="10114" y1="49419" x2="5909" y2="51453"/>
                        <a14:foregroundMark x1="92955" y1="75727" x2="91250" y2="69041"/>
                        <a14:foregroundMark x1="91250" y1="69041" x2="91250" y2="67442"/>
                        <a14:foregroundMark x1="91477" y1="36919" x2="93295" y2="44186"/>
                        <a14:foregroundMark x1="93295" y1="44186" x2="92273" y2="45494"/>
                      </a14:backgroundRemoval>
                    </a14:imgEffect>
                  </a14:imgLayer>
                </a14:imgProps>
              </a:ext>
              <a:ext uri="{28A0092B-C50C-407E-A947-70E740481C1C}">
                <a14:useLocalDpi xmlns:a14="http://schemas.microsoft.com/office/drawing/2010/main" val="0"/>
              </a:ext>
            </a:extLst>
          </a:blip>
          <a:srcRect/>
          <a:stretch>
            <a:fillRect/>
          </a:stretch>
        </p:blipFill>
        <p:spPr bwMode="auto">
          <a:xfrm>
            <a:off x="4118013" y="1033188"/>
            <a:ext cx="3955973" cy="30926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lasses clipart - Clip Art Library">
            <a:extLst>
              <a:ext uri="{FF2B5EF4-FFF2-40B4-BE49-F238E27FC236}">
                <a16:creationId xmlns:a16="http://schemas.microsoft.com/office/drawing/2014/main" id="{A6F1948E-A6F1-034D-99C0-F69395ACCC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552" y="1219200"/>
            <a:ext cx="3152895" cy="319655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12">
            <a:extLst>
              <a:ext uri="{FF2B5EF4-FFF2-40B4-BE49-F238E27FC236}">
                <a16:creationId xmlns:a16="http://schemas.microsoft.com/office/drawing/2014/main" id="{5173DF14-B512-EB41-8364-D9D035CCD61C}"/>
              </a:ext>
            </a:extLst>
          </p:cNvPr>
          <p:cNvSpPr txBox="1"/>
          <p:nvPr/>
        </p:nvSpPr>
        <p:spPr>
          <a:xfrm>
            <a:off x="4847902" y="4415752"/>
            <a:ext cx="2496196" cy="769441"/>
          </a:xfrm>
          <a:prstGeom prst="rect">
            <a:avLst/>
          </a:prstGeom>
          <a:noFill/>
        </p:spPr>
        <p:txBody>
          <a:bodyPr wrap="none" rtlCol="0">
            <a:spAutoFit/>
          </a:bodyPr>
          <a:lstStyle/>
          <a:p>
            <a:r>
              <a:rPr lang="es-GB" sz="4400" dirty="0">
                <a:solidFill>
                  <a:srgbClr val="1F3B73"/>
                </a:solidFill>
                <a:latin typeface="Century Gothic" panose="020B0502020202020204" pitchFamily="34" charset="0"/>
              </a:rPr>
              <a:t>[in class]</a:t>
            </a:r>
          </a:p>
        </p:txBody>
      </p:sp>
      <p:pic>
        <p:nvPicPr>
          <p:cNvPr id="11" name="Picture 10" descr="asking question clipart - Clip Art Library">
            <a:extLst>
              <a:ext uri="{FF2B5EF4-FFF2-40B4-BE49-F238E27FC236}">
                <a16:creationId xmlns:a16="http://schemas.microsoft.com/office/drawing/2014/main" id="{068D563F-044F-5B42-A49E-23AE6FEC9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055" y="1267618"/>
            <a:ext cx="3657890" cy="2788932"/>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4">
            <a:extLst>
              <a:ext uri="{FF2B5EF4-FFF2-40B4-BE49-F238E27FC236}">
                <a16:creationId xmlns:a16="http://schemas.microsoft.com/office/drawing/2014/main" id="{6A505C05-0854-CE42-BC29-E81610513836}"/>
              </a:ext>
            </a:extLst>
          </p:cNvPr>
          <p:cNvSpPr txBox="1"/>
          <p:nvPr/>
        </p:nvSpPr>
        <p:spPr>
          <a:xfrm>
            <a:off x="3688931" y="4056550"/>
            <a:ext cx="4814138" cy="769441"/>
          </a:xfrm>
          <a:prstGeom prst="rect">
            <a:avLst/>
          </a:prstGeom>
          <a:noFill/>
        </p:spPr>
        <p:txBody>
          <a:bodyPr wrap="none" rtlCol="0">
            <a:spAutoFit/>
          </a:bodyPr>
          <a:lstStyle/>
          <a:p>
            <a:r>
              <a:rPr lang="es-GB" sz="4400" dirty="0">
                <a:solidFill>
                  <a:srgbClr val="1F3B73"/>
                </a:solidFill>
                <a:latin typeface="Century Gothic" panose="020B0502020202020204" pitchFamily="34" charset="0"/>
              </a:rPr>
              <a:t>[to play, playing]</a:t>
            </a:r>
          </a:p>
        </p:txBody>
      </p:sp>
      <p:sp>
        <p:nvSpPr>
          <p:cNvPr id="13" name="CuadroTexto 15">
            <a:extLst>
              <a:ext uri="{FF2B5EF4-FFF2-40B4-BE49-F238E27FC236}">
                <a16:creationId xmlns:a16="http://schemas.microsoft.com/office/drawing/2014/main" id="{014A133C-FFA7-F841-864F-1D5CB8BAC9FB}"/>
              </a:ext>
            </a:extLst>
          </p:cNvPr>
          <p:cNvSpPr txBox="1"/>
          <p:nvPr/>
        </p:nvSpPr>
        <p:spPr>
          <a:xfrm>
            <a:off x="4113088" y="4161560"/>
            <a:ext cx="4221027" cy="769441"/>
          </a:xfrm>
          <a:prstGeom prst="rect">
            <a:avLst/>
          </a:prstGeom>
          <a:noFill/>
        </p:spPr>
        <p:txBody>
          <a:bodyPr wrap="none" rtlCol="0">
            <a:spAutoFit/>
          </a:bodyPr>
          <a:lstStyle/>
          <a:p>
            <a:r>
              <a:rPr lang="es-GB" sz="4400" dirty="0">
                <a:solidFill>
                  <a:srgbClr val="1F3B73"/>
                </a:solidFill>
                <a:latin typeface="Century Gothic" panose="020B0502020202020204" pitchFamily="34" charset="0"/>
              </a:rPr>
              <a:t>[to ask, asking]</a:t>
            </a:r>
          </a:p>
        </p:txBody>
      </p:sp>
      <p:sp>
        <p:nvSpPr>
          <p:cNvPr id="14" name="CuadroTexto 16">
            <a:extLst>
              <a:ext uri="{FF2B5EF4-FFF2-40B4-BE49-F238E27FC236}">
                <a16:creationId xmlns:a16="http://schemas.microsoft.com/office/drawing/2014/main" id="{6FD3EFEA-C42E-1549-9E2A-B970F0D15CC8}"/>
              </a:ext>
            </a:extLst>
          </p:cNvPr>
          <p:cNvSpPr txBox="1"/>
          <p:nvPr/>
        </p:nvSpPr>
        <p:spPr>
          <a:xfrm>
            <a:off x="2144436" y="2163605"/>
            <a:ext cx="8380820" cy="1107996"/>
          </a:xfrm>
          <a:prstGeom prst="rect">
            <a:avLst/>
          </a:prstGeom>
          <a:noFill/>
        </p:spPr>
        <p:txBody>
          <a:bodyPr wrap="none" rtlCol="0">
            <a:spAutoFit/>
          </a:bodyPr>
          <a:lstStyle/>
          <a:p>
            <a:r>
              <a:rPr lang="es-GB" sz="6600" b="1" dirty="0">
                <a:solidFill>
                  <a:schemeClr val="accent6"/>
                </a:solidFill>
                <a:latin typeface="Century Gothic" panose="020B0502020202020204" pitchFamily="34" charset="0"/>
              </a:rPr>
              <a:t>to ask for, asking for</a:t>
            </a:r>
          </a:p>
        </p:txBody>
      </p:sp>
      <p:pic>
        <p:nvPicPr>
          <p:cNvPr id="15" name="Picture 12" descr="algebra 2 clipart - Clip Art Library">
            <a:extLst>
              <a:ext uri="{FF2B5EF4-FFF2-40B4-BE49-F238E27FC236}">
                <a16:creationId xmlns:a16="http://schemas.microsoft.com/office/drawing/2014/main" id="{BF949B02-9BE2-4B4C-AB11-7F073D4D8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621" y="973721"/>
            <a:ext cx="4753179" cy="3410613"/>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8">
            <a:extLst>
              <a:ext uri="{FF2B5EF4-FFF2-40B4-BE49-F238E27FC236}">
                <a16:creationId xmlns:a16="http://schemas.microsoft.com/office/drawing/2014/main" id="{827FD0DA-89E1-9B4F-9099-B7DEC67DC6EC}"/>
              </a:ext>
            </a:extLst>
          </p:cNvPr>
          <p:cNvSpPr txBox="1"/>
          <p:nvPr/>
        </p:nvSpPr>
        <p:spPr>
          <a:xfrm>
            <a:off x="4609144" y="4355294"/>
            <a:ext cx="3440131" cy="769441"/>
          </a:xfrm>
          <a:prstGeom prst="rect">
            <a:avLst/>
          </a:prstGeom>
          <a:noFill/>
        </p:spPr>
        <p:txBody>
          <a:bodyPr wrap="square" rtlCol="0">
            <a:spAutoFit/>
          </a:bodyPr>
          <a:lstStyle/>
          <a:p>
            <a:pPr algn="ctr"/>
            <a:r>
              <a:rPr lang="es-GB" sz="4400" dirty="0">
                <a:solidFill>
                  <a:srgbClr val="1F3B73"/>
                </a:solidFill>
                <a:latin typeface="Century Gothic" panose="020B0502020202020204" pitchFamily="34" charset="0"/>
              </a:rPr>
              <a:t>[material]</a:t>
            </a:r>
          </a:p>
        </p:txBody>
      </p:sp>
      <p:sp>
        <p:nvSpPr>
          <p:cNvPr id="17" name="CuadroTexto 19">
            <a:extLst>
              <a:ext uri="{FF2B5EF4-FFF2-40B4-BE49-F238E27FC236}">
                <a16:creationId xmlns:a16="http://schemas.microsoft.com/office/drawing/2014/main" id="{677DE051-732D-AE41-BC0A-0C4C727DEE38}"/>
              </a:ext>
            </a:extLst>
          </p:cNvPr>
          <p:cNvSpPr txBox="1"/>
          <p:nvPr/>
        </p:nvSpPr>
        <p:spPr>
          <a:xfrm>
            <a:off x="306381" y="2085426"/>
            <a:ext cx="11432938" cy="1107996"/>
          </a:xfrm>
          <a:prstGeom prst="rect">
            <a:avLst/>
          </a:prstGeom>
          <a:noFill/>
        </p:spPr>
        <p:txBody>
          <a:bodyPr wrap="none" rtlCol="0">
            <a:spAutoFit/>
          </a:bodyPr>
          <a:lstStyle/>
          <a:p>
            <a:r>
              <a:rPr lang="es-GB" sz="6600" b="1" dirty="0">
                <a:solidFill>
                  <a:schemeClr val="accent5"/>
                </a:solidFill>
                <a:latin typeface="Century Gothic" panose="020B0502020202020204" pitchFamily="34" charset="0"/>
              </a:rPr>
              <a:t>to participate, participating</a:t>
            </a:r>
          </a:p>
        </p:txBody>
      </p:sp>
      <p:sp>
        <p:nvSpPr>
          <p:cNvPr id="18" name="CuadroTexto 20">
            <a:extLst>
              <a:ext uri="{FF2B5EF4-FFF2-40B4-BE49-F238E27FC236}">
                <a16:creationId xmlns:a16="http://schemas.microsoft.com/office/drawing/2014/main" id="{29D32A85-709C-8F49-85A6-8057E443272E}"/>
              </a:ext>
            </a:extLst>
          </p:cNvPr>
          <p:cNvSpPr txBox="1"/>
          <p:nvPr/>
        </p:nvSpPr>
        <p:spPr>
          <a:xfrm>
            <a:off x="4209828" y="2114528"/>
            <a:ext cx="3842719" cy="1107996"/>
          </a:xfrm>
          <a:prstGeom prst="rect">
            <a:avLst/>
          </a:prstGeom>
          <a:noFill/>
        </p:spPr>
        <p:txBody>
          <a:bodyPr wrap="none" rtlCol="0">
            <a:spAutoFit/>
          </a:bodyPr>
          <a:lstStyle/>
          <a:p>
            <a:r>
              <a:rPr lang="es-GB" sz="6600" b="1" dirty="0">
                <a:solidFill>
                  <a:srgbClr val="E556FE"/>
                </a:solidFill>
                <a:latin typeface="Century Gothic" panose="020B0502020202020204" pitchFamily="34" charset="0"/>
              </a:rPr>
              <a:t>s/he can</a:t>
            </a:r>
          </a:p>
        </p:txBody>
      </p:sp>
      <p:pic>
        <p:nvPicPr>
          <p:cNvPr id="19" name="Picture 14" descr="wagon r car png - Clip Art Library">
            <a:extLst>
              <a:ext uri="{FF2B5EF4-FFF2-40B4-BE49-F238E27FC236}">
                <a16:creationId xmlns:a16="http://schemas.microsoft.com/office/drawing/2014/main" id="{5FCE89CE-7D6E-6C4C-AE26-4492C36B04A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97" b="97782" l="3297" r="95055">
                        <a14:foregroundMark x1="73626" y1="21843" x2="69643" y2="14505"/>
                        <a14:foregroundMark x1="69643" y1="14505" x2="68956" y2="13993"/>
                        <a14:foregroundMark x1="37363" y1="8532" x2="35302" y2="7167"/>
                        <a14:foregroundMark x1="89560" y1="96075" x2="73764" y2="86860"/>
                        <a14:foregroundMark x1="73764" y1="86860" x2="23489" y2="84130"/>
                        <a14:foregroundMark x1="23489" y1="84130" x2="12637" y2="86007"/>
                        <a14:foregroundMark x1="37088" y1="71160" x2="50000" y2="70990"/>
                        <a14:foregroundMark x1="50000" y1="70990" x2="76786" y2="74403"/>
                        <a14:foregroundMark x1="76786" y1="74403" x2="78159" y2="75597"/>
                        <a14:foregroundMark x1="52610" y1="70648" x2="47665" y2="91638"/>
                        <a14:foregroundMark x1="32967" y1="71331" x2="7967" y2="89420"/>
                        <a14:foregroundMark x1="7967" y1="89420" x2="15934" y2="96075"/>
                        <a14:foregroundMark x1="15934" y1="96075" x2="66484" y2="94198"/>
                        <a14:foregroundMark x1="66484" y1="94198" x2="89286" y2="95222"/>
                        <a14:foregroundMark x1="89286" y1="95222" x2="89011" y2="88055"/>
                        <a14:foregroundMark x1="89011" y1="88055" x2="77198" y2="66382"/>
                        <a14:foregroundMark x1="16209" y1="98635" x2="7280" y2="96758"/>
                        <a14:foregroundMark x1="7280" y1="96758" x2="5082" y2="90785"/>
                        <a14:foregroundMark x1="3571" y1="98976" x2="3297" y2="91980"/>
                        <a14:foregroundMark x1="3297" y1="91980" x2="16209" y2="74061"/>
                        <a14:foregroundMark x1="93132" y1="86689" x2="95879" y2="94198"/>
                        <a14:foregroundMark x1="95879" y1="94198" x2="90659" y2="97099"/>
                        <a14:foregroundMark x1="90659" y1="97099" x2="90659" y2="97099"/>
                        <a14:foregroundMark x1="93132" y1="88567" x2="95055" y2="97782"/>
                      </a14:backgroundRemoval>
                    </a14:imgEffect>
                  </a14:imgLayer>
                </a14:imgProps>
              </a:ext>
              <a:ext uri="{28A0092B-C50C-407E-A947-70E740481C1C}">
                <a14:useLocalDpi xmlns:a14="http://schemas.microsoft.com/office/drawing/2010/main" val="0"/>
              </a:ext>
            </a:extLst>
          </a:blip>
          <a:srcRect/>
          <a:stretch>
            <a:fillRect/>
          </a:stretch>
        </p:blipFill>
        <p:spPr bwMode="auto">
          <a:xfrm>
            <a:off x="4059310" y="976396"/>
            <a:ext cx="4149849" cy="3340291"/>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22">
            <a:extLst>
              <a:ext uri="{FF2B5EF4-FFF2-40B4-BE49-F238E27FC236}">
                <a16:creationId xmlns:a16="http://schemas.microsoft.com/office/drawing/2014/main" id="{9710FF80-58CB-BA44-8E37-737CE021A047}"/>
              </a:ext>
            </a:extLst>
          </p:cNvPr>
          <p:cNvSpPr txBox="1"/>
          <p:nvPr/>
        </p:nvSpPr>
        <p:spPr>
          <a:xfrm>
            <a:off x="4680450" y="4412071"/>
            <a:ext cx="3355406" cy="769441"/>
          </a:xfrm>
          <a:prstGeom prst="rect">
            <a:avLst/>
          </a:prstGeom>
          <a:noFill/>
        </p:spPr>
        <p:txBody>
          <a:bodyPr wrap="none" rtlCol="0">
            <a:spAutoFit/>
          </a:bodyPr>
          <a:lstStyle/>
          <a:p>
            <a:r>
              <a:rPr lang="es-GB" sz="4400" dirty="0">
                <a:solidFill>
                  <a:srgbClr val="1F3B73"/>
                </a:solidFill>
                <a:latin typeface="Century Gothic" panose="020B0502020202020204" pitchFamily="34" charset="0"/>
              </a:rPr>
              <a:t>[classmate]</a:t>
            </a:r>
          </a:p>
        </p:txBody>
      </p:sp>
      <p:sp>
        <p:nvSpPr>
          <p:cNvPr id="21" name="CuadroTexto 24">
            <a:extLst>
              <a:ext uri="{FF2B5EF4-FFF2-40B4-BE49-F238E27FC236}">
                <a16:creationId xmlns:a16="http://schemas.microsoft.com/office/drawing/2014/main" id="{5CA3A84F-1383-0A47-B8F4-8DFF1BE61B15}"/>
              </a:ext>
            </a:extLst>
          </p:cNvPr>
          <p:cNvSpPr txBox="1"/>
          <p:nvPr/>
        </p:nvSpPr>
        <p:spPr>
          <a:xfrm>
            <a:off x="4470394" y="3268468"/>
            <a:ext cx="3251211" cy="1107996"/>
          </a:xfrm>
          <a:prstGeom prst="rect">
            <a:avLst/>
          </a:prstGeom>
          <a:noFill/>
        </p:spPr>
        <p:txBody>
          <a:bodyPr wrap="none" rtlCol="0">
            <a:spAutoFit/>
          </a:bodyPr>
          <a:lstStyle/>
          <a:p>
            <a:r>
              <a:rPr lang="es-GB" sz="6600" dirty="0">
                <a:solidFill>
                  <a:srgbClr val="1F3B73"/>
                </a:solidFill>
                <a:latin typeface="Century Gothic" panose="020B0502020202020204" pitchFamily="34" charset="0"/>
              </a:rPr>
              <a:t>el favor</a:t>
            </a:r>
          </a:p>
        </p:txBody>
      </p:sp>
      <p:sp>
        <p:nvSpPr>
          <p:cNvPr id="22" name="CuadroTexto 26">
            <a:extLst>
              <a:ext uri="{FF2B5EF4-FFF2-40B4-BE49-F238E27FC236}">
                <a16:creationId xmlns:a16="http://schemas.microsoft.com/office/drawing/2014/main" id="{5E644AB6-0015-4B4B-BC6E-A8700381EB03}"/>
              </a:ext>
            </a:extLst>
          </p:cNvPr>
          <p:cNvSpPr txBox="1"/>
          <p:nvPr/>
        </p:nvSpPr>
        <p:spPr>
          <a:xfrm>
            <a:off x="4253186" y="3314412"/>
            <a:ext cx="3685624" cy="1107996"/>
          </a:xfrm>
          <a:prstGeom prst="rect">
            <a:avLst/>
          </a:prstGeom>
          <a:noFill/>
        </p:spPr>
        <p:txBody>
          <a:bodyPr wrap="none" rtlCol="0">
            <a:spAutoFit/>
          </a:bodyPr>
          <a:lstStyle/>
          <a:p>
            <a:r>
              <a:rPr lang="es-GB" sz="6600" dirty="0">
                <a:solidFill>
                  <a:srgbClr val="1F3B73"/>
                </a:solidFill>
                <a:latin typeface="Century Gothic" panose="020B0502020202020204" pitchFamily="34" charset="0"/>
              </a:rPr>
              <a:t>cambiar</a:t>
            </a:r>
          </a:p>
        </p:txBody>
      </p:sp>
      <p:sp>
        <p:nvSpPr>
          <p:cNvPr id="23" name="CuadroTexto 27">
            <a:extLst>
              <a:ext uri="{FF2B5EF4-FFF2-40B4-BE49-F238E27FC236}">
                <a16:creationId xmlns:a16="http://schemas.microsoft.com/office/drawing/2014/main" id="{43D30C99-EC74-E141-A747-98E5311402BC}"/>
              </a:ext>
            </a:extLst>
          </p:cNvPr>
          <p:cNvSpPr txBox="1"/>
          <p:nvPr/>
        </p:nvSpPr>
        <p:spPr>
          <a:xfrm>
            <a:off x="4959310" y="4775191"/>
            <a:ext cx="2273379" cy="1107996"/>
          </a:xfrm>
          <a:prstGeom prst="rect">
            <a:avLst/>
          </a:prstGeom>
          <a:noFill/>
        </p:spPr>
        <p:txBody>
          <a:bodyPr wrap="none" rtlCol="0">
            <a:spAutoFit/>
          </a:bodyPr>
          <a:lstStyle/>
          <a:p>
            <a:r>
              <a:rPr lang="es-GB" sz="6600" dirty="0">
                <a:solidFill>
                  <a:srgbClr val="1F3B73"/>
                </a:solidFill>
                <a:latin typeface="Century Gothic" panose="020B0502020202020204" pitchFamily="34" charset="0"/>
              </a:rPr>
              <a:t>jugar</a:t>
            </a:r>
          </a:p>
        </p:txBody>
      </p:sp>
      <p:sp>
        <p:nvSpPr>
          <p:cNvPr id="24" name="CuadroTexto 28">
            <a:extLst>
              <a:ext uri="{FF2B5EF4-FFF2-40B4-BE49-F238E27FC236}">
                <a16:creationId xmlns:a16="http://schemas.microsoft.com/office/drawing/2014/main" id="{D5C79A9C-EF5C-324B-8BE2-53C2EC18163D}"/>
              </a:ext>
            </a:extLst>
          </p:cNvPr>
          <p:cNvSpPr txBox="1"/>
          <p:nvPr/>
        </p:nvSpPr>
        <p:spPr>
          <a:xfrm>
            <a:off x="3952624" y="4747792"/>
            <a:ext cx="4286751" cy="1107996"/>
          </a:xfrm>
          <a:prstGeom prst="rect">
            <a:avLst/>
          </a:prstGeom>
          <a:noFill/>
        </p:spPr>
        <p:txBody>
          <a:bodyPr wrap="none" rtlCol="0">
            <a:spAutoFit/>
          </a:bodyPr>
          <a:lstStyle/>
          <a:p>
            <a:r>
              <a:rPr lang="es-GB" sz="6600" dirty="0">
                <a:solidFill>
                  <a:srgbClr val="1F3B73"/>
                </a:solidFill>
                <a:latin typeface="Century Gothic" panose="020B0502020202020204" pitchFamily="34" charset="0"/>
              </a:rPr>
              <a:t>preguntar</a:t>
            </a:r>
          </a:p>
        </p:txBody>
      </p:sp>
      <p:sp>
        <p:nvSpPr>
          <p:cNvPr id="25" name="CuadroTexto 29">
            <a:extLst>
              <a:ext uri="{FF2B5EF4-FFF2-40B4-BE49-F238E27FC236}">
                <a16:creationId xmlns:a16="http://schemas.microsoft.com/office/drawing/2014/main" id="{0D9714A7-1A93-434B-9A0A-47B13037986F}"/>
              </a:ext>
            </a:extLst>
          </p:cNvPr>
          <p:cNvSpPr txBox="1"/>
          <p:nvPr/>
        </p:nvSpPr>
        <p:spPr>
          <a:xfrm>
            <a:off x="4253186" y="5176917"/>
            <a:ext cx="4520789" cy="1107996"/>
          </a:xfrm>
          <a:prstGeom prst="rect">
            <a:avLst/>
          </a:prstGeom>
          <a:noFill/>
        </p:spPr>
        <p:txBody>
          <a:bodyPr wrap="none" rtlCol="0">
            <a:spAutoFit/>
          </a:bodyPr>
          <a:lstStyle/>
          <a:p>
            <a:r>
              <a:rPr lang="es-GB" sz="6600" dirty="0">
                <a:solidFill>
                  <a:srgbClr val="1F3B73"/>
                </a:solidFill>
                <a:latin typeface="Century Gothic" panose="020B0502020202020204" pitchFamily="34" charset="0"/>
              </a:rPr>
              <a:t>el material</a:t>
            </a:r>
          </a:p>
        </p:txBody>
      </p:sp>
      <p:sp>
        <p:nvSpPr>
          <p:cNvPr id="26" name="CuadroTexto 30">
            <a:extLst>
              <a:ext uri="{FF2B5EF4-FFF2-40B4-BE49-F238E27FC236}">
                <a16:creationId xmlns:a16="http://schemas.microsoft.com/office/drawing/2014/main" id="{4B351C38-EF22-B64A-8035-7FEE2CB585C0}"/>
              </a:ext>
            </a:extLst>
          </p:cNvPr>
          <p:cNvSpPr txBox="1"/>
          <p:nvPr/>
        </p:nvSpPr>
        <p:spPr>
          <a:xfrm>
            <a:off x="4266012" y="5199727"/>
            <a:ext cx="3659976" cy="1107996"/>
          </a:xfrm>
          <a:prstGeom prst="rect">
            <a:avLst/>
          </a:prstGeom>
          <a:noFill/>
        </p:spPr>
        <p:txBody>
          <a:bodyPr wrap="none" rtlCol="0">
            <a:spAutoFit/>
          </a:bodyPr>
          <a:lstStyle/>
          <a:p>
            <a:r>
              <a:rPr lang="es-GB" sz="6600" dirty="0">
                <a:solidFill>
                  <a:srgbClr val="1F3B73"/>
                </a:solidFill>
                <a:latin typeface="Century Gothic" panose="020B0502020202020204" pitchFamily="34" charset="0"/>
              </a:rPr>
              <a:t>en clase</a:t>
            </a:r>
          </a:p>
        </p:txBody>
      </p:sp>
      <p:sp>
        <p:nvSpPr>
          <p:cNvPr id="27" name="CuadroTexto 31">
            <a:extLst>
              <a:ext uri="{FF2B5EF4-FFF2-40B4-BE49-F238E27FC236}">
                <a16:creationId xmlns:a16="http://schemas.microsoft.com/office/drawing/2014/main" id="{ABACABAF-1045-334E-9A82-DB0EED0D7371}"/>
              </a:ext>
            </a:extLst>
          </p:cNvPr>
          <p:cNvSpPr txBox="1"/>
          <p:nvPr/>
        </p:nvSpPr>
        <p:spPr>
          <a:xfrm>
            <a:off x="4617866" y="4070219"/>
            <a:ext cx="2956259" cy="1107996"/>
          </a:xfrm>
          <a:prstGeom prst="rect">
            <a:avLst/>
          </a:prstGeom>
          <a:noFill/>
        </p:spPr>
        <p:txBody>
          <a:bodyPr wrap="none" rtlCol="0">
            <a:spAutoFit/>
          </a:bodyPr>
          <a:lstStyle/>
          <a:p>
            <a:r>
              <a:rPr lang="es-GB" sz="6600" dirty="0">
                <a:solidFill>
                  <a:srgbClr val="1F3B73"/>
                </a:solidFill>
                <a:latin typeface="Century Gothic" panose="020B0502020202020204" pitchFamily="34" charset="0"/>
              </a:rPr>
              <a:t>puede</a:t>
            </a:r>
          </a:p>
        </p:txBody>
      </p:sp>
      <p:sp>
        <p:nvSpPr>
          <p:cNvPr id="28" name="CuadroTexto 32">
            <a:extLst>
              <a:ext uri="{FF2B5EF4-FFF2-40B4-BE49-F238E27FC236}">
                <a16:creationId xmlns:a16="http://schemas.microsoft.com/office/drawing/2014/main" id="{DA980DD5-1DD3-9A46-98BE-7B0CF1402C7A}"/>
              </a:ext>
            </a:extLst>
          </p:cNvPr>
          <p:cNvSpPr txBox="1"/>
          <p:nvPr/>
        </p:nvSpPr>
        <p:spPr>
          <a:xfrm>
            <a:off x="5006092" y="4074335"/>
            <a:ext cx="2316660" cy="1107996"/>
          </a:xfrm>
          <a:prstGeom prst="rect">
            <a:avLst/>
          </a:prstGeom>
          <a:noFill/>
        </p:spPr>
        <p:txBody>
          <a:bodyPr wrap="none" rtlCol="0">
            <a:spAutoFit/>
          </a:bodyPr>
          <a:lstStyle/>
          <a:p>
            <a:r>
              <a:rPr lang="es-GB" sz="6600" dirty="0">
                <a:solidFill>
                  <a:srgbClr val="1F3B73"/>
                </a:solidFill>
                <a:latin typeface="Century Gothic" panose="020B0502020202020204" pitchFamily="34" charset="0"/>
              </a:rPr>
              <a:t>pedir</a:t>
            </a:r>
          </a:p>
        </p:txBody>
      </p:sp>
      <p:sp>
        <p:nvSpPr>
          <p:cNvPr id="29" name="CuadroTexto 33">
            <a:extLst>
              <a:ext uri="{FF2B5EF4-FFF2-40B4-BE49-F238E27FC236}">
                <a16:creationId xmlns:a16="http://schemas.microsoft.com/office/drawing/2014/main" id="{9884A015-5B4C-B548-A626-B81A0EF9E071}"/>
              </a:ext>
            </a:extLst>
          </p:cNvPr>
          <p:cNvSpPr txBox="1"/>
          <p:nvPr/>
        </p:nvSpPr>
        <p:spPr>
          <a:xfrm>
            <a:off x="684164" y="5082510"/>
            <a:ext cx="11347978" cy="1015663"/>
          </a:xfrm>
          <a:prstGeom prst="rect">
            <a:avLst/>
          </a:prstGeom>
          <a:noFill/>
        </p:spPr>
        <p:txBody>
          <a:bodyPr wrap="none" rtlCol="0">
            <a:spAutoFit/>
          </a:bodyPr>
          <a:lstStyle/>
          <a:p>
            <a:r>
              <a:rPr lang="es-GB" sz="6000" dirty="0">
                <a:solidFill>
                  <a:srgbClr val="1F3B73"/>
                </a:solidFill>
                <a:latin typeface="Century Gothic" panose="020B0502020202020204" pitchFamily="34" charset="0"/>
              </a:rPr>
              <a:t>el compañero, la compañera</a:t>
            </a:r>
          </a:p>
        </p:txBody>
      </p:sp>
      <p:sp>
        <p:nvSpPr>
          <p:cNvPr id="30" name="CuadroTexto 34">
            <a:extLst>
              <a:ext uri="{FF2B5EF4-FFF2-40B4-BE49-F238E27FC236}">
                <a16:creationId xmlns:a16="http://schemas.microsoft.com/office/drawing/2014/main" id="{251BD15A-C59F-044D-B66D-B39D0274E031}"/>
              </a:ext>
            </a:extLst>
          </p:cNvPr>
          <p:cNvSpPr txBox="1"/>
          <p:nvPr/>
        </p:nvSpPr>
        <p:spPr>
          <a:xfrm>
            <a:off x="4271493" y="3696353"/>
            <a:ext cx="4180953" cy="1107996"/>
          </a:xfrm>
          <a:prstGeom prst="rect">
            <a:avLst/>
          </a:prstGeom>
          <a:noFill/>
        </p:spPr>
        <p:txBody>
          <a:bodyPr wrap="none" rtlCol="0">
            <a:spAutoFit/>
          </a:bodyPr>
          <a:lstStyle/>
          <a:p>
            <a:r>
              <a:rPr lang="es-GB" sz="6600" dirty="0">
                <a:solidFill>
                  <a:srgbClr val="1F3B73"/>
                </a:solidFill>
                <a:latin typeface="Century Gothic" panose="020B0502020202020204" pitchFamily="34" charset="0"/>
              </a:rPr>
              <a:t>participar</a:t>
            </a:r>
          </a:p>
        </p:txBody>
      </p:sp>
    </p:spTree>
    <p:extLst>
      <p:ext uri="{BB962C8B-B14F-4D97-AF65-F5344CB8AC3E}">
        <p14:creationId xmlns:p14="http://schemas.microsoft.com/office/powerpoint/2010/main" val="274823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18"/>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27">
                                            <p:txEl>
                                              <p:pRg st="0" end="0"/>
                                            </p:txEl>
                                          </p:spTgt>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9"/>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0"/>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1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17"/>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30"/>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1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p:bldP spid="10" grpId="1"/>
      <p:bldP spid="12" grpId="0"/>
      <p:bldP spid="12" grpId="1"/>
      <p:bldP spid="13" grpId="0"/>
      <p:bldP spid="13" grpId="1"/>
      <p:bldP spid="14" grpId="0"/>
      <p:bldP spid="14" grpId="1"/>
      <p:bldP spid="16" grpId="0"/>
      <p:bldP spid="17" grpId="0"/>
      <p:bldP spid="17" grpId="1"/>
      <p:bldP spid="18" grpId="0"/>
      <p:bldP spid="18" grpId="1"/>
      <p:bldP spid="20" grpId="0"/>
      <p:bldP spid="20" grpId="1"/>
      <p:bldP spid="21" grpId="0"/>
      <p:bldP spid="21" grpId="1"/>
      <p:bldP spid="22" grpId="0"/>
      <p:bldP spid="22" grpId="1"/>
      <p:bldP spid="23" grpId="0"/>
      <p:bldP spid="23" grpId="1"/>
      <p:bldP spid="24" grpId="0"/>
      <p:bldP spid="24" grpId="1"/>
      <p:bldP spid="25" grpId="0"/>
      <p:bldP spid="26" grpId="0"/>
      <p:bldP spid="26" grpId="1"/>
      <p:bldP spid="27" grpId="0" build="allAtOnce"/>
      <p:bldP spid="28" grpId="0"/>
      <p:bldP spid="28" grpId="1"/>
      <p:bldP spid="29" grpId="0"/>
      <p:bldP spid="29" grpId="1"/>
      <p:bldP spid="30" grpId="0"/>
      <p:bldP spid="3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88917" y="2557745"/>
            <a:ext cx="441416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can</a:t>
            </a: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 to be able to</a:t>
            </a:r>
            <a:r>
              <a:rPr lang="en-GB" sz="3200" dirty="0">
                <a:solidFill>
                  <a:srgbClr val="5B9BD5">
                    <a:lumMod val="50000"/>
                  </a:srgb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1E8EEF82-E089-4ED8-9B08-A7051F45A98D}"/>
              </a:ext>
            </a:extLst>
          </p:cNvPr>
          <p:cNvSpPr txBox="1"/>
          <p:nvPr/>
        </p:nvSpPr>
        <p:spPr>
          <a:xfrm>
            <a:off x="3538361" y="3334881"/>
            <a:ext cx="5414904" cy="1554272"/>
          </a:xfrm>
          <a:prstGeom prst="rect">
            <a:avLst/>
          </a:prstGeom>
          <a:solidFill>
            <a:schemeClr val="bg1"/>
          </a:solidFill>
        </p:spPr>
        <p:txBody>
          <a:bodyPr wrap="square" rtlCol="0">
            <a:spAutoFit/>
          </a:bodyPr>
          <a:lstStyle/>
          <a:p>
            <a:pPr algn="ctr"/>
            <a:r>
              <a:rPr lang="en-GB" sz="9500" b="1" dirty="0">
                <a:solidFill>
                  <a:srgbClr val="5B9BD5">
                    <a:lumMod val="50000"/>
                  </a:srgbClr>
                </a:solidFill>
                <a:latin typeface="Century Gothic" panose="020B0502020202020204" pitchFamily="34" charset="0"/>
              </a:rPr>
              <a:t>puede</a:t>
            </a:r>
          </a:p>
        </p:txBody>
      </p:sp>
      <p:sp>
        <p:nvSpPr>
          <p:cNvPr id="12" name="TextBox 11">
            <a:extLst>
              <a:ext uri="{FF2B5EF4-FFF2-40B4-BE49-F238E27FC236}">
                <a16:creationId xmlns:a16="http://schemas.microsoft.com/office/drawing/2014/main" id="{C6D112D2-4B26-4D6D-B483-71B6091D2F38}"/>
              </a:ext>
            </a:extLst>
          </p:cNvPr>
          <p:cNvSpPr txBox="1"/>
          <p:nvPr/>
        </p:nvSpPr>
        <p:spPr>
          <a:xfrm>
            <a:off x="3703702" y="4889153"/>
            <a:ext cx="5414903"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[s/he </a:t>
            </a:r>
            <a:r>
              <a:rPr lang="en-HK" sz="3200" dirty="0">
                <a:solidFill>
                  <a:srgbClr val="5B9BD5">
                    <a:lumMod val="50000"/>
                  </a:srgbClr>
                </a:solidFill>
                <a:latin typeface="Century Gothic" panose="020B0502020202020204" pitchFamily="34" charset="0"/>
              </a:rPr>
              <a:t>can</a:t>
            </a: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 s/he is able to</a:t>
            </a:r>
            <a:r>
              <a:rPr lang="en-GB" sz="3200" dirty="0">
                <a:solidFill>
                  <a:srgbClr val="5B9BD5">
                    <a:lumMod val="50000"/>
                  </a:srgbClr>
                </a:solidFill>
                <a:latin typeface="Century Gothic" panose="020B0502020202020204" pitchFamily="34" charset="0"/>
              </a:rPr>
              <a:t>]</a:t>
            </a:r>
          </a:p>
        </p:txBody>
      </p:sp>
      <p:sp>
        <p:nvSpPr>
          <p:cNvPr id="2" name="Title 1"/>
          <p:cNvSpPr>
            <a:spLocks noGrp="1"/>
          </p:cNvSpPr>
          <p:nvPr>
            <p:ph type="title" idx="4294967295"/>
          </p:nvPr>
        </p:nvSpPr>
        <p:spPr>
          <a:xfrm>
            <a:off x="4242581" y="1137769"/>
            <a:ext cx="10515600" cy="1458119"/>
          </a:xfrm>
        </p:spPr>
        <p:txBody>
          <a:bodyPr>
            <a:noAutofit/>
          </a:bodyPr>
          <a:lstStyle/>
          <a:p>
            <a:r>
              <a:rPr lang="en-GB" sz="9500" b="1" dirty="0">
                <a:solidFill>
                  <a:schemeClr val="accent1">
                    <a:lumMod val="50000"/>
                  </a:schemeClr>
                </a:solidFill>
                <a:latin typeface="Century Gothic" panose="020B0502020202020204" pitchFamily="34" charset="0"/>
              </a:rPr>
              <a:t>poder</a:t>
            </a:r>
          </a:p>
        </p:txBody>
      </p:sp>
    </p:spTree>
    <p:extLst>
      <p:ext uri="{BB962C8B-B14F-4D97-AF65-F5344CB8AC3E}">
        <p14:creationId xmlns:p14="http://schemas.microsoft.com/office/powerpoint/2010/main" val="204142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Pued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3345D-2EF4-3D40-9092-C87E85642066}"/>
              </a:ext>
            </a:extLst>
          </p:cNvPr>
          <p:cNvSpPr>
            <a:spLocks noGrp="1"/>
          </p:cNvSpPr>
          <p:nvPr>
            <p:ph type="title"/>
          </p:nvPr>
        </p:nvSpPr>
        <p:spPr>
          <a:xfrm>
            <a:off x="3823295" y="751365"/>
            <a:ext cx="5141976" cy="1522650"/>
          </a:xfrm>
        </p:spPr>
        <p:txBody>
          <a:bodyPr>
            <a:noAutofit/>
          </a:bodyPr>
          <a:lstStyle/>
          <a:p>
            <a:pPr algn="ctr"/>
            <a:r>
              <a:rPr lang="en-GB" sz="9500" b="1" dirty="0">
                <a:solidFill>
                  <a:srgbClr val="5B9BD5">
                    <a:lumMod val="50000"/>
                  </a:srgbClr>
                </a:solidFill>
                <a:latin typeface="Century Gothic" panose="020B0502020202020204" pitchFamily="34" charset="0"/>
              </a:rPr>
              <a:t>poder</a:t>
            </a:r>
            <a:endParaRPr lang="en-US" sz="9500" dirty="0"/>
          </a:p>
        </p:txBody>
      </p:sp>
      <p:sp>
        <p:nvSpPr>
          <p:cNvPr id="8" name="TextBox 7"/>
          <p:cNvSpPr txBox="1"/>
          <p:nvPr/>
        </p:nvSpPr>
        <p:spPr>
          <a:xfrm>
            <a:off x="4341011" y="2409682"/>
            <a:ext cx="441416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can</a:t>
            </a: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 to be able to</a:t>
            </a:r>
            <a:r>
              <a:rPr lang="en-GB" sz="3200" dirty="0">
                <a:solidFill>
                  <a:srgbClr val="5B9BD5">
                    <a:lumMod val="50000"/>
                  </a:srgbClr>
                </a:solidFill>
                <a:latin typeface="Century Gothic" panose="020B0502020202020204" pitchFamily="34" charset="0"/>
              </a:rPr>
              <a:t>]</a:t>
            </a:r>
          </a:p>
        </p:txBody>
      </p:sp>
      <p:sp>
        <p:nvSpPr>
          <p:cNvPr id="11" name="Action Button: Help 10">
            <a:hlinkClick r:id="" action="ppaction://noaction" highlightClick="1"/>
            <a:extLst>
              <a:ext uri="{FF2B5EF4-FFF2-40B4-BE49-F238E27FC236}">
                <a16:creationId xmlns:a16="http://schemas.microsoft.com/office/drawing/2014/main" id="{332CA2BB-9F0B-4F64-AB01-9F0800C87253}"/>
              </a:ext>
            </a:extLst>
          </p:cNvPr>
          <p:cNvSpPr/>
          <p:nvPr/>
        </p:nvSpPr>
        <p:spPr>
          <a:xfrm>
            <a:off x="3233784" y="148770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D4F60C1-EE0D-4A3F-B5EF-A75A6622FC45}"/>
              </a:ext>
            </a:extLst>
          </p:cNvPr>
          <p:cNvSpPr txBox="1"/>
          <p:nvPr/>
        </p:nvSpPr>
        <p:spPr>
          <a:xfrm>
            <a:off x="3823295" y="3265792"/>
            <a:ext cx="5414904" cy="1554272"/>
          </a:xfrm>
          <a:prstGeom prst="rect">
            <a:avLst/>
          </a:prstGeom>
          <a:solidFill>
            <a:schemeClr val="bg1"/>
          </a:solidFill>
        </p:spPr>
        <p:txBody>
          <a:bodyPr wrap="square" rtlCol="0">
            <a:spAutoFit/>
          </a:bodyPr>
          <a:lstStyle/>
          <a:p>
            <a:pPr algn="ctr"/>
            <a:r>
              <a:rPr lang="en-GB" sz="9500" b="1" dirty="0">
                <a:solidFill>
                  <a:srgbClr val="5B9BD5">
                    <a:lumMod val="50000"/>
                  </a:srgbClr>
                </a:solidFill>
                <a:latin typeface="Century Gothic" panose="020B0502020202020204" pitchFamily="34" charset="0"/>
              </a:rPr>
              <a:t>puede</a:t>
            </a:r>
          </a:p>
        </p:txBody>
      </p:sp>
      <p:sp>
        <p:nvSpPr>
          <p:cNvPr id="15" name="TextBox 14">
            <a:extLst>
              <a:ext uri="{FF2B5EF4-FFF2-40B4-BE49-F238E27FC236}">
                <a16:creationId xmlns:a16="http://schemas.microsoft.com/office/drawing/2014/main" id="{35C592BB-FB81-4E2D-8F4A-EF9CF1DDB7B0}"/>
              </a:ext>
            </a:extLst>
          </p:cNvPr>
          <p:cNvSpPr txBox="1"/>
          <p:nvPr/>
        </p:nvSpPr>
        <p:spPr>
          <a:xfrm>
            <a:off x="3988636" y="4820064"/>
            <a:ext cx="5414903"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[s/he </a:t>
            </a:r>
            <a:r>
              <a:rPr lang="en-HK" sz="3200" dirty="0">
                <a:solidFill>
                  <a:srgbClr val="5B9BD5">
                    <a:lumMod val="50000"/>
                  </a:srgbClr>
                </a:solidFill>
                <a:latin typeface="Century Gothic" panose="020B0502020202020204" pitchFamily="34" charset="0"/>
              </a:rPr>
              <a:t>can</a:t>
            </a: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 s/he is able to</a:t>
            </a:r>
            <a:r>
              <a:rPr lang="en-GB" sz="3200" dirty="0">
                <a:solidFill>
                  <a:srgbClr val="5B9BD5">
                    <a:lumMod val="50000"/>
                  </a:srgbClr>
                </a:solidFill>
                <a:latin typeface="Century Gothic" panose="020B0502020202020204" pitchFamily="34" charset="0"/>
              </a:rPr>
              <a:t>]</a:t>
            </a:r>
          </a:p>
        </p:txBody>
      </p:sp>
      <p:sp>
        <p:nvSpPr>
          <p:cNvPr id="16" name="Action Button: Help 15">
            <a:hlinkClick r:id="" action="ppaction://noaction" highlightClick="1"/>
            <a:extLst>
              <a:ext uri="{FF2B5EF4-FFF2-40B4-BE49-F238E27FC236}">
                <a16:creationId xmlns:a16="http://schemas.microsoft.com/office/drawing/2014/main" id="{294E42E7-69F2-410D-9722-AE8EDC08ADC2}"/>
              </a:ext>
            </a:extLst>
          </p:cNvPr>
          <p:cNvSpPr/>
          <p:nvPr/>
        </p:nvSpPr>
        <p:spPr>
          <a:xfrm>
            <a:off x="3280777" y="3564906"/>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272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od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4" name="Pued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1"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3A962F-C534-40E2-9406-14D9A26E0263}"/>
              </a:ext>
            </a:extLst>
          </p:cNvPr>
          <p:cNvSpPr txBox="1"/>
          <p:nvPr/>
        </p:nvSpPr>
        <p:spPr>
          <a:xfrm>
            <a:off x="3518417" y="3028420"/>
            <a:ext cx="5414904" cy="1554272"/>
          </a:xfrm>
          <a:prstGeom prst="rect">
            <a:avLst/>
          </a:prstGeom>
          <a:solidFill>
            <a:schemeClr val="bg1"/>
          </a:solidFill>
        </p:spPr>
        <p:txBody>
          <a:bodyPr wrap="square" rtlCol="0">
            <a:spAutoFit/>
          </a:bodyPr>
          <a:lstStyle/>
          <a:p>
            <a:pPr algn="ctr"/>
            <a:r>
              <a:rPr lang="en-GB" sz="9500" b="1" dirty="0">
                <a:solidFill>
                  <a:srgbClr val="5B9BD5">
                    <a:lumMod val="50000"/>
                  </a:srgbClr>
                </a:solidFill>
                <a:latin typeface="Century Gothic" panose="020B0502020202020204" pitchFamily="34" charset="0"/>
              </a:rPr>
              <a:t>puedes</a:t>
            </a:r>
          </a:p>
        </p:txBody>
      </p:sp>
      <p:sp>
        <p:nvSpPr>
          <p:cNvPr id="7" name="TextBox 6">
            <a:extLst>
              <a:ext uri="{FF2B5EF4-FFF2-40B4-BE49-F238E27FC236}">
                <a16:creationId xmlns:a16="http://schemas.microsoft.com/office/drawing/2014/main" id="{1A698811-A4B1-4A65-B230-8360402CEC55}"/>
              </a:ext>
            </a:extLst>
          </p:cNvPr>
          <p:cNvSpPr txBox="1"/>
          <p:nvPr/>
        </p:nvSpPr>
        <p:spPr>
          <a:xfrm>
            <a:off x="3404371" y="4582692"/>
            <a:ext cx="571393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can / you are able to]</a:t>
            </a:r>
          </a:p>
        </p:txBody>
      </p:sp>
      <p:sp>
        <p:nvSpPr>
          <p:cNvPr id="10" name="TextBox 9">
            <a:extLst>
              <a:ext uri="{FF2B5EF4-FFF2-40B4-BE49-F238E27FC236}">
                <a16:creationId xmlns:a16="http://schemas.microsoft.com/office/drawing/2014/main" id="{F7F173A1-907C-4AA5-BB5A-914ECAEE9F19}"/>
              </a:ext>
            </a:extLst>
          </p:cNvPr>
          <p:cNvSpPr txBox="1"/>
          <p:nvPr/>
        </p:nvSpPr>
        <p:spPr>
          <a:xfrm>
            <a:off x="3828081" y="2275308"/>
            <a:ext cx="463842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can / I am able to]</a:t>
            </a:r>
          </a:p>
        </p:txBody>
      </p:sp>
      <p:sp>
        <p:nvSpPr>
          <p:cNvPr id="2" name="Title 1">
            <a:extLst>
              <a:ext uri="{FF2B5EF4-FFF2-40B4-BE49-F238E27FC236}">
                <a16:creationId xmlns:a16="http://schemas.microsoft.com/office/drawing/2014/main" id="{A20E0155-7884-3940-A2D5-3E6E8EA59F9F}"/>
              </a:ext>
            </a:extLst>
          </p:cNvPr>
          <p:cNvSpPr>
            <a:spLocks noGrp="1"/>
          </p:cNvSpPr>
          <p:nvPr>
            <p:ph type="title"/>
          </p:nvPr>
        </p:nvSpPr>
        <p:spPr>
          <a:xfrm>
            <a:off x="854023" y="925721"/>
            <a:ext cx="10515600" cy="1325563"/>
          </a:xfrm>
        </p:spPr>
        <p:txBody>
          <a:bodyPr>
            <a:noAutofit/>
          </a:bodyPr>
          <a:lstStyle/>
          <a:p>
            <a:pPr algn="ctr"/>
            <a:r>
              <a:rPr lang="en-GB" sz="9500" b="1" dirty="0" err="1">
                <a:solidFill>
                  <a:srgbClr val="5B9BD5">
                    <a:lumMod val="50000"/>
                  </a:srgbClr>
                </a:solidFill>
                <a:latin typeface="Century Gothic" panose="020B0502020202020204" pitchFamily="34" charset="0"/>
              </a:rPr>
              <a:t>puedo</a:t>
            </a:r>
            <a:endParaRPr lang="en-US" sz="9500" dirty="0"/>
          </a:p>
        </p:txBody>
      </p:sp>
    </p:spTree>
    <p:extLst>
      <p:ext uri="{BB962C8B-B14F-4D97-AF65-F5344CB8AC3E}">
        <p14:creationId xmlns:p14="http://schemas.microsoft.com/office/powerpoint/2010/main" val="87491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pued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403C-F0CF-3F4E-8743-226C93D2685B}"/>
              </a:ext>
            </a:extLst>
          </p:cNvPr>
          <p:cNvSpPr>
            <a:spLocks noGrp="1"/>
          </p:cNvSpPr>
          <p:nvPr>
            <p:ph type="title"/>
          </p:nvPr>
        </p:nvSpPr>
        <p:spPr>
          <a:xfrm>
            <a:off x="1013389" y="851821"/>
            <a:ext cx="10515600" cy="1325563"/>
          </a:xfrm>
        </p:spPr>
        <p:txBody>
          <a:bodyPr>
            <a:noAutofit/>
          </a:bodyPr>
          <a:lstStyle/>
          <a:p>
            <a:pPr algn="ctr"/>
            <a:r>
              <a:rPr lang="en-GB" sz="11500" b="1" dirty="0">
                <a:solidFill>
                  <a:srgbClr val="5B9BD5">
                    <a:lumMod val="50000"/>
                  </a:srgbClr>
                </a:solidFill>
                <a:latin typeface="Century Gothic" panose="020B0502020202020204" pitchFamily="34" charset="0"/>
              </a:rPr>
              <a:t>puedes</a:t>
            </a:r>
            <a:endParaRPr lang="en-US" sz="11500" dirty="0"/>
          </a:p>
        </p:txBody>
      </p:sp>
      <p:sp>
        <p:nvSpPr>
          <p:cNvPr id="8" name="TextBox 7"/>
          <p:cNvSpPr txBox="1"/>
          <p:nvPr/>
        </p:nvSpPr>
        <p:spPr>
          <a:xfrm>
            <a:off x="3038170" y="2177384"/>
            <a:ext cx="6334430" cy="1077218"/>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can | you are able to]</a:t>
            </a:r>
          </a:p>
          <a:p>
            <a:pPr algn="ctr"/>
            <a:endParaRPr lang="en-GB" sz="3200" dirty="0">
              <a:solidFill>
                <a:srgbClr val="5B9BD5">
                  <a:lumMod val="50000"/>
                </a:srgbClr>
              </a:solidFill>
              <a:latin typeface="Century Gothic" panose="020B0502020202020204" pitchFamily="34" charset="0"/>
            </a:endParaRPr>
          </a:p>
        </p:txBody>
      </p:sp>
      <p:sp>
        <p:nvSpPr>
          <p:cNvPr id="9" name="TextBox 8"/>
          <p:cNvSpPr txBox="1"/>
          <p:nvPr/>
        </p:nvSpPr>
        <p:spPr>
          <a:xfrm>
            <a:off x="0" y="4039432"/>
            <a:ext cx="12192000" cy="784830"/>
          </a:xfrm>
          <a:prstGeom prst="rect">
            <a:avLst/>
          </a:prstGeom>
          <a:solidFill>
            <a:schemeClr val="bg1"/>
          </a:solidFill>
        </p:spPr>
        <p:txBody>
          <a:bodyPr wrap="square" rtlCol="0">
            <a:spAutoFit/>
          </a:bodyPr>
          <a:lstStyle/>
          <a:p>
            <a:pPr algn="ctr"/>
            <a:r>
              <a:rPr lang="en-GB" sz="4500" dirty="0">
                <a:solidFill>
                  <a:srgbClr val="5B9BD5">
                    <a:lumMod val="50000"/>
                  </a:srgbClr>
                </a:solidFill>
                <a:latin typeface="Century Gothic" panose="020B0502020202020204" pitchFamily="34" charset="0"/>
              </a:rPr>
              <a:t>¿</a:t>
            </a:r>
            <a:r>
              <a:rPr lang="en-GB" sz="4500" b="1" dirty="0">
                <a:solidFill>
                  <a:srgbClr val="EA5F00"/>
                </a:solidFill>
                <a:latin typeface="Century Gothic" panose="020B0502020202020204" pitchFamily="34" charset="0"/>
              </a:rPr>
              <a:t>P</a:t>
            </a:r>
            <a:r>
              <a:rPr lang="en-GB" sz="4500" b="1" dirty="0">
                <a:solidFill>
                  <a:srgbClr val="EA5F00"/>
                </a:solidFill>
                <a:latin typeface="Century Gothic" panose="020B0502020202020204" pitchFamily="34" charset="0"/>
                <a:cs typeface="Calibri" panose="020F0502020204030204" pitchFamily="34" charset="0"/>
              </a:rPr>
              <a:t>uedes</a:t>
            </a:r>
            <a:r>
              <a:rPr lang="en-GB" sz="4500" dirty="0">
                <a:solidFill>
                  <a:srgbClr val="5B9BD5">
                    <a:lumMod val="50000"/>
                  </a:srgbClr>
                </a:solidFill>
                <a:latin typeface="Century Gothic" panose="020B0502020202020204" pitchFamily="34" charset="0"/>
              </a:rPr>
              <a:t> </a:t>
            </a:r>
            <a:r>
              <a:rPr lang="en-GB" sz="4500" dirty="0" err="1">
                <a:solidFill>
                  <a:srgbClr val="5B9BD5">
                    <a:lumMod val="50000"/>
                  </a:srgbClr>
                </a:solidFill>
                <a:latin typeface="Century Gothic" panose="020B0502020202020204" pitchFamily="34" charset="0"/>
              </a:rPr>
              <a:t>trabajar</a:t>
            </a:r>
            <a:r>
              <a:rPr lang="en-GB" sz="4500" dirty="0">
                <a:solidFill>
                  <a:srgbClr val="5B9BD5">
                    <a:lumMod val="50000"/>
                  </a:srgbClr>
                </a:solidFill>
                <a:latin typeface="Century Gothic" panose="020B0502020202020204" pitchFamily="34" charset="0"/>
              </a:rPr>
              <a:t> con un </a:t>
            </a:r>
            <a:r>
              <a:rPr lang="en-GB" sz="4500" dirty="0" err="1">
                <a:solidFill>
                  <a:srgbClr val="5B9BD5">
                    <a:lumMod val="50000"/>
                  </a:srgbClr>
                </a:solidFill>
                <a:latin typeface="Century Gothic" panose="020B0502020202020204" pitchFamily="34" charset="0"/>
              </a:rPr>
              <a:t>compañero</a:t>
            </a:r>
            <a:r>
              <a:rPr lang="en-GB" sz="4500" dirty="0">
                <a:solidFill>
                  <a:srgbClr val="5B9BD5">
                    <a:lumMod val="50000"/>
                  </a:srgbClr>
                </a:solidFill>
                <a:latin typeface="Century Gothic" panose="020B0502020202020204" pitchFamily="34" charset="0"/>
              </a:rPr>
              <a:t>? </a:t>
            </a:r>
            <a:endParaRPr lang="fr-FR" sz="5000" dirty="0">
              <a:solidFill>
                <a:srgbClr val="EA5F00"/>
              </a:solidFill>
              <a:latin typeface="Century Gothic" panose="020B0502020202020204" pitchFamily="34" charset="0"/>
              <a:cs typeface="Calibri" panose="020F0502020204030204" pitchFamily="34" charset="0"/>
            </a:endParaRPr>
          </a:p>
        </p:txBody>
      </p:sp>
      <p:sp>
        <p:nvSpPr>
          <p:cNvPr id="10" name="TextBox 9"/>
          <p:cNvSpPr txBox="1"/>
          <p:nvPr/>
        </p:nvSpPr>
        <p:spPr>
          <a:xfrm>
            <a:off x="194729" y="5008929"/>
            <a:ext cx="12021312"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rPr>
              <a:t>Can</a:t>
            </a:r>
            <a:r>
              <a:rPr lang="en-HK" sz="3200" b="1" dirty="0">
                <a:solidFill>
                  <a:srgbClr val="EA5F00"/>
                </a:solidFill>
                <a:latin typeface="Century Gothic" panose="020B0502020202020204" pitchFamily="34" charset="0"/>
                <a:cs typeface="Calibri" panose="020F0502020204030204" pitchFamily="34" charset="0"/>
              </a:rPr>
              <a:t> you </a:t>
            </a:r>
            <a:r>
              <a:rPr lang="en-HK" sz="3200" dirty="0">
                <a:solidFill>
                  <a:srgbClr val="5B9BD5">
                    <a:lumMod val="50000"/>
                  </a:srgbClr>
                </a:solidFill>
                <a:latin typeface="Century Gothic" panose="020B0502020202020204" pitchFamily="34" charset="0"/>
              </a:rPr>
              <a:t>work with a classmate?</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331767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ed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puedes trabajar con un companero.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5080557" cy="1325563"/>
          </a:xfrm>
        </p:spPr>
        <p:txBody>
          <a:bodyPr>
            <a:normAutofit/>
          </a:bodyPr>
          <a:lstStyle/>
          <a:p>
            <a:r>
              <a:rPr lang="en-GB" sz="3000" b="1" dirty="0">
                <a:solidFill>
                  <a:schemeClr val="bg1"/>
                </a:solidFill>
                <a:latin typeface="Century Gothic" panose="020B0502020202020204" pitchFamily="34" charset="0"/>
              </a:rPr>
              <a:t>“Poder” used for requests</a:t>
            </a:r>
          </a:p>
        </p:txBody>
      </p:sp>
      <p:sp>
        <p:nvSpPr>
          <p:cNvPr id="6" name="TextBox 5"/>
          <p:cNvSpPr txBox="1"/>
          <p:nvPr/>
        </p:nvSpPr>
        <p:spPr>
          <a:xfrm>
            <a:off x="353449" y="1570020"/>
            <a:ext cx="1057237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“Poder” is also used for making requests and asking permission:</a:t>
            </a:r>
          </a:p>
        </p:txBody>
      </p:sp>
      <p:sp>
        <p:nvSpPr>
          <p:cNvPr id="8" name="TextBox 7"/>
          <p:cNvSpPr txBox="1"/>
          <p:nvPr/>
        </p:nvSpPr>
        <p:spPr>
          <a:xfrm>
            <a:off x="353449" y="4098796"/>
            <a:ext cx="4121414"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Puedo</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usar</a:t>
            </a:r>
            <a:r>
              <a:rPr lang="en-GB" sz="2400" dirty="0">
                <a:solidFill>
                  <a:schemeClr val="accent1">
                    <a:lumMod val="50000"/>
                  </a:schemeClr>
                </a:solidFill>
                <a:latin typeface="Century Gothic" panose="020B0502020202020204" pitchFamily="34" charset="0"/>
              </a:rPr>
              <a:t> el </a:t>
            </a:r>
            <a:r>
              <a:rPr lang="en-GB" sz="2400" dirty="0" err="1">
                <a:solidFill>
                  <a:schemeClr val="accent1">
                    <a:lumMod val="50000"/>
                  </a:schemeClr>
                </a:solidFill>
                <a:latin typeface="Century Gothic" panose="020B0502020202020204" pitchFamily="34" charset="0"/>
              </a:rPr>
              <a:t>teléfono</a:t>
            </a:r>
            <a:r>
              <a:rPr lang="en-GB" sz="2400" dirty="0">
                <a:solidFill>
                  <a:schemeClr val="accent1">
                    <a:lumMod val="50000"/>
                  </a:schemeClr>
                </a:solidFill>
                <a:latin typeface="Century Gothic" panose="020B0502020202020204" pitchFamily="34" charset="0"/>
              </a:rPr>
              <a:t>?</a:t>
            </a:r>
            <a:endParaRPr lang="en-GB" sz="2400" b="1" dirty="0">
              <a:solidFill>
                <a:schemeClr val="accent1">
                  <a:lumMod val="50000"/>
                </a:schemeClr>
              </a:solidFill>
              <a:latin typeface="Century Gothic" panose="020B0502020202020204" pitchFamily="34" charset="0"/>
            </a:endParaRPr>
          </a:p>
        </p:txBody>
      </p:sp>
      <p:sp>
        <p:nvSpPr>
          <p:cNvPr id="9" name="TextBox 8"/>
          <p:cNvSpPr txBox="1"/>
          <p:nvPr/>
        </p:nvSpPr>
        <p:spPr>
          <a:xfrm>
            <a:off x="6166613" y="4826315"/>
            <a:ext cx="41214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Can I </a:t>
            </a:r>
            <a:r>
              <a:rPr lang="en-GB" sz="2400" dirty="0">
                <a:solidFill>
                  <a:schemeClr val="accent1">
                    <a:lumMod val="50000"/>
                  </a:schemeClr>
                </a:solidFill>
                <a:latin typeface="Century Gothic" panose="020B0502020202020204" pitchFamily="34" charset="0"/>
              </a:rPr>
              <a:t>go to the toilet?</a:t>
            </a:r>
            <a:endParaRPr lang="en-GB" sz="2400" b="1" dirty="0">
              <a:solidFill>
                <a:schemeClr val="accent1">
                  <a:lumMod val="50000"/>
                </a:schemeClr>
              </a:solidFill>
              <a:latin typeface="Century Gothic" panose="020B0502020202020204" pitchFamily="34" charset="0"/>
            </a:endParaRPr>
          </a:p>
        </p:txBody>
      </p:sp>
      <p:sp>
        <p:nvSpPr>
          <p:cNvPr id="10" name="TextBox 9"/>
          <p:cNvSpPr txBox="1"/>
          <p:nvPr/>
        </p:nvSpPr>
        <p:spPr>
          <a:xfrm>
            <a:off x="353449" y="3372355"/>
            <a:ext cx="5742552" cy="461665"/>
          </a:xfrm>
          <a:prstGeom prst="rect">
            <a:avLst/>
          </a:prstGeom>
          <a:noFill/>
        </p:spPr>
        <p:txBody>
          <a:bodyPr wrap="square" rtlCol="0">
            <a:spAutoFit/>
          </a:bodyPr>
          <a:lstStyle/>
          <a:p>
            <a:r>
              <a:rPr lang="es-ES" sz="2400" dirty="0">
                <a:solidFill>
                  <a:schemeClr val="accent1">
                    <a:lumMod val="50000"/>
                  </a:schemeClr>
                </a:solidFill>
                <a:latin typeface="Century Gothic" panose="020B0502020202020204" pitchFamily="34" charset="0"/>
              </a:rPr>
              <a:t>¿</a:t>
            </a:r>
            <a:r>
              <a:rPr lang="es-ES" sz="2400" b="1" dirty="0">
                <a:solidFill>
                  <a:schemeClr val="accent1">
                    <a:lumMod val="50000"/>
                  </a:schemeClr>
                </a:solidFill>
                <a:latin typeface="Century Gothic" panose="020B0502020202020204" pitchFamily="34" charset="0"/>
              </a:rPr>
              <a:t>Puedes</a:t>
            </a:r>
            <a:r>
              <a:rPr lang="es-ES" sz="2400" dirty="0">
                <a:solidFill>
                  <a:schemeClr val="accent1">
                    <a:lumMod val="50000"/>
                  </a:schemeClr>
                </a:solidFill>
                <a:latin typeface="Century Gothic" panose="020B0502020202020204" pitchFamily="34" charset="0"/>
              </a:rPr>
              <a:t> comprar el periódico?</a:t>
            </a:r>
          </a:p>
        </p:txBody>
      </p:sp>
      <p:sp>
        <p:nvSpPr>
          <p:cNvPr id="11" name="TextBox 10"/>
          <p:cNvSpPr txBox="1"/>
          <p:nvPr/>
        </p:nvSpPr>
        <p:spPr>
          <a:xfrm>
            <a:off x="6166613" y="3369054"/>
            <a:ext cx="622582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Can you </a:t>
            </a:r>
            <a:r>
              <a:rPr lang="en-GB" sz="2400" dirty="0">
                <a:solidFill>
                  <a:schemeClr val="accent1">
                    <a:lumMod val="50000"/>
                  </a:schemeClr>
                </a:solidFill>
                <a:latin typeface="Century Gothic" panose="020B0502020202020204" pitchFamily="34" charset="0"/>
              </a:rPr>
              <a:t>buy the newspaper?</a:t>
            </a:r>
            <a:endParaRPr lang="en-GB" sz="2400" b="1" dirty="0">
              <a:solidFill>
                <a:schemeClr val="accent1">
                  <a:lumMod val="50000"/>
                </a:schemeClr>
              </a:solidFill>
              <a:latin typeface="Century Gothic" panose="020B0502020202020204" pitchFamily="34" charset="0"/>
            </a:endParaRPr>
          </a:p>
        </p:txBody>
      </p:sp>
      <p:sp>
        <p:nvSpPr>
          <p:cNvPr id="12" name="TextBox 11"/>
          <p:cNvSpPr txBox="1"/>
          <p:nvPr/>
        </p:nvSpPr>
        <p:spPr>
          <a:xfrm>
            <a:off x="365125" y="4826315"/>
            <a:ext cx="3887561"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t>
            </a:r>
            <a:r>
              <a:rPr lang="en-GB" sz="2400" b="1" dirty="0" err="1">
                <a:solidFill>
                  <a:schemeClr val="accent1">
                    <a:lumMod val="50000"/>
                  </a:schemeClr>
                </a:solidFill>
                <a:latin typeface="Century Gothic" panose="020B0502020202020204" pitchFamily="34" charset="0"/>
              </a:rPr>
              <a:t>Puedo</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ir</a:t>
            </a:r>
            <a:r>
              <a:rPr lang="en-GB" sz="2400" dirty="0">
                <a:solidFill>
                  <a:schemeClr val="accent1">
                    <a:lumMod val="50000"/>
                  </a:schemeClr>
                </a:solidFill>
                <a:latin typeface="Century Gothic" panose="020B0502020202020204" pitchFamily="34" charset="0"/>
              </a:rPr>
              <a:t> a los </a:t>
            </a:r>
            <a:r>
              <a:rPr lang="en-GB" sz="2400" dirty="0" err="1">
                <a:solidFill>
                  <a:schemeClr val="accent1">
                    <a:lumMod val="50000"/>
                  </a:schemeClr>
                </a:solidFill>
                <a:latin typeface="Century Gothic" panose="020B0502020202020204" pitchFamily="34" charset="0"/>
              </a:rPr>
              <a:t>servicios</a:t>
            </a:r>
            <a:r>
              <a:rPr lang="en-GB" sz="2400" dirty="0">
                <a:solidFill>
                  <a:schemeClr val="accent1">
                    <a:lumMod val="50000"/>
                  </a:schemeClr>
                </a:solidFill>
                <a:latin typeface="Century Gothic" panose="020B0502020202020204" pitchFamily="34" charset="0"/>
              </a:rPr>
              <a:t>?</a:t>
            </a:r>
          </a:p>
        </p:txBody>
      </p:sp>
      <p:sp>
        <p:nvSpPr>
          <p:cNvPr id="13" name="TextBox 12"/>
          <p:cNvSpPr txBox="1"/>
          <p:nvPr/>
        </p:nvSpPr>
        <p:spPr>
          <a:xfrm>
            <a:off x="6166613" y="4098796"/>
            <a:ext cx="4737099"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Can I </a:t>
            </a:r>
            <a:r>
              <a:rPr lang="en-GB" sz="2400" dirty="0">
                <a:solidFill>
                  <a:schemeClr val="accent1">
                    <a:lumMod val="50000"/>
                  </a:schemeClr>
                </a:solidFill>
                <a:latin typeface="Century Gothic" panose="020B0502020202020204" pitchFamily="34" charset="0"/>
              </a:rPr>
              <a:t>use the phone?</a:t>
            </a:r>
            <a:endParaRPr lang="en-GB" sz="2400" b="1" dirty="0">
              <a:solidFill>
                <a:schemeClr val="accent1">
                  <a:lumMod val="50000"/>
                </a:schemeClr>
              </a:solidFill>
              <a:latin typeface="Century Gothic" panose="020B0502020202020204" pitchFamily="34" charset="0"/>
            </a:endParaRPr>
          </a:p>
        </p:txBody>
      </p:sp>
      <p:sp>
        <p:nvSpPr>
          <p:cNvPr id="15" name="TextBox 14"/>
          <p:cNvSpPr txBox="1"/>
          <p:nvPr/>
        </p:nvSpPr>
        <p:spPr>
          <a:xfrm>
            <a:off x="353449" y="2645914"/>
            <a:ext cx="5742551"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t>
            </a:r>
            <a:r>
              <a:rPr lang="en-GB" sz="2400" b="1" dirty="0">
                <a:solidFill>
                  <a:schemeClr val="accent1">
                    <a:lumMod val="50000"/>
                  </a:schemeClr>
                </a:solidFill>
                <a:latin typeface="Century Gothic" panose="020B0502020202020204" pitchFamily="34" charset="0"/>
              </a:rPr>
              <a:t>Puedes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llevar</a:t>
            </a:r>
            <a:r>
              <a:rPr lang="en-GB" sz="2400" dirty="0">
                <a:solidFill>
                  <a:schemeClr val="accent1">
                    <a:lumMod val="50000"/>
                  </a:schemeClr>
                </a:solidFill>
                <a:latin typeface="Century Gothic" panose="020B0502020202020204" pitchFamily="34" charset="0"/>
              </a:rPr>
              <a:t> el regalo a la </a:t>
            </a:r>
            <a:r>
              <a:rPr lang="en-GB" sz="2400" dirty="0" err="1">
                <a:solidFill>
                  <a:schemeClr val="accent1">
                    <a:lumMod val="50000"/>
                  </a:schemeClr>
                </a:solidFill>
                <a:latin typeface="Century Gothic" panose="020B0502020202020204" pitchFamily="34" charset="0"/>
              </a:rPr>
              <a:t>chica</a:t>
            </a:r>
            <a:r>
              <a:rPr lang="en-GB" sz="2400" dirty="0">
                <a:solidFill>
                  <a:schemeClr val="accent1">
                    <a:lumMod val="50000"/>
                  </a:schemeClr>
                </a:solidFill>
                <a:latin typeface="Century Gothic" panose="020B0502020202020204" pitchFamily="34" charset="0"/>
              </a:rPr>
              <a:t>?</a:t>
            </a:r>
          </a:p>
        </p:txBody>
      </p:sp>
      <p:sp>
        <p:nvSpPr>
          <p:cNvPr id="16" name="TextBox 15"/>
          <p:cNvSpPr txBox="1"/>
          <p:nvPr/>
        </p:nvSpPr>
        <p:spPr>
          <a:xfrm>
            <a:off x="6166613" y="2645913"/>
            <a:ext cx="5212358"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Can you </a:t>
            </a:r>
            <a:r>
              <a:rPr lang="en-GB" sz="2400" dirty="0">
                <a:solidFill>
                  <a:schemeClr val="accent1">
                    <a:lumMod val="50000"/>
                  </a:schemeClr>
                </a:solidFill>
                <a:latin typeface="Century Gothic" panose="020B0502020202020204" pitchFamily="34" charset="0"/>
              </a:rPr>
              <a:t>take the gift to the girl?</a:t>
            </a:r>
            <a:endParaRPr lang="en-GB" sz="24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69" y="135512"/>
            <a:ext cx="10515600" cy="738316"/>
          </a:xfrm>
        </p:spPr>
        <p:txBody>
          <a:bodyPr>
            <a:normAutofit/>
          </a:bodyPr>
          <a:lstStyle/>
          <a:p>
            <a:r>
              <a:rPr lang="es-GB" sz="2200" b="1" dirty="0">
                <a:solidFill>
                  <a:srgbClr val="1F3B73"/>
                </a:solidFill>
                <a:latin typeface="Century Gothic" panose="020B0502020202020204" pitchFamily="34" charset="0"/>
              </a:rPr>
              <a:t>La profesora pregunta en clase. Lee y marca la opción correcta.</a:t>
            </a:r>
            <a:br>
              <a:rPr lang="en-GB" sz="2200" b="1" dirty="0">
                <a:solidFill>
                  <a:srgbClr val="1F3B73"/>
                </a:solidFill>
                <a:latin typeface="Century Gothic" panose="020B0502020202020204" pitchFamily="34" charset="0"/>
              </a:rPr>
            </a:br>
            <a:r>
              <a:rPr lang="es-GB" sz="2200" b="1" dirty="0">
                <a:solidFill>
                  <a:srgbClr val="1F3B73"/>
                </a:solidFill>
                <a:latin typeface="Century Gothic" panose="020B0502020202020204" pitchFamily="34" charset="0"/>
              </a:rPr>
              <a:t>¿Las frases son verdaderas o falsas?</a:t>
            </a:r>
            <a:endParaRPr lang="en-GB" sz="2200" dirty="0"/>
          </a:p>
        </p:txBody>
      </p:sp>
      <p:sp>
        <p:nvSpPr>
          <p:cNvPr id="3" name="Rounded Rectangle 11">
            <a:extLst>
              <a:ext uri="{FF2B5EF4-FFF2-40B4-BE49-F238E27FC236}">
                <a16:creationId xmlns:a16="http://schemas.microsoft.com/office/drawing/2014/main" id="{F3BF64F6-42C0-CC40-A007-5C3186B769D8}"/>
              </a:ext>
            </a:extLst>
          </p:cNvPr>
          <p:cNvSpPr/>
          <p:nvPr/>
        </p:nvSpPr>
        <p:spPr>
          <a:xfrm>
            <a:off x="10720711" y="171225"/>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4" name="Title 12">
            <a:extLst>
              <a:ext uri="{FF2B5EF4-FFF2-40B4-BE49-F238E27FC236}">
                <a16:creationId xmlns:a16="http://schemas.microsoft.com/office/drawing/2014/main" id="{24605FE5-D94A-8343-8808-6DBB73205EF1}"/>
              </a:ext>
            </a:extLst>
          </p:cNvPr>
          <p:cNvSpPr txBox="1">
            <a:spLocks/>
          </p:cNvSpPr>
          <p:nvPr/>
        </p:nvSpPr>
        <p:spPr>
          <a:xfrm>
            <a:off x="10720712" y="110018"/>
            <a:ext cx="1266176" cy="5521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gn="ctr"/>
            <a:r>
              <a:rPr lang="en-GB" sz="2000" b="1" dirty="0">
                <a:solidFill>
                  <a:prstClr val="white"/>
                </a:solidFill>
                <a:latin typeface="Century Gothic" panose="020B0502020202020204" pitchFamily="34" charset="0"/>
              </a:rPr>
              <a:t>leer</a:t>
            </a:r>
            <a:endParaRPr lang="en-US" sz="2000" dirty="0"/>
          </a:p>
        </p:txBody>
      </p:sp>
      <p:sp>
        <p:nvSpPr>
          <p:cNvPr id="5" name="Llamada ovalada 5">
            <a:extLst>
              <a:ext uri="{FF2B5EF4-FFF2-40B4-BE49-F238E27FC236}">
                <a16:creationId xmlns:a16="http://schemas.microsoft.com/office/drawing/2014/main" id="{2B6EB187-DD44-AC4E-84FB-BA8F0BB02F08}"/>
              </a:ext>
            </a:extLst>
          </p:cNvPr>
          <p:cNvSpPr/>
          <p:nvPr/>
        </p:nvSpPr>
        <p:spPr>
          <a:xfrm>
            <a:off x="185057" y="872474"/>
            <a:ext cx="2775857" cy="1513114"/>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1F3B73"/>
                </a:solidFill>
                <a:latin typeface="Century Gothic" panose="020B0502020202020204" pitchFamily="34" charset="0"/>
              </a:rPr>
              <a:t>¿Puedes cambiar la actividad? </a:t>
            </a:r>
          </a:p>
        </p:txBody>
      </p:sp>
      <p:sp>
        <p:nvSpPr>
          <p:cNvPr id="6" name="Llamada ovalada 6">
            <a:extLst>
              <a:ext uri="{FF2B5EF4-FFF2-40B4-BE49-F238E27FC236}">
                <a16:creationId xmlns:a16="http://schemas.microsoft.com/office/drawing/2014/main" id="{8CBDD7D4-7F18-5344-A5FF-9D9190B61455}"/>
              </a:ext>
            </a:extLst>
          </p:cNvPr>
          <p:cNvSpPr/>
          <p:nvPr/>
        </p:nvSpPr>
        <p:spPr>
          <a:xfrm>
            <a:off x="3243943" y="981884"/>
            <a:ext cx="3374572" cy="1513114"/>
          </a:xfrm>
          <a:prstGeom prst="wedgeEllipseCallout">
            <a:avLst>
              <a:gd name="adj1" fmla="val 47014"/>
              <a:gd name="adj2" fmla="val -5476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1F3B73"/>
                </a:solidFill>
                <a:latin typeface="Century Gothic" panose="020B0502020202020204" pitchFamily="34" charset="0"/>
              </a:rPr>
              <a:t>¿Puede preguntar dónde está el material? </a:t>
            </a:r>
          </a:p>
        </p:txBody>
      </p:sp>
      <p:sp>
        <p:nvSpPr>
          <p:cNvPr id="7" name="Llamada ovalada 7">
            <a:extLst>
              <a:ext uri="{FF2B5EF4-FFF2-40B4-BE49-F238E27FC236}">
                <a16:creationId xmlns:a16="http://schemas.microsoft.com/office/drawing/2014/main" id="{E18B0C06-DCDA-3F42-99A0-BBDBA463A337}"/>
              </a:ext>
            </a:extLst>
          </p:cNvPr>
          <p:cNvSpPr/>
          <p:nvPr/>
        </p:nvSpPr>
        <p:spPr>
          <a:xfrm>
            <a:off x="642259" y="2672443"/>
            <a:ext cx="2960914" cy="1513114"/>
          </a:xfrm>
          <a:prstGeom prst="wedgeEllipseCallout">
            <a:avLst>
              <a:gd name="adj1" fmla="val -48353"/>
              <a:gd name="adj2" fmla="val -468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1F3B73"/>
                </a:solidFill>
                <a:latin typeface="Century Gothic" panose="020B0502020202020204" pitchFamily="34" charset="0"/>
              </a:rPr>
              <a:t>¿Puedes pedir un dibujo? </a:t>
            </a:r>
          </a:p>
        </p:txBody>
      </p:sp>
      <p:sp>
        <p:nvSpPr>
          <p:cNvPr id="8" name="Llamada ovalada 8">
            <a:extLst>
              <a:ext uri="{FF2B5EF4-FFF2-40B4-BE49-F238E27FC236}">
                <a16:creationId xmlns:a16="http://schemas.microsoft.com/office/drawing/2014/main" id="{E2593E01-692C-BC44-9795-12A9B1FCC939}"/>
              </a:ext>
            </a:extLst>
          </p:cNvPr>
          <p:cNvSpPr/>
          <p:nvPr/>
        </p:nvSpPr>
        <p:spPr>
          <a:xfrm>
            <a:off x="3744685" y="2727148"/>
            <a:ext cx="3059727" cy="1513114"/>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1F3B73"/>
                </a:solidFill>
                <a:latin typeface="Century Gothic" panose="020B0502020202020204" pitchFamily="34" charset="0"/>
              </a:rPr>
              <a:t>¿Puede hacer los deberes por la mañana? </a:t>
            </a:r>
          </a:p>
        </p:txBody>
      </p:sp>
      <p:sp>
        <p:nvSpPr>
          <p:cNvPr id="9" name="Llamada ovalada 9">
            <a:extLst>
              <a:ext uri="{FF2B5EF4-FFF2-40B4-BE49-F238E27FC236}">
                <a16:creationId xmlns:a16="http://schemas.microsoft.com/office/drawing/2014/main" id="{1BA9BEB3-807C-9C4C-8439-C36C1FEC0D6C}"/>
              </a:ext>
            </a:extLst>
          </p:cNvPr>
          <p:cNvSpPr/>
          <p:nvPr/>
        </p:nvSpPr>
        <p:spPr>
          <a:xfrm>
            <a:off x="185058" y="4472412"/>
            <a:ext cx="2961754" cy="1513114"/>
          </a:xfrm>
          <a:prstGeom prst="wedgeEllipseCallout">
            <a:avLst>
              <a:gd name="adj1" fmla="val 46521"/>
              <a:gd name="adj2" fmla="val 50989"/>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1F3B73"/>
                </a:solidFill>
                <a:latin typeface="Century Gothic" panose="020B0502020202020204" pitchFamily="34" charset="0"/>
              </a:rPr>
              <a:t>¿Puede participar con los compañeros? </a:t>
            </a:r>
          </a:p>
        </p:txBody>
      </p:sp>
      <p:sp>
        <p:nvSpPr>
          <p:cNvPr id="10" name="Llamada ovalada 10">
            <a:extLst>
              <a:ext uri="{FF2B5EF4-FFF2-40B4-BE49-F238E27FC236}">
                <a16:creationId xmlns:a16="http://schemas.microsoft.com/office/drawing/2014/main" id="{AF6C1E3A-D71D-804C-9108-F436A1FBA5C0}"/>
              </a:ext>
            </a:extLst>
          </p:cNvPr>
          <p:cNvSpPr/>
          <p:nvPr/>
        </p:nvSpPr>
        <p:spPr>
          <a:xfrm>
            <a:off x="3243943" y="4472412"/>
            <a:ext cx="3376289" cy="1513114"/>
          </a:xfrm>
          <a:prstGeom prst="wedgeEllipse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1F3B73"/>
                </a:solidFill>
                <a:latin typeface="Century Gothic" panose="020B0502020202020204" pitchFamily="34" charset="0"/>
              </a:rPr>
              <a:t>¿Puedes trabajar en un equipo? </a:t>
            </a:r>
          </a:p>
        </p:txBody>
      </p:sp>
      <p:graphicFrame>
        <p:nvGraphicFramePr>
          <p:cNvPr id="11" name="Tabla 12">
            <a:extLst>
              <a:ext uri="{FF2B5EF4-FFF2-40B4-BE49-F238E27FC236}">
                <a16:creationId xmlns:a16="http://schemas.microsoft.com/office/drawing/2014/main" id="{D3C9126A-C039-AB48-AE4B-1B57B5CDF850}"/>
              </a:ext>
            </a:extLst>
          </p:cNvPr>
          <p:cNvGraphicFramePr>
            <a:graphicFrameLocks noGrp="1"/>
          </p:cNvGraphicFramePr>
          <p:nvPr>
            <p:extLst>
              <p:ext uri="{D42A27DB-BD31-4B8C-83A1-F6EECF244321}">
                <p14:modId xmlns:p14="http://schemas.microsoft.com/office/powerpoint/2010/main" val="3935220841"/>
              </p:ext>
            </p:extLst>
          </p:nvPr>
        </p:nvGraphicFramePr>
        <p:xfrm>
          <a:off x="6901544" y="723357"/>
          <a:ext cx="5085347" cy="5492389"/>
        </p:xfrm>
        <a:graphic>
          <a:graphicData uri="http://schemas.openxmlformats.org/drawingml/2006/table">
            <a:tbl>
              <a:tblPr firstRow="1" bandRow="1">
                <a:tableStyleId>{5DA37D80-6434-44D0-A028-1B22A696006F}</a:tableStyleId>
              </a:tblPr>
              <a:tblGrid>
                <a:gridCol w="263488">
                  <a:extLst>
                    <a:ext uri="{9D8B030D-6E8A-4147-A177-3AD203B41FA5}">
                      <a16:colId xmlns:a16="http://schemas.microsoft.com/office/drawing/2014/main" val="1699929540"/>
                    </a:ext>
                  </a:extLst>
                </a:gridCol>
                <a:gridCol w="3536587">
                  <a:extLst>
                    <a:ext uri="{9D8B030D-6E8A-4147-A177-3AD203B41FA5}">
                      <a16:colId xmlns:a16="http://schemas.microsoft.com/office/drawing/2014/main" val="4251840413"/>
                    </a:ext>
                  </a:extLst>
                </a:gridCol>
                <a:gridCol w="642636">
                  <a:extLst>
                    <a:ext uri="{9D8B030D-6E8A-4147-A177-3AD203B41FA5}">
                      <a16:colId xmlns:a16="http://schemas.microsoft.com/office/drawing/2014/main" val="3682593899"/>
                    </a:ext>
                  </a:extLst>
                </a:gridCol>
                <a:gridCol w="642636">
                  <a:extLst>
                    <a:ext uri="{9D8B030D-6E8A-4147-A177-3AD203B41FA5}">
                      <a16:colId xmlns:a16="http://schemas.microsoft.com/office/drawing/2014/main" val="3020115260"/>
                    </a:ext>
                  </a:extLst>
                </a:gridCol>
              </a:tblGrid>
              <a:tr h="784627">
                <a:tc>
                  <a:txBody>
                    <a:bodyPr/>
                    <a:lstStyle/>
                    <a:p>
                      <a:endParaRPr lang="es-GB" sz="2000" dirty="0">
                        <a:latin typeface="Century Gothic" panose="020B0502020202020204" pitchFamily="34" charset="0"/>
                      </a:endParaRPr>
                    </a:p>
                  </a:txBody>
                  <a:tcPr/>
                </a:tc>
                <a:tc>
                  <a:txBody>
                    <a:bodyPr/>
                    <a:lstStyle/>
                    <a:p>
                      <a:pPr algn="ctr"/>
                      <a:r>
                        <a:rPr lang="en-GB" sz="2000" dirty="0">
                          <a:solidFill>
                            <a:srgbClr val="1F3B73"/>
                          </a:solidFill>
                          <a:latin typeface="Century Gothic" panose="020B0502020202020204" pitchFamily="34" charset="0"/>
                        </a:rPr>
                        <a:t>T</a:t>
                      </a:r>
                      <a:r>
                        <a:rPr lang="es-GB" sz="2000" dirty="0">
                          <a:solidFill>
                            <a:srgbClr val="1F3B73"/>
                          </a:solidFill>
                          <a:latin typeface="Century Gothic" panose="020B0502020202020204" pitchFamily="34" charset="0"/>
                        </a:rPr>
                        <a:t>he teacher ask</a:t>
                      </a:r>
                      <a:r>
                        <a:rPr lang="en-GB" sz="2000" dirty="0">
                          <a:solidFill>
                            <a:srgbClr val="1F3B73"/>
                          </a:solidFill>
                          <a:latin typeface="Century Gothic" panose="020B0502020202020204" pitchFamily="34" charset="0"/>
                        </a:rPr>
                        <a:t>s</a:t>
                      </a:r>
                      <a:r>
                        <a:rPr lang="es-GB" sz="2000" dirty="0">
                          <a:solidFill>
                            <a:srgbClr val="1F3B73"/>
                          </a:solidFill>
                          <a:latin typeface="Century Gothic" panose="020B0502020202020204" pitchFamily="34" charset="0"/>
                        </a:rPr>
                        <a:t>...</a:t>
                      </a:r>
                    </a:p>
                  </a:txBody>
                  <a:tcPr anchor="ctr"/>
                </a:tc>
                <a:tc>
                  <a:txBody>
                    <a:bodyPr/>
                    <a:lstStyle/>
                    <a:p>
                      <a:pPr algn="ctr"/>
                      <a:r>
                        <a:rPr lang="en-GB" sz="2000" dirty="0">
                          <a:solidFill>
                            <a:srgbClr val="1F3B73"/>
                          </a:solidFill>
                          <a:latin typeface="Century Gothic" panose="020B0502020202020204" pitchFamily="34" charset="0"/>
                        </a:rPr>
                        <a:t>V</a:t>
                      </a:r>
                      <a:endParaRPr lang="es-GB" sz="2000" dirty="0">
                        <a:solidFill>
                          <a:srgbClr val="1F3B73"/>
                        </a:solidFill>
                        <a:latin typeface="Century Gothic" panose="020B0502020202020204" pitchFamily="34" charset="0"/>
                      </a:endParaRPr>
                    </a:p>
                  </a:txBody>
                  <a:tcPr anchor="ctr"/>
                </a:tc>
                <a:tc>
                  <a:txBody>
                    <a:bodyPr/>
                    <a:lstStyle/>
                    <a:p>
                      <a:pPr algn="ctr"/>
                      <a:r>
                        <a:rPr lang="en-GB" sz="2000" dirty="0">
                          <a:solidFill>
                            <a:srgbClr val="1F3B73"/>
                          </a:solidFill>
                          <a:latin typeface="Century Gothic" panose="020B0502020202020204" pitchFamily="34" charset="0"/>
                        </a:rPr>
                        <a:t>F</a:t>
                      </a:r>
                      <a:endParaRPr lang="es-GB" sz="2000" dirty="0">
                        <a:solidFill>
                          <a:srgbClr val="1F3B73"/>
                        </a:solidFill>
                        <a:latin typeface="Century Gothic" panose="020B0502020202020204" pitchFamily="34" charset="0"/>
                      </a:endParaRPr>
                    </a:p>
                  </a:txBody>
                  <a:tcPr anchor="ctr"/>
                </a:tc>
                <a:extLst>
                  <a:ext uri="{0D108BD9-81ED-4DB2-BD59-A6C34878D82A}">
                    <a16:rowId xmlns:a16="http://schemas.microsoft.com/office/drawing/2014/main" val="2580492942"/>
                  </a:ext>
                </a:extLst>
              </a:tr>
              <a:tr h="784627">
                <a:tc>
                  <a:txBody>
                    <a:bodyPr/>
                    <a:lstStyle/>
                    <a:p>
                      <a:pPr algn="ctr"/>
                      <a:r>
                        <a:rPr lang="es-GB" sz="2000" b="1" dirty="0">
                          <a:solidFill>
                            <a:srgbClr val="1F3B73"/>
                          </a:solidFill>
                          <a:latin typeface="Century Gothic" panose="020B0502020202020204" pitchFamily="34" charset="0"/>
                        </a:rPr>
                        <a:t>1</a:t>
                      </a:r>
                    </a:p>
                  </a:txBody>
                  <a:tcPr anchor="ctr"/>
                </a:tc>
                <a:tc>
                  <a:txBody>
                    <a:bodyPr/>
                    <a:lstStyle/>
                    <a:p>
                      <a:pPr algn="l"/>
                      <a:r>
                        <a:rPr lang="es-GB" sz="2000" dirty="0">
                          <a:solidFill>
                            <a:srgbClr val="1F3B73"/>
                          </a:solidFill>
                          <a:latin typeface="Century Gothic" panose="020B0502020202020204" pitchFamily="34" charset="0"/>
                        </a:rPr>
                        <a:t>Can you change the activity?</a:t>
                      </a:r>
                    </a:p>
                  </a:txBody>
                  <a:tcPr anchor="ctr"/>
                </a:tc>
                <a:tc>
                  <a:txBody>
                    <a:bodyPr/>
                    <a:lstStyle/>
                    <a:p>
                      <a:pPr algn="ctr"/>
                      <a:endParaRPr lang="es-GB" sz="2000" dirty="0">
                        <a:solidFill>
                          <a:srgbClr val="1F3B73"/>
                        </a:solidFill>
                        <a:latin typeface="Century Gothic" panose="020B0502020202020204" pitchFamily="34" charset="0"/>
                      </a:endParaRPr>
                    </a:p>
                  </a:txBody>
                  <a:tcPr anchor="ctr"/>
                </a:tc>
                <a:tc>
                  <a:txBody>
                    <a:bodyPr/>
                    <a:lstStyle/>
                    <a:p>
                      <a:pPr algn="ctr"/>
                      <a:endParaRPr lang="es-GB" sz="2000">
                        <a:solidFill>
                          <a:srgbClr val="1F3B73"/>
                        </a:solidFill>
                        <a:latin typeface="Century Gothic" panose="020B0502020202020204" pitchFamily="34" charset="0"/>
                      </a:endParaRPr>
                    </a:p>
                  </a:txBody>
                  <a:tcPr anchor="ctr"/>
                </a:tc>
                <a:extLst>
                  <a:ext uri="{0D108BD9-81ED-4DB2-BD59-A6C34878D82A}">
                    <a16:rowId xmlns:a16="http://schemas.microsoft.com/office/drawing/2014/main" val="3897388805"/>
                  </a:ext>
                </a:extLst>
              </a:tr>
              <a:tr h="784627">
                <a:tc>
                  <a:txBody>
                    <a:bodyPr/>
                    <a:lstStyle/>
                    <a:p>
                      <a:pPr algn="ctr"/>
                      <a:r>
                        <a:rPr lang="es-GB" sz="2000" b="1" dirty="0">
                          <a:solidFill>
                            <a:srgbClr val="1F3B73"/>
                          </a:solidFill>
                          <a:latin typeface="Century Gothic" panose="020B0502020202020204" pitchFamily="34" charset="0"/>
                        </a:rPr>
                        <a:t>2</a:t>
                      </a:r>
                    </a:p>
                  </a:txBody>
                  <a:tcPr anchor="ctr"/>
                </a:tc>
                <a:tc>
                  <a:txBody>
                    <a:bodyPr/>
                    <a:lstStyle/>
                    <a:p>
                      <a:pPr algn="l"/>
                      <a:r>
                        <a:rPr lang="es-GB" sz="2000" dirty="0">
                          <a:solidFill>
                            <a:srgbClr val="1F3B73"/>
                          </a:solidFill>
                          <a:latin typeface="Century Gothic" panose="020B0502020202020204" pitchFamily="34" charset="0"/>
                        </a:rPr>
                        <a:t>Can you ask where the material is?</a:t>
                      </a:r>
                    </a:p>
                  </a:txBody>
                  <a:tcPr anchor="ctr"/>
                </a:tc>
                <a:tc>
                  <a:txBody>
                    <a:bodyPr/>
                    <a:lstStyle/>
                    <a:p>
                      <a:pPr algn="ctr"/>
                      <a:endParaRPr lang="es-GB" sz="2000">
                        <a:solidFill>
                          <a:srgbClr val="1F3B73"/>
                        </a:solidFill>
                        <a:latin typeface="Century Gothic" panose="020B0502020202020204" pitchFamily="34" charset="0"/>
                      </a:endParaRPr>
                    </a:p>
                  </a:txBody>
                  <a:tcPr anchor="ctr"/>
                </a:tc>
                <a:tc>
                  <a:txBody>
                    <a:bodyPr/>
                    <a:lstStyle/>
                    <a:p>
                      <a:pPr algn="ctr"/>
                      <a:endParaRPr lang="es-GB" sz="2000" dirty="0">
                        <a:solidFill>
                          <a:srgbClr val="1F3B73"/>
                        </a:solidFill>
                        <a:latin typeface="Century Gothic" panose="020B0502020202020204" pitchFamily="34" charset="0"/>
                      </a:endParaRPr>
                    </a:p>
                  </a:txBody>
                  <a:tcPr anchor="ctr"/>
                </a:tc>
                <a:extLst>
                  <a:ext uri="{0D108BD9-81ED-4DB2-BD59-A6C34878D82A}">
                    <a16:rowId xmlns:a16="http://schemas.microsoft.com/office/drawing/2014/main" val="1359273249"/>
                  </a:ext>
                </a:extLst>
              </a:tr>
              <a:tr h="784627">
                <a:tc>
                  <a:txBody>
                    <a:bodyPr/>
                    <a:lstStyle/>
                    <a:p>
                      <a:pPr algn="ctr"/>
                      <a:r>
                        <a:rPr lang="es-GB" sz="2000" b="1" dirty="0">
                          <a:solidFill>
                            <a:srgbClr val="1F3B73"/>
                          </a:solidFill>
                          <a:latin typeface="Century Gothic" panose="020B0502020202020204" pitchFamily="34" charset="0"/>
                        </a:rPr>
                        <a:t>3</a:t>
                      </a:r>
                    </a:p>
                  </a:txBody>
                  <a:tcPr anchor="ctr"/>
                </a:tc>
                <a:tc>
                  <a:txBody>
                    <a:bodyPr/>
                    <a:lstStyle/>
                    <a:p>
                      <a:pPr algn="l"/>
                      <a:r>
                        <a:rPr lang="es-GB" sz="2000" dirty="0">
                          <a:solidFill>
                            <a:srgbClr val="1F3B73"/>
                          </a:solidFill>
                          <a:latin typeface="Century Gothic" panose="020B0502020202020204" pitchFamily="34" charset="0"/>
                        </a:rPr>
                        <a:t>Can s/he ask for a drawing?</a:t>
                      </a:r>
                    </a:p>
                  </a:txBody>
                  <a:tcPr anchor="ctr"/>
                </a:tc>
                <a:tc>
                  <a:txBody>
                    <a:bodyPr/>
                    <a:lstStyle/>
                    <a:p>
                      <a:pPr algn="ctr"/>
                      <a:endParaRPr lang="es-GB" sz="2000">
                        <a:solidFill>
                          <a:srgbClr val="1F3B73"/>
                        </a:solidFill>
                        <a:latin typeface="Century Gothic" panose="020B0502020202020204" pitchFamily="34" charset="0"/>
                      </a:endParaRPr>
                    </a:p>
                  </a:txBody>
                  <a:tcPr anchor="ctr"/>
                </a:tc>
                <a:tc>
                  <a:txBody>
                    <a:bodyPr/>
                    <a:lstStyle/>
                    <a:p>
                      <a:pPr algn="ctr"/>
                      <a:endParaRPr lang="es-GB" sz="2000" dirty="0">
                        <a:solidFill>
                          <a:srgbClr val="1F3B73"/>
                        </a:solidFill>
                        <a:latin typeface="Century Gothic" panose="020B0502020202020204" pitchFamily="34" charset="0"/>
                      </a:endParaRPr>
                    </a:p>
                  </a:txBody>
                  <a:tcPr anchor="ctr"/>
                </a:tc>
                <a:extLst>
                  <a:ext uri="{0D108BD9-81ED-4DB2-BD59-A6C34878D82A}">
                    <a16:rowId xmlns:a16="http://schemas.microsoft.com/office/drawing/2014/main" val="1063020397"/>
                  </a:ext>
                </a:extLst>
              </a:tr>
              <a:tr h="784627">
                <a:tc>
                  <a:txBody>
                    <a:bodyPr/>
                    <a:lstStyle/>
                    <a:p>
                      <a:pPr algn="ctr"/>
                      <a:r>
                        <a:rPr lang="es-GB" sz="2000" b="1" dirty="0">
                          <a:solidFill>
                            <a:srgbClr val="1F3B73"/>
                          </a:solidFill>
                          <a:latin typeface="Century Gothic" panose="020B0502020202020204" pitchFamily="34" charset="0"/>
                        </a:rPr>
                        <a:t>4</a:t>
                      </a:r>
                    </a:p>
                  </a:txBody>
                  <a:tcPr anchor="ctr"/>
                </a:tc>
                <a:tc>
                  <a:txBody>
                    <a:bodyPr/>
                    <a:lstStyle/>
                    <a:p>
                      <a:pPr algn="l"/>
                      <a:r>
                        <a:rPr lang="es-GB" sz="2000" dirty="0">
                          <a:solidFill>
                            <a:srgbClr val="1F3B73"/>
                          </a:solidFill>
                          <a:latin typeface="Century Gothic" panose="020B0502020202020204" pitchFamily="34" charset="0"/>
                        </a:rPr>
                        <a:t>Can s/he do the homework in the morning?</a:t>
                      </a:r>
                    </a:p>
                  </a:txBody>
                  <a:tcPr anchor="ctr"/>
                </a:tc>
                <a:tc>
                  <a:txBody>
                    <a:bodyPr/>
                    <a:lstStyle/>
                    <a:p>
                      <a:pPr algn="ctr"/>
                      <a:endParaRPr lang="es-GB" sz="2000">
                        <a:solidFill>
                          <a:srgbClr val="1F3B73"/>
                        </a:solidFill>
                        <a:latin typeface="Century Gothic" panose="020B0502020202020204" pitchFamily="34" charset="0"/>
                      </a:endParaRPr>
                    </a:p>
                  </a:txBody>
                  <a:tcPr anchor="ctr"/>
                </a:tc>
                <a:tc>
                  <a:txBody>
                    <a:bodyPr/>
                    <a:lstStyle/>
                    <a:p>
                      <a:pPr algn="ctr"/>
                      <a:endParaRPr lang="es-GB" sz="2000" dirty="0">
                        <a:solidFill>
                          <a:srgbClr val="1F3B73"/>
                        </a:solidFill>
                        <a:latin typeface="Century Gothic" panose="020B0502020202020204" pitchFamily="34" charset="0"/>
                      </a:endParaRPr>
                    </a:p>
                  </a:txBody>
                  <a:tcPr anchor="ctr"/>
                </a:tc>
                <a:extLst>
                  <a:ext uri="{0D108BD9-81ED-4DB2-BD59-A6C34878D82A}">
                    <a16:rowId xmlns:a16="http://schemas.microsoft.com/office/drawing/2014/main" val="924538093"/>
                  </a:ext>
                </a:extLst>
              </a:tr>
              <a:tr h="784627">
                <a:tc>
                  <a:txBody>
                    <a:bodyPr/>
                    <a:lstStyle/>
                    <a:p>
                      <a:pPr algn="ctr"/>
                      <a:r>
                        <a:rPr lang="es-GB" sz="2000" b="1" dirty="0">
                          <a:solidFill>
                            <a:srgbClr val="1F3B73"/>
                          </a:solidFill>
                          <a:latin typeface="Century Gothic" panose="020B0502020202020204" pitchFamily="34" charset="0"/>
                        </a:rPr>
                        <a:t>5</a:t>
                      </a:r>
                    </a:p>
                  </a:txBody>
                  <a:tcPr anchor="ctr"/>
                </a:tc>
                <a:tc>
                  <a:txBody>
                    <a:bodyPr/>
                    <a:lstStyle/>
                    <a:p>
                      <a:pPr algn="l"/>
                      <a:r>
                        <a:rPr lang="es-GB" sz="2000" dirty="0">
                          <a:solidFill>
                            <a:srgbClr val="1F3B73"/>
                          </a:solidFill>
                          <a:latin typeface="Century Gothic" panose="020B0502020202020204" pitchFamily="34" charset="0"/>
                        </a:rPr>
                        <a:t>Can you participate with the classmates?</a:t>
                      </a:r>
                    </a:p>
                  </a:txBody>
                  <a:tcPr anchor="ctr"/>
                </a:tc>
                <a:tc>
                  <a:txBody>
                    <a:bodyPr/>
                    <a:lstStyle/>
                    <a:p>
                      <a:pPr algn="ctr"/>
                      <a:endParaRPr lang="es-GB" sz="2000">
                        <a:solidFill>
                          <a:srgbClr val="1F3B73"/>
                        </a:solidFill>
                        <a:latin typeface="Century Gothic" panose="020B0502020202020204" pitchFamily="34" charset="0"/>
                      </a:endParaRPr>
                    </a:p>
                  </a:txBody>
                  <a:tcPr anchor="ctr"/>
                </a:tc>
                <a:tc>
                  <a:txBody>
                    <a:bodyPr/>
                    <a:lstStyle/>
                    <a:p>
                      <a:pPr algn="ctr"/>
                      <a:endParaRPr lang="es-GB" sz="2000" dirty="0">
                        <a:solidFill>
                          <a:srgbClr val="1F3B73"/>
                        </a:solidFill>
                        <a:latin typeface="Century Gothic" panose="020B0502020202020204" pitchFamily="34" charset="0"/>
                      </a:endParaRPr>
                    </a:p>
                  </a:txBody>
                  <a:tcPr anchor="ctr"/>
                </a:tc>
                <a:extLst>
                  <a:ext uri="{0D108BD9-81ED-4DB2-BD59-A6C34878D82A}">
                    <a16:rowId xmlns:a16="http://schemas.microsoft.com/office/drawing/2014/main" val="2445651778"/>
                  </a:ext>
                </a:extLst>
              </a:tr>
              <a:tr h="784627">
                <a:tc>
                  <a:txBody>
                    <a:bodyPr/>
                    <a:lstStyle/>
                    <a:p>
                      <a:pPr algn="ctr"/>
                      <a:r>
                        <a:rPr lang="es-GB" sz="2000" b="1" dirty="0">
                          <a:solidFill>
                            <a:srgbClr val="1F3B73"/>
                          </a:solidFill>
                          <a:latin typeface="Century Gothic" panose="020B0502020202020204" pitchFamily="34" charset="0"/>
                        </a:rPr>
                        <a:t>6</a:t>
                      </a:r>
                    </a:p>
                  </a:txBody>
                  <a:tcPr anchor="ctr"/>
                </a:tc>
                <a:tc>
                  <a:txBody>
                    <a:bodyPr/>
                    <a:lstStyle/>
                    <a:p>
                      <a:pPr algn="l"/>
                      <a:r>
                        <a:rPr lang="es-GB" sz="2000" dirty="0">
                          <a:solidFill>
                            <a:srgbClr val="1F3B73"/>
                          </a:solidFill>
                          <a:latin typeface="Century Gothic" panose="020B0502020202020204" pitchFamily="34" charset="0"/>
                        </a:rPr>
                        <a:t>Can you work in a team?</a:t>
                      </a:r>
                    </a:p>
                  </a:txBody>
                  <a:tcPr anchor="ctr"/>
                </a:tc>
                <a:tc>
                  <a:txBody>
                    <a:bodyPr/>
                    <a:lstStyle/>
                    <a:p>
                      <a:pPr algn="ctr"/>
                      <a:endParaRPr lang="es-GB" sz="2000">
                        <a:solidFill>
                          <a:srgbClr val="1F3B73"/>
                        </a:solidFill>
                        <a:latin typeface="Century Gothic" panose="020B0502020202020204" pitchFamily="34" charset="0"/>
                      </a:endParaRPr>
                    </a:p>
                  </a:txBody>
                  <a:tcPr anchor="ctr"/>
                </a:tc>
                <a:tc>
                  <a:txBody>
                    <a:bodyPr/>
                    <a:lstStyle/>
                    <a:p>
                      <a:pPr algn="ctr"/>
                      <a:endParaRPr lang="es-GB" sz="2000" dirty="0">
                        <a:solidFill>
                          <a:srgbClr val="1F3B73"/>
                        </a:solidFill>
                        <a:latin typeface="Century Gothic" panose="020B0502020202020204" pitchFamily="34" charset="0"/>
                      </a:endParaRPr>
                    </a:p>
                  </a:txBody>
                  <a:tcPr anchor="ctr"/>
                </a:tc>
                <a:extLst>
                  <a:ext uri="{0D108BD9-81ED-4DB2-BD59-A6C34878D82A}">
                    <a16:rowId xmlns:a16="http://schemas.microsoft.com/office/drawing/2014/main" val="2585346221"/>
                  </a:ext>
                </a:extLst>
              </a:tr>
            </a:tbl>
          </a:graphicData>
        </a:graphic>
      </p:graphicFrame>
      <p:pic>
        <p:nvPicPr>
          <p:cNvPr id="12" name="Picture 2" descr="http://www.clker.com/cliparts/j/p/l/D/8/K/green-tick-md.png">
            <a:extLst>
              <a:ext uri="{FF2B5EF4-FFF2-40B4-BE49-F238E27FC236}">
                <a16:creationId xmlns:a16="http://schemas.microsoft.com/office/drawing/2014/main" id="{CBBC320E-C17C-C644-8E15-E64292296C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5235" y="162903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D347B69F-E2E6-A04D-A04B-E0D4971C8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7492" y="24949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215A9DC7-18EE-3444-A317-A1E821557F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7492" y="324952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71D35942-508F-BA40-A62A-9F1F235540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5235" y="403236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19DE064C-131D-E847-96AB-070F41A8DA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7492" y="477456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C07B9111-4D8E-5E49-BD40-2E61053DE6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5235" y="554547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6891" y="1402504"/>
            <a:ext cx="293878" cy="461665"/>
          </a:xfrm>
          <a:prstGeom prst="rect">
            <a:avLst/>
          </a:prstGeom>
          <a:noFill/>
        </p:spPr>
        <p:txBody>
          <a:bodyPr wrap="square" rtlCol="0">
            <a:spAutoFit/>
          </a:bodyPr>
          <a:lstStyle/>
          <a:p>
            <a:r>
              <a:rPr lang="en-GB" sz="2400" b="1" dirty="0">
                <a:latin typeface="Century Gothic" panose="020B0502020202020204" pitchFamily="34" charset="0"/>
              </a:rPr>
              <a:t>1</a:t>
            </a:r>
          </a:p>
        </p:txBody>
      </p:sp>
      <p:sp>
        <p:nvSpPr>
          <p:cNvPr id="19" name="TextBox 18"/>
          <p:cNvSpPr txBox="1"/>
          <p:nvPr/>
        </p:nvSpPr>
        <p:spPr>
          <a:xfrm>
            <a:off x="3417279" y="1449040"/>
            <a:ext cx="293878" cy="461665"/>
          </a:xfrm>
          <a:prstGeom prst="rect">
            <a:avLst/>
          </a:prstGeom>
          <a:noFill/>
        </p:spPr>
        <p:txBody>
          <a:bodyPr wrap="square" rtlCol="0">
            <a:spAutoFit/>
          </a:bodyPr>
          <a:lstStyle/>
          <a:p>
            <a:r>
              <a:rPr lang="en-GB" sz="2400" b="1" dirty="0">
                <a:latin typeface="Century Gothic" panose="020B0502020202020204" pitchFamily="34" charset="0"/>
              </a:rPr>
              <a:t>2</a:t>
            </a:r>
          </a:p>
        </p:txBody>
      </p:sp>
      <p:sp>
        <p:nvSpPr>
          <p:cNvPr id="20" name="TextBox 19"/>
          <p:cNvSpPr txBox="1"/>
          <p:nvPr/>
        </p:nvSpPr>
        <p:spPr>
          <a:xfrm>
            <a:off x="642259" y="3249527"/>
            <a:ext cx="293878" cy="461665"/>
          </a:xfrm>
          <a:prstGeom prst="rect">
            <a:avLst/>
          </a:prstGeom>
          <a:noFill/>
        </p:spPr>
        <p:txBody>
          <a:bodyPr wrap="square" rtlCol="0">
            <a:spAutoFit/>
          </a:bodyPr>
          <a:lstStyle/>
          <a:p>
            <a:r>
              <a:rPr lang="en-GB" sz="2400" b="1" dirty="0">
                <a:latin typeface="Century Gothic" panose="020B0502020202020204" pitchFamily="34" charset="0"/>
              </a:rPr>
              <a:t>3</a:t>
            </a:r>
          </a:p>
        </p:txBody>
      </p:sp>
      <p:sp>
        <p:nvSpPr>
          <p:cNvPr id="21" name="TextBox 20"/>
          <p:cNvSpPr txBox="1"/>
          <p:nvPr/>
        </p:nvSpPr>
        <p:spPr>
          <a:xfrm>
            <a:off x="3750150" y="3227909"/>
            <a:ext cx="293878" cy="461665"/>
          </a:xfrm>
          <a:prstGeom prst="rect">
            <a:avLst/>
          </a:prstGeom>
          <a:noFill/>
        </p:spPr>
        <p:txBody>
          <a:bodyPr wrap="square" rtlCol="0">
            <a:spAutoFit/>
          </a:bodyPr>
          <a:lstStyle/>
          <a:p>
            <a:r>
              <a:rPr lang="en-GB" sz="2400" b="1" dirty="0">
                <a:latin typeface="Century Gothic" panose="020B0502020202020204" pitchFamily="34" charset="0"/>
              </a:rPr>
              <a:t>4</a:t>
            </a:r>
          </a:p>
        </p:txBody>
      </p:sp>
      <p:sp>
        <p:nvSpPr>
          <p:cNvPr id="22" name="TextBox 21"/>
          <p:cNvSpPr txBox="1"/>
          <p:nvPr/>
        </p:nvSpPr>
        <p:spPr>
          <a:xfrm>
            <a:off x="226891" y="4998136"/>
            <a:ext cx="293878" cy="461665"/>
          </a:xfrm>
          <a:prstGeom prst="rect">
            <a:avLst/>
          </a:prstGeom>
          <a:noFill/>
        </p:spPr>
        <p:txBody>
          <a:bodyPr wrap="square" rtlCol="0">
            <a:spAutoFit/>
          </a:bodyPr>
          <a:lstStyle/>
          <a:p>
            <a:r>
              <a:rPr lang="en-GB" sz="2400" b="1" dirty="0">
                <a:latin typeface="Century Gothic" panose="020B0502020202020204" pitchFamily="34" charset="0"/>
              </a:rPr>
              <a:t>5</a:t>
            </a:r>
          </a:p>
        </p:txBody>
      </p:sp>
      <p:sp>
        <p:nvSpPr>
          <p:cNvPr id="23" name="TextBox 22"/>
          <p:cNvSpPr txBox="1"/>
          <p:nvPr/>
        </p:nvSpPr>
        <p:spPr>
          <a:xfrm>
            <a:off x="3365542" y="4968395"/>
            <a:ext cx="293878" cy="461665"/>
          </a:xfrm>
          <a:prstGeom prst="rect">
            <a:avLst/>
          </a:prstGeom>
          <a:noFill/>
        </p:spPr>
        <p:txBody>
          <a:bodyPr wrap="square" rtlCol="0">
            <a:spAutoFit/>
          </a:bodyPr>
          <a:lstStyle/>
          <a:p>
            <a:r>
              <a:rPr lang="en-GB" sz="2400" b="1" dirty="0">
                <a:latin typeface="Century Gothic" panose="020B0502020202020204" pitchFamily="34" charset="0"/>
              </a:rPr>
              <a:t>6</a:t>
            </a:r>
          </a:p>
        </p:txBody>
      </p:sp>
    </p:spTree>
    <p:extLst>
      <p:ext uri="{BB962C8B-B14F-4D97-AF65-F5344CB8AC3E}">
        <p14:creationId xmlns:p14="http://schemas.microsoft.com/office/powerpoint/2010/main" val="10653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9;p5">
            <a:extLst>
              <a:ext uri="{FF2B5EF4-FFF2-40B4-BE49-F238E27FC236}">
                <a16:creationId xmlns:a16="http://schemas.microsoft.com/office/drawing/2014/main" id="{4F6B52E0-422B-410A-8002-7C42B2947278}"/>
              </a:ext>
            </a:extLst>
          </p:cNvPr>
          <p:cNvSpPr txBox="1">
            <a:spLocks/>
          </p:cNvSpPr>
          <p:nvPr/>
        </p:nvSpPr>
        <p:spPr>
          <a:xfrm>
            <a:off x="118672" y="63343"/>
            <a:ext cx="10574211" cy="953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buClr>
                <a:srgbClr val="1F3864"/>
              </a:buClr>
              <a:buSzPts val="2160"/>
            </a:pPr>
            <a:r>
              <a:rPr lang="en-GB" sz="2200" b="1" dirty="0">
                <a:solidFill>
                  <a:schemeClr val="accent1">
                    <a:lumMod val="50000"/>
                  </a:schemeClr>
                </a:solidFill>
                <a:latin typeface="Century Gothic"/>
                <a:sym typeface="Century Gothic"/>
              </a:rPr>
              <a:t>La </a:t>
            </a:r>
            <a:r>
              <a:rPr lang="en-GB" sz="2200" b="1" dirty="0" err="1">
                <a:solidFill>
                  <a:schemeClr val="accent1">
                    <a:lumMod val="50000"/>
                  </a:schemeClr>
                </a:solidFill>
                <a:latin typeface="Century Gothic"/>
                <a:sym typeface="Century Gothic"/>
              </a:rPr>
              <a:t>profesora</a:t>
            </a:r>
            <a:r>
              <a:rPr lang="en-GB" sz="2200" b="1" dirty="0">
                <a:solidFill>
                  <a:schemeClr val="accent1">
                    <a:lumMod val="50000"/>
                  </a:schemeClr>
                </a:solidFill>
                <a:latin typeface="Century Gothic"/>
                <a:sym typeface="Century Gothic"/>
              </a:rPr>
              <a:t> </a:t>
            </a:r>
            <a:r>
              <a:rPr lang="en-GB" sz="2200" b="1" dirty="0" err="1">
                <a:solidFill>
                  <a:schemeClr val="accent1">
                    <a:lumMod val="50000"/>
                  </a:schemeClr>
                </a:solidFill>
                <a:latin typeface="Century Gothic"/>
                <a:sym typeface="Century Gothic"/>
              </a:rPr>
              <a:t>está</a:t>
            </a:r>
            <a:r>
              <a:rPr lang="en-GB" sz="2200" b="1" dirty="0">
                <a:solidFill>
                  <a:schemeClr val="accent1">
                    <a:lumMod val="50000"/>
                  </a:schemeClr>
                </a:solidFill>
                <a:latin typeface="Century Gothic"/>
                <a:sym typeface="Century Gothic"/>
              </a:rPr>
              <a:t> </a:t>
            </a:r>
            <a:r>
              <a:rPr lang="en-GB" sz="2200" b="1" dirty="0" err="1">
                <a:solidFill>
                  <a:schemeClr val="accent1">
                    <a:lumMod val="50000"/>
                  </a:schemeClr>
                </a:solidFill>
                <a:latin typeface="Century Gothic"/>
                <a:sym typeface="Century Gothic"/>
              </a:rPr>
              <a:t>en</a:t>
            </a:r>
            <a:r>
              <a:rPr lang="en-GB" sz="2200" b="1" dirty="0">
                <a:solidFill>
                  <a:schemeClr val="accent1">
                    <a:lumMod val="50000"/>
                  </a:schemeClr>
                </a:solidFill>
                <a:latin typeface="Century Gothic"/>
                <a:sym typeface="Century Gothic"/>
              </a:rPr>
              <a:t> </a:t>
            </a:r>
            <a:r>
              <a:rPr lang="en-GB" sz="2200" b="1" dirty="0" err="1">
                <a:solidFill>
                  <a:schemeClr val="accent1">
                    <a:lumMod val="50000"/>
                  </a:schemeClr>
                </a:solidFill>
                <a:latin typeface="Century Gothic"/>
                <a:sym typeface="Century Gothic"/>
              </a:rPr>
              <a:t>clase</a:t>
            </a:r>
            <a:r>
              <a:rPr lang="en-GB" sz="2200" b="1" dirty="0">
                <a:solidFill>
                  <a:schemeClr val="accent1">
                    <a:lumMod val="50000"/>
                  </a:schemeClr>
                </a:solidFill>
                <a:latin typeface="Century Gothic"/>
                <a:sym typeface="Century Gothic"/>
              </a:rPr>
              <a:t>. </a:t>
            </a:r>
            <a:r>
              <a:rPr lang="en-GB" sz="2200" b="1" dirty="0" err="1">
                <a:solidFill>
                  <a:schemeClr val="accent1">
                    <a:lumMod val="50000"/>
                  </a:schemeClr>
                </a:solidFill>
                <a:latin typeface="Century Gothic"/>
                <a:sym typeface="Century Gothic"/>
              </a:rPr>
              <a:t>Escucha</a:t>
            </a:r>
            <a:r>
              <a:rPr lang="en-GB" sz="2200" b="1" dirty="0">
                <a:solidFill>
                  <a:schemeClr val="accent1">
                    <a:lumMod val="50000"/>
                  </a:schemeClr>
                </a:solidFill>
                <a:latin typeface="Century Gothic"/>
                <a:sym typeface="Century Gothic"/>
              </a:rPr>
              <a:t> las </a:t>
            </a:r>
            <a:r>
              <a:rPr lang="en-GB" sz="2200" b="1" dirty="0" err="1">
                <a:solidFill>
                  <a:schemeClr val="accent1">
                    <a:lumMod val="50000"/>
                  </a:schemeClr>
                </a:solidFill>
                <a:latin typeface="Century Gothic"/>
                <a:sym typeface="Century Gothic"/>
              </a:rPr>
              <a:t>preguntas</a:t>
            </a:r>
            <a:r>
              <a:rPr lang="en-GB" sz="2200" b="1" dirty="0">
                <a:solidFill>
                  <a:schemeClr val="accent1">
                    <a:lumMod val="50000"/>
                  </a:schemeClr>
                </a:solidFill>
                <a:latin typeface="Century Gothic"/>
                <a:sym typeface="Century Gothic"/>
              </a:rPr>
              <a:t>. </a:t>
            </a:r>
          </a:p>
          <a:p>
            <a:pPr>
              <a:lnSpc>
                <a:spcPct val="100000"/>
              </a:lnSpc>
              <a:spcBef>
                <a:spcPts val="0"/>
              </a:spcBef>
              <a:buClr>
                <a:srgbClr val="1F3864"/>
              </a:buClr>
              <a:buSzPts val="2160"/>
            </a:pPr>
            <a:r>
              <a:rPr lang="en-GB" sz="2200" b="1" dirty="0">
                <a:solidFill>
                  <a:schemeClr val="accent1">
                    <a:lumMod val="50000"/>
                  </a:schemeClr>
                </a:solidFill>
                <a:latin typeface="Century Gothic"/>
                <a:sym typeface="Century Gothic"/>
              </a:rPr>
              <a:t>Who is talking, the teacher (</a:t>
            </a:r>
            <a:r>
              <a:rPr lang="en-GB" sz="2400" b="1" dirty="0">
                <a:solidFill>
                  <a:schemeClr val="accent1">
                    <a:lumMod val="50000"/>
                  </a:schemeClr>
                </a:solidFill>
                <a:latin typeface="Century Gothic" panose="020B0502020202020204" pitchFamily="34" charset="0"/>
              </a:rPr>
              <a:t>¿</a:t>
            </a:r>
            <a:r>
              <a:rPr lang="en-GB" sz="2400" dirty="0">
                <a:solidFill>
                  <a:schemeClr val="accent1">
                    <a:lumMod val="50000"/>
                  </a:schemeClr>
                </a:solidFill>
                <a:latin typeface="Century Gothic" panose="020B0502020202020204" pitchFamily="34" charset="0"/>
              </a:rPr>
              <a:t>puedes…</a:t>
            </a:r>
            <a:r>
              <a:rPr lang="en-GB" sz="2400" b="1"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or the student </a:t>
            </a:r>
            <a:r>
              <a:rPr lang="en-GB" sz="2400" b="1"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puedo</a:t>
            </a:r>
            <a:r>
              <a:rPr lang="en-GB" sz="2400" dirty="0">
                <a:solidFill>
                  <a:schemeClr val="accent1">
                    <a:lumMod val="50000"/>
                  </a:schemeClr>
                </a:solidFill>
                <a:latin typeface="Century Gothic" panose="020B0502020202020204" pitchFamily="34" charset="0"/>
              </a:rPr>
              <a:t>…</a:t>
            </a:r>
            <a:r>
              <a:rPr lang="en-GB" sz="2400" b="1" dirty="0">
                <a:solidFill>
                  <a:schemeClr val="accent1">
                    <a:lumMod val="50000"/>
                  </a:schemeClr>
                </a:solidFill>
                <a:latin typeface="Century Gothic" panose="020B0502020202020204" pitchFamily="34" charset="0"/>
              </a:rPr>
              <a:t>?).</a:t>
            </a:r>
            <a:r>
              <a:rPr lang="en-GB" sz="2200" b="1" dirty="0">
                <a:solidFill>
                  <a:schemeClr val="accent1">
                    <a:lumMod val="50000"/>
                  </a:schemeClr>
                </a:solidFill>
                <a:latin typeface="Century Gothic"/>
                <a:sym typeface="Century Gothic"/>
              </a:rPr>
              <a:t> </a:t>
            </a:r>
            <a:endParaRPr lang="en-GB" sz="2200" b="1" dirty="0">
              <a:solidFill>
                <a:schemeClr val="accent1">
                  <a:lumMod val="50000"/>
                </a:schemeClr>
              </a:solidFill>
            </a:endParaRPr>
          </a:p>
        </p:txBody>
      </p:sp>
      <p:graphicFrame>
        <p:nvGraphicFramePr>
          <p:cNvPr id="4" name="Table 3">
            <a:extLst>
              <a:ext uri="{FF2B5EF4-FFF2-40B4-BE49-F238E27FC236}">
                <a16:creationId xmlns:a16="http://schemas.microsoft.com/office/drawing/2014/main" id="{978F53A7-48AE-4DF0-8E12-AEB93EB983E7}"/>
              </a:ext>
            </a:extLst>
          </p:cNvPr>
          <p:cNvGraphicFramePr>
            <a:graphicFrameLocks noGrp="1"/>
          </p:cNvGraphicFramePr>
          <p:nvPr>
            <p:extLst>
              <p:ext uri="{D42A27DB-BD31-4B8C-83A1-F6EECF244321}">
                <p14:modId xmlns:p14="http://schemas.microsoft.com/office/powerpoint/2010/main" val="3935855487"/>
              </p:ext>
            </p:extLst>
          </p:nvPr>
        </p:nvGraphicFramePr>
        <p:xfrm>
          <a:off x="118673" y="965101"/>
          <a:ext cx="5272194" cy="5379312"/>
        </p:xfrm>
        <a:graphic>
          <a:graphicData uri="http://schemas.openxmlformats.org/drawingml/2006/table">
            <a:tbl>
              <a:tblPr firstRow="1" bandRow="1">
                <a:tableStyleId>{5C22544A-7EE6-4342-B048-85BDC9FD1C3A}</a:tableStyleId>
              </a:tblPr>
              <a:tblGrid>
                <a:gridCol w="856958">
                  <a:extLst>
                    <a:ext uri="{9D8B030D-6E8A-4147-A177-3AD203B41FA5}">
                      <a16:colId xmlns:a16="http://schemas.microsoft.com/office/drawing/2014/main" val="1239121860"/>
                    </a:ext>
                  </a:extLst>
                </a:gridCol>
                <a:gridCol w="2207618">
                  <a:extLst>
                    <a:ext uri="{9D8B030D-6E8A-4147-A177-3AD203B41FA5}">
                      <a16:colId xmlns:a16="http://schemas.microsoft.com/office/drawing/2014/main" val="2344615213"/>
                    </a:ext>
                  </a:extLst>
                </a:gridCol>
                <a:gridCol w="2207618">
                  <a:extLst>
                    <a:ext uri="{9D8B030D-6E8A-4147-A177-3AD203B41FA5}">
                      <a16:colId xmlns:a16="http://schemas.microsoft.com/office/drawing/2014/main" val="1177779583"/>
                    </a:ext>
                  </a:extLst>
                </a:gridCol>
              </a:tblGrid>
              <a:tr h="630889">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1" dirty="0">
                          <a:solidFill>
                            <a:schemeClr val="accent1">
                              <a:lumMod val="50000"/>
                            </a:schemeClr>
                          </a:solidFill>
                          <a:latin typeface="Century Gothic"/>
                          <a:sym typeface="Century Gothic"/>
                        </a:rPr>
                        <a:t>The teacher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1" dirty="0">
                          <a:solidFill>
                            <a:schemeClr val="accent1">
                              <a:lumMod val="50000"/>
                            </a:schemeClr>
                          </a:solidFill>
                          <a:latin typeface="Century Gothic"/>
                          <a:sym typeface="Century Gothic"/>
                        </a:rPr>
                        <a:t>“Can you…?”</a:t>
                      </a: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1" dirty="0">
                          <a:solidFill>
                            <a:schemeClr val="accent1">
                              <a:lumMod val="50000"/>
                            </a:schemeClr>
                          </a:solidFill>
                          <a:latin typeface="Century Gothic"/>
                          <a:sym typeface="Century Gothic"/>
                        </a:rPr>
                        <a:t>The student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1" dirty="0">
                          <a:solidFill>
                            <a:schemeClr val="accent1">
                              <a:lumMod val="50000"/>
                            </a:schemeClr>
                          </a:solidFill>
                          <a:latin typeface="Century Gothic"/>
                          <a:sym typeface="Century Gothic"/>
                        </a:rPr>
                        <a:t>“Can I…?”</a:t>
                      </a: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9851335"/>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8225732"/>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4334332"/>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98096"/>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057705"/>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7025460"/>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0442093"/>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2657075"/>
                  </a:ext>
                </a:extLst>
              </a:tr>
              <a:tr h="58478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0941483"/>
                  </a:ext>
                </a:extLst>
              </a:tr>
            </a:tbl>
          </a:graphicData>
        </a:graphic>
      </p:graphicFrame>
      <p:sp>
        <p:nvSpPr>
          <p:cNvPr id="5" name="Google Shape;95;p5">
            <a:hlinkClick r:id="" action="ppaction://noaction">
              <a:snd r:embed="rId3" name="puedes hablar con el director.wav"/>
            </a:hlinkClick>
            <a:extLst>
              <a:ext uri="{FF2B5EF4-FFF2-40B4-BE49-F238E27FC236}">
                <a16:creationId xmlns:a16="http://schemas.microsoft.com/office/drawing/2014/main" id="{1A285A24-6694-46AD-92AA-F9E43A1B28EB}"/>
              </a:ext>
            </a:extLst>
          </p:cNvPr>
          <p:cNvSpPr/>
          <p:nvPr/>
        </p:nvSpPr>
        <p:spPr>
          <a:xfrm>
            <a:off x="307715" y="1737126"/>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6" name="Google Shape;95;p5">
            <a:hlinkClick r:id="" action="ppaction://noaction">
              <a:snd r:embed="rId4" name="puedes cambiar la palabra.wav"/>
            </a:hlinkClick>
            <a:extLst>
              <a:ext uri="{FF2B5EF4-FFF2-40B4-BE49-F238E27FC236}">
                <a16:creationId xmlns:a16="http://schemas.microsoft.com/office/drawing/2014/main" id="{C434D713-9174-40D6-9A57-A04D75AD12EE}"/>
              </a:ext>
            </a:extLst>
          </p:cNvPr>
          <p:cNvSpPr/>
          <p:nvPr/>
        </p:nvSpPr>
        <p:spPr>
          <a:xfrm>
            <a:off x="307715" y="2323547"/>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2</a:t>
            </a:r>
            <a:endParaRPr dirty="0"/>
          </a:p>
        </p:txBody>
      </p:sp>
      <p:sp>
        <p:nvSpPr>
          <p:cNvPr id="7" name="Google Shape;95;p5">
            <a:hlinkClick r:id="" action="ppaction://noaction">
              <a:snd r:embed="rId5" name="puedo usar un diccionario.wav"/>
            </a:hlinkClick>
            <a:extLst>
              <a:ext uri="{FF2B5EF4-FFF2-40B4-BE49-F238E27FC236}">
                <a16:creationId xmlns:a16="http://schemas.microsoft.com/office/drawing/2014/main" id="{2B5FCA91-2C3E-41D5-9617-274C2D9A1740}"/>
              </a:ext>
            </a:extLst>
          </p:cNvPr>
          <p:cNvSpPr/>
          <p:nvPr/>
        </p:nvSpPr>
        <p:spPr>
          <a:xfrm>
            <a:off x="307715" y="2898360"/>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3</a:t>
            </a:r>
            <a:endParaRPr dirty="0"/>
          </a:p>
        </p:txBody>
      </p:sp>
      <p:sp>
        <p:nvSpPr>
          <p:cNvPr id="8" name="Google Shape;95;p5">
            <a:hlinkClick r:id="" action="ppaction://noaction">
              <a:snd r:embed="rId6" name="puedo usar el teléfono en clase.wav"/>
            </a:hlinkClick>
            <a:extLst>
              <a:ext uri="{FF2B5EF4-FFF2-40B4-BE49-F238E27FC236}">
                <a16:creationId xmlns:a16="http://schemas.microsoft.com/office/drawing/2014/main" id="{AB2C901A-35EB-4468-B220-406264C4AD39}"/>
              </a:ext>
            </a:extLst>
          </p:cNvPr>
          <p:cNvSpPr/>
          <p:nvPr/>
        </p:nvSpPr>
        <p:spPr>
          <a:xfrm>
            <a:off x="307715" y="3501309"/>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4</a:t>
            </a:r>
            <a:endParaRPr dirty="0"/>
          </a:p>
        </p:txBody>
      </p:sp>
      <p:sp>
        <p:nvSpPr>
          <p:cNvPr id="9" name="Google Shape;95;p5">
            <a:hlinkClick r:id="" action="ppaction://noaction">
              <a:snd r:embed="rId7" name="puedes llevar el libro a la clase.wav"/>
            </a:hlinkClick>
            <a:extLst>
              <a:ext uri="{FF2B5EF4-FFF2-40B4-BE49-F238E27FC236}">
                <a16:creationId xmlns:a16="http://schemas.microsoft.com/office/drawing/2014/main" id="{B3B17CEC-6394-4C51-A237-9EFDEB1BBA69}"/>
              </a:ext>
            </a:extLst>
          </p:cNvPr>
          <p:cNvSpPr/>
          <p:nvPr/>
        </p:nvSpPr>
        <p:spPr>
          <a:xfrm>
            <a:off x="307715" y="4085684"/>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5</a:t>
            </a:r>
            <a:endParaRPr dirty="0"/>
          </a:p>
        </p:txBody>
      </p:sp>
      <p:sp>
        <p:nvSpPr>
          <p:cNvPr id="10" name="Google Shape;95;p5">
            <a:hlinkClick r:id="" action="ppaction://noaction">
              <a:snd r:embed="rId8" name="puedo hacer los deberes con un companero.wav"/>
            </a:hlinkClick>
            <a:extLst>
              <a:ext uri="{FF2B5EF4-FFF2-40B4-BE49-F238E27FC236}">
                <a16:creationId xmlns:a16="http://schemas.microsoft.com/office/drawing/2014/main" id="{6BB82CF7-84FE-4538-BD17-821DB2B49D39}"/>
              </a:ext>
            </a:extLst>
          </p:cNvPr>
          <p:cNvSpPr/>
          <p:nvPr/>
        </p:nvSpPr>
        <p:spPr>
          <a:xfrm>
            <a:off x="307715" y="4673460"/>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6</a:t>
            </a:r>
            <a:endParaRPr dirty="0"/>
          </a:p>
        </p:txBody>
      </p:sp>
      <p:sp>
        <p:nvSpPr>
          <p:cNvPr id="11" name="Google Shape;95;p5">
            <a:hlinkClick r:id="" action="ppaction://noaction">
              <a:snd r:embed="rId9" name="puedo ir a los servicios.wav"/>
            </a:hlinkClick>
            <a:extLst>
              <a:ext uri="{FF2B5EF4-FFF2-40B4-BE49-F238E27FC236}">
                <a16:creationId xmlns:a16="http://schemas.microsoft.com/office/drawing/2014/main" id="{8FFFCA82-394C-4485-AFAB-165D5D1D224A}"/>
              </a:ext>
            </a:extLst>
          </p:cNvPr>
          <p:cNvSpPr/>
          <p:nvPr/>
        </p:nvSpPr>
        <p:spPr>
          <a:xfrm>
            <a:off x="307715" y="5243210"/>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7</a:t>
            </a:r>
            <a:endParaRPr dirty="0"/>
          </a:p>
        </p:txBody>
      </p:sp>
      <p:sp>
        <p:nvSpPr>
          <p:cNvPr id="12" name="Google Shape;95;p5">
            <a:hlinkClick r:id="" action="ppaction://noaction">
              <a:snd r:embed="rId10" name="puedes leer la frase otra vez.wav"/>
            </a:hlinkClick>
            <a:extLst>
              <a:ext uri="{FF2B5EF4-FFF2-40B4-BE49-F238E27FC236}">
                <a16:creationId xmlns:a16="http://schemas.microsoft.com/office/drawing/2014/main" id="{0D0F1785-AD0B-433F-9CE6-ED6B9427F041}"/>
              </a:ext>
            </a:extLst>
          </p:cNvPr>
          <p:cNvSpPr/>
          <p:nvPr/>
        </p:nvSpPr>
        <p:spPr>
          <a:xfrm>
            <a:off x="296988" y="5841653"/>
            <a:ext cx="468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8</a:t>
            </a:r>
            <a:endParaRPr dirty="0"/>
          </a:p>
        </p:txBody>
      </p:sp>
      <p:graphicFrame>
        <p:nvGraphicFramePr>
          <p:cNvPr id="25" name="Google Shape;92;p5" descr="Table for exercises">
            <a:extLst>
              <a:ext uri="{FF2B5EF4-FFF2-40B4-BE49-F238E27FC236}">
                <a16:creationId xmlns:a16="http://schemas.microsoft.com/office/drawing/2014/main" id="{17E95A9D-0360-479A-80BE-A0B595D4A82D}"/>
              </a:ext>
            </a:extLst>
          </p:cNvPr>
          <p:cNvGraphicFramePr/>
          <p:nvPr>
            <p:extLst>
              <p:ext uri="{D42A27DB-BD31-4B8C-83A1-F6EECF244321}">
                <p14:modId xmlns:p14="http://schemas.microsoft.com/office/powerpoint/2010/main" val="3712111428"/>
              </p:ext>
            </p:extLst>
          </p:nvPr>
        </p:nvGraphicFramePr>
        <p:xfrm>
          <a:off x="5698361" y="2342072"/>
          <a:ext cx="6374966" cy="3762848"/>
        </p:xfrm>
        <a:graphic>
          <a:graphicData uri="http://schemas.openxmlformats.org/drawingml/2006/table">
            <a:tbl>
              <a:tblPr firstRow="1" bandRow="1">
                <a:noFill/>
              </a:tblPr>
              <a:tblGrid>
                <a:gridCol w="3187483">
                  <a:extLst>
                    <a:ext uri="{9D8B030D-6E8A-4147-A177-3AD203B41FA5}">
                      <a16:colId xmlns:a16="http://schemas.microsoft.com/office/drawing/2014/main" val="20000"/>
                    </a:ext>
                  </a:extLst>
                </a:gridCol>
                <a:gridCol w="3187483">
                  <a:extLst>
                    <a:ext uri="{9D8B030D-6E8A-4147-A177-3AD203B41FA5}">
                      <a16:colId xmlns:a16="http://schemas.microsoft.com/office/drawing/2014/main" val="20002"/>
                    </a:ext>
                  </a:extLst>
                </a:gridCol>
              </a:tblGrid>
              <a:tr h="940712">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940712">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6" name="Google Shape;94;p5">
            <a:extLst>
              <a:ext uri="{FF2B5EF4-FFF2-40B4-BE49-F238E27FC236}">
                <a16:creationId xmlns:a16="http://schemas.microsoft.com/office/drawing/2014/main" id="{08B4E853-4AF6-4A78-A1E8-78096F6A9E78}"/>
              </a:ext>
            </a:extLst>
          </p:cNvPr>
          <p:cNvSpPr txBox="1"/>
          <p:nvPr/>
        </p:nvSpPr>
        <p:spPr>
          <a:xfrm>
            <a:off x="6189785" y="1503842"/>
            <a:ext cx="3055907"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chemeClr val="accent1">
                    <a:lumMod val="50000"/>
                  </a:schemeClr>
                </a:solidFill>
                <a:latin typeface="Century Gothic"/>
                <a:ea typeface="Century Gothic"/>
                <a:cs typeface="Century Gothic"/>
                <a:sym typeface="Century Gothic"/>
              </a:rPr>
              <a:t> The teacher </a:t>
            </a:r>
          </a:p>
          <a:p>
            <a:pPr marL="0" marR="0" lvl="0" indent="0" algn="ctr" rtl="0">
              <a:spcBef>
                <a:spcPts val="0"/>
              </a:spcBef>
              <a:spcAft>
                <a:spcPts val="0"/>
              </a:spcAft>
              <a:buNone/>
            </a:pPr>
            <a:r>
              <a:rPr lang="en-GB" sz="2000" dirty="0">
                <a:solidFill>
                  <a:schemeClr val="accent1">
                    <a:lumMod val="50000"/>
                  </a:schemeClr>
                </a:solidFill>
                <a:latin typeface="Century Gothic"/>
                <a:ea typeface="Century Gothic"/>
                <a:cs typeface="Century Gothic"/>
                <a:sym typeface="Century Gothic"/>
              </a:rPr>
              <a:t>(“Can you… ?”)</a:t>
            </a:r>
            <a:endParaRPr sz="2000" dirty="0">
              <a:solidFill>
                <a:schemeClr val="accent1">
                  <a:lumMod val="50000"/>
                </a:schemeClr>
              </a:solidFill>
              <a:latin typeface="Century Gothic"/>
              <a:ea typeface="Century Gothic"/>
              <a:cs typeface="Century Gothic"/>
              <a:sym typeface="Century Gothic"/>
            </a:endParaRPr>
          </a:p>
        </p:txBody>
      </p:sp>
      <p:sp>
        <p:nvSpPr>
          <p:cNvPr id="27" name="Google Shape;94;p5">
            <a:extLst>
              <a:ext uri="{FF2B5EF4-FFF2-40B4-BE49-F238E27FC236}">
                <a16:creationId xmlns:a16="http://schemas.microsoft.com/office/drawing/2014/main" id="{F6E171BC-8DE2-4523-B651-43A3B6793F69}"/>
              </a:ext>
            </a:extLst>
          </p:cNvPr>
          <p:cNvSpPr txBox="1"/>
          <p:nvPr/>
        </p:nvSpPr>
        <p:spPr>
          <a:xfrm>
            <a:off x="8923990" y="1477085"/>
            <a:ext cx="3602271"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chemeClr val="accent1">
                    <a:lumMod val="50000"/>
                  </a:schemeClr>
                </a:solidFill>
                <a:latin typeface="Century Gothic"/>
                <a:ea typeface="Century Gothic"/>
                <a:cs typeface="Century Gothic"/>
                <a:sym typeface="Century Gothic"/>
              </a:rPr>
              <a:t>The student </a:t>
            </a:r>
          </a:p>
          <a:p>
            <a:pPr marL="0" marR="0" lvl="0" indent="0" algn="ctr" rtl="0">
              <a:spcBef>
                <a:spcPts val="0"/>
              </a:spcBef>
              <a:spcAft>
                <a:spcPts val="0"/>
              </a:spcAft>
              <a:buNone/>
            </a:pPr>
            <a:r>
              <a:rPr lang="en-GB" sz="2000" dirty="0">
                <a:solidFill>
                  <a:schemeClr val="accent1">
                    <a:lumMod val="50000"/>
                  </a:schemeClr>
                </a:solidFill>
                <a:latin typeface="Century Gothic"/>
                <a:ea typeface="Century Gothic"/>
                <a:cs typeface="Century Gothic"/>
                <a:sym typeface="Century Gothic"/>
              </a:rPr>
              <a:t>(“Can I…?”)</a:t>
            </a:r>
            <a:endParaRPr sz="2000" dirty="0">
              <a:solidFill>
                <a:schemeClr val="accent1">
                  <a:lumMod val="50000"/>
                </a:schemeClr>
              </a:solidFill>
              <a:latin typeface="Century Gothic"/>
              <a:ea typeface="Century Gothic"/>
              <a:cs typeface="Century Gothic"/>
              <a:sym typeface="Century Gothic"/>
            </a:endParaRPr>
          </a:p>
        </p:txBody>
      </p:sp>
      <p:sp>
        <p:nvSpPr>
          <p:cNvPr id="28" name="TextBox 27">
            <a:extLst>
              <a:ext uri="{FF2B5EF4-FFF2-40B4-BE49-F238E27FC236}">
                <a16:creationId xmlns:a16="http://schemas.microsoft.com/office/drawing/2014/main" id="{A21FA234-A574-4849-94BE-2FAE2593AC87}"/>
              </a:ext>
            </a:extLst>
          </p:cNvPr>
          <p:cNvSpPr txBox="1"/>
          <p:nvPr/>
        </p:nvSpPr>
        <p:spPr>
          <a:xfrm>
            <a:off x="5721205" y="2346042"/>
            <a:ext cx="2723089"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speak to the </a:t>
            </a:r>
            <a:r>
              <a:rPr lang="en-GB" sz="2800" dirty="0" err="1">
                <a:solidFill>
                  <a:schemeClr val="accent1">
                    <a:lumMod val="50000"/>
                  </a:schemeClr>
                </a:solidFill>
                <a:latin typeface="Century Gothic" panose="020B0502020202020204" pitchFamily="34" charset="0"/>
              </a:rPr>
              <a:t>headteacher</a:t>
            </a:r>
            <a:endParaRPr lang="en-GB" sz="2800" dirty="0">
              <a:solidFill>
                <a:schemeClr val="accent1">
                  <a:lumMod val="50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6CE0FAA5-48FE-4EC0-B34D-788D1265935C}"/>
              </a:ext>
            </a:extLst>
          </p:cNvPr>
          <p:cNvSpPr txBox="1"/>
          <p:nvPr/>
        </p:nvSpPr>
        <p:spPr>
          <a:xfrm>
            <a:off x="8971381" y="3231548"/>
            <a:ext cx="2987194"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use the phone in class</a:t>
            </a:r>
          </a:p>
        </p:txBody>
      </p:sp>
      <p:sp>
        <p:nvSpPr>
          <p:cNvPr id="30" name="TextBox 29">
            <a:extLst>
              <a:ext uri="{FF2B5EF4-FFF2-40B4-BE49-F238E27FC236}">
                <a16:creationId xmlns:a16="http://schemas.microsoft.com/office/drawing/2014/main" id="{1DC5B1FD-BF1D-4BC2-9D6A-B2FF8DFF593B}"/>
              </a:ext>
            </a:extLst>
          </p:cNvPr>
          <p:cNvSpPr txBox="1"/>
          <p:nvPr/>
        </p:nvSpPr>
        <p:spPr>
          <a:xfrm>
            <a:off x="8971381" y="2329322"/>
            <a:ext cx="3131193"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use the dictionary</a:t>
            </a:r>
          </a:p>
        </p:txBody>
      </p:sp>
      <p:sp>
        <p:nvSpPr>
          <p:cNvPr id="31" name="TextBox 30">
            <a:extLst>
              <a:ext uri="{FF2B5EF4-FFF2-40B4-BE49-F238E27FC236}">
                <a16:creationId xmlns:a16="http://schemas.microsoft.com/office/drawing/2014/main" id="{35788E58-EB9E-49BF-AD36-78366A2A8A64}"/>
              </a:ext>
            </a:extLst>
          </p:cNvPr>
          <p:cNvSpPr txBox="1"/>
          <p:nvPr/>
        </p:nvSpPr>
        <p:spPr>
          <a:xfrm>
            <a:off x="8885844" y="4242494"/>
            <a:ext cx="3735012"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do the homework with a classmate</a:t>
            </a:r>
          </a:p>
        </p:txBody>
      </p:sp>
      <p:sp>
        <p:nvSpPr>
          <p:cNvPr id="32" name="TextBox 31">
            <a:extLst>
              <a:ext uri="{FF2B5EF4-FFF2-40B4-BE49-F238E27FC236}">
                <a16:creationId xmlns:a16="http://schemas.microsoft.com/office/drawing/2014/main" id="{8DEDCC6B-8964-4F5C-9127-008AE5D546BB}"/>
              </a:ext>
            </a:extLst>
          </p:cNvPr>
          <p:cNvSpPr txBox="1"/>
          <p:nvPr/>
        </p:nvSpPr>
        <p:spPr>
          <a:xfrm>
            <a:off x="5764595" y="3263993"/>
            <a:ext cx="2987193"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change the word</a:t>
            </a:r>
          </a:p>
        </p:txBody>
      </p:sp>
      <p:sp>
        <p:nvSpPr>
          <p:cNvPr id="33" name="TextBox 32">
            <a:extLst>
              <a:ext uri="{FF2B5EF4-FFF2-40B4-BE49-F238E27FC236}">
                <a16:creationId xmlns:a16="http://schemas.microsoft.com/office/drawing/2014/main" id="{A283D3BD-5D8C-486A-95ED-F89B2906DEDF}"/>
              </a:ext>
            </a:extLst>
          </p:cNvPr>
          <p:cNvSpPr txBox="1"/>
          <p:nvPr/>
        </p:nvSpPr>
        <p:spPr>
          <a:xfrm>
            <a:off x="5736501" y="4225481"/>
            <a:ext cx="3131193"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take the book </a:t>
            </a:r>
          </a:p>
          <a:p>
            <a:r>
              <a:rPr lang="en-GB" sz="2800" dirty="0">
                <a:solidFill>
                  <a:schemeClr val="accent1">
                    <a:lumMod val="50000"/>
                  </a:schemeClr>
                </a:solidFill>
                <a:latin typeface="Century Gothic" panose="020B0502020202020204" pitchFamily="34" charset="0"/>
              </a:rPr>
              <a:t>to the classroom</a:t>
            </a:r>
          </a:p>
        </p:txBody>
      </p:sp>
      <p:sp>
        <p:nvSpPr>
          <p:cNvPr id="34" name="TextBox 33">
            <a:extLst>
              <a:ext uri="{FF2B5EF4-FFF2-40B4-BE49-F238E27FC236}">
                <a16:creationId xmlns:a16="http://schemas.microsoft.com/office/drawing/2014/main" id="{693E66E0-E9EA-424D-8857-D347DF1F2E72}"/>
              </a:ext>
            </a:extLst>
          </p:cNvPr>
          <p:cNvSpPr txBox="1"/>
          <p:nvPr/>
        </p:nvSpPr>
        <p:spPr>
          <a:xfrm>
            <a:off x="8901113" y="5315322"/>
            <a:ext cx="280626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go to the toilet</a:t>
            </a:r>
          </a:p>
        </p:txBody>
      </p:sp>
      <p:sp>
        <p:nvSpPr>
          <p:cNvPr id="35" name="TextBox 34">
            <a:extLst>
              <a:ext uri="{FF2B5EF4-FFF2-40B4-BE49-F238E27FC236}">
                <a16:creationId xmlns:a16="http://schemas.microsoft.com/office/drawing/2014/main" id="{8984D916-CEC2-4913-89EF-56890D847129}"/>
              </a:ext>
            </a:extLst>
          </p:cNvPr>
          <p:cNvSpPr txBox="1"/>
          <p:nvPr/>
        </p:nvSpPr>
        <p:spPr>
          <a:xfrm>
            <a:off x="5760241" y="5196601"/>
            <a:ext cx="2654104"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read the phrase again</a:t>
            </a:r>
          </a:p>
        </p:txBody>
      </p:sp>
      <p:sp>
        <p:nvSpPr>
          <p:cNvPr id="36" name="Google Shape;119;p5">
            <a:extLst>
              <a:ext uri="{FF2B5EF4-FFF2-40B4-BE49-F238E27FC236}">
                <a16:creationId xmlns:a16="http://schemas.microsoft.com/office/drawing/2014/main" id="{C6DD26DA-C289-4E43-B89C-D1DBE4A4404D}"/>
              </a:ext>
            </a:extLst>
          </p:cNvPr>
          <p:cNvSpPr txBox="1">
            <a:spLocks/>
          </p:cNvSpPr>
          <p:nvPr/>
        </p:nvSpPr>
        <p:spPr>
          <a:xfrm>
            <a:off x="7057251" y="1079825"/>
            <a:ext cx="4127354"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buClr>
                <a:srgbClr val="1F3864"/>
              </a:buClr>
              <a:buSzPts val="2160"/>
              <a:buFont typeface="Century Gothic"/>
              <a:buNone/>
            </a:pPr>
            <a:r>
              <a:rPr lang="en-GB" sz="2200" b="1" i="1" dirty="0">
                <a:solidFill>
                  <a:schemeClr val="accent1">
                    <a:lumMod val="50000"/>
                  </a:schemeClr>
                </a:solidFill>
                <a:latin typeface="Century Gothic"/>
                <a:sym typeface="Century Gothic"/>
              </a:rPr>
              <a:t>Completa la tabla en inglés. </a:t>
            </a:r>
            <a:endParaRPr lang="en-GB" sz="2200" b="1" i="1" dirty="0">
              <a:solidFill>
                <a:schemeClr val="accent1">
                  <a:lumMod val="50000"/>
                </a:schemeClr>
              </a:solidFill>
            </a:endParaRPr>
          </a:p>
        </p:txBody>
      </p:sp>
      <p:pic>
        <p:nvPicPr>
          <p:cNvPr id="40" name="Picture 2" descr="http://www.clker.com/cliparts/j/p/l/D/8/K/green-tick-md.png">
            <a:extLst>
              <a:ext uri="{FF2B5EF4-FFF2-40B4-BE49-F238E27FC236}">
                <a16:creationId xmlns:a16="http://schemas.microsoft.com/office/drawing/2014/main" id="{993A339C-A552-4976-B3D4-B8C3E831196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22749" y="1723581"/>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A186346B-843F-4B36-BB73-662AE7C12A3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22749" y="2311232"/>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ker.com/cliparts/j/p/l/D/8/K/green-tick-md.png">
            <a:extLst>
              <a:ext uri="{FF2B5EF4-FFF2-40B4-BE49-F238E27FC236}">
                <a16:creationId xmlns:a16="http://schemas.microsoft.com/office/drawing/2014/main" id="{594C6136-6B5E-42B2-991B-74F070321B7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90433" y="2900071"/>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ker.com/cliparts/j/p/l/D/8/K/green-tick-md.png">
            <a:extLst>
              <a:ext uri="{FF2B5EF4-FFF2-40B4-BE49-F238E27FC236}">
                <a16:creationId xmlns:a16="http://schemas.microsoft.com/office/drawing/2014/main" id="{8B0FE0E8-2578-4C1F-9DB3-96D25592023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90433" y="3487764"/>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j/p/l/D/8/K/green-tick-md.png">
            <a:extLst>
              <a:ext uri="{FF2B5EF4-FFF2-40B4-BE49-F238E27FC236}">
                <a16:creationId xmlns:a16="http://schemas.microsoft.com/office/drawing/2014/main" id="{FB3A3F37-35B0-45E2-870B-77B8F2C3F2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22749" y="4073327"/>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ker.com/cliparts/j/p/l/D/8/K/green-tick-md.png">
            <a:extLst>
              <a:ext uri="{FF2B5EF4-FFF2-40B4-BE49-F238E27FC236}">
                <a16:creationId xmlns:a16="http://schemas.microsoft.com/office/drawing/2014/main" id="{758CF013-4C82-4FBD-AC69-800012A803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90433" y="4675171"/>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ker.com/cliparts/j/p/l/D/8/K/green-tick-md.png">
            <a:extLst>
              <a:ext uri="{FF2B5EF4-FFF2-40B4-BE49-F238E27FC236}">
                <a16:creationId xmlns:a16="http://schemas.microsoft.com/office/drawing/2014/main" id="{A4F04C1D-65B3-4FA0-91F0-24963627930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90433" y="5251360"/>
            <a:ext cx="422268" cy="43372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www.clker.com/cliparts/j/p/l/D/8/K/green-tick-md.png">
            <a:extLst>
              <a:ext uri="{FF2B5EF4-FFF2-40B4-BE49-F238E27FC236}">
                <a16:creationId xmlns:a16="http://schemas.microsoft.com/office/drawing/2014/main" id="{ED6B0AC1-3280-4302-B640-A170062EF18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22749" y="5835445"/>
            <a:ext cx="422268" cy="43372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921BE7EE-2834-A849-810F-C3BDABA45E79}"/>
              </a:ext>
            </a:extLst>
          </p:cNvPr>
          <p:cNvSpPr>
            <a:spLocks noGrp="1"/>
          </p:cNvSpPr>
          <p:nvPr>
            <p:ph type="title"/>
          </p:nvPr>
        </p:nvSpPr>
        <p:spPr>
          <a:xfrm>
            <a:off x="10725125" y="301776"/>
            <a:ext cx="135133" cy="216244"/>
          </a:xfrm>
        </p:spPr>
        <p:txBody>
          <a:bodyPr>
            <a:normAutofit/>
          </a:bodyPr>
          <a:lstStyle/>
          <a:p>
            <a:pPr algn="ctr"/>
            <a:r>
              <a:rPr lang="en-GB" sz="100" b="1" dirty="0" err="1">
                <a:solidFill>
                  <a:prstClr val="white"/>
                </a:solidFill>
                <a:latin typeface="Century Gothic" panose="020B0502020202020204" pitchFamily="34" charset="0"/>
              </a:rPr>
              <a:t>escuchar</a:t>
            </a:r>
            <a:endParaRPr lang="en-US" sz="100" dirty="0"/>
          </a:p>
        </p:txBody>
      </p:sp>
      <p:sp>
        <p:nvSpPr>
          <p:cNvPr id="37" name="Rounded Rectangle 11">
            <a:extLst>
              <a:ext uri="{FF2B5EF4-FFF2-40B4-BE49-F238E27FC236}">
                <a16:creationId xmlns:a16="http://schemas.microsoft.com/office/drawing/2014/main" id="{A316DD52-7894-4A75-969C-CA0645DA2978}"/>
              </a:ext>
            </a:extLst>
          </p:cNvPr>
          <p:cNvSpPr/>
          <p:nvPr/>
        </p:nvSpPr>
        <p:spPr>
          <a:xfrm>
            <a:off x="10536702" y="258166"/>
            <a:ext cx="139144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4410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362B5-98FD-8B40-BA7F-8B98D091784F}"/>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u</a:t>
            </a:r>
            <a:endParaRPr lang="en-US" sz="12000" b="0" dirty="0"/>
          </a:p>
        </p:txBody>
      </p:sp>
      <p:sp>
        <p:nvSpPr>
          <p:cNvPr id="4" name="Rounded Rectangle 3" descr="the universe"/>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descr="univers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3625" y="1949284"/>
            <a:ext cx="1951002" cy="19510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pic>
        <p:nvPicPr>
          <p:cNvPr id="1030" name="Picture 6" descr="the glob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4718" y="1276389"/>
            <a:ext cx="1670672" cy="1648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21" name="TextBox 20"/>
          <p:cNvSpPr txBox="1"/>
          <p:nvPr/>
        </p:nvSpPr>
        <p:spPr>
          <a:xfrm>
            <a:off x="1168524" y="4227228"/>
            <a:ext cx="1792310"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[a; an]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16" name="TextBox 15"/>
          <p:cNvSpPr txBox="1"/>
          <p:nvPr/>
        </p:nvSpPr>
        <p:spPr>
          <a:xfrm>
            <a:off x="5152402" y="5656221"/>
            <a:ext cx="1862977"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[never]</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grpSp>
        <p:nvGrpSpPr>
          <p:cNvPr id="2" name="Group 1" descr="lots of money in stacks"/>
          <p:cNvGrpSpPr/>
          <p:nvPr/>
        </p:nvGrpSpPr>
        <p:grpSpPr>
          <a:xfrm>
            <a:off x="8826945" y="1172268"/>
            <a:ext cx="2461148" cy="1752517"/>
            <a:chOff x="6696349" y="31690"/>
            <a:chExt cx="3029004" cy="2156872"/>
          </a:xfrm>
        </p:grpSpPr>
        <p:pic>
          <p:nvPicPr>
            <p:cNvPr id="17"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38585">
              <a:off x="6696349" y="675225"/>
              <a:ext cx="2178620" cy="1513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739796">
              <a:off x="7355459" y="31690"/>
              <a:ext cx="2178620" cy="15133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24225">
              <a:off x="7546733" y="633900"/>
              <a:ext cx="2178620" cy="151333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
        <p:nvSpPr>
          <p:cNvPr id="23" name="TextBox 22"/>
          <p:cNvSpPr txBox="1"/>
          <p:nvPr/>
        </p:nvSpPr>
        <p:spPr>
          <a:xfrm>
            <a:off x="9206949" y="4341261"/>
            <a:ext cx="186057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[place]</a:t>
            </a:r>
          </a:p>
        </p:txBody>
      </p:sp>
    </p:spTree>
    <p:extLst>
      <p:ext uri="{BB962C8B-B14F-4D97-AF65-F5344CB8AC3E}">
        <p14:creationId xmlns:p14="http://schemas.microsoft.com/office/powerpoint/2010/main" val="158559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u_m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subTnLst>
                                    <p:audio>
                                      <p:cMediaNode>
                                        <p:cTn display="0" masterRel="sameClick">
                                          <p:stCondLst>
                                            <p:cond evt="begin" delay="0">
                                              <p:tn val="26"/>
                                            </p:cond>
                                          </p:stCondLst>
                                          <p:endCondLst>
                                            <p:cond evt="onStopAudio" delay="0">
                                              <p:tgtEl>
                                                <p:sldTgt/>
                                              </p:tgtEl>
                                            </p:cond>
                                          </p:endCondLst>
                                        </p:cTn>
                                        <p:tgtEl>
                                          <p:sndTgt r:embed="rId5" name="u_mund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u_much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u_much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u_u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u_u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u_nunc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u_nunc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u_luga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subTnLst>
                                    <p:audio>
                                      <p:cMediaNode>
                                        <p:cTn display="0" masterRel="sameClick">
                                          <p:stCondLst>
                                            <p:cond evt="begin" delay="0">
                                              <p:tn val="66"/>
                                            </p:cond>
                                          </p:stCondLst>
                                          <p:endCondLst>
                                            <p:cond evt="onStopAudio" delay="0">
                                              <p:tgtEl>
                                                <p:sldTgt/>
                                              </p:tgtEl>
                                            </p:cond>
                                          </p:endCondLst>
                                        </p:cTn>
                                        <p:tgtEl>
                                          <p:sndTgt r:embed="rId9" name="u_lug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p:bldP spid="8" grpId="0"/>
      <p:bldP spid="21" grpId="0"/>
      <p:bldP spid="9" grpId="0"/>
      <p:bldP spid="16" grpId="0"/>
      <p:bldP spid="7" grpId="0"/>
      <p:bldP spid="6"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F2861F2-23C5-4782-A0BD-D12954A17489}"/>
              </a:ext>
            </a:extLst>
          </p:cNvPr>
          <p:cNvGraphicFramePr>
            <a:graphicFrameLocks noGrp="1"/>
          </p:cNvGraphicFramePr>
          <p:nvPr>
            <p:extLst>
              <p:ext uri="{D42A27DB-BD31-4B8C-83A1-F6EECF244321}">
                <p14:modId xmlns:p14="http://schemas.microsoft.com/office/powerpoint/2010/main" val="2409055268"/>
              </p:ext>
            </p:extLst>
          </p:nvPr>
        </p:nvGraphicFramePr>
        <p:xfrm>
          <a:off x="203628" y="4062121"/>
          <a:ext cx="3735753" cy="1854887"/>
        </p:xfrm>
        <a:graphic>
          <a:graphicData uri="http://schemas.openxmlformats.org/drawingml/2006/table">
            <a:tbl>
              <a:tblPr firstRow="1" bandRow="1">
                <a:tableStyleId>{5DA37D80-6434-44D0-A028-1B22A696006F}</a:tableStyleId>
              </a:tblPr>
              <a:tblGrid>
                <a:gridCol w="3735753">
                  <a:extLst>
                    <a:ext uri="{9D8B030D-6E8A-4147-A177-3AD203B41FA5}">
                      <a16:colId xmlns:a16="http://schemas.microsoft.com/office/drawing/2014/main" val="1992965773"/>
                    </a:ext>
                  </a:extLst>
                </a:gridCol>
              </a:tblGrid>
              <a:tr h="603949">
                <a:tc>
                  <a:txBody>
                    <a:bodyPr/>
                    <a:lstStyle/>
                    <a:p>
                      <a:pPr algn="ctr"/>
                      <a:r>
                        <a:rPr lang="en-GB" sz="2200" dirty="0">
                          <a:solidFill>
                            <a:schemeClr val="accent1">
                              <a:lumMod val="50000"/>
                            </a:schemeClr>
                          </a:solidFill>
                          <a:latin typeface="Century Gothic" panose="020B0502020202020204" pitchFamily="34" charset="0"/>
                        </a:rPr>
                        <a:t>Lee las </a:t>
                      </a:r>
                      <a:r>
                        <a:rPr lang="en-GB" sz="2200" dirty="0" err="1">
                          <a:solidFill>
                            <a:schemeClr val="accent1">
                              <a:lumMod val="50000"/>
                            </a:schemeClr>
                          </a:solidFill>
                          <a:latin typeface="Century Gothic" panose="020B0502020202020204" pitchFamily="34" charset="0"/>
                        </a:rPr>
                        <a:t>tareas</a:t>
                      </a:r>
                      <a:endParaRPr lang="en-GB" sz="22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7316663"/>
                  </a:ext>
                </a:extLst>
              </a:tr>
              <a:tr h="1250938">
                <a:tc>
                  <a:txBody>
                    <a:bodyPr/>
                    <a:lstStyle/>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1 -  Puedes </a:t>
                      </a:r>
                      <a:r>
                        <a:rPr lang="en-GB" sz="2200" dirty="0" err="1">
                          <a:solidFill>
                            <a:schemeClr val="accent1">
                              <a:lumMod val="50000"/>
                            </a:schemeClr>
                          </a:solidFill>
                          <a:latin typeface="Century Gothic" panose="020B0502020202020204" pitchFamily="34" charset="0"/>
                        </a:rPr>
                        <a:t>llevar</a:t>
                      </a:r>
                      <a:r>
                        <a:rPr lang="en-GB" sz="2200" dirty="0">
                          <a:solidFill>
                            <a:schemeClr val="accent1">
                              <a:lumMod val="50000"/>
                            </a:schemeClr>
                          </a:solidFill>
                          <a:latin typeface="Century Gothic" panose="020B0502020202020204" pitchFamily="34" charset="0"/>
                        </a:rPr>
                        <a:t> la </a:t>
                      </a:r>
                      <a:r>
                        <a:rPr lang="en-GB" sz="2200" dirty="0" err="1">
                          <a:solidFill>
                            <a:schemeClr val="accent1">
                              <a:lumMod val="50000"/>
                            </a:schemeClr>
                          </a:solidFill>
                          <a:latin typeface="Century Gothic" panose="020B0502020202020204" pitchFamily="34" charset="0"/>
                        </a:rPr>
                        <a:t>cámara</a:t>
                      </a:r>
                      <a:r>
                        <a:rPr lang="en-GB" sz="2200" dirty="0">
                          <a:solidFill>
                            <a:schemeClr val="accent1">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2825859"/>
                  </a:ext>
                </a:extLst>
              </a:tr>
            </a:tbl>
          </a:graphicData>
        </a:graphic>
      </p:graphicFrame>
      <p:sp>
        <p:nvSpPr>
          <p:cNvPr id="4" name="Google Shape;119;p5">
            <a:extLst>
              <a:ext uri="{FF2B5EF4-FFF2-40B4-BE49-F238E27FC236}">
                <a16:creationId xmlns:a16="http://schemas.microsoft.com/office/drawing/2014/main" id="{E3DB02DA-874C-4467-A506-9EC28B84B41A}"/>
              </a:ext>
            </a:extLst>
          </p:cNvPr>
          <p:cNvSpPr txBox="1">
            <a:spLocks/>
          </p:cNvSpPr>
          <p:nvPr/>
        </p:nvSpPr>
        <p:spPr>
          <a:xfrm>
            <a:off x="51842" y="311478"/>
            <a:ext cx="9241228" cy="953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buClr>
                <a:srgbClr val="1F3864"/>
              </a:buClr>
              <a:buSzPts val="2160"/>
            </a:pPr>
            <a:r>
              <a:rPr lang="en-GB" sz="2200" b="1" i="1" dirty="0">
                <a:solidFill>
                  <a:schemeClr val="accent1">
                    <a:lumMod val="50000"/>
                  </a:schemeClr>
                </a:solidFill>
                <a:latin typeface="Century Gothic"/>
                <a:sym typeface="Century Gothic"/>
              </a:rPr>
              <a:t>Un amigo </a:t>
            </a:r>
            <a:r>
              <a:rPr lang="en-GB" sz="2200" b="1" i="1" dirty="0" err="1">
                <a:solidFill>
                  <a:schemeClr val="accent1">
                    <a:lumMod val="50000"/>
                  </a:schemeClr>
                </a:solidFill>
                <a:latin typeface="Century Gothic"/>
                <a:sym typeface="Century Gothic"/>
              </a:rPr>
              <a:t>prepara</a:t>
            </a:r>
            <a:r>
              <a:rPr lang="en-GB" sz="2200" b="1" i="1" dirty="0">
                <a:solidFill>
                  <a:schemeClr val="accent1">
                    <a:lumMod val="50000"/>
                  </a:schemeClr>
                </a:solidFill>
                <a:latin typeface="Century Gothic"/>
                <a:sym typeface="Century Gothic"/>
              </a:rPr>
              <a:t> una </a:t>
            </a:r>
            <a:r>
              <a:rPr lang="en-GB" sz="2200" b="1" i="1" dirty="0" err="1">
                <a:solidFill>
                  <a:schemeClr val="accent1">
                    <a:lumMod val="50000"/>
                  </a:schemeClr>
                </a:solidFill>
                <a:latin typeface="Century Gothic"/>
                <a:sym typeface="Century Gothic"/>
              </a:rPr>
              <a:t>tarde</a:t>
            </a:r>
            <a:r>
              <a:rPr lang="en-GB" sz="2200" b="1" i="1" dirty="0">
                <a:solidFill>
                  <a:schemeClr val="accent1">
                    <a:lumMod val="50000"/>
                  </a:schemeClr>
                </a:solidFill>
                <a:latin typeface="Century Gothic"/>
                <a:sym typeface="Century Gothic"/>
              </a:rPr>
              <a:t> </a:t>
            </a:r>
            <a:r>
              <a:rPr lang="en-GB" sz="2200" b="1" i="1" dirty="0" err="1">
                <a:solidFill>
                  <a:schemeClr val="accent1">
                    <a:lumMod val="50000"/>
                  </a:schemeClr>
                </a:solidFill>
                <a:latin typeface="Century Gothic"/>
                <a:sym typeface="Century Gothic"/>
              </a:rPr>
              <a:t>en</a:t>
            </a:r>
            <a:r>
              <a:rPr lang="en-GB" sz="2200" b="1" i="1" dirty="0">
                <a:solidFill>
                  <a:schemeClr val="accent1">
                    <a:lumMod val="50000"/>
                  </a:schemeClr>
                </a:solidFill>
                <a:latin typeface="Century Gothic"/>
                <a:sym typeface="Century Gothic"/>
              </a:rPr>
              <a:t> el campo. Your friend is giving everyone tasks. Listen to your partner and tick the right box. Is it “puedes” (you can) or “puede” (s/he can)?</a:t>
            </a:r>
            <a:endParaRPr lang="en-GB" sz="2200" b="1" i="1" dirty="0">
              <a:solidFill>
                <a:schemeClr val="accent1">
                  <a:lumMod val="50000"/>
                </a:schemeClr>
              </a:solidFill>
            </a:endParaRPr>
          </a:p>
        </p:txBody>
      </p:sp>
      <p:sp>
        <p:nvSpPr>
          <p:cNvPr id="8" name="TextBox 7">
            <a:extLst>
              <a:ext uri="{FF2B5EF4-FFF2-40B4-BE49-F238E27FC236}">
                <a16:creationId xmlns:a16="http://schemas.microsoft.com/office/drawing/2014/main" id="{33B62106-11FC-4B36-A009-478BA047DEE3}"/>
              </a:ext>
            </a:extLst>
          </p:cNvPr>
          <p:cNvSpPr txBox="1"/>
          <p:nvPr/>
        </p:nvSpPr>
        <p:spPr>
          <a:xfrm>
            <a:off x="51842" y="1492824"/>
            <a:ext cx="9628054" cy="1015663"/>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Use your card to </a:t>
            </a:r>
          </a:p>
          <a:p>
            <a:pPr marL="457200" indent="-457200">
              <a:buAutoNum type="alphaLcParenR"/>
            </a:pPr>
            <a:r>
              <a:rPr lang="en-GB" sz="2000" b="1" i="1" dirty="0">
                <a:solidFill>
                  <a:schemeClr val="accent1">
                    <a:lumMod val="50000"/>
                  </a:schemeClr>
                </a:solidFill>
                <a:latin typeface="Century Gothic" panose="020B0502020202020204" pitchFamily="34" charset="0"/>
              </a:rPr>
              <a:t>read out the tasks to your partner.</a:t>
            </a:r>
          </a:p>
          <a:p>
            <a:pPr marL="457200" indent="-457200">
              <a:buFontTx/>
              <a:buAutoNum type="alphaLcParenR"/>
            </a:pPr>
            <a:r>
              <a:rPr lang="en-GB" sz="2000" b="1" i="1" dirty="0">
                <a:solidFill>
                  <a:schemeClr val="accent1">
                    <a:lumMod val="50000"/>
                  </a:schemeClr>
                </a:solidFill>
                <a:latin typeface="Century Gothic" panose="020B0502020202020204" pitchFamily="34" charset="0"/>
              </a:rPr>
              <a:t>tick and write your partner’s tasks in English.</a:t>
            </a:r>
          </a:p>
        </p:txBody>
      </p:sp>
      <p:graphicFrame>
        <p:nvGraphicFramePr>
          <p:cNvPr id="9" name="Table 2">
            <a:extLst>
              <a:ext uri="{FF2B5EF4-FFF2-40B4-BE49-F238E27FC236}">
                <a16:creationId xmlns:a16="http://schemas.microsoft.com/office/drawing/2014/main" id="{277D3388-3BD8-40D5-9C4C-3FAAB6FAFA25}"/>
              </a:ext>
            </a:extLst>
          </p:cNvPr>
          <p:cNvGraphicFramePr>
            <a:graphicFrameLocks noGrp="1"/>
          </p:cNvGraphicFramePr>
          <p:nvPr>
            <p:extLst>
              <p:ext uri="{D42A27DB-BD31-4B8C-83A1-F6EECF244321}">
                <p14:modId xmlns:p14="http://schemas.microsoft.com/office/powerpoint/2010/main" val="2308992749"/>
              </p:ext>
            </p:extLst>
          </p:nvPr>
        </p:nvGraphicFramePr>
        <p:xfrm>
          <a:off x="5419571" y="4546108"/>
          <a:ext cx="6667760" cy="1624462"/>
        </p:xfrm>
        <a:graphic>
          <a:graphicData uri="http://schemas.openxmlformats.org/drawingml/2006/table">
            <a:tbl>
              <a:tblPr firstRow="1" bandRow="1">
                <a:tableStyleId>{21E4AEA4-8DFA-4A89-87EB-49C32662AFE0}</a:tableStyleId>
              </a:tblPr>
              <a:tblGrid>
                <a:gridCol w="816753">
                  <a:extLst>
                    <a:ext uri="{9D8B030D-6E8A-4147-A177-3AD203B41FA5}">
                      <a16:colId xmlns:a16="http://schemas.microsoft.com/office/drawing/2014/main" val="1992965773"/>
                    </a:ext>
                  </a:extLst>
                </a:gridCol>
                <a:gridCol w="1375603">
                  <a:extLst>
                    <a:ext uri="{9D8B030D-6E8A-4147-A177-3AD203B41FA5}">
                      <a16:colId xmlns:a16="http://schemas.microsoft.com/office/drawing/2014/main" val="642112773"/>
                    </a:ext>
                  </a:extLst>
                </a:gridCol>
                <a:gridCol w="1619479">
                  <a:extLst>
                    <a:ext uri="{9D8B030D-6E8A-4147-A177-3AD203B41FA5}">
                      <a16:colId xmlns:a16="http://schemas.microsoft.com/office/drawing/2014/main" val="4131987683"/>
                    </a:ext>
                  </a:extLst>
                </a:gridCol>
                <a:gridCol w="2855925">
                  <a:extLst>
                    <a:ext uri="{9D8B030D-6E8A-4147-A177-3AD203B41FA5}">
                      <a16:colId xmlns:a16="http://schemas.microsoft.com/office/drawing/2014/main" val="4245577441"/>
                    </a:ext>
                  </a:extLst>
                </a:gridCol>
              </a:tblGrid>
              <a:tr h="587104">
                <a:tc>
                  <a:txBody>
                    <a:bodyPr/>
                    <a:lstStyle/>
                    <a:p>
                      <a:pPr algn="ctr"/>
                      <a:endParaRPr lang="en-GB" sz="2200" dirty="0"/>
                    </a:p>
                  </a:txBody>
                  <a:tcPr/>
                </a:tc>
                <a:tc>
                  <a:txBody>
                    <a:bodyPr/>
                    <a:lstStyle/>
                    <a:p>
                      <a:pPr algn="ctr"/>
                      <a:r>
                        <a:rPr lang="en-GB" sz="2200" dirty="0">
                          <a:latin typeface="Century Gothic" panose="020B0502020202020204" pitchFamily="34" charset="0"/>
                        </a:rPr>
                        <a:t>You can</a:t>
                      </a:r>
                    </a:p>
                  </a:txBody>
                  <a:tcPr/>
                </a:tc>
                <a:tc>
                  <a:txBody>
                    <a:bodyPr/>
                    <a:lstStyle/>
                    <a:p>
                      <a:pPr algn="ctr"/>
                      <a:r>
                        <a:rPr lang="en-GB" sz="2200" dirty="0">
                          <a:latin typeface="Century Gothic" panose="020B0502020202020204" pitchFamily="34" charset="0"/>
                        </a:rPr>
                        <a:t>S/he can</a:t>
                      </a:r>
                    </a:p>
                  </a:txBody>
                  <a:tcPr/>
                </a:tc>
                <a:tc>
                  <a:txBody>
                    <a:bodyPr/>
                    <a:lstStyle/>
                    <a:p>
                      <a:pPr algn="ctr"/>
                      <a:r>
                        <a:rPr lang="en-GB" sz="2200" dirty="0">
                          <a:latin typeface="Century Gothic" panose="020B0502020202020204" pitchFamily="34" charset="0"/>
                        </a:rPr>
                        <a:t>Escribe la </a:t>
                      </a:r>
                      <a:r>
                        <a:rPr lang="en-GB" sz="2200" dirty="0" err="1">
                          <a:latin typeface="Century Gothic" panose="020B0502020202020204" pitchFamily="34" charset="0"/>
                        </a:rPr>
                        <a:t>frase</a:t>
                      </a:r>
                      <a:r>
                        <a:rPr lang="en-GB" sz="2200" dirty="0">
                          <a:latin typeface="Century Gothic" panose="020B0502020202020204" pitchFamily="34" charset="0"/>
                        </a:rPr>
                        <a:t> </a:t>
                      </a:r>
                      <a:r>
                        <a:rPr lang="en-GB" sz="2200" dirty="0" err="1">
                          <a:latin typeface="Century Gothic" panose="020B0502020202020204" pitchFamily="34" charset="0"/>
                        </a:rPr>
                        <a:t>en</a:t>
                      </a:r>
                      <a:r>
                        <a:rPr lang="en-GB" sz="2200" dirty="0">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r>
                        <a:rPr lang="en-GB" sz="2200" dirty="0"/>
                        <a:t>1 </a:t>
                      </a:r>
                    </a:p>
                  </a:txBody>
                  <a:tcPr/>
                </a:tc>
                <a:tc>
                  <a:txBody>
                    <a:bodyPr/>
                    <a:lstStyle/>
                    <a:p>
                      <a:endParaRPr lang="en-GB" sz="2200" dirty="0"/>
                    </a:p>
                  </a:txBody>
                  <a:tcPr/>
                </a:tc>
                <a:tc>
                  <a:txBody>
                    <a:bodyPr/>
                    <a:lstStyle/>
                    <a:p>
                      <a:endParaRPr lang="en-GB" sz="2200"/>
                    </a:p>
                  </a:txBody>
                  <a:tcPr/>
                </a:tc>
                <a:tc>
                  <a:txBody>
                    <a:bodyPr/>
                    <a:lstStyle/>
                    <a:p>
                      <a:r>
                        <a:rPr lang="en-GB" sz="2200" dirty="0">
                          <a:solidFill>
                            <a:schemeClr val="accent1">
                              <a:lumMod val="50000"/>
                            </a:schemeClr>
                          </a:solidFill>
                          <a:latin typeface="Century Gothic" panose="020B0502020202020204" pitchFamily="34" charset="0"/>
                        </a:rPr>
                        <a:t>You can carry/take the camera.</a:t>
                      </a:r>
                    </a:p>
                  </a:txBody>
                  <a:tcPr/>
                </a:tc>
                <a:extLst>
                  <a:ext uri="{0D108BD9-81ED-4DB2-BD59-A6C34878D82A}">
                    <a16:rowId xmlns:a16="http://schemas.microsoft.com/office/drawing/2014/main" val="3472825859"/>
                  </a:ext>
                </a:extLst>
              </a:tr>
            </a:tbl>
          </a:graphicData>
        </a:graphic>
      </p:graphicFrame>
      <p:sp>
        <p:nvSpPr>
          <p:cNvPr id="11" name="TextBox 10">
            <a:extLst>
              <a:ext uri="{FF2B5EF4-FFF2-40B4-BE49-F238E27FC236}">
                <a16:creationId xmlns:a16="http://schemas.microsoft.com/office/drawing/2014/main" id="{BA83D977-6441-48E5-A8AB-5AA64A435AA4}"/>
              </a:ext>
            </a:extLst>
          </p:cNvPr>
          <p:cNvSpPr txBox="1"/>
          <p:nvPr/>
        </p:nvSpPr>
        <p:spPr>
          <a:xfrm>
            <a:off x="51842" y="3023454"/>
            <a:ext cx="277713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 (</a:t>
            </a:r>
            <a:r>
              <a:rPr lang="en-GB" sz="2200" b="1" dirty="0" err="1">
                <a:solidFill>
                  <a:schemeClr val="accent1">
                    <a:lumMod val="50000"/>
                  </a:schemeClr>
                </a:solidFill>
                <a:latin typeface="Century Gothic" panose="020B0502020202020204" pitchFamily="34" charset="0"/>
              </a:rPr>
              <a:t>habla</a:t>
            </a:r>
            <a:r>
              <a:rPr lang="en-GB" sz="2200" b="1" dirty="0">
                <a:solidFill>
                  <a:schemeClr val="accent1">
                    <a:lumMod val="50000"/>
                  </a:scheme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B6CF899E-7BB0-4ED2-8084-6F73767B4600}"/>
              </a:ext>
            </a:extLst>
          </p:cNvPr>
          <p:cNvSpPr txBox="1"/>
          <p:nvPr/>
        </p:nvSpPr>
        <p:spPr>
          <a:xfrm>
            <a:off x="51842" y="2588059"/>
            <a:ext cx="5974010" cy="461665"/>
          </a:xfrm>
          <a:prstGeom prst="rect">
            <a:avLst/>
          </a:prstGeom>
          <a:noFill/>
        </p:spPr>
        <p:txBody>
          <a:bodyPr wrap="square" rtlCol="0">
            <a:spAutoFit/>
          </a:bodyPr>
          <a:lstStyle/>
          <a:p>
            <a:r>
              <a:rPr lang="en-GB" sz="2400" b="1" i="1" dirty="0">
                <a:solidFill>
                  <a:schemeClr val="accent1">
                    <a:lumMod val="50000"/>
                  </a:schemeClr>
                </a:solidFill>
                <a:latin typeface="Century Gothic" panose="020B0502020202020204" pitchFamily="34" charset="0"/>
              </a:rPr>
              <a:t>Un ejemplo:</a:t>
            </a:r>
          </a:p>
        </p:txBody>
      </p:sp>
      <p:sp>
        <p:nvSpPr>
          <p:cNvPr id="14" name="Oval Callout 45">
            <a:extLst>
              <a:ext uri="{FF2B5EF4-FFF2-40B4-BE49-F238E27FC236}">
                <a16:creationId xmlns:a16="http://schemas.microsoft.com/office/drawing/2014/main" id="{D39E5AB6-0057-424A-9AC3-D21BA370B23F}"/>
              </a:ext>
            </a:extLst>
          </p:cNvPr>
          <p:cNvSpPr/>
          <p:nvPr/>
        </p:nvSpPr>
        <p:spPr>
          <a:xfrm>
            <a:off x="3038847" y="3007259"/>
            <a:ext cx="5244133" cy="868942"/>
          </a:xfrm>
          <a:prstGeom prst="wedgeEllipseCallout">
            <a:avLst>
              <a:gd name="adj1" fmla="val -49667"/>
              <a:gd name="adj2" fmla="val 96874"/>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Puedes </a:t>
            </a:r>
            <a:r>
              <a:rPr lang="en-GB" sz="2400" dirty="0" err="1">
                <a:solidFill>
                  <a:schemeClr val="bg1"/>
                </a:solidFill>
                <a:latin typeface="Century Gothic" panose="020B0502020202020204" pitchFamily="34" charset="0"/>
              </a:rPr>
              <a:t>llevar</a:t>
            </a:r>
            <a:r>
              <a:rPr lang="en-GB" sz="2400" dirty="0">
                <a:solidFill>
                  <a:schemeClr val="bg1"/>
                </a:solidFill>
                <a:latin typeface="Century Gothic" panose="020B0502020202020204" pitchFamily="34" charset="0"/>
              </a:rPr>
              <a:t> la </a:t>
            </a:r>
            <a:r>
              <a:rPr lang="en-GB" sz="2400" dirty="0" err="1">
                <a:solidFill>
                  <a:schemeClr val="bg1"/>
                </a:solidFill>
                <a:latin typeface="Century Gothic" panose="020B0502020202020204" pitchFamily="34" charset="0"/>
              </a:rPr>
              <a:t>cámara</a:t>
            </a:r>
            <a:r>
              <a:rPr lang="en-GB" sz="2400" dirty="0">
                <a:solidFill>
                  <a:schemeClr val="bg1"/>
                </a:solidFill>
                <a:latin typeface="Century Gothic" panose="020B0502020202020204" pitchFamily="34" charset="0"/>
              </a:rPr>
              <a:t>.</a:t>
            </a:r>
          </a:p>
        </p:txBody>
      </p:sp>
      <p:pic>
        <p:nvPicPr>
          <p:cNvPr id="15" name="Picture 2" descr="http://www.clker.com/cliparts/j/p/l/D/8/K/green-tick-md.png">
            <a:extLst>
              <a:ext uri="{FF2B5EF4-FFF2-40B4-BE49-F238E27FC236}">
                <a16:creationId xmlns:a16="http://schemas.microsoft.com/office/drawing/2014/main" id="{0A846C53-914B-406D-A991-DF540D4421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5727" y="547696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401AADD-C55F-4883-A3DC-1599B8EC6628}"/>
              </a:ext>
            </a:extLst>
          </p:cNvPr>
          <p:cNvSpPr txBox="1"/>
          <p:nvPr/>
        </p:nvSpPr>
        <p:spPr>
          <a:xfrm>
            <a:off x="7724771" y="2101974"/>
            <a:ext cx="4467229"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 (</a:t>
            </a:r>
            <a:r>
              <a:rPr lang="en-GB" sz="2200" b="1" dirty="0" err="1">
                <a:solidFill>
                  <a:schemeClr val="accent1">
                    <a:lumMod val="50000"/>
                  </a:schemeClr>
                </a:solidFill>
                <a:latin typeface="Century Gothic" panose="020B0502020202020204" pitchFamily="34" charset="0"/>
              </a:rPr>
              <a:t>escucha</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marca</a:t>
            </a:r>
            <a:r>
              <a:rPr lang="en-GB" sz="2200" b="1" dirty="0">
                <a:solidFill>
                  <a:schemeClr val="accent1">
                    <a:lumMod val="50000"/>
                  </a:schemeClr>
                </a:solidFill>
                <a:latin typeface="Century Gothic" panose="020B0502020202020204" pitchFamily="34" charset="0"/>
              </a:rPr>
              <a:t> la </a:t>
            </a:r>
            <a:r>
              <a:rPr lang="en-GB" sz="2200" b="1" dirty="0" err="1">
                <a:solidFill>
                  <a:schemeClr val="accent1">
                    <a:lumMod val="50000"/>
                  </a:schemeClr>
                </a:solidFill>
                <a:latin typeface="Century Gothic" panose="020B0502020202020204" pitchFamily="34" charset="0"/>
              </a:rPr>
              <a:t>columna</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correcta</a:t>
            </a:r>
            <a:r>
              <a:rPr lang="en-GB" sz="2200" b="1" dirty="0">
                <a:solidFill>
                  <a:schemeClr val="accent1">
                    <a:lumMod val="50000"/>
                  </a:schemeClr>
                </a:solidFill>
                <a:latin typeface="Century Gothic" panose="020B0502020202020204" pitchFamily="34" charset="0"/>
              </a:rPr>
              <a:t> y escribe):</a:t>
            </a:r>
          </a:p>
        </p:txBody>
      </p:sp>
      <p:cxnSp>
        <p:nvCxnSpPr>
          <p:cNvPr id="17" name="Straight Arrow Connector 16">
            <a:extLst>
              <a:ext uri="{FF2B5EF4-FFF2-40B4-BE49-F238E27FC236}">
                <a16:creationId xmlns:a16="http://schemas.microsoft.com/office/drawing/2014/main" id="{4125D622-1E07-45A9-912D-1B68A106CB7F}"/>
              </a:ext>
            </a:extLst>
          </p:cNvPr>
          <p:cNvCxnSpPr>
            <a:cxnSpLocks/>
          </p:cNvCxnSpPr>
          <p:nvPr/>
        </p:nvCxnSpPr>
        <p:spPr>
          <a:xfrm flipH="1">
            <a:off x="8883740" y="3049103"/>
            <a:ext cx="984738" cy="122555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 name="Title 2">
            <a:extLst>
              <a:ext uri="{FF2B5EF4-FFF2-40B4-BE49-F238E27FC236}">
                <a16:creationId xmlns:a16="http://schemas.microsoft.com/office/drawing/2014/main" id="{3E8A671C-E779-E740-9271-0EB8DB0AAE3E}"/>
              </a:ext>
            </a:extLst>
          </p:cNvPr>
          <p:cNvSpPr>
            <a:spLocks noGrp="1"/>
          </p:cNvSpPr>
          <p:nvPr>
            <p:ph type="title"/>
          </p:nvPr>
        </p:nvSpPr>
        <p:spPr>
          <a:xfrm>
            <a:off x="10644021" y="402565"/>
            <a:ext cx="413185" cy="75737"/>
          </a:xfrm>
        </p:spPr>
        <p:txBody>
          <a:bodyPr>
            <a:noAutofit/>
          </a:bodyPr>
          <a:lstStyle/>
          <a:p>
            <a:r>
              <a:rPr lang="en-GB" sz="100" b="1" dirty="0" err="1">
                <a:solidFill>
                  <a:prstClr val="white"/>
                </a:solidFill>
                <a:latin typeface="Century Gothic" panose="020B0502020202020204" pitchFamily="34" charset="0"/>
              </a:rPr>
              <a:t>hablar</a:t>
            </a:r>
            <a:r>
              <a:rPr lang="en-GB" sz="100" b="1" dirty="0">
                <a:solidFill>
                  <a:prstClr val="white"/>
                </a:solidFill>
                <a:latin typeface="Century Gothic" panose="020B0502020202020204" pitchFamily="34" charset="0"/>
              </a:rPr>
              <a:t> / </a:t>
            </a:r>
            <a:r>
              <a:rPr lang="en-GB" sz="100" b="1" dirty="0" err="1">
                <a:solidFill>
                  <a:prstClr val="white"/>
                </a:solidFill>
                <a:latin typeface="Century Gothic" panose="020B0502020202020204" pitchFamily="34" charset="0"/>
              </a:rPr>
              <a:t>escuchar</a:t>
            </a:r>
            <a:endParaRPr lang="en-US" sz="100" dirty="0">
              <a:latin typeface="Century Gothic" panose="020B0502020202020204" pitchFamily="34" charset="0"/>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9481625" y="258166"/>
            <a:ext cx="244651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0842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animBg="1"/>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extLst>
              <p:ext uri="{D42A27DB-BD31-4B8C-83A1-F6EECF244321}">
                <p14:modId xmlns:p14="http://schemas.microsoft.com/office/powerpoint/2010/main" val="192885388"/>
              </p:ext>
            </p:extLst>
          </p:nvPr>
        </p:nvGraphicFramePr>
        <p:xfrm>
          <a:off x="328246" y="1691640"/>
          <a:ext cx="4208586" cy="347472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ctr"/>
                      <a:r>
                        <a:rPr lang="en-GB" sz="2400" dirty="0">
                          <a:solidFill>
                            <a:schemeClr val="accent1">
                              <a:lumMod val="50000"/>
                            </a:schemeClr>
                          </a:solidFill>
                          <a:latin typeface="Century Gothic" panose="020B0502020202020204" pitchFamily="34" charset="0"/>
                        </a:rPr>
                        <a:t>Lee las </a:t>
                      </a:r>
                      <a:r>
                        <a:rPr lang="en-GB" sz="2400" dirty="0" err="1">
                          <a:solidFill>
                            <a:schemeClr val="accent1">
                              <a:lumMod val="50000"/>
                            </a:schemeClr>
                          </a:solidFill>
                          <a:latin typeface="Century Gothic" panose="020B0502020202020204" pitchFamily="34" charset="0"/>
                        </a:rPr>
                        <a:t>frases</a:t>
                      </a:r>
                      <a:endParaRPr lang="en-GB" sz="24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9973073"/>
                  </a:ext>
                </a:extLst>
              </a:tr>
              <a:tr h="370840">
                <a:tc>
                  <a:txBody>
                    <a:bodyPr/>
                    <a:lstStyle/>
                    <a:p>
                      <a:r>
                        <a:rPr lang="en-GB" sz="2400" dirty="0">
                          <a:solidFill>
                            <a:schemeClr val="accent1">
                              <a:lumMod val="50000"/>
                            </a:schemeClr>
                          </a:solidFill>
                          <a:latin typeface="Century Gothic" panose="020B0502020202020204" pitchFamily="34" charset="0"/>
                        </a:rPr>
                        <a:t>1 - Puedes </a:t>
                      </a:r>
                      <a:r>
                        <a:rPr lang="en-GB" sz="2400" dirty="0" err="1">
                          <a:solidFill>
                            <a:schemeClr val="accent1">
                              <a:lumMod val="50000"/>
                            </a:schemeClr>
                          </a:solidFill>
                          <a:latin typeface="Century Gothic" panose="020B0502020202020204" pitchFamily="34" charset="0"/>
                        </a:rPr>
                        <a:t>preparar</a:t>
                      </a:r>
                      <a:r>
                        <a:rPr lang="en-GB" sz="2400" dirty="0">
                          <a:solidFill>
                            <a:schemeClr val="accent1">
                              <a:lumMod val="50000"/>
                            </a:schemeClr>
                          </a:solidFill>
                          <a:latin typeface="Century Gothic" panose="020B0502020202020204" pitchFamily="34" charset="0"/>
                        </a:rPr>
                        <a:t> la comida.</a:t>
                      </a:r>
                    </a:p>
                  </a:txBody>
                  <a:tcPr/>
                </a:tc>
                <a:extLst>
                  <a:ext uri="{0D108BD9-81ED-4DB2-BD59-A6C34878D82A}">
                    <a16:rowId xmlns:a16="http://schemas.microsoft.com/office/drawing/2014/main" val="1824318023"/>
                  </a:ext>
                </a:extLst>
              </a:tr>
              <a:tr h="370840">
                <a:tc>
                  <a:txBody>
                    <a:bodyPr/>
                    <a:lstStyle/>
                    <a:p>
                      <a:r>
                        <a:rPr lang="en-GB" sz="2400" dirty="0">
                          <a:solidFill>
                            <a:schemeClr val="accent1">
                              <a:lumMod val="50000"/>
                            </a:schemeClr>
                          </a:solidFill>
                          <a:latin typeface="Century Gothic" panose="020B0502020202020204" pitchFamily="34" charset="0"/>
                        </a:rPr>
                        <a:t>2 - Puede </a:t>
                      </a:r>
                      <a:r>
                        <a:rPr lang="en-GB" sz="2400" dirty="0" err="1">
                          <a:solidFill>
                            <a:schemeClr val="accent1">
                              <a:lumMod val="50000"/>
                            </a:schemeClr>
                          </a:solidFill>
                          <a:latin typeface="Century Gothic" panose="020B0502020202020204" pitchFamily="34" charset="0"/>
                        </a:rPr>
                        <a:t>comprar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cosas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accent1">
                              <a:lumMod val="50000"/>
                            </a:schemeClr>
                          </a:solidFill>
                          <a:latin typeface="Century Gothic" panose="020B0502020202020204" pitchFamily="34" charset="0"/>
                        </a:rPr>
                        <a:t>3 – Puedes </a:t>
                      </a:r>
                      <a:r>
                        <a:rPr lang="en-GB" sz="2400" dirty="0" err="1">
                          <a:solidFill>
                            <a:schemeClr val="accent1">
                              <a:lumMod val="50000"/>
                            </a:schemeClr>
                          </a:solidFill>
                          <a:latin typeface="Century Gothic" panose="020B0502020202020204" pitchFamily="34" charset="0"/>
                        </a:rPr>
                        <a:t>usar</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cámara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27256268"/>
                  </a:ext>
                </a:extLst>
              </a:tr>
              <a:tr h="370840">
                <a:tc>
                  <a:txBody>
                    <a:bodyPr/>
                    <a:lstStyle/>
                    <a:p>
                      <a:r>
                        <a:rPr lang="en-GB" sz="2400" dirty="0">
                          <a:solidFill>
                            <a:schemeClr val="accent1">
                              <a:lumMod val="50000"/>
                            </a:schemeClr>
                          </a:solidFill>
                          <a:latin typeface="Century Gothic" panose="020B0502020202020204" pitchFamily="34" charset="0"/>
                        </a:rPr>
                        <a:t>4 - Puedes </a:t>
                      </a:r>
                      <a:r>
                        <a:rPr lang="en-GB" sz="2400" dirty="0" err="1">
                          <a:solidFill>
                            <a:schemeClr val="accent1">
                              <a:lumMod val="50000"/>
                            </a:schemeClr>
                          </a:solidFill>
                          <a:latin typeface="Century Gothic" panose="020B0502020202020204" pitchFamily="34" charset="0"/>
                        </a:rPr>
                        <a:t>buscar</a:t>
                      </a:r>
                      <a:r>
                        <a:rPr lang="en-GB" sz="2400" dirty="0">
                          <a:solidFill>
                            <a:schemeClr val="accent1">
                              <a:lumMod val="50000"/>
                            </a:schemeClr>
                          </a:solidFill>
                          <a:latin typeface="Century Gothic" panose="020B0502020202020204" pitchFamily="34" charset="0"/>
                        </a:rPr>
                        <a:t> el </a:t>
                      </a:r>
                      <a:r>
                        <a:rPr lang="en-GB" sz="2400" dirty="0" err="1">
                          <a:solidFill>
                            <a:schemeClr val="accent1">
                              <a:lumMod val="50000"/>
                            </a:schemeClr>
                          </a:solidFill>
                          <a:latin typeface="Century Gothic" panose="020B0502020202020204" pitchFamily="34" charset="0"/>
                        </a:rPr>
                        <a:t>río</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984081985"/>
                  </a:ext>
                </a:extLst>
              </a:tr>
              <a:tr h="370840">
                <a:tc>
                  <a:txBody>
                    <a:bodyPr/>
                    <a:lstStyle/>
                    <a:p>
                      <a:r>
                        <a:rPr lang="en-GB" sz="2400" dirty="0">
                          <a:solidFill>
                            <a:schemeClr val="accent1">
                              <a:lumMod val="50000"/>
                            </a:schemeClr>
                          </a:solidFill>
                          <a:latin typeface="Century Gothic" panose="020B0502020202020204" pitchFamily="34" charset="0"/>
                        </a:rPr>
                        <a:t>5 - Puede </a:t>
                      </a:r>
                      <a:r>
                        <a:rPr lang="en-GB" sz="2400" dirty="0" err="1">
                          <a:solidFill>
                            <a:schemeClr val="accent1">
                              <a:lumMod val="50000"/>
                            </a:schemeClr>
                          </a:solidFill>
                          <a:latin typeface="Century Gothic" panose="020B0502020202020204" pitchFamily="34" charset="0"/>
                        </a:rPr>
                        <a:t>jugar</a:t>
                      </a:r>
                      <a:r>
                        <a:rPr lang="en-GB" sz="2400" dirty="0">
                          <a:solidFill>
                            <a:schemeClr val="accent1">
                              <a:lumMod val="50000"/>
                            </a:schemeClr>
                          </a:solidFill>
                          <a:latin typeface="Century Gothic" panose="020B0502020202020204" pitchFamily="34" charset="0"/>
                        </a:rPr>
                        <a:t> con el caballo.</a:t>
                      </a:r>
                    </a:p>
                  </a:txBody>
                  <a:tcPr/>
                </a:tc>
                <a:extLst>
                  <a:ext uri="{0D108BD9-81ED-4DB2-BD59-A6C34878D82A}">
                    <a16:rowId xmlns:a16="http://schemas.microsoft.com/office/drawing/2014/main" val="3044433043"/>
                  </a:ext>
                </a:extLst>
              </a:tr>
            </a:tbl>
          </a:graphicData>
        </a:graphic>
      </p:graphicFrame>
      <p:graphicFrame>
        <p:nvGraphicFramePr>
          <p:cNvPr id="4" name="Table 2">
            <a:extLst>
              <a:ext uri="{FF2B5EF4-FFF2-40B4-BE49-F238E27FC236}">
                <a16:creationId xmlns:a16="http://schemas.microsoft.com/office/drawing/2014/main" id="{25E96BEB-26CA-4E00-AFCF-240A989EC2DE}"/>
              </a:ext>
            </a:extLst>
          </p:cNvPr>
          <p:cNvGraphicFramePr>
            <a:graphicFrameLocks noGrp="1"/>
          </p:cNvGraphicFramePr>
          <p:nvPr>
            <p:extLst>
              <p:ext uri="{D42A27DB-BD31-4B8C-83A1-F6EECF244321}">
                <p14:modId xmlns:p14="http://schemas.microsoft.com/office/powerpoint/2010/main" val="3733426919"/>
              </p:ext>
            </p:extLst>
          </p:nvPr>
        </p:nvGraphicFramePr>
        <p:xfrm>
          <a:off x="5187465" y="891845"/>
          <a:ext cx="6500445" cy="5074310"/>
        </p:xfrm>
        <a:graphic>
          <a:graphicData uri="http://schemas.openxmlformats.org/drawingml/2006/table">
            <a:tbl>
              <a:tblPr firstRow="1" bandRow="1">
                <a:tableStyleId>{5DA37D80-6434-44D0-A028-1B22A696006F}</a:tableStyleId>
              </a:tblPr>
              <a:tblGrid>
                <a:gridCol w="709927">
                  <a:extLst>
                    <a:ext uri="{9D8B030D-6E8A-4147-A177-3AD203B41FA5}">
                      <a16:colId xmlns:a16="http://schemas.microsoft.com/office/drawing/2014/main" val="1992965773"/>
                    </a:ext>
                  </a:extLst>
                </a:gridCol>
                <a:gridCol w="990450">
                  <a:extLst>
                    <a:ext uri="{9D8B030D-6E8A-4147-A177-3AD203B41FA5}">
                      <a16:colId xmlns:a16="http://schemas.microsoft.com/office/drawing/2014/main" val="642112773"/>
                    </a:ext>
                  </a:extLst>
                </a:gridCol>
                <a:gridCol w="990450">
                  <a:extLst>
                    <a:ext uri="{9D8B030D-6E8A-4147-A177-3AD203B41FA5}">
                      <a16:colId xmlns:a16="http://schemas.microsoft.com/office/drawing/2014/main" val="4131987683"/>
                    </a:ext>
                  </a:extLst>
                </a:gridCol>
                <a:gridCol w="3809618">
                  <a:extLst>
                    <a:ext uri="{9D8B030D-6E8A-4147-A177-3AD203B41FA5}">
                      <a16:colId xmlns:a16="http://schemas.microsoft.com/office/drawing/2014/main" val="4245577441"/>
                    </a:ext>
                  </a:extLst>
                </a:gridCol>
              </a:tblGrid>
              <a:tr h="587104">
                <a:tc>
                  <a:txBody>
                    <a:bodyPr/>
                    <a:lstStyle/>
                    <a:p>
                      <a:pPr algn="ctr"/>
                      <a:endParaRPr lang="en-GB" sz="2200" dirty="0"/>
                    </a:p>
                  </a:txBody>
                  <a:tcPr/>
                </a:tc>
                <a:tc>
                  <a:txBody>
                    <a:bodyPr/>
                    <a:lstStyle/>
                    <a:p>
                      <a:pPr algn="ctr"/>
                      <a:r>
                        <a:rPr lang="en-GB" sz="2200" dirty="0">
                          <a:solidFill>
                            <a:schemeClr val="accent1">
                              <a:lumMod val="50000"/>
                            </a:schemeClr>
                          </a:solidFill>
                          <a:latin typeface="Century Gothic" panose="020B0502020202020204" pitchFamily="34" charset="0"/>
                        </a:rPr>
                        <a:t>You can</a:t>
                      </a:r>
                    </a:p>
                  </a:txBody>
                  <a:tcPr/>
                </a:tc>
                <a:tc>
                  <a:txBody>
                    <a:bodyPr/>
                    <a:lstStyle/>
                    <a:p>
                      <a:pPr algn="ctr"/>
                      <a:r>
                        <a:rPr lang="en-GB" sz="2200" dirty="0">
                          <a:solidFill>
                            <a:schemeClr val="accent1">
                              <a:lumMod val="50000"/>
                            </a:schemeClr>
                          </a:solidFill>
                          <a:latin typeface="Century Gothic" panose="020B0502020202020204" pitchFamily="34" charset="0"/>
                        </a:rPr>
                        <a:t>S/he can</a:t>
                      </a:r>
                    </a:p>
                  </a:txBody>
                  <a:tcPr/>
                </a:tc>
                <a:tc>
                  <a:txBody>
                    <a:bodyPr/>
                    <a:lstStyle/>
                    <a:p>
                      <a:pPr algn="ctr"/>
                      <a:r>
                        <a:rPr lang="en-GB" sz="2200" dirty="0">
                          <a:solidFill>
                            <a:schemeClr val="accent1">
                              <a:lumMod val="50000"/>
                            </a:schemeClr>
                          </a:solidFill>
                          <a:latin typeface="Century Gothic" panose="020B0502020202020204" pitchFamily="34" charset="0"/>
                        </a:rPr>
                        <a:t>Escribe la </a:t>
                      </a:r>
                      <a:r>
                        <a:rPr lang="en-GB" sz="2200" dirty="0" err="1">
                          <a:solidFill>
                            <a:schemeClr val="accent1">
                              <a:lumMod val="50000"/>
                            </a:schemeClr>
                          </a:solidFill>
                          <a:latin typeface="Century Gothic" panose="020B0502020202020204" pitchFamily="34" charset="0"/>
                        </a:rPr>
                        <a:t>frase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lvl="0" algn="ctr"/>
                      <a:r>
                        <a:rPr lang="en-GB" sz="2400" b="1" dirty="0">
                          <a:solidFill>
                            <a:schemeClr val="accent1">
                              <a:lumMod val="50000"/>
                            </a:schemeClr>
                          </a:solidFill>
                          <a:latin typeface="Century Gothic" panose="020B0502020202020204" pitchFamily="34" charset="0"/>
                        </a:rPr>
                        <a:t>1</a:t>
                      </a:r>
                    </a:p>
                  </a:txBody>
                  <a:tcPr anchor="ctr"/>
                </a:tc>
                <a:tc>
                  <a:txBody>
                    <a:bodyPr/>
                    <a:lstStyle/>
                    <a:p>
                      <a:endParaRPr lang="en-GB" sz="2200" dirty="0"/>
                    </a:p>
                  </a:txBody>
                  <a:tcP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accent1">
                              <a:lumMod val="50000"/>
                            </a:schemeClr>
                          </a:solidFill>
                          <a:latin typeface="Century Gothic" panose="020B0502020202020204" pitchFamily="34" charset="0"/>
                        </a:rPr>
                        <a:t>2</a:t>
                      </a:r>
                    </a:p>
                  </a:txBody>
                  <a:tcPr anchor="ctr"/>
                </a:tc>
                <a:tc>
                  <a:txBody>
                    <a:bodyPr/>
                    <a:lstStyle/>
                    <a:p>
                      <a:endParaRPr lang="en-GB" sz="2200" dirty="0"/>
                    </a:p>
                  </a:txBody>
                  <a:tcP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accent1">
                              <a:lumMod val="50000"/>
                            </a:schemeClr>
                          </a:solidFill>
                          <a:latin typeface="Century Gothic" panose="020B0502020202020204" pitchFamily="34" charset="0"/>
                        </a:rPr>
                        <a:t>3</a:t>
                      </a:r>
                    </a:p>
                  </a:txBody>
                  <a:tcPr anchor="ctr"/>
                </a:tc>
                <a:tc>
                  <a:txBody>
                    <a:bodyPr/>
                    <a:lstStyle/>
                    <a:p>
                      <a:endParaRPr lang="en-GB" sz="2200" dirty="0"/>
                    </a:p>
                  </a:txBody>
                  <a:tcP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2195662324"/>
                  </a:ext>
                </a:extLst>
              </a:tr>
              <a:tr h="862462">
                <a:tc>
                  <a:txBody>
                    <a:bodyPr/>
                    <a:lstStyle/>
                    <a:p>
                      <a:pPr algn="ctr"/>
                      <a:r>
                        <a:rPr lang="en-GB" sz="2400" b="1" dirty="0">
                          <a:solidFill>
                            <a:schemeClr val="accent1">
                              <a:lumMod val="50000"/>
                            </a:schemeClr>
                          </a:solidFill>
                          <a:latin typeface="Century Gothic" panose="020B0502020202020204" pitchFamily="34" charset="0"/>
                        </a:rPr>
                        <a:t>4</a:t>
                      </a:r>
                    </a:p>
                  </a:txBody>
                  <a:tcPr anchor="ctr"/>
                </a:tc>
                <a:tc>
                  <a:txBody>
                    <a:bodyPr/>
                    <a:lstStyle/>
                    <a:p>
                      <a:endParaRPr lang="en-GB" sz="2200" dirty="0"/>
                    </a:p>
                  </a:txBody>
                  <a:tcP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3424639339"/>
                  </a:ext>
                </a:extLst>
              </a:tr>
              <a:tr h="862462">
                <a:tc>
                  <a:txBody>
                    <a:bodyPr/>
                    <a:lstStyle/>
                    <a:p>
                      <a:pPr algn="ctr"/>
                      <a:r>
                        <a:rPr lang="en-GB" sz="2400" b="1" dirty="0">
                          <a:solidFill>
                            <a:schemeClr val="accent1">
                              <a:lumMod val="50000"/>
                            </a:schemeClr>
                          </a:solidFill>
                          <a:latin typeface="Century Gothic" panose="020B0502020202020204" pitchFamily="34" charset="0"/>
                        </a:rPr>
                        <a:t>5</a:t>
                      </a:r>
                    </a:p>
                  </a:txBody>
                  <a:tcPr anchor="ctr"/>
                </a:tc>
                <a:tc>
                  <a:txBody>
                    <a:bodyPr/>
                    <a:lstStyle/>
                    <a:p>
                      <a:endParaRPr lang="en-GB" sz="2200" dirty="0"/>
                    </a:p>
                  </a:txBody>
                  <a:tcPr/>
                </a:tc>
                <a:tc>
                  <a:txBody>
                    <a:bodyPr/>
                    <a:lstStyle/>
                    <a:p>
                      <a:endParaRPr lang="en-GB" sz="2200" dirty="0"/>
                    </a:p>
                  </a:txBody>
                  <a:tcPr/>
                </a:tc>
                <a:tc>
                  <a:txBody>
                    <a:bodyPr/>
                    <a:lstStyle/>
                    <a:p>
                      <a:endParaRPr lang="en-GB" sz="2200" dirty="0"/>
                    </a:p>
                  </a:txBody>
                  <a:tcPr/>
                </a:tc>
                <a:extLst>
                  <a:ext uri="{0D108BD9-81ED-4DB2-BD59-A6C34878D82A}">
                    <a16:rowId xmlns:a16="http://schemas.microsoft.com/office/drawing/2014/main" val="209691580"/>
                  </a:ext>
                </a:extLst>
              </a:tr>
            </a:tbl>
          </a:graphicData>
        </a:graphic>
      </p:graphicFrame>
      <p:sp>
        <p:nvSpPr>
          <p:cNvPr id="3" name="Title 2">
            <a:extLst>
              <a:ext uri="{FF2B5EF4-FFF2-40B4-BE49-F238E27FC236}">
                <a16:creationId xmlns:a16="http://schemas.microsoft.com/office/drawing/2014/main" id="{251C469C-A83D-534B-8EC7-D9BEEDB4CA5B}"/>
              </a:ext>
            </a:extLst>
          </p:cNvPr>
          <p:cNvSpPr>
            <a:spLocks noGrp="1"/>
          </p:cNvSpPr>
          <p:nvPr>
            <p:ph type="title"/>
          </p:nvPr>
        </p:nvSpPr>
        <p:spPr>
          <a:xfrm>
            <a:off x="504091" y="104415"/>
            <a:ext cx="2490216" cy="928527"/>
          </a:xfrm>
        </p:spPr>
        <p:txBody>
          <a:bodyPr>
            <a:normAutofit/>
          </a:bodyPr>
          <a:lstStyle/>
          <a:p>
            <a:r>
              <a:rPr lang="en-US" sz="3600" b="1" dirty="0">
                <a:ln w="22225">
                  <a:noFill/>
                  <a:prstDash val="solid"/>
                </a:ln>
                <a:solidFill>
                  <a:schemeClr val="accent1">
                    <a:lumMod val="50000"/>
                  </a:schemeClr>
                </a:solidFill>
                <a:latin typeface="Century Gothic" panose="020B0502020202020204" pitchFamily="34" charset="0"/>
              </a:rPr>
              <a:t>Persona A</a:t>
            </a:r>
            <a:endParaRPr lang="en-US" sz="3600" dirty="0">
              <a:ln w="22225">
                <a:noFill/>
                <a:prstDash val="solid"/>
              </a:ln>
              <a:solidFill>
                <a:schemeClr val="accent1">
                  <a:lumMod val="50000"/>
                </a:schemeClr>
              </a:solidFill>
            </a:endParaRPr>
          </a:p>
        </p:txBody>
      </p:sp>
    </p:spTree>
    <p:extLst>
      <p:ext uri="{BB962C8B-B14F-4D97-AF65-F5344CB8AC3E}">
        <p14:creationId xmlns:p14="http://schemas.microsoft.com/office/powerpoint/2010/main" val="1394738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extLst>
              <p:ext uri="{D42A27DB-BD31-4B8C-83A1-F6EECF244321}">
                <p14:modId xmlns:p14="http://schemas.microsoft.com/office/powerpoint/2010/main" val="667067925"/>
              </p:ext>
            </p:extLst>
          </p:nvPr>
        </p:nvGraphicFramePr>
        <p:xfrm>
          <a:off x="328246" y="1691640"/>
          <a:ext cx="4208586" cy="384048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ctr"/>
                      <a:r>
                        <a:rPr lang="en-GB" sz="2400" dirty="0">
                          <a:solidFill>
                            <a:schemeClr val="accent1">
                              <a:lumMod val="50000"/>
                            </a:schemeClr>
                          </a:solidFill>
                          <a:latin typeface="Century Gothic" panose="020B0502020202020204" pitchFamily="34" charset="0"/>
                        </a:rPr>
                        <a:t>Lee las </a:t>
                      </a:r>
                      <a:r>
                        <a:rPr lang="en-GB" sz="2400" dirty="0" err="1">
                          <a:solidFill>
                            <a:schemeClr val="accent1">
                              <a:lumMod val="50000"/>
                            </a:schemeClr>
                          </a:solidFill>
                          <a:latin typeface="Century Gothic" panose="020B0502020202020204" pitchFamily="34" charset="0"/>
                        </a:rPr>
                        <a:t>frases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009973073"/>
                  </a:ext>
                </a:extLst>
              </a:tr>
              <a:tr h="370840">
                <a:tc>
                  <a:txBody>
                    <a:bodyPr/>
                    <a:lstStyle/>
                    <a:p>
                      <a:r>
                        <a:rPr lang="en-GB" sz="2400" dirty="0">
                          <a:solidFill>
                            <a:schemeClr val="accent1">
                              <a:lumMod val="50000"/>
                            </a:schemeClr>
                          </a:solidFill>
                          <a:latin typeface="Century Gothic" panose="020B0502020202020204" pitchFamily="34" charset="0"/>
                        </a:rPr>
                        <a:t>1 – Puede hacer un plan.</a:t>
                      </a:r>
                    </a:p>
                  </a:txBody>
                  <a:tcPr/>
                </a:tc>
                <a:extLst>
                  <a:ext uri="{0D108BD9-81ED-4DB2-BD59-A6C34878D82A}">
                    <a16:rowId xmlns:a16="http://schemas.microsoft.com/office/drawing/2014/main" val="1824318023"/>
                  </a:ext>
                </a:extLst>
              </a:tr>
              <a:tr h="370840">
                <a:tc>
                  <a:txBody>
                    <a:bodyPr/>
                    <a:lstStyle/>
                    <a:p>
                      <a:r>
                        <a:rPr lang="en-GB" sz="2400" dirty="0">
                          <a:solidFill>
                            <a:schemeClr val="accent1">
                              <a:lumMod val="50000"/>
                            </a:schemeClr>
                          </a:solidFill>
                          <a:latin typeface="Century Gothic" panose="020B0502020202020204" pitchFamily="34" charset="0"/>
                        </a:rPr>
                        <a:t>2 – Puede </a:t>
                      </a:r>
                      <a:r>
                        <a:rPr lang="en-GB" sz="2400" dirty="0" err="1">
                          <a:solidFill>
                            <a:schemeClr val="accent1">
                              <a:lumMod val="50000"/>
                            </a:schemeClr>
                          </a:solidFill>
                          <a:latin typeface="Century Gothic" panose="020B0502020202020204" pitchFamily="34" charset="0"/>
                        </a:rPr>
                        <a:t>pedir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ayuda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accent1">
                              <a:lumMod val="50000"/>
                            </a:schemeClr>
                          </a:solidFill>
                          <a:latin typeface="Century Gothic" panose="020B0502020202020204" pitchFamily="34" charset="0"/>
                        </a:rPr>
                        <a:t>3 - Puedes </a:t>
                      </a:r>
                      <a:r>
                        <a:rPr lang="en-GB" sz="2400" dirty="0" err="1">
                          <a:solidFill>
                            <a:schemeClr val="accent1">
                              <a:lumMod val="50000"/>
                            </a:schemeClr>
                          </a:solidFill>
                          <a:latin typeface="Century Gothic" panose="020B0502020202020204" pitchFamily="34" charset="0"/>
                        </a:rPr>
                        <a:t>llevar</a:t>
                      </a:r>
                      <a:r>
                        <a:rPr lang="en-GB" sz="2400" dirty="0">
                          <a:solidFill>
                            <a:schemeClr val="accent1">
                              <a:lumMod val="50000"/>
                            </a:schemeClr>
                          </a:solidFill>
                          <a:latin typeface="Century Gothic" panose="020B0502020202020204" pitchFamily="34" charset="0"/>
                        </a:rPr>
                        <a:t> dos </a:t>
                      </a:r>
                      <a:r>
                        <a:rPr lang="en-GB" sz="2400" dirty="0" err="1">
                          <a:solidFill>
                            <a:schemeClr val="accent1">
                              <a:lumMod val="50000"/>
                            </a:schemeClr>
                          </a:solidFill>
                          <a:latin typeface="Century Gothic" panose="020B0502020202020204" pitchFamily="34" charset="0"/>
                        </a:rPr>
                        <a:t>bicicletas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27256268"/>
                  </a:ext>
                </a:extLst>
              </a:tr>
              <a:tr h="370840">
                <a:tc>
                  <a:txBody>
                    <a:bodyPr/>
                    <a:lstStyle/>
                    <a:p>
                      <a:r>
                        <a:rPr lang="en-GB" sz="2400" dirty="0">
                          <a:solidFill>
                            <a:schemeClr val="accent1">
                              <a:lumMod val="50000"/>
                            </a:schemeClr>
                          </a:solidFill>
                          <a:latin typeface="Century Gothic" panose="020B0502020202020204" pitchFamily="34" charset="0"/>
                        </a:rPr>
                        <a:t>4 – Puede </a:t>
                      </a:r>
                      <a:r>
                        <a:rPr lang="en-GB" sz="2400" dirty="0" err="1">
                          <a:solidFill>
                            <a:schemeClr val="accent1">
                              <a:lumMod val="50000"/>
                            </a:schemeClr>
                          </a:solidFill>
                          <a:latin typeface="Century Gothic" panose="020B0502020202020204" pitchFamily="34" charset="0"/>
                        </a:rPr>
                        <a:t>preguntar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dónde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el </a:t>
                      </a:r>
                      <a:r>
                        <a:rPr lang="en-GB" sz="2400" dirty="0" err="1">
                          <a:solidFill>
                            <a:schemeClr val="accent1">
                              <a:lumMod val="50000"/>
                            </a:schemeClr>
                          </a:solidFill>
                          <a:latin typeface="Century Gothic" panose="020B0502020202020204" pitchFamily="34" charset="0"/>
                        </a:rPr>
                        <a:t>norte</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984081985"/>
                  </a:ext>
                </a:extLst>
              </a:tr>
              <a:tr h="370840">
                <a:tc>
                  <a:txBody>
                    <a:bodyPr/>
                    <a:lstStyle/>
                    <a:p>
                      <a:r>
                        <a:rPr lang="en-GB" sz="2400" dirty="0">
                          <a:solidFill>
                            <a:schemeClr val="accent1">
                              <a:lumMod val="50000"/>
                            </a:schemeClr>
                          </a:solidFill>
                          <a:latin typeface="Century Gothic" panose="020B0502020202020204" pitchFamily="34" charset="0"/>
                        </a:rPr>
                        <a:t>5 – Puedes </a:t>
                      </a:r>
                      <a:r>
                        <a:rPr lang="en-GB" sz="2400" dirty="0" err="1">
                          <a:solidFill>
                            <a:schemeClr val="accent1">
                              <a:lumMod val="50000"/>
                            </a:schemeClr>
                          </a:solidFill>
                          <a:latin typeface="Century Gothic" panose="020B0502020202020204" pitchFamily="34" charset="0"/>
                        </a:rPr>
                        <a:t>buscar</a:t>
                      </a:r>
                      <a:r>
                        <a:rPr lang="en-GB" sz="2400" dirty="0">
                          <a:solidFill>
                            <a:schemeClr val="accent1">
                              <a:lumMod val="50000"/>
                            </a:schemeClr>
                          </a:solidFill>
                          <a:latin typeface="Century Gothic" panose="020B0502020202020204" pitchFamily="34" charset="0"/>
                        </a:rPr>
                        <a:t> una vista </a:t>
                      </a:r>
                      <a:r>
                        <a:rPr lang="en-GB" sz="2400" dirty="0" err="1">
                          <a:solidFill>
                            <a:schemeClr val="accent1">
                              <a:lumMod val="50000"/>
                            </a:schemeClr>
                          </a:solidFill>
                          <a:latin typeface="Century Gothic" panose="020B0502020202020204" pitchFamily="34" charset="0"/>
                        </a:rPr>
                        <a:t>bonita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3044433043"/>
                  </a:ext>
                </a:extLst>
              </a:tr>
            </a:tbl>
          </a:graphicData>
        </a:graphic>
      </p:graphicFrame>
      <p:graphicFrame>
        <p:nvGraphicFramePr>
          <p:cNvPr id="11" name="Table 2">
            <a:extLst>
              <a:ext uri="{FF2B5EF4-FFF2-40B4-BE49-F238E27FC236}">
                <a16:creationId xmlns:a16="http://schemas.microsoft.com/office/drawing/2014/main" id="{1BE13A2D-F5CE-4DA6-AEB7-01AD6BD6E758}"/>
              </a:ext>
            </a:extLst>
          </p:cNvPr>
          <p:cNvGraphicFramePr>
            <a:graphicFrameLocks noGrp="1"/>
          </p:cNvGraphicFramePr>
          <p:nvPr>
            <p:extLst>
              <p:ext uri="{D42A27DB-BD31-4B8C-83A1-F6EECF244321}">
                <p14:modId xmlns:p14="http://schemas.microsoft.com/office/powerpoint/2010/main" val="3668951074"/>
              </p:ext>
            </p:extLst>
          </p:nvPr>
        </p:nvGraphicFramePr>
        <p:xfrm>
          <a:off x="5187465" y="891845"/>
          <a:ext cx="6463575" cy="5074310"/>
        </p:xfrm>
        <a:graphic>
          <a:graphicData uri="http://schemas.openxmlformats.org/drawingml/2006/table">
            <a:tbl>
              <a:tblPr firstRow="1" bandRow="1">
                <a:tableStyleId>{5DA37D80-6434-44D0-A028-1B22A696006F}</a:tableStyleId>
              </a:tblPr>
              <a:tblGrid>
                <a:gridCol w="705900">
                  <a:extLst>
                    <a:ext uri="{9D8B030D-6E8A-4147-A177-3AD203B41FA5}">
                      <a16:colId xmlns:a16="http://schemas.microsoft.com/office/drawing/2014/main" val="1992965773"/>
                    </a:ext>
                  </a:extLst>
                </a:gridCol>
                <a:gridCol w="984832">
                  <a:extLst>
                    <a:ext uri="{9D8B030D-6E8A-4147-A177-3AD203B41FA5}">
                      <a16:colId xmlns:a16="http://schemas.microsoft.com/office/drawing/2014/main" val="642112773"/>
                    </a:ext>
                  </a:extLst>
                </a:gridCol>
                <a:gridCol w="984832">
                  <a:extLst>
                    <a:ext uri="{9D8B030D-6E8A-4147-A177-3AD203B41FA5}">
                      <a16:colId xmlns:a16="http://schemas.microsoft.com/office/drawing/2014/main" val="4131987683"/>
                    </a:ext>
                  </a:extLst>
                </a:gridCol>
                <a:gridCol w="3788011">
                  <a:extLst>
                    <a:ext uri="{9D8B030D-6E8A-4147-A177-3AD203B41FA5}">
                      <a16:colId xmlns:a16="http://schemas.microsoft.com/office/drawing/2014/main" val="4245577441"/>
                    </a:ext>
                  </a:extLst>
                </a:gridCol>
              </a:tblGrid>
              <a:tr h="587104">
                <a:tc>
                  <a:txBody>
                    <a:bodyPr/>
                    <a:lstStyle/>
                    <a:p>
                      <a:pPr algn="ctr"/>
                      <a:endParaRPr lang="en-GB" sz="2200" dirty="0">
                        <a:solidFill>
                          <a:schemeClr val="accent1">
                            <a:lumMod val="50000"/>
                          </a:schemeClr>
                        </a:solidFill>
                      </a:endParaRPr>
                    </a:p>
                  </a:txBody>
                  <a:tcPr/>
                </a:tc>
                <a:tc>
                  <a:txBody>
                    <a:bodyPr/>
                    <a:lstStyle/>
                    <a:p>
                      <a:pPr algn="ctr"/>
                      <a:r>
                        <a:rPr lang="en-GB" sz="2200" dirty="0">
                          <a:solidFill>
                            <a:schemeClr val="accent1">
                              <a:lumMod val="50000"/>
                            </a:schemeClr>
                          </a:solidFill>
                          <a:latin typeface="Century Gothic" panose="020B0502020202020204" pitchFamily="34" charset="0"/>
                        </a:rPr>
                        <a:t>You can</a:t>
                      </a:r>
                    </a:p>
                  </a:txBody>
                  <a:tcPr/>
                </a:tc>
                <a:tc>
                  <a:txBody>
                    <a:bodyPr/>
                    <a:lstStyle/>
                    <a:p>
                      <a:pPr algn="ctr"/>
                      <a:r>
                        <a:rPr lang="en-GB" sz="2200" dirty="0">
                          <a:solidFill>
                            <a:schemeClr val="accent1">
                              <a:lumMod val="50000"/>
                            </a:schemeClr>
                          </a:solidFill>
                          <a:latin typeface="Century Gothic" panose="020B0502020202020204" pitchFamily="34" charset="0"/>
                        </a:rPr>
                        <a:t>S/he can</a:t>
                      </a:r>
                    </a:p>
                  </a:txBody>
                  <a:tcPr/>
                </a:tc>
                <a:tc>
                  <a:txBody>
                    <a:bodyPr/>
                    <a:lstStyle/>
                    <a:p>
                      <a:pPr algn="ctr"/>
                      <a:r>
                        <a:rPr lang="en-GB" sz="2200" dirty="0">
                          <a:solidFill>
                            <a:schemeClr val="accent1">
                              <a:lumMod val="50000"/>
                            </a:schemeClr>
                          </a:solidFill>
                          <a:latin typeface="Century Gothic" panose="020B0502020202020204" pitchFamily="34" charset="0"/>
                        </a:rPr>
                        <a:t>Escribe la </a:t>
                      </a:r>
                      <a:r>
                        <a:rPr lang="en-GB" sz="2200" dirty="0" err="1">
                          <a:solidFill>
                            <a:schemeClr val="accent1">
                              <a:lumMod val="50000"/>
                            </a:schemeClr>
                          </a:solidFill>
                          <a:latin typeface="Century Gothic" panose="020B0502020202020204" pitchFamily="34" charset="0"/>
                        </a:rPr>
                        <a:t>frase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algn="ctr"/>
                      <a:r>
                        <a:rPr lang="en-GB" sz="2400" b="1" dirty="0">
                          <a:solidFill>
                            <a:schemeClr val="accent1">
                              <a:lumMod val="50000"/>
                            </a:schemeClr>
                          </a:solidFill>
                          <a:latin typeface="Century Gothic" panose="020B0502020202020204" pitchFamily="34" charset="0"/>
                        </a:rPr>
                        <a:t>1</a:t>
                      </a:r>
                    </a:p>
                  </a:txBody>
                  <a:tcPr anchor="ctr"/>
                </a:tc>
                <a:tc>
                  <a:txBody>
                    <a:bodyPr/>
                    <a:lstStyle/>
                    <a:p>
                      <a:endParaRPr lang="en-GB" sz="2200" dirty="0">
                        <a:solidFill>
                          <a:srgbClr val="002060"/>
                        </a:solidFill>
                      </a:endParaRPr>
                    </a:p>
                  </a:txBody>
                  <a:tcPr/>
                </a:tc>
                <a:tc>
                  <a:txBody>
                    <a:bodyPr/>
                    <a:lstStyle/>
                    <a:p>
                      <a:endParaRPr lang="en-GB" sz="2200">
                        <a:solidFill>
                          <a:srgbClr val="002060"/>
                        </a:solidFill>
                      </a:endParaRPr>
                    </a:p>
                  </a:txBody>
                  <a:tcPr/>
                </a:tc>
                <a:tc>
                  <a:txBody>
                    <a:bodyPr/>
                    <a:lstStyle/>
                    <a:p>
                      <a:endParaRPr lang="en-GB" sz="2200" dirty="0">
                        <a:solidFill>
                          <a:srgbClr val="002060"/>
                        </a:solidFill>
                      </a:endParaRP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accent1">
                              <a:lumMod val="50000"/>
                            </a:schemeClr>
                          </a:solidFill>
                          <a:latin typeface="Century Gothic" panose="020B0502020202020204" pitchFamily="34" charset="0"/>
                        </a:rPr>
                        <a:t>2</a:t>
                      </a:r>
                    </a:p>
                  </a:txBody>
                  <a:tcPr anchor="ctr"/>
                </a:tc>
                <a:tc>
                  <a:txBody>
                    <a:bodyPr/>
                    <a:lstStyle/>
                    <a:p>
                      <a:endParaRPr lang="en-GB" sz="2200" dirty="0">
                        <a:solidFill>
                          <a:srgbClr val="002060"/>
                        </a:solidFill>
                      </a:endParaRPr>
                    </a:p>
                  </a:txBody>
                  <a:tcPr/>
                </a:tc>
                <a:tc>
                  <a:txBody>
                    <a:bodyPr/>
                    <a:lstStyle/>
                    <a:p>
                      <a:endParaRPr lang="en-GB" sz="2200">
                        <a:solidFill>
                          <a:srgbClr val="002060"/>
                        </a:solidFill>
                      </a:endParaRPr>
                    </a:p>
                  </a:txBody>
                  <a:tcPr/>
                </a:tc>
                <a:tc>
                  <a:txBody>
                    <a:bodyPr/>
                    <a:lstStyle/>
                    <a:p>
                      <a:endParaRPr lang="en-GB" sz="2200" dirty="0">
                        <a:solidFill>
                          <a:srgbClr val="002060"/>
                        </a:solidFill>
                      </a:endParaRP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accent1">
                              <a:lumMod val="50000"/>
                            </a:schemeClr>
                          </a:solidFill>
                          <a:latin typeface="Century Gothic" panose="020B0502020202020204" pitchFamily="34" charset="0"/>
                        </a:rPr>
                        <a:t>3</a:t>
                      </a:r>
                    </a:p>
                  </a:txBody>
                  <a:tcPr anchor="ctr"/>
                </a:tc>
                <a:tc>
                  <a:txBody>
                    <a:bodyPr/>
                    <a:lstStyle/>
                    <a:p>
                      <a:endParaRPr lang="en-GB" sz="2200" dirty="0">
                        <a:solidFill>
                          <a:srgbClr val="002060"/>
                        </a:solidFill>
                      </a:endParaRPr>
                    </a:p>
                  </a:txBody>
                  <a:tcPr/>
                </a:tc>
                <a:tc>
                  <a:txBody>
                    <a:bodyPr/>
                    <a:lstStyle/>
                    <a:p>
                      <a:endParaRPr lang="en-GB" sz="2200">
                        <a:solidFill>
                          <a:srgbClr val="002060"/>
                        </a:solidFill>
                      </a:endParaRPr>
                    </a:p>
                  </a:txBody>
                  <a:tcPr/>
                </a:tc>
                <a:tc>
                  <a:txBody>
                    <a:bodyPr/>
                    <a:lstStyle/>
                    <a:p>
                      <a:endParaRPr lang="en-GB" sz="2200" dirty="0">
                        <a:solidFill>
                          <a:srgbClr val="002060"/>
                        </a:solidFill>
                      </a:endParaRPr>
                    </a:p>
                  </a:txBody>
                  <a:tcPr/>
                </a:tc>
                <a:extLst>
                  <a:ext uri="{0D108BD9-81ED-4DB2-BD59-A6C34878D82A}">
                    <a16:rowId xmlns:a16="http://schemas.microsoft.com/office/drawing/2014/main" val="2195662324"/>
                  </a:ext>
                </a:extLst>
              </a:tr>
              <a:tr h="862462">
                <a:tc>
                  <a:txBody>
                    <a:bodyPr/>
                    <a:lstStyle/>
                    <a:p>
                      <a:pPr algn="ctr"/>
                      <a:r>
                        <a:rPr lang="en-GB" sz="2400" b="1" dirty="0">
                          <a:solidFill>
                            <a:schemeClr val="accent1">
                              <a:lumMod val="50000"/>
                            </a:schemeClr>
                          </a:solidFill>
                          <a:latin typeface="Century Gothic" panose="020B0502020202020204" pitchFamily="34" charset="0"/>
                        </a:rPr>
                        <a:t>4</a:t>
                      </a:r>
                    </a:p>
                  </a:txBody>
                  <a:tcPr anchor="ctr"/>
                </a:tc>
                <a:tc>
                  <a:txBody>
                    <a:bodyPr/>
                    <a:lstStyle/>
                    <a:p>
                      <a:endParaRPr lang="en-GB" sz="2200" dirty="0">
                        <a:solidFill>
                          <a:srgbClr val="002060"/>
                        </a:solidFill>
                      </a:endParaRPr>
                    </a:p>
                  </a:txBody>
                  <a:tcPr/>
                </a:tc>
                <a:tc>
                  <a:txBody>
                    <a:bodyPr/>
                    <a:lstStyle/>
                    <a:p>
                      <a:endParaRPr lang="en-GB" sz="2200">
                        <a:solidFill>
                          <a:srgbClr val="002060"/>
                        </a:solidFill>
                      </a:endParaRPr>
                    </a:p>
                  </a:txBody>
                  <a:tcPr/>
                </a:tc>
                <a:tc>
                  <a:txBody>
                    <a:bodyPr/>
                    <a:lstStyle/>
                    <a:p>
                      <a:endParaRPr lang="en-GB" sz="2200" dirty="0">
                        <a:solidFill>
                          <a:srgbClr val="002060"/>
                        </a:solidFill>
                      </a:endParaRPr>
                    </a:p>
                  </a:txBody>
                  <a:tcPr/>
                </a:tc>
                <a:extLst>
                  <a:ext uri="{0D108BD9-81ED-4DB2-BD59-A6C34878D82A}">
                    <a16:rowId xmlns:a16="http://schemas.microsoft.com/office/drawing/2014/main" val="3424639339"/>
                  </a:ext>
                </a:extLst>
              </a:tr>
              <a:tr h="862462">
                <a:tc>
                  <a:txBody>
                    <a:bodyPr/>
                    <a:lstStyle/>
                    <a:p>
                      <a:pPr algn="ctr"/>
                      <a:r>
                        <a:rPr lang="en-GB" sz="2400" b="1" dirty="0">
                          <a:solidFill>
                            <a:schemeClr val="accent1">
                              <a:lumMod val="50000"/>
                            </a:schemeClr>
                          </a:solidFill>
                          <a:latin typeface="Century Gothic" panose="020B0502020202020204" pitchFamily="34" charset="0"/>
                        </a:rPr>
                        <a:t>5</a:t>
                      </a:r>
                    </a:p>
                  </a:txBody>
                  <a:tcPr anchor="ctr"/>
                </a:tc>
                <a:tc>
                  <a:txBody>
                    <a:bodyPr/>
                    <a:lstStyle/>
                    <a:p>
                      <a:endParaRPr lang="en-GB" sz="2200" dirty="0">
                        <a:solidFill>
                          <a:srgbClr val="002060"/>
                        </a:solidFill>
                      </a:endParaRPr>
                    </a:p>
                  </a:txBody>
                  <a:tcPr/>
                </a:tc>
                <a:tc>
                  <a:txBody>
                    <a:bodyPr/>
                    <a:lstStyle/>
                    <a:p>
                      <a:endParaRPr lang="en-GB" sz="2200" dirty="0">
                        <a:solidFill>
                          <a:srgbClr val="002060"/>
                        </a:solidFill>
                      </a:endParaRPr>
                    </a:p>
                  </a:txBody>
                  <a:tcPr/>
                </a:tc>
                <a:tc>
                  <a:txBody>
                    <a:bodyPr/>
                    <a:lstStyle/>
                    <a:p>
                      <a:endParaRPr lang="en-GB" sz="2200" dirty="0">
                        <a:solidFill>
                          <a:srgbClr val="002060"/>
                        </a:solidFill>
                      </a:endParaRPr>
                    </a:p>
                  </a:txBody>
                  <a:tcPr/>
                </a:tc>
                <a:extLst>
                  <a:ext uri="{0D108BD9-81ED-4DB2-BD59-A6C34878D82A}">
                    <a16:rowId xmlns:a16="http://schemas.microsoft.com/office/drawing/2014/main" val="209691580"/>
                  </a:ext>
                </a:extLst>
              </a:tr>
            </a:tbl>
          </a:graphicData>
        </a:graphic>
      </p:graphicFrame>
      <p:sp>
        <p:nvSpPr>
          <p:cNvPr id="3" name="Title 2">
            <a:extLst>
              <a:ext uri="{FF2B5EF4-FFF2-40B4-BE49-F238E27FC236}">
                <a16:creationId xmlns:a16="http://schemas.microsoft.com/office/drawing/2014/main" id="{7DCB36FB-E3FA-674F-BEA4-D33AAA4EEF21}"/>
              </a:ext>
            </a:extLst>
          </p:cNvPr>
          <p:cNvSpPr>
            <a:spLocks noGrp="1"/>
          </p:cNvSpPr>
          <p:nvPr>
            <p:ph type="title"/>
          </p:nvPr>
        </p:nvSpPr>
        <p:spPr>
          <a:xfrm>
            <a:off x="540960" y="76983"/>
            <a:ext cx="2490216" cy="983391"/>
          </a:xfrm>
        </p:spPr>
        <p:txBody>
          <a:bodyPr>
            <a:normAutofit/>
          </a:bodyPr>
          <a:lstStyle/>
          <a:p>
            <a:r>
              <a:rPr lang="en-US" sz="3600" b="1" dirty="0">
                <a:ln w="22225">
                  <a:noFill/>
                  <a:prstDash val="solid"/>
                </a:ln>
                <a:solidFill>
                  <a:schemeClr val="accent1">
                    <a:lumMod val="50000"/>
                  </a:schemeClr>
                </a:solidFill>
                <a:latin typeface="Century Gothic" panose="020B0502020202020204" pitchFamily="34" charset="0"/>
              </a:rPr>
              <a:t>Persona B</a:t>
            </a:r>
            <a:endParaRPr lang="en-US" sz="3600" dirty="0">
              <a:ln w="22225">
                <a:noFill/>
                <a:prstDash val="solid"/>
              </a:ln>
              <a:solidFill>
                <a:schemeClr val="accent1">
                  <a:lumMod val="50000"/>
                </a:schemeClr>
              </a:solidFill>
            </a:endParaRPr>
          </a:p>
        </p:txBody>
      </p:sp>
    </p:spTree>
    <p:extLst>
      <p:ext uri="{BB962C8B-B14F-4D97-AF65-F5344CB8AC3E}">
        <p14:creationId xmlns:p14="http://schemas.microsoft.com/office/powerpoint/2010/main" val="3702945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extLst>
              <p:ext uri="{D42A27DB-BD31-4B8C-83A1-F6EECF244321}">
                <p14:modId xmlns:p14="http://schemas.microsoft.com/office/powerpoint/2010/main" val="3172824005"/>
              </p:ext>
            </p:extLst>
          </p:nvPr>
        </p:nvGraphicFramePr>
        <p:xfrm>
          <a:off x="328246" y="1691640"/>
          <a:ext cx="4208586" cy="347472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ctr"/>
                      <a:r>
                        <a:rPr lang="en-GB" sz="2400" dirty="0">
                          <a:solidFill>
                            <a:schemeClr val="accent1">
                              <a:lumMod val="50000"/>
                            </a:schemeClr>
                          </a:solidFill>
                          <a:latin typeface="Century Gothic" panose="020B0502020202020204" pitchFamily="34" charset="0"/>
                        </a:rPr>
                        <a:t>Lee las </a:t>
                      </a:r>
                      <a:r>
                        <a:rPr lang="en-GB" sz="2400" dirty="0" err="1">
                          <a:solidFill>
                            <a:schemeClr val="accent1">
                              <a:lumMod val="50000"/>
                            </a:schemeClr>
                          </a:solidFill>
                          <a:latin typeface="Century Gothic" panose="020B0502020202020204" pitchFamily="34" charset="0"/>
                        </a:rPr>
                        <a:t>frases</a:t>
                      </a:r>
                      <a:endParaRPr lang="en-GB" sz="24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9973073"/>
                  </a:ext>
                </a:extLst>
              </a:tr>
              <a:tr h="370840">
                <a:tc>
                  <a:txBody>
                    <a:bodyPr/>
                    <a:lstStyle/>
                    <a:p>
                      <a:r>
                        <a:rPr lang="en-GB" sz="2400" dirty="0">
                          <a:solidFill>
                            <a:schemeClr val="accent1">
                              <a:lumMod val="50000"/>
                            </a:schemeClr>
                          </a:solidFill>
                          <a:latin typeface="Century Gothic" panose="020B0502020202020204" pitchFamily="34" charset="0"/>
                        </a:rPr>
                        <a:t>1 - Puedes </a:t>
                      </a:r>
                      <a:r>
                        <a:rPr lang="en-GB" sz="2400" dirty="0" err="1">
                          <a:solidFill>
                            <a:schemeClr val="accent1">
                              <a:lumMod val="50000"/>
                            </a:schemeClr>
                          </a:solidFill>
                          <a:latin typeface="Century Gothic" panose="020B0502020202020204" pitchFamily="34" charset="0"/>
                        </a:rPr>
                        <a:t>preparar</a:t>
                      </a:r>
                      <a:r>
                        <a:rPr lang="en-GB" sz="2400" dirty="0">
                          <a:solidFill>
                            <a:schemeClr val="accent1">
                              <a:lumMod val="50000"/>
                            </a:schemeClr>
                          </a:solidFill>
                          <a:latin typeface="Century Gothic" panose="020B0502020202020204" pitchFamily="34" charset="0"/>
                        </a:rPr>
                        <a:t> la comida.</a:t>
                      </a:r>
                    </a:p>
                  </a:txBody>
                  <a:tcPr/>
                </a:tc>
                <a:extLst>
                  <a:ext uri="{0D108BD9-81ED-4DB2-BD59-A6C34878D82A}">
                    <a16:rowId xmlns:a16="http://schemas.microsoft.com/office/drawing/2014/main" val="1824318023"/>
                  </a:ext>
                </a:extLst>
              </a:tr>
              <a:tr h="370840">
                <a:tc>
                  <a:txBody>
                    <a:bodyPr/>
                    <a:lstStyle/>
                    <a:p>
                      <a:r>
                        <a:rPr lang="en-GB" sz="2400" dirty="0">
                          <a:solidFill>
                            <a:schemeClr val="accent1">
                              <a:lumMod val="50000"/>
                            </a:schemeClr>
                          </a:solidFill>
                          <a:latin typeface="Century Gothic" panose="020B0502020202020204" pitchFamily="34" charset="0"/>
                        </a:rPr>
                        <a:t>2 - Puede </a:t>
                      </a:r>
                      <a:r>
                        <a:rPr lang="en-GB" sz="2400" dirty="0" err="1">
                          <a:solidFill>
                            <a:schemeClr val="accent1">
                              <a:lumMod val="50000"/>
                            </a:schemeClr>
                          </a:solidFill>
                          <a:latin typeface="Century Gothic" panose="020B0502020202020204" pitchFamily="34" charset="0"/>
                        </a:rPr>
                        <a:t>comprar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cosas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accent1">
                              <a:lumMod val="50000"/>
                            </a:schemeClr>
                          </a:solidFill>
                          <a:latin typeface="Century Gothic" panose="020B0502020202020204" pitchFamily="34" charset="0"/>
                        </a:rPr>
                        <a:t>3 – Puedes </a:t>
                      </a:r>
                      <a:r>
                        <a:rPr lang="en-GB" sz="2400" dirty="0" err="1">
                          <a:solidFill>
                            <a:schemeClr val="accent1">
                              <a:lumMod val="50000"/>
                            </a:schemeClr>
                          </a:solidFill>
                          <a:latin typeface="Century Gothic" panose="020B0502020202020204" pitchFamily="34" charset="0"/>
                        </a:rPr>
                        <a:t>usar</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cámara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27256268"/>
                  </a:ext>
                </a:extLst>
              </a:tr>
              <a:tr h="370840">
                <a:tc>
                  <a:txBody>
                    <a:bodyPr/>
                    <a:lstStyle/>
                    <a:p>
                      <a:r>
                        <a:rPr lang="en-GB" sz="2400" dirty="0">
                          <a:solidFill>
                            <a:schemeClr val="accent1">
                              <a:lumMod val="50000"/>
                            </a:schemeClr>
                          </a:solidFill>
                          <a:latin typeface="Century Gothic" panose="020B0502020202020204" pitchFamily="34" charset="0"/>
                        </a:rPr>
                        <a:t>4 - Puedes </a:t>
                      </a:r>
                      <a:r>
                        <a:rPr lang="en-GB" sz="2400" dirty="0" err="1">
                          <a:solidFill>
                            <a:schemeClr val="accent1">
                              <a:lumMod val="50000"/>
                            </a:schemeClr>
                          </a:solidFill>
                          <a:latin typeface="Century Gothic" panose="020B0502020202020204" pitchFamily="34" charset="0"/>
                        </a:rPr>
                        <a:t>buscar</a:t>
                      </a:r>
                      <a:r>
                        <a:rPr lang="en-GB" sz="2400" dirty="0">
                          <a:solidFill>
                            <a:schemeClr val="accent1">
                              <a:lumMod val="50000"/>
                            </a:schemeClr>
                          </a:solidFill>
                          <a:latin typeface="Century Gothic" panose="020B0502020202020204" pitchFamily="34" charset="0"/>
                        </a:rPr>
                        <a:t> el </a:t>
                      </a:r>
                      <a:r>
                        <a:rPr lang="en-GB" sz="2400" dirty="0" err="1">
                          <a:solidFill>
                            <a:schemeClr val="accent1">
                              <a:lumMod val="50000"/>
                            </a:schemeClr>
                          </a:solidFill>
                          <a:latin typeface="Century Gothic" panose="020B0502020202020204" pitchFamily="34" charset="0"/>
                        </a:rPr>
                        <a:t>río</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984081985"/>
                  </a:ext>
                </a:extLst>
              </a:tr>
              <a:tr h="370840">
                <a:tc>
                  <a:txBody>
                    <a:bodyPr/>
                    <a:lstStyle/>
                    <a:p>
                      <a:r>
                        <a:rPr lang="en-GB" sz="2400" dirty="0">
                          <a:solidFill>
                            <a:schemeClr val="accent1">
                              <a:lumMod val="50000"/>
                            </a:schemeClr>
                          </a:solidFill>
                          <a:latin typeface="Century Gothic" panose="020B0502020202020204" pitchFamily="34" charset="0"/>
                        </a:rPr>
                        <a:t>5 - Puede </a:t>
                      </a:r>
                      <a:r>
                        <a:rPr lang="en-GB" sz="2400" dirty="0" err="1">
                          <a:solidFill>
                            <a:schemeClr val="accent1">
                              <a:lumMod val="50000"/>
                            </a:schemeClr>
                          </a:solidFill>
                          <a:latin typeface="Century Gothic" panose="020B0502020202020204" pitchFamily="34" charset="0"/>
                        </a:rPr>
                        <a:t>jugar</a:t>
                      </a:r>
                      <a:r>
                        <a:rPr lang="en-GB" sz="2400" dirty="0">
                          <a:solidFill>
                            <a:schemeClr val="accent1">
                              <a:lumMod val="50000"/>
                            </a:schemeClr>
                          </a:solidFill>
                          <a:latin typeface="Century Gothic" panose="020B0502020202020204" pitchFamily="34" charset="0"/>
                        </a:rPr>
                        <a:t> con el caballo.</a:t>
                      </a:r>
                    </a:p>
                  </a:txBody>
                  <a:tcPr/>
                </a:tc>
                <a:extLst>
                  <a:ext uri="{0D108BD9-81ED-4DB2-BD59-A6C34878D82A}">
                    <a16:rowId xmlns:a16="http://schemas.microsoft.com/office/drawing/2014/main" val="3044433043"/>
                  </a:ext>
                </a:extLst>
              </a:tr>
            </a:tbl>
          </a:graphicData>
        </a:graphic>
      </p:graphicFrame>
      <p:graphicFrame>
        <p:nvGraphicFramePr>
          <p:cNvPr id="4" name="Table 2">
            <a:extLst>
              <a:ext uri="{FF2B5EF4-FFF2-40B4-BE49-F238E27FC236}">
                <a16:creationId xmlns:a16="http://schemas.microsoft.com/office/drawing/2014/main" id="{25E96BEB-26CA-4E00-AFCF-240A989EC2DE}"/>
              </a:ext>
            </a:extLst>
          </p:cNvPr>
          <p:cNvGraphicFramePr>
            <a:graphicFrameLocks noGrp="1"/>
          </p:cNvGraphicFramePr>
          <p:nvPr>
            <p:extLst>
              <p:ext uri="{D42A27DB-BD31-4B8C-83A1-F6EECF244321}">
                <p14:modId xmlns:p14="http://schemas.microsoft.com/office/powerpoint/2010/main" val="709296009"/>
              </p:ext>
            </p:extLst>
          </p:nvPr>
        </p:nvGraphicFramePr>
        <p:xfrm>
          <a:off x="5187465" y="891845"/>
          <a:ext cx="6500445" cy="5074310"/>
        </p:xfrm>
        <a:graphic>
          <a:graphicData uri="http://schemas.openxmlformats.org/drawingml/2006/table">
            <a:tbl>
              <a:tblPr firstRow="1" bandRow="1">
                <a:tableStyleId>{5DA37D80-6434-44D0-A028-1B22A696006F}</a:tableStyleId>
              </a:tblPr>
              <a:tblGrid>
                <a:gridCol w="709927">
                  <a:extLst>
                    <a:ext uri="{9D8B030D-6E8A-4147-A177-3AD203B41FA5}">
                      <a16:colId xmlns:a16="http://schemas.microsoft.com/office/drawing/2014/main" val="1992965773"/>
                    </a:ext>
                  </a:extLst>
                </a:gridCol>
                <a:gridCol w="990450">
                  <a:extLst>
                    <a:ext uri="{9D8B030D-6E8A-4147-A177-3AD203B41FA5}">
                      <a16:colId xmlns:a16="http://schemas.microsoft.com/office/drawing/2014/main" val="642112773"/>
                    </a:ext>
                  </a:extLst>
                </a:gridCol>
                <a:gridCol w="990450">
                  <a:extLst>
                    <a:ext uri="{9D8B030D-6E8A-4147-A177-3AD203B41FA5}">
                      <a16:colId xmlns:a16="http://schemas.microsoft.com/office/drawing/2014/main" val="4131987683"/>
                    </a:ext>
                  </a:extLst>
                </a:gridCol>
                <a:gridCol w="3809618">
                  <a:extLst>
                    <a:ext uri="{9D8B030D-6E8A-4147-A177-3AD203B41FA5}">
                      <a16:colId xmlns:a16="http://schemas.microsoft.com/office/drawing/2014/main" val="4245577441"/>
                    </a:ext>
                  </a:extLst>
                </a:gridCol>
              </a:tblGrid>
              <a:tr h="587104">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You can</a:t>
                      </a:r>
                    </a:p>
                  </a:txBody>
                  <a:tcPr/>
                </a:tc>
                <a:tc>
                  <a:txBody>
                    <a:bodyPr/>
                    <a:lstStyle/>
                    <a:p>
                      <a:pPr algn="ctr"/>
                      <a:r>
                        <a:rPr lang="en-GB" sz="2200" dirty="0">
                          <a:solidFill>
                            <a:schemeClr val="accent1">
                              <a:lumMod val="50000"/>
                            </a:schemeClr>
                          </a:solidFill>
                          <a:latin typeface="Century Gothic" panose="020B0502020202020204" pitchFamily="34" charset="0"/>
                        </a:rPr>
                        <a:t>S/he can</a:t>
                      </a:r>
                    </a:p>
                  </a:txBody>
                  <a:tcPr/>
                </a:tc>
                <a:tc>
                  <a:txBody>
                    <a:bodyPr/>
                    <a:lstStyle/>
                    <a:p>
                      <a:pPr algn="ctr"/>
                      <a:r>
                        <a:rPr lang="en-GB" sz="2200" dirty="0">
                          <a:solidFill>
                            <a:schemeClr val="accent1">
                              <a:lumMod val="50000"/>
                            </a:schemeClr>
                          </a:solidFill>
                          <a:latin typeface="Century Gothic" panose="020B0502020202020204" pitchFamily="34" charset="0"/>
                        </a:rPr>
                        <a:t>Escribe la </a:t>
                      </a:r>
                      <a:r>
                        <a:rPr lang="en-GB" sz="2200" dirty="0" err="1">
                          <a:solidFill>
                            <a:schemeClr val="accent1">
                              <a:lumMod val="50000"/>
                            </a:schemeClr>
                          </a:solidFill>
                          <a:latin typeface="Century Gothic" panose="020B0502020202020204" pitchFamily="34" charset="0"/>
                        </a:rPr>
                        <a:t>frase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algn="ctr"/>
                      <a:r>
                        <a:rPr lang="en-GB" sz="2400" b="1" dirty="0">
                          <a:solidFill>
                            <a:schemeClr val="accent1">
                              <a:lumMod val="50000"/>
                            </a:schemeClr>
                          </a:solidFill>
                          <a:latin typeface="Century Gothic" panose="020B0502020202020204" pitchFamily="34" charset="0"/>
                        </a:rPr>
                        <a:t>1</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 S/he can make a plan.</a:t>
                      </a: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accent1">
                              <a:lumMod val="50000"/>
                            </a:schemeClr>
                          </a:solidFill>
                          <a:latin typeface="Century Gothic" panose="020B0502020202020204" pitchFamily="34" charset="0"/>
                        </a:rPr>
                        <a:t>2</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S/he can ask for help.</a:t>
                      </a: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accent1">
                              <a:lumMod val="50000"/>
                            </a:schemeClr>
                          </a:solidFill>
                          <a:latin typeface="Century Gothic" panose="020B0502020202020204" pitchFamily="34" charset="0"/>
                        </a:rPr>
                        <a:t>3</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take two bikes.</a:t>
                      </a:r>
                    </a:p>
                  </a:txBody>
                  <a:tcPr/>
                </a:tc>
                <a:extLst>
                  <a:ext uri="{0D108BD9-81ED-4DB2-BD59-A6C34878D82A}">
                    <a16:rowId xmlns:a16="http://schemas.microsoft.com/office/drawing/2014/main" val="2195662324"/>
                  </a:ext>
                </a:extLst>
              </a:tr>
              <a:tr h="862462">
                <a:tc>
                  <a:txBody>
                    <a:bodyPr/>
                    <a:lstStyle/>
                    <a:p>
                      <a:pPr algn="ctr"/>
                      <a:r>
                        <a:rPr lang="en-GB" sz="2400" b="1" dirty="0">
                          <a:solidFill>
                            <a:schemeClr val="accent1">
                              <a:lumMod val="50000"/>
                            </a:schemeClr>
                          </a:solidFill>
                          <a:latin typeface="Century Gothic" panose="020B0502020202020204" pitchFamily="34" charset="0"/>
                        </a:rPr>
                        <a:t>4</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S/he can ask where the north is.</a:t>
                      </a:r>
                    </a:p>
                  </a:txBody>
                  <a:tcPr/>
                </a:tc>
                <a:extLst>
                  <a:ext uri="{0D108BD9-81ED-4DB2-BD59-A6C34878D82A}">
                    <a16:rowId xmlns:a16="http://schemas.microsoft.com/office/drawing/2014/main" val="3424639339"/>
                  </a:ext>
                </a:extLst>
              </a:tr>
              <a:tr h="862462">
                <a:tc>
                  <a:txBody>
                    <a:bodyPr/>
                    <a:lstStyle/>
                    <a:p>
                      <a:pPr algn="ctr"/>
                      <a:r>
                        <a:rPr lang="en-GB" sz="2400" b="1" dirty="0">
                          <a:solidFill>
                            <a:schemeClr val="accent1">
                              <a:lumMod val="50000"/>
                            </a:schemeClr>
                          </a:solidFill>
                          <a:latin typeface="Century Gothic" panose="020B0502020202020204" pitchFamily="34" charset="0"/>
                        </a:rPr>
                        <a:t>5</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look for a beautiful view.</a:t>
                      </a:r>
                    </a:p>
                  </a:txBody>
                  <a:tcPr/>
                </a:tc>
                <a:extLst>
                  <a:ext uri="{0D108BD9-81ED-4DB2-BD59-A6C34878D82A}">
                    <a16:rowId xmlns:a16="http://schemas.microsoft.com/office/drawing/2014/main" val="209691580"/>
                  </a:ext>
                </a:extLst>
              </a:tr>
            </a:tbl>
          </a:graphicData>
        </a:graphic>
      </p:graphicFrame>
      <p:sp>
        <p:nvSpPr>
          <p:cNvPr id="11" name="Rectangle 10">
            <a:extLst>
              <a:ext uri="{FF2B5EF4-FFF2-40B4-BE49-F238E27FC236}">
                <a16:creationId xmlns:a16="http://schemas.microsoft.com/office/drawing/2014/main" id="{0CBD9C38-6F51-455B-AA2B-B423ED791553}"/>
              </a:ext>
            </a:extLst>
          </p:cNvPr>
          <p:cNvSpPr/>
          <p:nvPr/>
        </p:nvSpPr>
        <p:spPr>
          <a:xfrm>
            <a:off x="6627738" y="245514"/>
            <a:ext cx="3619902" cy="523220"/>
          </a:xfrm>
          <a:prstGeom prst="rect">
            <a:avLst/>
          </a:prstGeom>
          <a:noFill/>
        </p:spPr>
        <p:txBody>
          <a:bodyPr wrap="none" lIns="91440" tIns="45720" rIns="91440" bIns="45720">
            <a:spAutoFit/>
          </a:bodyPr>
          <a:lstStyle/>
          <a:p>
            <a:pPr algn="ctr"/>
            <a:r>
              <a:rPr lang="en-US" sz="2800" b="1" dirty="0" err="1">
                <a:ln w="22225">
                  <a:noFill/>
                  <a:prstDash val="solid"/>
                </a:ln>
                <a:solidFill>
                  <a:schemeClr val="accent1">
                    <a:lumMod val="50000"/>
                  </a:schemeClr>
                </a:solidFill>
                <a:latin typeface="Century Gothic" panose="020B0502020202020204" pitchFamily="34" charset="0"/>
              </a:rPr>
              <a:t>Frases</a:t>
            </a:r>
            <a:r>
              <a:rPr lang="en-US" sz="2800" b="1" dirty="0">
                <a:ln w="22225">
                  <a:noFill/>
                  <a:prstDash val="solid"/>
                </a:ln>
                <a:solidFill>
                  <a:schemeClr val="accent1">
                    <a:lumMod val="50000"/>
                  </a:schemeClr>
                </a:solidFill>
                <a:latin typeface="Century Gothic" panose="020B0502020202020204" pitchFamily="34" charset="0"/>
              </a:rPr>
              <a:t> de Persona B</a:t>
            </a:r>
            <a:endParaRPr lang="en-US" sz="2800" b="1" cap="none" spc="0" dirty="0">
              <a:ln w="22225">
                <a:noFill/>
                <a:prstDash val="solid"/>
              </a:ln>
              <a:solidFill>
                <a:schemeClr val="accent1">
                  <a:lumMod val="50000"/>
                </a:schemeClr>
              </a:solidFill>
              <a:effectLst/>
              <a:latin typeface="Century Gothic" panose="020B0502020202020204" pitchFamily="34" charset="0"/>
            </a:endParaRPr>
          </a:p>
        </p:txBody>
      </p:sp>
      <p:pic>
        <p:nvPicPr>
          <p:cNvPr id="12" name="Picture 2" descr="http://www.clker.com/cliparts/j/p/l/D/8/K/green-tick-md.png">
            <a:extLst>
              <a:ext uri="{FF2B5EF4-FFF2-40B4-BE49-F238E27FC236}">
                <a16:creationId xmlns:a16="http://schemas.microsoft.com/office/drawing/2014/main" id="{0DEA8DB5-1ED7-4578-891D-6C308A04D6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594" y="18463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08C79135-5DD2-441C-9020-8CECF2A25E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594" y="268047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05626725-49F5-4191-9987-515ABAED6C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887" y="35852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F2B5E4CC-40A9-451A-BC1D-B1A68337AF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594" y="438940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0DB2ADE1-29BD-4310-BC3E-6D4257763B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78" y="532969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7325"/>
            <a:ext cx="2293416"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p:txBody>
      </p:sp>
      <p:sp>
        <p:nvSpPr>
          <p:cNvPr id="17" name="Title 16">
            <a:extLst>
              <a:ext uri="{FF2B5EF4-FFF2-40B4-BE49-F238E27FC236}">
                <a16:creationId xmlns:a16="http://schemas.microsoft.com/office/drawing/2014/main" id="{A81EEEDE-C0C3-9E41-8AC8-9C7965ADF3CE}"/>
              </a:ext>
            </a:extLst>
          </p:cNvPr>
          <p:cNvSpPr>
            <a:spLocks noGrp="1"/>
          </p:cNvSpPr>
          <p:nvPr>
            <p:ph type="title"/>
          </p:nvPr>
        </p:nvSpPr>
        <p:spPr>
          <a:xfrm>
            <a:off x="68486" y="296686"/>
            <a:ext cx="2727960" cy="1248567"/>
          </a:xfrm>
        </p:spPr>
        <p:txBody>
          <a:bodyPr>
            <a:normAutofit/>
          </a:bodyPr>
          <a:lstStyle/>
          <a:p>
            <a:r>
              <a:rPr lang="en-US" sz="3600" b="1" dirty="0">
                <a:ln w="22225">
                  <a:noFill/>
                  <a:prstDash val="solid"/>
                </a:ln>
                <a:solidFill>
                  <a:schemeClr val="accent1">
                    <a:lumMod val="50000"/>
                  </a:schemeClr>
                </a:solidFill>
                <a:latin typeface="Century Gothic" panose="020B0502020202020204" pitchFamily="34" charset="0"/>
              </a:rPr>
              <a:t>Persona A</a:t>
            </a:r>
            <a:endParaRPr lang="en-US" sz="3600" dirty="0">
              <a:ln w="22225">
                <a:noFill/>
                <a:prstDash val="solid"/>
              </a:ln>
              <a:solidFill>
                <a:schemeClr val="accent1">
                  <a:lumMod val="50000"/>
                </a:schemeClr>
              </a:solidFill>
            </a:endParaRPr>
          </a:p>
        </p:txBody>
      </p:sp>
    </p:spTree>
    <p:extLst>
      <p:ext uri="{BB962C8B-B14F-4D97-AF65-F5344CB8AC3E}">
        <p14:creationId xmlns:p14="http://schemas.microsoft.com/office/powerpoint/2010/main" val="3514010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extLst>
              <p:ext uri="{D42A27DB-BD31-4B8C-83A1-F6EECF244321}">
                <p14:modId xmlns:p14="http://schemas.microsoft.com/office/powerpoint/2010/main" val="1623342965"/>
              </p:ext>
            </p:extLst>
          </p:nvPr>
        </p:nvGraphicFramePr>
        <p:xfrm>
          <a:off x="328246" y="1691640"/>
          <a:ext cx="4208586" cy="384048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ctr"/>
                      <a:r>
                        <a:rPr lang="en-GB" sz="2400" dirty="0">
                          <a:solidFill>
                            <a:schemeClr val="accent1">
                              <a:lumMod val="50000"/>
                            </a:schemeClr>
                          </a:solidFill>
                          <a:latin typeface="Century Gothic" panose="020B0502020202020204" pitchFamily="34" charset="0"/>
                        </a:rPr>
                        <a:t>Lee las </a:t>
                      </a:r>
                      <a:r>
                        <a:rPr lang="en-GB" sz="2400" dirty="0" err="1">
                          <a:solidFill>
                            <a:schemeClr val="accent1">
                              <a:lumMod val="50000"/>
                            </a:schemeClr>
                          </a:solidFill>
                          <a:latin typeface="Century Gothic" panose="020B0502020202020204" pitchFamily="34" charset="0"/>
                        </a:rPr>
                        <a:t>frases</a:t>
                      </a:r>
                      <a:endParaRPr lang="en-GB" sz="24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9973073"/>
                  </a:ext>
                </a:extLst>
              </a:tr>
              <a:tr h="370840">
                <a:tc>
                  <a:txBody>
                    <a:bodyPr/>
                    <a:lstStyle/>
                    <a:p>
                      <a:r>
                        <a:rPr lang="en-GB" sz="2400" dirty="0">
                          <a:solidFill>
                            <a:schemeClr val="accent1">
                              <a:lumMod val="50000"/>
                            </a:schemeClr>
                          </a:solidFill>
                          <a:latin typeface="Century Gothic" panose="020B0502020202020204" pitchFamily="34" charset="0"/>
                        </a:rPr>
                        <a:t>1 – Puede hacer un plan.</a:t>
                      </a:r>
                    </a:p>
                  </a:txBody>
                  <a:tcPr/>
                </a:tc>
                <a:extLst>
                  <a:ext uri="{0D108BD9-81ED-4DB2-BD59-A6C34878D82A}">
                    <a16:rowId xmlns:a16="http://schemas.microsoft.com/office/drawing/2014/main" val="1824318023"/>
                  </a:ext>
                </a:extLst>
              </a:tr>
              <a:tr h="370840">
                <a:tc>
                  <a:txBody>
                    <a:bodyPr/>
                    <a:lstStyle/>
                    <a:p>
                      <a:r>
                        <a:rPr lang="en-GB" sz="2400" dirty="0">
                          <a:solidFill>
                            <a:schemeClr val="accent1">
                              <a:lumMod val="50000"/>
                            </a:schemeClr>
                          </a:solidFill>
                          <a:latin typeface="Century Gothic" panose="020B0502020202020204" pitchFamily="34" charset="0"/>
                        </a:rPr>
                        <a:t>2 – Puede </a:t>
                      </a:r>
                      <a:r>
                        <a:rPr lang="en-GB" sz="2400" dirty="0" err="1">
                          <a:solidFill>
                            <a:schemeClr val="accent1">
                              <a:lumMod val="50000"/>
                            </a:schemeClr>
                          </a:solidFill>
                          <a:latin typeface="Century Gothic" panose="020B0502020202020204" pitchFamily="34" charset="0"/>
                        </a:rPr>
                        <a:t>pedir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ayuda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accent1">
                              <a:lumMod val="50000"/>
                            </a:schemeClr>
                          </a:solidFill>
                          <a:latin typeface="Century Gothic" panose="020B0502020202020204" pitchFamily="34" charset="0"/>
                        </a:rPr>
                        <a:t>3 - Puedes </a:t>
                      </a:r>
                      <a:r>
                        <a:rPr lang="en-GB" sz="2400" dirty="0" err="1">
                          <a:solidFill>
                            <a:schemeClr val="accent1">
                              <a:lumMod val="50000"/>
                            </a:schemeClr>
                          </a:solidFill>
                          <a:latin typeface="Century Gothic" panose="020B0502020202020204" pitchFamily="34" charset="0"/>
                        </a:rPr>
                        <a:t>llevar</a:t>
                      </a:r>
                      <a:r>
                        <a:rPr lang="en-GB" sz="2400" dirty="0">
                          <a:solidFill>
                            <a:schemeClr val="accent1">
                              <a:lumMod val="50000"/>
                            </a:schemeClr>
                          </a:solidFill>
                          <a:latin typeface="Century Gothic" panose="020B0502020202020204" pitchFamily="34" charset="0"/>
                        </a:rPr>
                        <a:t> dos </a:t>
                      </a:r>
                      <a:r>
                        <a:rPr lang="en-GB" sz="2400" dirty="0" err="1">
                          <a:solidFill>
                            <a:schemeClr val="accent1">
                              <a:lumMod val="50000"/>
                            </a:schemeClr>
                          </a:solidFill>
                          <a:latin typeface="Century Gothic" panose="020B0502020202020204" pitchFamily="34" charset="0"/>
                        </a:rPr>
                        <a:t>bicicletas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27256268"/>
                  </a:ext>
                </a:extLst>
              </a:tr>
              <a:tr h="370840">
                <a:tc>
                  <a:txBody>
                    <a:bodyPr/>
                    <a:lstStyle/>
                    <a:p>
                      <a:r>
                        <a:rPr lang="en-GB" sz="2400" dirty="0">
                          <a:solidFill>
                            <a:schemeClr val="accent1">
                              <a:lumMod val="50000"/>
                            </a:schemeClr>
                          </a:solidFill>
                          <a:latin typeface="Century Gothic" panose="020B0502020202020204" pitchFamily="34" charset="0"/>
                        </a:rPr>
                        <a:t>4 – Puede </a:t>
                      </a:r>
                      <a:r>
                        <a:rPr lang="en-GB" sz="2400" dirty="0" err="1">
                          <a:solidFill>
                            <a:schemeClr val="accent1">
                              <a:lumMod val="50000"/>
                            </a:schemeClr>
                          </a:solidFill>
                          <a:latin typeface="Century Gothic" panose="020B0502020202020204" pitchFamily="34" charset="0"/>
                        </a:rPr>
                        <a:t>preguntar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dónde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el </a:t>
                      </a:r>
                      <a:r>
                        <a:rPr lang="en-GB" sz="2400" dirty="0" err="1">
                          <a:solidFill>
                            <a:schemeClr val="accent1">
                              <a:lumMod val="50000"/>
                            </a:schemeClr>
                          </a:solidFill>
                          <a:latin typeface="Century Gothic" panose="020B0502020202020204" pitchFamily="34" charset="0"/>
                        </a:rPr>
                        <a:t>norte</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984081985"/>
                  </a:ext>
                </a:extLst>
              </a:tr>
              <a:tr h="370840">
                <a:tc>
                  <a:txBody>
                    <a:bodyPr/>
                    <a:lstStyle/>
                    <a:p>
                      <a:r>
                        <a:rPr lang="en-GB" sz="2400" dirty="0">
                          <a:solidFill>
                            <a:schemeClr val="accent1">
                              <a:lumMod val="50000"/>
                            </a:schemeClr>
                          </a:solidFill>
                          <a:latin typeface="Century Gothic" panose="020B0502020202020204" pitchFamily="34" charset="0"/>
                        </a:rPr>
                        <a:t>5 – Puedes </a:t>
                      </a:r>
                      <a:r>
                        <a:rPr lang="en-GB" sz="2400" dirty="0" err="1">
                          <a:solidFill>
                            <a:schemeClr val="accent1">
                              <a:lumMod val="50000"/>
                            </a:schemeClr>
                          </a:solidFill>
                          <a:latin typeface="Century Gothic" panose="020B0502020202020204" pitchFamily="34" charset="0"/>
                        </a:rPr>
                        <a:t>buscar</a:t>
                      </a:r>
                      <a:r>
                        <a:rPr lang="en-GB" sz="2400" dirty="0">
                          <a:solidFill>
                            <a:schemeClr val="accent1">
                              <a:lumMod val="50000"/>
                            </a:schemeClr>
                          </a:solidFill>
                          <a:latin typeface="Century Gothic" panose="020B0502020202020204" pitchFamily="34" charset="0"/>
                        </a:rPr>
                        <a:t> una vista </a:t>
                      </a:r>
                      <a:r>
                        <a:rPr lang="en-GB" sz="2400" dirty="0" err="1">
                          <a:solidFill>
                            <a:schemeClr val="accent1">
                              <a:lumMod val="50000"/>
                            </a:schemeClr>
                          </a:solidFill>
                          <a:latin typeface="Century Gothic" panose="020B0502020202020204" pitchFamily="34" charset="0"/>
                        </a:rPr>
                        <a:t>bonita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3044433043"/>
                  </a:ext>
                </a:extLst>
              </a:tr>
            </a:tbl>
          </a:graphicData>
        </a:graphic>
      </p:graphicFrame>
      <p:graphicFrame>
        <p:nvGraphicFramePr>
          <p:cNvPr id="11" name="Table 2">
            <a:extLst>
              <a:ext uri="{FF2B5EF4-FFF2-40B4-BE49-F238E27FC236}">
                <a16:creationId xmlns:a16="http://schemas.microsoft.com/office/drawing/2014/main" id="{1BE13A2D-F5CE-4DA6-AEB7-01AD6BD6E758}"/>
              </a:ext>
            </a:extLst>
          </p:cNvPr>
          <p:cNvGraphicFramePr>
            <a:graphicFrameLocks noGrp="1"/>
          </p:cNvGraphicFramePr>
          <p:nvPr>
            <p:extLst>
              <p:ext uri="{D42A27DB-BD31-4B8C-83A1-F6EECF244321}">
                <p14:modId xmlns:p14="http://schemas.microsoft.com/office/powerpoint/2010/main" val="680501285"/>
              </p:ext>
            </p:extLst>
          </p:nvPr>
        </p:nvGraphicFramePr>
        <p:xfrm>
          <a:off x="5187465" y="891845"/>
          <a:ext cx="6463575" cy="5074310"/>
        </p:xfrm>
        <a:graphic>
          <a:graphicData uri="http://schemas.openxmlformats.org/drawingml/2006/table">
            <a:tbl>
              <a:tblPr firstRow="1" bandRow="1">
                <a:tableStyleId>{5DA37D80-6434-44D0-A028-1B22A696006F}</a:tableStyleId>
              </a:tblPr>
              <a:tblGrid>
                <a:gridCol w="705900">
                  <a:extLst>
                    <a:ext uri="{9D8B030D-6E8A-4147-A177-3AD203B41FA5}">
                      <a16:colId xmlns:a16="http://schemas.microsoft.com/office/drawing/2014/main" val="1992965773"/>
                    </a:ext>
                  </a:extLst>
                </a:gridCol>
                <a:gridCol w="984832">
                  <a:extLst>
                    <a:ext uri="{9D8B030D-6E8A-4147-A177-3AD203B41FA5}">
                      <a16:colId xmlns:a16="http://schemas.microsoft.com/office/drawing/2014/main" val="642112773"/>
                    </a:ext>
                  </a:extLst>
                </a:gridCol>
                <a:gridCol w="984832">
                  <a:extLst>
                    <a:ext uri="{9D8B030D-6E8A-4147-A177-3AD203B41FA5}">
                      <a16:colId xmlns:a16="http://schemas.microsoft.com/office/drawing/2014/main" val="4131987683"/>
                    </a:ext>
                  </a:extLst>
                </a:gridCol>
                <a:gridCol w="3788011">
                  <a:extLst>
                    <a:ext uri="{9D8B030D-6E8A-4147-A177-3AD203B41FA5}">
                      <a16:colId xmlns:a16="http://schemas.microsoft.com/office/drawing/2014/main" val="4245577441"/>
                    </a:ext>
                  </a:extLst>
                </a:gridCol>
              </a:tblGrid>
              <a:tr h="587104">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You can</a:t>
                      </a:r>
                    </a:p>
                  </a:txBody>
                  <a:tcPr/>
                </a:tc>
                <a:tc>
                  <a:txBody>
                    <a:bodyPr/>
                    <a:lstStyle/>
                    <a:p>
                      <a:pPr algn="ctr"/>
                      <a:r>
                        <a:rPr lang="en-GB" sz="2200" dirty="0">
                          <a:solidFill>
                            <a:schemeClr val="accent1">
                              <a:lumMod val="50000"/>
                            </a:schemeClr>
                          </a:solidFill>
                          <a:latin typeface="Century Gothic" panose="020B0502020202020204" pitchFamily="34" charset="0"/>
                        </a:rPr>
                        <a:t>S/he can</a:t>
                      </a:r>
                    </a:p>
                  </a:txBody>
                  <a:tcPr/>
                </a:tc>
                <a:tc>
                  <a:txBody>
                    <a:bodyPr/>
                    <a:lstStyle/>
                    <a:p>
                      <a:pPr algn="ctr"/>
                      <a:r>
                        <a:rPr lang="en-GB" sz="2200" dirty="0">
                          <a:solidFill>
                            <a:schemeClr val="accent1">
                              <a:lumMod val="50000"/>
                            </a:schemeClr>
                          </a:solidFill>
                          <a:latin typeface="Century Gothic" panose="020B0502020202020204" pitchFamily="34" charset="0"/>
                        </a:rPr>
                        <a:t>Escribe la </a:t>
                      </a:r>
                      <a:r>
                        <a:rPr lang="en-GB" sz="2200" dirty="0" err="1">
                          <a:solidFill>
                            <a:schemeClr val="accent1">
                              <a:lumMod val="50000"/>
                            </a:schemeClr>
                          </a:solidFill>
                          <a:latin typeface="Century Gothic" panose="020B0502020202020204" pitchFamily="34" charset="0"/>
                        </a:rPr>
                        <a:t>frase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algn="ctr"/>
                      <a:r>
                        <a:rPr lang="en-GB" sz="2400" b="1" dirty="0">
                          <a:solidFill>
                            <a:schemeClr val="accent1">
                              <a:lumMod val="50000"/>
                            </a:schemeClr>
                          </a:solidFill>
                          <a:latin typeface="Century Gothic" panose="020B0502020202020204" pitchFamily="34" charset="0"/>
                        </a:rPr>
                        <a:t>1</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prepare food.</a:t>
                      </a: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accent1">
                              <a:lumMod val="50000"/>
                            </a:schemeClr>
                          </a:solidFill>
                          <a:latin typeface="Century Gothic" panose="020B0502020202020204" pitchFamily="34" charset="0"/>
                        </a:rPr>
                        <a:t>2</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S/he can buy things.</a:t>
                      </a: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accent1">
                              <a:lumMod val="50000"/>
                            </a:schemeClr>
                          </a:solidFill>
                          <a:latin typeface="Century Gothic" panose="020B0502020202020204" pitchFamily="34" charset="0"/>
                        </a:rPr>
                        <a:t>3</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use the camera.</a:t>
                      </a:r>
                    </a:p>
                  </a:txBody>
                  <a:tcPr/>
                </a:tc>
                <a:extLst>
                  <a:ext uri="{0D108BD9-81ED-4DB2-BD59-A6C34878D82A}">
                    <a16:rowId xmlns:a16="http://schemas.microsoft.com/office/drawing/2014/main" val="2195662324"/>
                  </a:ext>
                </a:extLst>
              </a:tr>
              <a:tr h="862462">
                <a:tc>
                  <a:txBody>
                    <a:bodyPr/>
                    <a:lstStyle/>
                    <a:p>
                      <a:pPr algn="ctr"/>
                      <a:r>
                        <a:rPr lang="en-GB" sz="2400" b="1" dirty="0">
                          <a:solidFill>
                            <a:schemeClr val="accent1">
                              <a:lumMod val="50000"/>
                            </a:schemeClr>
                          </a:solidFill>
                          <a:latin typeface="Century Gothic" panose="020B0502020202020204" pitchFamily="34" charset="0"/>
                        </a:rPr>
                        <a:t>4</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look for the river.</a:t>
                      </a:r>
                    </a:p>
                  </a:txBody>
                  <a:tcPr/>
                </a:tc>
                <a:extLst>
                  <a:ext uri="{0D108BD9-81ED-4DB2-BD59-A6C34878D82A}">
                    <a16:rowId xmlns:a16="http://schemas.microsoft.com/office/drawing/2014/main" val="3424639339"/>
                  </a:ext>
                </a:extLst>
              </a:tr>
              <a:tr h="862462">
                <a:tc>
                  <a:txBody>
                    <a:bodyPr/>
                    <a:lstStyle/>
                    <a:p>
                      <a:pPr algn="ctr"/>
                      <a:r>
                        <a:rPr lang="en-GB" sz="2400" b="1" dirty="0">
                          <a:solidFill>
                            <a:schemeClr val="accent1">
                              <a:lumMod val="50000"/>
                            </a:schemeClr>
                          </a:solidFill>
                          <a:latin typeface="Century Gothic" panose="020B0502020202020204" pitchFamily="34" charset="0"/>
                        </a:rPr>
                        <a:t>5</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S/he can play with the horse.</a:t>
                      </a:r>
                    </a:p>
                  </a:txBody>
                  <a:tcPr/>
                </a:tc>
                <a:extLst>
                  <a:ext uri="{0D108BD9-81ED-4DB2-BD59-A6C34878D82A}">
                    <a16:rowId xmlns:a16="http://schemas.microsoft.com/office/drawing/2014/main" val="209691580"/>
                  </a:ext>
                </a:extLst>
              </a:tr>
            </a:tbl>
          </a:graphicData>
        </a:graphic>
      </p:graphicFrame>
      <p:sp>
        <p:nvSpPr>
          <p:cNvPr id="12" name="Rectangle 11">
            <a:extLst>
              <a:ext uri="{FF2B5EF4-FFF2-40B4-BE49-F238E27FC236}">
                <a16:creationId xmlns:a16="http://schemas.microsoft.com/office/drawing/2014/main" id="{FC36B0F6-EE84-402B-B1B4-4A06BDDD73EF}"/>
              </a:ext>
            </a:extLst>
          </p:cNvPr>
          <p:cNvSpPr/>
          <p:nvPr/>
        </p:nvSpPr>
        <p:spPr>
          <a:xfrm>
            <a:off x="6598883" y="245514"/>
            <a:ext cx="3677610" cy="523220"/>
          </a:xfrm>
          <a:prstGeom prst="rect">
            <a:avLst/>
          </a:prstGeom>
          <a:noFill/>
        </p:spPr>
        <p:txBody>
          <a:bodyPr wrap="none" lIns="91440" tIns="45720" rIns="91440" bIns="45720">
            <a:spAutoFit/>
          </a:bodyPr>
          <a:lstStyle/>
          <a:p>
            <a:pPr algn="ctr"/>
            <a:r>
              <a:rPr lang="en-US" sz="2800" b="1" dirty="0" err="1">
                <a:ln w="22225">
                  <a:noFill/>
                  <a:prstDash val="solid"/>
                </a:ln>
                <a:solidFill>
                  <a:schemeClr val="accent1">
                    <a:lumMod val="50000"/>
                  </a:schemeClr>
                </a:solidFill>
                <a:latin typeface="Century Gothic" panose="020B0502020202020204" pitchFamily="34" charset="0"/>
              </a:rPr>
              <a:t>Frases</a:t>
            </a:r>
            <a:r>
              <a:rPr lang="en-US" sz="2800" b="1" dirty="0">
                <a:ln w="22225">
                  <a:noFill/>
                  <a:prstDash val="solid"/>
                </a:ln>
                <a:solidFill>
                  <a:schemeClr val="accent1">
                    <a:lumMod val="50000"/>
                  </a:schemeClr>
                </a:solidFill>
                <a:latin typeface="Century Gothic" panose="020B0502020202020204" pitchFamily="34" charset="0"/>
              </a:rPr>
              <a:t> de Persona A</a:t>
            </a:r>
            <a:endParaRPr lang="en-US" sz="2800" b="1" cap="none" spc="0" dirty="0">
              <a:ln w="22225">
                <a:noFill/>
                <a:prstDash val="solid"/>
              </a:ln>
              <a:solidFill>
                <a:schemeClr val="accent1">
                  <a:lumMod val="50000"/>
                </a:schemeClr>
              </a:solidFill>
              <a:effectLst/>
              <a:latin typeface="Century Gothic" panose="020B0502020202020204" pitchFamily="34" charset="0"/>
            </a:endParaRPr>
          </a:p>
        </p:txBody>
      </p:sp>
      <p:pic>
        <p:nvPicPr>
          <p:cNvPr id="13" name="Picture 2" descr="http://www.clker.com/cliparts/j/p/l/D/8/K/green-tick-md.png">
            <a:extLst>
              <a:ext uri="{FF2B5EF4-FFF2-40B4-BE49-F238E27FC236}">
                <a16:creationId xmlns:a16="http://schemas.microsoft.com/office/drawing/2014/main" id="{3C3E3DA2-3FA1-411B-B5C6-BE6A1EB661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2707" y="183142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5DC2D5DC-C4B6-4A87-9A0E-54579CDD26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1982" y="27511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2EB4BD44-DA7E-46D2-8F91-B7B8FB8BC1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156" y="35747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BEBADBEE-1027-4BB4-95C6-6EDFF52668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156" y="438962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2E9A7288-51E8-4A0F-A16B-DE202DD44E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1570" y="529433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17325"/>
            <a:ext cx="2293416"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p:txBody>
      </p:sp>
      <p:sp>
        <p:nvSpPr>
          <p:cNvPr id="3" name="Title 2">
            <a:extLst>
              <a:ext uri="{FF2B5EF4-FFF2-40B4-BE49-F238E27FC236}">
                <a16:creationId xmlns:a16="http://schemas.microsoft.com/office/drawing/2014/main" id="{CB4A5621-C1EB-AE4F-B588-78874555ADBC}"/>
              </a:ext>
            </a:extLst>
          </p:cNvPr>
          <p:cNvSpPr>
            <a:spLocks noGrp="1"/>
          </p:cNvSpPr>
          <p:nvPr>
            <p:ph type="title"/>
          </p:nvPr>
        </p:nvSpPr>
        <p:spPr>
          <a:xfrm>
            <a:off x="87316" y="568679"/>
            <a:ext cx="2947416" cy="771937"/>
          </a:xfrm>
        </p:spPr>
        <p:txBody>
          <a:bodyPr>
            <a:normAutofit/>
          </a:bodyPr>
          <a:lstStyle/>
          <a:p>
            <a:r>
              <a:rPr lang="en-US" sz="3600" b="1" dirty="0">
                <a:ln w="22225">
                  <a:noFill/>
                  <a:prstDash val="solid"/>
                </a:ln>
                <a:solidFill>
                  <a:schemeClr val="accent1">
                    <a:lumMod val="50000"/>
                  </a:schemeClr>
                </a:solidFill>
                <a:latin typeface="Century Gothic" panose="020B0502020202020204" pitchFamily="34" charset="0"/>
              </a:rPr>
              <a:t>Persona B</a:t>
            </a:r>
            <a:endParaRPr lang="en-US" sz="3600" dirty="0">
              <a:ln w="22225">
                <a:noFill/>
                <a:prstDash val="solid"/>
              </a:ln>
              <a:solidFill>
                <a:schemeClr val="accent1">
                  <a:lumMod val="50000"/>
                </a:schemeClr>
              </a:solidFill>
            </a:endParaRPr>
          </a:p>
        </p:txBody>
      </p:sp>
    </p:spTree>
    <p:extLst>
      <p:ext uri="{BB962C8B-B14F-4D97-AF65-F5344CB8AC3E}">
        <p14:creationId xmlns:p14="http://schemas.microsoft.com/office/powerpoint/2010/main" val="847669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2782" y="1064993"/>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2.2,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a:hlinkClick r:id="rId5"/>
          </p:cNvPr>
          <p:cNvSpPr txBox="1"/>
          <p:nvPr/>
        </p:nvSpPr>
        <p:spPr>
          <a:xfrm>
            <a:off x="175149" y="2372375"/>
            <a:ext cx="1679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3147952"/>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923528"/>
            <a:ext cx="30121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7494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677108"/>
          </a:xfrm>
          <a:prstGeom prst="rect">
            <a:avLst/>
          </a:prstGeom>
        </p:spPr>
        <p:txBody>
          <a:bodyPr wrap="square">
            <a:spAutoFit/>
          </a:bodyPr>
          <a:lstStyle/>
          <a:p>
            <a:pPr lvl="0">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1.2 Week 7</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
        <p:nvSpPr>
          <p:cNvPr id="3" name="TextBox 2">
            <a:extLst>
              <a:ext uri="{FF2B5EF4-FFF2-40B4-BE49-F238E27FC236}">
                <a16:creationId xmlns:a16="http://schemas.microsoft.com/office/drawing/2014/main" id="{32367B17-343B-43B5-929A-DB7273433CE5}"/>
              </a:ext>
            </a:extLst>
          </p:cNvPr>
          <p:cNvSpPr txBox="1"/>
          <p:nvPr/>
        </p:nvSpPr>
        <p:spPr>
          <a:xfrm>
            <a:off x="175149" y="1807236"/>
            <a:ext cx="27526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Days of the week</a:t>
            </a:r>
          </a:p>
        </p:txBody>
      </p:sp>
      <p:sp>
        <p:nvSpPr>
          <p:cNvPr id="14" name="TextBox 13">
            <a:hlinkClick r:id="rId5"/>
            <a:extLst>
              <a:ext uri="{FF2B5EF4-FFF2-40B4-BE49-F238E27FC236}">
                <a16:creationId xmlns:a16="http://schemas.microsoft.com/office/drawing/2014/main" id="{CDEB3975-1E8B-4756-90CA-96705EBEC424}"/>
              </a:ext>
            </a:extLst>
          </p:cNvPr>
          <p:cNvSpPr txBox="1"/>
          <p:nvPr/>
        </p:nvSpPr>
        <p:spPr>
          <a:xfrm>
            <a:off x="6034443" y="2372375"/>
            <a:ext cx="1679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11"/>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4581B6B-88B2-43BA-B54B-D593D8E9DB50}"/>
              </a:ext>
            </a:extLst>
          </p:cNvPr>
          <p:cNvSpPr txBox="1"/>
          <p:nvPr/>
        </p:nvSpPr>
        <p:spPr>
          <a:xfrm>
            <a:off x="6034443" y="3147952"/>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8" name="TextBox 17">
            <a:extLst>
              <a:ext uri="{FF2B5EF4-FFF2-40B4-BE49-F238E27FC236}">
                <a16:creationId xmlns:a16="http://schemas.microsoft.com/office/drawing/2014/main" id="{579B6A0F-EDF7-44D2-BC18-0108BABF9598}"/>
              </a:ext>
            </a:extLst>
          </p:cNvPr>
          <p:cNvSpPr txBox="1"/>
          <p:nvPr/>
        </p:nvSpPr>
        <p:spPr>
          <a:xfrm>
            <a:off x="6034443" y="3923528"/>
            <a:ext cx="30121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12"/>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AE55232-9011-4D5E-A115-AFF1D14BC8F8}"/>
              </a:ext>
            </a:extLst>
          </p:cNvPr>
          <p:cNvSpPr txBox="1"/>
          <p:nvPr/>
        </p:nvSpPr>
        <p:spPr>
          <a:xfrm>
            <a:off x="6034443" y="4555407"/>
            <a:ext cx="17494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13"/>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6ABCEE62-61FA-4555-B30D-889F5E14EBC6}"/>
              </a:ext>
            </a:extLst>
          </p:cNvPr>
          <p:cNvSpPr txBox="1"/>
          <p:nvPr/>
        </p:nvSpPr>
        <p:spPr>
          <a:xfrm>
            <a:off x="6034443" y="1803397"/>
            <a:ext cx="28135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Other vocabulary</a:t>
            </a:r>
          </a:p>
        </p:txBody>
      </p:sp>
      <p:pic>
        <p:nvPicPr>
          <p:cNvPr id="5" name="Picture 4">
            <a:extLst>
              <a:ext uri="{FF2B5EF4-FFF2-40B4-BE49-F238E27FC236}">
                <a16:creationId xmlns:a16="http://schemas.microsoft.com/office/drawing/2014/main" id="{892B2492-8B08-4391-9761-24FA6D47ABBF}"/>
              </a:ext>
            </a:extLst>
          </p:cNvPr>
          <p:cNvPicPr>
            <a:picLocks noChangeAspect="1"/>
          </p:cNvPicPr>
          <p:nvPr/>
        </p:nvPicPr>
        <p:blipFill>
          <a:blip r:embed="rId14"/>
          <a:stretch>
            <a:fillRect/>
          </a:stretch>
        </p:blipFill>
        <p:spPr>
          <a:xfrm>
            <a:off x="9300579" y="2813571"/>
            <a:ext cx="993734" cy="987638"/>
          </a:xfrm>
          <a:prstGeom prst="rect">
            <a:avLst/>
          </a:prstGeom>
        </p:spPr>
      </p:pic>
      <p:pic>
        <p:nvPicPr>
          <p:cNvPr id="9" name="Picture 8">
            <a:extLst>
              <a:ext uri="{FF2B5EF4-FFF2-40B4-BE49-F238E27FC236}">
                <a16:creationId xmlns:a16="http://schemas.microsoft.com/office/drawing/2014/main" id="{5DF49CF3-D38A-46B4-BD26-13D45AA7D990}"/>
              </a:ext>
            </a:extLst>
          </p:cNvPr>
          <p:cNvPicPr>
            <a:picLocks noChangeAspect="1"/>
          </p:cNvPicPr>
          <p:nvPr/>
        </p:nvPicPr>
        <p:blipFill>
          <a:blip r:embed="rId15"/>
          <a:stretch>
            <a:fillRect/>
          </a:stretch>
        </p:blipFill>
        <p:spPr>
          <a:xfrm>
            <a:off x="3423867" y="2795282"/>
            <a:ext cx="1024217" cy="1024217"/>
          </a:xfrm>
          <a:prstGeom prst="rect">
            <a:avLst/>
          </a:prstGeom>
        </p:spPr>
      </p:pic>
    </p:spTree>
    <p:extLst>
      <p:ext uri="{BB962C8B-B14F-4D97-AF65-F5344CB8AC3E}">
        <p14:creationId xmlns:p14="http://schemas.microsoft.com/office/powerpoint/2010/main" val="2609918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362B5-98FD-8B40-BA7F-8B98D091784F}"/>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u</a:t>
            </a:r>
            <a:endParaRPr lang="en-US" sz="12000" b="0" dirty="0"/>
          </a:p>
        </p:txBody>
      </p:sp>
      <p:sp>
        <p:nvSpPr>
          <p:cNvPr id="4" name="Rounded Rectangle 3" descr="the universe"/>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Tree>
    <p:extLst>
      <p:ext uri="{BB962C8B-B14F-4D97-AF65-F5344CB8AC3E}">
        <p14:creationId xmlns:p14="http://schemas.microsoft.com/office/powerpoint/2010/main" val="17332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5" name="u_mund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u_much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u_u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u_nunc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u_lug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p:bldP spid="8" grpId="0"/>
      <p:bldP spid="9" grpId="0"/>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FAA0-959E-974A-B641-94B687B72B68}"/>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u</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Tree>
    <p:extLst>
      <p:ext uri="{BB962C8B-B14F-4D97-AF65-F5344CB8AC3E}">
        <p14:creationId xmlns:p14="http://schemas.microsoft.com/office/powerpoint/2010/main" val="1976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8" grpId="0"/>
      <p:bldP spid="9" grpId="0"/>
      <p:bldP spid="7"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92;p5" descr="Table for exercises"/>
          <p:cNvGraphicFramePr/>
          <p:nvPr>
            <p:extLst>
              <p:ext uri="{D42A27DB-BD31-4B8C-83A1-F6EECF244321}">
                <p14:modId xmlns:p14="http://schemas.microsoft.com/office/powerpoint/2010/main" val="3533425468"/>
              </p:ext>
            </p:extLst>
          </p:nvPr>
        </p:nvGraphicFramePr>
        <p:xfrm>
          <a:off x="732692" y="533808"/>
          <a:ext cx="4525107" cy="5803193"/>
        </p:xfrm>
        <a:graphic>
          <a:graphicData uri="http://schemas.openxmlformats.org/drawingml/2006/table">
            <a:tbl>
              <a:tblPr firstRow="1" bandRow="1">
                <a:noFill/>
              </a:tblPr>
              <a:tblGrid>
                <a:gridCol w="817469">
                  <a:extLst>
                    <a:ext uri="{9D8B030D-6E8A-4147-A177-3AD203B41FA5}">
                      <a16:colId xmlns:a16="http://schemas.microsoft.com/office/drawing/2014/main" val="20000"/>
                    </a:ext>
                  </a:extLst>
                </a:gridCol>
                <a:gridCol w="1226506">
                  <a:extLst>
                    <a:ext uri="{9D8B030D-6E8A-4147-A177-3AD203B41FA5}">
                      <a16:colId xmlns:a16="http://schemas.microsoft.com/office/drawing/2014/main" val="20001"/>
                    </a:ext>
                  </a:extLst>
                </a:gridCol>
                <a:gridCol w="1240566">
                  <a:extLst>
                    <a:ext uri="{9D8B030D-6E8A-4147-A177-3AD203B41FA5}">
                      <a16:colId xmlns:a16="http://schemas.microsoft.com/office/drawing/2014/main" val="20002"/>
                    </a:ext>
                  </a:extLst>
                </a:gridCol>
                <a:gridCol w="1240566">
                  <a:extLst>
                    <a:ext uri="{9D8B030D-6E8A-4147-A177-3AD203B41FA5}">
                      <a16:colId xmlns:a16="http://schemas.microsoft.com/office/drawing/2014/main" val="1818084120"/>
                    </a:ext>
                  </a:extLst>
                </a:gridCol>
              </a:tblGrid>
              <a:tr h="52756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8"/>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412699304"/>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90934260"/>
                  </a:ext>
                </a:extLst>
              </a:tr>
            </a:tbl>
          </a:graphicData>
        </a:graphic>
      </p:graphicFrame>
      <p:sp>
        <p:nvSpPr>
          <p:cNvPr id="6" name="Google Shape;94;p5"/>
          <p:cNvSpPr txBox="1"/>
          <p:nvPr/>
        </p:nvSpPr>
        <p:spPr>
          <a:xfrm>
            <a:off x="1961567" y="495949"/>
            <a:ext cx="574327"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accent1">
                    <a:lumMod val="50000"/>
                  </a:schemeClr>
                </a:solidFill>
                <a:latin typeface="Century Gothic" panose="020B0502020202020204" pitchFamily="34" charset="0"/>
                <a:sym typeface="Century Gothic"/>
              </a:rPr>
              <a:t>1</a:t>
            </a:r>
            <a:endParaRPr sz="3200" dirty="0">
              <a:solidFill>
                <a:schemeClr val="accent1">
                  <a:lumMod val="50000"/>
                </a:schemeClr>
              </a:solidFill>
              <a:latin typeface="Century Gothic" panose="020B0502020202020204" pitchFamily="34" charset="0"/>
            </a:endParaRPr>
          </a:p>
          <a:p>
            <a:pPr marL="0" marR="0" lvl="0" indent="0" algn="l" rtl="0">
              <a:spcBef>
                <a:spcPts val="0"/>
              </a:spcBef>
              <a:spcAft>
                <a:spcPts val="0"/>
              </a:spcAft>
              <a:buNone/>
            </a:pPr>
            <a:endParaRPr sz="28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7" name="Google Shape;95;p5">
            <a:hlinkClick r:id="" action="ppaction://noaction">
              <a:snd r:embed="rId3" name="Hay un mercado.wav"/>
            </a:hlinkClick>
          </p:cNvPr>
          <p:cNvSpPr/>
          <p:nvPr/>
        </p:nvSpPr>
        <p:spPr>
          <a:xfrm>
            <a:off x="935245" y="1093484"/>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8" name="Google Shape;96;p5"/>
          <p:cNvSpPr txBox="1"/>
          <p:nvPr/>
        </p:nvSpPr>
        <p:spPr>
          <a:xfrm>
            <a:off x="1786802" y="1033184"/>
            <a:ext cx="1094154" cy="5148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 name="Google Shape;98;p5">
            <a:hlinkClick r:id="" action="ppaction://noaction">
              <a:snd r:embed="rId4" name="Escuchar música es fantástico.wav"/>
            </a:hlinkClick>
          </p:cNvPr>
          <p:cNvSpPr/>
          <p:nvPr/>
        </p:nvSpPr>
        <p:spPr>
          <a:xfrm>
            <a:off x="935245" y="1625041"/>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2</a:t>
            </a:r>
            <a:endParaRPr dirty="0"/>
          </a:p>
        </p:txBody>
      </p:sp>
      <p:sp>
        <p:nvSpPr>
          <p:cNvPr id="13" name="Google Shape;101;p5">
            <a:hlinkClick r:id="" action="ppaction://noaction">
              <a:snd r:embed="rId5" name="el mundo es grande.wav"/>
            </a:hlinkClick>
          </p:cNvPr>
          <p:cNvSpPr/>
          <p:nvPr/>
        </p:nvSpPr>
        <p:spPr>
          <a:xfrm>
            <a:off x="935242" y="2144582"/>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3</a:t>
            </a:r>
            <a:endParaRPr dirty="0"/>
          </a:p>
        </p:txBody>
      </p:sp>
      <p:sp>
        <p:nvSpPr>
          <p:cNvPr id="16" name="Google Shape;104;p5">
            <a:hlinkClick r:id="" action="ppaction://noaction">
              <a:snd r:embed="rId6" name="Estudia mucho en la escuela.wav"/>
            </a:hlinkClick>
          </p:cNvPr>
          <p:cNvSpPr/>
          <p:nvPr/>
        </p:nvSpPr>
        <p:spPr>
          <a:xfrm>
            <a:off x="935242" y="2671528"/>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4</a:t>
            </a:r>
            <a:endParaRPr dirty="0"/>
          </a:p>
        </p:txBody>
      </p:sp>
      <p:sp>
        <p:nvSpPr>
          <p:cNvPr id="19" name="Google Shape;107;p5">
            <a:hlinkClick r:id="" action="ppaction://noaction">
              <a:snd r:embed="rId7" name="El lugar está cerca.wav"/>
            </a:hlinkClick>
          </p:cNvPr>
          <p:cNvSpPr/>
          <p:nvPr/>
        </p:nvSpPr>
        <p:spPr>
          <a:xfrm>
            <a:off x="935242" y="3192585"/>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5</a:t>
            </a:r>
            <a:endParaRPr/>
          </a:p>
        </p:txBody>
      </p:sp>
      <p:sp>
        <p:nvSpPr>
          <p:cNvPr id="22" name="Google Shape;110;p5">
            <a:hlinkClick r:id="" action="ppaction://noaction">
              <a:snd r:embed="rId8" name="Tiene la respuesta.wav"/>
            </a:hlinkClick>
          </p:cNvPr>
          <p:cNvSpPr/>
          <p:nvPr/>
        </p:nvSpPr>
        <p:spPr>
          <a:xfrm>
            <a:off x="935242" y="3720684"/>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6</a:t>
            </a:r>
            <a:endParaRPr/>
          </a:p>
        </p:txBody>
      </p:sp>
      <p:sp>
        <p:nvSpPr>
          <p:cNvPr id="25" name="Google Shape;113;p5">
            <a:hlinkClick r:id="" action="ppaction://noaction">
              <a:snd r:embed="rId9" name="El pueblo antiguo está lejos.wav"/>
            </a:hlinkClick>
          </p:cNvPr>
          <p:cNvSpPr/>
          <p:nvPr/>
        </p:nvSpPr>
        <p:spPr>
          <a:xfrm>
            <a:off x="935242" y="4248783"/>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7</a:t>
            </a:r>
            <a:endParaRPr dirty="0"/>
          </a:p>
        </p:txBody>
      </p:sp>
      <p:sp>
        <p:nvSpPr>
          <p:cNvPr id="28" name="Google Shape;116;p5">
            <a:hlinkClick r:id="" action="ppaction://noaction">
              <a:snd r:embed="rId10" name="El pájaro azul está en la naturaleza.wav"/>
            </a:hlinkClick>
          </p:cNvPr>
          <p:cNvSpPr/>
          <p:nvPr/>
        </p:nvSpPr>
        <p:spPr>
          <a:xfrm>
            <a:off x="935242" y="4776882"/>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8</a:t>
            </a:r>
            <a:endParaRPr/>
          </a:p>
        </p:txBody>
      </p:sp>
      <p:sp>
        <p:nvSpPr>
          <p:cNvPr id="31" name="Google Shape;119;p5"/>
          <p:cNvSpPr txBox="1">
            <a:spLocks noGrp="1"/>
          </p:cNvSpPr>
          <p:nvPr>
            <p:ph type="title"/>
          </p:nvPr>
        </p:nvSpPr>
        <p:spPr>
          <a:xfrm>
            <a:off x="629451" y="42694"/>
            <a:ext cx="7695399" cy="481051"/>
          </a:xfrm>
          <a:prstGeom prst="rect">
            <a:avLst/>
          </a:prstGeom>
          <a:noFill/>
          <a:ln>
            <a:noFill/>
          </a:ln>
        </p:spPr>
        <p:txBody>
          <a:bodyPr spcFirstLastPara="1" wrap="square" lIns="91425" tIns="45700" rIns="91425" bIns="45700" anchor="ctr" anchorCtr="0">
            <a:normAutofit/>
          </a:bodyPr>
          <a:lstStyle/>
          <a:p>
            <a:pPr lvl="0">
              <a:lnSpc>
                <a:spcPct val="100000"/>
              </a:lnSpc>
              <a:spcBef>
                <a:spcPts val="0"/>
              </a:spcBef>
            </a:pPr>
            <a:r>
              <a:rPr lang="en-GB" sz="2400" b="1" dirty="0">
                <a:solidFill>
                  <a:schemeClr val="accent1">
                    <a:lumMod val="50000"/>
                  </a:schemeClr>
                </a:solidFill>
                <a:latin typeface="Century Gothic" panose="020B0502020202020204" pitchFamily="34" charset="0"/>
                <a:ea typeface="Century Gothic"/>
                <a:cs typeface="Century Gothic"/>
                <a:sym typeface="Century Gothic"/>
              </a:rPr>
              <a:t>Escucha. ¿</a:t>
            </a:r>
            <a:r>
              <a:rPr lang="en-GB" sz="2400" b="1" dirty="0" err="1">
                <a:solidFill>
                  <a:schemeClr val="accent1">
                    <a:lumMod val="50000"/>
                  </a:schemeClr>
                </a:solidFill>
                <a:latin typeface="Century Gothic" panose="020B0502020202020204" pitchFamily="34" charset="0"/>
                <a:ea typeface="Century Gothic"/>
                <a:cs typeface="Century Gothic"/>
                <a:sym typeface="Century Gothic"/>
              </a:rPr>
              <a:t>Cuántas</a:t>
            </a:r>
            <a:r>
              <a:rPr lang="en-GB" sz="2400" b="1" dirty="0">
                <a:solidFill>
                  <a:schemeClr val="accent1">
                    <a:lumMod val="50000"/>
                  </a:schemeClr>
                </a:solidFill>
                <a:latin typeface="Century Gothic" panose="020B0502020202020204" pitchFamily="34" charset="0"/>
                <a:ea typeface="Century Gothic"/>
                <a:cs typeface="Century Gothic"/>
                <a:sym typeface="Century Gothic"/>
              </a:rPr>
              <a:t> </a:t>
            </a:r>
            <a:r>
              <a:rPr lang="en-GB" sz="2400" b="1" dirty="0" err="1">
                <a:solidFill>
                  <a:schemeClr val="accent1">
                    <a:lumMod val="50000"/>
                  </a:schemeClr>
                </a:solidFill>
                <a:latin typeface="Century Gothic" panose="020B0502020202020204" pitchFamily="34" charset="0"/>
                <a:ea typeface="Century Gothic"/>
                <a:cs typeface="Century Gothic"/>
                <a:sym typeface="Century Gothic"/>
              </a:rPr>
              <a:t>veces</a:t>
            </a:r>
            <a:r>
              <a:rPr lang="en-GB" sz="2400" b="1" dirty="0">
                <a:solidFill>
                  <a:schemeClr val="accent1">
                    <a:lumMod val="50000"/>
                  </a:schemeClr>
                </a:solidFill>
                <a:latin typeface="Century Gothic" panose="020B0502020202020204" pitchFamily="34" charset="0"/>
                <a:ea typeface="Century Gothic"/>
                <a:cs typeface="Century Gothic"/>
                <a:sym typeface="Century Gothic"/>
              </a:rPr>
              <a:t> </a:t>
            </a:r>
            <a:r>
              <a:rPr lang="en-GB" sz="2400" b="1" dirty="0" err="1">
                <a:solidFill>
                  <a:schemeClr val="accent1">
                    <a:lumMod val="50000"/>
                  </a:schemeClr>
                </a:solidFill>
                <a:latin typeface="Century Gothic" panose="020B0502020202020204" pitchFamily="34" charset="0"/>
                <a:ea typeface="Century Gothic"/>
                <a:cs typeface="Century Gothic"/>
                <a:sym typeface="Century Gothic"/>
              </a:rPr>
              <a:t>escuchas</a:t>
            </a:r>
            <a:r>
              <a:rPr lang="en-GB" sz="2400" b="1" dirty="0">
                <a:solidFill>
                  <a:schemeClr val="accent1">
                    <a:lumMod val="50000"/>
                  </a:schemeClr>
                </a:solidFill>
                <a:latin typeface="Century Gothic" panose="020B0502020202020204" pitchFamily="34" charset="0"/>
                <a:ea typeface="Century Gothic"/>
                <a:cs typeface="Century Gothic"/>
                <a:sym typeface="Century Gothic"/>
              </a:rPr>
              <a:t> el </a:t>
            </a:r>
            <a:r>
              <a:rPr lang="en-GB" sz="2400" b="1" dirty="0" err="1">
                <a:solidFill>
                  <a:schemeClr val="accent1">
                    <a:lumMod val="50000"/>
                  </a:schemeClr>
                </a:solidFill>
                <a:latin typeface="Century Gothic" panose="020B0502020202020204" pitchFamily="34" charset="0"/>
                <a:ea typeface="Century Gothic"/>
                <a:cs typeface="Century Gothic"/>
                <a:sym typeface="Century Gothic"/>
              </a:rPr>
              <a:t>sonido</a:t>
            </a:r>
            <a:r>
              <a:rPr lang="en-GB" sz="2400" b="1" dirty="0">
                <a:solidFill>
                  <a:schemeClr val="accent1">
                    <a:lumMod val="50000"/>
                  </a:schemeClr>
                </a:solidFill>
                <a:latin typeface="Century Gothic" panose="020B0502020202020204" pitchFamily="34" charset="0"/>
                <a:ea typeface="Century Gothic"/>
                <a:cs typeface="Century Gothic"/>
                <a:sym typeface="Century Gothic"/>
              </a:rPr>
              <a:t> ‘u’?</a:t>
            </a:r>
            <a:endParaRPr sz="2400" b="1" dirty="0">
              <a:solidFill>
                <a:schemeClr val="accent1">
                  <a:lumMod val="50000"/>
                </a:schemeClr>
              </a:solidFill>
              <a:latin typeface="Century Gothic" panose="020B0502020202020204" pitchFamily="34" charset="0"/>
            </a:endParaRPr>
          </a:p>
        </p:txBody>
      </p:sp>
      <p:sp>
        <p:nvSpPr>
          <p:cNvPr id="32" name="Google Shape;94;p5"/>
          <p:cNvSpPr txBox="1"/>
          <p:nvPr/>
        </p:nvSpPr>
        <p:spPr>
          <a:xfrm>
            <a:off x="3143547" y="513683"/>
            <a:ext cx="66959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accent1">
                    <a:lumMod val="50000"/>
                  </a:schemeClr>
                </a:solidFill>
                <a:latin typeface="Century Gothic" panose="020B0502020202020204" pitchFamily="34" charset="0"/>
                <a:ea typeface="Century Gothic"/>
                <a:cs typeface="Century Gothic"/>
                <a:sym typeface="Century Gothic"/>
              </a:rPr>
              <a:t>2</a:t>
            </a:r>
            <a:endParaRPr sz="3200" dirty="0">
              <a:solidFill>
                <a:schemeClr val="accent1">
                  <a:lumMod val="50000"/>
                </a:schemeClr>
              </a:solidFill>
              <a:latin typeface="Century Gothic" panose="020B0502020202020204" pitchFamily="34" charset="0"/>
              <a:ea typeface="Century Gothic"/>
              <a:cs typeface="Century Gothic"/>
              <a:sym typeface="Century Gothic"/>
            </a:endParaRPr>
          </a:p>
        </p:txBody>
      </p:sp>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0816" y="1053667"/>
            <a:ext cx="522871" cy="544657"/>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7282" y="1566047"/>
            <a:ext cx="522871" cy="544657"/>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5613" y="2065156"/>
            <a:ext cx="522871" cy="544657"/>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70453" y="2640771"/>
            <a:ext cx="522871" cy="544657"/>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1713" y="3098529"/>
            <a:ext cx="522871" cy="544657"/>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5102" y="3704645"/>
            <a:ext cx="522871" cy="544657"/>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7282" y="4188057"/>
            <a:ext cx="522871" cy="544657"/>
          </a:xfrm>
          <a:prstGeom prst="rect">
            <a:avLst/>
          </a:prstGeom>
        </p:spPr>
      </p:pic>
      <p:pic>
        <p:nvPicPr>
          <p:cNvPr id="40" name="Pictur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51050" y="4751623"/>
            <a:ext cx="522871" cy="544657"/>
          </a:xfrm>
          <a:prstGeom prst="rect">
            <a:avLst/>
          </a:prstGeom>
        </p:spPr>
      </p:pic>
      <p:sp>
        <p:nvSpPr>
          <p:cNvPr id="41" name="Google Shape;116;p5">
            <a:hlinkClick r:id="" action="ppaction://noaction">
              <a:snd r:embed="rId12" name="solo hay un universo.wav"/>
            </a:hlinkClick>
          </p:cNvPr>
          <p:cNvSpPr/>
          <p:nvPr/>
        </p:nvSpPr>
        <p:spPr>
          <a:xfrm>
            <a:off x="935242" y="5309706"/>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9</a:t>
            </a:r>
            <a:endParaRPr dirty="0"/>
          </a:p>
        </p:txBody>
      </p:sp>
      <p:sp>
        <p:nvSpPr>
          <p:cNvPr id="42" name="Google Shape;116;p5">
            <a:hlinkClick r:id="" action="ppaction://noaction">
              <a:snd r:embed="rId13" name="Hay un museo en la ciudad.wav"/>
            </a:hlinkClick>
          </p:cNvPr>
          <p:cNvSpPr/>
          <p:nvPr/>
        </p:nvSpPr>
        <p:spPr>
          <a:xfrm>
            <a:off x="935242" y="5835786"/>
            <a:ext cx="504000" cy="457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10</a:t>
            </a:r>
            <a:endParaRPr sz="1600" dirty="0"/>
          </a:p>
        </p:txBody>
      </p:sp>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43547" y="5298346"/>
            <a:ext cx="522871" cy="544657"/>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34182" y="5761309"/>
            <a:ext cx="522871" cy="544657"/>
          </a:xfrm>
          <a:prstGeom prst="rect">
            <a:avLst/>
          </a:prstGeom>
        </p:spPr>
      </p:pic>
      <p:sp>
        <p:nvSpPr>
          <p:cNvPr id="72" name="Google Shape;119;p5"/>
          <p:cNvSpPr txBox="1">
            <a:spLocks/>
          </p:cNvSpPr>
          <p:nvPr/>
        </p:nvSpPr>
        <p:spPr>
          <a:xfrm>
            <a:off x="5297653" y="757523"/>
            <a:ext cx="7045186"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pPr>
            <a:r>
              <a:rPr lang="pt-BR" sz="2400" b="1" dirty="0">
                <a:solidFill>
                  <a:schemeClr val="accent1">
                    <a:lumMod val="50000"/>
                  </a:schemeClr>
                </a:solidFill>
                <a:latin typeface="Century Gothic" panose="020B0502020202020204" pitchFamily="34" charset="0"/>
                <a:ea typeface="Century Gothic"/>
                <a:cs typeface="Century Gothic"/>
                <a:sym typeface="Century Gothic"/>
              </a:rPr>
              <a:t>Escucha otra vez. Escribe las frases en español.</a:t>
            </a:r>
            <a:endParaRPr lang="pt-BR" sz="2400" b="1" dirty="0">
              <a:solidFill>
                <a:schemeClr val="accent1">
                  <a:lumMod val="50000"/>
                </a:schemeClr>
              </a:solidFill>
              <a:latin typeface="Century Gothic" panose="020B0502020202020204" pitchFamily="34" charset="0"/>
            </a:endParaRPr>
          </a:p>
        </p:txBody>
      </p:sp>
      <p:graphicFrame>
        <p:nvGraphicFramePr>
          <p:cNvPr id="73" name="Google Shape;92;p5" descr="Table for exercises"/>
          <p:cNvGraphicFramePr/>
          <p:nvPr>
            <p:extLst>
              <p:ext uri="{D42A27DB-BD31-4B8C-83A1-F6EECF244321}">
                <p14:modId xmlns:p14="http://schemas.microsoft.com/office/powerpoint/2010/main" val="2469562938"/>
              </p:ext>
            </p:extLst>
          </p:nvPr>
        </p:nvGraphicFramePr>
        <p:xfrm>
          <a:off x="6703378" y="1033184"/>
          <a:ext cx="5372807" cy="5275630"/>
        </p:xfrm>
        <a:graphic>
          <a:graphicData uri="http://schemas.openxmlformats.org/drawingml/2006/table">
            <a:tbl>
              <a:tblPr firstRow="1" bandRow="1">
                <a:noFill/>
              </a:tblPr>
              <a:tblGrid>
                <a:gridCol w="5372807">
                  <a:extLst>
                    <a:ext uri="{9D8B030D-6E8A-4147-A177-3AD203B41FA5}">
                      <a16:colId xmlns:a16="http://schemas.microsoft.com/office/drawing/2014/main" val="20000"/>
                    </a:ext>
                  </a:extLst>
                </a:gridCol>
              </a:tblGrid>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8"/>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412699304"/>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90934260"/>
                  </a:ext>
                </a:extLst>
              </a:tr>
            </a:tbl>
          </a:graphicData>
        </a:graphic>
      </p:graphicFrame>
      <p:sp>
        <p:nvSpPr>
          <p:cNvPr id="74" name="Google Shape;99;p5"/>
          <p:cNvSpPr txBox="1"/>
          <p:nvPr/>
        </p:nvSpPr>
        <p:spPr>
          <a:xfrm>
            <a:off x="6699478" y="1146270"/>
            <a:ext cx="4783772" cy="461624"/>
          </a:xfrm>
          <a:prstGeom prst="rect">
            <a:avLst/>
          </a:prstGeom>
          <a:noFill/>
          <a:ln>
            <a:noFill/>
          </a:ln>
        </p:spPr>
        <p:txBody>
          <a:bodyPr spcFirstLastPara="1" wrap="square" lIns="91425" tIns="45700" rIns="91425" bIns="45700" anchor="t" anchorCtr="0">
            <a:spAutoFit/>
          </a:bodyPr>
          <a:lstStyle/>
          <a:p>
            <a:pPr lvl="0"/>
            <a:r>
              <a:rPr lang="en-GB" sz="2400" b="1" dirty="0">
                <a:solidFill>
                  <a:schemeClr val="accent1">
                    <a:lumMod val="50000"/>
                  </a:schemeClr>
                </a:solidFill>
                <a:latin typeface="Century Gothic"/>
                <a:ea typeface="Century Gothic"/>
                <a:cs typeface="Century Gothic"/>
                <a:sym typeface="Century Gothic"/>
              </a:rPr>
              <a:t>Hay </a:t>
            </a:r>
            <a:r>
              <a:rPr lang="en-GB" sz="2400" b="1" dirty="0">
                <a:solidFill>
                  <a:srgbClr val="E25B00"/>
                </a:solidFill>
                <a:latin typeface="Century Gothic"/>
                <a:ea typeface="Century Gothic"/>
                <a:cs typeface="Century Gothic"/>
                <a:sym typeface="Century Gothic"/>
              </a:rPr>
              <a:t>u</a:t>
            </a:r>
            <a:r>
              <a:rPr lang="en-GB" sz="2400" b="1" dirty="0">
                <a:solidFill>
                  <a:schemeClr val="accent1">
                    <a:lumMod val="50000"/>
                  </a:schemeClr>
                </a:solidFill>
                <a:latin typeface="Century Gothic"/>
                <a:ea typeface="Century Gothic"/>
                <a:cs typeface="Century Gothic"/>
                <a:sym typeface="Century Gothic"/>
              </a:rPr>
              <a:t>n </a:t>
            </a:r>
            <a:r>
              <a:rPr lang="en-GB" sz="2400" b="1" dirty="0" err="1">
                <a:solidFill>
                  <a:schemeClr val="accent1">
                    <a:lumMod val="50000"/>
                  </a:schemeClr>
                </a:solidFill>
                <a:latin typeface="Century Gothic"/>
                <a:ea typeface="Century Gothic"/>
                <a:cs typeface="Century Gothic"/>
                <a:sym typeface="Century Gothic"/>
              </a:rPr>
              <a:t>mercado</a:t>
            </a:r>
            <a:r>
              <a:rPr lang="en-GB" sz="2400" b="1" dirty="0">
                <a:solidFill>
                  <a:schemeClr val="accent1">
                    <a:lumMod val="50000"/>
                  </a:schemeClr>
                </a:solidFill>
                <a:latin typeface="Century Gothic"/>
                <a:ea typeface="Century Gothic"/>
                <a:cs typeface="Century Gothic"/>
                <a:sym typeface="Century Gothic"/>
              </a:rPr>
              <a:t>.</a:t>
            </a:r>
            <a:endParaRPr sz="2400" b="1" dirty="0">
              <a:solidFill>
                <a:schemeClr val="accent1">
                  <a:lumMod val="50000"/>
                </a:schemeClr>
              </a:solidFill>
              <a:latin typeface="Century Gothic"/>
              <a:ea typeface="Century Gothic"/>
              <a:cs typeface="Century Gothic"/>
              <a:sym typeface="Century Gothic"/>
            </a:endParaRPr>
          </a:p>
        </p:txBody>
      </p:sp>
      <p:sp>
        <p:nvSpPr>
          <p:cNvPr id="75" name="Google Shape;99;p5"/>
          <p:cNvSpPr txBox="1"/>
          <p:nvPr/>
        </p:nvSpPr>
        <p:spPr>
          <a:xfrm>
            <a:off x="6699478" y="1633597"/>
            <a:ext cx="4986914" cy="461624"/>
          </a:xfrm>
          <a:prstGeom prst="rect">
            <a:avLst/>
          </a:prstGeom>
          <a:noFill/>
          <a:ln>
            <a:noFill/>
          </a:ln>
        </p:spPr>
        <p:txBody>
          <a:bodyPr spcFirstLastPara="1" wrap="square" lIns="91425" tIns="45700" rIns="91425" bIns="45700" anchor="t" anchorCtr="0">
            <a:spAutoFit/>
          </a:bodyPr>
          <a:lstStyle/>
          <a:p>
            <a:r>
              <a:rPr lang="en-GB" sz="2400" b="1" dirty="0" err="1">
                <a:solidFill>
                  <a:schemeClr val="accent1">
                    <a:lumMod val="50000"/>
                  </a:schemeClr>
                </a:solidFill>
                <a:latin typeface="Century Gothic" panose="020B0502020202020204" pitchFamily="34" charset="0"/>
              </a:rPr>
              <a:t>Esc</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char</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m</a:t>
            </a:r>
            <a:r>
              <a:rPr lang="en-GB" sz="2400" b="1" dirty="0" err="1">
                <a:solidFill>
                  <a:srgbClr val="E25B00"/>
                </a:solidFill>
                <a:latin typeface="Century Gothic" panose="020B0502020202020204" pitchFamily="34" charset="0"/>
              </a:rPr>
              <a:t>ú</a:t>
            </a:r>
            <a:r>
              <a:rPr lang="en-GB" sz="2400" b="1" dirty="0" err="1">
                <a:solidFill>
                  <a:schemeClr val="accent1">
                    <a:lumMod val="50000"/>
                  </a:schemeClr>
                </a:solidFill>
                <a:latin typeface="Century Gothic" panose="020B0502020202020204" pitchFamily="34" charset="0"/>
              </a:rPr>
              <a:t>sica</a:t>
            </a:r>
            <a:r>
              <a:rPr lang="en-GB" sz="2400" b="1" dirty="0">
                <a:solidFill>
                  <a:schemeClr val="accent1">
                    <a:lumMod val="50000"/>
                  </a:schemeClr>
                </a:solidFill>
                <a:latin typeface="Century Gothic" panose="020B0502020202020204" pitchFamily="34" charset="0"/>
              </a:rPr>
              <a:t> es </a:t>
            </a:r>
            <a:r>
              <a:rPr lang="en-GB" sz="2400" b="1" dirty="0" err="1">
                <a:solidFill>
                  <a:schemeClr val="accent1">
                    <a:lumMod val="50000"/>
                  </a:schemeClr>
                </a:solidFill>
                <a:latin typeface="Century Gothic" panose="020B0502020202020204" pitchFamily="34" charset="0"/>
              </a:rPr>
              <a:t>fantástico</a:t>
            </a:r>
            <a:r>
              <a:rPr lang="en-GB" sz="2400" b="1" dirty="0">
                <a:solidFill>
                  <a:schemeClr val="accent1">
                    <a:lumMod val="50000"/>
                  </a:schemeClr>
                </a:solidFill>
                <a:latin typeface="Century Gothic" panose="020B0502020202020204" pitchFamily="34" charset="0"/>
              </a:rPr>
              <a:t>.</a:t>
            </a:r>
          </a:p>
        </p:txBody>
      </p:sp>
      <p:sp>
        <p:nvSpPr>
          <p:cNvPr id="76" name="Google Shape;99;p5"/>
          <p:cNvSpPr txBox="1"/>
          <p:nvPr/>
        </p:nvSpPr>
        <p:spPr>
          <a:xfrm>
            <a:off x="6699478" y="2125390"/>
            <a:ext cx="4631372" cy="461624"/>
          </a:xfrm>
          <a:prstGeom prst="rect">
            <a:avLst/>
          </a:prstGeom>
          <a:noFill/>
          <a:ln>
            <a:noFill/>
          </a:ln>
        </p:spPr>
        <p:txBody>
          <a:bodyPr spcFirstLastPara="1" wrap="square" lIns="91425" tIns="45700" rIns="91425" bIns="45700" anchor="t" anchorCtr="0">
            <a:spAutoFit/>
          </a:bodyPr>
          <a:lstStyle/>
          <a:p>
            <a:r>
              <a:rPr lang="en-GB" sz="2400" b="1" dirty="0">
                <a:solidFill>
                  <a:schemeClr val="accent1">
                    <a:lumMod val="50000"/>
                  </a:schemeClr>
                </a:solidFill>
                <a:latin typeface="Century Gothic" panose="020B0502020202020204" pitchFamily="34" charset="0"/>
              </a:rPr>
              <a:t>El </a:t>
            </a:r>
            <a:r>
              <a:rPr lang="en-GB" sz="2400" b="1" dirty="0" err="1">
                <a:solidFill>
                  <a:schemeClr val="accent1">
                    <a:lumMod val="50000"/>
                  </a:schemeClr>
                </a:solidFill>
                <a:latin typeface="Century Gothic" panose="020B0502020202020204" pitchFamily="34" charset="0"/>
              </a:rPr>
              <a:t>m</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ndo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es</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grande</a:t>
            </a:r>
            <a:r>
              <a:rPr lang="en-GB" sz="2400" b="1" dirty="0">
                <a:solidFill>
                  <a:schemeClr val="accent1">
                    <a:lumMod val="50000"/>
                  </a:schemeClr>
                </a:solidFill>
                <a:latin typeface="Century Gothic" panose="020B0502020202020204" pitchFamily="34" charset="0"/>
              </a:rPr>
              <a:t>.</a:t>
            </a:r>
          </a:p>
        </p:txBody>
      </p:sp>
      <p:sp>
        <p:nvSpPr>
          <p:cNvPr id="77" name="Google Shape;99;p5"/>
          <p:cNvSpPr txBox="1"/>
          <p:nvPr/>
        </p:nvSpPr>
        <p:spPr>
          <a:xfrm>
            <a:off x="6699478" y="2671307"/>
            <a:ext cx="4631372" cy="461624"/>
          </a:xfrm>
          <a:prstGeom prst="rect">
            <a:avLst/>
          </a:prstGeom>
          <a:noFill/>
          <a:ln>
            <a:noFill/>
          </a:ln>
        </p:spPr>
        <p:txBody>
          <a:bodyPr spcFirstLastPara="1" wrap="square" lIns="91425" tIns="45700" rIns="91425" bIns="45700" anchor="t" anchorCtr="0">
            <a:spAutoFit/>
          </a:bodyPr>
          <a:lstStyle/>
          <a:p>
            <a:r>
              <a:rPr lang="es-ES" sz="2400" b="1" dirty="0">
                <a:solidFill>
                  <a:schemeClr val="accent1">
                    <a:lumMod val="50000"/>
                  </a:schemeClr>
                </a:solidFill>
                <a:latin typeface="Century Gothic" panose="020B0502020202020204" pitchFamily="34" charset="0"/>
              </a:rPr>
              <a:t>Est</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dia m</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cho en la esc</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ela.</a:t>
            </a:r>
            <a:endParaRPr lang="en-GB" sz="2400" b="1" dirty="0">
              <a:solidFill>
                <a:schemeClr val="accent1">
                  <a:lumMod val="50000"/>
                </a:schemeClr>
              </a:solidFill>
              <a:latin typeface="Century Gothic" panose="020B0502020202020204" pitchFamily="34" charset="0"/>
            </a:endParaRPr>
          </a:p>
        </p:txBody>
      </p:sp>
      <p:sp>
        <p:nvSpPr>
          <p:cNvPr id="78" name="Google Shape;99;p5"/>
          <p:cNvSpPr txBox="1"/>
          <p:nvPr/>
        </p:nvSpPr>
        <p:spPr>
          <a:xfrm>
            <a:off x="6699478" y="3209838"/>
            <a:ext cx="4631372" cy="461624"/>
          </a:xfrm>
          <a:prstGeom prst="rect">
            <a:avLst/>
          </a:prstGeom>
          <a:noFill/>
          <a:ln>
            <a:noFill/>
          </a:ln>
        </p:spPr>
        <p:txBody>
          <a:bodyPr spcFirstLastPara="1" wrap="square" lIns="91425" tIns="45700" rIns="91425" bIns="45700" anchor="t" anchorCtr="0">
            <a:spAutoFit/>
          </a:bodyPr>
          <a:lstStyle/>
          <a:p>
            <a:r>
              <a:rPr lang="en-GB" sz="2400" b="1" dirty="0">
                <a:solidFill>
                  <a:schemeClr val="accent1">
                    <a:lumMod val="50000"/>
                  </a:schemeClr>
                </a:solidFill>
                <a:latin typeface="Century Gothic" panose="020B0502020202020204" pitchFamily="34" charset="0"/>
              </a:rPr>
              <a:t>El </a:t>
            </a:r>
            <a:r>
              <a:rPr lang="en-GB" sz="2400" b="1" dirty="0" err="1">
                <a:solidFill>
                  <a:schemeClr val="accent1">
                    <a:lumMod val="50000"/>
                  </a:schemeClr>
                </a:solidFill>
                <a:latin typeface="Century Gothic" panose="020B0502020202020204" pitchFamily="34" charset="0"/>
              </a:rPr>
              <a:t>l</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gar</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está</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cerca</a:t>
            </a:r>
            <a:r>
              <a:rPr lang="en-GB" sz="2400" b="1" dirty="0">
                <a:solidFill>
                  <a:schemeClr val="accent1">
                    <a:lumMod val="50000"/>
                  </a:schemeClr>
                </a:solidFill>
                <a:latin typeface="Century Gothic" panose="020B0502020202020204" pitchFamily="34" charset="0"/>
              </a:rPr>
              <a:t>.</a:t>
            </a:r>
          </a:p>
        </p:txBody>
      </p:sp>
      <p:sp>
        <p:nvSpPr>
          <p:cNvPr id="79" name="Google Shape;99;p5"/>
          <p:cNvSpPr txBox="1"/>
          <p:nvPr/>
        </p:nvSpPr>
        <p:spPr>
          <a:xfrm>
            <a:off x="6699478" y="3746161"/>
            <a:ext cx="4631372" cy="461624"/>
          </a:xfrm>
          <a:prstGeom prst="rect">
            <a:avLst/>
          </a:prstGeom>
          <a:noFill/>
          <a:ln>
            <a:noFill/>
          </a:ln>
        </p:spPr>
        <p:txBody>
          <a:bodyPr spcFirstLastPara="1" wrap="square" lIns="91425" tIns="45700" rIns="91425" bIns="45700" anchor="t" anchorCtr="0">
            <a:spAutoFit/>
          </a:bodyPr>
          <a:lstStyle/>
          <a:p>
            <a:r>
              <a:rPr lang="en-GB" sz="2400" b="1" dirty="0">
                <a:solidFill>
                  <a:schemeClr val="accent1">
                    <a:lumMod val="50000"/>
                  </a:schemeClr>
                </a:solidFill>
                <a:latin typeface="Century Gothic" panose="020B0502020202020204" pitchFamily="34" charset="0"/>
              </a:rPr>
              <a:t>Tiene la </a:t>
            </a:r>
            <a:r>
              <a:rPr lang="en-GB" sz="2400" b="1" dirty="0" err="1">
                <a:solidFill>
                  <a:schemeClr val="accent1">
                    <a:lumMod val="50000"/>
                  </a:schemeClr>
                </a:solidFill>
                <a:latin typeface="Century Gothic" panose="020B0502020202020204" pitchFamily="34" charset="0"/>
              </a:rPr>
              <a:t>resp</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esta</a:t>
            </a:r>
            <a:r>
              <a:rPr lang="en-GB" sz="2400" b="1" dirty="0">
                <a:solidFill>
                  <a:schemeClr val="accent1">
                    <a:lumMod val="50000"/>
                  </a:schemeClr>
                </a:solidFill>
                <a:latin typeface="Century Gothic" panose="020B0502020202020204" pitchFamily="34" charset="0"/>
              </a:rPr>
              <a:t>.</a:t>
            </a:r>
          </a:p>
        </p:txBody>
      </p:sp>
      <p:sp>
        <p:nvSpPr>
          <p:cNvPr id="80" name="Google Shape;99;p5"/>
          <p:cNvSpPr txBox="1"/>
          <p:nvPr/>
        </p:nvSpPr>
        <p:spPr>
          <a:xfrm>
            <a:off x="6712121" y="4238553"/>
            <a:ext cx="4631372" cy="461624"/>
          </a:xfrm>
          <a:prstGeom prst="rect">
            <a:avLst/>
          </a:prstGeom>
          <a:noFill/>
          <a:ln>
            <a:noFill/>
          </a:ln>
        </p:spPr>
        <p:txBody>
          <a:bodyPr spcFirstLastPara="1" wrap="square" lIns="91425" tIns="45700" rIns="91425" bIns="45700" anchor="t" anchorCtr="0">
            <a:spAutoFit/>
          </a:bodyPr>
          <a:lstStyle/>
          <a:p>
            <a:r>
              <a:rPr lang="es-ES" sz="2400" b="1" dirty="0">
                <a:solidFill>
                  <a:schemeClr val="accent1">
                    <a:lumMod val="50000"/>
                  </a:schemeClr>
                </a:solidFill>
                <a:latin typeface="Century Gothic" panose="020B0502020202020204" pitchFamily="34" charset="0"/>
              </a:rPr>
              <a:t>El p</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eblo antig</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o está lejos.</a:t>
            </a:r>
            <a:endParaRPr lang="en-GB" sz="2400" b="1" dirty="0">
              <a:solidFill>
                <a:schemeClr val="accent1">
                  <a:lumMod val="50000"/>
                </a:schemeClr>
              </a:solidFill>
              <a:latin typeface="Century Gothic" panose="020B0502020202020204" pitchFamily="34" charset="0"/>
            </a:endParaRPr>
          </a:p>
        </p:txBody>
      </p:sp>
      <p:sp>
        <p:nvSpPr>
          <p:cNvPr id="81" name="Google Shape;99;p5"/>
          <p:cNvSpPr txBox="1"/>
          <p:nvPr/>
        </p:nvSpPr>
        <p:spPr>
          <a:xfrm>
            <a:off x="6703378" y="4785769"/>
            <a:ext cx="5488622" cy="461624"/>
          </a:xfrm>
          <a:prstGeom prst="rect">
            <a:avLst/>
          </a:prstGeom>
          <a:noFill/>
          <a:ln>
            <a:noFill/>
          </a:ln>
        </p:spPr>
        <p:txBody>
          <a:bodyPr spcFirstLastPara="1" wrap="square" lIns="91425" tIns="45700" rIns="91425" bIns="45700" anchor="t" anchorCtr="0">
            <a:spAutoFit/>
          </a:bodyPr>
          <a:lstStyle/>
          <a:p>
            <a:r>
              <a:rPr lang="es-ES" sz="2400" b="1" dirty="0">
                <a:solidFill>
                  <a:schemeClr val="accent1">
                    <a:lumMod val="50000"/>
                  </a:schemeClr>
                </a:solidFill>
                <a:latin typeface="Century Gothic" panose="020B0502020202020204" pitchFamily="34" charset="0"/>
              </a:rPr>
              <a:t>El pájaro az</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l está en la nat</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raleza.</a:t>
            </a:r>
            <a:endParaRPr lang="en-GB" sz="2400" b="1" dirty="0">
              <a:solidFill>
                <a:schemeClr val="accent1">
                  <a:lumMod val="50000"/>
                </a:schemeClr>
              </a:solidFill>
              <a:latin typeface="Century Gothic" panose="020B0502020202020204" pitchFamily="34" charset="0"/>
            </a:endParaRPr>
          </a:p>
        </p:txBody>
      </p:sp>
      <p:sp>
        <p:nvSpPr>
          <p:cNvPr id="82" name="Google Shape;99;p5"/>
          <p:cNvSpPr txBox="1"/>
          <p:nvPr/>
        </p:nvSpPr>
        <p:spPr>
          <a:xfrm>
            <a:off x="6712121" y="5282513"/>
            <a:ext cx="4974271" cy="461624"/>
          </a:xfrm>
          <a:prstGeom prst="rect">
            <a:avLst/>
          </a:prstGeom>
          <a:noFill/>
          <a:ln>
            <a:noFill/>
          </a:ln>
        </p:spPr>
        <p:txBody>
          <a:bodyPr spcFirstLastPara="1" wrap="square" lIns="91425" tIns="45700" rIns="91425" bIns="45700" anchor="t" anchorCtr="0">
            <a:spAutoFit/>
          </a:bodyPr>
          <a:lstStyle/>
          <a:p>
            <a:r>
              <a:rPr lang="es-ES" sz="2400" b="1" dirty="0">
                <a:solidFill>
                  <a:schemeClr val="accent1">
                    <a:lumMod val="50000"/>
                  </a:schemeClr>
                </a:solidFill>
                <a:latin typeface="Century Gothic" panose="020B0502020202020204" pitchFamily="34" charset="0"/>
              </a:rPr>
              <a:t>¿Solo hay</a:t>
            </a:r>
            <a:r>
              <a:rPr lang="es-ES" sz="2400" b="1" dirty="0">
                <a:solidFill>
                  <a:srgbClr val="002060"/>
                </a:solidFill>
                <a:latin typeface="Century Gothic" panose="020B0502020202020204" pitchFamily="34" charset="0"/>
              </a:rPr>
              <a:t> </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n</a:t>
            </a:r>
            <a:r>
              <a:rPr lang="es-ES" sz="2400" b="1" dirty="0">
                <a:solidFill>
                  <a:srgbClr val="002060"/>
                </a:solidFill>
                <a:latin typeface="Century Gothic" panose="020B0502020202020204" pitchFamily="34" charset="0"/>
              </a:rPr>
              <a:t> </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niverso?</a:t>
            </a:r>
            <a:endParaRPr lang="en-GB" sz="2400" b="1" dirty="0">
              <a:solidFill>
                <a:schemeClr val="accent1">
                  <a:lumMod val="50000"/>
                </a:schemeClr>
              </a:solidFill>
              <a:latin typeface="Century Gothic" panose="020B0502020202020204" pitchFamily="34" charset="0"/>
            </a:endParaRPr>
          </a:p>
        </p:txBody>
      </p:sp>
      <p:sp>
        <p:nvSpPr>
          <p:cNvPr id="83" name="Google Shape;99;p5"/>
          <p:cNvSpPr txBox="1"/>
          <p:nvPr/>
        </p:nvSpPr>
        <p:spPr>
          <a:xfrm>
            <a:off x="6712121" y="5847190"/>
            <a:ext cx="4631372" cy="461624"/>
          </a:xfrm>
          <a:prstGeom prst="rect">
            <a:avLst/>
          </a:prstGeom>
          <a:noFill/>
          <a:ln>
            <a:noFill/>
          </a:ln>
        </p:spPr>
        <p:txBody>
          <a:bodyPr spcFirstLastPara="1" wrap="square" lIns="91425" tIns="45700" rIns="91425" bIns="45700" anchor="t" anchorCtr="0">
            <a:spAutoFit/>
          </a:bodyPr>
          <a:lstStyle/>
          <a:p>
            <a:r>
              <a:rPr lang="es-ES" sz="2400" b="1" dirty="0">
                <a:solidFill>
                  <a:schemeClr val="accent1">
                    <a:lumMod val="50000"/>
                  </a:schemeClr>
                </a:solidFill>
                <a:latin typeface="Century Gothic" panose="020B0502020202020204" pitchFamily="34" charset="0"/>
              </a:rPr>
              <a:t>Hay </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n m</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seo en la ci</a:t>
            </a:r>
            <a:r>
              <a:rPr lang="es-ES" sz="2400" b="1" dirty="0">
                <a:solidFill>
                  <a:srgbClr val="E25B00"/>
                </a:solidFill>
                <a:latin typeface="Century Gothic" panose="020B0502020202020204" pitchFamily="34" charset="0"/>
              </a:rPr>
              <a:t>u</a:t>
            </a:r>
            <a:r>
              <a:rPr lang="es-ES" sz="2400" b="1" dirty="0">
                <a:solidFill>
                  <a:schemeClr val="accent1">
                    <a:lumMod val="50000"/>
                  </a:schemeClr>
                </a:solidFill>
                <a:latin typeface="Century Gothic" panose="020B0502020202020204" pitchFamily="34" charset="0"/>
              </a:rPr>
              <a:t>dad.</a:t>
            </a:r>
            <a:endParaRPr lang="en-GB" sz="2400" b="1" dirty="0">
              <a:solidFill>
                <a:schemeClr val="accent1">
                  <a:lumMod val="50000"/>
                </a:schemeClr>
              </a:solidFill>
              <a:latin typeface="Century Gothic" panose="020B0502020202020204" pitchFamily="34" charset="0"/>
            </a:endParaRPr>
          </a:p>
        </p:txBody>
      </p:sp>
      <p:sp>
        <p:nvSpPr>
          <p:cNvPr id="46" name="Title 1"/>
          <p:cNvSpPr txBox="1">
            <a:spLocks/>
          </p:cNvSpPr>
          <p:nvPr/>
        </p:nvSpPr>
        <p:spPr>
          <a:xfrm>
            <a:off x="9666516" y="406341"/>
            <a:ext cx="237139"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00" b="1" dirty="0" err="1">
                <a:solidFill>
                  <a:schemeClr val="bg1"/>
                </a:solidFill>
                <a:latin typeface="Century Gothic" panose="020B0502020202020204" pitchFamily="34" charset="0"/>
              </a:rPr>
              <a:t>escuchar</a:t>
            </a:r>
            <a:r>
              <a:rPr lang="en-GB" sz="100" b="1" dirty="0">
                <a:solidFill>
                  <a:schemeClr val="bg1"/>
                </a:solidFill>
                <a:latin typeface="Century Gothic" panose="020B0502020202020204" pitchFamily="34" charset="0"/>
              </a:rPr>
              <a:t> / </a:t>
            </a:r>
            <a:r>
              <a:rPr lang="en-GB" sz="100" b="1" dirty="0" err="1">
                <a:solidFill>
                  <a:schemeClr val="bg1"/>
                </a:solidFill>
                <a:latin typeface="Century Gothic" panose="020B0502020202020204" pitchFamily="34" charset="0"/>
              </a:rPr>
              <a:t>escribir</a:t>
            </a:r>
            <a:endParaRPr lang="en-GB" sz="100" b="1" dirty="0">
              <a:solidFill>
                <a:schemeClr val="bg1"/>
              </a:solidFill>
              <a:latin typeface="Century Gothic" panose="020B0502020202020204" pitchFamily="34" charset="0"/>
            </a:endParaRPr>
          </a:p>
        </p:txBody>
      </p:sp>
      <p:sp>
        <p:nvSpPr>
          <p:cNvPr id="47" name="Google Shape;94;p5">
            <a:extLst>
              <a:ext uri="{FF2B5EF4-FFF2-40B4-BE49-F238E27FC236}">
                <a16:creationId xmlns:a16="http://schemas.microsoft.com/office/drawing/2014/main" id="{4270AA40-A2BD-405D-BC27-AC196F524021}"/>
              </a:ext>
            </a:extLst>
          </p:cNvPr>
          <p:cNvSpPr txBox="1"/>
          <p:nvPr/>
        </p:nvSpPr>
        <p:spPr>
          <a:xfrm>
            <a:off x="4297091" y="503610"/>
            <a:ext cx="66959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accent1">
                    <a:lumMod val="50000"/>
                  </a:schemeClr>
                </a:solidFill>
                <a:latin typeface="Century Gothic" panose="020B0502020202020204" pitchFamily="34" charset="0"/>
                <a:ea typeface="Century Gothic"/>
                <a:cs typeface="Century Gothic"/>
                <a:sym typeface="Century Gothic"/>
              </a:rPr>
              <a:t>3</a:t>
            </a:r>
            <a:endParaRPr sz="32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49"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2522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4" grpId="0"/>
      <p:bldP spid="75" grpId="0"/>
      <p:bldP spid="76" grpId="0"/>
      <p:bldP spid="77" grpId="0"/>
      <p:bldP spid="78" grpId="0"/>
      <p:bldP spid="79" grpId="0"/>
      <p:bldP spid="80" grpId="0"/>
      <p:bldP spid="81" grpId="0"/>
      <p:bldP spid="82" grpId="0"/>
      <p:bldP spid="8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92;p5" descr="Table for exercises"/>
          <p:cNvGraphicFramePr/>
          <p:nvPr>
            <p:extLst>
              <p:ext uri="{D42A27DB-BD31-4B8C-83A1-F6EECF244321}">
                <p14:modId xmlns:p14="http://schemas.microsoft.com/office/powerpoint/2010/main" val="3588295315"/>
              </p:ext>
            </p:extLst>
          </p:nvPr>
        </p:nvGraphicFramePr>
        <p:xfrm>
          <a:off x="96164" y="1046153"/>
          <a:ext cx="2590804" cy="5275630"/>
        </p:xfrm>
        <a:graphic>
          <a:graphicData uri="http://schemas.openxmlformats.org/drawingml/2006/table">
            <a:tbl>
              <a:tblPr firstRow="1" bandRow="1">
                <a:noFill/>
              </a:tblPr>
              <a:tblGrid>
                <a:gridCol w="1882953">
                  <a:extLst>
                    <a:ext uri="{9D8B030D-6E8A-4147-A177-3AD203B41FA5}">
                      <a16:colId xmlns:a16="http://schemas.microsoft.com/office/drawing/2014/main" val="20000"/>
                    </a:ext>
                  </a:extLst>
                </a:gridCol>
                <a:gridCol w="707851">
                  <a:extLst>
                    <a:ext uri="{9D8B030D-6E8A-4147-A177-3AD203B41FA5}">
                      <a16:colId xmlns:a16="http://schemas.microsoft.com/office/drawing/2014/main" val="2547862368"/>
                    </a:ext>
                  </a:extLst>
                </a:gridCol>
              </a:tblGrid>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8"/>
                  </a:ext>
                </a:extLst>
              </a:tr>
              <a:tr h="527563">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412699304"/>
                  </a:ext>
                </a:extLst>
              </a:tr>
              <a:tr h="527563">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90934260"/>
                  </a:ext>
                </a:extLst>
              </a:tr>
            </a:tbl>
          </a:graphicData>
        </a:graphic>
      </p:graphicFrame>
      <p:sp>
        <p:nvSpPr>
          <p:cNvPr id="9" name="Google Shape;99;p5"/>
          <p:cNvSpPr txBox="1"/>
          <p:nvPr/>
        </p:nvSpPr>
        <p:spPr>
          <a:xfrm>
            <a:off x="153954" y="1092443"/>
            <a:ext cx="176975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chemeClr val="accent1">
                    <a:lumMod val="50000"/>
                  </a:schemeClr>
                </a:solidFill>
                <a:latin typeface="Century Gothic"/>
                <a:ea typeface="Century Gothic"/>
                <a:cs typeface="Century Gothic"/>
                <a:sym typeface="Century Gothic"/>
              </a:rPr>
              <a:t>nat</a:t>
            </a:r>
            <a:r>
              <a:rPr lang="en-GB" sz="2400" b="1" dirty="0" err="1">
                <a:solidFill>
                  <a:srgbClr val="E25B00"/>
                </a:solidFill>
                <a:latin typeface="Century Gothic"/>
                <a:ea typeface="Century Gothic"/>
                <a:cs typeface="Century Gothic"/>
                <a:sym typeface="Century Gothic"/>
              </a:rPr>
              <a:t>u</a:t>
            </a:r>
            <a:r>
              <a:rPr lang="en-GB" sz="2400" b="1" dirty="0" err="1">
                <a:solidFill>
                  <a:schemeClr val="accent1">
                    <a:lumMod val="50000"/>
                  </a:schemeClr>
                </a:solidFill>
                <a:latin typeface="Century Gothic"/>
                <a:ea typeface="Century Gothic"/>
                <a:cs typeface="Century Gothic"/>
                <a:sym typeface="Century Gothic"/>
              </a:rPr>
              <a:t>raleza</a:t>
            </a:r>
            <a:endParaRPr sz="2400" b="1" dirty="0">
              <a:solidFill>
                <a:schemeClr val="accent1">
                  <a:lumMod val="50000"/>
                </a:schemeClr>
              </a:solidFill>
              <a:latin typeface="Century Gothic"/>
              <a:ea typeface="Century Gothic"/>
              <a:cs typeface="Century Gothic"/>
              <a:sym typeface="Century Gothic"/>
            </a:endParaRPr>
          </a:p>
        </p:txBody>
      </p:sp>
      <p:sp>
        <p:nvSpPr>
          <p:cNvPr id="10" name="Google Shape;99;p5"/>
          <p:cNvSpPr txBox="1"/>
          <p:nvPr/>
        </p:nvSpPr>
        <p:spPr>
          <a:xfrm>
            <a:off x="133054" y="1618379"/>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chemeClr val="accent1">
                    <a:lumMod val="50000"/>
                  </a:schemeClr>
                </a:solidFill>
                <a:latin typeface="Century Gothic" panose="020B0502020202020204" pitchFamily="34" charset="0"/>
              </a:rPr>
              <a:t>az</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l</a:t>
            </a:r>
            <a:endParaRPr lang="en-GB" sz="2400" b="1" dirty="0">
              <a:solidFill>
                <a:schemeClr val="accent1">
                  <a:lumMod val="50000"/>
                </a:schemeClr>
              </a:solidFill>
              <a:latin typeface="Century Gothic" panose="020B0502020202020204" pitchFamily="34" charset="0"/>
            </a:endParaRPr>
          </a:p>
        </p:txBody>
      </p:sp>
      <p:sp>
        <p:nvSpPr>
          <p:cNvPr id="11" name="Google Shape;99;p5"/>
          <p:cNvSpPr txBox="1"/>
          <p:nvPr/>
        </p:nvSpPr>
        <p:spPr>
          <a:xfrm>
            <a:off x="133054" y="2110172"/>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chemeClr val="accent1">
                    <a:lumMod val="50000"/>
                  </a:schemeClr>
                </a:solidFill>
                <a:latin typeface="Century Gothic" panose="020B0502020202020204" pitchFamily="34" charset="0"/>
              </a:rPr>
              <a:t>esc</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char</a:t>
            </a:r>
            <a:endParaRPr lang="en-GB" sz="2400" b="1" dirty="0">
              <a:solidFill>
                <a:schemeClr val="accent1">
                  <a:lumMod val="50000"/>
                </a:schemeClr>
              </a:solidFill>
              <a:latin typeface="Century Gothic" panose="020B0502020202020204" pitchFamily="34" charset="0"/>
            </a:endParaRPr>
          </a:p>
        </p:txBody>
      </p:sp>
      <p:sp>
        <p:nvSpPr>
          <p:cNvPr id="12" name="Google Shape;99;p5"/>
          <p:cNvSpPr txBox="1"/>
          <p:nvPr/>
        </p:nvSpPr>
        <p:spPr>
          <a:xfrm>
            <a:off x="153954" y="2656089"/>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chemeClr val="accent1">
                    <a:lumMod val="50000"/>
                  </a:schemeClr>
                </a:solidFill>
                <a:latin typeface="Century Gothic" panose="020B0502020202020204" pitchFamily="34" charset="0"/>
              </a:rPr>
              <a:t>m</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seo</a:t>
            </a:r>
            <a:endParaRPr lang="en-GB" sz="2400" b="1" dirty="0">
              <a:solidFill>
                <a:schemeClr val="accent1">
                  <a:lumMod val="50000"/>
                </a:schemeClr>
              </a:solidFill>
              <a:latin typeface="Century Gothic" panose="020B0502020202020204" pitchFamily="34" charset="0"/>
            </a:endParaRPr>
          </a:p>
        </p:txBody>
      </p:sp>
      <p:sp>
        <p:nvSpPr>
          <p:cNvPr id="13" name="Google Shape;99;p5"/>
          <p:cNvSpPr txBox="1"/>
          <p:nvPr/>
        </p:nvSpPr>
        <p:spPr>
          <a:xfrm>
            <a:off x="153954" y="3194620"/>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chemeClr val="accent1">
                    <a:lumMod val="50000"/>
                  </a:schemeClr>
                </a:solidFill>
                <a:latin typeface="Century Gothic" panose="020B0502020202020204" pitchFamily="34" charset="0"/>
              </a:rPr>
              <a:t>esc</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ela</a:t>
            </a:r>
            <a:endParaRPr lang="en-GB" sz="2400" b="1" dirty="0">
              <a:solidFill>
                <a:schemeClr val="accent1">
                  <a:lumMod val="50000"/>
                </a:schemeClr>
              </a:solidFill>
              <a:latin typeface="Century Gothic" panose="020B0502020202020204" pitchFamily="34" charset="0"/>
            </a:endParaRPr>
          </a:p>
        </p:txBody>
      </p:sp>
      <p:sp>
        <p:nvSpPr>
          <p:cNvPr id="14" name="Google Shape;99;p5"/>
          <p:cNvSpPr txBox="1"/>
          <p:nvPr/>
        </p:nvSpPr>
        <p:spPr>
          <a:xfrm>
            <a:off x="153954" y="3730943"/>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chemeClr val="accent1">
                    <a:lumMod val="50000"/>
                  </a:schemeClr>
                </a:solidFill>
                <a:latin typeface="Century Gothic" panose="020B0502020202020204" pitchFamily="34" charset="0"/>
              </a:rPr>
              <a:t>m</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ndo</a:t>
            </a:r>
            <a:endParaRPr lang="en-GB" sz="2400" b="1" dirty="0">
              <a:solidFill>
                <a:schemeClr val="accent1">
                  <a:lumMod val="50000"/>
                </a:schemeClr>
              </a:solidFill>
              <a:latin typeface="Century Gothic" panose="020B0502020202020204" pitchFamily="34" charset="0"/>
            </a:endParaRPr>
          </a:p>
        </p:txBody>
      </p:sp>
      <p:sp>
        <p:nvSpPr>
          <p:cNvPr id="15" name="Google Shape;99;p5"/>
          <p:cNvSpPr txBox="1"/>
          <p:nvPr/>
        </p:nvSpPr>
        <p:spPr>
          <a:xfrm>
            <a:off x="153954" y="4238611"/>
            <a:ext cx="1622016" cy="461624"/>
          </a:xfrm>
          <a:prstGeom prst="rect">
            <a:avLst/>
          </a:prstGeom>
          <a:noFill/>
          <a:ln>
            <a:noFill/>
          </a:ln>
        </p:spPr>
        <p:txBody>
          <a:bodyPr spcFirstLastPara="1" wrap="square" lIns="91425" tIns="45700" rIns="91425" bIns="45700" anchor="t" anchorCtr="0">
            <a:spAutoFit/>
          </a:bodyPr>
          <a:lstStyle/>
          <a:p>
            <a:r>
              <a:rPr lang="en-GB" sz="2400" b="1" dirty="0">
                <a:solidFill>
                  <a:schemeClr val="accent1">
                    <a:lumMod val="50000"/>
                  </a:schemeClr>
                </a:solidFill>
                <a:latin typeface="Century Gothic" panose="020B0502020202020204" pitchFamily="34" charset="0"/>
              </a:rPr>
              <a:t>p</a:t>
            </a:r>
            <a:r>
              <a:rPr lang="en-GB" sz="2400" b="1" dirty="0">
                <a:solidFill>
                  <a:srgbClr val="E25B00"/>
                </a:solidFill>
                <a:latin typeface="Century Gothic" panose="020B0502020202020204" pitchFamily="34" charset="0"/>
              </a:rPr>
              <a:t>u</a:t>
            </a:r>
            <a:r>
              <a:rPr lang="en-GB" sz="2400" b="1" dirty="0">
                <a:solidFill>
                  <a:schemeClr val="accent1">
                    <a:lumMod val="50000"/>
                  </a:schemeClr>
                </a:solidFill>
                <a:latin typeface="Century Gothic" panose="020B0502020202020204" pitchFamily="34" charset="0"/>
              </a:rPr>
              <a:t>eblo</a:t>
            </a:r>
          </a:p>
        </p:txBody>
      </p:sp>
      <p:sp>
        <p:nvSpPr>
          <p:cNvPr id="16" name="Google Shape;99;p5"/>
          <p:cNvSpPr txBox="1"/>
          <p:nvPr/>
        </p:nvSpPr>
        <p:spPr>
          <a:xfrm>
            <a:off x="153954" y="4752699"/>
            <a:ext cx="1646555" cy="461624"/>
          </a:xfrm>
          <a:prstGeom prst="rect">
            <a:avLst/>
          </a:prstGeom>
          <a:noFill/>
          <a:ln>
            <a:noFill/>
          </a:ln>
        </p:spPr>
        <p:txBody>
          <a:bodyPr spcFirstLastPara="1" wrap="square" lIns="91425" tIns="45700" rIns="91425" bIns="45700" anchor="t" anchorCtr="0">
            <a:spAutoFit/>
          </a:bodyPr>
          <a:lstStyle/>
          <a:p>
            <a:r>
              <a:rPr lang="en-GB" sz="2400" b="1" dirty="0" err="1">
                <a:solidFill>
                  <a:schemeClr val="accent1">
                    <a:lumMod val="50000"/>
                  </a:schemeClr>
                </a:solidFill>
                <a:latin typeface="Century Gothic" panose="020B0502020202020204" pitchFamily="34" charset="0"/>
              </a:rPr>
              <a:t>antig</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o</a:t>
            </a:r>
            <a:endParaRPr lang="en-GB" sz="2400" b="1" dirty="0">
              <a:solidFill>
                <a:schemeClr val="accent1">
                  <a:lumMod val="50000"/>
                </a:schemeClr>
              </a:solidFill>
              <a:latin typeface="Century Gothic" panose="020B0502020202020204" pitchFamily="34" charset="0"/>
            </a:endParaRPr>
          </a:p>
        </p:txBody>
      </p:sp>
      <p:sp>
        <p:nvSpPr>
          <p:cNvPr id="17" name="Google Shape;99;p5"/>
          <p:cNvSpPr txBox="1"/>
          <p:nvPr/>
        </p:nvSpPr>
        <p:spPr>
          <a:xfrm>
            <a:off x="181032" y="5289903"/>
            <a:ext cx="1622016" cy="461624"/>
          </a:xfrm>
          <a:prstGeom prst="rect">
            <a:avLst/>
          </a:prstGeom>
          <a:noFill/>
          <a:ln>
            <a:noFill/>
          </a:ln>
        </p:spPr>
        <p:txBody>
          <a:bodyPr spcFirstLastPara="1" wrap="square" lIns="91425" tIns="45700" rIns="91425" bIns="45700" anchor="t" anchorCtr="0">
            <a:spAutoFit/>
          </a:bodyPr>
          <a:lstStyle/>
          <a:p>
            <a:r>
              <a:rPr lang="en-GB" sz="2400" b="1" dirty="0">
                <a:solidFill>
                  <a:schemeClr val="accent1">
                    <a:lumMod val="50000"/>
                  </a:schemeClr>
                </a:solidFill>
                <a:latin typeface="Century Gothic" panose="020B0502020202020204" pitchFamily="34" charset="0"/>
              </a:rPr>
              <a:t>ci</a:t>
            </a:r>
            <a:r>
              <a:rPr lang="en-GB" sz="2400" b="1" dirty="0">
                <a:solidFill>
                  <a:srgbClr val="E25B00"/>
                </a:solidFill>
                <a:latin typeface="Century Gothic" panose="020B0502020202020204" pitchFamily="34" charset="0"/>
              </a:rPr>
              <a:t>u</a:t>
            </a:r>
            <a:r>
              <a:rPr lang="en-GB" sz="2400" b="1" dirty="0">
                <a:solidFill>
                  <a:schemeClr val="accent1">
                    <a:lumMod val="50000"/>
                  </a:schemeClr>
                </a:solidFill>
                <a:latin typeface="Century Gothic" panose="020B0502020202020204" pitchFamily="34" charset="0"/>
              </a:rPr>
              <a:t>dad</a:t>
            </a:r>
          </a:p>
        </p:txBody>
      </p:sp>
      <p:sp>
        <p:nvSpPr>
          <p:cNvPr id="18" name="Google Shape;99;p5"/>
          <p:cNvSpPr txBox="1"/>
          <p:nvPr/>
        </p:nvSpPr>
        <p:spPr>
          <a:xfrm>
            <a:off x="181032" y="5811162"/>
            <a:ext cx="1622016" cy="461624"/>
          </a:xfrm>
          <a:prstGeom prst="rect">
            <a:avLst/>
          </a:prstGeom>
          <a:noFill/>
          <a:ln>
            <a:noFill/>
          </a:ln>
        </p:spPr>
        <p:txBody>
          <a:bodyPr spcFirstLastPara="1" wrap="square" lIns="91425" tIns="45700" rIns="91425" bIns="45700" anchor="t" anchorCtr="0">
            <a:spAutoFit/>
          </a:bodyPr>
          <a:lstStyle/>
          <a:p>
            <a:r>
              <a:rPr lang="en-GB" sz="2400" b="1" dirty="0" err="1">
                <a:solidFill>
                  <a:schemeClr val="accent1">
                    <a:lumMod val="50000"/>
                  </a:schemeClr>
                </a:solidFill>
                <a:latin typeface="Century Gothic" panose="020B0502020202020204" pitchFamily="34" charset="0"/>
              </a:rPr>
              <a:t>resp</a:t>
            </a:r>
            <a:r>
              <a:rPr lang="en-GB" sz="2400" b="1" dirty="0" err="1">
                <a:solidFill>
                  <a:srgbClr val="E25B00"/>
                </a:solidFill>
                <a:latin typeface="Century Gothic" panose="020B0502020202020204" pitchFamily="34" charset="0"/>
              </a:rPr>
              <a:t>u</a:t>
            </a:r>
            <a:r>
              <a:rPr lang="en-GB" sz="2400" b="1" dirty="0" err="1">
                <a:solidFill>
                  <a:schemeClr val="accent1">
                    <a:lumMod val="50000"/>
                  </a:schemeClr>
                </a:solidFill>
                <a:latin typeface="Century Gothic" panose="020B0502020202020204" pitchFamily="34" charset="0"/>
              </a:rPr>
              <a:t>esta</a:t>
            </a:r>
            <a:endParaRPr lang="en-GB" sz="2400" b="1" dirty="0">
              <a:solidFill>
                <a:schemeClr val="accent1">
                  <a:lumMod val="50000"/>
                </a:schemeClr>
              </a:solidFill>
              <a:latin typeface="Century Gothic" panose="020B0502020202020204" pitchFamily="34" charset="0"/>
            </a:endParaRPr>
          </a:p>
        </p:txBody>
      </p:sp>
      <p:sp>
        <p:nvSpPr>
          <p:cNvPr id="32" name="Rectangle 31"/>
          <p:cNvSpPr/>
          <p:nvPr/>
        </p:nvSpPr>
        <p:spPr>
          <a:xfrm>
            <a:off x="9504653" y="30811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C</a:t>
            </a:r>
          </a:p>
        </p:txBody>
      </p:sp>
      <p:sp>
        <p:nvSpPr>
          <p:cNvPr id="42" name="Rectangle 41"/>
          <p:cNvSpPr/>
          <p:nvPr/>
        </p:nvSpPr>
        <p:spPr>
          <a:xfrm>
            <a:off x="2112421" y="1120327"/>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a:t>
            </a:r>
          </a:p>
        </p:txBody>
      </p:sp>
      <p:sp>
        <p:nvSpPr>
          <p:cNvPr id="43" name="Rectangle 42"/>
          <p:cNvSpPr/>
          <p:nvPr/>
        </p:nvSpPr>
        <p:spPr>
          <a:xfrm>
            <a:off x="2119587" y="1637030"/>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F</a:t>
            </a:r>
          </a:p>
        </p:txBody>
      </p:sp>
      <p:sp>
        <p:nvSpPr>
          <p:cNvPr id="44" name="Rectangle 43"/>
          <p:cNvSpPr/>
          <p:nvPr/>
        </p:nvSpPr>
        <p:spPr>
          <a:xfrm>
            <a:off x="2144515" y="2179329"/>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H</a:t>
            </a:r>
          </a:p>
        </p:txBody>
      </p:sp>
      <p:sp>
        <p:nvSpPr>
          <p:cNvPr id="45" name="Rectangle 44"/>
          <p:cNvSpPr/>
          <p:nvPr/>
        </p:nvSpPr>
        <p:spPr>
          <a:xfrm>
            <a:off x="2116561" y="2694375"/>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I</a:t>
            </a:r>
          </a:p>
        </p:txBody>
      </p:sp>
      <p:sp>
        <p:nvSpPr>
          <p:cNvPr id="46" name="Rectangle 45"/>
          <p:cNvSpPr/>
          <p:nvPr/>
        </p:nvSpPr>
        <p:spPr>
          <a:xfrm>
            <a:off x="2114176" y="3224550"/>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a:t>
            </a:r>
          </a:p>
        </p:txBody>
      </p:sp>
      <p:sp>
        <p:nvSpPr>
          <p:cNvPr id="47" name="Rectangle 46"/>
          <p:cNvSpPr/>
          <p:nvPr/>
        </p:nvSpPr>
        <p:spPr>
          <a:xfrm>
            <a:off x="2126555" y="3745095"/>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a:t>
            </a:r>
          </a:p>
        </p:txBody>
      </p:sp>
      <p:sp>
        <p:nvSpPr>
          <p:cNvPr id="48" name="Rectangle 47"/>
          <p:cNvSpPr/>
          <p:nvPr/>
        </p:nvSpPr>
        <p:spPr>
          <a:xfrm>
            <a:off x="2134740" y="4255698"/>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J</a:t>
            </a:r>
          </a:p>
        </p:txBody>
      </p:sp>
      <p:sp>
        <p:nvSpPr>
          <p:cNvPr id="49" name="Rectangle 48"/>
          <p:cNvSpPr/>
          <p:nvPr/>
        </p:nvSpPr>
        <p:spPr>
          <a:xfrm>
            <a:off x="2148699" y="4818840"/>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A</a:t>
            </a:r>
          </a:p>
        </p:txBody>
      </p:sp>
      <p:sp>
        <p:nvSpPr>
          <p:cNvPr id="50" name="Rectangle 49"/>
          <p:cNvSpPr/>
          <p:nvPr/>
        </p:nvSpPr>
        <p:spPr>
          <a:xfrm>
            <a:off x="2119585" y="5329981"/>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B</a:t>
            </a:r>
          </a:p>
        </p:txBody>
      </p:sp>
      <p:sp>
        <p:nvSpPr>
          <p:cNvPr id="51" name="Rectangle 50"/>
          <p:cNvSpPr/>
          <p:nvPr/>
        </p:nvSpPr>
        <p:spPr>
          <a:xfrm>
            <a:off x="2138766" y="5884486"/>
            <a:ext cx="383703" cy="301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G</a:t>
            </a:r>
          </a:p>
        </p:txBody>
      </p:sp>
      <p:sp>
        <p:nvSpPr>
          <p:cNvPr id="7" name="Title 6"/>
          <p:cNvSpPr>
            <a:spLocks noGrp="1"/>
          </p:cNvSpPr>
          <p:nvPr>
            <p:ph type="title"/>
          </p:nvPr>
        </p:nvSpPr>
        <p:spPr>
          <a:xfrm>
            <a:off x="0" y="199222"/>
            <a:ext cx="11934568" cy="433865"/>
          </a:xfrm>
        </p:spPr>
        <p:txBody>
          <a:bodyPr>
            <a:noAutofit/>
          </a:bodyPr>
          <a:lstStyle/>
          <a:p>
            <a:r>
              <a:rPr lang="pt-BR" sz="2800" b="1" dirty="0">
                <a:solidFill>
                  <a:schemeClr val="accent1">
                    <a:lumMod val="50000"/>
                  </a:schemeClr>
                </a:solidFill>
                <a:latin typeface="Century Gothic" panose="020B0502020202020204" pitchFamily="34" charset="0"/>
                <a:ea typeface="Century Gothic"/>
                <a:cs typeface="Century Gothic"/>
                <a:sym typeface="Century Gothic"/>
              </a:rPr>
              <a:t>Identifica la imagen y escribe la letra correcta.</a:t>
            </a:r>
            <a:br>
              <a:rPr lang="pt-BR" sz="2800" b="1" dirty="0">
                <a:solidFill>
                  <a:schemeClr val="accent1">
                    <a:lumMod val="50000"/>
                  </a:schemeClr>
                </a:solidFill>
                <a:latin typeface="Century Gothic" panose="020B0502020202020204" pitchFamily="34" charset="0"/>
              </a:rPr>
            </a:br>
            <a:endParaRPr lang="en-GB" sz="2800" dirty="0">
              <a:solidFill>
                <a:schemeClr val="accent1">
                  <a:lumMod val="50000"/>
                </a:schemeClr>
              </a:solidFill>
            </a:endParaRPr>
          </a:p>
        </p:txBody>
      </p:sp>
      <p:pic>
        <p:nvPicPr>
          <p:cNvPr id="53" name="Picture 2" descr="woman sitting on floor">
            <a:extLst>
              <a:ext uri="{FF2B5EF4-FFF2-40B4-BE49-F238E27FC236}">
                <a16:creationId xmlns:a16="http://schemas.microsoft.com/office/drawing/2014/main" id="{558007FB-9264-495F-9A00-9D61396491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27" t="14294" r="12233" b="18488"/>
          <a:stretch/>
        </p:blipFill>
        <p:spPr bwMode="auto">
          <a:xfrm>
            <a:off x="5805714" y="4666140"/>
            <a:ext cx="2798014" cy="16287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man and woman sitting on chairs">
            <a:extLst>
              <a:ext uri="{FF2B5EF4-FFF2-40B4-BE49-F238E27FC236}">
                <a16:creationId xmlns:a16="http://schemas.microsoft.com/office/drawing/2014/main" id="{9573DBB4-7C20-4F26-9941-C73C52885A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117" y="2638146"/>
            <a:ext cx="2891007" cy="17982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ue and black wooden board">
            <a:extLst>
              <a:ext uri="{FF2B5EF4-FFF2-40B4-BE49-F238E27FC236}">
                <a16:creationId xmlns:a16="http://schemas.microsoft.com/office/drawing/2014/main" id="{C2F7CBA3-8F66-4061-9D13-E37549A80E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637" b="80479"/>
          <a:stretch/>
        </p:blipFill>
        <p:spPr bwMode="auto">
          <a:xfrm>
            <a:off x="9244094" y="1421434"/>
            <a:ext cx="2216058" cy="13940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ite and multicolored concrete building">
            <a:extLst>
              <a:ext uri="{FF2B5EF4-FFF2-40B4-BE49-F238E27FC236}">
                <a16:creationId xmlns:a16="http://schemas.microsoft.com/office/drawing/2014/main" id="{55FCEEAC-C0BC-451C-B839-C6B1D17369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87408" y="4503673"/>
            <a:ext cx="3329874" cy="18181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ity scale under blue sky">
            <a:extLst>
              <a:ext uri="{FF2B5EF4-FFF2-40B4-BE49-F238E27FC236}">
                <a16:creationId xmlns:a16="http://schemas.microsoft.com/office/drawing/2014/main" id="{AF0FD1DE-CE8B-4A8C-95FE-1A52CB5141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6752" y="513373"/>
            <a:ext cx="2891007" cy="19283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utton Clip Art">
            <a:extLst>
              <a:ext uri="{FF2B5EF4-FFF2-40B4-BE49-F238E27FC236}">
                <a16:creationId xmlns:a16="http://schemas.microsoft.com/office/drawing/2014/main" id="{9E06E0C4-0BFC-4DE1-AD2C-2D80EC4D6B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4505" y="3132400"/>
            <a:ext cx="2052718" cy="102635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ncrete structure with black texts">
            <a:extLst>
              <a:ext uri="{FF2B5EF4-FFF2-40B4-BE49-F238E27FC236}">
                <a16:creationId xmlns:a16="http://schemas.microsoft.com/office/drawing/2014/main" id="{65D7B9C1-A2FD-4E09-9635-D1E70B3051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69483" y="516512"/>
            <a:ext cx="2891007" cy="1928302"/>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B056429B-A272-499C-BBD8-631566B232CD}"/>
              </a:ext>
            </a:extLst>
          </p:cNvPr>
          <p:cNvSpPr/>
          <p:nvPr/>
        </p:nvSpPr>
        <p:spPr>
          <a:xfrm>
            <a:off x="8790238" y="446942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J</a:t>
            </a:r>
          </a:p>
        </p:txBody>
      </p:sp>
      <p:sp>
        <p:nvSpPr>
          <p:cNvPr id="55" name="Rectangle 54">
            <a:extLst>
              <a:ext uri="{FF2B5EF4-FFF2-40B4-BE49-F238E27FC236}">
                <a16:creationId xmlns:a16="http://schemas.microsoft.com/office/drawing/2014/main" id="{7BE4B71E-E7CF-46A9-B717-32BEBBC73914}"/>
              </a:ext>
            </a:extLst>
          </p:cNvPr>
          <p:cNvSpPr/>
          <p:nvPr/>
        </p:nvSpPr>
        <p:spPr>
          <a:xfrm>
            <a:off x="9422516" y="296715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G</a:t>
            </a:r>
          </a:p>
        </p:txBody>
      </p:sp>
      <p:sp>
        <p:nvSpPr>
          <p:cNvPr id="56" name="Rectangle 55">
            <a:extLst>
              <a:ext uri="{FF2B5EF4-FFF2-40B4-BE49-F238E27FC236}">
                <a16:creationId xmlns:a16="http://schemas.microsoft.com/office/drawing/2014/main" id="{1D2C2F84-D5AE-4C28-87B1-D5093123E6B5}"/>
              </a:ext>
            </a:extLst>
          </p:cNvPr>
          <p:cNvSpPr/>
          <p:nvPr/>
        </p:nvSpPr>
        <p:spPr>
          <a:xfrm>
            <a:off x="9230665" y="140351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F</a:t>
            </a:r>
          </a:p>
        </p:txBody>
      </p:sp>
      <p:sp>
        <p:nvSpPr>
          <p:cNvPr id="57" name="Rectangle 56">
            <a:extLst>
              <a:ext uri="{FF2B5EF4-FFF2-40B4-BE49-F238E27FC236}">
                <a16:creationId xmlns:a16="http://schemas.microsoft.com/office/drawing/2014/main" id="{58C6FFEB-5F14-4868-A81A-F5CC8B62245C}"/>
              </a:ext>
            </a:extLst>
          </p:cNvPr>
          <p:cNvSpPr/>
          <p:nvPr/>
        </p:nvSpPr>
        <p:spPr>
          <a:xfrm>
            <a:off x="5793128" y="461997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I</a:t>
            </a:r>
          </a:p>
        </p:txBody>
      </p:sp>
      <p:sp>
        <p:nvSpPr>
          <p:cNvPr id="59" name="Rectangle 58">
            <a:extLst>
              <a:ext uri="{FF2B5EF4-FFF2-40B4-BE49-F238E27FC236}">
                <a16:creationId xmlns:a16="http://schemas.microsoft.com/office/drawing/2014/main" id="{52591766-6695-41A9-AB3E-106A78727E96}"/>
              </a:ext>
            </a:extLst>
          </p:cNvPr>
          <p:cNvSpPr/>
          <p:nvPr/>
        </p:nvSpPr>
        <p:spPr>
          <a:xfrm>
            <a:off x="2882851" y="263814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D</a:t>
            </a:r>
          </a:p>
        </p:txBody>
      </p:sp>
      <p:sp>
        <p:nvSpPr>
          <p:cNvPr id="60" name="Rectangle 59">
            <a:extLst>
              <a:ext uri="{FF2B5EF4-FFF2-40B4-BE49-F238E27FC236}">
                <a16:creationId xmlns:a16="http://schemas.microsoft.com/office/drawing/2014/main" id="{E7BF30DB-723F-46CC-9D90-D9CA5E937CF7}"/>
              </a:ext>
            </a:extLst>
          </p:cNvPr>
          <p:cNvSpPr/>
          <p:nvPr/>
        </p:nvSpPr>
        <p:spPr>
          <a:xfrm>
            <a:off x="2731275" y="51337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A</a:t>
            </a:r>
          </a:p>
        </p:txBody>
      </p:sp>
      <p:sp>
        <p:nvSpPr>
          <p:cNvPr id="61" name="Rectangle 60">
            <a:extLst>
              <a:ext uri="{FF2B5EF4-FFF2-40B4-BE49-F238E27FC236}">
                <a16:creationId xmlns:a16="http://schemas.microsoft.com/office/drawing/2014/main" id="{94D59D04-A253-4D93-BE84-8D135B991011}"/>
              </a:ext>
            </a:extLst>
          </p:cNvPr>
          <p:cNvSpPr/>
          <p:nvPr/>
        </p:nvSpPr>
        <p:spPr>
          <a:xfrm>
            <a:off x="5984980" y="504817"/>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B</a:t>
            </a:r>
          </a:p>
        </p:txBody>
      </p:sp>
      <p:pic>
        <p:nvPicPr>
          <p:cNvPr id="62" name="Picture 61" descr="green leafed trees">
            <a:extLst>
              <a:ext uri="{FF2B5EF4-FFF2-40B4-BE49-F238E27FC236}">
                <a16:creationId xmlns:a16="http://schemas.microsoft.com/office/drawing/2014/main" id="{5D4B1F2B-7CCF-43CA-85A1-33D5FF9858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74075" y="2539766"/>
            <a:ext cx="2891006" cy="1928301"/>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EAB4FAF2-D0C9-49C8-93F3-D68961D105A2}"/>
              </a:ext>
            </a:extLst>
          </p:cNvPr>
          <p:cNvSpPr/>
          <p:nvPr/>
        </p:nvSpPr>
        <p:spPr>
          <a:xfrm>
            <a:off x="5874075" y="2533175"/>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E</a:t>
            </a:r>
          </a:p>
        </p:txBody>
      </p:sp>
      <p:pic>
        <p:nvPicPr>
          <p:cNvPr id="65" name="Picture 6" descr="the globe">
            <a:extLst>
              <a:ext uri="{FF2B5EF4-FFF2-40B4-BE49-F238E27FC236}">
                <a16:creationId xmlns:a16="http://schemas.microsoft.com/office/drawing/2014/main" id="{1F4CB0E9-3CBA-4542-B9BF-D1BBD19481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81667" y="326623"/>
            <a:ext cx="848992" cy="8376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8" descr="Al Listen! Clip Art">
            <a:extLst>
              <a:ext uri="{FF2B5EF4-FFF2-40B4-BE49-F238E27FC236}">
                <a16:creationId xmlns:a16="http://schemas.microsoft.com/office/drawing/2014/main" id="{1BFA1A49-35ED-400A-AE5E-569094A112B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136" t="7333" r="6368" b="37177"/>
          <a:stretch/>
        </p:blipFill>
        <p:spPr bwMode="auto">
          <a:xfrm>
            <a:off x="3266554" y="4541092"/>
            <a:ext cx="2087255" cy="1741747"/>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7A8EB5FB-DFE1-4E68-AB59-90A92D9CF082}"/>
              </a:ext>
            </a:extLst>
          </p:cNvPr>
          <p:cNvSpPr/>
          <p:nvPr/>
        </p:nvSpPr>
        <p:spPr>
          <a:xfrm>
            <a:off x="3013724" y="4630554"/>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H</a:t>
            </a:r>
          </a:p>
        </p:txBody>
      </p:sp>
      <p:sp>
        <p:nvSpPr>
          <p:cNvPr id="2" name="TextBox 1"/>
          <p:cNvSpPr txBox="1"/>
          <p:nvPr/>
        </p:nvSpPr>
        <p:spPr>
          <a:xfrm>
            <a:off x="7175043" y="5894818"/>
            <a:ext cx="1428685" cy="400110"/>
          </a:xfrm>
          <a:prstGeom prst="rect">
            <a:avLst/>
          </a:prstGeom>
          <a:solidFill>
            <a:schemeClr val="accent4">
              <a:lumMod val="20000"/>
              <a:lumOff val="80000"/>
            </a:schemeClr>
          </a:solidFill>
        </p:spPr>
        <p:txBody>
          <a:bodyPr wrap="square" rtlCol="0">
            <a:spAutoFit/>
          </a:bodyPr>
          <a:lstStyle/>
          <a:p>
            <a:r>
              <a:rPr lang="en-GB" sz="2000" dirty="0">
                <a:latin typeface="Century Gothic" panose="020B0502020202020204" pitchFamily="34" charset="0"/>
              </a:rPr>
              <a:t>[museum]</a:t>
            </a:r>
          </a:p>
        </p:txBody>
      </p:sp>
      <p:sp>
        <p:nvSpPr>
          <p:cNvPr id="58" name="TextBox 57"/>
          <p:cNvSpPr txBox="1"/>
          <p:nvPr/>
        </p:nvSpPr>
        <p:spPr>
          <a:xfrm>
            <a:off x="10840607" y="266383"/>
            <a:ext cx="1051187" cy="400110"/>
          </a:xfrm>
          <a:prstGeom prst="rect">
            <a:avLst/>
          </a:prstGeom>
          <a:solidFill>
            <a:schemeClr val="accent4">
              <a:lumMod val="20000"/>
              <a:lumOff val="80000"/>
            </a:schemeClr>
          </a:solidFill>
        </p:spPr>
        <p:txBody>
          <a:bodyPr wrap="square" rtlCol="0">
            <a:spAutoFit/>
          </a:bodyPr>
          <a:lstStyle/>
          <a:p>
            <a:r>
              <a:rPr lang="en-GB" sz="2000" dirty="0">
                <a:latin typeface="Century Gothic" panose="020B0502020202020204" pitchFamily="34" charset="0"/>
              </a:rPr>
              <a:t>[world]</a:t>
            </a:r>
          </a:p>
        </p:txBody>
      </p:sp>
      <p:sp>
        <p:nvSpPr>
          <p:cNvPr id="64" name="TextBox 63"/>
          <p:cNvSpPr txBox="1"/>
          <p:nvPr/>
        </p:nvSpPr>
        <p:spPr>
          <a:xfrm>
            <a:off x="4862435" y="512512"/>
            <a:ext cx="798055" cy="400110"/>
          </a:xfrm>
          <a:prstGeom prst="rect">
            <a:avLst/>
          </a:prstGeom>
          <a:solidFill>
            <a:schemeClr val="accent4">
              <a:lumMod val="20000"/>
              <a:lumOff val="80000"/>
            </a:schemeClr>
          </a:solidFill>
        </p:spPr>
        <p:txBody>
          <a:bodyPr wrap="square" rtlCol="0">
            <a:spAutoFit/>
          </a:bodyPr>
          <a:lstStyle/>
          <a:p>
            <a:r>
              <a:rPr lang="en-GB" sz="2000" dirty="0">
                <a:latin typeface="Century Gothic" panose="020B0502020202020204" pitchFamily="34" charset="0"/>
              </a:rPr>
              <a:t>[old]</a:t>
            </a:r>
          </a:p>
        </p:txBody>
      </p:sp>
      <p:sp>
        <p:nvSpPr>
          <p:cNvPr id="68" name="TextBox 67"/>
          <p:cNvSpPr txBox="1"/>
          <p:nvPr/>
        </p:nvSpPr>
        <p:spPr>
          <a:xfrm>
            <a:off x="8027625" y="512512"/>
            <a:ext cx="850134" cy="400110"/>
          </a:xfrm>
          <a:prstGeom prst="rect">
            <a:avLst/>
          </a:prstGeom>
          <a:solidFill>
            <a:schemeClr val="accent4">
              <a:lumMod val="20000"/>
              <a:lumOff val="80000"/>
            </a:schemeClr>
          </a:solidFill>
        </p:spPr>
        <p:txBody>
          <a:bodyPr wrap="square" rtlCol="0">
            <a:spAutoFit/>
          </a:bodyPr>
          <a:lstStyle/>
          <a:p>
            <a:r>
              <a:rPr lang="en-GB" sz="2000" dirty="0">
                <a:solidFill>
                  <a:schemeClr val="accent1">
                    <a:lumMod val="50000"/>
                  </a:schemeClr>
                </a:solidFill>
                <a:latin typeface="Century Gothic" panose="020B0502020202020204" pitchFamily="34" charset="0"/>
              </a:rPr>
              <a:t>[city]</a:t>
            </a:r>
          </a:p>
        </p:txBody>
      </p:sp>
      <p:sp>
        <p:nvSpPr>
          <p:cNvPr id="69" name="TextBox 68"/>
          <p:cNvSpPr txBox="1"/>
          <p:nvPr/>
        </p:nvSpPr>
        <p:spPr>
          <a:xfrm>
            <a:off x="4500081" y="2634227"/>
            <a:ext cx="1195472" cy="400110"/>
          </a:xfrm>
          <a:prstGeom prst="rect">
            <a:avLst/>
          </a:prstGeom>
          <a:solidFill>
            <a:schemeClr val="accent4">
              <a:lumMod val="20000"/>
              <a:lumOff val="80000"/>
            </a:schemeClr>
          </a:solidFill>
        </p:spPr>
        <p:txBody>
          <a:bodyPr wrap="square" rtlCol="0">
            <a:spAutoFit/>
          </a:bodyPr>
          <a:lstStyle/>
          <a:p>
            <a:r>
              <a:rPr lang="en-GB" sz="2000" dirty="0">
                <a:solidFill>
                  <a:schemeClr val="accent1">
                    <a:lumMod val="50000"/>
                  </a:schemeClr>
                </a:solidFill>
                <a:latin typeface="Century Gothic" panose="020B0502020202020204" pitchFamily="34" charset="0"/>
              </a:rPr>
              <a:t>[school]</a:t>
            </a:r>
          </a:p>
        </p:txBody>
      </p:sp>
      <p:sp>
        <p:nvSpPr>
          <p:cNvPr id="70" name="TextBox 69"/>
          <p:cNvSpPr txBox="1"/>
          <p:nvPr/>
        </p:nvSpPr>
        <p:spPr>
          <a:xfrm>
            <a:off x="5860646" y="4086689"/>
            <a:ext cx="1195472" cy="400110"/>
          </a:xfrm>
          <a:prstGeom prst="rect">
            <a:avLst/>
          </a:prstGeom>
          <a:solidFill>
            <a:schemeClr val="accent4">
              <a:lumMod val="20000"/>
              <a:lumOff val="80000"/>
            </a:schemeClr>
          </a:solidFill>
        </p:spPr>
        <p:txBody>
          <a:bodyPr wrap="square" rtlCol="0">
            <a:spAutoFit/>
          </a:bodyPr>
          <a:lstStyle/>
          <a:p>
            <a:r>
              <a:rPr lang="en-GB" sz="2000" dirty="0">
                <a:solidFill>
                  <a:schemeClr val="accent1">
                    <a:lumMod val="50000"/>
                  </a:schemeClr>
                </a:solidFill>
                <a:latin typeface="Century Gothic" panose="020B0502020202020204" pitchFamily="34" charset="0"/>
              </a:rPr>
              <a:t>[nature]</a:t>
            </a:r>
          </a:p>
        </p:txBody>
      </p:sp>
      <p:sp>
        <p:nvSpPr>
          <p:cNvPr id="71" name="TextBox 70"/>
          <p:cNvSpPr txBox="1"/>
          <p:nvPr/>
        </p:nvSpPr>
        <p:spPr>
          <a:xfrm>
            <a:off x="10541284" y="2417745"/>
            <a:ext cx="918867" cy="400110"/>
          </a:xfrm>
          <a:prstGeom prst="rect">
            <a:avLst/>
          </a:prstGeom>
          <a:solidFill>
            <a:schemeClr val="accent4">
              <a:lumMod val="20000"/>
              <a:lumOff val="80000"/>
            </a:schemeClr>
          </a:solidFill>
        </p:spPr>
        <p:txBody>
          <a:bodyPr wrap="square" rtlCol="0">
            <a:spAutoFit/>
          </a:bodyPr>
          <a:lstStyle/>
          <a:p>
            <a:r>
              <a:rPr lang="en-GB" sz="2000" dirty="0">
                <a:solidFill>
                  <a:schemeClr val="accent1">
                    <a:lumMod val="50000"/>
                  </a:schemeClr>
                </a:solidFill>
                <a:latin typeface="Century Gothic" panose="020B0502020202020204" pitchFamily="34" charset="0"/>
              </a:rPr>
              <a:t>[blue]</a:t>
            </a:r>
          </a:p>
        </p:txBody>
      </p:sp>
      <p:sp>
        <p:nvSpPr>
          <p:cNvPr id="72" name="TextBox 71"/>
          <p:cNvSpPr txBox="1"/>
          <p:nvPr/>
        </p:nvSpPr>
        <p:spPr>
          <a:xfrm>
            <a:off x="11096695" y="4497429"/>
            <a:ext cx="1020587" cy="400110"/>
          </a:xfrm>
          <a:prstGeom prst="rect">
            <a:avLst/>
          </a:prstGeom>
          <a:solidFill>
            <a:schemeClr val="accent4">
              <a:lumMod val="20000"/>
              <a:lumOff val="80000"/>
            </a:schemeClr>
          </a:solidFill>
        </p:spPr>
        <p:txBody>
          <a:bodyPr wrap="square" rtlCol="0">
            <a:spAutoFit/>
          </a:bodyPr>
          <a:lstStyle/>
          <a:p>
            <a:r>
              <a:rPr lang="en-GB" sz="2000" dirty="0">
                <a:latin typeface="Century Gothic" panose="020B0502020202020204" pitchFamily="34" charset="0"/>
              </a:rPr>
              <a:t>[town]</a:t>
            </a:r>
          </a:p>
        </p:txBody>
      </p:sp>
      <p:sp>
        <p:nvSpPr>
          <p:cNvPr id="73" name="TextBox 72"/>
          <p:cNvSpPr txBox="1"/>
          <p:nvPr/>
        </p:nvSpPr>
        <p:spPr>
          <a:xfrm>
            <a:off x="4346737" y="5894818"/>
            <a:ext cx="1311853" cy="400110"/>
          </a:xfrm>
          <a:prstGeom prst="rect">
            <a:avLst/>
          </a:prstGeom>
          <a:solidFill>
            <a:schemeClr val="accent4">
              <a:lumMod val="20000"/>
              <a:lumOff val="80000"/>
            </a:schemeClr>
          </a:solidFill>
        </p:spPr>
        <p:txBody>
          <a:bodyPr wrap="square" rtlCol="0">
            <a:spAutoFit/>
          </a:bodyPr>
          <a:lstStyle/>
          <a:p>
            <a:r>
              <a:rPr lang="en-GB" sz="2000" dirty="0">
                <a:latin typeface="Century Gothic" panose="020B0502020202020204" pitchFamily="34" charset="0"/>
              </a:rPr>
              <a:t>[to listen]</a:t>
            </a:r>
          </a:p>
        </p:txBody>
      </p:sp>
    </p:spTree>
    <p:extLst>
      <p:ext uri="{BB962C8B-B14F-4D97-AF65-F5344CB8AC3E}">
        <p14:creationId xmlns:p14="http://schemas.microsoft.com/office/powerpoint/2010/main" val="76317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0" grpId="0"/>
      <p:bldP spid="5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4.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5046</TotalTime>
  <Words>7357</Words>
  <Application>Microsoft Macintosh PowerPoint</Application>
  <PresentationFormat>Widescreen</PresentationFormat>
  <Paragraphs>1419</Paragraphs>
  <Slides>55</Slides>
  <Notes>55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55</vt:i4>
      </vt:variant>
    </vt:vector>
  </HeadingPairs>
  <TitlesOfParts>
    <vt:vector size="66" baseType="lpstr">
      <vt:lpstr>Arial</vt:lpstr>
      <vt:lpstr>Arial</vt:lpstr>
      <vt:lpstr>Calibri</vt:lpstr>
      <vt:lpstr>Century Gothic</vt:lpstr>
      <vt:lpstr>Helvetica Neue</vt:lpstr>
      <vt:lpstr>Tw Cen MT</vt:lpstr>
      <vt:lpstr>1_Office Theme</vt:lpstr>
      <vt:lpstr>2_Office Theme</vt:lpstr>
      <vt:lpstr>3_Office Theme</vt:lpstr>
      <vt:lpstr>4_Office Theme</vt:lpstr>
      <vt:lpstr>5_Office Theme</vt:lpstr>
      <vt:lpstr>Describing what people can / are able to do </vt:lpstr>
      <vt:lpstr>u </vt:lpstr>
      <vt:lpstr>u </vt:lpstr>
      <vt:lpstr>u </vt:lpstr>
      <vt:lpstr>u</vt:lpstr>
      <vt:lpstr>u</vt:lpstr>
      <vt:lpstr>u</vt:lpstr>
      <vt:lpstr>Escucha. ¿Cuántas veces escuchas el sonido ‘u’?</vt:lpstr>
      <vt:lpstr>Identifica la imagen y escribe la letra correcta. </vt:lpstr>
      <vt:lpstr>¿Cómo se dice en español?</vt:lpstr>
      <vt:lpstr>Vocabulario</vt:lpstr>
      <vt:lpstr>Talking about what people can do Using the modal verb ‘poder’</vt:lpstr>
      <vt:lpstr>poder</vt:lpstr>
      <vt:lpstr>poder</vt:lpstr>
      <vt:lpstr>puede</vt:lpstr>
      <vt:lpstr>poder</vt:lpstr>
      <vt:lpstr>puede</vt:lpstr>
      <vt:lpstr>poder</vt:lpstr>
      <vt:lpstr>leer</vt:lpstr>
      <vt:lpstr>leer / escribir </vt:lpstr>
      <vt:lpstr>puedo</vt:lpstr>
      <vt:lpstr>I can</vt:lpstr>
      <vt:lpstr>Tienes un amigo en una escuela diferente.  You’re telling the teacher what you can do in your school and what he can do in his school.</vt:lpstr>
      <vt:lpstr>hablar / escuchar</vt:lpstr>
      <vt:lpstr>Persona A</vt:lpstr>
      <vt:lpstr>Persona B</vt:lpstr>
      <vt:lpstr>Persona A</vt:lpstr>
      <vt:lpstr>Persona B</vt:lpstr>
      <vt:lpstr>Describing what people can / are able to do [2]</vt:lpstr>
      <vt:lpstr>¿A, e, i, o, u?</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¿Cuál es la palabra en español?</vt:lpstr>
      <vt:lpstr>poder</vt:lpstr>
      <vt:lpstr>poder</vt:lpstr>
      <vt:lpstr>puedo</vt:lpstr>
      <vt:lpstr>puedes</vt:lpstr>
      <vt:lpstr>“Poder” used for requests</vt:lpstr>
      <vt:lpstr>La profesora pregunta en clase. Lee y marca la opción correcta. ¿Las frases son verdaderas o falsas?</vt:lpstr>
      <vt:lpstr>escuchar</vt:lpstr>
      <vt:lpstr>hablar / escuchar</vt:lpstr>
      <vt:lpstr>Persona A</vt:lpstr>
      <vt:lpstr>Persona B</vt:lpstr>
      <vt:lpstr>Persona A</vt:lpstr>
      <vt:lpstr>Persona B</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Avery</dc:creator>
  <cp:lastModifiedBy>Louise Caruso</cp:lastModifiedBy>
  <cp:revision>438</cp:revision>
  <dcterms:created xsi:type="dcterms:W3CDTF">2019-11-25T14:32:50Z</dcterms:created>
  <dcterms:modified xsi:type="dcterms:W3CDTF">2021-08-16T13:53:51Z</dcterms:modified>
</cp:coreProperties>
</file>