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5" r:id="rId6"/>
    <p:sldMasterId id="2147483707" r:id="rId7"/>
    <p:sldMasterId id="2147483719" r:id="rId8"/>
    <p:sldMasterId id="2147483730" r:id="rId9"/>
    <p:sldMasterId id="2147483742" r:id="rId10"/>
  </p:sldMasterIdLst>
  <p:notesMasterIdLst>
    <p:notesMasterId r:id="rId52"/>
  </p:notesMasterIdLst>
  <p:sldIdLst>
    <p:sldId id="258" r:id="rId11"/>
    <p:sldId id="274" r:id="rId12"/>
    <p:sldId id="277" r:id="rId13"/>
    <p:sldId id="333" r:id="rId14"/>
    <p:sldId id="650" r:id="rId15"/>
    <p:sldId id="413" r:id="rId16"/>
    <p:sldId id="503" r:id="rId17"/>
    <p:sldId id="332" r:id="rId18"/>
    <p:sldId id="528" r:id="rId19"/>
    <p:sldId id="530" r:id="rId20"/>
    <p:sldId id="331" r:id="rId21"/>
    <p:sldId id="501" r:id="rId22"/>
    <p:sldId id="540" r:id="rId23"/>
    <p:sldId id="342" r:id="rId24"/>
    <p:sldId id="531" r:id="rId25"/>
    <p:sldId id="525" r:id="rId26"/>
    <p:sldId id="371" r:id="rId27"/>
    <p:sldId id="372" r:id="rId28"/>
    <p:sldId id="526" r:id="rId29"/>
    <p:sldId id="527" r:id="rId30"/>
    <p:sldId id="543" r:id="rId31"/>
    <p:sldId id="519" r:id="rId32"/>
    <p:sldId id="637" r:id="rId33"/>
    <p:sldId id="334" r:id="rId34"/>
    <p:sldId id="647" r:id="rId35"/>
    <p:sldId id="648" r:id="rId36"/>
    <p:sldId id="367" r:id="rId37"/>
    <p:sldId id="532" r:id="rId38"/>
    <p:sldId id="522" r:id="rId39"/>
    <p:sldId id="533" r:id="rId40"/>
    <p:sldId id="324" r:id="rId41"/>
    <p:sldId id="537" r:id="rId42"/>
    <p:sldId id="330" r:id="rId43"/>
    <p:sldId id="541" r:id="rId44"/>
    <p:sldId id="363" r:id="rId45"/>
    <p:sldId id="539" r:id="rId46"/>
    <p:sldId id="374" r:id="rId47"/>
    <p:sldId id="376" r:id="rId48"/>
    <p:sldId id="356" r:id="rId49"/>
    <p:sldId id="357" r:id="rId50"/>
    <p:sldId id="49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8"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5B9BD5"/>
    <a:srgbClr val="E87D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2" autoAdjust="0"/>
    <p:restoredTop sz="85965" autoAdjust="0"/>
  </p:normalViewPr>
  <p:slideViewPr>
    <p:cSldViewPr snapToGrid="0">
      <p:cViewPr varScale="1">
        <p:scale>
          <a:sx n="70" d="100"/>
          <a:sy n="70" d="100"/>
        </p:scale>
        <p:origin x="1138" y="5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0B3F8-F926-4850-9348-A3FFA4FB3F1A}" type="datetimeFigureOut">
              <a:rPr lang="en-GB" smtClean="0"/>
              <a:t>04/10/2021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63AEB-FD8E-4034-B921-53C3E701823B}" type="slidenum">
              <a:rPr lang="en-GB" smtClean="0"/>
              <a:t>‹#›</a:t>
            </a:fld>
            <a:endParaRPr lang="en-GB"/>
          </a:p>
        </p:txBody>
      </p:sp>
    </p:spTree>
    <p:extLst>
      <p:ext uri="{BB962C8B-B14F-4D97-AF65-F5344CB8AC3E}">
        <p14:creationId xmlns:p14="http://schemas.microsoft.com/office/powerpoint/2010/main" val="1122432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feminine adjective agreement patterns -e and -</a:t>
            </a:r>
            <a:r>
              <a:rPr lang="en-GB" b="0" dirty="0" err="1"/>
              <a:t>euse</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feminine adjective agreement patterns -</a:t>
            </a:r>
            <a:r>
              <a:rPr lang="en-GB" b="0" dirty="0" err="1"/>
              <a:t>sse</a:t>
            </a:r>
            <a:r>
              <a:rPr lang="en-GB" b="0" dirty="0"/>
              <a:t>, -</a:t>
            </a:r>
            <a:r>
              <a:rPr lang="en-GB" b="0" dirty="0" err="1"/>
              <a:t>nne</a:t>
            </a:r>
            <a:r>
              <a:rPr lang="en-GB" b="0" dirty="0"/>
              <a:t> and -</a:t>
            </a:r>
            <a:r>
              <a:rPr lang="en-GB" b="0" dirty="0" err="1"/>
              <a:t>lle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SSCs [om] and [on]</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8.3.1.1 (introduce) </a:t>
            </a:r>
            <a:r>
              <a:rPr lang="fr-FR" dirty="0">
                <a:solidFill>
                  <a:srgbClr val="000000"/>
                </a:solidFill>
                <a:latin typeface="Century Gothic" panose="020B0502020202020204" pitchFamily="34" charset="0"/>
              </a:rPr>
              <a:t>plus [19], moins [62], aussi</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[44], que</a:t>
            </a:r>
            <a:r>
              <a:rPr lang="fr-FR" baseline="30000" dirty="0">
                <a:solidFill>
                  <a:srgbClr val="000000"/>
                </a:solidFill>
                <a:latin typeface="Century Gothic" panose="020B0502020202020204" pitchFamily="34" charset="0"/>
              </a:rPr>
              <a:t>3</a:t>
            </a:r>
            <a:r>
              <a:rPr lang="fr-FR" dirty="0">
                <a:solidFill>
                  <a:srgbClr val="000000"/>
                </a:solidFill>
                <a:latin typeface="Century Gothic" panose="020B0502020202020204" pitchFamily="34" charset="0"/>
              </a:rPr>
              <a:t> [9], dangereux [713], gentil, gentille [2832], gros [419], grosse [419], italien, italienne [1474], meilleur [194], mince [3570], pire [743], sûr [270], Italie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choisir [226], définir [916], remplir [751], réussir [279], blanc</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[701], cahier [4001], examen [1448], lycée [2816], note [1161], alors [81]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gérer [1354], espace [870], goût [1829], langue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[712], plat [2167], recette [1709], repas [2948] d'abord [326], puis [230], par [21], puisque [528], Noël [&gt;5000], réveillon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ways of making a masculine adjective</a:t>
            </a:r>
            <a:r>
              <a:rPr lang="en-US" b="0" baseline="0" dirty="0"/>
              <a:t> </a:t>
            </a:r>
            <a:r>
              <a:rPr lang="en-US" b="0" dirty="0"/>
              <a:t>feminine</a:t>
            </a:r>
            <a:r>
              <a:rPr lang="en-US" b="0" baseline="0" dirty="0"/>
              <a:t> using previously-met vocabulary and introduce the new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NB: If a student asks for a definition of ‘short’, one or two syllables is a useful  rule of thumb.</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71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6 minutes</a:t>
            </a:r>
          </a:p>
          <a:p>
            <a:endParaRPr lang="en-US" b="1" dirty="0"/>
          </a:p>
          <a:p>
            <a:r>
              <a:rPr lang="en-US" b="1" dirty="0"/>
              <a:t>Aim: </a:t>
            </a:r>
            <a:r>
              <a:rPr lang="en-US" b="0" dirty="0"/>
              <a:t>Written recognition of masculine and feminine adjective forms. Items from this week’s revisited vocabulary sets feature in the surrounding context.</a:t>
            </a:r>
          </a:p>
          <a:p>
            <a:endParaRPr lang="en-US" b="1" dirty="0"/>
          </a:p>
          <a:p>
            <a:r>
              <a:rPr lang="en-US" b="1" dirty="0"/>
              <a:t>Procedure:</a:t>
            </a:r>
          </a:p>
          <a:p>
            <a:r>
              <a:rPr lang="en-US" b="0" dirty="0"/>
              <a:t>1. Students read each</a:t>
            </a:r>
            <a:r>
              <a:rPr lang="en-US" b="0" baseline="0" dirty="0"/>
              <a:t> sentence and choose the correct noun to fill the gap from the two options presented, according to the form of the adjective used.</a:t>
            </a:r>
            <a:endParaRPr lang="en-US" b="0" dirty="0"/>
          </a:p>
          <a:p>
            <a:r>
              <a:rPr lang="en-US" b="0" dirty="0"/>
              <a:t>2. Click to animate the answers.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introduced this week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discuter [737], </a:t>
            </a:r>
            <a:r>
              <a:rPr lang="en-GB" sz="1200" dirty="0" err="1">
                <a:solidFill>
                  <a:schemeClr val="accent1">
                    <a:lumMod val="50000"/>
                  </a:schemeClr>
                </a:solidFill>
              </a:rPr>
              <a:t>délicieux</a:t>
            </a:r>
            <a:r>
              <a:rPr lang="en-GB" sz="1200" dirty="0">
                <a:solidFill>
                  <a:schemeClr val="accent1">
                    <a:lumMod val="50000"/>
                  </a:schemeClr>
                </a:solidFill>
              </a:rPr>
              <a:t> [&gt;5000], pigeon [&gt;5000], creature [4407], </a:t>
            </a:r>
            <a:r>
              <a:rPr lang="en-GB" sz="1200" dirty="0" err="1">
                <a:solidFill>
                  <a:schemeClr val="accent1">
                    <a:lumMod val="50000"/>
                  </a:schemeClr>
                </a:solidFill>
              </a:rPr>
              <a:t>indien</a:t>
            </a:r>
            <a:r>
              <a:rPr lang="en-GB" sz="1200" dirty="0">
                <a:solidFill>
                  <a:schemeClr val="accent1">
                    <a:lumMod val="50000"/>
                  </a:schemeClr>
                </a:solidFill>
              </a:rPr>
              <a:t> [1679], fourchette [&gt;5000], </a:t>
            </a:r>
            <a:r>
              <a:rPr lang="fr-FR" b="0" i="0" dirty="0">
                <a:solidFill>
                  <a:srgbClr val="222222"/>
                </a:solidFill>
                <a:effectLst/>
                <a:latin typeface="Georgia" panose="02040502050405020303" pitchFamily="18" charset="0"/>
              </a:rPr>
              <a:t>européen [445], </a:t>
            </a:r>
            <a:r>
              <a:rPr lang="fr-FR" sz="1200" dirty="0">
                <a:solidFill>
                  <a:schemeClr val="accent1">
                    <a:lumMod val="50000"/>
                  </a:schemeClr>
                </a:solidFill>
              </a:rPr>
              <a:t>service [203], </a:t>
            </a:r>
            <a:r>
              <a:rPr lang="fr-FR" sz="1800" b="0" i="0" u="none" strike="noStrike" dirty="0">
                <a:solidFill>
                  <a:srgbClr val="000000"/>
                </a:solidFill>
                <a:effectLst/>
                <a:latin typeface="Calibri" panose="020F0502020204030204" pitchFamily="34" charset="0"/>
              </a:rPr>
              <a:t>brûler</a:t>
            </a:r>
            <a:r>
              <a:rPr lang="fr-FR" dirty="0"/>
              <a:t> [1930], soupe [4563], restaurant [2336], </a:t>
            </a:r>
            <a:r>
              <a:rPr lang="en-GB" sz="1200" dirty="0" err="1">
                <a:solidFill>
                  <a:schemeClr val="accent5">
                    <a:lumMod val="50000"/>
                  </a:schemeClr>
                </a:solidFill>
              </a:rPr>
              <a:t>expérience</a:t>
            </a:r>
            <a:r>
              <a:rPr lang="en-GB" sz="1200" dirty="0">
                <a:solidFill>
                  <a:schemeClr val="accent5">
                    <a:lumMod val="50000"/>
                  </a:schemeClr>
                </a:solidFill>
              </a:rPr>
              <a:t> [679], menu [3470], dessert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r>
              <a:rPr lang="en-US" b="1" dirty="0"/>
              <a:t>Aim: </a:t>
            </a:r>
            <a:r>
              <a:rPr lang="en-US" b="0" dirty="0"/>
              <a:t>Aural recognition of masculine and feminine adjective forms and connecting these with meaning.</a:t>
            </a:r>
          </a:p>
          <a:p>
            <a:endParaRPr lang="en-US" b="1" dirty="0"/>
          </a:p>
          <a:p>
            <a:r>
              <a:rPr lang="en-US" b="1" dirty="0"/>
              <a:t>Procedure:</a:t>
            </a:r>
          </a:p>
          <a:p>
            <a:r>
              <a:rPr lang="en-US" b="0" dirty="0"/>
              <a:t>1. Click on a number to hear the audio with the noun obscured.</a:t>
            </a:r>
          </a:p>
          <a:p>
            <a:r>
              <a:rPr lang="en-US" b="0" dirty="0"/>
              <a:t>2. Students listen to each</a:t>
            </a:r>
            <a:r>
              <a:rPr lang="en-US" b="0" baseline="0" dirty="0"/>
              <a:t> sentence and choose the correct noun to replace the beep on the recording from the two options presented, using their knowledge of masculine and feminine adjective agreements to help them.</a:t>
            </a:r>
            <a:endParaRPr lang="en-US" b="0" dirty="0"/>
          </a:p>
          <a:p>
            <a:r>
              <a:rPr lang="en-US" b="0" dirty="0"/>
              <a:t>3. Click to animate the answers.</a:t>
            </a:r>
          </a:p>
          <a:p>
            <a:r>
              <a:rPr lang="en-US" b="0" dirty="0"/>
              <a:t>4. Listen to answers on next slide.</a:t>
            </a:r>
          </a:p>
          <a:p>
            <a:endParaRPr lang="en-US" b="0" dirty="0"/>
          </a:p>
          <a:p>
            <a:r>
              <a:rPr lang="fr-FR" b="1" noProof="0" dirty="0" err="1"/>
              <a:t>Transcript</a:t>
            </a:r>
            <a:r>
              <a:rPr lang="fr-FR" b="1" noProof="0" dirty="0"/>
              <a:t> (the</a:t>
            </a:r>
            <a:r>
              <a:rPr lang="fr-FR" b="1" baseline="0" noProof="0" dirty="0"/>
              <a:t> </a:t>
            </a:r>
            <a:r>
              <a:rPr lang="fr-FR" b="1" baseline="0" noProof="0" dirty="0" err="1"/>
              <a:t>words</a:t>
            </a:r>
            <a:r>
              <a:rPr lang="fr-FR" b="1" baseline="0" noProof="0" dirty="0"/>
              <a:t> in </a:t>
            </a:r>
            <a:r>
              <a:rPr lang="fr-FR" b="1" baseline="0" noProof="0" dirty="0" err="1"/>
              <a:t>brackets</a:t>
            </a:r>
            <a:r>
              <a:rPr lang="fr-FR" b="1" baseline="0" noProof="0" dirty="0"/>
              <a:t> are </a:t>
            </a:r>
            <a:r>
              <a:rPr lang="fr-FR" b="1" baseline="0" noProof="0" dirty="0" err="1"/>
              <a:t>obscured</a:t>
            </a:r>
            <a:r>
              <a:rPr lang="fr-FR" b="1" baseline="0" noProof="0" dirty="0"/>
              <a:t>)</a:t>
            </a:r>
            <a:r>
              <a:rPr lang="fr-FR" b="1" noProof="0" dirty="0"/>
              <a:t>:</a:t>
            </a:r>
          </a:p>
          <a:p>
            <a:r>
              <a:rPr lang="fr-FR" b="0" noProof="0" dirty="0"/>
              <a:t>1) Salut </a:t>
            </a:r>
            <a:r>
              <a:rPr lang="en-GB" sz="1200" b="0" dirty="0" err="1">
                <a:solidFill>
                  <a:schemeClr val="bg1"/>
                </a:solidFill>
              </a:rPr>
              <a:t>Océane</a:t>
            </a:r>
            <a:r>
              <a:rPr lang="en-GB" sz="1200" b="0" dirty="0">
                <a:solidFill>
                  <a:schemeClr val="bg1"/>
                </a:solidFill>
              </a:rPr>
              <a:t> ! Je </a:t>
            </a:r>
            <a:r>
              <a:rPr lang="en-GB" sz="1200" b="0" dirty="0" err="1">
                <a:solidFill>
                  <a:schemeClr val="bg1"/>
                </a:solidFill>
              </a:rPr>
              <a:t>suis</a:t>
            </a:r>
            <a:r>
              <a:rPr lang="en-GB" sz="1200" b="0" dirty="0">
                <a:solidFill>
                  <a:schemeClr val="bg1"/>
                </a:solidFill>
              </a:rPr>
              <a:t> dans</a:t>
            </a:r>
            <a:r>
              <a:rPr lang="fr-FR" b="0" baseline="0" noProof="0" dirty="0"/>
              <a:t> [un restaurant] intéressant en ce moment.</a:t>
            </a:r>
            <a:endParaRPr lang="fr-FR" b="0" noProof="0" dirty="0"/>
          </a:p>
          <a:p>
            <a:r>
              <a:rPr lang="fr-FR" b="0" baseline="0" noProof="0" dirty="0"/>
              <a:t>2) [La serveuse] est gentille.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3) </a:t>
            </a:r>
            <a:r>
              <a:rPr lang="fr-FR" b="0" noProof="0" dirty="0"/>
              <a:t>J’ai</a:t>
            </a:r>
            <a:r>
              <a:rPr lang="fr-FR" b="0" baseline="0" noProof="0" dirty="0"/>
              <a:t> mangé [un plat] indien.</a:t>
            </a:r>
          </a:p>
          <a:p>
            <a:r>
              <a:rPr lang="fr-FR" b="0" baseline="0" noProof="0" dirty="0"/>
              <a:t>4) [Le repas] est bon, mais ...</a:t>
            </a:r>
          </a:p>
          <a:p>
            <a:r>
              <a:rPr lang="fr-FR" b="0" baseline="0" noProof="0" dirty="0"/>
              <a:t>5) Je veux manger [une pizza] italienne.</a:t>
            </a:r>
          </a:p>
          <a:p>
            <a:r>
              <a:rPr lang="fr-FR" b="0" noProof="0" dirty="0"/>
              <a:t>6) En g</a:t>
            </a:r>
            <a:r>
              <a:rPr lang="fr-FR" b="0" baseline="0" noProof="0" dirty="0"/>
              <a:t>énéral, j</a:t>
            </a:r>
            <a:r>
              <a:rPr lang="fr-FR" b="0" noProof="0" dirty="0"/>
              <a:t>e </a:t>
            </a:r>
            <a:r>
              <a:rPr lang="en-GB" b="0" i="0" dirty="0" err="1">
                <a:solidFill>
                  <a:srgbClr val="5F6368"/>
                </a:solidFill>
                <a:effectLst/>
                <a:latin typeface="arial" panose="020B0604020202020204" pitchFamily="34" charset="0"/>
              </a:rPr>
              <a:t>préfère</a:t>
            </a:r>
            <a:r>
              <a:rPr lang="fr-FR" b="0" noProof="0" dirty="0"/>
              <a:t> [la cuisine] </a:t>
            </a:r>
            <a:r>
              <a:rPr lang="fr-FR" b="0" baseline="0" noProof="0" dirty="0"/>
              <a:t>européenne.</a:t>
            </a:r>
          </a:p>
          <a:p>
            <a:r>
              <a:rPr lang="fr-FR" b="0" noProof="0" dirty="0"/>
              <a:t>7) Mais </a:t>
            </a:r>
            <a:r>
              <a:rPr lang="en-GB" b="0" i="0" dirty="0">
                <a:solidFill>
                  <a:srgbClr val="4D5156"/>
                </a:solidFill>
                <a:effectLst/>
                <a:latin typeface="arial" panose="020B0604020202020204" pitchFamily="34" charset="0"/>
              </a:rPr>
              <a:t>à</a:t>
            </a:r>
            <a:r>
              <a:rPr lang="fr-FR" b="0" noProof="0" dirty="0"/>
              <a:t> la maison, nous mangeons [un</a:t>
            </a:r>
            <a:r>
              <a:rPr lang="fr-FR" b="0" baseline="0" noProof="0" dirty="0"/>
              <a:t> repas] algérien chaque samedi.</a:t>
            </a:r>
          </a:p>
          <a:p>
            <a:r>
              <a:rPr lang="fr-FR" b="0" baseline="0" noProof="0" dirty="0"/>
              <a:t>8) Je dois dire que c’est [une recette] délicieuse.</a:t>
            </a:r>
            <a:endParaRPr lang="fr-FR" b="0" noProof="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dirty="0" err="1">
                <a:solidFill>
                  <a:schemeClr val="accent5">
                    <a:lumMod val="50000"/>
                  </a:schemeClr>
                </a:solidFill>
              </a:rPr>
              <a:t>expérience</a:t>
            </a:r>
            <a:r>
              <a:rPr lang="en-GB" sz="1200" dirty="0">
                <a:solidFill>
                  <a:schemeClr val="accent5">
                    <a:lumMod val="50000"/>
                  </a:schemeClr>
                </a:solidFill>
              </a:rPr>
              <a:t> [679], </a:t>
            </a:r>
            <a:r>
              <a:rPr lang="en-GB" baseline="0" dirty="0"/>
              <a:t>pizza [&gt;5000] </a:t>
            </a:r>
            <a:r>
              <a:rPr lang="en-GB" baseline="0" dirty="0" err="1"/>
              <a:t>indien</a:t>
            </a:r>
            <a:r>
              <a:rPr lang="en-GB" baseline="0" dirty="0"/>
              <a:t> [1679], </a:t>
            </a:r>
            <a:r>
              <a:rPr lang="fr-FR" b="0" baseline="0" noProof="0" dirty="0"/>
              <a:t>européen [445]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3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for the activity on the previous slide. Full audio, including nouns, plays on number clicks.</a:t>
            </a:r>
          </a:p>
          <a:p>
            <a:endParaRPr lang="en-US" b="0" dirty="0"/>
          </a:p>
          <a:p>
            <a:r>
              <a:rPr lang="fr-FR" b="1" noProof="0" dirty="0" err="1"/>
              <a:t>Transcript</a:t>
            </a:r>
            <a:r>
              <a:rPr lang="fr-FR" b="1" noProof="0" dirty="0"/>
              <a:t>:</a:t>
            </a:r>
          </a:p>
          <a:p>
            <a:r>
              <a:rPr lang="fr-FR" b="0" noProof="0" dirty="0"/>
              <a:t>1) Salut </a:t>
            </a:r>
            <a:r>
              <a:rPr lang="en-GB" sz="1200" b="0" dirty="0" err="1">
                <a:solidFill>
                  <a:schemeClr val="bg1"/>
                </a:solidFill>
              </a:rPr>
              <a:t>Océane</a:t>
            </a:r>
            <a:r>
              <a:rPr lang="en-GB" sz="1200" b="0" dirty="0">
                <a:solidFill>
                  <a:schemeClr val="bg1"/>
                </a:solidFill>
              </a:rPr>
              <a:t> ! Je </a:t>
            </a:r>
            <a:r>
              <a:rPr lang="en-GB" sz="1200" b="0" dirty="0" err="1">
                <a:solidFill>
                  <a:schemeClr val="bg1"/>
                </a:solidFill>
              </a:rPr>
              <a:t>suis</a:t>
            </a:r>
            <a:r>
              <a:rPr lang="en-GB" sz="1200" b="0" dirty="0">
                <a:solidFill>
                  <a:schemeClr val="bg1"/>
                </a:solidFill>
              </a:rPr>
              <a:t> dans</a:t>
            </a:r>
            <a:r>
              <a:rPr lang="fr-FR" b="0" baseline="0" noProof="0" dirty="0"/>
              <a:t> un restaurant intéressant en ce moment.</a:t>
            </a:r>
            <a:endParaRPr lang="fr-FR" b="0" noProof="0" dirty="0"/>
          </a:p>
          <a:p>
            <a:r>
              <a:rPr lang="fr-FR" b="0" baseline="0" noProof="0" dirty="0"/>
              <a:t>2) La serveuse est gentille.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3) </a:t>
            </a:r>
            <a:r>
              <a:rPr lang="fr-FR" b="0" noProof="0" dirty="0"/>
              <a:t>J’ai</a:t>
            </a:r>
            <a:r>
              <a:rPr lang="fr-FR" b="0" baseline="0" noProof="0" dirty="0"/>
              <a:t> mangé un plat indien.</a:t>
            </a:r>
          </a:p>
          <a:p>
            <a:r>
              <a:rPr lang="fr-FR" b="0" baseline="0" noProof="0" dirty="0"/>
              <a:t>4) Le repas est bon, mais ...</a:t>
            </a:r>
          </a:p>
          <a:p>
            <a:r>
              <a:rPr lang="fr-FR" b="0" baseline="0" noProof="0" dirty="0"/>
              <a:t>5) Je veux manger une pizza italienne.</a:t>
            </a:r>
          </a:p>
          <a:p>
            <a:r>
              <a:rPr lang="fr-FR" b="0" noProof="0" dirty="0"/>
              <a:t>6) En g</a:t>
            </a:r>
            <a:r>
              <a:rPr lang="fr-FR" b="0" baseline="0" noProof="0" dirty="0"/>
              <a:t>énéral, j</a:t>
            </a:r>
            <a:r>
              <a:rPr lang="fr-FR" b="0" noProof="0" dirty="0"/>
              <a:t>e </a:t>
            </a:r>
            <a:r>
              <a:rPr lang="en-GB" b="0" i="0" dirty="0" err="1">
                <a:solidFill>
                  <a:srgbClr val="5F6368"/>
                </a:solidFill>
                <a:effectLst/>
                <a:latin typeface="arial" panose="020B0604020202020204" pitchFamily="34" charset="0"/>
              </a:rPr>
              <a:t>préfère</a:t>
            </a:r>
            <a:r>
              <a:rPr lang="fr-FR" b="0" noProof="0" dirty="0"/>
              <a:t> la cuisine </a:t>
            </a:r>
            <a:r>
              <a:rPr lang="fr-FR" b="0" baseline="0" noProof="0" dirty="0"/>
              <a:t>européenne.</a:t>
            </a:r>
          </a:p>
          <a:p>
            <a:r>
              <a:rPr lang="fr-FR" b="0" noProof="0" dirty="0"/>
              <a:t>7) Mais </a:t>
            </a:r>
            <a:r>
              <a:rPr lang="en-GB" b="0" i="0" dirty="0">
                <a:solidFill>
                  <a:srgbClr val="4D5156"/>
                </a:solidFill>
                <a:effectLst/>
                <a:latin typeface="arial" panose="020B0604020202020204" pitchFamily="34" charset="0"/>
              </a:rPr>
              <a:t>à</a:t>
            </a:r>
            <a:r>
              <a:rPr lang="fr-FR" b="0" noProof="0" dirty="0"/>
              <a:t> la maison, nous mangeons un</a:t>
            </a:r>
            <a:r>
              <a:rPr lang="fr-FR" b="0" baseline="0" noProof="0" dirty="0"/>
              <a:t> repas algérien chaque samedi.</a:t>
            </a:r>
          </a:p>
          <a:p>
            <a:r>
              <a:rPr lang="fr-FR" b="0" baseline="0" noProof="0" dirty="0"/>
              <a:t>8) Je dois dire que c’est une recette délicieuse.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pizza [&gt;5000] </a:t>
            </a:r>
            <a:r>
              <a:rPr lang="en-GB" baseline="0" dirty="0" err="1"/>
              <a:t>indien</a:t>
            </a:r>
            <a:r>
              <a:rPr lang="en-GB" baseline="0" dirty="0"/>
              <a:t> [1679]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32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2 slides</a:t>
            </a:r>
          </a:p>
          <a:p>
            <a:endParaRPr lang="en-US" b="1" dirty="0"/>
          </a:p>
          <a:p>
            <a:r>
              <a:rPr lang="en-US" b="1" dirty="0"/>
              <a:t>Aim: </a:t>
            </a:r>
            <a:r>
              <a:rPr lang="en-US" b="0" dirty="0"/>
              <a:t>Written production of masculine and feminine forms of adjectives.</a:t>
            </a:r>
          </a:p>
          <a:p>
            <a:endParaRPr lang="en-US" b="1" dirty="0"/>
          </a:p>
          <a:p>
            <a:r>
              <a:rPr lang="en-US" b="1" dirty="0"/>
              <a:t>Procedure:</a:t>
            </a:r>
          </a:p>
          <a:p>
            <a:r>
              <a:rPr lang="en-US" b="0" dirty="0"/>
              <a:t>1. Students work ‘backwards’ from the masculine adjective shown on the screen.</a:t>
            </a:r>
          </a:p>
          <a:p>
            <a:r>
              <a:rPr lang="en-US" b="0" dirty="0"/>
              <a:t>2. Click</a:t>
            </a:r>
            <a:r>
              <a:rPr lang="en-US" b="0" baseline="0" dirty="0"/>
              <a:t> to animate the answers.</a:t>
            </a:r>
          </a:p>
          <a:p>
            <a:r>
              <a:rPr lang="en-US" b="0" baseline="0" dirty="0"/>
              <a:t>3. Clarify the meanings of these unknown words.</a:t>
            </a:r>
          </a:p>
          <a:p>
            <a:r>
              <a:rPr lang="en-US" b="0" baseline="0" dirty="0"/>
              <a:t>3. Students close their books and repeat the activity orally, helping </a:t>
            </a:r>
            <a:r>
              <a:rPr lang="en-US" b="0" baseline="0" dirty="0" err="1"/>
              <a:t>automisation</a:t>
            </a:r>
            <a:r>
              <a:rPr lang="en-US" b="0" baseline="0" dirty="0"/>
              <a:t> of the process.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472C4">
                    <a:lumMod val="50000"/>
                  </a:srgbClr>
                </a:solidFill>
              </a:rPr>
              <a:t>innocent [2059] </a:t>
            </a:r>
            <a:r>
              <a:rPr lang="en-GB" sz="1200" dirty="0" err="1">
                <a:solidFill>
                  <a:srgbClr val="4472C4">
                    <a:lumMod val="50000"/>
                  </a:srgbClr>
                </a:solidFill>
              </a:rPr>
              <a:t>culturel</a:t>
            </a:r>
            <a:r>
              <a:rPr lang="en-GB" sz="1200" dirty="0">
                <a:solidFill>
                  <a:srgbClr val="4472C4">
                    <a:lumMod val="50000"/>
                  </a:srgbClr>
                </a:solidFill>
              </a:rPr>
              <a:t> [1495] sale [2906], gras [4018] </a:t>
            </a:r>
            <a:r>
              <a:rPr lang="en-GB" sz="1200" dirty="0" err="1">
                <a:solidFill>
                  <a:srgbClr val="4472C4">
                    <a:lumMod val="50000"/>
                  </a:srgbClr>
                </a:solidFill>
              </a:rPr>
              <a:t>chaleureux</a:t>
            </a:r>
            <a:r>
              <a:rPr lang="en-GB" sz="1200" dirty="0">
                <a:solidFill>
                  <a:srgbClr val="4472C4">
                    <a:lumMod val="50000"/>
                  </a:srgbClr>
                </a:solidFill>
              </a:rPr>
              <a:t> [4103] </a:t>
            </a:r>
            <a:r>
              <a:rPr lang="en-GB" sz="1200" dirty="0" err="1">
                <a:solidFill>
                  <a:srgbClr val="4472C4">
                    <a:lumMod val="50000"/>
                  </a:srgbClr>
                </a:solidFill>
              </a:rPr>
              <a:t>canadien</a:t>
            </a:r>
            <a:r>
              <a:rPr lang="en-GB" sz="1200" dirty="0">
                <a:solidFill>
                  <a:srgbClr val="4472C4">
                    <a:lumMod val="50000"/>
                  </a:srgbClr>
                </a:solidFill>
              </a:rPr>
              <a:t> [&gt;5000]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60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the continuation of the activity</a:t>
            </a:r>
            <a:r>
              <a:rPr lang="en-US" b="0" baseline="0" dirty="0"/>
              <a:t> on the previous slide – this time students work from the masculine to the feminine form.</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4472C4">
                    <a:lumMod val="50000"/>
                  </a:srgbClr>
                </a:solidFill>
              </a:rPr>
              <a:t>merveilleux</a:t>
            </a:r>
            <a:r>
              <a:rPr lang="en-GB" sz="1200" baseline="0" dirty="0">
                <a:solidFill>
                  <a:srgbClr val="4472C4">
                    <a:lumMod val="50000"/>
                  </a:srgbClr>
                </a:solidFill>
              </a:rPr>
              <a:t> [2209] </a:t>
            </a:r>
            <a:r>
              <a:rPr lang="en-GB" sz="1200" baseline="0" dirty="0" err="1">
                <a:solidFill>
                  <a:srgbClr val="4472C4">
                    <a:lumMod val="50000"/>
                  </a:srgbClr>
                </a:solidFill>
              </a:rPr>
              <a:t>formel</a:t>
            </a:r>
            <a:r>
              <a:rPr lang="en-GB" sz="1200" baseline="0" dirty="0">
                <a:solidFill>
                  <a:srgbClr val="4472C4">
                    <a:lumMod val="50000"/>
                  </a:srgbClr>
                </a:solidFill>
              </a:rPr>
              <a:t> [2505] </a:t>
            </a:r>
            <a:r>
              <a:rPr lang="en-GB" sz="1200" baseline="0" dirty="0" err="1">
                <a:solidFill>
                  <a:srgbClr val="4472C4">
                    <a:lumMod val="50000"/>
                  </a:srgbClr>
                </a:solidFill>
              </a:rPr>
              <a:t>gratuit</a:t>
            </a:r>
            <a:r>
              <a:rPr lang="en-GB" sz="1200" baseline="0" dirty="0">
                <a:solidFill>
                  <a:srgbClr val="4472C4">
                    <a:lumMod val="50000"/>
                  </a:srgbClr>
                </a:solidFill>
              </a:rPr>
              <a:t> [2470] </a:t>
            </a:r>
            <a:r>
              <a:rPr lang="en-GB" sz="1200" baseline="0" dirty="0" err="1">
                <a:solidFill>
                  <a:srgbClr val="4472C4">
                    <a:lumMod val="50000"/>
                  </a:srgbClr>
                </a:solidFill>
              </a:rPr>
              <a:t>aérien</a:t>
            </a:r>
            <a:r>
              <a:rPr lang="en-GB" sz="1200" baseline="0" dirty="0">
                <a:solidFill>
                  <a:srgbClr val="4472C4">
                    <a:lumMod val="50000"/>
                  </a:srgbClr>
                </a:solidFill>
              </a:rPr>
              <a:t> [1675] </a:t>
            </a:r>
            <a:r>
              <a:rPr lang="en-GB" sz="1200" baseline="0" dirty="0" err="1">
                <a:solidFill>
                  <a:srgbClr val="4472C4">
                    <a:lumMod val="50000"/>
                  </a:srgbClr>
                </a:solidFill>
              </a:rPr>
              <a:t>individuel</a:t>
            </a:r>
            <a:r>
              <a:rPr lang="en-GB" sz="1200" baseline="0" dirty="0">
                <a:solidFill>
                  <a:srgbClr val="4472C4">
                    <a:lumMod val="50000"/>
                  </a:srgbClr>
                </a:solidFill>
              </a:rPr>
              <a:t> [1812] unique [409]</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483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a:t>
            </a:r>
            <a:r>
              <a:rPr lang="en-GB" b="0" baseline="0" dirty="0"/>
              <a:t>for 5 slides</a:t>
            </a:r>
            <a:endParaRPr lang="en-GB" sz="1200" b="1"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sz="1200" b="1" i="0" u="none" strike="noStrike" kern="1200" cap="none" dirty="0">
                <a:solidFill>
                  <a:schemeClr val="tx1"/>
                </a:solidFill>
                <a:effectLst/>
                <a:latin typeface="Calibri"/>
                <a:ea typeface="Calibri"/>
                <a:cs typeface="Calibri"/>
                <a:sym typeface="Calibri"/>
              </a:rPr>
              <a:t>Aim: </a:t>
            </a:r>
            <a:r>
              <a:rPr lang="en-GB" sz="1200" b="0" i="0" u="none" strike="noStrike" kern="1200" cap="none" dirty="0">
                <a:solidFill>
                  <a:schemeClr val="tx1"/>
                </a:solidFill>
                <a:effectLst/>
                <a:latin typeface="Calibri"/>
                <a:ea typeface="Calibri"/>
                <a:cs typeface="Calibri"/>
                <a:sym typeface="Calibri"/>
              </a:rPr>
              <a:t>Oral production of adjectives in the masculine and feminine forms.</a:t>
            </a:r>
            <a:br>
              <a:rPr lang="en-GB" sz="1200" b="0" i="0" u="none" strike="noStrike" kern="1200" cap="none" dirty="0">
                <a:solidFill>
                  <a:schemeClr val="tx1"/>
                </a:solidFill>
                <a:effectLst/>
                <a:latin typeface="Calibri"/>
                <a:ea typeface="Calibri"/>
                <a:cs typeface="Calibri"/>
                <a:sym typeface="Calibri"/>
              </a:rPr>
            </a:b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i="0" u="none" strike="noStrike" kern="1200" cap="none" baseline="0" dirty="0">
                <a:solidFill>
                  <a:schemeClr val="tx1"/>
                </a:solidFill>
                <a:effectLst/>
                <a:latin typeface="Calibri"/>
                <a:ea typeface="Calibri"/>
                <a:cs typeface="Calibri"/>
                <a:sym typeface="Calibri"/>
              </a:rPr>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cap="none" dirty="0">
                <a:solidFill>
                  <a:schemeClr val="tx1"/>
                </a:solidFill>
                <a:effectLst/>
                <a:latin typeface="Calibri"/>
                <a:ea typeface="Calibri"/>
                <a:cs typeface="Calibri"/>
                <a:sym typeface="Calibri"/>
              </a:rPr>
              <a:t>1. </a:t>
            </a:r>
            <a:r>
              <a:rPr lang="en-GB" sz="1200" b="0" i="0" u="none" strike="noStrike" kern="1200" cap="none" baseline="0" dirty="0">
                <a:solidFill>
                  <a:schemeClr val="tx1"/>
                </a:solidFill>
                <a:effectLst/>
                <a:latin typeface="Calibri"/>
                <a:ea typeface="Calibri"/>
                <a:cs typeface="Calibri"/>
                <a:sym typeface="Calibri"/>
              </a:rPr>
              <a:t>Print the student </a:t>
            </a:r>
            <a:r>
              <a:rPr lang="en-GB" sz="1200" b="0" i="0" u="none" strike="noStrike" kern="1200" cap="none" baseline="0" dirty="0" err="1">
                <a:solidFill>
                  <a:schemeClr val="tx1"/>
                </a:solidFill>
                <a:effectLst/>
                <a:latin typeface="Calibri"/>
                <a:ea typeface="Calibri"/>
                <a:cs typeface="Calibri"/>
                <a:sym typeface="Calibri"/>
              </a:rPr>
              <a:t>rolecards</a:t>
            </a:r>
            <a:r>
              <a:rPr lang="en-GB" sz="1200" b="0" i="0" u="none" strike="noStrike" kern="1200" cap="none" baseline="0" dirty="0">
                <a:solidFill>
                  <a:schemeClr val="tx1"/>
                </a:solidFill>
                <a:effectLst/>
                <a:latin typeface="Calibri"/>
                <a:ea typeface="Calibri"/>
                <a:cs typeface="Calibri"/>
                <a:sym typeface="Calibri"/>
              </a:rPr>
              <a:t> on slide 23.</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cap="none" baseline="0" dirty="0">
                <a:solidFill>
                  <a:schemeClr val="tx1"/>
                </a:solidFill>
                <a:effectLst/>
                <a:latin typeface="Calibri"/>
                <a:ea typeface="Calibri"/>
                <a:cs typeface="Calibri"/>
                <a:sym typeface="Calibri"/>
              </a:rPr>
              <a:t>2. Use this slide to model the task with students. Partner A says the beginning and end of the sentence. Partner B completes the sentence with the noun that matches the adjective they hear. Students then swap roles for the second example.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cap="none" baseline="0" dirty="0">
                <a:solidFill>
                  <a:schemeClr val="tx1"/>
                </a:solidFill>
                <a:effectLst/>
                <a:latin typeface="Calibri"/>
                <a:ea typeface="Calibri"/>
                <a:cs typeface="Calibri"/>
                <a:sym typeface="Calibri"/>
              </a:rPr>
              <a:t>3. Distribute </a:t>
            </a:r>
            <a:r>
              <a:rPr lang="en-GB" sz="1200" b="0" i="0" u="none" strike="noStrike" kern="1200" cap="none" baseline="0" dirty="0" err="1">
                <a:solidFill>
                  <a:schemeClr val="tx1"/>
                </a:solidFill>
                <a:effectLst/>
                <a:latin typeface="Calibri"/>
                <a:ea typeface="Calibri"/>
                <a:cs typeface="Calibri"/>
                <a:sym typeface="Calibri"/>
              </a:rPr>
              <a:t>rolecards</a:t>
            </a:r>
            <a:r>
              <a:rPr lang="en-GB" sz="1200" b="0" i="0" u="none" strike="noStrike" kern="1200" cap="none" baseline="0" dirty="0">
                <a:solidFill>
                  <a:schemeClr val="tx1"/>
                </a:solidFill>
                <a:effectLst/>
                <a:latin typeface="Calibri"/>
                <a:ea typeface="Calibri"/>
                <a:cs typeface="Calibri"/>
                <a:sym typeface="Calibri"/>
              </a:rPr>
              <a:t> to students. Make it clear that students will not see their partner’s sentences, so they need to listen carefully.</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cap="none" baseline="0" dirty="0">
                <a:solidFill>
                  <a:schemeClr val="tx1"/>
                </a:solidFill>
                <a:effectLst/>
                <a:latin typeface="Calibri"/>
                <a:ea typeface="Calibri"/>
                <a:cs typeface="Calibri"/>
                <a:sym typeface="Calibri"/>
              </a:rPr>
              <a:t>Students now work in their pairs, one reading the start and end of each sentence on their sheet, the other selecting the appropriate noun from their sheet to complete it, based upon the gender of the adjective they hear.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cap="none" baseline="0" dirty="0">
                <a:solidFill>
                  <a:schemeClr val="tx1"/>
                </a:solidFill>
                <a:effectLst/>
                <a:latin typeface="Calibri"/>
                <a:ea typeface="Calibri"/>
                <a:cs typeface="Calibri"/>
                <a:sym typeface="Calibri"/>
              </a:rPr>
              <a:t>4. Use slides 19-22 to reveal the answers.</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322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DO NOT DISPLAY</a:t>
            </a:r>
            <a:r>
              <a:rPr lang="en-GB" sz="1200" b="0" i="0" u="none" strike="noStrike" kern="1200" cap="none" dirty="0">
                <a:solidFill>
                  <a:schemeClr val="tx1"/>
                </a:solidFill>
                <a:effectLst/>
                <a:latin typeface="Calibri"/>
                <a:ea typeface="Calibri"/>
                <a:cs typeface="Calibri"/>
                <a:sym typeface="Calibri"/>
              </a:rPr>
              <a:t>.</a:t>
            </a:r>
            <a:r>
              <a:rPr lang="en-GB" sz="1200" b="0" i="0" u="none" strike="noStrike" kern="1200" cap="none" baseline="0" dirty="0">
                <a:solidFill>
                  <a:schemeClr val="tx1"/>
                </a:solidFill>
                <a:effectLst/>
                <a:latin typeface="Calibri"/>
                <a:ea typeface="Calibri"/>
                <a:cs typeface="Calibri"/>
                <a:sym typeface="Calibri"/>
              </a:rPr>
              <a:t> These slides should not be displayed during the exercise, but are animated to reveal the correct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Calibri"/>
                <a:ea typeface="Calibri"/>
                <a:cs typeface="Calibri"/>
                <a:sym typeface="Calibri"/>
              </a:rPr>
              <a:t>Home learning </a:t>
            </a:r>
            <a:r>
              <a:rPr lang="en-GB" sz="1200" b="0" i="0" u="none" strike="noStrike" kern="1200" cap="none" baseline="0" dirty="0">
                <a:solidFill>
                  <a:schemeClr val="tx1"/>
                </a:solidFill>
                <a:effectLst/>
                <a:latin typeface="Calibri"/>
                <a:ea typeface="Calibri"/>
                <a:cs typeface="Calibri"/>
                <a:sym typeface="Calibri"/>
              </a:rPr>
              <a:t>– the audio for each complete French sentence is accessible upon clicking the button.</a:t>
            </a: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a:t>
            </a:r>
            <a:r>
              <a:rPr lang="en-GB" baseline="0" dirty="0"/>
              <a:t> </a:t>
            </a:r>
            <a:r>
              <a:rPr lang="en-GB" baseline="0" dirty="0" err="1"/>
              <a:t>J’ai</a:t>
            </a:r>
            <a:r>
              <a:rPr lang="en-GB" baseline="0" dirty="0"/>
              <a:t> </a:t>
            </a:r>
            <a:r>
              <a:rPr lang="en-GB" baseline="0" dirty="0" err="1"/>
              <a:t>mangé</a:t>
            </a:r>
            <a:r>
              <a:rPr lang="en-GB" baseline="0" dirty="0"/>
              <a:t> un plat </a:t>
            </a:r>
            <a:r>
              <a:rPr lang="en-GB" baseline="0" dirty="0" err="1"/>
              <a:t>algérien</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2. Je </a:t>
            </a:r>
            <a:r>
              <a:rPr lang="en-GB" sz="1200" baseline="0" dirty="0" err="1">
                <a:solidFill>
                  <a:schemeClr val="accent5">
                    <a:lumMod val="50000"/>
                  </a:schemeClr>
                </a:solidFill>
                <a:latin typeface="Century Gothic" panose="020B0502020202020204" pitchFamily="34" charset="0"/>
              </a:rPr>
              <a:t>veux</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une</a:t>
            </a:r>
            <a:r>
              <a:rPr lang="en-GB" sz="1200" baseline="0" dirty="0">
                <a:solidFill>
                  <a:schemeClr val="accent5">
                    <a:lumMod val="50000"/>
                  </a:schemeClr>
                </a:solidFill>
                <a:latin typeface="Century Gothic" panose="020B0502020202020204" pitchFamily="34" charset="0"/>
              </a:rPr>
              <a:t> pizza </a:t>
            </a:r>
            <a:r>
              <a:rPr lang="en-GB" sz="1200" baseline="0" dirty="0" err="1">
                <a:solidFill>
                  <a:schemeClr val="accent5">
                    <a:lumMod val="50000"/>
                  </a:schemeClr>
                </a:solidFill>
                <a:latin typeface="Century Gothic" panose="020B0502020202020204" pitchFamily="34" charset="0"/>
              </a:rPr>
              <a:t>traditionnelle</a:t>
            </a:r>
            <a:r>
              <a:rPr lang="en-GB" sz="1200" baseline="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cognates used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4472C4">
                    <a:lumMod val="50000"/>
                  </a:srgbClr>
                </a:solidFill>
              </a:rPr>
              <a:t>soupe</a:t>
            </a:r>
            <a:r>
              <a:rPr lang="en-GB" sz="1200" dirty="0">
                <a:solidFill>
                  <a:srgbClr val="4472C4">
                    <a:lumMod val="50000"/>
                  </a:srgbClr>
                </a:solidFill>
              </a:rPr>
              <a:t> [4563]</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1478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sz="1200" dirty="0">
                <a:solidFill>
                  <a:schemeClr val="accent5">
                    <a:lumMod val="50000"/>
                  </a:schemeClr>
                </a:solidFill>
                <a:latin typeface="Century Gothic" panose="020B0502020202020204" pitchFamily="34" charset="0"/>
              </a:rPr>
              <a:t>Il y a un restaurant </a:t>
            </a:r>
            <a:r>
              <a:rPr lang="en-GB" sz="1200" dirty="0" err="1">
                <a:solidFill>
                  <a:schemeClr val="accent5">
                    <a:lumMod val="50000"/>
                  </a:schemeClr>
                </a:solidFill>
                <a:latin typeface="Century Gothic" panose="020B0502020202020204" pitchFamily="34" charset="0"/>
              </a:rPr>
              <a:t>intéressant</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4. La </a:t>
            </a:r>
            <a:r>
              <a:rPr lang="en-GB" sz="1200" dirty="0" err="1">
                <a:solidFill>
                  <a:schemeClr val="accent5">
                    <a:lumMod val="50000"/>
                  </a:schemeClr>
                </a:solidFill>
                <a:latin typeface="Century Gothic" panose="020B0502020202020204" pitchFamily="34" charset="0"/>
              </a:rPr>
              <a:t>serveuse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alg</a:t>
            </a:r>
            <a:r>
              <a:rPr lang="en-GB" sz="1200" baseline="0" dirty="0" err="1">
                <a:solidFill>
                  <a:schemeClr val="accent5">
                    <a:lumMod val="50000"/>
                  </a:schemeClr>
                </a:solidFill>
                <a:latin typeface="Century Gothic" panose="020B0502020202020204" pitchFamily="34" charset="0"/>
              </a:rPr>
              <a:t>érienne</a:t>
            </a:r>
            <a:r>
              <a:rPr lang="en-GB" sz="1200" baseline="0" dirty="0">
                <a:solidFill>
                  <a:schemeClr val="accent5">
                    <a:lumMod val="50000"/>
                  </a:schemeClr>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5684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sz="1200" dirty="0">
                <a:solidFill>
                  <a:schemeClr val="accent5">
                    <a:lumMod val="50000"/>
                  </a:schemeClr>
                </a:solidFill>
                <a:latin typeface="Century Gothic" panose="020B0502020202020204" pitchFamily="34" charset="0"/>
              </a:rPr>
              <a:t>Je </a:t>
            </a:r>
            <a:r>
              <a:rPr lang="en-GB" sz="1200" dirty="0" err="1">
                <a:solidFill>
                  <a:schemeClr val="accent5">
                    <a:lumMod val="50000"/>
                  </a:schemeClr>
                </a:solidFill>
                <a:latin typeface="Century Gothic" panose="020B0502020202020204" pitchFamily="34" charset="0"/>
              </a:rPr>
              <a:t>veux</a:t>
            </a:r>
            <a:r>
              <a:rPr lang="en-GB" sz="1200" baseline="0" dirty="0">
                <a:solidFill>
                  <a:schemeClr val="accent5">
                    <a:lumMod val="50000"/>
                  </a:schemeClr>
                </a:solidFill>
                <a:latin typeface="Century Gothic" panose="020B0502020202020204" pitchFamily="34" charset="0"/>
              </a:rPr>
              <a:t> un plat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français</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6. </a:t>
            </a:r>
            <a:r>
              <a:rPr lang="en-GB" sz="1200" dirty="0" err="1">
                <a:solidFill>
                  <a:schemeClr val="accent5">
                    <a:lumMod val="50000"/>
                  </a:schemeClr>
                </a:solidFill>
                <a:latin typeface="Century Gothic" panose="020B0502020202020204" pitchFamily="34" charset="0"/>
              </a:rPr>
              <a:t>C’est</a:t>
            </a:r>
            <a:r>
              <a:rPr lang="en-GB" sz="1200" dirty="0">
                <a:solidFill>
                  <a:schemeClr val="accent5">
                    <a:lumMod val="50000"/>
                  </a:schemeClr>
                </a:solidFill>
                <a:latin typeface="Century Gothic" panose="020B0502020202020204" pitchFamily="34" charset="0"/>
              </a:rPr>
              <a:t> le restaurant</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algérien</a:t>
            </a:r>
            <a:r>
              <a:rPr lang="en-GB" sz="1200" baseline="0" dirty="0">
                <a:solidFill>
                  <a:schemeClr val="accent5">
                    <a:lumMod val="50000"/>
                  </a:schemeClr>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288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[om]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nom</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at yourself.</a:t>
            </a:r>
            <a:br>
              <a:rPr lang="en-GB" baseline="0" dirty="0"/>
            </a:br>
            <a:r>
              <a:rPr lang="en-GB" baseline="0" dirty="0"/>
              <a:t>4. Roll back the animations and work through 1-3 again, but this time, dropping your voice completely to listen carefully to the students saying the </a:t>
            </a:r>
            <a:r>
              <a:rPr lang="en-GB" b="1" dirty="0"/>
              <a:t>[om] </a:t>
            </a:r>
            <a:r>
              <a:rPr lang="en-GB" baseline="0" dirty="0"/>
              <a:t>sound, pronouncing </a:t>
            </a:r>
            <a:r>
              <a:rPr lang="en-GB" b="0" baseline="0" dirty="0"/>
              <a:t>”</a:t>
            </a:r>
            <a:r>
              <a:rPr lang="en-GB" b="1" baseline="0" dirty="0"/>
              <a:t>nom</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nom</a:t>
            </a:r>
            <a:r>
              <a:rPr lang="en-GB" baseline="0" dirty="0"/>
              <a:t> [171]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5051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sz="1200" dirty="0">
                <a:solidFill>
                  <a:schemeClr val="accent5">
                    <a:lumMod val="50000"/>
                  </a:schemeClr>
                </a:solidFill>
                <a:latin typeface="Century Gothic" panose="020B0502020202020204" pitchFamily="34" charset="0"/>
              </a:rPr>
              <a:t>Il y a un </a:t>
            </a:r>
            <a:r>
              <a:rPr lang="en-GB" sz="1200" dirty="0" err="1">
                <a:solidFill>
                  <a:schemeClr val="accent5">
                    <a:lumMod val="50000"/>
                  </a:schemeClr>
                </a:solidFill>
                <a:latin typeface="Century Gothic" panose="020B0502020202020204" pitchFamily="34" charset="0"/>
              </a:rPr>
              <a:t>serveur</a:t>
            </a:r>
            <a:r>
              <a:rPr lang="en-GB" sz="1200" baseline="0" dirty="0">
                <a:solidFill>
                  <a:schemeClr val="accent5">
                    <a:lumMod val="50000"/>
                  </a:schemeClr>
                </a:solidFill>
                <a:latin typeface="Century Gothic" panose="020B0502020202020204" pitchFamily="34" charset="0"/>
              </a:rPr>
              <a:t> gentil.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Century Gothic" panose="020B0502020202020204" pitchFamily="34" charset="0"/>
              </a:rPr>
              <a:t>8. La cuisine </a:t>
            </a:r>
            <a:r>
              <a:rPr lang="en-GB" sz="1200" dirty="0" err="1">
                <a:solidFill>
                  <a:schemeClr val="accent5">
                    <a:lumMod val="50000"/>
                  </a:schemeClr>
                </a:solidFill>
                <a:latin typeface="Century Gothic" panose="020B0502020202020204" pitchFamily="34" charset="0"/>
              </a:rPr>
              <a:t>est</a:t>
            </a:r>
            <a:r>
              <a:rPr lang="en-GB" sz="1200" baseline="0" dirty="0">
                <a:solidFill>
                  <a:schemeClr val="accent5">
                    <a:lumMod val="50000"/>
                  </a:schemeClr>
                </a:solidFill>
                <a:latin typeface="Century Gothic" panose="020B0502020202020204" pitchFamily="34" charset="0"/>
              </a:rPr>
              <a:t>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très</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bonne</a:t>
            </a:r>
            <a:r>
              <a:rPr lang="en-GB" sz="1200" baseline="0" dirty="0">
                <a:solidFill>
                  <a:schemeClr val="accent5">
                    <a:lumMod val="50000"/>
                  </a:schemeClr>
                </a:solidFill>
                <a:latin typeface="Century Gothic" panose="020B0502020202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25674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Printable</a:t>
            </a:r>
            <a:r>
              <a:rPr lang="fr-FR" dirty="0"/>
              <a:t> </a:t>
            </a:r>
            <a:r>
              <a:rPr lang="fr-FR" dirty="0" err="1"/>
              <a:t>rolecards</a:t>
            </a:r>
            <a:r>
              <a:rPr lang="fr-FR" dirty="0"/>
              <a:t> for the </a:t>
            </a:r>
            <a:r>
              <a:rPr lang="fr-FR" dirty="0" err="1"/>
              <a:t>activity</a:t>
            </a:r>
            <a:r>
              <a:rPr lang="fr-FR" dirty="0"/>
              <a:t> on slides 18-22.</a:t>
            </a:r>
          </a:p>
        </p:txBody>
      </p:sp>
      <p:sp>
        <p:nvSpPr>
          <p:cNvPr id="4" name="Slide Number Placeholder 3"/>
          <p:cNvSpPr>
            <a:spLocks noGrp="1"/>
          </p:cNvSpPr>
          <p:nvPr>
            <p:ph type="sldNum" sz="quarter" idx="5"/>
          </p:nvPr>
        </p:nvSpPr>
        <p:spPr/>
        <p:txBody>
          <a:bodyPr/>
          <a:lstStyle/>
          <a:p>
            <a:fld id="{96E63AEB-FD8E-4034-B921-53C3E701823B}" type="slidenum">
              <a:rPr lang="en-GB" smtClean="0"/>
              <a:t>21</a:t>
            </a:fld>
            <a:endParaRPr lang="en-GB"/>
          </a:p>
        </p:txBody>
      </p:sp>
    </p:spTree>
    <p:extLst>
      <p:ext uri="{BB962C8B-B14F-4D97-AF65-F5344CB8AC3E}">
        <p14:creationId xmlns:p14="http://schemas.microsoft.com/office/powerpoint/2010/main" val="683900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comparative forms of adjectives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comparative structures with adjectives </a:t>
            </a:r>
            <a:r>
              <a:rPr lang="en-GB" sz="1200" dirty="0">
                <a:solidFill>
                  <a:prstClr val="white"/>
                </a:solidFill>
              </a:rPr>
              <a:t>(</a:t>
            </a:r>
            <a:r>
              <a:rPr lang="fr-FR" sz="1200" dirty="0">
                <a:solidFill>
                  <a:prstClr val="white"/>
                </a:solidFill>
              </a:rPr>
              <a:t>plus…que, moins…que, aussi…que)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of SSC [om] and [on] before a vowel</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8.3.1.1 (introduce) </a:t>
            </a:r>
            <a:r>
              <a:rPr lang="fr-FR" dirty="0">
                <a:solidFill>
                  <a:srgbClr val="000000"/>
                </a:solidFill>
                <a:latin typeface="Century Gothic" panose="020B0502020202020204" pitchFamily="34" charset="0"/>
              </a:rPr>
              <a:t>plus [19], moins [62], aussi</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[44], que</a:t>
            </a:r>
            <a:r>
              <a:rPr lang="fr-FR" baseline="30000" dirty="0">
                <a:solidFill>
                  <a:srgbClr val="000000"/>
                </a:solidFill>
                <a:latin typeface="Century Gothic" panose="020B0502020202020204" pitchFamily="34" charset="0"/>
              </a:rPr>
              <a:t>3</a:t>
            </a:r>
            <a:r>
              <a:rPr lang="fr-FR" dirty="0">
                <a:solidFill>
                  <a:srgbClr val="000000"/>
                </a:solidFill>
                <a:latin typeface="Century Gothic" panose="020B0502020202020204" pitchFamily="34" charset="0"/>
              </a:rPr>
              <a:t> [9], dangereux [713], gentil, gentille [2832], gros [419], grosse [419], italien, italienne [1474], meilleur [194], mince [3570], pire [743], sûr [270], Italie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choisir [226], définir [916], remplir [751], réussir [279], blanc</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[701], cahier [4001], examen [1448], lycée [2816], note [1161], alors [81]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8.1.2.5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gérer [1354], espace [870], goût [1829], langue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[712], plat [2167], recette [1709], repas [2948] d'abord [326], puis [230], par [21], puisque [528], Noël [&gt;5000], réveillon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89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a:t>
            </a:r>
            <a:r>
              <a:rPr lang="en-US" b="0" dirty="0"/>
              <a:t> revising the spelling rules governing pronunciation changes in SSCs which are normally nasal vowels, and applying these to [om] and [on].</a:t>
            </a:r>
          </a:p>
          <a:p>
            <a:endParaRPr lang="en-US" b="0" dirty="0"/>
          </a:p>
          <a:p>
            <a:r>
              <a:rPr lang="en-GB" b="1" dirty="0"/>
              <a:t>Procedure:</a:t>
            </a:r>
            <a:br>
              <a:rPr lang="en-GB" dirty="0"/>
            </a:br>
            <a:r>
              <a:rPr lang="en-GB" dirty="0"/>
              <a:t>1. Cycle through the information on the slide using the animation sequence.</a:t>
            </a:r>
            <a:br>
              <a:rPr lang="en-GB" dirty="0"/>
            </a:b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applying awareness of the pronunciation rules governing SSCs </a:t>
            </a:r>
            <a:r>
              <a:rPr lang="en-GB" sz="1200" b="0" dirty="0">
                <a:solidFill>
                  <a:schemeClr val="bg1"/>
                </a:solidFill>
              </a:rPr>
              <a:t>[om], [on], and long and short [o] to the production </a:t>
            </a:r>
            <a:r>
              <a:rPr lang="en-US" b="0" dirty="0"/>
              <a:t>of words containing these letter combinations.</a:t>
            </a:r>
          </a:p>
          <a:p>
            <a:endParaRPr lang="en-US" b="1" dirty="0"/>
          </a:p>
          <a:p>
            <a:r>
              <a:rPr lang="en-US" b="1" dirty="0"/>
              <a:t>Procedure:</a:t>
            </a:r>
          </a:p>
          <a:p>
            <a:pPr marL="0" indent="0">
              <a:buNone/>
            </a:pPr>
            <a:r>
              <a:rPr lang="en-US" b="0" dirty="0"/>
              <a:t>1. Student read the words and decide based on the presence or absence of a vowel after letter ‘m’ or ‘n’ whether a nasal is needed or not.</a:t>
            </a:r>
          </a:p>
          <a:p>
            <a:pPr marL="0" indent="0">
              <a:buNone/>
            </a:pPr>
            <a:r>
              <a:rPr lang="en-US" b="0" dirty="0"/>
              <a:t>2. Click to check.</a:t>
            </a:r>
          </a:p>
          <a:p>
            <a:pPr marL="0" indent="0">
              <a:buNone/>
            </a:pPr>
            <a:r>
              <a:rPr lang="en-US" b="0" dirty="0"/>
              <a:t>3. Now, students are challenged to pronounce the words correctly. Students should work in pairs and monitor each other for this.</a:t>
            </a:r>
          </a:p>
          <a:p>
            <a:pPr marL="0" indent="0">
              <a:buNone/>
            </a:pPr>
            <a:r>
              <a:rPr lang="en-US" b="0" dirty="0"/>
              <a:t>4. Students try to say the words out loud. Teacher corrects.</a:t>
            </a:r>
          </a:p>
          <a:p>
            <a:pPr marL="0" indent="0">
              <a:buNone/>
            </a:pPr>
            <a:r>
              <a:rPr lang="en-US" b="0" dirty="0"/>
              <a:t>5. Click the words to hear pronunciation.</a:t>
            </a:r>
          </a:p>
          <a:p>
            <a:endParaRPr lang="en-US" b="1" dirty="0"/>
          </a:p>
          <a:p>
            <a:r>
              <a:rPr lang="en-GB" b="1" baseline="0" dirty="0"/>
              <a:t>Word frequency (1 is the most frequent word in French): </a:t>
            </a:r>
            <a:br>
              <a:rPr lang="en-GB" baseline="0" dirty="0"/>
            </a:br>
            <a:r>
              <a:rPr lang="en-US" b="0" dirty="0"/>
              <a:t>disponible</a:t>
            </a:r>
            <a:r>
              <a:rPr lang="en-US" b="0" baseline="0" dirty="0"/>
              <a:t> [1205] </a:t>
            </a:r>
            <a:r>
              <a:rPr lang="en-US" b="0" baseline="0" dirty="0" err="1"/>
              <a:t>domaine</a:t>
            </a:r>
            <a:r>
              <a:rPr lang="en-US" b="0" baseline="0" dirty="0"/>
              <a:t> [539] </a:t>
            </a:r>
            <a:r>
              <a:rPr lang="en-US" b="0" baseline="0" dirty="0" err="1"/>
              <a:t>comité</a:t>
            </a:r>
            <a:r>
              <a:rPr lang="en-US" b="0" baseline="0" dirty="0"/>
              <a:t> [651] </a:t>
            </a:r>
            <a:r>
              <a:rPr lang="en-US" b="0" baseline="0" dirty="0" err="1"/>
              <a:t>promettre</a:t>
            </a:r>
            <a:r>
              <a:rPr lang="en-US" b="0" baseline="0" dirty="0"/>
              <a:t> [854]</a:t>
            </a:r>
            <a:r>
              <a:rPr lang="en-US" b="0" dirty="0"/>
              <a:t> omission [&gt;5000] moment [148] </a:t>
            </a:r>
            <a:r>
              <a:rPr lang="en-US" b="0" dirty="0" err="1"/>
              <a:t>économique</a:t>
            </a:r>
            <a:r>
              <a:rPr lang="en-US" b="0" dirty="0"/>
              <a:t> [261] </a:t>
            </a:r>
            <a:r>
              <a:rPr lang="en-US" b="0" dirty="0" err="1"/>
              <a:t>concentrer</a:t>
            </a:r>
            <a:r>
              <a:rPr lang="en-US" b="0" dirty="0"/>
              <a:t> [856] </a:t>
            </a:r>
            <a:r>
              <a:rPr lang="en-US" b="0" dirty="0" err="1"/>
              <a:t>nombreux</a:t>
            </a:r>
            <a:r>
              <a:rPr lang="en-US" b="0" dirty="0"/>
              <a:t> [366]</a:t>
            </a:r>
            <a:r>
              <a:rPr lang="en-US" b="0" baseline="0" dirty="0"/>
              <a:t> </a:t>
            </a:r>
            <a:r>
              <a:rPr lang="en-US" b="0" baseline="0" dirty="0" err="1"/>
              <a:t>monter</a:t>
            </a:r>
            <a:r>
              <a:rPr lang="en-US" b="0" baseline="0" dirty="0"/>
              <a:t> [853] formation [831] </a:t>
            </a:r>
            <a:r>
              <a:rPr lang="en-US" b="0" baseline="0" dirty="0" err="1"/>
              <a:t>dont</a:t>
            </a:r>
            <a:r>
              <a:rPr lang="en-US" b="0" baseline="0" dirty="0"/>
              <a:t> [74] monde [77] </a:t>
            </a:r>
            <a:r>
              <a:rPr lang="en-US" b="0" baseline="0" dirty="0" err="1"/>
              <a:t>contre</a:t>
            </a:r>
            <a:r>
              <a:rPr lang="en-US" b="0" baseline="0" dirty="0"/>
              <a:t> [121] long [202] </a:t>
            </a:r>
            <a:r>
              <a:rPr lang="en-US" b="0" baseline="0" dirty="0" err="1"/>
              <a:t>région</a:t>
            </a:r>
            <a:r>
              <a:rPr lang="en-US" b="0" baseline="0" dirty="0"/>
              <a:t> [241]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886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introduce</a:t>
            </a:r>
            <a:r>
              <a:rPr lang="en-US" b="0" baseline="0" dirty="0"/>
              <a:t> students to the context of the phonics activity which follows.</a:t>
            </a:r>
            <a:endParaRPr lang="en-US" b="0" dirty="0"/>
          </a:p>
          <a:p>
            <a:endParaRPr lang="en-US" b="1" dirty="0"/>
          </a:p>
          <a:p>
            <a:r>
              <a:rPr lang="en-US" b="1" dirty="0"/>
              <a:t>Procedure:</a:t>
            </a:r>
          </a:p>
          <a:p>
            <a:r>
              <a:rPr lang="en-US" b="0" dirty="0"/>
              <a:t>1. Ask student</a:t>
            </a:r>
            <a:r>
              <a:rPr lang="en-US" b="0" baseline="0" dirty="0"/>
              <a:t> to read the slide.</a:t>
            </a:r>
            <a:endParaRPr lang="en-US" b="0" dirty="0"/>
          </a:p>
          <a:p>
            <a:r>
              <a:rPr lang="en-US" b="0" dirty="0"/>
              <a:t>2. Ensure</a:t>
            </a:r>
            <a:r>
              <a:rPr lang="en-US" b="0" baseline="0" dirty="0"/>
              <a:t> understanding by taking feedback.</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se </a:t>
            </a:r>
            <a:r>
              <a:rPr lang="en-GB" baseline="0" dirty="0" err="1"/>
              <a:t>déplacer</a:t>
            </a:r>
            <a:r>
              <a:rPr lang="en-GB" baseline="0" dirty="0"/>
              <a:t> [714]; souterrain [4544]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dirty="0" err="1">
                <a:solidFill>
                  <a:schemeClr val="accent5">
                    <a:lumMod val="50000"/>
                  </a:schemeClr>
                </a:solidFill>
              </a:rPr>
              <a:t>métro</a:t>
            </a:r>
            <a:r>
              <a:rPr lang="en-GB" sz="1200" dirty="0">
                <a:solidFill>
                  <a:schemeClr val="accent5">
                    <a:lumMod val="50000"/>
                  </a:schemeClr>
                </a:solidFill>
              </a:rPr>
              <a:t> [3227]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386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spoken</a:t>
            </a:r>
            <a:r>
              <a:rPr lang="en-US" b="0" baseline="0" dirty="0"/>
              <a:t> practice of SSCs [</a:t>
            </a:r>
            <a:r>
              <a:rPr lang="en-US" b="0" baseline="0" dirty="0" err="1"/>
              <a:t>eu</a:t>
            </a:r>
            <a:r>
              <a:rPr lang="en-US" b="0" baseline="0" dirty="0"/>
              <a:t>] and [-</a:t>
            </a:r>
            <a:r>
              <a:rPr lang="en-US" b="0" baseline="0" dirty="0" err="1"/>
              <a:t>euil</a:t>
            </a:r>
            <a:r>
              <a:rPr lang="en-US" b="0" baseline="0" dirty="0"/>
              <a:t>/</a:t>
            </a:r>
            <a:r>
              <a:rPr lang="en-US" b="0" baseline="0" dirty="0" err="1"/>
              <a:t>euill</a:t>
            </a:r>
            <a:r>
              <a:rPr lang="en-US" b="0" baseline="0" dirty="0"/>
              <a:t>].</a:t>
            </a:r>
            <a:endParaRPr lang="en-US" b="0" dirty="0"/>
          </a:p>
          <a:p>
            <a:endParaRPr lang="en-US" b="1" dirty="0"/>
          </a:p>
          <a:p>
            <a:r>
              <a:rPr lang="en-US" b="1" dirty="0"/>
              <a:t>Procedure:</a:t>
            </a:r>
          </a:p>
          <a:p>
            <a:r>
              <a:rPr lang="en-US" b="0" dirty="0"/>
              <a:t>1. Partners</a:t>
            </a:r>
            <a:r>
              <a:rPr lang="en-US" b="0" baseline="0" dirty="0"/>
              <a:t> take it in turns to say the station names in alphabetical order (A-Z). Partner A starts.</a:t>
            </a:r>
            <a:endParaRPr lang="en-US" b="0" dirty="0"/>
          </a:p>
          <a:p>
            <a:r>
              <a:rPr lang="en-US" b="0" dirty="0"/>
              <a:t>2. Partners</a:t>
            </a:r>
            <a:r>
              <a:rPr lang="en-US" b="0" baseline="0" dirty="0"/>
              <a:t> take it in turns to say the station names in reverse alphabetical order (Z-A).  Partner B starts.</a:t>
            </a:r>
            <a:endParaRPr lang="en-US" b="1" dirty="0"/>
          </a:p>
          <a:p>
            <a:r>
              <a:rPr lang="en-US" b="0" dirty="0"/>
              <a:t>3. Partners repeat</a:t>
            </a:r>
            <a:r>
              <a:rPr lang="en-US" b="0" baseline="0" dirty="0"/>
              <a:t> to improve fluency of production.</a:t>
            </a:r>
          </a:p>
          <a:p>
            <a:r>
              <a:rPr lang="en-US" b="0" baseline="0" dirty="0"/>
              <a:t>4. Circulate to listen in to students’ pronunciation.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52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a:t>
            </a:r>
            <a:r>
              <a:rPr lang="en-GB" b="0" dirty="0"/>
              <a:t>for 4 slides</a:t>
            </a:r>
            <a:endParaRPr lang="en-GB" b="1" dirty="0"/>
          </a:p>
          <a:p>
            <a:endParaRPr lang="en-GB" dirty="0"/>
          </a:p>
          <a:p>
            <a:r>
              <a:rPr lang="en-GB" b="1" dirty="0"/>
              <a:t>Aim: </a:t>
            </a:r>
            <a:r>
              <a:rPr lang="en-GB" b="0" dirty="0"/>
              <a:t>Written recall of words in this week’s vocabulary set. Strengthening semantic connections between vocabulary items by recalling words with the opposite meaning.</a:t>
            </a:r>
            <a:endParaRPr lang="en-GB" dirty="0"/>
          </a:p>
          <a:p>
            <a:endParaRPr lang="en-GB" dirty="0"/>
          </a:p>
          <a:p>
            <a:r>
              <a:rPr lang="en-GB" b="1" dirty="0"/>
              <a:t>Procedure:</a:t>
            </a:r>
          </a:p>
          <a:p>
            <a:r>
              <a:rPr lang="en-GB" b="0" dirty="0"/>
              <a:t>1. </a:t>
            </a:r>
            <a:r>
              <a:rPr lang="en-GB" sz="1200" dirty="0">
                <a:solidFill>
                  <a:schemeClr val="accent5">
                    <a:lumMod val="50000"/>
                  </a:schemeClr>
                </a:solidFill>
                <a:latin typeface="Century Gothic" panose="020B0502020202020204" pitchFamily="34" charset="0"/>
              </a:rPr>
              <a:t>Students work together to build a bilingual bridge! Student A faces the board, student B sketches the grid and turns away.</a:t>
            </a:r>
          </a:p>
          <a:p>
            <a:r>
              <a:rPr lang="en-GB" sz="1200" dirty="0">
                <a:solidFill>
                  <a:schemeClr val="accent5">
                    <a:lumMod val="50000"/>
                  </a:schemeClr>
                </a:solidFill>
                <a:latin typeface="Century Gothic" panose="020B0502020202020204" pitchFamily="34" charset="0"/>
              </a:rPr>
              <a:t>2.</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On clicks, English words appear one by one. Student A says the number followed by the word in </a:t>
            </a:r>
            <a:r>
              <a:rPr lang="en-GB" sz="1200" b="1" dirty="0">
                <a:solidFill>
                  <a:schemeClr val="accent5">
                    <a:lumMod val="50000"/>
                  </a:schemeClr>
                </a:solidFill>
                <a:latin typeface="Century Gothic" panose="020B0502020202020204" pitchFamily="34" charset="0"/>
              </a:rPr>
              <a:t>French</a:t>
            </a:r>
            <a:r>
              <a:rPr lang="en-GB" sz="1200" dirty="0">
                <a:solidFill>
                  <a:schemeClr val="accent5">
                    <a:lumMod val="50000"/>
                  </a:schemeClr>
                </a:solidFill>
                <a:latin typeface="Century Gothic" panose="020B0502020202020204" pitchFamily="34" charset="0"/>
              </a:rPr>
              <a:t>. </a:t>
            </a:r>
          </a:p>
          <a:p>
            <a:r>
              <a:rPr lang="en-GB" sz="1200" dirty="0">
                <a:solidFill>
                  <a:schemeClr val="accent5">
                    <a:lumMod val="50000"/>
                  </a:schemeClr>
                </a:solidFill>
                <a:latin typeface="Century Gothic" panose="020B0502020202020204" pitchFamily="34" charset="0"/>
              </a:rPr>
              <a:t>3. Student B writes </a:t>
            </a:r>
            <a:r>
              <a:rPr lang="en-GB" sz="1200" b="1" dirty="0">
                <a:solidFill>
                  <a:schemeClr val="accent5">
                    <a:lumMod val="50000"/>
                  </a:schemeClr>
                </a:solidFill>
                <a:latin typeface="Century Gothic" panose="020B0502020202020204" pitchFamily="34" charset="0"/>
              </a:rPr>
              <a:t>the word with the</a:t>
            </a:r>
            <a:r>
              <a:rPr lang="en-GB" sz="1200" dirty="0">
                <a:solidFill>
                  <a:schemeClr val="accent5">
                    <a:lumMod val="50000"/>
                  </a:schemeClr>
                </a:solidFill>
                <a:latin typeface="Century Gothic" panose="020B0502020202020204" pitchFamily="34" charset="0"/>
              </a:rPr>
              <a:t> </a:t>
            </a:r>
            <a:r>
              <a:rPr lang="en-GB" sz="1200" b="1" dirty="0">
                <a:solidFill>
                  <a:schemeClr val="accent5">
                    <a:lumMod val="50000"/>
                  </a:schemeClr>
                </a:solidFill>
                <a:latin typeface="Century Gothic" panose="020B0502020202020204" pitchFamily="34" charset="0"/>
              </a:rPr>
              <a:t>opposite meaning </a:t>
            </a:r>
            <a:r>
              <a:rPr lang="en-GB" sz="1200" dirty="0">
                <a:solidFill>
                  <a:schemeClr val="accent5">
                    <a:lumMod val="50000"/>
                  </a:schemeClr>
                </a:solidFill>
                <a:latin typeface="Century Gothic" panose="020B0502020202020204" pitchFamily="34" charset="0"/>
              </a:rPr>
              <a:t>in the yellow shape to the right (in the same form m/f as the word they hear).</a:t>
            </a:r>
          </a:p>
          <a:p>
            <a:r>
              <a:rPr lang="en-GB" sz="1200" dirty="0">
                <a:solidFill>
                  <a:schemeClr val="accent5">
                    <a:lumMod val="50000"/>
                  </a:schemeClr>
                </a:solidFill>
                <a:latin typeface="Century Gothic" panose="020B0502020202020204" pitchFamily="34" charset="0"/>
              </a:rPr>
              <a:t>4.</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When all boxes are complete, student B turns around and on the next slide the answers are revealed so they can see how successful they were!</a:t>
            </a:r>
          </a:p>
          <a:p>
            <a:r>
              <a:rPr lang="en-GB" sz="1200" dirty="0">
                <a:solidFill>
                  <a:schemeClr val="accent5">
                    <a:lumMod val="50000"/>
                  </a:schemeClr>
                </a:solidFill>
                <a:latin typeface="Century Gothic" panose="020B0502020202020204" pitchFamily="34" charset="0"/>
              </a:rPr>
              <a:t>5. Bring up slide 30. Students swap roles. repeat.</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contraire (619)</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231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slide provides</a:t>
            </a:r>
            <a:r>
              <a:rPr lang="en-GB" b="0" baseline="0" dirty="0"/>
              <a:t> the answers to the activity on the previous slide.</a:t>
            </a:r>
            <a:endParaRPr lang="en-GB"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868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268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[om] </a:t>
            </a:r>
            <a:r>
              <a:rPr lang="en-GB" baseline="0" dirty="0"/>
              <a:t>and then the </a:t>
            </a:r>
            <a:r>
              <a:rPr lang="en-GB" b="1" baseline="0" dirty="0"/>
              <a:t>source</a:t>
            </a:r>
            <a:r>
              <a:rPr lang="en-GB" baseline="0" dirty="0"/>
              <a:t> word again ‘</a:t>
            </a:r>
            <a:r>
              <a:rPr lang="en-GB" b="1" baseline="0" dirty="0"/>
              <a:t>nom</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nom</a:t>
            </a:r>
            <a:r>
              <a:rPr lang="en-GB" baseline="0" dirty="0"/>
              <a:t> [171]; </a:t>
            </a:r>
            <a:r>
              <a:rPr lang="en-GB" b="1" baseline="0" dirty="0" err="1"/>
              <a:t>comprendre</a:t>
            </a:r>
            <a:r>
              <a:rPr lang="en-GB" b="1" baseline="0" dirty="0"/>
              <a:t> </a:t>
            </a:r>
            <a:r>
              <a:rPr lang="en-GB" b="0" baseline="0" dirty="0"/>
              <a:t>[95];</a:t>
            </a:r>
            <a:r>
              <a:rPr lang="en-GB" baseline="0" dirty="0"/>
              <a:t> </a:t>
            </a:r>
            <a:r>
              <a:rPr lang="en-GB" b="1" baseline="0" dirty="0" err="1"/>
              <a:t>compte</a:t>
            </a:r>
            <a:r>
              <a:rPr lang="en-GB" baseline="0" dirty="0"/>
              <a:t> [254]; </a:t>
            </a:r>
            <a:r>
              <a:rPr lang="en-GB" b="1" baseline="0" dirty="0" err="1"/>
              <a:t>tomber</a:t>
            </a:r>
            <a:r>
              <a:rPr lang="en-GB" baseline="0" dirty="0"/>
              <a:t> [547]; </a:t>
            </a:r>
            <a:r>
              <a:rPr lang="en-GB" b="1" baseline="0" dirty="0"/>
              <a:t>combat</a:t>
            </a:r>
            <a:r>
              <a:rPr lang="en-GB" baseline="0" dirty="0"/>
              <a:t> [1062]; </a:t>
            </a:r>
            <a:r>
              <a:rPr lang="en-GB" b="1" baseline="0" dirty="0" err="1"/>
              <a:t>ombre</a:t>
            </a:r>
            <a:r>
              <a:rPr lang="en-GB" b="1" baseline="0" dirty="0"/>
              <a:t> </a:t>
            </a:r>
            <a:r>
              <a:rPr lang="en-GB" baseline="0" dirty="0"/>
              <a:t>[2001].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960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942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the concept and form of comparative adjectives and draw cross-linguistic comparisons with English.</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village [1295] </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use of comparative adjectives with </a:t>
            </a:r>
            <a:r>
              <a:rPr lang="en-US" b="0" i="1" dirty="0"/>
              <a:t>plus/</a:t>
            </a:r>
            <a:r>
              <a:rPr lang="en-US" b="0" i="1" dirty="0" err="1"/>
              <a:t>moins</a:t>
            </a:r>
            <a:r>
              <a:rPr lang="en-US" b="0" i="1" dirty="0"/>
              <a:t>/</a:t>
            </a:r>
            <a:r>
              <a:rPr lang="en-US" b="0" i="1" dirty="0" err="1"/>
              <a:t>aussi</a:t>
            </a:r>
            <a:r>
              <a:rPr lang="en-US" b="0" i="1" dirty="0"/>
              <a:t> que.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588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Aural comprehension of comparative sentences.</a:t>
            </a:r>
          </a:p>
          <a:p>
            <a:endParaRPr lang="en-US" b="1" dirty="0"/>
          </a:p>
          <a:p>
            <a:r>
              <a:rPr lang="en-US" b="1" dirty="0"/>
              <a:t>Procedure:</a:t>
            </a:r>
          </a:p>
          <a:p>
            <a:r>
              <a:rPr lang="en-US" b="0" dirty="0"/>
              <a:t>1. Ensure</a:t>
            </a:r>
            <a:r>
              <a:rPr lang="en-US" b="0" baseline="0" dirty="0"/>
              <a:t> students understand that the task is to put the images in order according to the scale shown (smallest to largest). Explain that the pictures are not to scale, and that they will not be able to rely on assumptions of size to complete the task!</a:t>
            </a:r>
            <a:endParaRPr lang="en-US" b="0" dirty="0"/>
          </a:p>
          <a:p>
            <a:r>
              <a:rPr lang="en-US" b="0" dirty="0"/>
              <a:t>2. Students listen to the description</a:t>
            </a:r>
            <a:r>
              <a:rPr lang="en-US" b="0" baseline="0" dirty="0"/>
              <a:t> and decide upon the order.</a:t>
            </a:r>
            <a:endParaRPr lang="en-US" b="0" dirty="0"/>
          </a:p>
          <a:p>
            <a:r>
              <a:rPr lang="en-US" b="0" dirty="0"/>
              <a:t>3. The answer is revealed</a:t>
            </a:r>
            <a:r>
              <a:rPr lang="en-US" b="0" baseline="0" dirty="0"/>
              <a:t> upon the next slide.</a:t>
            </a:r>
            <a:endParaRPr lang="en-US" b="0" dirty="0"/>
          </a:p>
          <a:p>
            <a:endParaRPr lang="en-US" b="0" dirty="0"/>
          </a:p>
          <a:p>
            <a:r>
              <a:rPr lang="en-US" b="1" dirty="0"/>
              <a:t>Transcript:</a:t>
            </a:r>
          </a:p>
          <a:p>
            <a:r>
              <a:rPr lang="en-US" b="0" baseline="0" dirty="0"/>
              <a:t>1. </a:t>
            </a:r>
            <a:r>
              <a:rPr lang="en-US" b="0" baseline="0" dirty="0" err="1"/>
              <a:t>L’enfant</a:t>
            </a:r>
            <a:r>
              <a:rPr lang="en-US" b="0" baseline="0" dirty="0"/>
              <a:t> </a:t>
            </a:r>
            <a:r>
              <a:rPr lang="en-US" b="0" baseline="0" dirty="0" err="1"/>
              <a:t>est</a:t>
            </a:r>
            <a:r>
              <a:rPr lang="en-US" b="0" baseline="0" dirty="0"/>
              <a:t> </a:t>
            </a:r>
            <a:r>
              <a:rPr lang="en-US" b="0" baseline="0" dirty="0" err="1"/>
              <a:t>moins</a:t>
            </a:r>
            <a:r>
              <a:rPr lang="en-US" b="0" baseline="0" dirty="0"/>
              <a:t> grand que le chat, </a:t>
            </a:r>
            <a:r>
              <a:rPr lang="en-US" b="0" baseline="0" dirty="0" err="1"/>
              <a:t>mais</a:t>
            </a:r>
            <a:r>
              <a:rPr lang="en-US" b="0" baseline="0" dirty="0"/>
              <a:t> plus grand que le </a:t>
            </a:r>
            <a:r>
              <a:rPr lang="en-US" b="0" baseline="0" dirty="0" err="1"/>
              <a:t>chien</a:t>
            </a:r>
            <a:r>
              <a:rPr lang="en-US" b="0" baseline="0" dirty="0"/>
              <a:t>.</a:t>
            </a:r>
          </a:p>
          <a:p>
            <a:r>
              <a:rPr lang="en-US" b="0" baseline="0" dirty="0"/>
              <a:t>2. La </a:t>
            </a:r>
            <a:r>
              <a:rPr lang="en-GB" b="0" i="0" dirty="0" err="1">
                <a:solidFill>
                  <a:srgbClr val="222222"/>
                </a:solidFill>
                <a:effectLst/>
                <a:latin typeface="Georgia" panose="02040502050405020303" pitchFamily="18" charset="0"/>
              </a:rPr>
              <a:t>guitare</a:t>
            </a:r>
            <a:r>
              <a:rPr lang="en-GB" b="0" i="0" dirty="0">
                <a:solidFill>
                  <a:srgbClr val="222222"/>
                </a:solidFill>
                <a:effectLst/>
                <a:latin typeface="Georgia" panose="02040502050405020303" pitchFamily="18" charset="0"/>
              </a:rPr>
              <a:t> </a:t>
            </a:r>
            <a:r>
              <a:rPr lang="en-GB" b="0" i="0" dirty="0" err="1">
                <a:solidFill>
                  <a:srgbClr val="222222"/>
                </a:solidFill>
                <a:effectLst/>
                <a:latin typeface="Georgia" panose="02040502050405020303" pitchFamily="18" charset="0"/>
              </a:rPr>
              <a:t>est</a:t>
            </a:r>
            <a:r>
              <a:rPr lang="en-GB" b="0" i="0" dirty="0">
                <a:solidFill>
                  <a:srgbClr val="222222"/>
                </a:solidFill>
                <a:effectLst/>
                <a:latin typeface="Georgia" panose="02040502050405020303" pitchFamily="18" charset="0"/>
              </a:rPr>
              <a:t> plus </a:t>
            </a:r>
            <a:r>
              <a:rPr lang="en-GB" b="0" i="0" dirty="0" err="1">
                <a:solidFill>
                  <a:srgbClr val="222222"/>
                </a:solidFill>
                <a:effectLst/>
                <a:latin typeface="Georgia" panose="02040502050405020303" pitchFamily="18" charset="0"/>
              </a:rPr>
              <a:t>grande</a:t>
            </a:r>
            <a:r>
              <a:rPr lang="en-GB" b="0" i="0" dirty="0">
                <a:solidFill>
                  <a:srgbClr val="222222"/>
                </a:solidFill>
                <a:effectLst/>
                <a:latin typeface="Georgia" panose="02040502050405020303" pitchFamily="18" charset="0"/>
              </a:rPr>
              <a:t> que </a:t>
            </a:r>
            <a:r>
              <a:rPr lang="en-GB" b="0" i="0" dirty="0" err="1">
                <a:solidFill>
                  <a:srgbClr val="222222"/>
                </a:solidFill>
                <a:effectLst/>
                <a:latin typeface="Georgia" panose="02040502050405020303" pitchFamily="18" charset="0"/>
              </a:rPr>
              <a:t>l’enfant</a:t>
            </a:r>
            <a:r>
              <a:rPr lang="en-GB" b="0" i="0" dirty="0">
                <a:solidFill>
                  <a:srgbClr val="222222"/>
                </a:solidFill>
                <a:effectLst/>
                <a:latin typeface="Georgia" panose="02040502050405020303" pitchFamily="18" charset="0"/>
              </a:rPr>
              <a:t>, </a:t>
            </a:r>
            <a:r>
              <a:rPr lang="en-GB" b="0" i="0" dirty="0" err="1">
                <a:solidFill>
                  <a:srgbClr val="222222"/>
                </a:solidFill>
                <a:effectLst/>
                <a:latin typeface="Georgia" panose="02040502050405020303" pitchFamily="18" charset="0"/>
              </a:rPr>
              <a:t>mais</a:t>
            </a:r>
            <a:r>
              <a:rPr lang="en-GB" b="0" i="0" dirty="0">
                <a:solidFill>
                  <a:srgbClr val="222222"/>
                </a:solidFill>
                <a:effectLst/>
                <a:latin typeface="Georgia" panose="02040502050405020303" pitchFamily="18" charset="0"/>
              </a:rPr>
              <a:t> plus petite que le chat.</a:t>
            </a:r>
          </a:p>
          <a:p>
            <a:r>
              <a:rPr lang="en-GB" b="0" i="0" dirty="0">
                <a:solidFill>
                  <a:srgbClr val="222222"/>
                </a:solidFill>
                <a:effectLst/>
                <a:latin typeface="Georgia" panose="02040502050405020303" pitchFamily="18" charset="0"/>
              </a:rPr>
              <a:t>3. Le </a:t>
            </a:r>
            <a:r>
              <a:rPr lang="en-GB" b="0" i="0" dirty="0" err="1">
                <a:solidFill>
                  <a:srgbClr val="222222"/>
                </a:solidFill>
                <a:effectLst/>
                <a:latin typeface="Georgia" panose="02040502050405020303" pitchFamily="18" charset="0"/>
              </a:rPr>
              <a:t>verre</a:t>
            </a:r>
            <a:r>
              <a:rPr lang="en-GB" b="0" i="0" dirty="0">
                <a:solidFill>
                  <a:srgbClr val="222222"/>
                </a:solidFill>
                <a:effectLst/>
                <a:latin typeface="Georgia" panose="02040502050405020303" pitchFamily="18" charset="0"/>
              </a:rPr>
              <a:t> </a:t>
            </a:r>
            <a:r>
              <a:rPr lang="en-GB" b="0" i="0" dirty="0" err="1">
                <a:solidFill>
                  <a:srgbClr val="222222"/>
                </a:solidFill>
                <a:effectLst/>
                <a:latin typeface="Georgia" panose="02040502050405020303" pitchFamily="18" charset="0"/>
              </a:rPr>
              <a:t>est</a:t>
            </a:r>
            <a:r>
              <a:rPr lang="en-GB" b="0" i="0" dirty="0">
                <a:solidFill>
                  <a:srgbClr val="222222"/>
                </a:solidFill>
                <a:effectLst/>
                <a:latin typeface="Georgia" panose="02040502050405020303" pitchFamily="18" charset="0"/>
              </a:rPr>
              <a:t> plus petit que le </a:t>
            </a:r>
            <a:r>
              <a:rPr lang="en-GB" b="0" i="0" dirty="0" err="1">
                <a:solidFill>
                  <a:srgbClr val="222222"/>
                </a:solidFill>
                <a:effectLst/>
                <a:latin typeface="Georgia" panose="02040502050405020303" pitchFamily="18" charset="0"/>
              </a:rPr>
              <a:t>chien</a:t>
            </a:r>
            <a:r>
              <a:rPr lang="en-GB" b="0" i="0" dirty="0">
                <a:solidFill>
                  <a:srgbClr val="222222"/>
                </a:solidFill>
                <a:effectLst/>
                <a:latin typeface="Georgia" panose="02040502050405020303" pitchFamily="18" charset="0"/>
              </a:rPr>
              <a:t>, </a:t>
            </a:r>
            <a:r>
              <a:rPr lang="en-GB" b="0" i="0" dirty="0" err="1">
                <a:solidFill>
                  <a:srgbClr val="222222"/>
                </a:solidFill>
                <a:effectLst/>
                <a:latin typeface="Georgia" panose="02040502050405020303" pitchFamily="18" charset="0"/>
              </a:rPr>
              <a:t>mais</a:t>
            </a:r>
            <a:r>
              <a:rPr lang="en-GB" b="0" i="0" dirty="0">
                <a:solidFill>
                  <a:srgbClr val="222222"/>
                </a:solidFill>
                <a:effectLst/>
                <a:latin typeface="Georgia" panose="02040502050405020303" pitchFamily="18" charset="0"/>
              </a:rPr>
              <a:t> plus grand que le </a:t>
            </a:r>
            <a:r>
              <a:rPr lang="en-GB" b="0" i="0" dirty="0" err="1">
                <a:solidFill>
                  <a:srgbClr val="222222"/>
                </a:solidFill>
                <a:effectLst/>
                <a:latin typeface="Georgia" panose="02040502050405020303" pitchFamily="18" charset="0"/>
              </a:rPr>
              <a:t>poisson</a:t>
            </a:r>
            <a:r>
              <a:rPr lang="en-GB" b="0" i="0" dirty="0">
                <a:solidFill>
                  <a:srgbClr val="222222"/>
                </a:solidFill>
                <a:effectLst/>
                <a:latin typeface="Georgia" panose="02040502050405020303" pitchFamily="18" charset="0"/>
              </a:rPr>
              <a:t>.</a:t>
            </a:r>
          </a:p>
          <a:p>
            <a:endParaRPr lang="en-GB" b="0" i="0" dirty="0">
              <a:solidFill>
                <a:srgbClr val="222222"/>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and unknown vocabulary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puzzle [&gt;5000], </a:t>
            </a:r>
            <a:r>
              <a:rPr lang="en-GB" sz="1200" b="0" i="0" u="none" strike="noStrike" kern="1200" cap="none" dirty="0" err="1">
                <a:solidFill>
                  <a:schemeClr val="tx1"/>
                </a:solidFill>
                <a:effectLst/>
                <a:latin typeface="+mn-lt"/>
                <a:ea typeface="Calibri"/>
                <a:cs typeface="Calibri"/>
                <a:sym typeface="Calibri"/>
              </a:rPr>
              <a:t>indice</a:t>
            </a:r>
            <a:r>
              <a:rPr lang="en-GB" sz="1200" b="0" i="0" u="none" strike="noStrike" kern="1200" cap="none" dirty="0">
                <a:solidFill>
                  <a:schemeClr val="tx1"/>
                </a:solidFill>
                <a:effectLst/>
                <a:latin typeface="+mn-lt"/>
                <a:ea typeface="Calibri"/>
                <a:cs typeface="Calibri"/>
                <a:sym typeface="Calibri"/>
              </a:rPr>
              <a:t> [2138], </a:t>
            </a:r>
            <a:r>
              <a:rPr lang="en-GB" sz="1200" b="0" i="0" u="none" strike="noStrike" kern="1200" cap="none" dirty="0" err="1">
                <a:solidFill>
                  <a:schemeClr val="tx1"/>
                </a:solidFill>
                <a:effectLst/>
                <a:latin typeface="+mn-lt"/>
                <a:ea typeface="Calibri"/>
                <a:cs typeface="Calibri"/>
                <a:sym typeface="Calibri"/>
              </a:rPr>
              <a:t>ordre</a:t>
            </a:r>
            <a:r>
              <a:rPr lang="en-GB" sz="1200" b="0" i="0" u="none" strike="noStrike" kern="1200" cap="none" dirty="0">
                <a:solidFill>
                  <a:schemeClr val="tx1"/>
                </a:solidFill>
                <a:effectLst/>
                <a:latin typeface="+mn-lt"/>
                <a:ea typeface="Calibri"/>
                <a:cs typeface="Calibri"/>
                <a:sym typeface="Calibri"/>
              </a:rPr>
              <a:t> [197], image [659], correct [2617]</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cap="none" dirty="0">
                <a:solidFill>
                  <a:schemeClr val="tx1"/>
                </a:solidFill>
                <a:effectLst/>
                <a:latin typeface="+mn-lt"/>
                <a:ea typeface="Calibri"/>
                <a:cs typeface="Calibri"/>
                <a:sym typeface="Calibri"/>
              </a:rPr>
              <a:t>This is the solution to the activity on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416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b="1" dirty="0"/>
              <a:t>Timing</a:t>
            </a:r>
            <a:r>
              <a:rPr lang="en-GB" b="0" dirty="0"/>
              <a:t>: </a:t>
            </a:r>
            <a:r>
              <a:rPr lang="en-GB" b="1" dirty="0"/>
              <a:t>4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Noticing the position of the elements of a comparative</a:t>
            </a:r>
            <a:r>
              <a:rPr lang="en-GB" b="0" baseline="0" dirty="0"/>
              <a:t> adjective construction.</a:t>
            </a:r>
          </a:p>
          <a:p>
            <a:endParaRPr lang="en-GB" b="1" dirty="0"/>
          </a:p>
          <a:p>
            <a:r>
              <a:rPr lang="en-GB" b="1" dirty="0"/>
              <a:t>Procedure:</a:t>
            </a:r>
          </a:p>
          <a:p>
            <a:pPr marL="0" indent="0">
              <a:buFont typeface="+mj-lt"/>
              <a:buNone/>
            </a:pPr>
            <a:r>
              <a:rPr lang="en-GB" dirty="0"/>
              <a:t>1. </a:t>
            </a:r>
            <a:r>
              <a:rPr lang="en-GB" dirty="0">
                <a:sym typeface="Wingdings" panose="05000000000000000000" pitchFamily="2" charset="2"/>
              </a:rPr>
              <a:t>Students write</a:t>
            </a:r>
            <a:r>
              <a:rPr lang="en-GB" baseline="0" dirty="0">
                <a:sym typeface="Wingdings" panose="05000000000000000000" pitchFamily="2" charset="2"/>
              </a:rPr>
              <a:t> down A-F, with the numbered items for each. A1 = , A2  =.</a:t>
            </a:r>
          </a:p>
          <a:p>
            <a:pPr marL="0" indent="0">
              <a:buFont typeface="+mj-lt"/>
              <a:buNone/>
            </a:pPr>
            <a:r>
              <a:rPr lang="en-GB" baseline="0" dirty="0"/>
              <a:t>2. Using the picture prompts, they then decide</a:t>
            </a:r>
            <a:r>
              <a:rPr lang="en-GB" dirty="0">
                <a:sym typeface="Wingdings" panose="05000000000000000000" pitchFamily="2" charset="2"/>
              </a:rPr>
              <a:t>, for each statement, </a:t>
            </a:r>
            <a:r>
              <a:rPr lang="en-GB" baseline="0" dirty="0"/>
              <a:t>which word will be under each numbered</a:t>
            </a:r>
            <a:r>
              <a:rPr lang="en-GB" dirty="0"/>
              <a:t> ‘splodge’</a:t>
            </a:r>
            <a:r>
              <a:rPr lang="en-GB" baseline="0" dirty="0"/>
              <a:t>. </a:t>
            </a:r>
            <a:r>
              <a:rPr lang="en-GB" b="1" baseline="0" dirty="0"/>
              <a:t>Draw attention to the fact that the elements of the comparative structure surround the adjective.</a:t>
            </a:r>
          </a:p>
          <a:p>
            <a:pPr marL="0" indent="0">
              <a:buFont typeface="+mj-lt"/>
              <a:buNone/>
            </a:pPr>
            <a:r>
              <a:rPr lang="en-GB" dirty="0"/>
              <a:t>3. Answers: ‘splodges’ disappear one by one on clicks. Teachers can elicit the answers from students in French, asking ‘A1,</a:t>
            </a:r>
            <a:r>
              <a:rPr lang="en-GB" baseline="0" dirty="0"/>
              <a:t> </a:t>
            </a:r>
            <a:r>
              <a:rPr lang="en-GB" baseline="0" dirty="0" err="1"/>
              <a:t>c’est</a:t>
            </a:r>
            <a:r>
              <a:rPr lang="en-GB" baseline="0" dirty="0"/>
              <a:t> quoi?’</a:t>
            </a:r>
          </a:p>
          <a:p>
            <a:pPr marL="0" indent="0">
              <a:buFont typeface="+mj-lt"/>
              <a:buNone/>
            </a:pPr>
            <a:r>
              <a:rPr lang="en-GB" baseline="0" dirty="0"/>
              <a:t>4. The task continues on the next slide.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223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0" dirty="0"/>
              <a:t>This</a:t>
            </a:r>
            <a:r>
              <a:rPr lang="en-US" b="0" baseline="0" dirty="0"/>
              <a:t> is the continuation of the activity on the previous slide.</a:t>
            </a:r>
          </a:p>
          <a:p>
            <a:pPr marL="0" lvl="0" indent="0">
              <a:buFont typeface="Arial" panose="020B0604020202020204" pitchFamily="34" charse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actif</a:t>
            </a:r>
            <a:r>
              <a:rPr lang="en-GB" sz="1200" b="0" i="0" u="none" strike="noStrike" kern="1200" cap="none" dirty="0">
                <a:solidFill>
                  <a:schemeClr val="tx1"/>
                </a:solidFill>
                <a:effectLst/>
                <a:latin typeface="+mn-lt"/>
                <a:ea typeface="Calibri"/>
                <a:cs typeface="Calibri"/>
                <a:sym typeface="Calibri"/>
              </a:rPr>
              <a:t> [1219]</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lv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203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Timing: 8 minutes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Aim: </a:t>
            </a:r>
            <a:r>
              <a:rPr lang="en-US" b="0" dirty="0"/>
              <a:t>Written recognition of comparative structures</a:t>
            </a:r>
            <a:r>
              <a:rPr lang="en-GB" dirty="0"/>
              <a:t>.</a:t>
            </a:r>
            <a:endParaRPr lang="en-GB" sz="1200" dirty="0">
              <a:solidFill>
                <a:schemeClr val="accent5">
                  <a:lumMod val="50000"/>
                </a:schemeClr>
              </a:solidFill>
              <a:latin typeface="Century Gothic" panose="020B0502020202020204" pitchFamily="34" charset="0"/>
            </a:endParaRP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Procedure</a:t>
            </a:r>
          </a:p>
          <a:p>
            <a:pPr marL="0" indent="0">
              <a:buFont typeface="+mj-lt"/>
              <a:buNone/>
            </a:pPr>
            <a:r>
              <a:rPr lang="en-US" b="0" dirty="0"/>
              <a:t>1. Students consider the beginning of each statement</a:t>
            </a:r>
            <a:r>
              <a:rPr lang="en-US" b="0" baseline="0" dirty="0"/>
              <a:t> (A-F) and consider whether a comparative adjective structure is indicated, choosing the appropriate ending (with or without </a:t>
            </a:r>
            <a:r>
              <a:rPr lang="en-US" b="0" i="1" baseline="0" dirty="0"/>
              <a:t>que</a:t>
            </a:r>
            <a:r>
              <a:rPr lang="en-US" b="0" i="0" baseline="0" dirty="0"/>
              <a:t>) accordingly</a:t>
            </a:r>
            <a:r>
              <a:rPr lang="en-US" b="0" baseline="0" dirty="0"/>
              <a:t>. </a:t>
            </a:r>
            <a:r>
              <a:rPr lang="en-US" b="1" baseline="0" dirty="0"/>
              <a:t>NB: </a:t>
            </a:r>
            <a:r>
              <a:rPr lang="en-US" b="0" baseline="0" dirty="0"/>
              <a:t>To clearly illustrate the grammar point, only structures with </a:t>
            </a:r>
            <a:r>
              <a:rPr lang="en-US" b="0" i="1" baseline="0" dirty="0" err="1"/>
              <a:t>aussi</a:t>
            </a:r>
            <a:r>
              <a:rPr lang="en-US" b="0" i="1" baseline="0" dirty="0"/>
              <a:t>…que</a:t>
            </a:r>
            <a:r>
              <a:rPr lang="en-US" b="0" i="0" baseline="0" dirty="0"/>
              <a:t> are included in this activity as structures with </a:t>
            </a:r>
            <a:r>
              <a:rPr lang="en-US" b="0" i="1" baseline="0" dirty="0"/>
              <a:t>plus…que </a:t>
            </a:r>
            <a:r>
              <a:rPr lang="en-US" b="0" i="0" baseline="0" dirty="0"/>
              <a:t>and </a:t>
            </a:r>
            <a:r>
              <a:rPr lang="en-US" b="0" i="1" baseline="0" dirty="0" err="1"/>
              <a:t>moins</a:t>
            </a:r>
            <a:r>
              <a:rPr lang="en-US" b="0" i="1" baseline="0" dirty="0"/>
              <a:t>…que </a:t>
            </a:r>
            <a:r>
              <a:rPr lang="en-US" b="0" i="0" u="none" baseline="0" dirty="0"/>
              <a:t>could take either ending (as exemplified on the next slide). Before beginning the task, remind students of placement rules for </a:t>
            </a:r>
            <a:r>
              <a:rPr lang="en-US" b="0" i="1" u="none" baseline="0" dirty="0" err="1"/>
              <a:t>aussi</a:t>
            </a:r>
            <a:r>
              <a:rPr lang="en-US" b="0" i="1" u="none" baseline="0" dirty="0"/>
              <a:t> </a:t>
            </a:r>
            <a:r>
              <a:rPr lang="en-US" b="0" i="0" u="none" baseline="0" dirty="0"/>
              <a:t>with its first meaning ‘also’ (at the end of a sentence/clause) as this information is crucial in completing the task correctly.</a:t>
            </a:r>
            <a:endParaRPr lang="en-US" b="0" dirty="0"/>
          </a:p>
          <a:p>
            <a:pPr marL="0" indent="0">
              <a:buFont typeface="Arial" panose="020B0604020202020204" pitchFamily="34" charset="0"/>
              <a:buNone/>
            </a:pPr>
            <a:r>
              <a:rPr lang="en-US" b="0" dirty="0"/>
              <a:t>2.</a:t>
            </a:r>
            <a:r>
              <a:rPr lang="en-US" b="0" baseline="0" dirty="0"/>
              <a:t> The answers are isolated in order upon successive clicks of the mouse.</a:t>
            </a:r>
          </a:p>
          <a:p>
            <a:pPr marL="0" indent="0">
              <a:buFont typeface="Arial" panose="020B0604020202020204" pitchFamily="34" charse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and unknown vocabulary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comparaison</a:t>
            </a:r>
            <a:r>
              <a:rPr lang="en-GB" sz="1200" b="0" i="0" u="none" strike="noStrike" kern="1200" cap="none" dirty="0">
                <a:solidFill>
                  <a:schemeClr val="tx1"/>
                </a:solidFill>
                <a:effectLst/>
                <a:latin typeface="+mn-lt"/>
                <a:ea typeface="Calibri"/>
                <a:cs typeface="Calibri"/>
                <a:sym typeface="Calibri"/>
              </a:rPr>
              <a:t> [2244]</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40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Written production of comparative sentences.</a:t>
            </a:r>
          </a:p>
          <a:p>
            <a:endParaRPr lang="en-GB" dirty="0"/>
          </a:p>
          <a:p>
            <a:r>
              <a:rPr lang="en-GB" b="1" dirty="0"/>
              <a:t>Suggested 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Students use the words given in the box, together with a consideration of the pictures, to write an appropriate comparative sentence in each case.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[N.B. the pictures are meant to go with the names with which they are aligned.] The sentences should start with the name of the person on the left in each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2. Suggested answers appear one by one upon successive clicks of the mouse.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and unknown vocabulary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description [2779], </a:t>
            </a:r>
            <a:r>
              <a:rPr lang="en-GB" sz="1200" b="0" i="0" u="none" strike="noStrike" kern="1200" cap="none" dirty="0" err="1">
                <a:solidFill>
                  <a:schemeClr val="tx1"/>
                </a:solidFill>
                <a:effectLst/>
                <a:latin typeface="+mn-lt"/>
                <a:ea typeface="Calibri"/>
                <a:cs typeface="Calibri"/>
                <a:sym typeface="Calibri"/>
              </a:rPr>
              <a:t>comparatif</a:t>
            </a:r>
            <a:r>
              <a:rPr lang="en-GB" sz="1200" b="0" i="0" u="none" strike="noStrike" kern="1200" cap="none" dirty="0">
                <a:solidFill>
                  <a:schemeClr val="tx1"/>
                </a:solidFill>
                <a:effectLst/>
                <a:latin typeface="+mn-lt"/>
                <a:ea typeface="Calibri"/>
                <a:cs typeface="Calibri"/>
                <a:sym typeface="Calibri"/>
              </a:rPr>
              <a:t> [&gt;5000]</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noProof="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743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6 </a:t>
            </a:r>
            <a:r>
              <a:rPr lang="en-US" b="1" dirty="0"/>
              <a:t>minutes</a:t>
            </a:r>
          </a:p>
          <a:p>
            <a:endParaRPr lang="en-US" b="1" dirty="0"/>
          </a:p>
          <a:p>
            <a:r>
              <a:rPr lang="en-US" b="1" dirty="0"/>
              <a:t>Aim: </a:t>
            </a:r>
            <a:r>
              <a:rPr lang="en-US" b="0" dirty="0"/>
              <a:t>Oral production </a:t>
            </a:r>
            <a:r>
              <a:rPr lang="en-US" b="0" baseline="0" dirty="0"/>
              <a:t>of questions using </a:t>
            </a:r>
            <a:r>
              <a:rPr lang="en-US" b="1" baseline="0" dirty="0"/>
              <a:t>comparative adjectives. </a:t>
            </a:r>
            <a:r>
              <a:rPr lang="en-US" b="0" dirty="0"/>
              <a:t>The slide following this one should be displayed during</a:t>
            </a:r>
            <a:r>
              <a:rPr lang="en-US" b="0" baseline="0" dirty="0"/>
              <a:t> the activity. </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Go through the pronunciation of each animal</a:t>
            </a:r>
            <a:r>
              <a:rPr lang="en-US" b="0" baseline="0" dirty="0"/>
              <a:t> on the following slide before </a:t>
            </a:r>
            <a:r>
              <a:rPr lang="en-US" b="0" baseline="0" dirty="0" err="1"/>
              <a:t>pairwork</a:t>
            </a:r>
            <a:r>
              <a:rPr lang="en-US" b="0" baseline="0" dirty="0"/>
              <a:t> begins. Students try to say the names of the animals using their SSC knowledge. Teacher demonstrates, students repeat. Ensure student understanding of </a:t>
            </a:r>
            <a:r>
              <a:rPr lang="en-GB" sz="1200" b="0" i="1" u="none" strike="noStrike" kern="1200" cap="none" dirty="0" err="1">
                <a:solidFill>
                  <a:schemeClr val="tx1"/>
                </a:solidFill>
                <a:effectLst/>
                <a:latin typeface="+mn-lt"/>
                <a:ea typeface="Calibri"/>
                <a:cs typeface="Calibri"/>
                <a:sym typeface="Calibri"/>
              </a:rPr>
              <a:t>guépard</a:t>
            </a:r>
            <a:r>
              <a:rPr lang="en-GB" sz="1200" b="0" i="1"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(a cheetah, rather than a leopard).</a:t>
            </a:r>
            <a:endParaRPr lang="en-US" b="0" i="1" baseline="0" dirty="0"/>
          </a:p>
          <a:p>
            <a:r>
              <a:rPr lang="en-US" b="0" dirty="0"/>
              <a:t>2. Student B selects</a:t>
            </a:r>
            <a:r>
              <a:rPr lang="en-US" b="0" baseline="0" dirty="0"/>
              <a:t> an animal, without revealing which one. </a:t>
            </a:r>
          </a:p>
          <a:p>
            <a:r>
              <a:rPr lang="en-US" b="0" dirty="0"/>
              <a:t>3. Student A asks questions such as those shown in the examples on this slide, and using the previously-met adjectives</a:t>
            </a:r>
            <a:r>
              <a:rPr lang="en-US" b="0" baseline="0" dirty="0"/>
              <a:t> displayed at the bottom of the following slide: </a:t>
            </a:r>
            <a:r>
              <a:rPr lang="en-GB" sz="1200" b="1" dirty="0" err="1">
                <a:solidFill>
                  <a:schemeClr val="accent5">
                    <a:lumMod val="50000"/>
                  </a:schemeClr>
                </a:solidFill>
              </a:rPr>
              <a:t>rapide</a:t>
            </a:r>
            <a:r>
              <a:rPr lang="en-GB" sz="1200" b="1" dirty="0">
                <a:solidFill>
                  <a:schemeClr val="accent5">
                    <a:lumMod val="50000"/>
                  </a:schemeClr>
                </a:solidFill>
              </a:rPr>
              <a:t> – grand – haut – </a:t>
            </a:r>
            <a:r>
              <a:rPr lang="en-GB" sz="1200" b="1" dirty="0" err="1">
                <a:solidFill>
                  <a:schemeClr val="accent5">
                    <a:lumMod val="50000"/>
                  </a:schemeClr>
                </a:solidFill>
              </a:rPr>
              <a:t>gros</a:t>
            </a:r>
            <a:r>
              <a:rPr lang="en-GB" sz="1200" b="1" dirty="0">
                <a:solidFill>
                  <a:schemeClr val="accent5">
                    <a:lumMod val="50000"/>
                  </a:schemeClr>
                </a:solidFill>
              </a:rPr>
              <a:t> – </a:t>
            </a:r>
            <a:r>
              <a:rPr lang="en-GB" sz="1200" b="1" dirty="0" err="1">
                <a:solidFill>
                  <a:schemeClr val="accent5">
                    <a:lumMod val="50000"/>
                  </a:schemeClr>
                </a:solidFill>
              </a:rPr>
              <a:t>dangereux</a:t>
            </a:r>
            <a:r>
              <a:rPr lang="en-GB" sz="1200" b="1" dirty="0">
                <a:solidFill>
                  <a:schemeClr val="accent5">
                    <a:lumMod val="50000"/>
                  </a:schemeClr>
                </a:solidFill>
              </a:rPr>
              <a:t> – intelligent – petit - </a:t>
            </a:r>
            <a:r>
              <a:rPr lang="en-GB" sz="1200" b="1" dirty="0" err="1">
                <a:solidFill>
                  <a:schemeClr val="accent5">
                    <a:lumMod val="50000"/>
                  </a:schemeClr>
                </a:solidFill>
              </a:rPr>
              <a:t>calme</a:t>
            </a:r>
            <a:r>
              <a:rPr lang="en-US" b="0" dirty="0"/>
              <a:t>. By asking questions about whether the animal</a:t>
            </a:r>
            <a:r>
              <a:rPr lang="en-US" b="0" baseline="0" dirty="0"/>
              <a:t> is</a:t>
            </a:r>
            <a:r>
              <a:rPr lang="en-US" b="0" dirty="0"/>
              <a:t> more/less quick, dangerous, intelligent, etc., than another</a:t>
            </a:r>
            <a:r>
              <a:rPr lang="en-US" b="0" baseline="0" dirty="0"/>
              <a:t>, Student A can try to home in on the identity of the chosen animal.</a:t>
            </a:r>
            <a:endParaRPr lang="en-US" b="0" dirty="0"/>
          </a:p>
          <a:p>
            <a:r>
              <a:rPr lang="en-US" b="0" dirty="0"/>
              <a:t>4. Student</a:t>
            </a:r>
            <a:r>
              <a:rPr lang="en-US" b="0" baseline="0" dirty="0"/>
              <a:t> B responds to each question.</a:t>
            </a:r>
            <a:endParaRPr lang="en-US" b="0" dirty="0"/>
          </a:p>
          <a:p>
            <a:r>
              <a:rPr lang="en-US" b="0" dirty="0"/>
              <a:t>5. S</a:t>
            </a:r>
            <a:r>
              <a:rPr lang="en-US" b="0" baseline="0" dirty="0"/>
              <a:t>tudents must ask </a:t>
            </a:r>
            <a:r>
              <a:rPr lang="en-US" b="1" baseline="0" dirty="0"/>
              <a:t>three</a:t>
            </a:r>
            <a:r>
              <a:rPr lang="en-US" b="0" baseline="0" dirty="0"/>
              <a:t> questions, before making a guess, at which point their partner reveals the correct answer.</a:t>
            </a:r>
          </a:p>
          <a:p>
            <a:r>
              <a:rPr lang="en-US" b="0" dirty="0"/>
              <a:t>6. Students swap roles and play again.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girafe</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guépard</a:t>
            </a:r>
            <a:r>
              <a:rPr lang="en-GB" sz="1200" b="0" i="0" u="none" strike="noStrike" kern="1200" cap="none" dirty="0">
                <a:solidFill>
                  <a:schemeClr val="tx1"/>
                </a:solidFill>
                <a:effectLst/>
                <a:latin typeface="+mn-lt"/>
                <a:ea typeface="Calibri"/>
                <a:cs typeface="Calibri"/>
                <a:sym typeface="Calibri"/>
              </a:rPr>
              <a:t> [&gt;5000] lion [&gt;5000] </a:t>
            </a:r>
            <a:r>
              <a:rPr lang="en-GB" sz="1200" b="0" i="0" u="none" strike="noStrike" kern="1200" cap="none" dirty="0" err="1">
                <a:solidFill>
                  <a:schemeClr val="tx1"/>
                </a:solidFill>
                <a:effectLst/>
                <a:latin typeface="+mn-lt"/>
                <a:ea typeface="Calibri"/>
                <a:cs typeface="Calibri"/>
                <a:sym typeface="Calibri"/>
              </a:rPr>
              <a:t>vache</a:t>
            </a:r>
            <a:r>
              <a:rPr lang="en-GB" sz="1200" b="0" i="0" u="none" strike="noStrike" kern="1200" cap="none" dirty="0">
                <a:solidFill>
                  <a:schemeClr val="tx1"/>
                </a:solidFill>
                <a:effectLst/>
                <a:latin typeface="+mn-lt"/>
                <a:ea typeface="Calibri"/>
                <a:cs typeface="Calibri"/>
                <a:sym typeface="Calibri"/>
              </a:rPr>
              <a:t> [2768]  </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002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Display this slide during the activity.</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baleine</a:t>
            </a:r>
            <a:r>
              <a:rPr lang="en-GB" sz="1200" b="0" i="0" u="none" strike="noStrike" kern="1200" cap="none" dirty="0">
                <a:solidFill>
                  <a:schemeClr val="tx1"/>
                </a:solidFill>
                <a:effectLst/>
                <a:latin typeface="+mn-lt"/>
                <a:ea typeface="Calibri"/>
                <a:cs typeface="Calibri"/>
                <a:sym typeface="Calibri"/>
              </a:rPr>
              <a:t> [&gt;5000] dauphin</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[&gt;5000]</a:t>
            </a:r>
            <a:r>
              <a:rPr lang="en-GB" sz="1200" b="0" i="0" u="none" strike="noStrike" kern="1200" cap="none" baseline="0" dirty="0">
                <a:solidFill>
                  <a:schemeClr val="tx1"/>
                </a:solidFill>
                <a:effectLst/>
                <a:latin typeface="+mn-lt"/>
                <a:ea typeface="Calibri"/>
                <a:cs typeface="Calibri"/>
                <a:sym typeface="Calibri"/>
              </a:rPr>
              <a:t>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éléphant</a:t>
            </a:r>
            <a:r>
              <a:rPr kumimoji="0" lang="en-GB"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lang="en-GB" sz="1200" b="0" i="0" u="none" strike="noStrike" kern="1200" cap="none" dirty="0">
                <a:solidFill>
                  <a:schemeClr val="tx1"/>
                </a:solidFill>
                <a:effectLst/>
                <a:latin typeface="+mn-lt"/>
                <a:ea typeface="Calibri"/>
                <a:cs typeface="Calibri"/>
                <a:sym typeface="Calibri"/>
              </a:rPr>
              <a:t>[&gt;5000]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gorille</a:t>
            </a:r>
            <a:r>
              <a:rPr kumimoji="0" lang="en-GB"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lang="en-GB" sz="1200" b="0" i="0" u="none" strike="noStrike" kern="1200" cap="none" dirty="0">
                <a:solidFill>
                  <a:schemeClr val="tx1"/>
                </a:solidFill>
                <a:effectLst/>
                <a:latin typeface="+mn-lt"/>
                <a:ea typeface="Calibri"/>
                <a:cs typeface="Calibri"/>
                <a:sym typeface="Calibri"/>
              </a:rPr>
              <a:t>[&gt;5000] </a:t>
            </a:r>
            <a:r>
              <a:rPr kumimoji="0" lang="en-GB"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hamster </a:t>
            </a:r>
            <a:r>
              <a:rPr lang="en-GB" sz="1200" b="0" i="0" u="none" strike="noStrike" kern="1200" cap="none" dirty="0">
                <a:solidFill>
                  <a:schemeClr val="tx1"/>
                </a:solidFill>
                <a:effectLst/>
                <a:latin typeface="+mn-lt"/>
                <a:ea typeface="Calibri"/>
                <a:cs typeface="Calibri"/>
                <a:sym typeface="Calibri"/>
              </a:rPr>
              <a:t>[&gt;5000] </a:t>
            </a:r>
            <a:r>
              <a:rPr kumimoji="0" lang="en-GB" sz="1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poisson</a:t>
            </a:r>
            <a:r>
              <a:rPr kumimoji="0" lang="en-GB"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[1616] </a:t>
            </a:r>
            <a:r>
              <a:rPr lang="en-GB" sz="1200" b="0" i="0" u="none" strike="noStrike" kern="1200" cap="none" dirty="0" err="1">
                <a:solidFill>
                  <a:schemeClr val="tx1"/>
                </a:solidFill>
                <a:effectLst/>
                <a:latin typeface="+mn-lt"/>
                <a:ea typeface="Calibri"/>
                <a:cs typeface="Calibri"/>
                <a:sym typeface="Calibri"/>
              </a:rPr>
              <a:t>girafe</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guépard</a:t>
            </a:r>
            <a:r>
              <a:rPr lang="en-GB" sz="1200" b="0" i="0" u="none" strike="noStrike" kern="1200" cap="none" dirty="0">
                <a:solidFill>
                  <a:schemeClr val="tx1"/>
                </a:solidFill>
                <a:effectLst/>
                <a:latin typeface="+mn-lt"/>
                <a:ea typeface="Calibri"/>
                <a:cs typeface="Calibri"/>
                <a:sym typeface="Calibri"/>
              </a:rPr>
              <a:t> [&gt;5000] lion [&gt;5000] </a:t>
            </a:r>
            <a:r>
              <a:rPr lang="en-GB" sz="1200" b="0" i="0" u="none" strike="noStrike" kern="1200" cap="none" dirty="0" err="1">
                <a:solidFill>
                  <a:schemeClr val="tx1"/>
                </a:solidFill>
                <a:effectLst/>
                <a:latin typeface="+mn-lt"/>
                <a:ea typeface="Calibri"/>
                <a:cs typeface="Calibri"/>
                <a:sym typeface="Calibri"/>
              </a:rPr>
              <a:t>vache</a:t>
            </a:r>
            <a:r>
              <a:rPr lang="en-GB" sz="1200" b="0" i="0" u="none" strike="noStrike" kern="1200" cap="none" dirty="0">
                <a:solidFill>
                  <a:schemeClr val="tx1"/>
                </a:solidFill>
                <a:effectLst/>
                <a:latin typeface="+mn-lt"/>
                <a:ea typeface="Calibri"/>
                <a:cs typeface="Calibri"/>
                <a:sym typeface="Calibri"/>
              </a:rPr>
              <a:t> [2768]  </a:t>
            </a:r>
            <a:endParaRPr lang="fr-FR" b="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endParaRPr lang="en-GB"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2630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Y8, </a:t>
            </a:r>
            <a:r>
              <a:rPr kumimoji="0" lang="en-GB" sz="12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3.1, Week 2</a:t>
            </a:r>
            <a:r>
              <a:rPr lang="en-GB" b="0" i="0" dirty="0">
                <a:solidFill>
                  <a:srgbClr val="222222"/>
                </a:solidFill>
                <a:effectLst/>
                <a:latin typeface="Arial" panose="020B0604020202020204" pitchFamily="34" charset="0"/>
              </a:rPr>
              <a:t> vocabulary learning HW is here</a:t>
            </a:r>
            <a:r>
              <a:rPr lang="en-GB" b="0" i="0">
                <a:solidFill>
                  <a:srgbClr val="222222"/>
                </a:solidFill>
                <a:effectLst/>
                <a:latin typeface="Arial" panose="020B0604020202020204" pitchFamily="34" charset="0"/>
              </a:rPr>
              <a:t>: https://resources.ncelp.org/concern/resources/2j62s565w?locale=en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nasal and non-nasal vowels [om], [on], open [o] and closed [o] in unknown words.</a:t>
            </a:r>
          </a:p>
          <a:p>
            <a:endParaRPr lang="en-US" b="1" dirty="0"/>
          </a:p>
          <a:p>
            <a:r>
              <a:rPr lang="en-US" b="1" dirty="0"/>
              <a:t>Procedure:</a:t>
            </a:r>
          </a:p>
          <a:p>
            <a:r>
              <a:rPr lang="en-US" b="0" dirty="0"/>
              <a:t>1. </a:t>
            </a:r>
            <a:r>
              <a:rPr lang="en-US" b="0" dirty="0" err="1"/>
              <a:t>Practise</a:t>
            </a:r>
            <a:r>
              <a:rPr lang="en-US" b="0" dirty="0"/>
              <a:t> saying SSCs </a:t>
            </a:r>
            <a:r>
              <a:rPr lang="en-US" b="1" dirty="0"/>
              <a:t>[om]</a:t>
            </a:r>
            <a:r>
              <a:rPr lang="en-US" b="0" dirty="0"/>
              <a:t>,</a:t>
            </a:r>
            <a:r>
              <a:rPr lang="en-US" b="1" dirty="0"/>
              <a:t> [on]</a:t>
            </a:r>
            <a:r>
              <a:rPr lang="en-US" b="0" dirty="0"/>
              <a:t>,</a:t>
            </a:r>
            <a:r>
              <a:rPr lang="en-US" b="1" dirty="0"/>
              <a:t> open [o] </a:t>
            </a:r>
            <a:r>
              <a:rPr lang="en-US" b="0" dirty="0"/>
              <a:t>and </a:t>
            </a:r>
            <a:r>
              <a:rPr lang="en-US" b="1" dirty="0"/>
              <a:t>closed [o]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rPr>
              <a:t>aloud, in isolation. Students should notice a vibration in the nose when they produce the nasal sounds, but not when they produce the oral sounds.</a:t>
            </a:r>
            <a:endParaRPr lang="en-US" b="0" dirty="0"/>
          </a:p>
          <a:p>
            <a:r>
              <a:rPr lang="en-US" b="0" dirty="0"/>
              <a:t>2. Click the numbers to play the audio.</a:t>
            </a:r>
          </a:p>
          <a:p>
            <a:r>
              <a:rPr lang="en-US" b="0" dirty="0"/>
              <a:t>3. Students write 1-8 and decide if the letters in bold represent a ‘nasal’ or ‘non-nasal’ vowel sound.</a:t>
            </a:r>
          </a:p>
          <a:p>
            <a:r>
              <a:rPr lang="en-US" b="0" dirty="0"/>
              <a:t>4. Click to reveal the answers. </a:t>
            </a:r>
          </a:p>
          <a:p>
            <a:r>
              <a:rPr lang="en-US" b="0" dirty="0"/>
              <a:t>5. Click to bring up the reminder about spelling rules introduced last week (8.2.2.1) and demonstrate its applicability here.</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1. plafond</a:t>
            </a:r>
          </a:p>
          <a:p>
            <a:r>
              <a:rPr lang="en-US" b="0" baseline="0" dirty="0"/>
              <a:t>2. </a:t>
            </a:r>
            <a:r>
              <a:rPr lang="en-US" b="0" baseline="0" dirty="0" err="1"/>
              <a:t>promettre</a:t>
            </a:r>
            <a:endParaRPr lang="en-US" b="0" baseline="0" dirty="0"/>
          </a:p>
          <a:p>
            <a:r>
              <a:rPr lang="en-US" b="0" baseline="0" dirty="0"/>
              <a:t>3. </a:t>
            </a:r>
            <a:r>
              <a:rPr lang="en-US" b="0" baseline="0" dirty="0" err="1"/>
              <a:t>concentrer</a:t>
            </a:r>
            <a:endParaRPr lang="en-US" b="0" baseline="0" dirty="0"/>
          </a:p>
          <a:p>
            <a:r>
              <a:rPr lang="en-US" b="0" baseline="0" dirty="0"/>
              <a:t>4. </a:t>
            </a:r>
            <a:r>
              <a:rPr lang="en-US" b="0" baseline="0" dirty="0" err="1"/>
              <a:t>domaine</a:t>
            </a:r>
            <a:endParaRPr lang="en-US" b="0" baseline="0" dirty="0"/>
          </a:p>
          <a:p>
            <a:r>
              <a:rPr lang="en-US" b="0" baseline="0" dirty="0"/>
              <a:t>5. </a:t>
            </a:r>
            <a:r>
              <a:rPr lang="en-US" b="0" baseline="0" dirty="0" err="1"/>
              <a:t>dont</a:t>
            </a:r>
            <a:endParaRPr lang="en-US" b="0" baseline="0" dirty="0"/>
          </a:p>
          <a:p>
            <a:r>
              <a:rPr lang="en-US" b="0" baseline="0" dirty="0"/>
              <a:t>6. </a:t>
            </a:r>
            <a:r>
              <a:rPr lang="en-US" b="0" baseline="0" dirty="0" err="1"/>
              <a:t>raconter</a:t>
            </a:r>
            <a:endParaRPr lang="en-US" b="0" baseline="0" dirty="0"/>
          </a:p>
          <a:p>
            <a:r>
              <a:rPr lang="en-US" b="0" baseline="0" dirty="0"/>
              <a:t>7. moment</a:t>
            </a:r>
          </a:p>
          <a:p>
            <a:r>
              <a:rPr lang="en-US" b="0" baseline="0" dirty="0"/>
              <a:t>8. </a:t>
            </a:r>
            <a:r>
              <a:rPr lang="en-US" b="0" baseline="0" dirty="0" err="1"/>
              <a:t>nombreux</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r>
              <a:rPr lang="en-GB" b="1" baseline="0" dirty="0"/>
              <a:t>Word frequency (1 is the most frequent word in French): </a:t>
            </a:r>
            <a:br>
              <a:rPr lang="en-GB" baseline="0" dirty="0"/>
            </a:br>
            <a:r>
              <a:rPr lang="en-US" b="0" dirty="0"/>
              <a:t>plafond [2823]</a:t>
            </a:r>
            <a:r>
              <a:rPr lang="en-US" b="0" baseline="0" dirty="0"/>
              <a:t> </a:t>
            </a:r>
            <a:r>
              <a:rPr lang="en-US" b="0" baseline="0" dirty="0" err="1"/>
              <a:t>promettre</a:t>
            </a:r>
            <a:r>
              <a:rPr lang="en-US" b="0" baseline="0" dirty="0"/>
              <a:t> [854]</a:t>
            </a:r>
            <a:r>
              <a:rPr lang="en-US" b="0" dirty="0"/>
              <a:t> </a:t>
            </a:r>
            <a:r>
              <a:rPr lang="en-US" b="0" dirty="0" err="1"/>
              <a:t>concentrer</a:t>
            </a:r>
            <a:r>
              <a:rPr lang="en-US" b="0" dirty="0"/>
              <a:t> [856] </a:t>
            </a:r>
            <a:r>
              <a:rPr lang="en-US" b="0" dirty="0" err="1"/>
              <a:t>nombreux</a:t>
            </a:r>
            <a:r>
              <a:rPr lang="en-US" b="0" dirty="0"/>
              <a:t> [366]</a:t>
            </a:r>
            <a:r>
              <a:rPr lang="en-US" b="0" baseline="0" dirty="0"/>
              <a:t> formation [831] </a:t>
            </a:r>
            <a:r>
              <a:rPr lang="en-US" b="0" baseline="0" dirty="0" err="1"/>
              <a:t>dont</a:t>
            </a:r>
            <a:r>
              <a:rPr lang="en-US" b="0" baseline="0" dirty="0"/>
              <a:t> [74] </a:t>
            </a:r>
            <a:r>
              <a:rPr lang="en-US" b="0" baseline="0" dirty="0" err="1"/>
              <a:t>raconter</a:t>
            </a:r>
            <a:r>
              <a:rPr lang="en-US" b="0" baseline="0" dirty="0"/>
              <a:t> [890] moment [148]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6 minutes</a:t>
            </a:r>
          </a:p>
          <a:p>
            <a:endParaRPr lang="en-US" b="1" dirty="0"/>
          </a:p>
          <a:p>
            <a:r>
              <a:rPr lang="en-US" b="1" dirty="0"/>
              <a:t>Aim:</a:t>
            </a:r>
            <a:r>
              <a:rPr lang="en-US" b="1" baseline="0" dirty="0"/>
              <a:t> </a:t>
            </a:r>
            <a:r>
              <a:rPr lang="en-US" b="0" baseline="0" dirty="0"/>
              <a:t>Written recognition of the adjectives in this week’s new vocabulary set. Items from the first of this week’s revisited sets (8.2.1.1) feature in the surrounding context.</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endParaRPr lang="en-US" b="1" dirty="0"/>
          </a:p>
          <a:p>
            <a:r>
              <a:rPr lang="en-US" b="1" dirty="0"/>
              <a:t>Procedure:</a:t>
            </a:r>
          </a:p>
          <a:p>
            <a:r>
              <a:rPr lang="en-US" b="0" dirty="0"/>
              <a:t>1. Students read Amir’s message. Clarify understanding, especially of new words introduced this week.</a:t>
            </a:r>
          </a:p>
          <a:p>
            <a:r>
              <a:rPr lang="en-US" b="0" dirty="0"/>
              <a:t>2. Using the words in the box at the top of the screen, students complete </a:t>
            </a:r>
            <a:r>
              <a:rPr lang="en-US" sz="1200" dirty="0">
                <a:solidFill>
                  <a:schemeClr val="accent1">
                    <a:lumMod val="50000"/>
                  </a:schemeClr>
                </a:solidFill>
              </a:rPr>
              <a:t>Léa’s text by writing 1-7 and the </a:t>
            </a:r>
            <a:r>
              <a:rPr lang="en-US" sz="1200" b="1" dirty="0">
                <a:solidFill>
                  <a:schemeClr val="accent1">
                    <a:lumMod val="50000"/>
                  </a:schemeClr>
                </a:solidFill>
              </a:rPr>
              <a:t>opposite </a:t>
            </a:r>
            <a:r>
              <a:rPr lang="en-US" sz="1200" b="0" dirty="0">
                <a:solidFill>
                  <a:schemeClr val="accent1">
                    <a:lumMod val="50000"/>
                  </a:schemeClr>
                </a:solidFill>
              </a:rPr>
              <a:t>of the word in orange.</a:t>
            </a:r>
          </a:p>
          <a:p>
            <a:r>
              <a:rPr lang="en-US" sz="1200" b="0" baseline="0" dirty="0">
                <a:solidFill>
                  <a:schemeClr val="accent1">
                    <a:lumMod val="50000"/>
                  </a:schemeClr>
                </a:solidFill>
              </a:rPr>
              <a:t>3. Answers revealed on clicks.</a:t>
            </a:r>
          </a:p>
          <a:p>
            <a:endParaRPr lang="en-US" sz="1200" b="0" baseline="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a:t>
            </a:r>
            <a:r>
              <a:rPr lang="en-GB" b="1" baseline="0" dirty="0"/>
              <a:t>frequency of unknown words and cognates used (1 is the most frequent word in French): </a:t>
            </a:r>
            <a:br>
              <a:rPr lang="en-GB" baseline="0" dirty="0"/>
            </a:br>
            <a:r>
              <a:rPr lang="en-GB" baseline="0" dirty="0"/>
              <a:t>orange [3912], lieu [117]</a:t>
            </a:r>
            <a:endParaRPr kumimoji="0" lang="en-GB" sz="1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b="0" kern="1200" dirty="0">
              <a:solidFill>
                <a:schemeClr val="tx1"/>
              </a:solidFill>
              <a:effectLst/>
              <a:latin typeface="+mn-lt"/>
              <a:ea typeface="+mn-ea"/>
              <a:cs typeface="+mn-cs"/>
            </a:endParaRPr>
          </a:p>
          <a:p>
            <a:endParaRPr lang="en-US"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a:t>
            </a:r>
            <a:r>
              <a:rPr lang="en-US" b="1" baseline="0" dirty="0"/>
              <a:t> </a:t>
            </a:r>
            <a:r>
              <a:rPr lang="en-US" b="0" dirty="0"/>
              <a:t>Aural </a:t>
            </a:r>
            <a:r>
              <a:rPr lang="en-US" b="0" baseline="0" dirty="0"/>
              <a:t>recognition of the masculine and feminine forms of nouns and adjectives in this week’s vocabulary set.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r>
              <a:rPr lang="en-US" b="1" dirty="0"/>
              <a:t>Procedure:</a:t>
            </a:r>
          </a:p>
          <a:p>
            <a:r>
              <a:rPr lang="en-US" b="0" dirty="0"/>
              <a:t>1. Go over the vocabulary, which students should have pre-learned. Click on a picture to hear the word pronounced by a native speaker. Students repeat. Pay close attention to the end of the words which show the gender.</a:t>
            </a:r>
          </a:p>
          <a:p>
            <a:r>
              <a:rPr lang="en-US" b="0" dirty="0"/>
              <a:t>2. Click on a number to hear a recording. Students listen and </a:t>
            </a:r>
            <a:r>
              <a:rPr lang="en-US" b="0" baseline="0" dirty="0"/>
              <a:t>follow the pathway specified in each according to the masculine or feminine nouns mentioned.</a:t>
            </a:r>
            <a:endParaRPr lang="en-US" b="0" dirty="0"/>
          </a:p>
          <a:p>
            <a:r>
              <a:rPr lang="en-US" b="0" dirty="0"/>
              <a:t>3. The answers</a:t>
            </a:r>
            <a:r>
              <a:rPr lang="en-US" b="0" baseline="0" dirty="0"/>
              <a:t> are animated and appear on clicks.</a:t>
            </a:r>
            <a:endParaRPr lang="en-US" b="0" dirty="0"/>
          </a:p>
          <a:p>
            <a:endParaRPr lang="en-US" b="0" dirty="0"/>
          </a:p>
          <a:p>
            <a:r>
              <a:rPr lang="en-US" b="1" dirty="0"/>
              <a:t>Transcript: </a:t>
            </a:r>
            <a:br>
              <a:rPr lang="en-US" b="1" dirty="0"/>
            </a:br>
            <a:r>
              <a:rPr lang="en-US" b="0" dirty="0"/>
              <a:t>1. </a:t>
            </a:r>
            <a:r>
              <a:rPr lang="en-US" b="0" dirty="0" err="1"/>
              <a:t>directrice</a:t>
            </a:r>
            <a:r>
              <a:rPr lang="en-US" b="0" dirty="0"/>
              <a:t>, gentil, </a:t>
            </a:r>
            <a:r>
              <a:rPr lang="en-US" b="0" dirty="0" err="1"/>
              <a:t>algérienne</a:t>
            </a:r>
            <a:r>
              <a:rPr lang="en-US" b="0" dirty="0"/>
              <a:t> </a:t>
            </a:r>
            <a:r>
              <a:rPr lang="en-US" b="0" baseline="0" dirty="0"/>
              <a:t>(answer: D)</a:t>
            </a:r>
            <a:endParaRPr lang="en-US" b="0" dirty="0"/>
          </a:p>
          <a:p>
            <a:r>
              <a:rPr lang="en-US" b="0" baseline="0" dirty="0"/>
              <a:t>2. </a:t>
            </a:r>
            <a:r>
              <a:rPr lang="en-US" b="0" baseline="0" dirty="0" err="1"/>
              <a:t>directeur</a:t>
            </a:r>
            <a:r>
              <a:rPr lang="en-US" b="0" baseline="0" dirty="0"/>
              <a:t>, </a:t>
            </a:r>
            <a:r>
              <a:rPr lang="en-US" b="0" baseline="0" dirty="0" err="1"/>
              <a:t>grosse</a:t>
            </a:r>
            <a:r>
              <a:rPr lang="en-US" b="0" baseline="0" dirty="0"/>
              <a:t>, bon (answer: F)</a:t>
            </a:r>
          </a:p>
          <a:p>
            <a:r>
              <a:rPr lang="en-US" b="0" baseline="0" dirty="0"/>
              <a:t>3. </a:t>
            </a:r>
            <a:r>
              <a:rPr lang="en-US" b="0" baseline="0" dirty="0" err="1"/>
              <a:t>directrice</a:t>
            </a:r>
            <a:r>
              <a:rPr lang="en-US" b="0" baseline="0" dirty="0"/>
              <a:t>, </a:t>
            </a:r>
            <a:r>
              <a:rPr lang="en-US" b="0" baseline="0" dirty="0" err="1"/>
              <a:t>gentille</a:t>
            </a:r>
            <a:r>
              <a:rPr lang="en-US" b="0" baseline="0" dirty="0"/>
              <a:t>, </a:t>
            </a:r>
            <a:r>
              <a:rPr lang="en-US" b="0" baseline="0" dirty="0" err="1"/>
              <a:t>italienne</a:t>
            </a:r>
            <a:r>
              <a:rPr lang="en-US" b="0" baseline="0" dirty="0"/>
              <a:t> (answer: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4. </a:t>
            </a:r>
            <a:r>
              <a:rPr lang="en-US" b="0" dirty="0" err="1"/>
              <a:t>directrice</a:t>
            </a:r>
            <a:r>
              <a:rPr lang="en-US" b="0" dirty="0"/>
              <a:t>, gentil, </a:t>
            </a:r>
            <a:r>
              <a:rPr lang="en-US" b="0" dirty="0" err="1"/>
              <a:t>algérien</a:t>
            </a:r>
            <a:r>
              <a:rPr lang="en-US" b="0" dirty="0"/>
              <a:t> </a:t>
            </a:r>
            <a:r>
              <a:rPr lang="en-US" b="0" baseline="0" dirty="0"/>
              <a:t>(answer: C)</a:t>
            </a:r>
          </a:p>
          <a:p>
            <a:r>
              <a:rPr lang="en-US" b="0" baseline="0" dirty="0"/>
              <a:t>5. </a:t>
            </a:r>
            <a:r>
              <a:rPr lang="en-US" b="0" baseline="0" dirty="0" err="1"/>
              <a:t>directeur</a:t>
            </a:r>
            <a:r>
              <a:rPr lang="en-US" b="0" baseline="0" dirty="0"/>
              <a:t>, </a:t>
            </a:r>
            <a:r>
              <a:rPr lang="en-US" b="0" baseline="0" dirty="0" err="1"/>
              <a:t>gros</a:t>
            </a:r>
            <a:r>
              <a:rPr lang="en-US" b="0" baseline="0" dirty="0"/>
              <a:t>, </a:t>
            </a:r>
            <a:r>
              <a:rPr lang="en-US" b="0" dirty="0" err="1"/>
              <a:t>dangereuse</a:t>
            </a:r>
            <a:r>
              <a:rPr lang="en-US" b="0" baseline="0" dirty="0"/>
              <a:t> (answer: 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736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production (spoken modality) of the masculine</a:t>
            </a:r>
            <a:r>
              <a:rPr lang="en-US" b="0" baseline="0" dirty="0"/>
              <a:t> and feminine forms presented on the previous slide.</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students understand the task instructions. See if they can work out the idiomatic usage of </a:t>
            </a:r>
            <a:r>
              <a:rPr lang="en-GB" sz="1200" b="0" dirty="0">
                <a:solidFill>
                  <a:schemeClr val="bg1"/>
                </a:solidFill>
              </a:rPr>
              <a:t>à </a:t>
            </a:r>
            <a:r>
              <a:rPr lang="en-GB" sz="1200" b="0" dirty="0" err="1">
                <a:solidFill>
                  <a:schemeClr val="bg1"/>
                </a:solidFill>
              </a:rPr>
              <a:t>vous</a:t>
            </a:r>
            <a:r>
              <a:rPr lang="en-GB" sz="1200" b="0" dirty="0">
                <a:solidFill>
                  <a:schemeClr val="bg1"/>
                </a:solidFill>
              </a:rPr>
              <a:t>, meaning ‘your turn’.</a:t>
            </a:r>
            <a:endParaRPr lang="en-US" b="0" dirty="0"/>
          </a:p>
          <a:p>
            <a:pPr marL="228600" indent="-228600">
              <a:buAutoNum type="arabicPeriod"/>
            </a:pPr>
            <a:r>
              <a:rPr lang="en-US" b="0" dirty="0"/>
              <a:t>Students take turns</a:t>
            </a:r>
            <a:r>
              <a:rPr lang="en-US" b="0" baseline="0" dirty="0"/>
              <a:t> to narrate a pathway as for the previous listening exercise. Students can choose their pathways, or teachers can give out </a:t>
            </a:r>
            <a:r>
              <a:rPr lang="en-US" b="0" baseline="0" dirty="0" err="1"/>
              <a:t>rolecards</a:t>
            </a:r>
            <a:r>
              <a:rPr lang="en-US" b="0" baseline="0" dirty="0"/>
              <a:t> with letters on so that students do not ‘play it safe’/pick similar pathways each time!</a:t>
            </a:r>
          </a:p>
          <a:p>
            <a:pPr marL="228600" indent="-228600">
              <a:buAutoNum type="arabicPeriod"/>
            </a:pPr>
            <a:r>
              <a:rPr lang="en-US" b="0" dirty="0"/>
              <a:t>Partners try</a:t>
            </a:r>
            <a:r>
              <a:rPr lang="en-US" b="0" baseline="0" dirty="0"/>
              <a:t> to name the correct destination point.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742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529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531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2293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73340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9894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09955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1386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2692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347615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2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04/10/2021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6704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766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04/10/2021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91724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04/10/2021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43166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04/10/2021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956387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1392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5257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90198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5366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8947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87060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2289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2638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20933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32209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9608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0526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45851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2650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5989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0074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2917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9421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680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41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63960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70093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7276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7649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231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01985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189771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03952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60198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20163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549885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475191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799846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9876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04/10/2021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62559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50330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6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30504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0535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938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42599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97463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73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04/10/2021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20193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04/10/2021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94565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04/10/2021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969590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04/10/2021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182944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06906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88749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7422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52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8245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9991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49195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009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331363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69325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89238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706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2268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78173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1.jp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jp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3862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59666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1493514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637190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798583296"/>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69803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684668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audio" Target="../media/audio49.wav"/><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48.wav"/><Relationship Id="rId11" Type="http://schemas.openxmlformats.org/officeDocument/2006/relationships/audio" Target="../media/audio53.wav"/><Relationship Id="rId5" Type="http://schemas.openxmlformats.org/officeDocument/2006/relationships/audio" Target="../media/audio47.wav"/><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s>
</file>

<file path=ppt/slides/_rels/slide13.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audio" Target="../media/audio57.wav"/><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0" Type="http://schemas.openxmlformats.org/officeDocument/2006/relationships/audio" Target="../media/audio60.wav"/><Relationship Id="rId4" Type="http://schemas.openxmlformats.org/officeDocument/2006/relationships/audio" Target="../media/audio54.wav"/><Relationship Id="rId9" Type="http://schemas.openxmlformats.org/officeDocument/2006/relationships/audio" Target="../media/audio59.wav"/></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2.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12.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62.wav"/><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audio" Target="../media/audio63.wav"/><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64.wav"/><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47.png"/><Relationship Id="rId5" Type="http://schemas.openxmlformats.org/officeDocument/2006/relationships/image" Target="../media/image12.png"/><Relationship Id="rId4" Type="http://schemas.openxmlformats.org/officeDocument/2006/relationships/audio" Target="../media/audio65.wav"/><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66.wav"/><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audio" Target="../media/audio67.wav"/><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68.wav"/><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52.png"/><Relationship Id="rId5" Type="http://schemas.openxmlformats.org/officeDocument/2006/relationships/image" Target="../media/image12.png"/><Relationship Id="rId4" Type="http://schemas.openxmlformats.org/officeDocument/2006/relationships/audio" Target="../media/audio69.wav"/><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image" Target="../media/image64.png"/><Relationship Id="rId2" Type="http://schemas.openxmlformats.org/officeDocument/2006/relationships/notesSlide" Target="../notesSlides/notesSlide21.xml"/><Relationship Id="rId16" Type="http://schemas.openxmlformats.org/officeDocument/2006/relationships/image" Target="../media/image46.png"/><Relationship Id="rId1" Type="http://schemas.openxmlformats.org/officeDocument/2006/relationships/slideLayout" Target="../slideLayouts/slideLayout46.xml"/><Relationship Id="rId6" Type="http://schemas.openxmlformats.org/officeDocument/2006/relationships/image" Target="../media/image57.png"/><Relationship Id="rId11" Type="http://schemas.openxmlformats.org/officeDocument/2006/relationships/image" Target="../media/image12.png"/><Relationship Id="rId5" Type="http://schemas.openxmlformats.org/officeDocument/2006/relationships/image" Target="../media/image56.png"/><Relationship Id="rId1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audio" Target="../media/audio79.wav"/><Relationship Id="rId18" Type="http://schemas.openxmlformats.org/officeDocument/2006/relationships/audio" Target="../media/audio84.wav"/><Relationship Id="rId3" Type="http://schemas.openxmlformats.org/officeDocument/2006/relationships/image" Target="../media/image12.png"/><Relationship Id="rId21" Type="http://schemas.openxmlformats.org/officeDocument/2006/relationships/image" Target="../media/image66.png"/><Relationship Id="rId7" Type="http://schemas.openxmlformats.org/officeDocument/2006/relationships/audio" Target="../media/audio73.wav"/><Relationship Id="rId12" Type="http://schemas.openxmlformats.org/officeDocument/2006/relationships/audio" Target="../media/audio78.wav"/><Relationship Id="rId17" Type="http://schemas.openxmlformats.org/officeDocument/2006/relationships/audio" Target="../media/audio83.wav"/><Relationship Id="rId2" Type="http://schemas.openxmlformats.org/officeDocument/2006/relationships/notesSlide" Target="../notesSlides/notesSlide24.xml"/><Relationship Id="rId16" Type="http://schemas.openxmlformats.org/officeDocument/2006/relationships/audio" Target="../media/audio82.wav"/><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audio" Target="../media/audio72.wav"/><Relationship Id="rId11" Type="http://schemas.openxmlformats.org/officeDocument/2006/relationships/audio" Target="../media/audio77.wav"/><Relationship Id="rId24" Type="http://schemas.openxmlformats.org/officeDocument/2006/relationships/image" Target="../media/image69.png"/><Relationship Id="rId5" Type="http://schemas.openxmlformats.org/officeDocument/2006/relationships/audio" Target="../media/audio71.wav"/><Relationship Id="rId15" Type="http://schemas.openxmlformats.org/officeDocument/2006/relationships/audio" Target="../media/audio81.wav"/><Relationship Id="rId23" Type="http://schemas.openxmlformats.org/officeDocument/2006/relationships/image" Target="../media/image68.png"/><Relationship Id="rId10" Type="http://schemas.openxmlformats.org/officeDocument/2006/relationships/audio" Target="../media/audio76.wav"/><Relationship Id="rId19" Type="http://schemas.openxmlformats.org/officeDocument/2006/relationships/audio" Target="../media/audio85.wav"/><Relationship Id="rId4" Type="http://schemas.openxmlformats.org/officeDocument/2006/relationships/audio" Target="../media/audio70.wav"/><Relationship Id="rId9" Type="http://schemas.openxmlformats.org/officeDocument/2006/relationships/audio" Target="../media/audio75.wav"/><Relationship Id="rId14" Type="http://schemas.openxmlformats.org/officeDocument/2006/relationships/audio" Target="../media/audio80.wav"/><Relationship Id="rId22"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audio" Target="../media/audio4.wav"/><Relationship Id="rId11" Type="http://schemas.openxmlformats.org/officeDocument/2006/relationships/image" Target="../media/image7.jp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80.png"/><Relationship Id="rId12" Type="http://schemas.openxmlformats.org/officeDocument/2006/relationships/audio" Target="../media/audio88.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audio" Target="../media/audio87.wav"/><Relationship Id="rId5" Type="http://schemas.openxmlformats.org/officeDocument/2006/relationships/image" Target="../media/image78.png"/><Relationship Id="rId10" Type="http://schemas.openxmlformats.org/officeDocument/2006/relationships/audio" Target="../media/audio86.wav"/><Relationship Id="rId4" Type="http://schemas.openxmlformats.org/officeDocument/2006/relationships/image" Target="../media/image77.png"/><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2.png"/><Relationship Id="rId7"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17.png"/><Relationship Id="rId4" Type="http://schemas.openxmlformats.org/officeDocument/2006/relationships/image" Target="../media/image77.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8.png"/></Relationships>
</file>

<file path=ppt/slides/_rels/slide3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3.png"/><Relationship Id="rId7"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12.png"/><Relationship Id="rId7" Type="http://schemas.openxmlformats.org/officeDocument/2006/relationships/image" Target="../media/image90.png"/><Relationship Id="rId12"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image" Target="../media/image89.png"/><Relationship Id="rId11" Type="http://schemas.openxmlformats.org/officeDocument/2006/relationships/image" Target="../media/image100.png"/><Relationship Id="rId5" Type="http://schemas.openxmlformats.org/officeDocument/2006/relationships/image" Target="../media/image96.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98.png"/><Relationship Id="rId1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audio" Target="../media/audio8.wav"/></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13.png"/><Relationship Id="rId3" Type="http://schemas.openxmlformats.org/officeDocument/2006/relationships/image" Target="../media/image105.png"/><Relationship Id="rId7" Type="http://schemas.openxmlformats.org/officeDocument/2006/relationships/image" Target="../media/image78.png"/><Relationship Id="rId12"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1.png"/><Relationship Id="rId5" Type="http://schemas.openxmlformats.org/officeDocument/2006/relationships/image" Target="../media/image107.png"/><Relationship Id="rId10" Type="http://schemas.openxmlformats.org/officeDocument/2006/relationships/image" Target="../media/image110.png"/><Relationship Id="rId4" Type="http://schemas.openxmlformats.org/officeDocument/2006/relationships/image" Target="../media/image106.png"/><Relationship Id="rId9" Type="http://schemas.openxmlformats.org/officeDocument/2006/relationships/image" Target="../media/image109.png"/><Relationship Id="rId14" Type="http://schemas.openxmlformats.org/officeDocument/2006/relationships/image" Target="../media/image114.png"/></Relationships>
</file>

<file path=ppt/slides/_rels/slide41.xml.rels><?xml version="1.0" encoding="UTF-8" standalone="yes"?>
<Relationships xmlns="http://schemas.openxmlformats.org/package/2006/relationships"><Relationship Id="rId8" Type="http://schemas.openxmlformats.org/officeDocument/2006/relationships/hyperlink" Target="https://quizlet.com/gb/521742283/year-8-french-term-21-week-2-flash-cards/?new" TargetMode="External"/><Relationship Id="rId3" Type="http://schemas.openxmlformats.org/officeDocument/2006/relationships/image" Target="../media/image12.png"/><Relationship Id="rId7" Type="http://schemas.openxmlformats.org/officeDocument/2006/relationships/hyperlink" Target="https://quizlet.com/gb/532497755/year-8-french-term-31-week-2-flash-card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awaiting" TargetMode="External"/><Relationship Id="rId11"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hyperlink" Target="https://quizlet.com/gb/495458427/year-7-french-term-31-week-4-flash-cards/" TargetMode="External"/><Relationship Id="rId4" Type="http://schemas.openxmlformats.org/officeDocument/2006/relationships/image" Target="../media/image115.png"/><Relationship Id="rId9" Type="http://schemas.openxmlformats.org/officeDocument/2006/relationships/hyperlink" Target="https://quizlet.com/gb/516868796/year-8-french-term-12-week-3-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11.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audio" Target="../media/audio10.wav"/><Relationship Id="rId11" Type="http://schemas.openxmlformats.org/officeDocument/2006/relationships/image" Target="../media/image9.png"/><Relationship Id="rId5" Type="http://schemas.openxmlformats.org/officeDocument/2006/relationships/audio" Target="../media/audio8.wav"/><Relationship Id="rId10" Type="http://schemas.openxmlformats.org/officeDocument/2006/relationships/audio" Target="../media/audio14.wav"/><Relationship Id="rId4" Type="http://schemas.openxmlformats.org/officeDocument/2006/relationships/audio" Target="../media/audio9.wav"/><Relationship Id="rId9" Type="http://schemas.openxmlformats.org/officeDocument/2006/relationships/audio" Target="../media/audio13.wav"/></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audio" Target="../media/audio18.wav"/><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20.png"/><Relationship Id="rId18" Type="http://schemas.openxmlformats.org/officeDocument/2006/relationships/image" Target="../media/image22.png"/><Relationship Id="rId26" Type="http://schemas.openxmlformats.org/officeDocument/2006/relationships/audio" Target="../media/audio40.wav"/><Relationship Id="rId3" Type="http://schemas.openxmlformats.org/officeDocument/2006/relationships/audio" Target="../media/audio23.wav"/><Relationship Id="rId21" Type="http://schemas.openxmlformats.org/officeDocument/2006/relationships/audio" Target="../media/audio35.wav"/><Relationship Id="rId7" Type="http://schemas.openxmlformats.org/officeDocument/2006/relationships/audio" Target="../media/audio25.wav"/><Relationship Id="rId12" Type="http://schemas.openxmlformats.org/officeDocument/2006/relationships/image" Target="../media/image19.png"/><Relationship Id="rId17" Type="http://schemas.openxmlformats.org/officeDocument/2006/relationships/audio" Target="../media/audio32.wav"/><Relationship Id="rId25" Type="http://schemas.openxmlformats.org/officeDocument/2006/relationships/audio" Target="../media/audio39.wav"/><Relationship Id="rId2" Type="http://schemas.openxmlformats.org/officeDocument/2006/relationships/notesSlide" Target="../notesSlides/notesSlide8.xml"/><Relationship Id="rId16" Type="http://schemas.openxmlformats.org/officeDocument/2006/relationships/audio" Target="../media/audio31.wav"/><Relationship Id="rId20" Type="http://schemas.openxmlformats.org/officeDocument/2006/relationships/audio" Target="../media/audio34.wav"/><Relationship Id="rId29" Type="http://schemas.openxmlformats.org/officeDocument/2006/relationships/audio" Target="../media/audio43.wav"/><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audio" Target="../media/audio38.wav"/><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audio" Target="../media/audio37.wav"/><Relationship Id="rId28" Type="http://schemas.openxmlformats.org/officeDocument/2006/relationships/audio" Target="../media/audio42.wav"/><Relationship Id="rId10" Type="http://schemas.openxmlformats.org/officeDocument/2006/relationships/audio" Target="../media/audio28.wav"/><Relationship Id="rId19" Type="http://schemas.openxmlformats.org/officeDocument/2006/relationships/audio" Target="../media/audio33.wav"/><Relationship Id="rId31" Type="http://schemas.openxmlformats.org/officeDocument/2006/relationships/audio" Target="../media/audio45.wav"/><Relationship Id="rId4" Type="http://schemas.openxmlformats.org/officeDocument/2006/relationships/image" Target="../media/image18.png"/><Relationship Id="rId9" Type="http://schemas.openxmlformats.org/officeDocument/2006/relationships/audio" Target="../media/audio27.wav"/><Relationship Id="rId14" Type="http://schemas.openxmlformats.org/officeDocument/2006/relationships/audio" Target="../media/audio30.wav"/><Relationship Id="rId22" Type="http://schemas.openxmlformats.org/officeDocument/2006/relationships/audio" Target="../media/audio36.wav"/><Relationship Id="rId27" Type="http://schemas.openxmlformats.org/officeDocument/2006/relationships/audio" Target="../media/audio41.wav"/><Relationship Id="rId30" Type="http://schemas.openxmlformats.org/officeDocument/2006/relationships/audio" Target="../media/audio44.wav"/></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34.wav"/><Relationship Id="rId18" Type="http://schemas.openxmlformats.org/officeDocument/2006/relationships/audio" Target="../media/audio39.wav"/><Relationship Id="rId26" Type="http://schemas.openxmlformats.org/officeDocument/2006/relationships/image" Target="../media/image19.png"/><Relationship Id="rId3" Type="http://schemas.openxmlformats.org/officeDocument/2006/relationships/image" Target="../media/image12.png"/><Relationship Id="rId21" Type="http://schemas.openxmlformats.org/officeDocument/2006/relationships/audio" Target="../media/audio42.wav"/><Relationship Id="rId7" Type="http://schemas.openxmlformats.org/officeDocument/2006/relationships/image" Target="../media/image21.png"/><Relationship Id="rId12" Type="http://schemas.openxmlformats.org/officeDocument/2006/relationships/audio" Target="../media/audio33.wav"/><Relationship Id="rId17" Type="http://schemas.openxmlformats.org/officeDocument/2006/relationships/audio" Target="../media/audio38.wav"/><Relationship Id="rId25" Type="http://schemas.openxmlformats.org/officeDocument/2006/relationships/audio" Target="../media/audio29.wav"/><Relationship Id="rId2" Type="http://schemas.openxmlformats.org/officeDocument/2006/relationships/notesSlide" Target="../notesSlides/notesSlide9.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2.xml"/><Relationship Id="rId6" Type="http://schemas.openxmlformats.org/officeDocument/2006/relationships/audio" Target="../media/audio30.wav"/><Relationship Id="rId11" Type="http://schemas.openxmlformats.org/officeDocument/2006/relationships/image" Target="../media/image22.png"/><Relationship Id="rId24" Type="http://schemas.openxmlformats.org/officeDocument/2006/relationships/audio" Target="../media/audio45.wav"/><Relationship Id="rId5" Type="http://schemas.openxmlformats.org/officeDocument/2006/relationships/image" Target="../media/image18.png"/><Relationship Id="rId15" Type="http://schemas.openxmlformats.org/officeDocument/2006/relationships/audio" Target="../media/audio36.wav"/><Relationship Id="rId23" Type="http://schemas.openxmlformats.org/officeDocument/2006/relationships/audio" Target="../media/audio44.wav"/><Relationship Id="rId10" Type="http://schemas.openxmlformats.org/officeDocument/2006/relationships/audio" Target="../media/audio32.wav"/><Relationship Id="rId19" Type="http://schemas.openxmlformats.org/officeDocument/2006/relationships/audio" Target="../media/audio40.wav"/><Relationship Id="rId4" Type="http://schemas.openxmlformats.org/officeDocument/2006/relationships/audio" Target="../media/audio23.wav"/><Relationship Id="rId9" Type="http://schemas.openxmlformats.org/officeDocument/2006/relationships/audio" Target="../media/audio31.wav"/><Relationship Id="rId14" Type="http://schemas.openxmlformats.org/officeDocument/2006/relationships/audio" Target="../media/audio35.wav"/><Relationship Id="rId22" Type="http://schemas.openxmlformats.org/officeDocument/2006/relationships/audio" Target="../media/audio4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92509" y="1883962"/>
            <a:ext cx="8629770" cy="1062010"/>
          </a:xfrm>
        </p:spPr>
        <p:txBody>
          <a:bodyPr>
            <a:normAutofit fontScale="90000"/>
          </a:bodyPr>
          <a:lstStyle/>
          <a:p>
            <a:pPr algn="l"/>
            <a:r>
              <a:rPr lang="en-GB" sz="4000" b="1" dirty="0">
                <a:solidFill>
                  <a:prstClr val="white"/>
                </a:solidFill>
              </a:rPr>
              <a:t>What is it like? [4] Comparing things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92508" y="2542938"/>
            <a:ext cx="9716475" cy="886062"/>
          </a:xfrm>
        </p:spPr>
        <p:txBody>
          <a:bodyPr>
            <a:noAutofit/>
          </a:bodyPr>
          <a:lstStyle/>
          <a:p>
            <a:pPr algn="l"/>
            <a:r>
              <a:rPr lang="en-GB" sz="3000" dirty="0">
                <a:solidFill>
                  <a:prstClr val="white"/>
                </a:solidFill>
              </a:rPr>
              <a:t>regular feminine adjective agreement </a:t>
            </a:r>
          </a:p>
          <a:p>
            <a:pPr algn="l"/>
            <a:r>
              <a:rPr lang="en-GB" sz="3000" dirty="0">
                <a:solidFill>
                  <a:prstClr val="white"/>
                </a:solidFill>
              </a:rPr>
              <a:t>(-</a:t>
            </a:r>
            <a:r>
              <a:rPr lang="en-GB" sz="3000" dirty="0" err="1">
                <a:solidFill>
                  <a:prstClr val="white"/>
                </a:solidFill>
              </a:rPr>
              <a:t>sse</a:t>
            </a:r>
            <a:r>
              <a:rPr lang="en-GB" sz="3000" dirty="0">
                <a:solidFill>
                  <a:prstClr val="white"/>
                </a:solidFill>
              </a:rPr>
              <a:t>, -</a:t>
            </a:r>
            <a:r>
              <a:rPr lang="en-GB" sz="3000" dirty="0" err="1">
                <a:solidFill>
                  <a:prstClr val="white"/>
                </a:solidFill>
              </a:rPr>
              <a:t>nne</a:t>
            </a:r>
            <a:r>
              <a:rPr lang="en-GB" sz="3000" dirty="0">
                <a:solidFill>
                  <a:prstClr val="white"/>
                </a:solidFill>
              </a:rPr>
              <a:t>, -</a:t>
            </a:r>
            <a:r>
              <a:rPr lang="en-GB" sz="3000" dirty="0" err="1">
                <a:solidFill>
                  <a:prstClr val="white"/>
                </a:solidFill>
              </a:rPr>
              <a:t>lle</a:t>
            </a:r>
            <a:r>
              <a:rPr lang="en-GB" sz="3000" dirty="0">
                <a:solidFill>
                  <a:prstClr val="white"/>
                </a:solidFill>
              </a:rPr>
              <a:t>)</a:t>
            </a:r>
          </a:p>
          <a:p>
            <a:pPr algn="l"/>
            <a:r>
              <a:rPr lang="en-GB" sz="3000" dirty="0">
                <a:solidFill>
                  <a:prstClr val="white"/>
                </a:solidFill>
              </a:rPr>
              <a:t>SSCs [om] and [on]</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49</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Stephen Owen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18/03/21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9484"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39097" cy="707849"/>
          </a:xfrm>
        </p:spPr>
        <p:txBody>
          <a:bodyPr>
            <a:normAutofit fontScale="90000"/>
          </a:bodyPr>
          <a:lstStyle/>
          <a:p>
            <a:br>
              <a:rPr lang="en-GB" sz="3600" b="1" dirty="0">
                <a:solidFill>
                  <a:schemeClr val="bg1"/>
                </a:solidFill>
              </a:rPr>
            </a:br>
            <a:r>
              <a:rPr lang="en-GB" sz="3300" b="1" dirty="0">
                <a:solidFill>
                  <a:schemeClr val="bg1"/>
                </a:solidFill>
              </a:rPr>
              <a:t>La </a:t>
            </a:r>
            <a:r>
              <a:rPr lang="en-GB" sz="3300" b="1" dirty="0" err="1">
                <a:solidFill>
                  <a:schemeClr val="bg1"/>
                </a:solidFill>
              </a:rPr>
              <a:t>féminisation</a:t>
            </a:r>
            <a:r>
              <a:rPr lang="en-GB" sz="3300" b="1" dirty="0">
                <a:solidFill>
                  <a:schemeClr val="bg1"/>
                </a:solidFill>
              </a:rPr>
              <a:t> des </a:t>
            </a:r>
            <a:r>
              <a:rPr lang="en-GB" sz="3300" b="1" dirty="0" err="1">
                <a:solidFill>
                  <a:schemeClr val="bg1"/>
                </a:solidFill>
              </a:rPr>
              <a:t>adjectifs</a:t>
            </a:r>
            <a:br>
              <a:rPr lang="en-GB" sz="3600" b="1" dirty="0">
                <a:solidFill>
                  <a:schemeClr val="bg1"/>
                </a:solidFill>
              </a:rPr>
            </a:b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4F55C5B-6E69-D74E-9BE5-8088EB3228DB}"/>
              </a:ext>
            </a:extLst>
          </p:cNvPr>
          <p:cNvSpPr txBox="1"/>
          <p:nvPr/>
        </p:nvSpPr>
        <p:spPr>
          <a:xfrm>
            <a:off x="108859" y="1169494"/>
            <a:ext cx="11974284" cy="5139869"/>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various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ways to make a masculine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adjective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feminine:</a:t>
            </a:r>
          </a:p>
          <a:p>
            <a:pPr lvl="0"/>
            <a:endParaRPr kumimoji="0" lang="en-US" sz="2000" b="0" i="0" u="none" strike="noStrike" kern="1200" cap="none" spc="0" normalizeH="0" noProof="0" dirty="0">
              <a:ln>
                <a:noFill/>
              </a:ln>
              <a:solidFill>
                <a:srgbClr val="4472C4">
                  <a:lumMod val="50000"/>
                </a:srgbClr>
              </a:solidFill>
              <a:effectLst/>
              <a:uLnTx/>
              <a:uFillTx/>
              <a:latin typeface="Century Gothic" panose="020F0302020204030204"/>
            </a:endParaRPr>
          </a:p>
          <a:p>
            <a:pPr lvl="0"/>
            <a:r>
              <a:rPr lang="en-US" sz="2400" baseline="0" dirty="0">
                <a:solidFill>
                  <a:srgbClr val="4472C4">
                    <a:lumMod val="50000"/>
                  </a:srgbClr>
                </a:solidFill>
                <a:latin typeface="Century Gothic" panose="020F0302020204030204"/>
              </a:rPr>
              <a:t>					</a:t>
            </a:r>
            <a:r>
              <a:rPr lang="en-US" sz="2400" b="1" i="1" baseline="0" dirty="0" err="1">
                <a:solidFill>
                  <a:srgbClr val="4472C4">
                    <a:lumMod val="50000"/>
                  </a:srgbClr>
                </a:solidFill>
                <a:latin typeface="Century Gothic" panose="020F0302020204030204"/>
              </a:rPr>
              <a:t>masculin</a:t>
            </a:r>
            <a:r>
              <a:rPr lang="en-US" sz="2400" b="1" i="1" baseline="0" dirty="0">
                <a:solidFill>
                  <a:srgbClr val="4472C4">
                    <a:lumMod val="50000"/>
                  </a:srgbClr>
                </a:solidFill>
                <a:latin typeface="Century Gothic" panose="020F0302020204030204"/>
              </a:rPr>
              <a:t>		</a:t>
            </a:r>
            <a:r>
              <a:rPr lang="en-US" sz="2400" b="1" i="1" baseline="0" dirty="0" err="1">
                <a:solidFill>
                  <a:srgbClr val="4472C4">
                    <a:lumMod val="50000"/>
                  </a:srgbClr>
                </a:solidFill>
                <a:latin typeface="Century Gothic" panose="020F0302020204030204"/>
              </a:rPr>
              <a:t>féminin</a:t>
            </a:r>
            <a:endParaRPr lang="en-US" sz="2400" b="1" i="1" baseline="0" dirty="0">
              <a:solidFill>
                <a:srgbClr val="4472C4">
                  <a:lumMod val="50000"/>
                </a:srgbClr>
              </a:solidFill>
              <a:latin typeface="Century Gothic" panose="020F0302020204030204"/>
            </a:endParaRPr>
          </a:p>
          <a:p>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1. add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latin typeface="Century Gothic" panose="020F0302020204030204"/>
              </a:rPr>
              <a:t>sûr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sûr</a:t>
            </a:r>
            <a:r>
              <a:rPr lang="en-US" sz="2400" b="1" dirty="0" err="1">
                <a:solidFill>
                  <a:srgbClr val="4472C4">
                    <a:lumMod val="50000"/>
                  </a:srgbClr>
                </a:solidFill>
                <a:latin typeface="Century Gothic" panose="020F0302020204030204"/>
              </a:rPr>
              <a:t>e</a:t>
            </a:r>
            <a:endParaRPr lang="en-US" sz="2400" b="1" dirty="0">
              <a:solidFill>
                <a:srgbClr val="4472C4">
                  <a:lumMod val="50000"/>
                </a:srgbClr>
              </a:solidFill>
              <a:latin typeface="Century Gothic" panose="020F0302020204030204"/>
            </a:endParaRPr>
          </a:p>
          <a:p>
            <a:pPr lvl="0"/>
            <a:r>
              <a:rPr lang="en-GB" sz="2400" dirty="0">
                <a:solidFill>
                  <a:srgbClr val="4472C4">
                    <a:lumMod val="50000"/>
                  </a:srgbClr>
                </a:solidFill>
                <a:latin typeface="Century Gothic" panose="020F0302020204030204"/>
              </a:rPr>
              <a:t>2. no change:	</a:t>
            </a:r>
            <a:r>
              <a:rPr lang="en-US" sz="2400" dirty="0">
                <a:solidFill>
                  <a:srgbClr val="4472C4">
                    <a:lumMod val="50000"/>
                  </a:srgbClr>
                </a:solidFill>
                <a:latin typeface="Century Gothic" panose="020F0302020204030204"/>
              </a:rPr>
              <a:t>		mince</a:t>
            </a:r>
            <a:r>
              <a:rPr lang="en-US" sz="2400" dirty="0">
                <a:solidFill>
                  <a:srgbClr val="4472C4">
                    <a:lumMod val="50000"/>
                  </a:srgbClr>
                </a:solidFill>
                <a:latin typeface="Century Gothic" panose="020B0502020202020204" pitchFamily="34" charset="0"/>
              </a:rPr>
              <a:t>		mince</a:t>
            </a:r>
          </a:p>
          <a:p>
            <a:r>
              <a:rPr lang="en-US" sz="2400" dirty="0">
                <a:solidFill>
                  <a:srgbClr val="4472C4">
                    <a:lumMod val="50000"/>
                  </a:srgbClr>
                </a:solidFill>
                <a:latin typeface="Century Gothic" panose="020B0502020202020204" pitchFamily="34" charset="0"/>
              </a:rPr>
              <a:t>3 irregular forms:			beau			b</a:t>
            </a:r>
            <a:r>
              <a:rPr lang="en-US" sz="2400" b="1" dirty="0">
                <a:solidFill>
                  <a:srgbClr val="4472C4">
                    <a:lumMod val="50000"/>
                  </a:srgbClr>
                </a:solidFill>
                <a:latin typeface="Century Gothic" panose="020B0502020202020204" pitchFamily="34" charset="0"/>
              </a:rPr>
              <a:t>elle</a:t>
            </a:r>
          </a:p>
          <a:p>
            <a:r>
              <a:rPr lang="en-US" sz="2400" dirty="0">
                <a:solidFill>
                  <a:srgbClr val="4472C4">
                    <a:lumMod val="50000"/>
                  </a:srgbClr>
                </a:solidFill>
                <a:latin typeface="Century Gothic" panose="020B0502020202020204" pitchFamily="34" charset="0"/>
              </a:rPr>
              <a:t>4. change </a:t>
            </a:r>
            <a:r>
              <a:rPr lang="en-US" sz="2400" b="1" dirty="0">
                <a:solidFill>
                  <a:srgbClr val="4472C4">
                    <a:lumMod val="50000"/>
                  </a:srgbClr>
                </a:solidFill>
                <a:latin typeface="Century Gothic" panose="020B0502020202020204" pitchFamily="34" charset="0"/>
              </a:rPr>
              <a:t>–</a:t>
            </a:r>
            <a:r>
              <a:rPr lang="en-US" sz="2400" b="1" dirty="0" err="1">
                <a:solidFill>
                  <a:srgbClr val="4472C4">
                    <a:lumMod val="50000"/>
                  </a:srgbClr>
                </a:solidFill>
                <a:latin typeface="Century Gothic" panose="020B0502020202020204" pitchFamily="34" charset="0"/>
              </a:rPr>
              <a:t>eur</a:t>
            </a:r>
            <a:r>
              <a:rPr lang="en-US" sz="2400" b="1" dirty="0">
                <a:solidFill>
                  <a:srgbClr val="4472C4">
                    <a:lumMod val="50000"/>
                  </a:srgbClr>
                </a:solidFill>
                <a:latin typeface="Century Gothic" panose="020B0502020202020204" pitchFamily="34" charset="0"/>
              </a:rPr>
              <a:t> </a:t>
            </a:r>
            <a:r>
              <a:rPr lang="en-US" sz="2400" dirty="0">
                <a:solidFill>
                  <a:srgbClr val="4472C4">
                    <a:lumMod val="50000"/>
                  </a:srgbClr>
                </a:solidFill>
                <a:latin typeface="Century Gothic" panose="020B0502020202020204" pitchFamily="34" charset="0"/>
              </a:rPr>
              <a:t>to </a:t>
            </a:r>
            <a:r>
              <a:rPr lang="en-US" sz="2400" b="1" dirty="0">
                <a:solidFill>
                  <a:srgbClr val="4472C4">
                    <a:lumMod val="50000"/>
                  </a:srgbClr>
                </a:solidFill>
                <a:latin typeface="Century Gothic" panose="020B0502020202020204" pitchFamily="34" charset="0"/>
              </a:rPr>
              <a:t>–</a:t>
            </a:r>
            <a:r>
              <a:rPr lang="en-US" sz="2400" b="1" dirty="0" err="1">
                <a:solidFill>
                  <a:srgbClr val="4472C4">
                    <a:lumMod val="50000"/>
                  </a:srgbClr>
                </a:solidFill>
                <a:latin typeface="Century Gothic" panose="020B0502020202020204" pitchFamily="34" charset="0"/>
              </a:rPr>
              <a:t>euse</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travailleur</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travailleu</a:t>
            </a:r>
            <a:r>
              <a:rPr lang="en-US" sz="2400" b="1" dirty="0" err="1">
                <a:solidFill>
                  <a:srgbClr val="4472C4">
                    <a:lumMod val="50000"/>
                  </a:srgbClr>
                </a:solidFill>
                <a:latin typeface="Century Gothic" panose="020B0502020202020204" pitchFamily="34" charset="0"/>
              </a:rPr>
              <a:t>se</a:t>
            </a:r>
            <a:endParaRPr lang="en-US" sz="2400" b="1" dirty="0">
              <a:solidFill>
                <a:srgbClr val="4472C4">
                  <a:lumMod val="50000"/>
                </a:srgbClr>
              </a:solidFill>
              <a:latin typeface="Century Gothic" panose="020B0502020202020204" pitchFamily="34" charset="0"/>
            </a:endParaRPr>
          </a:p>
          <a:p>
            <a:r>
              <a:rPr lang="en-US" sz="2400" dirty="0">
                <a:solidFill>
                  <a:srgbClr val="4472C4">
                    <a:lumMod val="50000"/>
                  </a:srgbClr>
                </a:solidFill>
                <a:latin typeface="Century Gothic" panose="020B0502020202020204" pitchFamily="34" charset="0"/>
              </a:rPr>
              <a:t>5. change </a:t>
            </a:r>
            <a:r>
              <a:rPr lang="en-US" sz="2400" b="1" dirty="0">
                <a:solidFill>
                  <a:srgbClr val="4472C4">
                    <a:lumMod val="50000"/>
                  </a:srgbClr>
                </a:solidFill>
                <a:latin typeface="Century Gothic" panose="020B0502020202020204" pitchFamily="34" charset="0"/>
              </a:rPr>
              <a:t>–</a:t>
            </a:r>
            <a:r>
              <a:rPr lang="en-US" sz="2400" b="1" dirty="0" err="1">
                <a:solidFill>
                  <a:srgbClr val="4472C4">
                    <a:lumMod val="50000"/>
                  </a:srgbClr>
                </a:solidFill>
                <a:latin typeface="Century Gothic" panose="020B0502020202020204" pitchFamily="34" charset="0"/>
              </a:rPr>
              <a:t>eux</a:t>
            </a:r>
            <a:r>
              <a:rPr lang="en-US" sz="2400" b="1" dirty="0">
                <a:solidFill>
                  <a:srgbClr val="4472C4">
                    <a:lumMod val="50000"/>
                  </a:srgbClr>
                </a:solidFill>
                <a:latin typeface="Century Gothic" panose="020B0502020202020204" pitchFamily="34" charset="0"/>
              </a:rPr>
              <a:t> </a:t>
            </a:r>
            <a:r>
              <a:rPr lang="en-US" sz="2400" dirty="0">
                <a:solidFill>
                  <a:srgbClr val="4472C4">
                    <a:lumMod val="50000"/>
                  </a:srgbClr>
                </a:solidFill>
                <a:latin typeface="Century Gothic" panose="020B0502020202020204" pitchFamily="34" charset="0"/>
              </a:rPr>
              <a:t>to </a:t>
            </a:r>
            <a:r>
              <a:rPr lang="en-US" sz="2400" b="1" dirty="0">
                <a:solidFill>
                  <a:srgbClr val="4472C4">
                    <a:lumMod val="50000"/>
                  </a:srgbClr>
                </a:solidFill>
                <a:latin typeface="Century Gothic" panose="020B0502020202020204" pitchFamily="34" charset="0"/>
              </a:rPr>
              <a:t>–</a:t>
            </a:r>
            <a:r>
              <a:rPr lang="en-US" sz="2400" b="1" dirty="0" err="1">
                <a:solidFill>
                  <a:srgbClr val="4472C4">
                    <a:lumMod val="50000"/>
                  </a:srgbClr>
                </a:solidFill>
                <a:latin typeface="Century Gothic" panose="020B0502020202020204" pitchFamily="34" charset="0"/>
              </a:rPr>
              <a:t>euse</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heureux</a:t>
            </a:r>
            <a:r>
              <a:rPr lang="en-US" sz="2400" dirty="0">
                <a:solidFill>
                  <a:srgbClr val="4472C4">
                    <a:lumMod val="50000"/>
                  </a:srgbClr>
                </a:solidFill>
                <a:latin typeface="Century Gothic" panose="020B0502020202020204" pitchFamily="34" charset="0"/>
              </a:rPr>
              <a:t>		</a:t>
            </a:r>
            <a:r>
              <a:rPr lang="en-US" sz="2400" dirty="0" err="1">
                <a:solidFill>
                  <a:srgbClr val="4472C4">
                    <a:lumMod val="50000"/>
                  </a:srgbClr>
                </a:solidFill>
                <a:latin typeface="Century Gothic" panose="020B0502020202020204" pitchFamily="34" charset="0"/>
              </a:rPr>
              <a:t>heureu</a:t>
            </a:r>
            <a:r>
              <a:rPr lang="en-US" sz="2400" b="1" dirty="0" err="1">
                <a:solidFill>
                  <a:srgbClr val="4472C4">
                    <a:lumMod val="50000"/>
                  </a:srgbClr>
                </a:solidFill>
                <a:latin typeface="Century Gothic" panose="020B0502020202020204" pitchFamily="34" charset="0"/>
              </a:rPr>
              <a:t>se</a:t>
            </a:r>
            <a:endParaRPr lang="en-US" sz="2400" b="1" dirty="0">
              <a:solidFill>
                <a:srgbClr val="4472C4">
                  <a:lumMod val="50000"/>
                </a:srgbClr>
              </a:solidFill>
              <a:latin typeface="Century Gothic" panose="020B0502020202020204" pitchFamily="34" charset="0"/>
            </a:endParaRPr>
          </a:p>
          <a:p>
            <a:endParaRPr lang="en-US" sz="2000" dirty="0">
              <a:solidFill>
                <a:srgbClr val="4472C4">
                  <a:lumMod val="50000"/>
                </a:srgbClr>
              </a:solidFill>
              <a:latin typeface="Century Gothic" panose="020B0502020202020204" pitchFamily="34" charset="0"/>
            </a:endParaRPr>
          </a:p>
          <a:p>
            <a:r>
              <a:rPr lang="en-US" sz="2400" dirty="0">
                <a:solidFill>
                  <a:srgbClr val="4472C4">
                    <a:lumMod val="50000"/>
                  </a:srgbClr>
                </a:solidFill>
                <a:latin typeface="Century Gothic" panose="020B0502020202020204" pitchFamily="34" charset="0"/>
              </a:rPr>
              <a:t>Here is another rule:</a:t>
            </a:r>
          </a:p>
          <a:p>
            <a:r>
              <a:rPr lang="en-US" sz="2400" dirty="0">
                <a:solidFill>
                  <a:srgbClr val="4472C4">
                    <a:lumMod val="50000"/>
                  </a:srgbClr>
                </a:solidFill>
                <a:latin typeface="Century Gothic" panose="020B0502020202020204" pitchFamily="34" charset="0"/>
              </a:rPr>
              <a:t>6. Some </a:t>
            </a:r>
            <a:r>
              <a:rPr lang="en-US" sz="2400" b="1" dirty="0">
                <a:solidFill>
                  <a:srgbClr val="4472C4">
                    <a:lumMod val="50000"/>
                  </a:srgbClr>
                </a:solidFill>
                <a:latin typeface="Century Gothic" panose="020B0502020202020204" pitchFamily="34" charset="0"/>
              </a:rPr>
              <a:t>short </a:t>
            </a:r>
            <a:r>
              <a:rPr lang="en-US" sz="2400" dirty="0">
                <a:solidFill>
                  <a:srgbClr val="4472C4">
                    <a:lumMod val="50000"/>
                  </a:srgbClr>
                </a:solidFill>
                <a:latin typeface="Century Gothic" panose="020B0502020202020204" pitchFamily="34" charset="0"/>
              </a:rPr>
              <a:t>masculine adjectives ending in </a:t>
            </a:r>
            <a:r>
              <a:rPr lang="en-US" sz="2400" b="1" dirty="0">
                <a:solidFill>
                  <a:srgbClr val="4472C4">
                    <a:lumMod val="50000"/>
                  </a:srgbClr>
                </a:solidFill>
                <a:latin typeface="Century Gothic" panose="020B0502020202020204" pitchFamily="34" charset="0"/>
              </a:rPr>
              <a:t>–n, –l </a:t>
            </a:r>
            <a:r>
              <a:rPr lang="en-US" sz="2400" dirty="0">
                <a:solidFill>
                  <a:srgbClr val="4472C4">
                    <a:lumMod val="50000"/>
                  </a:srgbClr>
                </a:solidFill>
                <a:latin typeface="Century Gothic" panose="020B0502020202020204" pitchFamily="34" charset="0"/>
              </a:rPr>
              <a:t>or </a:t>
            </a:r>
            <a:r>
              <a:rPr lang="en-US" sz="2400" b="1" dirty="0">
                <a:solidFill>
                  <a:srgbClr val="4472C4">
                    <a:lumMod val="50000"/>
                  </a:srgbClr>
                </a:solidFill>
                <a:latin typeface="Century Gothic" panose="020B0502020202020204" pitchFamily="34" charset="0"/>
              </a:rPr>
              <a:t>–s double the last letter </a:t>
            </a:r>
            <a:r>
              <a:rPr lang="en-US" sz="2400" dirty="0">
                <a:solidFill>
                  <a:srgbClr val="4472C4">
                    <a:lumMod val="50000"/>
                  </a:srgbClr>
                </a:solidFill>
                <a:latin typeface="Century Gothic" panose="020B0502020202020204" pitchFamily="34" charset="0"/>
              </a:rPr>
              <a:t>before adding </a:t>
            </a:r>
            <a:r>
              <a:rPr lang="en-US" sz="2400" b="1" dirty="0">
                <a:solidFill>
                  <a:srgbClr val="4472C4">
                    <a:lumMod val="50000"/>
                  </a:srgbClr>
                </a:solidFill>
                <a:latin typeface="Century Gothic" panose="020B0502020202020204" pitchFamily="34" charset="0"/>
              </a:rPr>
              <a:t>–e</a:t>
            </a:r>
            <a:r>
              <a:rPr lang="en-US" sz="2400" dirty="0">
                <a:solidFill>
                  <a:srgbClr val="4472C4">
                    <a:lumMod val="50000"/>
                  </a:srgbClr>
                </a:solidFill>
                <a:latin typeface="Century Gothic" panose="020B0502020202020204" pitchFamily="34" charset="0"/>
              </a:rPr>
              <a:t>:	                       </a:t>
            </a:r>
            <a:r>
              <a:rPr lang="en-GB" sz="2400" dirty="0" err="1">
                <a:solidFill>
                  <a:srgbClr val="4472C4">
                    <a:lumMod val="50000"/>
                  </a:srgbClr>
                </a:solidFill>
                <a:latin typeface="Century Gothic" panose="020F0302020204030204"/>
              </a:rPr>
              <a:t>italien</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italien</a:t>
            </a:r>
            <a:r>
              <a:rPr lang="en-GB" sz="2400" b="1" dirty="0" err="1">
                <a:solidFill>
                  <a:srgbClr val="4472C4">
                    <a:lumMod val="50000"/>
                  </a:srgbClr>
                </a:solidFill>
                <a:latin typeface="Century Gothic" panose="020F0302020204030204"/>
              </a:rPr>
              <a:t>ne</a:t>
            </a:r>
            <a:endParaRPr lang="en-GB" sz="2400" b="1" dirty="0">
              <a:solidFill>
                <a:srgbClr val="4472C4">
                  <a:lumMod val="50000"/>
                </a:srgbClr>
              </a:solidFill>
              <a:latin typeface="Century Gothic" panose="020F0302020204030204"/>
            </a:endParaRPr>
          </a:p>
          <a:p>
            <a:pPr lvl="0">
              <a:defRPr/>
            </a:pPr>
            <a:r>
              <a:rPr lang="en-GB" sz="2400" dirty="0">
                <a:solidFill>
                  <a:srgbClr val="4472C4">
                    <a:lumMod val="50000"/>
                  </a:srgbClr>
                </a:solidFill>
                <a:latin typeface="Century Gothic" panose="020F0302020204030204"/>
              </a:rPr>
              <a:t>					gentil			</a:t>
            </a:r>
            <a:r>
              <a:rPr lang="en-GB" sz="2400" dirty="0" err="1">
                <a:solidFill>
                  <a:srgbClr val="4472C4">
                    <a:lumMod val="50000"/>
                  </a:srgbClr>
                </a:solidFill>
                <a:latin typeface="Century Gothic" panose="020F0302020204030204"/>
              </a:rPr>
              <a:t>gentil</a:t>
            </a:r>
            <a:r>
              <a:rPr lang="en-GB" sz="2400" b="1" dirty="0" err="1">
                <a:solidFill>
                  <a:srgbClr val="4472C4">
                    <a:lumMod val="50000"/>
                  </a:srgbClr>
                </a:solidFill>
                <a:latin typeface="Century Gothic" panose="020F0302020204030204"/>
              </a:rPr>
              <a:t>le</a:t>
            </a:r>
            <a:endParaRPr lang="en-GB" sz="2400" b="1" dirty="0">
              <a:solidFill>
                <a:srgbClr val="4472C4">
                  <a:lumMod val="50000"/>
                </a:srgbClr>
              </a:solidFill>
              <a:latin typeface="Century Gothic" panose="020F0302020204030204"/>
            </a:endParaRPr>
          </a:p>
          <a:p>
            <a:pPr lvl="0">
              <a:defRPr/>
            </a:pPr>
            <a:r>
              <a:rPr lang="en-GB" sz="2400" b="1"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gros</a:t>
            </a:r>
            <a:r>
              <a:rPr lang="en-GB" sz="2400" b="1"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gros</a:t>
            </a:r>
            <a:r>
              <a:rPr lang="en-GB" sz="2400" b="1" dirty="0" err="1">
                <a:solidFill>
                  <a:srgbClr val="4472C4">
                    <a:lumMod val="50000"/>
                  </a:srgbClr>
                </a:solidFill>
                <a:latin typeface="Century Gothic" panose="020F0302020204030204"/>
              </a:rPr>
              <a:t>se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2" name="Rounded Rectangular Callout 11"/>
          <p:cNvSpPr/>
          <p:nvPr/>
        </p:nvSpPr>
        <p:spPr>
          <a:xfrm>
            <a:off x="9318726" y="2158686"/>
            <a:ext cx="2764415" cy="1986449"/>
          </a:xfrm>
          <a:prstGeom prst="wedgeRoundRectCallout">
            <a:avLst>
              <a:gd name="adj1" fmla="val -62690"/>
              <a:gd name="adj2" fmla="val -16542"/>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latin typeface="Century Gothic" panose="020B0502020202020204" pitchFamily="34" charset="0"/>
              </a:rPr>
              <a:t>If the masculine form already ends in </a:t>
            </a:r>
          </a:p>
          <a:p>
            <a:pPr algn="ctr"/>
            <a:r>
              <a:rPr lang="en-GB" sz="2000" b="1" dirty="0">
                <a:latin typeface="Century Gothic" panose="020B0502020202020204" pitchFamily="34" charset="0"/>
              </a:rPr>
              <a:t>–a </a:t>
            </a:r>
            <a:r>
              <a:rPr lang="en-GB" sz="2000" dirty="0">
                <a:latin typeface="Century Gothic" panose="020B0502020202020204" pitchFamily="34" charset="0"/>
              </a:rPr>
              <a:t>or </a:t>
            </a:r>
            <a:r>
              <a:rPr lang="en-GB" sz="2000" b="1" dirty="0">
                <a:latin typeface="Century Gothic" panose="020B0502020202020204" pitchFamily="34" charset="0"/>
              </a:rPr>
              <a:t>–e</a:t>
            </a:r>
            <a:r>
              <a:rPr lang="en-GB" sz="2000" dirty="0">
                <a:latin typeface="Century Gothic" panose="020B0502020202020204" pitchFamily="34" charset="0"/>
              </a:rPr>
              <a:t>, </a:t>
            </a:r>
          </a:p>
          <a:p>
            <a:pPr algn="ctr"/>
            <a:r>
              <a:rPr lang="en-GB" sz="2000" dirty="0">
                <a:latin typeface="Century Gothic" panose="020B0502020202020204" pitchFamily="34" charset="0"/>
              </a:rPr>
              <a:t>it does not change for the feminine!</a:t>
            </a:r>
          </a:p>
        </p:txBody>
      </p:sp>
      <p:sp>
        <p:nvSpPr>
          <p:cNvPr id="10" name="Rounded Rectangular Callout 9"/>
          <p:cNvSpPr/>
          <p:nvPr/>
        </p:nvSpPr>
        <p:spPr>
          <a:xfrm>
            <a:off x="9635641" y="5161277"/>
            <a:ext cx="2447500" cy="1054457"/>
          </a:xfrm>
          <a:prstGeom prst="wedgeRoundRectCallout">
            <a:avLst>
              <a:gd name="adj1" fmla="val -60474"/>
              <a:gd name="adj2" fmla="val -32763"/>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000" dirty="0">
                <a:latin typeface="Century Gothic" panose="020B0502020202020204" pitchFamily="34" charset="0"/>
              </a:rPr>
              <a:t>You already know </a:t>
            </a:r>
          </a:p>
          <a:p>
            <a:pPr algn="ctr"/>
            <a:r>
              <a:rPr lang="en-GB" sz="2000" b="1" dirty="0">
                <a:latin typeface="Century Gothic" panose="020B0502020202020204" pitchFamily="34" charset="0"/>
              </a:rPr>
              <a:t>bon (bonne)</a:t>
            </a:r>
            <a:r>
              <a:rPr lang="en-GB" sz="2000" dirty="0">
                <a:latin typeface="Century Gothic" panose="020B0502020202020204" pitchFamily="34" charset="0"/>
              </a:rPr>
              <a:t>, which is like this</a:t>
            </a:r>
            <a:r>
              <a:rPr lang="en-GB" sz="2000" dirty="0"/>
              <a:t>!</a:t>
            </a:r>
          </a:p>
        </p:txBody>
      </p:sp>
    </p:spTree>
    <p:extLst>
      <p:ext uri="{BB962C8B-B14F-4D97-AF65-F5344CB8AC3E}">
        <p14:creationId xmlns:p14="http://schemas.microsoft.com/office/powerpoint/2010/main" val="53888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2303483478"/>
              </p:ext>
            </p:extLst>
          </p:nvPr>
        </p:nvGraphicFramePr>
        <p:xfrm>
          <a:off x="300447" y="1319347"/>
          <a:ext cx="11609475" cy="4976949"/>
        </p:xfrm>
        <a:graphic>
          <a:graphicData uri="http://schemas.openxmlformats.org/drawingml/2006/table">
            <a:tbl>
              <a:tblPr firstRow="1" bandRow="1">
                <a:tableStyleId>{21E4AEA4-8DFA-4A89-87EB-49C32662AFE0}</a:tableStyleId>
              </a:tblPr>
              <a:tblGrid>
                <a:gridCol w="636255">
                  <a:extLst>
                    <a:ext uri="{9D8B030D-6E8A-4147-A177-3AD203B41FA5}">
                      <a16:colId xmlns:a16="http://schemas.microsoft.com/office/drawing/2014/main" val="2607353726"/>
                    </a:ext>
                  </a:extLst>
                </a:gridCol>
                <a:gridCol w="6869988">
                  <a:extLst>
                    <a:ext uri="{9D8B030D-6E8A-4147-A177-3AD203B41FA5}">
                      <a16:colId xmlns:a16="http://schemas.microsoft.com/office/drawing/2014/main" val="3735644228"/>
                    </a:ext>
                  </a:extLst>
                </a:gridCol>
                <a:gridCol w="2051616">
                  <a:extLst>
                    <a:ext uri="{9D8B030D-6E8A-4147-A177-3AD203B41FA5}">
                      <a16:colId xmlns:a16="http://schemas.microsoft.com/office/drawing/2014/main" val="4128092149"/>
                    </a:ext>
                  </a:extLst>
                </a:gridCol>
                <a:gridCol w="2051616">
                  <a:extLst>
                    <a:ext uri="{9D8B030D-6E8A-4147-A177-3AD203B41FA5}">
                      <a16:colId xmlns:a16="http://schemas.microsoft.com/office/drawing/2014/main" val="2609792770"/>
                    </a:ext>
                  </a:extLst>
                </a:gridCol>
              </a:tblGrid>
              <a:tr h="472079">
                <a:tc gridSpan="2">
                  <a:txBody>
                    <a:bodyPr/>
                    <a:lstStyle/>
                    <a:p>
                      <a:endParaRPr lang="en-GB" sz="2400" dirty="0">
                        <a:solidFill>
                          <a:srgbClr val="104F75"/>
                        </a:solidFill>
                      </a:endParaRPr>
                    </a:p>
                  </a:txBody>
                  <a:tcPr>
                    <a:solidFill>
                      <a:schemeClr val="bg1"/>
                    </a:solidFill>
                  </a:tcPr>
                </a:tc>
                <a:tc h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extLst>
                  <a:ext uri="{0D108BD9-81ED-4DB2-BD59-A6C34878D82A}">
                    <a16:rowId xmlns:a16="http://schemas.microsoft.com/office/drawing/2014/main" val="1153431983"/>
                  </a:ext>
                </a:extLst>
              </a:tr>
              <a:tr h="450487">
                <a:tc>
                  <a:txBody>
                    <a:bodyPr/>
                    <a:lstStyle/>
                    <a:p>
                      <a:pPr algn="ctr"/>
                      <a:r>
                        <a:rPr lang="en-GB" sz="2000" dirty="0">
                          <a:solidFill>
                            <a:schemeClr val="accent1">
                              <a:lumMod val="50000"/>
                            </a:schemeClr>
                          </a:solidFill>
                        </a:rPr>
                        <a:t>1.</a:t>
                      </a:r>
                    </a:p>
                  </a:txBody>
                  <a:tcPr/>
                </a:tc>
                <a:tc>
                  <a:txBody>
                    <a:bodyPr/>
                    <a:lstStyle/>
                    <a:p>
                      <a:pPr algn="l"/>
                      <a:r>
                        <a:rPr lang="en-GB" sz="2000" dirty="0" err="1">
                          <a:solidFill>
                            <a:schemeClr val="accent1">
                              <a:lumMod val="50000"/>
                            </a:schemeClr>
                          </a:solidFill>
                        </a:rPr>
                        <a:t>D’abord</a:t>
                      </a:r>
                      <a:r>
                        <a:rPr lang="en-GB" sz="2000" dirty="0">
                          <a:solidFill>
                            <a:schemeClr val="accent1">
                              <a:lumMod val="50000"/>
                            </a:schemeClr>
                          </a:solidFill>
                        </a:rPr>
                        <a:t>, je </a:t>
                      </a:r>
                      <a:r>
                        <a:rPr lang="en-GB" sz="2000" dirty="0" err="1">
                          <a:solidFill>
                            <a:schemeClr val="accent1">
                              <a:lumMod val="50000"/>
                            </a:schemeClr>
                          </a:solidFill>
                        </a:rPr>
                        <a:t>prends</a:t>
                      </a:r>
                      <a:r>
                        <a:rPr lang="en-GB" sz="2000" dirty="0">
                          <a:solidFill>
                            <a:schemeClr val="accent1">
                              <a:lumMod val="50000"/>
                            </a:schemeClr>
                          </a:solidFill>
                        </a:rPr>
                        <a:t> </a:t>
                      </a:r>
                      <a:r>
                        <a:rPr lang="en-GB" sz="2000" baseline="0" dirty="0">
                          <a:solidFill>
                            <a:schemeClr val="accent1">
                              <a:lumMod val="50000"/>
                            </a:schemeClr>
                          </a:solidFill>
                        </a:rPr>
                        <a:t> _____  </a:t>
                      </a:r>
                      <a:r>
                        <a:rPr lang="en-GB" sz="2000" baseline="0" dirty="0" err="1">
                          <a:solidFill>
                            <a:schemeClr val="accent1">
                              <a:lumMod val="50000"/>
                            </a:schemeClr>
                          </a:solidFill>
                        </a:rPr>
                        <a:t>traditionnel</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un plat</a:t>
                      </a:r>
                    </a:p>
                  </a:txBody>
                  <a:tcPr anchor="ctr"/>
                </a:tc>
                <a:tc>
                  <a:txBody>
                    <a:bodyPr/>
                    <a:lstStyle/>
                    <a:p>
                      <a:pPr algn="ctr"/>
                      <a:r>
                        <a:rPr lang="en-GB" sz="2000">
                          <a:solidFill>
                            <a:schemeClr val="accent1">
                              <a:lumMod val="50000"/>
                            </a:schemeClr>
                          </a:solidFill>
                        </a:rPr>
                        <a:t>une recette</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50487">
                <a:tc>
                  <a:txBody>
                    <a:bodyPr/>
                    <a:lstStyle/>
                    <a:p>
                      <a:pPr algn="ctr"/>
                      <a:r>
                        <a:rPr lang="en-GB" sz="2000" dirty="0">
                          <a:solidFill>
                            <a:schemeClr val="accent1">
                              <a:lumMod val="50000"/>
                            </a:schemeClr>
                          </a:solidFill>
                        </a:rPr>
                        <a:t>2.</a:t>
                      </a:r>
                    </a:p>
                  </a:txBody>
                  <a:tcPr/>
                </a:tc>
                <a:tc>
                  <a:txBody>
                    <a:bodyPr/>
                    <a:lstStyle/>
                    <a:p>
                      <a:pPr algn="l"/>
                      <a:r>
                        <a:rPr lang="en-GB" sz="2000" dirty="0" err="1">
                          <a:solidFill>
                            <a:schemeClr val="accent1">
                              <a:lumMod val="50000"/>
                            </a:schemeClr>
                          </a:solidFill>
                        </a:rPr>
                        <a:t>Puis</a:t>
                      </a:r>
                      <a:r>
                        <a:rPr lang="en-GB" sz="2000" dirty="0">
                          <a:solidFill>
                            <a:schemeClr val="accent1">
                              <a:lumMod val="50000"/>
                            </a:schemeClr>
                          </a:solidFill>
                        </a:rPr>
                        <a:t>, je </a:t>
                      </a:r>
                      <a:r>
                        <a:rPr lang="en-GB" sz="2000" dirty="0" err="1">
                          <a:solidFill>
                            <a:schemeClr val="accent1">
                              <a:lumMod val="50000"/>
                            </a:schemeClr>
                          </a:solidFill>
                        </a:rPr>
                        <a:t>veux</a:t>
                      </a:r>
                      <a:r>
                        <a:rPr lang="en-GB" sz="2000" dirty="0">
                          <a:solidFill>
                            <a:schemeClr val="accent1">
                              <a:lumMod val="50000"/>
                            </a:schemeClr>
                          </a:solidFill>
                        </a:rPr>
                        <a:t> </a:t>
                      </a:r>
                      <a:r>
                        <a:rPr lang="en-GB" sz="2000" baseline="0" dirty="0">
                          <a:solidFill>
                            <a:schemeClr val="accent1">
                              <a:lumMod val="50000"/>
                            </a:schemeClr>
                          </a:solidFill>
                        </a:rPr>
                        <a:t>_____  </a:t>
                      </a:r>
                      <a:r>
                        <a:rPr lang="en-GB" sz="2000" baseline="0" dirty="0" err="1">
                          <a:solidFill>
                            <a:schemeClr val="accent1">
                              <a:lumMod val="50000"/>
                            </a:schemeClr>
                          </a:solidFill>
                        </a:rPr>
                        <a:t>européen</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soupe</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un </a:t>
                      </a:r>
                      <a:r>
                        <a:rPr lang="en-GB" sz="2000" dirty="0" err="1">
                          <a:solidFill>
                            <a:schemeClr val="accent1">
                              <a:lumMod val="50000"/>
                            </a:schemeClr>
                          </a:solidFill>
                        </a:rPr>
                        <a:t>repas</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50487">
                <a:tc>
                  <a:txBody>
                    <a:bodyPr/>
                    <a:lstStyle/>
                    <a:p>
                      <a:pPr algn="ctr"/>
                      <a:r>
                        <a:rPr lang="en-GB" sz="2000" dirty="0">
                          <a:solidFill>
                            <a:schemeClr val="accent1">
                              <a:lumMod val="50000"/>
                            </a:schemeClr>
                          </a:solidFill>
                        </a:rPr>
                        <a:t>3.</a:t>
                      </a:r>
                    </a:p>
                  </a:txBody>
                  <a:tcPr/>
                </a:tc>
                <a:tc>
                  <a:txBody>
                    <a:bodyPr/>
                    <a:lstStyle/>
                    <a:p>
                      <a:pPr algn="l"/>
                      <a:r>
                        <a:rPr lang="en-GB" sz="2000" dirty="0" err="1">
                          <a:solidFill>
                            <a:schemeClr val="accent1">
                              <a:lumMod val="50000"/>
                            </a:schemeClr>
                          </a:solidFill>
                        </a:rPr>
                        <a:t>C’est</a:t>
                      </a:r>
                      <a:r>
                        <a:rPr lang="en-GB" sz="2000" dirty="0">
                          <a:solidFill>
                            <a:schemeClr val="accent1">
                              <a:lumMod val="50000"/>
                            </a:schemeClr>
                          </a:solidFill>
                        </a:rPr>
                        <a:t> </a:t>
                      </a:r>
                      <a:r>
                        <a:rPr lang="en-GB" sz="2000" baseline="0" dirty="0">
                          <a:solidFill>
                            <a:schemeClr val="accent1">
                              <a:lumMod val="50000"/>
                            </a:schemeClr>
                          </a:solidFill>
                        </a:rPr>
                        <a:t>_____ </a:t>
                      </a:r>
                      <a:r>
                        <a:rPr lang="en-GB" sz="2000" dirty="0">
                          <a:solidFill>
                            <a:schemeClr val="accent1">
                              <a:lumMod val="50000"/>
                            </a:schemeClr>
                          </a:solidFill>
                        </a:rPr>
                        <a:t> </a:t>
                      </a:r>
                      <a:r>
                        <a:rPr lang="en-GB" sz="2000" dirty="0" err="1">
                          <a:solidFill>
                            <a:schemeClr val="accent1">
                              <a:lumMod val="50000"/>
                            </a:schemeClr>
                          </a:solidFill>
                        </a:rPr>
                        <a:t>délicieuse</a:t>
                      </a:r>
                      <a:r>
                        <a:rPr lang="en-GB" sz="2000" dirty="0">
                          <a:solidFill>
                            <a:schemeClr val="accent1">
                              <a:lumMod val="50000"/>
                            </a:schemeClr>
                          </a:solidFill>
                        </a:rPr>
                        <a:t> par le grand chef !</a:t>
                      </a:r>
                    </a:p>
                  </a:txBody>
                  <a:tcPr/>
                </a:tc>
                <a:tc>
                  <a:txBody>
                    <a:bodyPr/>
                    <a:lstStyle/>
                    <a:p>
                      <a:pPr algn="ct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recette</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un menu</a:t>
                      </a:r>
                    </a:p>
                  </a:txBody>
                  <a:tcPr anchor="ctr"/>
                </a:tc>
                <a:extLst>
                  <a:ext uri="{0D108BD9-81ED-4DB2-BD59-A6C34878D82A}">
                    <a16:rowId xmlns:a16="http://schemas.microsoft.com/office/drawing/2014/main" val="2189313960"/>
                  </a:ext>
                </a:extLst>
              </a:tr>
              <a:tr h="450487">
                <a:tc>
                  <a:txBody>
                    <a:bodyPr/>
                    <a:lstStyle/>
                    <a:p>
                      <a:pPr algn="ctr"/>
                      <a:r>
                        <a:rPr lang="en-GB" sz="2000" dirty="0">
                          <a:solidFill>
                            <a:schemeClr val="accent1">
                              <a:lumMod val="50000"/>
                            </a:schemeClr>
                          </a:solidFill>
                        </a:rPr>
                        <a:t>4.</a:t>
                      </a:r>
                    </a:p>
                  </a:txBody>
                  <a:tcPr/>
                </a:tc>
                <a:tc>
                  <a:txBody>
                    <a:bodyPr/>
                    <a:lstStyle/>
                    <a:p>
                      <a:pPr algn="l"/>
                      <a:r>
                        <a:rPr lang="en-GB" sz="2000" dirty="0">
                          <a:solidFill>
                            <a:schemeClr val="accent1">
                              <a:lumMod val="50000"/>
                            </a:schemeClr>
                          </a:solidFill>
                        </a:rPr>
                        <a:t>Tu </a:t>
                      </a:r>
                      <a:r>
                        <a:rPr lang="en-GB" sz="2000" dirty="0" err="1">
                          <a:solidFill>
                            <a:schemeClr val="accent1">
                              <a:lumMod val="50000"/>
                            </a:schemeClr>
                          </a:solidFill>
                        </a:rPr>
                        <a:t>manges</a:t>
                      </a:r>
                      <a:r>
                        <a:rPr lang="en-GB" sz="2000" dirty="0">
                          <a:solidFill>
                            <a:schemeClr val="accent1">
                              <a:lumMod val="50000"/>
                            </a:schemeClr>
                          </a:solidFill>
                        </a:rPr>
                        <a:t>  </a:t>
                      </a:r>
                      <a:r>
                        <a:rPr lang="en-GB" sz="2000" baseline="0" dirty="0">
                          <a:solidFill>
                            <a:schemeClr val="accent1">
                              <a:lumMod val="50000"/>
                            </a:schemeClr>
                          </a:solidFill>
                        </a:rPr>
                        <a:t>_____  </a:t>
                      </a:r>
                      <a:r>
                        <a:rPr lang="en-GB" sz="2000" baseline="0" dirty="0" err="1">
                          <a:solidFill>
                            <a:srgbClr val="104F75"/>
                          </a:solidFill>
                        </a:rPr>
                        <a:t>français</a:t>
                      </a:r>
                      <a:r>
                        <a:rPr lang="en-GB" sz="2000" baseline="0" dirty="0">
                          <a:solidFill>
                            <a:srgbClr val="104F75"/>
                          </a:solidFill>
                        </a:rPr>
                        <a:t> ?</a:t>
                      </a:r>
                      <a:endParaRPr lang="en-GB" sz="2000" dirty="0">
                        <a:solidFill>
                          <a:srgbClr val="104F75"/>
                        </a:solidFill>
                      </a:endParaRPr>
                    </a:p>
                  </a:txBody>
                  <a:tcPr/>
                </a:tc>
                <a:tc>
                  <a:txBody>
                    <a:bodyPr/>
                    <a:lstStyle/>
                    <a:p>
                      <a:pPr algn="ctr"/>
                      <a:r>
                        <a:rPr lang="en-GB" sz="2000">
                          <a:solidFill>
                            <a:schemeClr val="accent1">
                              <a:lumMod val="50000"/>
                            </a:schemeClr>
                          </a:solidFill>
                        </a:rPr>
                        <a:t>un repas</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soupe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50487">
                <a:tc>
                  <a:txBody>
                    <a:bodyPr/>
                    <a:lstStyle/>
                    <a:p>
                      <a:pPr algn="ctr"/>
                      <a:r>
                        <a:rPr lang="en-GB" sz="2000" dirty="0">
                          <a:solidFill>
                            <a:schemeClr val="accent1">
                              <a:lumMod val="50000"/>
                            </a:schemeClr>
                          </a:solidFill>
                        </a:rPr>
                        <a:t>5.</a:t>
                      </a:r>
                    </a:p>
                  </a:txBody>
                  <a:tcPr/>
                </a:tc>
                <a:tc>
                  <a:txBody>
                    <a:bodyPr/>
                    <a:lstStyle/>
                    <a:p>
                      <a:pPr algn="l"/>
                      <a:r>
                        <a:rPr lang="en-GB" sz="2000" dirty="0">
                          <a:solidFill>
                            <a:schemeClr val="accent1">
                              <a:lumMod val="50000"/>
                            </a:schemeClr>
                          </a:solidFill>
                        </a:rPr>
                        <a:t>Non, </a:t>
                      </a:r>
                      <a:r>
                        <a:rPr lang="en-GB" sz="2000" dirty="0" err="1">
                          <a:solidFill>
                            <a:schemeClr val="accent1">
                              <a:lumMod val="50000"/>
                            </a:schemeClr>
                          </a:solidFill>
                        </a:rPr>
                        <a:t>c’est</a:t>
                      </a:r>
                      <a:r>
                        <a:rPr lang="en-GB" sz="2000" dirty="0">
                          <a:solidFill>
                            <a:schemeClr val="accent1">
                              <a:lumMod val="50000"/>
                            </a:schemeClr>
                          </a:solidFill>
                        </a:rPr>
                        <a:t> </a:t>
                      </a:r>
                      <a:r>
                        <a:rPr lang="en-GB" sz="2000" baseline="0" dirty="0">
                          <a:solidFill>
                            <a:schemeClr val="accent1">
                              <a:lumMod val="50000"/>
                            </a:schemeClr>
                          </a:solidFill>
                        </a:rPr>
                        <a:t>_____ </a:t>
                      </a:r>
                      <a:r>
                        <a:rPr lang="en-GB" sz="2000" dirty="0">
                          <a:solidFill>
                            <a:schemeClr val="accent1">
                              <a:lumMod val="50000"/>
                            </a:schemeClr>
                          </a:solidFill>
                        </a:rPr>
                        <a:t> </a:t>
                      </a:r>
                      <a:r>
                        <a:rPr lang="en-GB" sz="2000" dirty="0" err="1">
                          <a:solidFill>
                            <a:schemeClr val="accent1">
                              <a:lumMod val="50000"/>
                            </a:schemeClr>
                          </a:solidFill>
                        </a:rPr>
                        <a:t>indienne</a:t>
                      </a:r>
                      <a:r>
                        <a:rPr lang="en-GB" sz="2000" dirty="0">
                          <a:solidFill>
                            <a:schemeClr val="accent1">
                              <a:lumMod val="50000"/>
                            </a:schemeClr>
                          </a:solidFill>
                        </a:rPr>
                        <a:t>. </a:t>
                      </a:r>
                      <a:r>
                        <a:rPr lang="en-GB" sz="2000" dirty="0" err="1">
                          <a:solidFill>
                            <a:schemeClr val="accent1">
                              <a:lumMod val="50000"/>
                            </a:schemeClr>
                          </a:solidFill>
                        </a:rPr>
                        <a:t>J’aime</a:t>
                      </a:r>
                      <a:r>
                        <a:rPr lang="en-GB" sz="2000" dirty="0">
                          <a:solidFill>
                            <a:schemeClr val="accent1">
                              <a:lumMod val="50000"/>
                            </a:schemeClr>
                          </a:solidFill>
                        </a:rPr>
                        <a:t> bien le </a:t>
                      </a:r>
                      <a:r>
                        <a:rPr lang="en-GB" sz="2000" dirty="0" err="1">
                          <a:solidFill>
                            <a:schemeClr val="accent1">
                              <a:lumMod val="50000"/>
                            </a:schemeClr>
                          </a:solidFill>
                        </a:rPr>
                        <a:t>goût</a:t>
                      </a:r>
                      <a:r>
                        <a:rPr lang="en-GB" sz="2000" dirty="0">
                          <a:solidFill>
                            <a:schemeClr val="accent1">
                              <a:lumMod val="50000"/>
                            </a:schemeClr>
                          </a:solidFill>
                        </a:rPr>
                        <a:t>.</a:t>
                      </a:r>
                    </a:p>
                  </a:txBody>
                  <a:tcPr/>
                </a:tc>
                <a:tc>
                  <a:txBody>
                    <a:bodyPr/>
                    <a:lstStyle/>
                    <a:p>
                      <a:pPr algn="ctr"/>
                      <a:r>
                        <a:rPr lang="en-GB" sz="2000" dirty="0">
                          <a:solidFill>
                            <a:schemeClr val="accent1">
                              <a:lumMod val="50000"/>
                            </a:schemeClr>
                          </a:solidFill>
                        </a:rPr>
                        <a:t>un plat</a:t>
                      </a:r>
                    </a:p>
                  </a:txBody>
                  <a:tcPr anchor="ctr"/>
                </a:tc>
                <a:tc>
                  <a:txBody>
                    <a:bodyPr/>
                    <a:lstStyle/>
                    <a:p>
                      <a:pPr algn="ct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recette</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50487">
                <a:tc>
                  <a:txBody>
                    <a:bodyPr/>
                    <a:lstStyle/>
                    <a:p>
                      <a:pPr algn="ctr"/>
                      <a:r>
                        <a:rPr lang="en-GB" sz="2000" dirty="0">
                          <a:solidFill>
                            <a:schemeClr val="accent1">
                              <a:lumMod val="50000"/>
                            </a:schemeClr>
                          </a:solidFill>
                        </a:rPr>
                        <a:t>6.</a:t>
                      </a:r>
                    </a:p>
                  </a:txBody>
                  <a:tcPr/>
                </a:tc>
                <a:tc>
                  <a:txBody>
                    <a:bodyPr/>
                    <a:lstStyle/>
                    <a:p>
                      <a:pPr algn="l"/>
                      <a:r>
                        <a:rPr lang="en-GB" sz="2000" baseline="0" dirty="0">
                          <a:solidFill>
                            <a:schemeClr val="accent1">
                              <a:lumMod val="50000"/>
                            </a:schemeClr>
                          </a:solidFill>
                        </a:rPr>
                        <a:t>_____ </a:t>
                      </a:r>
                      <a:r>
                        <a:rPr lang="en-GB" sz="2000" dirty="0">
                          <a:solidFill>
                            <a:schemeClr val="accent1">
                              <a:lumMod val="50000"/>
                            </a:schemeClr>
                          </a:solidFill>
                        </a:rPr>
                        <a:t> </a:t>
                      </a:r>
                      <a:r>
                        <a:rPr lang="en-GB" sz="2000" dirty="0" err="1">
                          <a:solidFill>
                            <a:schemeClr val="accent1">
                              <a:lumMod val="50000"/>
                            </a:schemeClr>
                          </a:solidFill>
                        </a:rPr>
                        <a:t>est</a:t>
                      </a:r>
                      <a:r>
                        <a:rPr lang="en-GB" sz="2000" dirty="0">
                          <a:solidFill>
                            <a:schemeClr val="accent1">
                              <a:lumMod val="50000"/>
                            </a:schemeClr>
                          </a:solidFill>
                        </a:rPr>
                        <a:t> </a:t>
                      </a:r>
                      <a:r>
                        <a:rPr lang="en-GB" sz="2000" dirty="0" err="1">
                          <a:solidFill>
                            <a:schemeClr val="accent1">
                              <a:lumMod val="50000"/>
                            </a:schemeClr>
                          </a:solidFill>
                        </a:rPr>
                        <a:t>gentille</a:t>
                      </a:r>
                      <a:r>
                        <a:rPr lang="en-GB" sz="2000" dirty="0">
                          <a:solidFill>
                            <a:schemeClr val="accent1">
                              <a:lumMod val="50000"/>
                            </a:schemeClr>
                          </a:solidFill>
                        </a:rPr>
                        <a:t> et </a:t>
                      </a:r>
                      <a:r>
                        <a:rPr lang="fr-FR" sz="2000" dirty="0">
                          <a:solidFill>
                            <a:schemeClr val="accent1">
                              <a:lumMod val="50000"/>
                            </a:schemeClr>
                          </a:solidFill>
                        </a:rPr>
                        <a:t>gère très bien le service.</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la</a:t>
                      </a:r>
                      <a:r>
                        <a:rPr lang="en-GB" sz="2000" baseline="0" dirty="0">
                          <a:solidFill>
                            <a:schemeClr val="accent1">
                              <a:lumMod val="50000"/>
                            </a:schemeClr>
                          </a:solidFill>
                        </a:rPr>
                        <a:t> </a:t>
                      </a:r>
                      <a:r>
                        <a:rPr lang="en-GB" sz="2000" baseline="0" dirty="0" err="1">
                          <a:solidFill>
                            <a:schemeClr val="accent1">
                              <a:lumMod val="50000"/>
                            </a:schemeClr>
                          </a:solidFill>
                        </a:rPr>
                        <a:t>serveuse</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le </a:t>
                      </a:r>
                      <a:r>
                        <a:rPr lang="en-GB" sz="2000" dirty="0" err="1">
                          <a:solidFill>
                            <a:schemeClr val="accent1">
                              <a:lumMod val="50000"/>
                            </a:schemeClr>
                          </a:solidFill>
                        </a:rPr>
                        <a:t>serveur</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50487">
                <a:tc>
                  <a:txBody>
                    <a:bodyPr/>
                    <a:lstStyle/>
                    <a:p>
                      <a:pPr algn="ctr"/>
                      <a:r>
                        <a:rPr lang="en-GB" sz="2000" dirty="0">
                          <a:solidFill>
                            <a:schemeClr val="accent1">
                              <a:lumMod val="50000"/>
                            </a:schemeClr>
                          </a:solidFill>
                        </a:rPr>
                        <a:t>7.</a:t>
                      </a:r>
                    </a:p>
                  </a:txBody>
                  <a:tcPr/>
                </a:tc>
                <a:tc>
                  <a:txBody>
                    <a:bodyPr/>
                    <a:lstStyle/>
                    <a:p>
                      <a:pPr algn="l"/>
                      <a:r>
                        <a:rPr lang="en-GB" sz="2000" dirty="0">
                          <a:solidFill>
                            <a:schemeClr val="accent1">
                              <a:lumMod val="50000"/>
                            </a:schemeClr>
                          </a:solidFill>
                        </a:rPr>
                        <a:t>La </a:t>
                      </a:r>
                      <a:r>
                        <a:rPr lang="en-GB" sz="2000" dirty="0" err="1">
                          <a:solidFill>
                            <a:schemeClr val="accent1">
                              <a:lumMod val="50000"/>
                            </a:schemeClr>
                          </a:solidFill>
                        </a:rPr>
                        <a:t>soupe</a:t>
                      </a:r>
                      <a:r>
                        <a:rPr lang="en-GB" sz="2000" dirty="0">
                          <a:solidFill>
                            <a:schemeClr val="accent1">
                              <a:lumMod val="50000"/>
                            </a:schemeClr>
                          </a:solidFill>
                        </a:rPr>
                        <a:t> a </a:t>
                      </a:r>
                      <a:r>
                        <a:rPr lang="en-GB" sz="2000" dirty="0" err="1">
                          <a:solidFill>
                            <a:schemeClr val="accent1">
                              <a:lumMod val="50000"/>
                            </a:schemeClr>
                          </a:solidFill>
                        </a:rPr>
                        <a:t>brûlé</a:t>
                      </a:r>
                      <a:r>
                        <a:rPr lang="en-GB" sz="2000" dirty="0">
                          <a:solidFill>
                            <a:schemeClr val="accent1">
                              <a:lumMod val="50000"/>
                            </a:schemeClr>
                          </a:solidFill>
                        </a:rPr>
                        <a:t>* ma langue! Je </a:t>
                      </a:r>
                      <a:r>
                        <a:rPr lang="en-GB" sz="2000" dirty="0" err="1">
                          <a:solidFill>
                            <a:schemeClr val="accent1">
                              <a:lumMod val="50000"/>
                            </a:schemeClr>
                          </a:solidFill>
                        </a:rPr>
                        <a:t>veux</a:t>
                      </a:r>
                      <a:r>
                        <a:rPr lang="en-GB" sz="2000" baseline="0" dirty="0">
                          <a:solidFill>
                            <a:schemeClr val="accent1">
                              <a:lumMod val="50000"/>
                            </a:schemeClr>
                          </a:solidFill>
                        </a:rPr>
                        <a:t> _____ </a:t>
                      </a:r>
                      <a:r>
                        <a:rPr lang="en-GB" sz="2000" baseline="0" dirty="0" err="1">
                          <a:solidFill>
                            <a:schemeClr val="accent1">
                              <a:lumMod val="50000"/>
                            </a:schemeClr>
                          </a:solidFill>
                        </a:rPr>
                        <a:t>italienne</a:t>
                      </a:r>
                      <a:r>
                        <a:rPr lang="en-GB" sz="2000" baseline="0" dirty="0">
                          <a:solidFill>
                            <a:schemeClr val="accent1">
                              <a:lumMod val="50000"/>
                            </a:schemeClr>
                          </a:solidFill>
                        </a:rPr>
                        <a:t> !</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une</a:t>
                      </a:r>
                      <a:r>
                        <a:rPr lang="en-GB" sz="2000" baseline="0" dirty="0">
                          <a:solidFill>
                            <a:schemeClr val="accent1">
                              <a:lumMod val="50000"/>
                            </a:schemeClr>
                          </a:solidFill>
                        </a:rPr>
                        <a:t> glace</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un dessert</a:t>
                      </a:r>
                    </a:p>
                  </a:txBody>
                  <a:tcPr anchor="ctr"/>
                </a:tc>
                <a:extLst>
                  <a:ext uri="{0D108BD9-81ED-4DB2-BD59-A6C34878D82A}">
                    <a16:rowId xmlns:a16="http://schemas.microsoft.com/office/drawing/2014/main" val="2371851735"/>
                  </a:ext>
                </a:extLst>
              </a:tr>
              <a:tr h="450487">
                <a:tc>
                  <a:txBody>
                    <a:bodyPr/>
                    <a:lstStyle/>
                    <a:p>
                      <a:pPr algn="ctr"/>
                      <a:r>
                        <a:rPr lang="en-GB" sz="2000" dirty="0">
                          <a:solidFill>
                            <a:schemeClr val="accent1">
                              <a:lumMod val="50000"/>
                            </a:schemeClr>
                          </a:solidFill>
                        </a:rPr>
                        <a:t>8.</a:t>
                      </a:r>
                    </a:p>
                  </a:txBody>
                  <a:tcPr/>
                </a:tc>
                <a:tc>
                  <a:txBody>
                    <a:bodyPr/>
                    <a:lstStyle/>
                    <a:p>
                      <a:pPr algn="l"/>
                      <a:r>
                        <a:rPr lang="en-GB" sz="2000" dirty="0">
                          <a:solidFill>
                            <a:schemeClr val="accent1">
                              <a:lumMod val="50000"/>
                            </a:schemeClr>
                          </a:solidFill>
                        </a:rPr>
                        <a:t>Ce pigeon </a:t>
                      </a:r>
                      <a:r>
                        <a:rPr lang="en-GB" sz="2000" dirty="0" err="1">
                          <a:solidFill>
                            <a:schemeClr val="accent1">
                              <a:lumMod val="50000"/>
                            </a:schemeClr>
                          </a:solidFill>
                        </a:rPr>
                        <a:t>est</a:t>
                      </a:r>
                      <a:r>
                        <a:rPr lang="en-GB" sz="2000" dirty="0">
                          <a:solidFill>
                            <a:schemeClr val="accent1">
                              <a:lumMod val="50000"/>
                            </a:schemeClr>
                          </a:solidFill>
                        </a:rPr>
                        <a:t> </a:t>
                      </a:r>
                      <a:r>
                        <a:rPr lang="en-GB" sz="2000" dirty="0" err="1">
                          <a:solidFill>
                            <a:schemeClr val="accent1">
                              <a:lumMod val="50000"/>
                            </a:schemeClr>
                          </a:solidFill>
                        </a:rPr>
                        <a:t>délicieux</a:t>
                      </a:r>
                      <a:r>
                        <a:rPr lang="en-GB" sz="2000" dirty="0">
                          <a:solidFill>
                            <a:schemeClr val="accent1">
                              <a:lumMod val="50000"/>
                            </a:schemeClr>
                          </a:solidFill>
                        </a:rPr>
                        <a:t>. </a:t>
                      </a:r>
                      <a:r>
                        <a:rPr lang="en-GB" sz="2000" dirty="0" err="1">
                          <a:solidFill>
                            <a:schemeClr val="accent1">
                              <a:lumMod val="50000"/>
                            </a:schemeClr>
                          </a:solidFill>
                        </a:rPr>
                        <a:t>C’est</a:t>
                      </a:r>
                      <a:r>
                        <a:rPr lang="en-GB" sz="2000" dirty="0">
                          <a:solidFill>
                            <a:schemeClr val="accent1">
                              <a:lumMod val="50000"/>
                            </a:schemeClr>
                          </a:solidFill>
                        </a:rPr>
                        <a:t> __ </a:t>
                      </a:r>
                      <a:r>
                        <a:rPr lang="en-GB" sz="2000" baseline="0" dirty="0" err="1">
                          <a:solidFill>
                            <a:schemeClr val="accent1">
                              <a:lumMod val="50000"/>
                            </a:schemeClr>
                          </a:solidFill>
                        </a:rPr>
                        <a:t>gros</a:t>
                      </a:r>
                      <a:r>
                        <a:rPr lang="en-GB" sz="2000" baseline="0" dirty="0">
                          <a:solidFill>
                            <a:schemeClr val="accent1">
                              <a:lumMod val="50000"/>
                            </a:schemeClr>
                          </a:solidFill>
                        </a:rPr>
                        <a:t> _____  !</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un </a:t>
                      </a:r>
                      <a:r>
                        <a:rPr lang="en-GB" sz="2000" dirty="0" err="1">
                          <a:solidFill>
                            <a:schemeClr val="accent1">
                              <a:lumMod val="50000"/>
                            </a:schemeClr>
                          </a:solidFill>
                        </a:rPr>
                        <a:t>oiseau</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créature</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r h="450487">
                <a:tc>
                  <a:txBody>
                    <a:bodyPr/>
                    <a:lstStyle/>
                    <a:p>
                      <a:pPr algn="ctr"/>
                      <a:r>
                        <a:rPr lang="en-GB" sz="2000" dirty="0">
                          <a:solidFill>
                            <a:schemeClr val="accent1">
                              <a:lumMod val="50000"/>
                            </a:schemeClr>
                          </a:solidFill>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Noura</a:t>
                      </a:r>
                      <a:r>
                        <a:rPr lang="en-GB" sz="2000" dirty="0">
                          <a:solidFill>
                            <a:schemeClr val="accent1">
                              <a:lumMod val="50000"/>
                            </a:schemeClr>
                          </a:solidFill>
                        </a:rPr>
                        <a:t>, ne </a:t>
                      </a:r>
                      <a:r>
                        <a:rPr lang="en-GB" sz="2000" dirty="0" err="1">
                          <a:solidFill>
                            <a:schemeClr val="accent1">
                              <a:lumMod val="50000"/>
                            </a:schemeClr>
                          </a:solidFill>
                        </a:rPr>
                        <a:t>joue</a:t>
                      </a:r>
                      <a:r>
                        <a:rPr lang="en-GB" sz="2000" dirty="0">
                          <a:solidFill>
                            <a:schemeClr val="accent1">
                              <a:lumMod val="50000"/>
                            </a:schemeClr>
                          </a:solidFill>
                        </a:rPr>
                        <a:t> pas avec </a:t>
                      </a:r>
                      <a:r>
                        <a:rPr lang="en-GB" sz="2000" baseline="0" dirty="0">
                          <a:solidFill>
                            <a:schemeClr val="accent1">
                              <a:lumMod val="50000"/>
                            </a:schemeClr>
                          </a:solidFill>
                        </a:rPr>
                        <a:t>_____  . </a:t>
                      </a:r>
                      <a:r>
                        <a:rPr lang="en-GB" sz="2000" baseline="0" dirty="0" err="1">
                          <a:solidFill>
                            <a:schemeClr val="accent1">
                              <a:lumMod val="50000"/>
                            </a:schemeClr>
                          </a:solidFill>
                        </a:rPr>
                        <a:t>C’est</a:t>
                      </a:r>
                      <a:r>
                        <a:rPr lang="en-GB" sz="2000" baseline="0" dirty="0">
                          <a:solidFill>
                            <a:schemeClr val="accent1">
                              <a:lumMod val="50000"/>
                            </a:schemeClr>
                          </a:solidFill>
                        </a:rPr>
                        <a:t> </a:t>
                      </a:r>
                      <a:r>
                        <a:rPr lang="en-GB" sz="2000" baseline="0" dirty="0" err="1">
                          <a:solidFill>
                            <a:schemeClr val="accent1">
                              <a:lumMod val="50000"/>
                            </a:schemeClr>
                          </a:solidFill>
                        </a:rPr>
                        <a:t>dangereuse</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la fourchette*</a:t>
                      </a:r>
                    </a:p>
                  </a:txBody>
                  <a:tcPr anchor="ctr"/>
                </a:tc>
                <a:tc>
                  <a:txBody>
                    <a:bodyPr/>
                    <a:lstStyle/>
                    <a:p>
                      <a:pPr algn="ctr"/>
                      <a:r>
                        <a:rPr lang="en-GB" sz="2000" dirty="0">
                          <a:solidFill>
                            <a:schemeClr val="accent1">
                              <a:lumMod val="50000"/>
                            </a:schemeClr>
                          </a:solidFill>
                        </a:rPr>
                        <a:t>le feu</a:t>
                      </a:r>
                    </a:p>
                  </a:txBody>
                  <a:tcPr anchor="ctr"/>
                </a:tc>
                <a:extLst>
                  <a:ext uri="{0D108BD9-81ED-4DB2-BD59-A6C34878D82A}">
                    <a16:rowId xmlns:a16="http://schemas.microsoft.com/office/drawing/2014/main" val="1518197759"/>
                  </a:ext>
                </a:extLst>
              </a:tr>
              <a:tr h="450487">
                <a:tc>
                  <a:txBody>
                    <a:bodyPr/>
                    <a:lstStyle/>
                    <a:p>
                      <a:pPr algn="ctr"/>
                      <a:r>
                        <a:rPr lang="en-GB" sz="2000" dirty="0">
                          <a:solidFill>
                            <a:schemeClr val="accent1">
                              <a:lumMod val="50000"/>
                            </a:schemeClr>
                          </a:solidFill>
                        </a:rPr>
                        <a:t>10.</a:t>
                      </a:r>
                    </a:p>
                  </a:txBody>
                  <a:tcPr/>
                </a:tc>
                <a:tc>
                  <a:txBody>
                    <a:bodyPr/>
                    <a:lstStyle/>
                    <a:p>
                      <a:pPr algn="l"/>
                      <a:r>
                        <a:rPr lang="en-GB" sz="2000" baseline="0" dirty="0">
                          <a:solidFill>
                            <a:schemeClr val="accent1">
                              <a:lumMod val="50000"/>
                            </a:schemeClr>
                          </a:solidFill>
                        </a:rPr>
                        <a:t>_____ </a:t>
                      </a:r>
                      <a:r>
                        <a:rPr lang="en-GB" sz="2000" baseline="0" dirty="0" err="1">
                          <a:solidFill>
                            <a:schemeClr val="accent1">
                              <a:lumMod val="50000"/>
                            </a:schemeClr>
                          </a:solidFill>
                        </a:rPr>
                        <a:t>est</a:t>
                      </a:r>
                      <a:r>
                        <a:rPr lang="en-GB" sz="2000" baseline="0" dirty="0">
                          <a:solidFill>
                            <a:schemeClr val="accent1">
                              <a:lumMod val="50000"/>
                            </a:schemeClr>
                          </a:solidFill>
                        </a:rPr>
                        <a:t> bon. On </a:t>
                      </a:r>
                      <a:r>
                        <a:rPr lang="en-GB" sz="2000" baseline="0" dirty="0" err="1">
                          <a:solidFill>
                            <a:schemeClr val="accent1">
                              <a:lumMod val="50000"/>
                            </a:schemeClr>
                          </a:solidFill>
                        </a:rPr>
                        <a:t>revient</a:t>
                      </a:r>
                      <a:r>
                        <a:rPr lang="en-GB" sz="2000" baseline="0" dirty="0">
                          <a:solidFill>
                            <a:schemeClr val="accent1">
                              <a:lumMod val="50000"/>
                            </a:schemeClr>
                          </a:solidFill>
                        </a:rPr>
                        <a:t> </a:t>
                      </a:r>
                      <a:r>
                        <a:rPr lang="en-GB" sz="2000" baseline="0" dirty="0" err="1">
                          <a:solidFill>
                            <a:schemeClr val="accent1">
                              <a:lumMod val="50000"/>
                            </a:schemeClr>
                          </a:solidFill>
                        </a:rPr>
                        <a:t>ici</a:t>
                      </a:r>
                      <a:r>
                        <a:rPr lang="en-GB" sz="2000" baseline="0" dirty="0">
                          <a:solidFill>
                            <a:schemeClr val="accent1">
                              <a:lumMod val="50000"/>
                            </a:schemeClr>
                          </a:solidFill>
                        </a:rPr>
                        <a:t> </a:t>
                      </a:r>
                      <a:r>
                        <a:rPr lang="fr-FR" sz="2000" baseline="0" dirty="0">
                          <a:solidFill>
                            <a:schemeClr val="accent1">
                              <a:lumMod val="50000"/>
                            </a:schemeClr>
                          </a:solidFill>
                        </a:rPr>
                        <a:t>pour le réveillon de Noël ?</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l'experience</a:t>
                      </a:r>
                      <a:r>
                        <a:rPr lang="en-GB" sz="2000" dirty="0">
                          <a:solidFill>
                            <a:schemeClr val="accent1">
                              <a:lumMod val="50000"/>
                            </a:schemeClr>
                          </a:solidFill>
                        </a:rPr>
                        <a:t> (f)</a:t>
                      </a:r>
                    </a:p>
                  </a:txBody>
                  <a:tcPr anchor="ctr"/>
                </a:tc>
                <a:tc>
                  <a:txBody>
                    <a:bodyPr/>
                    <a:lstStyle/>
                    <a:p>
                      <a:pPr algn="ctr"/>
                      <a:r>
                        <a:rPr lang="en-GB" sz="2000" dirty="0">
                          <a:solidFill>
                            <a:schemeClr val="accent1">
                              <a:lumMod val="50000"/>
                            </a:schemeClr>
                          </a:solidFill>
                        </a:rPr>
                        <a:t>le restaurant</a:t>
                      </a:r>
                    </a:p>
                  </a:txBody>
                  <a:tcPr anchor="ctr"/>
                </a:tc>
                <a:extLst>
                  <a:ext uri="{0D108BD9-81ED-4DB2-BD59-A6C34878D82A}">
                    <a16:rowId xmlns:a16="http://schemas.microsoft.com/office/drawing/2014/main" val="22510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 restaurant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1" name="Oval 30">
            <a:extLst>
              <a:ext uri="{FF2B5EF4-FFF2-40B4-BE49-F238E27FC236}">
                <a16:creationId xmlns:a16="http://schemas.microsoft.com/office/drawing/2014/main" id="{52659BBB-7D38-4AE7-BDF9-D88A459C3C28}"/>
              </a:ext>
            </a:extLst>
          </p:cNvPr>
          <p:cNvSpPr/>
          <p:nvPr/>
        </p:nvSpPr>
        <p:spPr>
          <a:xfrm>
            <a:off x="9854812" y="5867014"/>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6DEFE40-0A81-4CA5-BEF7-35949876E8DC}"/>
              </a:ext>
            </a:extLst>
          </p:cNvPr>
          <p:cNvSpPr/>
          <p:nvPr/>
        </p:nvSpPr>
        <p:spPr>
          <a:xfrm>
            <a:off x="7819796" y="1817615"/>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4630BE2E-ECFF-4161-9BD7-0AB89850303A}"/>
              </a:ext>
            </a:extLst>
          </p:cNvPr>
          <p:cNvSpPr/>
          <p:nvPr/>
        </p:nvSpPr>
        <p:spPr>
          <a:xfrm>
            <a:off x="9910171" y="2276702"/>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0A612A1A-320B-4EE8-BD76-42638193E0E4}"/>
              </a:ext>
            </a:extLst>
          </p:cNvPr>
          <p:cNvSpPr/>
          <p:nvPr/>
        </p:nvSpPr>
        <p:spPr>
          <a:xfrm>
            <a:off x="9842152" y="3612286"/>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20B5405-E89C-4C24-B58B-451FF7473F7E}"/>
              </a:ext>
            </a:extLst>
          </p:cNvPr>
          <p:cNvSpPr/>
          <p:nvPr/>
        </p:nvSpPr>
        <p:spPr>
          <a:xfrm>
            <a:off x="7819796" y="2744409"/>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2E8D5FDC-6641-4CFF-BB9B-8FC1F932B0DB}"/>
              </a:ext>
            </a:extLst>
          </p:cNvPr>
          <p:cNvSpPr/>
          <p:nvPr/>
        </p:nvSpPr>
        <p:spPr>
          <a:xfrm>
            <a:off x="7786928" y="3174598"/>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9A7C1F7F-5EA9-4ADE-9F79-D9624CAA23D6}"/>
              </a:ext>
            </a:extLst>
          </p:cNvPr>
          <p:cNvSpPr/>
          <p:nvPr/>
        </p:nvSpPr>
        <p:spPr>
          <a:xfrm>
            <a:off x="7819796" y="4066418"/>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F93DC1B-36B9-4560-BB33-B9B3D061F257}"/>
              </a:ext>
            </a:extLst>
          </p:cNvPr>
          <p:cNvSpPr/>
          <p:nvPr/>
        </p:nvSpPr>
        <p:spPr>
          <a:xfrm>
            <a:off x="7819796" y="4978365"/>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A51C9FB0-7260-4ABA-B8BE-3709987E2A52}"/>
              </a:ext>
            </a:extLst>
          </p:cNvPr>
          <p:cNvSpPr/>
          <p:nvPr/>
        </p:nvSpPr>
        <p:spPr>
          <a:xfrm>
            <a:off x="7798127" y="4539080"/>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32115" y="1221545"/>
            <a:ext cx="11754062" cy="430887"/>
          </a:xfrm>
          <a:prstGeom prst="rect">
            <a:avLst/>
          </a:prstGeom>
          <a:noFill/>
        </p:spPr>
        <p:txBody>
          <a:bodyPr wrap="square" rtlCol="0">
            <a:spAutoFit/>
          </a:bodyPr>
          <a:lstStyle/>
          <a:p>
            <a:pPr algn="l"/>
            <a:r>
              <a:rPr lang="en-GB" sz="2200" dirty="0">
                <a:solidFill>
                  <a:schemeClr val="accent5">
                    <a:lumMod val="50000"/>
                  </a:schemeClr>
                </a:solidFill>
              </a:rPr>
              <a:t>Amir </a:t>
            </a:r>
            <a:r>
              <a:rPr lang="en-GB" sz="2200" dirty="0" err="1">
                <a:solidFill>
                  <a:schemeClr val="accent5">
                    <a:lumMod val="50000"/>
                  </a:schemeClr>
                </a:solidFill>
              </a:rPr>
              <a:t>va</a:t>
            </a:r>
            <a:r>
              <a:rPr lang="en-GB" sz="2200" dirty="0">
                <a:solidFill>
                  <a:schemeClr val="accent5">
                    <a:lumMod val="50000"/>
                  </a:schemeClr>
                </a:solidFill>
              </a:rPr>
              <a:t> au restaurant avec </a:t>
            </a:r>
            <a:r>
              <a:rPr lang="en-GB" sz="2200" dirty="0" err="1">
                <a:solidFill>
                  <a:schemeClr val="accent5">
                    <a:lumMod val="50000"/>
                  </a:schemeClr>
                </a:solidFill>
              </a:rPr>
              <a:t>sa</a:t>
            </a:r>
            <a:r>
              <a:rPr lang="en-GB" sz="2200" dirty="0">
                <a:solidFill>
                  <a:schemeClr val="accent5">
                    <a:lumMod val="50000"/>
                  </a:schemeClr>
                </a:solidFill>
              </a:rPr>
              <a:t> </a:t>
            </a:r>
            <a:r>
              <a:rPr lang="en-GB" sz="2200" dirty="0" err="1">
                <a:solidFill>
                  <a:schemeClr val="accent5">
                    <a:lumMod val="50000"/>
                  </a:schemeClr>
                </a:solidFill>
              </a:rPr>
              <a:t>famille</a:t>
            </a:r>
            <a:r>
              <a:rPr lang="en-GB" sz="2200" dirty="0">
                <a:solidFill>
                  <a:schemeClr val="accent5">
                    <a:lumMod val="50000"/>
                  </a:schemeClr>
                </a:solidFill>
              </a:rPr>
              <a:t>. </a:t>
            </a:r>
            <a:r>
              <a:rPr lang="en-GB" sz="2200" dirty="0" err="1">
                <a:solidFill>
                  <a:schemeClr val="accent5">
                    <a:lumMod val="50000"/>
                  </a:schemeClr>
                </a:solidFill>
              </a:rPr>
              <a:t>Ils</a:t>
            </a:r>
            <a:r>
              <a:rPr lang="en-GB" sz="2200" dirty="0">
                <a:solidFill>
                  <a:schemeClr val="accent5">
                    <a:lumMod val="50000"/>
                  </a:schemeClr>
                </a:solidFill>
              </a:rPr>
              <a:t> </a:t>
            </a:r>
            <a:r>
              <a:rPr lang="en-GB" sz="2200" dirty="0" err="1">
                <a:solidFill>
                  <a:schemeClr val="accent5">
                    <a:lumMod val="50000"/>
                  </a:schemeClr>
                </a:solidFill>
              </a:rPr>
              <a:t>parlent</a:t>
            </a:r>
            <a:r>
              <a:rPr lang="en-GB" sz="2200" dirty="0">
                <a:solidFill>
                  <a:schemeClr val="accent5">
                    <a:lumMod val="50000"/>
                  </a:schemeClr>
                </a:solidFill>
              </a:rPr>
              <a:t> beaucoup ! </a:t>
            </a:r>
            <a:r>
              <a:rPr lang="en-GB" sz="2200" dirty="0" err="1">
                <a:solidFill>
                  <a:schemeClr val="accent5">
                    <a:lumMod val="50000"/>
                  </a:schemeClr>
                </a:solidFill>
              </a:rPr>
              <a:t>Ils</a:t>
            </a:r>
            <a:r>
              <a:rPr lang="en-GB" sz="2200" dirty="0">
                <a:solidFill>
                  <a:schemeClr val="accent5">
                    <a:lumMod val="50000"/>
                  </a:schemeClr>
                </a:solidFill>
              </a:rPr>
              <a:t> </a:t>
            </a:r>
            <a:r>
              <a:rPr lang="en-GB" sz="2200" dirty="0" err="1">
                <a:solidFill>
                  <a:schemeClr val="accent5">
                    <a:lumMod val="50000"/>
                  </a:schemeClr>
                </a:solidFill>
              </a:rPr>
              <a:t>discutent</a:t>
            </a:r>
            <a:r>
              <a:rPr lang="en-GB" sz="2200" dirty="0">
                <a:solidFill>
                  <a:schemeClr val="accent5">
                    <a:lumMod val="50000"/>
                  </a:schemeClr>
                </a:solidFill>
              </a:rPr>
              <a:t> de quoi ?</a:t>
            </a:r>
          </a:p>
        </p:txBody>
      </p:sp>
      <p:pic>
        <p:nvPicPr>
          <p:cNvPr id="5" name="Picture 4" descr="A picture containing doll, shirt&#10;&#10;Description automatically generated">
            <a:extLst>
              <a:ext uri="{FF2B5EF4-FFF2-40B4-BE49-F238E27FC236}">
                <a16:creationId xmlns:a16="http://schemas.microsoft.com/office/drawing/2014/main" id="{1A805F09-262E-408B-A164-340A3999D4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9059" y="188806"/>
            <a:ext cx="921327" cy="921327"/>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B1207681-FC83-4FE0-86C1-D6B750FEF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1261" y="262287"/>
            <a:ext cx="824277" cy="824277"/>
          </a:xfrm>
          <a:prstGeom prst="rect">
            <a:avLst/>
          </a:prstGeom>
        </p:spPr>
      </p:pic>
      <p:pic>
        <p:nvPicPr>
          <p:cNvPr id="13" name="Picture 12" descr="A close up of a toy&#10;&#10;Description automatically generated">
            <a:extLst>
              <a:ext uri="{FF2B5EF4-FFF2-40B4-BE49-F238E27FC236}">
                <a16:creationId xmlns:a16="http://schemas.microsoft.com/office/drawing/2014/main" id="{FA5D1F60-8503-4603-BF23-612B3F72CB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0596" y="-7180"/>
            <a:ext cx="1085838" cy="1085838"/>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FB73082F-F508-4106-9FFE-AA28D7569B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6983" y="79509"/>
            <a:ext cx="980313" cy="980313"/>
          </a:xfrm>
          <a:prstGeom prst="rect">
            <a:avLst/>
          </a:prstGeom>
        </p:spPr>
      </p:pic>
      <p:sp>
        <p:nvSpPr>
          <p:cNvPr id="16" name="Speech Bubble: Rectangle with Corners Rounded 15">
            <a:extLst>
              <a:ext uri="{FF2B5EF4-FFF2-40B4-BE49-F238E27FC236}">
                <a16:creationId xmlns:a16="http://schemas.microsoft.com/office/drawing/2014/main" id="{B2154C1F-6B3D-47E3-856D-B5EC195D6B33}"/>
              </a:ext>
            </a:extLst>
          </p:cNvPr>
          <p:cNvSpPr/>
          <p:nvPr/>
        </p:nvSpPr>
        <p:spPr>
          <a:xfrm>
            <a:off x="5893542" y="97654"/>
            <a:ext cx="2102445" cy="999242"/>
          </a:xfrm>
          <a:prstGeom prst="wedgeRoundRectCallout">
            <a:avLst>
              <a:gd name="adj1" fmla="val 59652"/>
              <a:gd name="adj2" fmla="val 20606"/>
              <a:gd name="adj3" fmla="val 16667"/>
            </a:avLst>
          </a:prstGeom>
          <a:solidFill>
            <a:schemeClr val="accent1">
              <a:lumMod val="50000"/>
            </a:schemeClr>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000" b="1" dirty="0">
                <a:solidFill>
                  <a:schemeClr val="bg1"/>
                </a:solidFill>
              </a:rPr>
              <a:t>*brûlé </a:t>
            </a:r>
            <a:r>
              <a:rPr lang="fr-FR" sz="2000" dirty="0">
                <a:solidFill>
                  <a:schemeClr val="bg1"/>
                </a:solidFill>
              </a:rPr>
              <a:t>= </a:t>
            </a:r>
            <a:r>
              <a:rPr lang="fr-FR" sz="2000" dirty="0" err="1">
                <a:solidFill>
                  <a:schemeClr val="bg1"/>
                </a:solidFill>
              </a:rPr>
              <a:t>burned</a:t>
            </a:r>
            <a:endParaRPr lang="fr-FR" sz="2000" b="1" dirty="0">
              <a:solidFill>
                <a:schemeClr val="bg1"/>
              </a:solidFill>
            </a:endParaRPr>
          </a:p>
          <a:p>
            <a:pPr algn="ctr"/>
            <a:r>
              <a:rPr lang="en-GB" sz="2000" b="1" dirty="0">
                <a:solidFill>
                  <a:schemeClr val="bg1"/>
                </a:solidFill>
              </a:rPr>
              <a:t>*la fourchette </a:t>
            </a:r>
          </a:p>
          <a:p>
            <a:pPr algn="ctr"/>
            <a:r>
              <a:rPr lang="en-GB" sz="2000" dirty="0">
                <a:solidFill>
                  <a:schemeClr val="bg1"/>
                </a:solidFill>
              </a:rPr>
              <a:t>= fork</a:t>
            </a:r>
          </a:p>
        </p:txBody>
      </p:sp>
      <p:sp>
        <p:nvSpPr>
          <p:cNvPr id="22" name="Oval 21">
            <a:extLst>
              <a:ext uri="{FF2B5EF4-FFF2-40B4-BE49-F238E27FC236}">
                <a16:creationId xmlns:a16="http://schemas.microsoft.com/office/drawing/2014/main" id="{4BA4803D-FD27-483A-A6E8-72E1218AA9B8}"/>
              </a:ext>
            </a:extLst>
          </p:cNvPr>
          <p:cNvSpPr/>
          <p:nvPr/>
        </p:nvSpPr>
        <p:spPr>
          <a:xfrm>
            <a:off x="7798127" y="5406957"/>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026681990"/>
              </p:ext>
            </p:extLst>
          </p:nvPr>
        </p:nvGraphicFramePr>
        <p:xfrm>
          <a:off x="3500842" y="1135380"/>
          <a:ext cx="6354348" cy="5019626"/>
        </p:xfrm>
        <a:graphic>
          <a:graphicData uri="http://schemas.openxmlformats.org/drawingml/2006/table">
            <a:tbl>
              <a:tblPr firstRow="1" bandRow="1">
                <a:tableStyleId>{21E4AEA4-8DFA-4A89-87EB-49C32662AFE0}</a:tableStyleId>
              </a:tblPr>
              <a:tblGrid>
                <a:gridCol w="901338">
                  <a:extLst>
                    <a:ext uri="{9D8B030D-6E8A-4147-A177-3AD203B41FA5}">
                      <a16:colId xmlns:a16="http://schemas.microsoft.com/office/drawing/2014/main" val="2607353726"/>
                    </a:ext>
                  </a:extLst>
                </a:gridCol>
                <a:gridCol w="2795452">
                  <a:extLst>
                    <a:ext uri="{9D8B030D-6E8A-4147-A177-3AD203B41FA5}">
                      <a16:colId xmlns:a16="http://schemas.microsoft.com/office/drawing/2014/main" val="4128092149"/>
                    </a:ext>
                  </a:extLst>
                </a:gridCol>
                <a:gridCol w="2657558">
                  <a:extLst>
                    <a:ext uri="{9D8B030D-6E8A-4147-A177-3AD203B41FA5}">
                      <a16:colId xmlns:a16="http://schemas.microsoft.com/office/drawing/2014/main" val="2609792770"/>
                    </a:ext>
                  </a:extLst>
                </a:gridCol>
              </a:tblGrid>
              <a:tr h="874346">
                <a:tc>
                  <a:txBody>
                    <a:bodyPr/>
                    <a:lstStyle/>
                    <a:p>
                      <a:endParaRPr lang="en-GB" sz="2400" dirty="0">
                        <a:solidFill>
                          <a:srgbClr val="104F75"/>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extLst>
                  <a:ext uri="{0D108BD9-81ED-4DB2-BD59-A6C34878D82A}">
                    <a16:rowId xmlns:a16="http://schemas.microsoft.com/office/drawing/2014/main" val="1153431983"/>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un restaurant</a:t>
                      </a:r>
                      <a:endParaRPr lang="en-GB" sz="2800" dirty="0">
                        <a:solidFill>
                          <a:schemeClr val="accent1">
                            <a:lumMod val="50000"/>
                          </a:schemeClr>
                        </a:solidFill>
                      </a:endParaRPr>
                    </a:p>
                  </a:txBody>
                  <a:tcPr anchor="ctr"/>
                </a:tc>
                <a:tc>
                  <a:txBody>
                    <a:bodyPr/>
                    <a:lstStyle/>
                    <a:p>
                      <a:pPr algn="ctr"/>
                      <a:r>
                        <a:rPr lang="en-GB" sz="2800" dirty="0" err="1">
                          <a:solidFill>
                            <a:schemeClr val="accent1">
                              <a:lumMod val="50000"/>
                            </a:schemeClr>
                          </a:solidFill>
                        </a:rPr>
                        <a:t>une</a:t>
                      </a:r>
                      <a:r>
                        <a:rPr lang="en-GB" sz="2800" dirty="0">
                          <a:solidFill>
                            <a:schemeClr val="accent1">
                              <a:lumMod val="50000"/>
                            </a:schemeClr>
                          </a:solidFill>
                        </a:rPr>
                        <a:t> </a:t>
                      </a:r>
                      <a:r>
                        <a:rPr lang="en-GB" sz="2800" dirty="0" err="1">
                          <a:solidFill>
                            <a:schemeClr val="accent1">
                              <a:lumMod val="50000"/>
                            </a:schemeClr>
                          </a:solidFill>
                        </a:rPr>
                        <a:t>cafétéria</a:t>
                      </a:r>
                      <a:endParaRPr lang="en-GB" sz="2800" dirty="0">
                        <a:solidFill>
                          <a:schemeClr val="accent1">
                            <a:lumMod val="50000"/>
                          </a:schemeClr>
                        </a:solidFill>
                      </a:endParaRPr>
                    </a:p>
                  </a:txBody>
                  <a:tcPr anchor="ctr"/>
                </a:tc>
                <a:extLst>
                  <a:ext uri="{0D108BD9-81ED-4DB2-BD59-A6C34878D82A}">
                    <a16:rowId xmlns:a16="http://schemas.microsoft.com/office/drawing/2014/main" val="1171492714"/>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dirty="0">
                          <a:solidFill>
                            <a:schemeClr val="accent1">
                              <a:lumMod val="50000"/>
                            </a:schemeClr>
                          </a:solidFill>
                        </a:rPr>
                        <a:t>le </a:t>
                      </a:r>
                      <a:r>
                        <a:rPr lang="en-GB" sz="2800" dirty="0" err="1">
                          <a:solidFill>
                            <a:schemeClr val="accent1">
                              <a:lumMod val="50000"/>
                            </a:schemeClr>
                          </a:solidFill>
                        </a:rPr>
                        <a:t>serveur</a:t>
                      </a:r>
                      <a:endParaRPr lang="en-GB" sz="2800" dirty="0">
                        <a:solidFill>
                          <a:schemeClr val="accent1">
                            <a:lumMod val="50000"/>
                          </a:schemeClr>
                        </a:solidFill>
                      </a:endParaRPr>
                    </a:p>
                  </a:txBody>
                  <a:tcPr anchor="ctr"/>
                </a:tc>
                <a:tc>
                  <a:txBody>
                    <a:bodyPr/>
                    <a:lstStyle/>
                    <a:p>
                      <a:pPr algn="ctr"/>
                      <a:r>
                        <a:rPr lang="en-GB" sz="2800" dirty="0">
                          <a:solidFill>
                            <a:schemeClr val="accent1">
                              <a:lumMod val="50000"/>
                            </a:schemeClr>
                          </a:solidFill>
                        </a:rPr>
                        <a:t>la </a:t>
                      </a:r>
                      <a:r>
                        <a:rPr lang="en-GB" sz="2800" dirty="0" err="1">
                          <a:solidFill>
                            <a:schemeClr val="accent1">
                              <a:lumMod val="50000"/>
                            </a:schemeClr>
                          </a:solidFill>
                        </a:rPr>
                        <a:t>serveuse</a:t>
                      </a:r>
                      <a:endParaRPr lang="en-GB" sz="2800" dirty="0">
                        <a:solidFill>
                          <a:schemeClr val="accent1">
                            <a:lumMod val="50000"/>
                          </a:schemeClr>
                        </a:solidFill>
                      </a:endParaRPr>
                    </a:p>
                  </a:txBody>
                  <a:tcPr anchor="ctr"/>
                </a:tc>
                <a:extLst>
                  <a:ext uri="{0D108BD9-81ED-4DB2-BD59-A6C34878D82A}">
                    <a16:rowId xmlns:a16="http://schemas.microsoft.com/office/drawing/2014/main" val="1961458278"/>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dirty="0">
                          <a:solidFill>
                            <a:schemeClr val="accent1">
                              <a:lumMod val="50000"/>
                            </a:schemeClr>
                          </a:solidFill>
                        </a:rPr>
                        <a:t>la </a:t>
                      </a:r>
                      <a:r>
                        <a:rPr lang="en-GB" sz="2800" dirty="0" err="1">
                          <a:solidFill>
                            <a:schemeClr val="accent1">
                              <a:lumMod val="50000"/>
                            </a:schemeClr>
                          </a:solidFill>
                        </a:rPr>
                        <a:t>viande</a:t>
                      </a:r>
                      <a:endParaRPr lang="en-GB" sz="2800" dirty="0">
                        <a:solidFill>
                          <a:schemeClr val="accent1">
                            <a:lumMod val="50000"/>
                          </a:schemeClr>
                        </a:solidFill>
                      </a:endParaRPr>
                    </a:p>
                  </a:txBody>
                  <a:tcPr anchor="ctr"/>
                </a:tc>
                <a:tc>
                  <a:txBody>
                    <a:bodyPr/>
                    <a:lstStyle/>
                    <a:p>
                      <a:pPr algn="ctr"/>
                      <a:r>
                        <a:rPr lang="en-GB" sz="2800">
                          <a:solidFill>
                            <a:schemeClr val="accent1">
                              <a:lumMod val="50000"/>
                            </a:schemeClr>
                          </a:solidFill>
                        </a:rPr>
                        <a:t>un plat</a:t>
                      </a:r>
                      <a:endParaRPr lang="en-GB" sz="2800" dirty="0">
                        <a:solidFill>
                          <a:schemeClr val="accent1">
                            <a:lumMod val="50000"/>
                          </a:schemeClr>
                        </a:solidFill>
                      </a:endParaRPr>
                    </a:p>
                  </a:txBody>
                  <a:tcPr anchor="ctr"/>
                </a:tc>
                <a:extLst>
                  <a:ext uri="{0D108BD9-81ED-4DB2-BD59-A6C34878D82A}">
                    <a16:rowId xmlns:a16="http://schemas.microsoft.com/office/drawing/2014/main" val="2189313960"/>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dirty="0">
                          <a:solidFill>
                            <a:schemeClr val="accent1">
                              <a:lumMod val="50000"/>
                            </a:schemeClr>
                          </a:solidFill>
                        </a:rPr>
                        <a:t>le </a:t>
                      </a:r>
                      <a:r>
                        <a:rPr lang="en-GB" sz="2800" dirty="0" err="1">
                          <a:solidFill>
                            <a:schemeClr val="accent1">
                              <a:lumMod val="50000"/>
                            </a:schemeClr>
                          </a:solidFill>
                        </a:rPr>
                        <a:t>repas</a:t>
                      </a:r>
                      <a:endParaRPr lang="en-GB" sz="2800" dirty="0">
                        <a:solidFill>
                          <a:schemeClr val="accent1">
                            <a:lumMod val="50000"/>
                          </a:schemeClr>
                        </a:solidFill>
                      </a:endParaRPr>
                    </a:p>
                  </a:txBody>
                  <a:tcPr anchor="ctr"/>
                </a:tc>
                <a:tc>
                  <a:txBody>
                    <a:bodyPr/>
                    <a:lstStyle/>
                    <a:p>
                      <a:pPr algn="ctr"/>
                      <a:r>
                        <a:rPr lang="en-GB" sz="2800" baseline="0" dirty="0">
                          <a:solidFill>
                            <a:schemeClr val="accent1">
                              <a:lumMod val="50000"/>
                            </a:schemeClr>
                          </a:solidFill>
                        </a:rPr>
                        <a:t>la </a:t>
                      </a:r>
                      <a:r>
                        <a:rPr lang="en-GB" sz="2800" baseline="0" dirty="0" err="1">
                          <a:solidFill>
                            <a:schemeClr val="accent1">
                              <a:lumMod val="50000"/>
                            </a:schemeClr>
                          </a:solidFill>
                        </a:rPr>
                        <a:t>recette</a:t>
                      </a:r>
                      <a:r>
                        <a:rPr lang="en-GB" sz="2800" dirty="0">
                          <a:solidFill>
                            <a:schemeClr val="accent1">
                              <a:lumMod val="50000"/>
                            </a:schemeClr>
                          </a:solidFill>
                        </a:rPr>
                        <a:t> </a:t>
                      </a:r>
                    </a:p>
                  </a:txBody>
                  <a:tcPr anchor="ctr"/>
                </a:tc>
                <a:extLst>
                  <a:ext uri="{0D108BD9-81ED-4DB2-BD59-A6C34878D82A}">
                    <a16:rowId xmlns:a16="http://schemas.microsoft.com/office/drawing/2014/main" val="2344197191"/>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un plat</a:t>
                      </a:r>
                      <a:endParaRPr lang="en-GB" sz="2800" dirty="0">
                        <a:solidFill>
                          <a:schemeClr val="accent1">
                            <a:lumMod val="50000"/>
                          </a:schemeClr>
                        </a:solidFill>
                      </a:endParaRPr>
                    </a:p>
                  </a:txBody>
                  <a:tcPr anchor="ctr"/>
                </a:tc>
                <a:tc>
                  <a:txBody>
                    <a:bodyPr/>
                    <a:lstStyle/>
                    <a:p>
                      <a:pPr algn="ctr"/>
                      <a:r>
                        <a:rPr lang="en-GB" sz="2800">
                          <a:solidFill>
                            <a:schemeClr val="accent1">
                              <a:lumMod val="50000"/>
                            </a:schemeClr>
                          </a:solidFill>
                        </a:rPr>
                        <a:t>une pizza</a:t>
                      </a:r>
                      <a:endParaRPr lang="en-GB" sz="2800" dirty="0">
                        <a:solidFill>
                          <a:schemeClr val="accent1">
                            <a:lumMod val="50000"/>
                          </a:schemeClr>
                        </a:solidFill>
                      </a:endParaRPr>
                    </a:p>
                  </a:txBody>
                  <a:tcPr anchor="ctr"/>
                </a:tc>
                <a:extLst>
                  <a:ext uri="{0D108BD9-81ED-4DB2-BD59-A6C34878D82A}">
                    <a16:rowId xmlns:a16="http://schemas.microsoft.com/office/drawing/2014/main" val="1972389626"/>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la cuisine</a:t>
                      </a:r>
                      <a:endParaRPr lang="en-GB" sz="2800" dirty="0">
                        <a:solidFill>
                          <a:schemeClr val="accent1">
                            <a:lumMod val="50000"/>
                          </a:schemeClr>
                        </a:solidFill>
                      </a:endParaRPr>
                    </a:p>
                  </a:txBody>
                  <a:tcPr anchor="ctr"/>
                </a:tc>
                <a:tc>
                  <a:txBody>
                    <a:bodyPr/>
                    <a:lstStyle/>
                    <a:p>
                      <a:pPr algn="ctr"/>
                      <a:r>
                        <a:rPr lang="en-GB" sz="2800">
                          <a:solidFill>
                            <a:schemeClr val="accent1">
                              <a:lumMod val="50000"/>
                            </a:schemeClr>
                          </a:solidFill>
                        </a:rPr>
                        <a:t>le fromage</a:t>
                      </a:r>
                      <a:endParaRPr lang="en-GB" sz="2800" dirty="0">
                        <a:solidFill>
                          <a:schemeClr val="accent1">
                            <a:lumMod val="50000"/>
                          </a:schemeClr>
                        </a:solidFill>
                      </a:endParaRPr>
                    </a:p>
                  </a:txBody>
                  <a:tcPr anchor="ctr"/>
                </a:tc>
                <a:extLst>
                  <a:ext uri="{0D108BD9-81ED-4DB2-BD59-A6C34878D82A}">
                    <a16:rowId xmlns:a16="http://schemas.microsoft.com/office/drawing/2014/main" val="664931564"/>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un repas</a:t>
                      </a:r>
                      <a:endParaRPr lang="en-GB" sz="2800" dirty="0">
                        <a:solidFill>
                          <a:schemeClr val="accent1">
                            <a:lumMod val="50000"/>
                          </a:schemeClr>
                        </a:solidFill>
                      </a:endParaRPr>
                    </a:p>
                  </a:txBody>
                  <a:tcPr anchor="ctr"/>
                </a:tc>
                <a:tc>
                  <a:txBody>
                    <a:bodyPr/>
                    <a:lstStyle/>
                    <a:p>
                      <a:pPr algn="ctr"/>
                      <a:r>
                        <a:rPr lang="en-GB" sz="2800">
                          <a:solidFill>
                            <a:schemeClr val="accent1">
                              <a:lumMod val="50000"/>
                            </a:schemeClr>
                          </a:solidFill>
                        </a:rPr>
                        <a:t>une</a:t>
                      </a:r>
                      <a:r>
                        <a:rPr lang="en-GB" sz="2800" baseline="0">
                          <a:solidFill>
                            <a:schemeClr val="accent1">
                              <a:lumMod val="50000"/>
                            </a:schemeClr>
                          </a:solidFill>
                        </a:rPr>
                        <a:t> recette</a:t>
                      </a:r>
                      <a:endParaRPr lang="en-GB" sz="2800" dirty="0">
                        <a:solidFill>
                          <a:schemeClr val="accent1">
                            <a:lumMod val="50000"/>
                          </a:schemeClr>
                        </a:solidFill>
                      </a:endParaRPr>
                    </a:p>
                  </a:txBody>
                  <a:tcPr anchor="ctr"/>
                </a:tc>
                <a:extLst>
                  <a:ext uri="{0D108BD9-81ED-4DB2-BD59-A6C34878D82A}">
                    <a16:rowId xmlns:a16="http://schemas.microsoft.com/office/drawing/2014/main" val="2371851735"/>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une recette</a:t>
                      </a:r>
                      <a:endParaRPr lang="en-GB" sz="2800" dirty="0">
                        <a:solidFill>
                          <a:schemeClr val="accent1">
                            <a:lumMod val="50000"/>
                          </a:schemeClr>
                        </a:solidFill>
                      </a:endParaRPr>
                    </a:p>
                  </a:txBody>
                  <a:tcPr anchor="ctr"/>
                </a:tc>
                <a:tc>
                  <a:txBody>
                    <a:bodyPr/>
                    <a:lstStyle/>
                    <a:p>
                      <a:pPr algn="ctr"/>
                      <a:r>
                        <a:rPr lang="en-GB" sz="2800" dirty="0">
                          <a:solidFill>
                            <a:schemeClr val="accent1">
                              <a:lumMod val="50000"/>
                            </a:schemeClr>
                          </a:solidFill>
                        </a:rPr>
                        <a:t>un plat</a:t>
                      </a:r>
                    </a:p>
                  </a:txBody>
                  <a:tcPr anchor="ct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en-GB" sz="3200" b="1" dirty="0">
                <a:solidFill>
                  <a:schemeClr val="bg1"/>
                </a:solidFill>
              </a:rPr>
              <a:t>Au </a:t>
            </a:r>
            <a:r>
              <a:rPr lang="en-GB" sz="3200" b="1" dirty="0" err="1">
                <a:solidFill>
                  <a:schemeClr val="bg1"/>
                </a:solidFill>
              </a:rPr>
              <a:t>téléphone</a:t>
            </a:r>
            <a:endParaRPr lang="en-GB" sz="3200" b="1" dirty="0">
              <a:solidFill>
                <a:schemeClr val="bg1"/>
              </a:solidFill>
            </a:endParaRPr>
          </a:p>
        </p:txBody>
      </p:sp>
      <p:sp>
        <p:nvSpPr>
          <p:cNvPr id="3" name="Rounded Rectangle 46">
            <a:extLst>
              <a:ext uri="{FF2B5EF4-FFF2-40B4-BE49-F238E27FC236}">
                <a16:creationId xmlns:a16="http://schemas.microsoft.com/office/drawing/2014/main" id="{3B520F7C-F23D-4FBF-B9D0-5AB77F9A0EA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Action Button: Custom 16">
            <a:hlinkClick r:id="" action="ppaction://noaction" highlightClick="1">
              <a:snd r:embed="rId4" name="beep 1.wav"/>
            </a:hlinkClick>
            <a:extLst>
              <a:ext uri="{FF2B5EF4-FFF2-40B4-BE49-F238E27FC236}">
                <a16:creationId xmlns:a16="http://schemas.microsoft.com/office/drawing/2014/main" id="{00B3E4C1-DFF4-46C3-8013-784275E7AA6B}"/>
              </a:ext>
            </a:extLst>
          </p:cNvPr>
          <p:cNvSpPr/>
          <p:nvPr/>
        </p:nvSpPr>
        <p:spPr>
          <a:xfrm>
            <a:off x="3756005" y="20531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beep 2.wav"/>
            </a:hlinkClick>
            <a:extLst>
              <a:ext uri="{FF2B5EF4-FFF2-40B4-BE49-F238E27FC236}">
                <a16:creationId xmlns:a16="http://schemas.microsoft.com/office/drawing/2014/main" id="{5B92A95F-523A-4E36-B65E-94DAE9FBB368}"/>
              </a:ext>
            </a:extLst>
          </p:cNvPr>
          <p:cNvSpPr/>
          <p:nvPr/>
        </p:nvSpPr>
        <p:spPr>
          <a:xfrm>
            <a:off x="3756035" y="25742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beep 3.wav"/>
            </a:hlinkClick>
            <a:extLst>
              <a:ext uri="{FF2B5EF4-FFF2-40B4-BE49-F238E27FC236}">
                <a16:creationId xmlns:a16="http://schemas.microsoft.com/office/drawing/2014/main" id="{D4B491BE-DEE1-4BAB-B62E-08BEC8F84C2F}"/>
              </a:ext>
            </a:extLst>
          </p:cNvPr>
          <p:cNvSpPr/>
          <p:nvPr/>
        </p:nvSpPr>
        <p:spPr>
          <a:xfrm>
            <a:off x="3753957" y="30954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15-Q.wav"/>
            </a:hlinkClick>
            <a:extLst>
              <a:ext uri="{FF2B5EF4-FFF2-40B4-BE49-F238E27FC236}">
                <a16:creationId xmlns:a16="http://schemas.microsoft.com/office/drawing/2014/main" id="{7C5D1C98-B338-48C7-A0D6-9CC93C596CA9}"/>
              </a:ext>
            </a:extLst>
          </p:cNvPr>
          <p:cNvSpPr/>
          <p:nvPr/>
        </p:nvSpPr>
        <p:spPr>
          <a:xfrm>
            <a:off x="3764151" y="36165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beep 5.wav"/>
            </a:hlinkClick>
            <a:extLst>
              <a:ext uri="{FF2B5EF4-FFF2-40B4-BE49-F238E27FC236}">
                <a16:creationId xmlns:a16="http://schemas.microsoft.com/office/drawing/2014/main" id="{735F5EA0-D015-4C01-9444-94092DE5E112}"/>
              </a:ext>
            </a:extLst>
          </p:cNvPr>
          <p:cNvSpPr/>
          <p:nvPr/>
        </p:nvSpPr>
        <p:spPr>
          <a:xfrm>
            <a:off x="3753957" y="41376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9" name="beep 6.wav"/>
            </a:hlinkClick>
            <a:extLst>
              <a:ext uri="{FF2B5EF4-FFF2-40B4-BE49-F238E27FC236}">
                <a16:creationId xmlns:a16="http://schemas.microsoft.com/office/drawing/2014/main" id="{C85FFF45-DBEA-4B31-808F-B9B100F63A1A}"/>
              </a:ext>
            </a:extLst>
          </p:cNvPr>
          <p:cNvSpPr/>
          <p:nvPr/>
        </p:nvSpPr>
        <p:spPr>
          <a:xfrm>
            <a:off x="3758751" y="46588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0" name="beep 7.wav"/>
            </a:hlinkClick>
            <a:extLst>
              <a:ext uri="{FF2B5EF4-FFF2-40B4-BE49-F238E27FC236}">
                <a16:creationId xmlns:a16="http://schemas.microsoft.com/office/drawing/2014/main" id="{C30A216B-AEBB-4E5C-9D72-F3186157431E}"/>
              </a:ext>
            </a:extLst>
          </p:cNvPr>
          <p:cNvSpPr/>
          <p:nvPr/>
        </p:nvSpPr>
        <p:spPr>
          <a:xfrm>
            <a:off x="3764151" y="51799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1" name="beep 8.2.wav"/>
            </a:hlinkClick>
            <a:extLst>
              <a:ext uri="{FF2B5EF4-FFF2-40B4-BE49-F238E27FC236}">
                <a16:creationId xmlns:a16="http://schemas.microsoft.com/office/drawing/2014/main" id="{B283615F-33BB-4FCE-934D-0B85B4100205}"/>
              </a:ext>
            </a:extLst>
          </p:cNvPr>
          <p:cNvSpPr/>
          <p:nvPr/>
        </p:nvSpPr>
        <p:spPr>
          <a:xfrm>
            <a:off x="3764151" y="57011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0" name="Picture 1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6003" y="3825297"/>
            <a:ext cx="2328652" cy="2328652"/>
          </a:xfrm>
          <a:prstGeom prst="rect">
            <a:avLst/>
          </a:prstGeom>
        </p:spPr>
      </p:pic>
      <p:sp>
        <p:nvSpPr>
          <p:cNvPr id="22" name="Oval 21">
            <a:extLst>
              <a:ext uri="{FF2B5EF4-FFF2-40B4-BE49-F238E27FC236}">
                <a16:creationId xmlns:a16="http://schemas.microsoft.com/office/drawing/2014/main" id="{F6DEFE40-0A81-4CA5-BEF7-35949876E8DC}"/>
              </a:ext>
            </a:extLst>
          </p:cNvPr>
          <p:cNvSpPr/>
          <p:nvPr/>
        </p:nvSpPr>
        <p:spPr>
          <a:xfrm>
            <a:off x="4472721" y="2079813"/>
            <a:ext cx="2834593"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6DEFE40-0A81-4CA5-BEF7-35949876E8DC}"/>
              </a:ext>
            </a:extLst>
          </p:cNvPr>
          <p:cNvSpPr/>
          <p:nvPr/>
        </p:nvSpPr>
        <p:spPr>
          <a:xfrm>
            <a:off x="7307314" y="2592663"/>
            <a:ext cx="2443333"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6DEFE40-0A81-4CA5-BEF7-35949876E8DC}"/>
              </a:ext>
            </a:extLst>
          </p:cNvPr>
          <p:cNvSpPr/>
          <p:nvPr/>
        </p:nvSpPr>
        <p:spPr>
          <a:xfrm>
            <a:off x="7475807" y="3134482"/>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6DEFE40-0A81-4CA5-BEF7-35949876E8DC}"/>
              </a:ext>
            </a:extLst>
          </p:cNvPr>
          <p:cNvSpPr/>
          <p:nvPr/>
        </p:nvSpPr>
        <p:spPr>
          <a:xfrm>
            <a:off x="4574412" y="3648564"/>
            <a:ext cx="2505657"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F6DEFE40-0A81-4CA5-BEF7-35949876E8DC}"/>
              </a:ext>
            </a:extLst>
          </p:cNvPr>
          <p:cNvSpPr/>
          <p:nvPr/>
        </p:nvSpPr>
        <p:spPr>
          <a:xfrm>
            <a:off x="7475807" y="4175112"/>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F6DEFE40-0A81-4CA5-BEF7-35949876E8DC}"/>
              </a:ext>
            </a:extLst>
          </p:cNvPr>
          <p:cNvSpPr/>
          <p:nvPr/>
        </p:nvSpPr>
        <p:spPr>
          <a:xfrm>
            <a:off x="4754381" y="4702231"/>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6DEFE40-0A81-4CA5-BEF7-35949876E8DC}"/>
              </a:ext>
            </a:extLst>
          </p:cNvPr>
          <p:cNvSpPr/>
          <p:nvPr/>
        </p:nvSpPr>
        <p:spPr>
          <a:xfrm>
            <a:off x="4754382" y="5241234"/>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6DEFE40-0A81-4CA5-BEF7-35949876E8DC}"/>
              </a:ext>
            </a:extLst>
          </p:cNvPr>
          <p:cNvSpPr/>
          <p:nvPr/>
        </p:nvSpPr>
        <p:spPr>
          <a:xfrm>
            <a:off x="4472721" y="5757949"/>
            <a:ext cx="2607348"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0E3346C-0676-4452-958A-BD3C06C99257}"/>
              </a:ext>
            </a:extLst>
          </p:cNvPr>
          <p:cNvSpPr txBox="1"/>
          <p:nvPr/>
        </p:nvSpPr>
        <p:spPr>
          <a:xfrm>
            <a:off x="132115" y="1221545"/>
            <a:ext cx="11754062" cy="430887"/>
          </a:xfrm>
          <a:prstGeom prst="rect">
            <a:avLst/>
          </a:prstGeom>
          <a:noFill/>
        </p:spPr>
        <p:txBody>
          <a:bodyPr wrap="square" rtlCol="0">
            <a:spAutoFit/>
          </a:bodyPr>
          <a:lstStyle/>
          <a:p>
            <a:pPr algn="l"/>
            <a:r>
              <a:rPr lang="en-GB" sz="2200" dirty="0">
                <a:solidFill>
                  <a:schemeClr val="accent5">
                    <a:lumMod val="50000"/>
                  </a:schemeClr>
                </a:solidFill>
              </a:rPr>
              <a:t>Amir </a:t>
            </a:r>
            <a:r>
              <a:rPr lang="en-GB" sz="2200" dirty="0" err="1">
                <a:solidFill>
                  <a:schemeClr val="accent5">
                    <a:lumMod val="50000"/>
                  </a:schemeClr>
                </a:solidFill>
              </a:rPr>
              <a:t>téléphone</a:t>
            </a:r>
            <a:r>
              <a:rPr lang="en-GB" sz="2200" dirty="0">
                <a:solidFill>
                  <a:schemeClr val="accent5">
                    <a:lumMod val="50000"/>
                  </a:schemeClr>
                </a:solidFill>
              </a:rPr>
              <a:t> à </a:t>
            </a:r>
            <a:r>
              <a:rPr lang="en-GB" sz="2200" dirty="0" err="1">
                <a:solidFill>
                  <a:schemeClr val="accent5">
                    <a:lumMod val="50000"/>
                  </a:schemeClr>
                </a:solidFill>
              </a:rPr>
              <a:t>Océane</a:t>
            </a:r>
            <a:r>
              <a:rPr lang="en-GB" sz="2200" dirty="0">
                <a:solidFill>
                  <a:schemeClr val="accent5">
                    <a:lumMod val="50000"/>
                  </a:schemeClr>
                </a:solidFill>
              </a:rPr>
              <a:t> pour </a:t>
            </a:r>
            <a:r>
              <a:rPr lang="en-GB" sz="2200" dirty="0" err="1">
                <a:solidFill>
                  <a:schemeClr val="accent5">
                    <a:lumMod val="50000"/>
                  </a:schemeClr>
                </a:solidFill>
              </a:rPr>
              <a:t>parler</a:t>
            </a:r>
            <a:r>
              <a:rPr lang="en-GB" sz="2200" dirty="0">
                <a:solidFill>
                  <a:schemeClr val="accent5">
                    <a:lumMod val="50000"/>
                  </a:schemeClr>
                </a:solidFill>
              </a:rPr>
              <a:t> de son </a:t>
            </a:r>
            <a:r>
              <a:rPr lang="en-GB" sz="2200" dirty="0" err="1">
                <a:solidFill>
                  <a:schemeClr val="accent5">
                    <a:lumMod val="50000"/>
                  </a:schemeClr>
                </a:solidFill>
              </a:rPr>
              <a:t>expérience</a:t>
            </a:r>
            <a:r>
              <a:rPr lang="en-GB" sz="2200" dirty="0">
                <a:solidFill>
                  <a:schemeClr val="accent5">
                    <a:lumMod val="50000"/>
                  </a:schemeClr>
                </a:solidFill>
              </a:rPr>
              <a:t>. Que </a:t>
            </a:r>
            <a:r>
              <a:rPr lang="en-GB" sz="2200" dirty="0" err="1">
                <a:solidFill>
                  <a:schemeClr val="accent5">
                    <a:lumMod val="50000"/>
                  </a:schemeClr>
                </a:solidFill>
              </a:rPr>
              <a:t>dit</a:t>
            </a:r>
            <a:r>
              <a:rPr lang="en-GB" sz="2200" dirty="0">
                <a:solidFill>
                  <a:schemeClr val="accent5">
                    <a:lumMod val="50000"/>
                  </a:schemeClr>
                </a:solidFill>
              </a:rPr>
              <a:t>-il ? </a:t>
            </a:r>
          </a:p>
        </p:txBody>
      </p:sp>
      <p:pic>
        <p:nvPicPr>
          <p:cNvPr id="5" name="Picture 4" descr="A picture containing doll, shirt&#10;&#10;Description automatically generated">
            <a:extLst>
              <a:ext uri="{FF2B5EF4-FFF2-40B4-BE49-F238E27FC236}">
                <a16:creationId xmlns:a16="http://schemas.microsoft.com/office/drawing/2014/main" id="{652FAFE0-DC5A-4CE2-8BBC-1F5D260239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58087" y="525231"/>
            <a:ext cx="2074347" cy="2074347"/>
          </a:xfrm>
          <a:prstGeom prst="rect">
            <a:avLst/>
          </a:prstGeom>
        </p:spPr>
      </p:pic>
    </p:spTree>
    <p:extLst>
      <p:ext uri="{BB962C8B-B14F-4D97-AF65-F5344CB8AC3E}">
        <p14:creationId xmlns:p14="http://schemas.microsoft.com/office/powerpoint/2010/main" val="352296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667580241"/>
              </p:ext>
            </p:extLst>
          </p:nvPr>
        </p:nvGraphicFramePr>
        <p:xfrm>
          <a:off x="3500842" y="1135380"/>
          <a:ext cx="6354348" cy="5019626"/>
        </p:xfrm>
        <a:graphic>
          <a:graphicData uri="http://schemas.openxmlformats.org/drawingml/2006/table">
            <a:tbl>
              <a:tblPr firstRow="1" bandRow="1">
                <a:tableStyleId>{21E4AEA4-8DFA-4A89-87EB-49C32662AFE0}</a:tableStyleId>
              </a:tblPr>
              <a:tblGrid>
                <a:gridCol w="901338">
                  <a:extLst>
                    <a:ext uri="{9D8B030D-6E8A-4147-A177-3AD203B41FA5}">
                      <a16:colId xmlns:a16="http://schemas.microsoft.com/office/drawing/2014/main" val="2607353726"/>
                    </a:ext>
                  </a:extLst>
                </a:gridCol>
                <a:gridCol w="2795452">
                  <a:extLst>
                    <a:ext uri="{9D8B030D-6E8A-4147-A177-3AD203B41FA5}">
                      <a16:colId xmlns:a16="http://schemas.microsoft.com/office/drawing/2014/main" val="4128092149"/>
                    </a:ext>
                  </a:extLst>
                </a:gridCol>
                <a:gridCol w="2657558">
                  <a:extLst>
                    <a:ext uri="{9D8B030D-6E8A-4147-A177-3AD203B41FA5}">
                      <a16:colId xmlns:a16="http://schemas.microsoft.com/office/drawing/2014/main" val="2609792770"/>
                    </a:ext>
                  </a:extLst>
                </a:gridCol>
              </a:tblGrid>
              <a:tr h="874346">
                <a:tc>
                  <a:txBody>
                    <a:bodyPr/>
                    <a:lstStyle/>
                    <a:p>
                      <a:endParaRPr lang="en-GB" sz="2400" dirty="0">
                        <a:solidFill>
                          <a:srgbClr val="104F75"/>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extLst>
                  <a:ext uri="{0D108BD9-81ED-4DB2-BD59-A6C34878D82A}">
                    <a16:rowId xmlns:a16="http://schemas.microsoft.com/office/drawing/2014/main" val="1153431983"/>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un restaurant</a:t>
                      </a:r>
                      <a:endParaRPr lang="en-GB" sz="2800" dirty="0">
                        <a:solidFill>
                          <a:schemeClr val="accent1">
                            <a:lumMod val="50000"/>
                          </a:schemeClr>
                        </a:solidFill>
                      </a:endParaRPr>
                    </a:p>
                  </a:txBody>
                  <a:tcPr anchor="ctr"/>
                </a:tc>
                <a:tc>
                  <a:txBody>
                    <a:bodyPr/>
                    <a:lstStyle/>
                    <a:p>
                      <a:pPr algn="ctr"/>
                      <a:r>
                        <a:rPr lang="en-GB" sz="2800" dirty="0" err="1">
                          <a:solidFill>
                            <a:schemeClr val="accent1">
                              <a:lumMod val="50000"/>
                            </a:schemeClr>
                          </a:solidFill>
                        </a:rPr>
                        <a:t>une</a:t>
                      </a:r>
                      <a:r>
                        <a:rPr lang="en-GB" sz="2800" dirty="0">
                          <a:solidFill>
                            <a:schemeClr val="accent1">
                              <a:lumMod val="50000"/>
                            </a:schemeClr>
                          </a:solidFill>
                        </a:rPr>
                        <a:t> </a:t>
                      </a:r>
                      <a:r>
                        <a:rPr lang="en-GB" sz="2800" dirty="0" err="1">
                          <a:solidFill>
                            <a:schemeClr val="accent1">
                              <a:lumMod val="50000"/>
                            </a:schemeClr>
                          </a:solidFill>
                        </a:rPr>
                        <a:t>cafétéria</a:t>
                      </a:r>
                      <a:endParaRPr lang="en-GB" sz="2800" dirty="0">
                        <a:solidFill>
                          <a:schemeClr val="accent1">
                            <a:lumMod val="50000"/>
                          </a:schemeClr>
                        </a:solidFill>
                      </a:endParaRPr>
                    </a:p>
                  </a:txBody>
                  <a:tcPr anchor="ctr"/>
                </a:tc>
                <a:extLst>
                  <a:ext uri="{0D108BD9-81ED-4DB2-BD59-A6C34878D82A}">
                    <a16:rowId xmlns:a16="http://schemas.microsoft.com/office/drawing/2014/main" val="1171492714"/>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dirty="0">
                          <a:solidFill>
                            <a:schemeClr val="accent1">
                              <a:lumMod val="50000"/>
                            </a:schemeClr>
                          </a:solidFill>
                        </a:rPr>
                        <a:t>le </a:t>
                      </a:r>
                      <a:r>
                        <a:rPr lang="en-GB" sz="2800" dirty="0" err="1">
                          <a:solidFill>
                            <a:schemeClr val="accent1">
                              <a:lumMod val="50000"/>
                            </a:schemeClr>
                          </a:solidFill>
                        </a:rPr>
                        <a:t>serveur</a:t>
                      </a:r>
                      <a:endParaRPr lang="en-GB" sz="2800" dirty="0">
                        <a:solidFill>
                          <a:schemeClr val="accent1">
                            <a:lumMod val="50000"/>
                          </a:schemeClr>
                        </a:solidFill>
                      </a:endParaRPr>
                    </a:p>
                  </a:txBody>
                  <a:tcPr anchor="ctr"/>
                </a:tc>
                <a:tc>
                  <a:txBody>
                    <a:bodyPr/>
                    <a:lstStyle/>
                    <a:p>
                      <a:pPr algn="ctr"/>
                      <a:r>
                        <a:rPr lang="en-GB" sz="2800" dirty="0">
                          <a:solidFill>
                            <a:schemeClr val="accent1">
                              <a:lumMod val="50000"/>
                            </a:schemeClr>
                          </a:solidFill>
                        </a:rPr>
                        <a:t>la </a:t>
                      </a:r>
                      <a:r>
                        <a:rPr lang="en-GB" sz="2800" dirty="0" err="1">
                          <a:solidFill>
                            <a:schemeClr val="accent1">
                              <a:lumMod val="50000"/>
                            </a:schemeClr>
                          </a:solidFill>
                        </a:rPr>
                        <a:t>serveuse</a:t>
                      </a:r>
                      <a:endParaRPr lang="en-GB" sz="2800" dirty="0">
                        <a:solidFill>
                          <a:schemeClr val="accent1">
                            <a:lumMod val="50000"/>
                          </a:schemeClr>
                        </a:solidFill>
                      </a:endParaRPr>
                    </a:p>
                  </a:txBody>
                  <a:tcPr anchor="ctr"/>
                </a:tc>
                <a:extLst>
                  <a:ext uri="{0D108BD9-81ED-4DB2-BD59-A6C34878D82A}">
                    <a16:rowId xmlns:a16="http://schemas.microsoft.com/office/drawing/2014/main" val="1961458278"/>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dirty="0">
                          <a:solidFill>
                            <a:schemeClr val="accent1">
                              <a:lumMod val="50000"/>
                            </a:schemeClr>
                          </a:solidFill>
                        </a:rPr>
                        <a:t>la </a:t>
                      </a:r>
                      <a:r>
                        <a:rPr lang="en-GB" sz="2800" dirty="0" err="1">
                          <a:solidFill>
                            <a:schemeClr val="accent1">
                              <a:lumMod val="50000"/>
                            </a:schemeClr>
                          </a:solidFill>
                        </a:rPr>
                        <a:t>viande</a:t>
                      </a:r>
                      <a:endParaRPr lang="en-GB" sz="2800" dirty="0">
                        <a:solidFill>
                          <a:schemeClr val="accent1">
                            <a:lumMod val="50000"/>
                          </a:schemeClr>
                        </a:solidFill>
                      </a:endParaRPr>
                    </a:p>
                  </a:txBody>
                  <a:tcPr anchor="ctr"/>
                </a:tc>
                <a:tc>
                  <a:txBody>
                    <a:bodyPr/>
                    <a:lstStyle/>
                    <a:p>
                      <a:pPr algn="ctr"/>
                      <a:r>
                        <a:rPr lang="en-GB" sz="2800">
                          <a:solidFill>
                            <a:schemeClr val="accent1">
                              <a:lumMod val="50000"/>
                            </a:schemeClr>
                          </a:solidFill>
                        </a:rPr>
                        <a:t>un plat</a:t>
                      </a:r>
                      <a:endParaRPr lang="en-GB" sz="2800" dirty="0">
                        <a:solidFill>
                          <a:schemeClr val="accent1">
                            <a:lumMod val="50000"/>
                          </a:schemeClr>
                        </a:solidFill>
                      </a:endParaRPr>
                    </a:p>
                  </a:txBody>
                  <a:tcPr anchor="ctr"/>
                </a:tc>
                <a:extLst>
                  <a:ext uri="{0D108BD9-81ED-4DB2-BD59-A6C34878D82A}">
                    <a16:rowId xmlns:a16="http://schemas.microsoft.com/office/drawing/2014/main" val="2189313960"/>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dirty="0">
                          <a:solidFill>
                            <a:schemeClr val="accent1">
                              <a:lumMod val="50000"/>
                            </a:schemeClr>
                          </a:solidFill>
                        </a:rPr>
                        <a:t>le </a:t>
                      </a:r>
                      <a:r>
                        <a:rPr lang="en-GB" sz="2800" dirty="0" err="1">
                          <a:solidFill>
                            <a:schemeClr val="accent1">
                              <a:lumMod val="50000"/>
                            </a:schemeClr>
                          </a:solidFill>
                        </a:rPr>
                        <a:t>repas</a:t>
                      </a:r>
                      <a:endParaRPr lang="en-GB" sz="2800" dirty="0">
                        <a:solidFill>
                          <a:schemeClr val="accent1">
                            <a:lumMod val="50000"/>
                          </a:schemeClr>
                        </a:solidFill>
                      </a:endParaRPr>
                    </a:p>
                  </a:txBody>
                  <a:tcPr anchor="ctr"/>
                </a:tc>
                <a:tc>
                  <a:txBody>
                    <a:bodyPr/>
                    <a:lstStyle/>
                    <a:p>
                      <a:pPr algn="ctr"/>
                      <a:r>
                        <a:rPr lang="en-GB" sz="2800" baseline="0" dirty="0">
                          <a:solidFill>
                            <a:schemeClr val="accent1">
                              <a:lumMod val="50000"/>
                            </a:schemeClr>
                          </a:solidFill>
                        </a:rPr>
                        <a:t>la </a:t>
                      </a:r>
                      <a:r>
                        <a:rPr lang="en-GB" sz="2800" baseline="0" dirty="0" err="1">
                          <a:solidFill>
                            <a:schemeClr val="accent1">
                              <a:lumMod val="50000"/>
                            </a:schemeClr>
                          </a:solidFill>
                        </a:rPr>
                        <a:t>recette</a:t>
                      </a:r>
                      <a:r>
                        <a:rPr lang="en-GB" sz="2800" dirty="0">
                          <a:solidFill>
                            <a:schemeClr val="accent1">
                              <a:lumMod val="50000"/>
                            </a:schemeClr>
                          </a:solidFill>
                        </a:rPr>
                        <a:t> </a:t>
                      </a:r>
                    </a:p>
                  </a:txBody>
                  <a:tcPr anchor="ctr"/>
                </a:tc>
                <a:extLst>
                  <a:ext uri="{0D108BD9-81ED-4DB2-BD59-A6C34878D82A}">
                    <a16:rowId xmlns:a16="http://schemas.microsoft.com/office/drawing/2014/main" val="2344197191"/>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un plat</a:t>
                      </a:r>
                      <a:endParaRPr lang="en-GB" sz="2800" dirty="0">
                        <a:solidFill>
                          <a:schemeClr val="accent1">
                            <a:lumMod val="50000"/>
                          </a:schemeClr>
                        </a:solidFill>
                      </a:endParaRPr>
                    </a:p>
                  </a:txBody>
                  <a:tcPr anchor="ctr"/>
                </a:tc>
                <a:tc>
                  <a:txBody>
                    <a:bodyPr/>
                    <a:lstStyle/>
                    <a:p>
                      <a:pPr algn="ctr"/>
                      <a:r>
                        <a:rPr lang="en-GB" sz="2800">
                          <a:solidFill>
                            <a:schemeClr val="accent1">
                              <a:lumMod val="50000"/>
                            </a:schemeClr>
                          </a:solidFill>
                        </a:rPr>
                        <a:t>une pizza</a:t>
                      </a:r>
                      <a:endParaRPr lang="en-GB" sz="2800" dirty="0">
                        <a:solidFill>
                          <a:schemeClr val="accent1">
                            <a:lumMod val="50000"/>
                          </a:schemeClr>
                        </a:solidFill>
                      </a:endParaRPr>
                    </a:p>
                  </a:txBody>
                  <a:tcPr anchor="ctr"/>
                </a:tc>
                <a:extLst>
                  <a:ext uri="{0D108BD9-81ED-4DB2-BD59-A6C34878D82A}">
                    <a16:rowId xmlns:a16="http://schemas.microsoft.com/office/drawing/2014/main" val="1972389626"/>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la cuisine</a:t>
                      </a:r>
                      <a:endParaRPr lang="en-GB" sz="2800" dirty="0">
                        <a:solidFill>
                          <a:schemeClr val="accent1">
                            <a:lumMod val="50000"/>
                          </a:schemeClr>
                        </a:solidFill>
                      </a:endParaRPr>
                    </a:p>
                  </a:txBody>
                  <a:tcPr anchor="ctr"/>
                </a:tc>
                <a:tc>
                  <a:txBody>
                    <a:bodyPr/>
                    <a:lstStyle/>
                    <a:p>
                      <a:pPr algn="ctr"/>
                      <a:r>
                        <a:rPr lang="en-GB" sz="2800">
                          <a:solidFill>
                            <a:schemeClr val="accent1">
                              <a:lumMod val="50000"/>
                            </a:schemeClr>
                          </a:solidFill>
                        </a:rPr>
                        <a:t>le fromage</a:t>
                      </a:r>
                      <a:endParaRPr lang="en-GB" sz="2800" dirty="0">
                        <a:solidFill>
                          <a:schemeClr val="accent1">
                            <a:lumMod val="50000"/>
                          </a:schemeClr>
                        </a:solidFill>
                      </a:endParaRPr>
                    </a:p>
                  </a:txBody>
                  <a:tcPr anchor="ctr"/>
                </a:tc>
                <a:extLst>
                  <a:ext uri="{0D108BD9-81ED-4DB2-BD59-A6C34878D82A}">
                    <a16:rowId xmlns:a16="http://schemas.microsoft.com/office/drawing/2014/main" val="664931564"/>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un repas</a:t>
                      </a:r>
                      <a:endParaRPr lang="en-GB" sz="2800" dirty="0">
                        <a:solidFill>
                          <a:schemeClr val="accent1">
                            <a:lumMod val="50000"/>
                          </a:schemeClr>
                        </a:solidFill>
                      </a:endParaRPr>
                    </a:p>
                  </a:txBody>
                  <a:tcPr anchor="ctr"/>
                </a:tc>
                <a:tc>
                  <a:txBody>
                    <a:bodyPr/>
                    <a:lstStyle/>
                    <a:p>
                      <a:pPr algn="ctr"/>
                      <a:r>
                        <a:rPr lang="en-GB" sz="2800">
                          <a:solidFill>
                            <a:schemeClr val="accent1">
                              <a:lumMod val="50000"/>
                            </a:schemeClr>
                          </a:solidFill>
                        </a:rPr>
                        <a:t>une</a:t>
                      </a:r>
                      <a:r>
                        <a:rPr lang="en-GB" sz="2800" baseline="0">
                          <a:solidFill>
                            <a:schemeClr val="accent1">
                              <a:lumMod val="50000"/>
                            </a:schemeClr>
                          </a:solidFill>
                        </a:rPr>
                        <a:t> recette</a:t>
                      </a:r>
                      <a:endParaRPr lang="en-GB" sz="2800" dirty="0">
                        <a:solidFill>
                          <a:schemeClr val="accent1">
                            <a:lumMod val="50000"/>
                          </a:schemeClr>
                        </a:solidFill>
                      </a:endParaRPr>
                    </a:p>
                  </a:txBody>
                  <a:tcPr anchor="ctr"/>
                </a:tc>
                <a:extLst>
                  <a:ext uri="{0D108BD9-81ED-4DB2-BD59-A6C34878D82A}">
                    <a16:rowId xmlns:a16="http://schemas.microsoft.com/office/drawing/2014/main" val="2371851735"/>
                  </a:ext>
                </a:extLst>
              </a:tr>
              <a:tr h="342887">
                <a:tc>
                  <a:txBody>
                    <a:bodyPr/>
                    <a:lstStyle/>
                    <a:p>
                      <a:pPr algn="ctr"/>
                      <a:endParaRPr lang="en-GB" sz="2000" dirty="0">
                        <a:solidFill>
                          <a:schemeClr val="accent1">
                            <a:lumMod val="50000"/>
                          </a:schemeClr>
                        </a:solidFill>
                      </a:endParaRPr>
                    </a:p>
                  </a:txBody>
                  <a:tcPr/>
                </a:tc>
                <a:tc>
                  <a:txBody>
                    <a:bodyPr/>
                    <a:lstStyle/>
                    <a:p>
                      <a:pPr algn="ctr"/>
                      <a:r>
                        <a:rPr lang="en-GB" sz="2800">
                          <a:solidFill>
                            <a:schemeClr val="accent1">
                              <a:lumMod val="50000"/>
                            </a:schemeClr>
                          </a:solidFill>
                        </a:rPr>
                        <a:t>une recette</a:t>
                      </a:r>
                      <a:endParaRPr lang="en-GB" sz="2800" dirty="0">
                        <a:solidFill>
                          <a:schemeClr val="accent1">
                            <a:lumMod val="50000"/>
                          </a:schemeClr>
                        </a:solidFill>
                      </a:endParaRPr>
                    </a:p>
                  </a:txBody>
                  <a:tcPr anchor="ctr"/>
                </a:tc>
                <a:tc>
                  <a:txBody>
                    <a:bodyPr/>
                    <a:lstStyle/>
                    <a:p>
                      <a:pPr algn="ctr"/>
                      <a:r>
                        <a:rPr lang="en-GB" sz="2800" dirty="0">
                          <a:solidFill>
                            <a:schemeClr val="accent1">
                              <a:lumMod val="50000"/>
                            </a:schemeClr>
                          </a:solidFill>
                        </a:rPr>
                        <a:t>un plat</a:t>
                      </a:r>
                    </a:p>
                  </a:txBody>
                  <a:tcPr anchor="ct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en-GB" sz="3200" b="1" dirty="0">
                <a:solidFill>
                  <a:schemeClr val="bg1"/>
                </a:solidFill>
              </a:rPr>
              <a:t>Amir parle à </a:t>
            </a:r>
            <a:r>
              <a:rPr lang="en-GB" sz="3200" b="1" dirty="0" err="1">
                <a:solidFill>
                  <a:schemeClr val="bg1"/>
                </a:solidFill>
              </a:rPr>
              <a:t>Océane</a:t>
            </a:r>
            <a:endParaRPr lang="en-GB" sz="3200" b="1" dirty="0">
              <a:solidFill>
                <a:schemeClr val="bg1"/>
              </a:solidFill>
            </a:endParaRPr>
          </a:p>
        </p:txBody>
      </p:sp>
      <p:sp>
        <p:nvSpPr>
          <p:cNvPr id="3" name="Rounded Rectangle 46">
            <a:extLst>
              <a:ext uri="{FF2B5EF4-FFF2-40B4-BE49-F238E27FC236}">
                <a16:creationId xmlns:a16="http://schemas.microsoft.com/office/drawing/2014/main" id="{3B520F7C-F23D-4FBF-B9D0-5AB77F9A0EA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Action Button: Custom 16">
            <a:hlinkClick r:id="" action="ppaction://noaction" highlightClick="1">
              <a:snd r:embed="rId4" name="answer 1.wav"/>
            </a:hlinkClick>
            <a:extLst>
              <a:ext uri="{FF2B5EF4-FFF2-40B4-BE49-F238E27FC236}">
                <a16:creationId xmlns:a16="http://schemas.microsoft.com/office/drawing/2014/main" id="{00B3E4C1-DFF4-46C3-8013-784275E7AA6B}"/>
              </a:ext>
            </a:extLst>
          </p:cNvPr>
          <p:cNvSpPr/>
          <p:nvPr/>
        </p:nvSpPr>
        <p:spPr>
          <a:xfrm>
            <a:off x="3756005" y="20531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5" name="answer 2.wav"/>
            </a:hlinkClick>
            <a:extLst>
              <a:ext uri="{FF2B5EF4-FFF2-40B4-BE49-F238E27FC236}">
                <a16:creationId xmlns:a16="http://schemas.microsoft.com/office/drawing/2014/main" id="{5B92A95F-523A-4E36-B65E-94DAE9FBB368}"/>
              </a:ext>
            </a:extLst>
          </p:cNvPr>
          <p:cNvSpPr/>
          <p:nvPr/>
        </p:nvSpPr>
        <p:spPr>
          <a:xfrm>
            <a:off x="3756035" y="25742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answer 3.wav"/>
            </a:hlinkClick>
            <a:extLst>
              <a:ext uri="{FF2B5EF4-FFF2-40B4-BE49-F238E27FC236}">
                <a16:creationId xmlns:a16="http://schemas.microsoft.com/office/drawing/2014/main" id="{D4B491BE-DEE1-4BAB-B62E-08BEC8F84C2F}"/>
              </a:ext>
            </a:extLst>
          </p:cNvPr>
          <p:cNvSpPr/>
          <p:nvPr/>
        </p:nvSpPr>
        <p:spPr>
          <a:xfrm>
            <a:off x="3753957" y="30954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15-A.wav"/>
            </a:hlinkClick>
            <a:extLst>
              <a:ext uri="{FF2B5EF4-FFF2-40B4-BE49-F238E27FC236}">
                <a16:creationId xmlns:a16="http://schemas.microsoft.com/office/drawing/2014/main" id="{7C5D1C98-B338-48C7-A0D6-9CC93C596CA9}"/>
              </a:ext>
            </a:extLst>
          </p:cNvPr>
          <p:cNvSpPr/>
          <p:nvPr/>
        </p:nvSpPr>
        <p:spPr>
          <a:xfrm>
            <a:off x="3764151" y="36165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answer 5.wav"/>
            </a:hlinkClick>
            <a:extLst>
              <a:ext uri="{FF2B5EF4-FFF2-40B4-BE49-F238E27FC236}">
                <a16:creationId xmlns:a16="http://schemas.microsoft.com/office/drawing/2014/main" id="{735F5EA0-D015-4C01-9444-94092DE5E112}"/>
              </a:ext>
            </a:extLst>
          </p:cNvPr>
          <p:cNvSpPr/>
          <p:nvPr/>
        </p:nvSpPr>
        <p:spPr>
          <a:xfrm>
            <a:off x="3753957" y="41376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9" name="answer 6.wav"/>
            </a:hlinkClick>
            <a:extLst>
              <a:ext uri="{FF2B5EF4-FFF2-40B4-BE49-F238E27FC236}">
                <a16:creationId xmlns:a16="http://schemas.microsoft.com/office/drawing/2014/main" id="{C85FFF45-DBEA-4B31-808F-B9B100F63A1A}"/>
              </a:ext>
            </a:extLst>
          </p:cNvPr>
          <p:cNvSpPr/>
          <p:nvPr/>
        </p:nvSpPr>
        <p:spPr>
          <a:xfrm>
            <a:off x="3758751" y="465884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10" name="answer 7.wav"/>
            </a:hlinkClick>
            <a:extLst>
              <a:ext uri="{FF2B5EF4-FFF2-40B4-BE49-F238E27FC236}">
                <a16:creationId xmlns:a16="http://schemas.microsoft.com/office/drawing/2014/main" id="{C30A216B-AEBB-4E5C-9D72-F3186157431E}"/>
              </a:ext>
            </a:extLst>
          </p:cNvPr>
          <p:cNvSpPr/>
          <p:nvPr/>
        </p:nvSpPr>
        <p:spPr>
          <a:xfrm>
            <a:off x="3764151" y="51799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1" name="answer 8.wav"/>
            </a:hlinkClick>
            <a:extLst>
              <a:ext uri="{FF2B5EF4-FFF2-40B4-BE49-F238E27FC236}">
                <a16:creationId xmlns:a16="http://schemas.microsoft.com/office/drawing/2014/main" id="{B283615F-33BB-4FCE-934D-0B85B4100205}"/>
              </a:ext>
            </a:extLst>
          </p:cNvPr>
          <p:cNvSpPr/>
          <p:nvPr/>
        </p:nvSpPr>
        <p:spPr>
          <a:xfrm>
            <a:off x="3764151" y="570114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Oval 21">
            <a:extLst>
              <a:ext uri="{FF2B5EF4-FFF2-40B4-BE49-F238E27FC236}">
                <a16:creationId xmlns:a16="http://schemas.microsoft.com/office/drawing/2014/main" id="{F6DEFE40-0A81-4CA5-BEF7-35949876E8DC}"/>
              </a:ext>
            </a:extLst>
          </p:cNvPr>
          <p:cNvSpPr/>
          <p:nvPr/>
        </p:nvSpPr>
        <p:spPr>
          <a:xfrm>
            <a:off x="4472721" y="2079813"/>
            <a:ext cx="2834593"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a:extLst>
              <a:ext uri="{FF2B5EF4-FFF2-40B4-BE49-F238E27FC236}">
                <a16:creationId xmlns:a16="http://schemas.microsoft.com/office/drawing/2014/main" id="{F6DEFE40-0A81-4CA5-BEF7-35949876E8DC}"/>
              </a:ext>
            </a:extLst>
          </p:cNvPr>
          <p:cNvSpPr/>
          <p:nvPr/>
        </p:nvSpPr>
        <p:spPr>
          <a:xfrm>
            <a:off x="7307314" y="2592663"/>
            <a:ext cx="2443333"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F6DEFE40-0A81-4CA5-BEF7-35949876E8DC}"/>
              </a:ext>
            </a:extLst>
          </p:cNvPr>
          <p:cNvSpPr/>
          <p:nvPr/>
        </p:nvSpPr>
        <p:spPr>
          <a:xfrm>
            <a:off x="7475807" y="3134482"/>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id="{F6DEFE40-0A81-4CA5-BEF7-35949876E8DC}"/>
              </a:ext>
            </a:extLst>
          </p:cNvPr>
          <p:cNvSpPr/>
          <p:nvPr/>
        </p:nvSpPr>
        <p:spPr>
          <a:xfrm>
            <a:off x="4523564" y="3645193"/>
            <a:ext cx="2505657"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Oval 25">
            <a:extLst>
              <a:ext uri="{FF2B5EF4-FFF2-40B4-BE49-F238E27FC236}">
                <a16:creationId xmlns:a16="http://schemas.microsoft.com/office/drawing/2014/main" id="{F6DEFE40-0A81-4CA5-BEF7-35949876E8DC}"/>
              </a:ext>
            </a:extLst>
          </p:cNvPr>
          <p:cNvSpPr/>
          <p:nvPr/>
        </p:nvSpPr>
        <p:spPr>
          <a:xfrm>
            <a:off x="7475807" y="4175112"/>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F6DEFE40-0A81-4CA5-BEF7-35949876E8DC}"/>
              </a:ext>
            </a:extLst>
          </p:cNvPr>
          <p:cNvSpPr/>
          <p:nvPr/>
        </p:nvSpPr>
        <p:spPr>
          <a:xfrm>
            <a:off x="4754381" y="4702231"/>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id="{F6DEFE40-0A81-4CA5-BEF7-35949876E8DC}"/>
              </a:ext>
            </a:extLst>
          </p:cNvPr>
          <p:cNvSpPr/>
          <p:nvPr/>
        </p:nvSpPr>
        <p:spPr>
          <a:xfrm>
            <a:off x="4754382" y="5241234"/>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Oval 28">
            <a:extLst>
              <a:ext uri="{FF2B5EF4-FFF2-40B4-BE49-F238E27FC236}">
                <a16:creationId xmlns:a16="http://schemas.microsoft.com/office/drawing/2014/main" id="{F6DEFE40-0A81-4CA5-BEF7-35949876E8DC}"/>
              </a:ext>
            </a:extLst>
          </p:cNvPr>
          <p:cNvSpPr/>
          <p:nvPr/>
        </p:nvSpPr>
        <p:spPr>
          <a:xfrm>
            <a:off x="4472721" y="5757949"/>
            <a:ext cx="2607348"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 name="Picture 1">
            <a:extLst>
              <a:ext uri="{FF2B5EF4-FFF2-40B4-BE49-F238E27FC236}">
                <a16:creationId xmlns:a16="http://schemas.microsoft.com/office/drawing/2014/main" id="{46FD6944-9D31-4492-8142-5AD41A53000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6003" y="3825297"/>
            <a:ext cx="2328652" cy="2328652"/>
          </a:xfrm>
          <a:prstGeom prst="rect">
            <a:avLst/>
          </a:prstGeom>
        </p:spPr>
      </p:pic>
      <p:sp>
        <p:nvSpPr>
          <p:cNvPr id="5" name="TextBox 4">
            <a:extLst>
              <a:ext uri="{FF2B5EF4-FFF2-40B4-BE49-F238E27FC236}">
                <a16:creationId xmlns:a16="http://schemas.microsoft.com/office/drawing/2014/main" id="{C5C0F26D-76B0-4F9F-A88D-F0157F217FD1}"/>
              </a:ext>
            </a:extLst>
          </p:cNvPr>
          <p:cNvSpPr txBox="1"/>
          <p:nvPr/>
        </p:nvSpPr>
        <p:spPr>
          <a:xfrm>
            <a:off x="132115" y="1221545"/>
            <a:ext cx="11754062" cy="430887"/>
          </a:xfrm>
          <a:prstGeom prst="rect">
            <a:avLst/>
          </a:prstGeom>
          <a:noFill/>
        </p:spPr>
        <p:txBody>
          <a:bodyPr wrap="square" rtlCol="0">
            <a:spAutoFit/>
          </a:bodyPr>
          <a:lstStyle/>
          <a:p>
            <a:pPr algn="l"/>
            <a:r>
              <a:rPr lang="en-GB" sz="2200" dirty="0">
                <a:solidFill>
                  <a:schemeClr val="accent5">
                    <a:lumMod val="50000"/>
                  </a:schemeClr>
                </a:solidFill>
              </a:rPr>
              <a:t>Amir </a:t>
            </a:r>
            <a:r>
              <a:rPr lang="en-GB" sz="2200" dirty="0" err="1">
                <a:solidFill>
                  <a:schemeClr val="accent5">
                    <a:lumMod val="50000"/>
                  </a:schemeClr>
                </a:solidFill>
              </a:rPr>
              <a:t>téléphone</a:t>
            </a:r>
            <a:r>
              <a:rPr lang="en-GB" sz="2200" dirty="0">
                <a:solidFill>
                  <a:schemeClr val="accent5">
                    <a:lumMod val="50000"/>
                  </a:schemeClr>
                </a:solidFill>
              </a:rPr>
              <a:t> à </a:t>
            </a:r>
            <a:r>
              <a:rPr lang="en-GB" sz="2200" dirty="0" err="1">
                <a:solidFill>
                  <a:schemeClr val="accent5">
                    <a:lumMod val="50000"/>
                  </a:schemeClr>
                </a:solidFill>
              </a:rPr>
              <a:t>Océane</a:t>
            </a:r>
            <a:r>
              <a:rPr lang="en-GB" sz="2200" dirty="0">
                <a:solidFill>
                  <a:schemeClr val="accent5">
                    <a:lumMod val="50000"/>
                  </a:schemeClr>
                </a:solidFill>
              </a:rPr>
              <a:t> pour </a:t>
            </a:r>
            <a:r>
              <a:rPr lang="en-GB" sz="2200" dirty="0" err="1">
                <a:solidFill>
                  <a:schemeClr val="accent5">
                    <a:lumMod val="50000"/>
                  </a:schemeClr>
                </a:solidFill>
              </a:rPr>
              <a:t>parler</a:t>
            </a:r>
            <a:r>
              <a:rPr lang="en-GB" sz="2200" dirty="0">
                <a:solidFill>
                  <a:schemeClr val="accent5">
                    <a:lumMod val="50000"/>
                  </a:schemeClr>
                </a:solidFill>
              </a:rPr>
              <a:t> de son </a:t>
            </a:r>
            <a:r>
              <a:rPr lang="en-GB" sz="2200" dirty="0" err="1">
                <a:solidFill>
                  <a:schemeClr val="accent5">
                    <a:lumMod val="50000"/>
                  </a:schemeClr>
                </a:solidFill>
              </a:rPr>
              <a:t>expérience</a:t>
            </a:r>
            <a:r>
              <a:rPr lang="en-GB" sz="2200" dirty="0">
                <a:solidFill>
                  <a:schemeClr val="accent5">
                    <a:lumMod val="50000"/>
                  </a:schemeClr>
                </a:solidFill>
              </a:rPr>
              <a:t>. Que </a:t>
            </a:r>
            <a:r>
              <a:rPr lang="en-GB" sz="2200" dirty="0" err="1">
                <a:solidFill>
                  <a:schemeClr val="accent5">
                    <a:lumMod val="50000"/>
                  </a:schemeClr>
                </a:solidFill>
              </a:rPr>
              <a:t>dit</a:t>
            </a:r>
            <a:r>
              <a:rPr lang="en-GB" sz="2200" dirty="0">
                <a:solidFill>
                  <a:schemeClr val="accent5">
                    <a:lumMod val="50000"/>
                  </a:schemeClr>
                </a:solidFill>
              </a:rPr>
              <a:t>-il ? </a:t>
            </a:r>
          </a:p>
        </p:txBody>
      </p:sp>
      <p:pic>
        <p:nvPicPr>
          <p:cNvPr id="15" name="Picture 14" descr="A picture containing doll, shirt&#10;&#10;Description automatically generated">
            <a:extLst>
              <a:ext uri="{FF2B5EF4-FFF2-40B4-BE49-F238E27FC236}">
                <a16:creationId xmlns:a16="http://schemas.microsoft.com/office/drawing/2014/main" id="{7903708D-00E6-4FE2-B5BA-AE711C1919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58087" y="525231"/>
            <a:ext cx="2074347" cy="2074347"/>
          </a:xfrm>
          <a:prstGeom prst="rect">
            <a:avLst/>
          </a:prstGeom>
        </p:spPr>
      </p:pic>
    </p:spTree>
    <p:extLst>
      <p:ext uri="{BB962C8B-B14F-4D97-AF65-F5344CB8AC3E}">
        <p14:creationId xmlns:p14="http://schemas.microsoft.com/office/powerpoint/2010/main" val="4202403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Wooden, Sign, Home Sweet Home, Grass, Board, Old">
            <a:extLst>
              <a:ext uri="{FF2B5EF4-FFF2-40B4-BE49-F238E27FC236}">
                <a16:creationId xmlns:a16="http://schemas.microsoft.com/office/drawing/2014/main" id="{F6A1F8DE-2287-49F0-B568-BF217417E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010" y="2099940"/>
            <a:ext cx="2414952" cy="24149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19955A-4B58-4CCD-91CA-EBB2071CE812}"/>
              </a:ext>
            </a:extLst>
          </p:cNvPr>
          <p:cNvSpPr txBox="1"/>
          <p:nvPr/>
        </p:nvSpPr>
        <p:spPr>
          <a:xfrm>
            <a:off x="1959676" y="3301981"/>
            <a:ext cx="26098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innocent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11" name="TextBox 10">
            <a:extLst>
              <a:ext uri="{FF2B5EF4-FFF2-40B4-BE49-F238E27FC236}">
                <a16:creationId xmlns:a16="http://schemas.microsoft.com/office/drawing/2014/main" id="{E3911CBF-0F89-4C38-BBC0-E9C5621D8796}"/>
              </a:ext>
            </a:extLst>
          </p:cNvPr>
          <p:cNvSpPr txBox="1"/>
          <p:nvPr/>
        </p:nvSpPr>
        <p:spPr>
          <a:xfrm>
            <a:off x="1959676" y="2820683"/>
            <a:ext cx="24584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innocent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a:solidFill>
                  <a:schemeClr val="bg1"/>
                </a:solidFill>
              </a:rPr>
              <a:t>Les adjectifs au féminin</a:t>
            </a:r>
            <a:endParaRPr lang="en-GB" sz="3600" b="1" dirty="0">
              <a:solidFill>
                <a:schemeClr val="bg1"/>
              </a:solidFill>
            </a:endParaRPr>
          </a:p>
        </p:txBody>
      </p:sp>
      <p:sp>
        <p:nvSpPr>
          <p:cNvPr id="13" name="TextBox 12">
            <a:extLst>
              <a:ext uri="{FF2B5EF4-FFF2-40B4-BE49-F238E27FC236}">
                <a16:creationId xmlns:a16="http://schemas.microsoft.com/office/drawing/2014/main" id="{43AD3494-1888-4887-909F-0753F0C0FA42}"/>
              </a:ext>
            </a:extLst>
          </p:cNvPr>
          <p:cNvSpPr txBox="1"/>
          <p:nvPr/>
        </p:nvSpPr>
        <p:spPr>
          <a:xfrm>
            <a:off x="1959676" y="2849397"/>
            <a:ext cx="1394326"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p>
        </p:txBody>
      </p:sp>
      <p:sp>
        <p:nvSpPr>
          <p:cNvPr id="22" name="Action Button: Custom 16">
            <a:hlinkClick r:id="" action="ppaction://noaction" highlightClick="1"/>
            <a:extLst>
              <a:ext uri="{FF2B5EF4-FFF2-40B4-BE49-F238E27FC236}">
                <a16:creationId xmlns:a16="http://schemas.microsoft.com/office/drawing/2014/main" id="{6EDDA63E-B9FA-4CEE-93A5-08373E6373B2}"/>
              </a:ext>
            </a:extLst>
          </p:cNvPr>
          <p:cNvSpPr/>
          <p:nvPr/>
        </p:nvSpPr>
        <p:spPr>
          <a:xfrm>
            <a:off x="357808" y="245787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1</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96D4B0F-E85D-432C-8628-17D9D181FDEA}"/>
              </a:ext>
            </a:extLst>
          </p:cNvPr>
          <p:cNvSpPr txBox="1"/>
          <p:nvPr/>
        </p:nvSpPr>
        <p:spPr>
          <a:xfrm>
            <a:off x="5736606" y="3330691"/>
            <a:ext cx="22851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culturel</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5C81DD96-16C1-4E67-8D92-CFDA3AA325BD}"/>
              </a:ext>
            </a:extLst>
          </p:cNvPr>
          <p:cNvSpPr txBox="1"/>
          <p:nvPr/>
        </p:nvSpPr>
        <p:spPr>
          <a:xfrm>
            <a:off x="5736606" y="2853870"/>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culturel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36D1D638-557B-45EE-A8D5-99C678C4E358}"/>
              </a:ext>
            </a:extLst>
          </p:cNvPr>
          <p:cNvSpPr txBox="1"/>
          <p:nvPr/>
        </p:nvSpPr>
        <p:spPr>
          <a:xfrm>
            <a:off x="5698027" y="2849397"/>
            <a:ext cx="1545012"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43" name="Action Button: Custom 16">
            <a:hlinkClick r:id="" action="ppaction://noaction" highlightClick="1"/>
            <a:extLst>
              <a:ext uri="{FF2B5EF4-FFF2-40B4-BE49-F238E27FC236}">
                <a16:creationId xmlns:a16="http://schemas.microsoft.com/office/drawing/2014/main" id="{33447F9F-60C7-486F-93BF-D76F33CC2E5D}"/>
              </a:ext>
            </a:extLst>
          </p:cNvPr>
          <p:cNvSpPr/>
          <p:nvPr/>
        </p:nvSpPr>
        <p:spPr>
          <a:xfrm>
            <a:off x="4164445" y="245787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7C564DA0-D5D4-4899-A79D-BA2E0D8265CB}"/>
              </a:ext>
            </a:extLst>
          </p:cNvPr>
          <p:cNvSpPr txBox="1"/>
          <p:nvPr/>
        </p:nvSpPr>
        <p:spPr>
          <a:xfrm>
            <a:off x="9650969" y="3330691"/>
            <a:ext cx="2258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chaleur</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[welcoming] </a:t>
            </a:r>
          </a:p>
        </p:txBody>
      </p:sp>
      <p:sp>
        <p:nvSpPr>
          <p:cNvPr id="49" name="TextBox 48">
            <a:extLst>
              <a:ext uri="{FF2B5EF4-FFF2-40B4-BE49-F238E27FC236}">
                <a16:creationId xmlns:a16="http://schemas.microsoft.com/office/drawing/2014/main" id="{E2775C23-602F-4542-AFD0-1057A7E9E4FD}"/>
              </a:ext>
            </a:extLst>
          </p:cNvPr>
          <p:cNvSpPr txBox="1"/>
          <p:nvPr/>
        </p:nvSpPr>
        <p:spPr>
          <a:xfrm>
            <a:off x="9650969" y="2853870"/>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chaleureux</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B1F2DDD4-7789-4AE4-A84D-E8DF3567441E}"/>
              </a:ext>
            </a:extLst>
          </p:cNvPr>
          <p:cNvSpPr txBox="1"/>
          <p:nvPr/>
        </p:nvSpPr>
        <p:spPr>
          <a:xfrm>
            <a:off x="9722603" y="2851461"/>
            <a:ext cx="1408171"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50" name="Action Button: Custom 16">
            <a:hlinkClick r:id="" action="ppaction://noaction" highlightClick="1"/>
            <a:extLst>
              <a:ext uri="{FF2B5EF4-FFF2-40B4-BE49-F238E27FC236}">
                <a16:creationId xmlns:a16="http://schemas.microsoft.com/office/drawing/2014/main" id="{2C426B86-7C2C-412C-B399-F976E0ABCB0A}"/>
              </a:ext>
            </a:extLst>
          </p:cNvPr>
          <p:cNvSpPr/>
          <p:nvPr/>
        </p:nvSpPr>
        <p:spPr>
          <a:xfrm>
            <a:off x="8078808" y="245787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6E1008C-AA74-4458-8D9D-25108FE47F0C}"/>
              </a:ext>
            </a:extLst>
          </p:cNvPr>
          <p:cNvSpPr txBox="1"/>
          <p:nvPr/>
        </p:nvSpPr>
        <p:spPr>
          <a:xfrm>
            <a:off x="1959676" y="5222104"/>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r>
              <a:rPr kumimoji="0" lang="en-GB" sz="2000" i="0" u="none" strike="noStrike" kern="1200" cap="none" spc="0" normalizeH="0" baseline="0" noProof="0">
                <a:ln>
                  <a:noFill/>
                </a:ln>
                <a:solidFill>
                  <a:srgbClr val="4472C4">
                    <a:lumMod val="50000"/>
                  </a:srgbClr>
                </a:solidFill>
                <a:effectLst/>
                <a:uLnTx/>
                <a:uFillTx/>
                <a:latin typeface="Century Gothic" panose="020F0302020204030204"/>
              </a:rPr>
              <a:t>anadi</a:t>
            </a:r>
            <a:r>
              <a:rPr lang="en-GB" sz="2000">
                <a:solidFill>
                  <a:srgbClr val="4472C4">
                    <a:lumMod val="50000"/>
                  </a:srgbClr>
                </a:solidFill>
                <a:latin typeface="Century Gothic" panose="020F0302020204030204"/>
              </a:rPr>
              <a:t>en</a:t>
            </a:r>
            <a:r>
              <a:rPr lang="en-GB" sz="2000" b="1">
                <a:solidFill>
                  <a:srgbClr val="4472C4">
                    <a:lumMod val="50000"/>
                  </a:srgbClr>
                </a:solidFill>
                <a:latin typeface="Century Gothic" panose="020F0302020204030204"/>
              </a:rPr>
              <a:t>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F5D8178B-5570-4FB5-8959-14DE9C50EBA5}"/>
              </a:ext>
            </a:extLst>
          </p:cNvPr>
          <p:cNvSpPr txBox="1"/>
          <p:nvPr/>
        </p:nvSpPr>
        <p:spPr>
          <a:xfrm>
            <a:off x="1959676" y="4821994"/>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canadien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9D525252-2881-416C-9985-D47BE37407F9}"/>
              </a:ext>
            </a:extLst>
          </p:cNvPr>
          <p:cNvSpPr txBox="1"/>
          <p:nvPr/>
        </p:nvSpPr>
        <p:spPr>
          <a:xfrm>
            <a:off x="1959676" y="4788838"/>
            <a:ext cx="1379196"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p>
        </p:txBody>
      </p:sp>
      <p:sp>
        <p:nvSpPr>
          <p:cNvPr id="57" name="Action Button: Custom 16">
            <a:hlinkClick r:id="" action="ppaction://noaction" highlightClick="1"/>
            <a:extLst>
              <a:ext uri="{FF2B5EF4-FFF2-40B4-BE49-F238E27FC236}">
                <a16:creationId xmlns:a16="http://schemas.microsoft.com/office/drawing/2014/main" id="{2C2B4368-F213-499F-AAA2-83493EFE558F}"/>
              </a:ext>
            </a:extLst>
          </p:cNvPr>
          <p:cNvSpPr/>
          <p:nvPr/>
        </p:nvSpPr>
        <p:spPr>
          <a:xfrm>
            <a:off x="412595" y="435730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6BEC4877-5778-4747-8C03-9AFE1F2C9E36}"/>
              </a:ext>
            </a:extLst>
          </p:cNvPr>
          <p:cNvSpPr txBox="1"/>
          <p:nvPr/>
        </p:nvSpPr>
        <p:spPr>
          <a:xfrm>
            <a:off x="5773560" y="5230123"/>
            <a:ext cx="26834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[dirty]</a:t>
            </a:r>
          </a:p>
        </p:txBody>
      </p:sp>
      <p:sp>
        <p:nvSpPr>
          <p:cNvPr id="63" name="TextBox 62">
            <a:extLst>
              <a:ext uri="{FF2B5EF4-FFF2-40B4-BE49-F238E27FC236}">
                <a16:creationId xmlns:a16="http://schemas.microsoft.com/office/drawing/2014/main" id="{7896CFD1-440B-4DF5-81C9-ADE9E4508651}"/>
              </a:ext>
            </a:extLst>
          </p:cNvPr>
          <p:cNvSpPr txBox="1"/>
          <p:nvPr/>
        </p:nvSpPr>
        <p:spPr>
          <a:xfrm>
            <a:off x="5773560" y="4758060"/>
            <a:ext cx="2487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sale</a:t>
            </a:r>
          </a:p>
        </p:txBody>
      </p:sp>
      <p:sp>
        <p:nvSpPr>
          <p:cNvPr id="60" name="TextBox 59">
            <a:extLst>
              <a:ext uri="{FF2B5EF4-FFF2-40B4-BE49-F238E27FC236}">
                <a16:creationId xmlns:a16="http://schemas.microsoft.com/office/drawing/2014/main" id="{5E74122A-9249-4275-85B2-92A431559BE1}"/>
              </a:ext>
            </a:extLst>
          </p:cNvPr>
          <p:cNvSpPr txBox="1"/>
          <p:nvPr/>
        </p:nvSpPr>
        <p:spPr>
          <a:xfrm>
            <a:off x="5736606" y="4821994"/>
            <a:ext cx="1200836"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64" name="Action Button: Custom 16">
            <a:hlinkClick r:id="" action="ppaction://noaction" highlightClick="1"/>
            <a:extLst>
              <a:ext uri="{FF2B5EF4-FFF2-40B4-BE49-F238E27FC236}">
                <a16:creationId xmlns:a16="http://schemas.microsoft.com/office/drawing/2014/main" id="{4A0286B5-851D-4E4D-9B0A-797544AAAF0E}"/>
              </a:ext>
            </a:extLst>
          </p:cNvPr>
          <p:cNvSpPr/>
          <p:nvPr/>
        </p:nvSpPr>
        <p:spPr>
          <a:xfrm>
            <a:off x="4219232" y="435730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C55CC3DD-D67F-4077-B630-18772D52177D}"/>
              </a:ext>
            </a:extLst>
          </p:cNvPr>
          <p:cNvSpPr txBox="1"/>
          <p:nvPr/>
        </p:nvSpPr>
        <p:spPr>
          <a:xfrm>
            <a:off x="9705756" y="5230123"/>
            <a:ext cx="20153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gra</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[fatty]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70" name="TextBox 69">
            <a:extLst>
              <a:ext uri="{FF2B5EF4-FFF2-40B4-BE49-F238E27FC236}">
                <a16:creationId xmlns:a16="http://schemas.microsoft.com/office/drawing/2014/main" id="{51BFE533-DFB3-4D30-BD8A-1E048A116487}"/>
              </a:ext>
            </a:extLst>
          </p:cNvPr>
          <p:cNvSpPr txBox="1"/>
          <p:nvPr/>
        </p:nvSpPr>
        <p:spPr>
          <a:xfrm>
            <a:off x="9705756" y="4753302"/>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a:t>
            </a:r>
          </a:p>
        </p:txBody>
      </p:sp>
      <p:sp>
        <p:nvSpPr>
          <p:cNvPr id="67" name="TextBox 66">
            <a:extLst>
              <a:ext uri="{FF2B5EF4-FFF2-40B4-BE49-F238E27FC236}">
                <a16:creationId xmlns:a16="http://schemas.microsoft.com/office/drawing/2014/main" id="{AEF2CC62-1923-445C-9F77-1F07615E8069}"/>
              </a:ext>
            </a:extLst>
          </p:cNvPr>
          <p:cNvSpPr txBox="1"/>
          <p:nvPr/>
        </p:nvSpPr>
        <p:spPr>
          <a:xfrm>
            <a:off x="9650969" y="4788838"/>
            <a:ext cx="1730724"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71" name="Action Button: Custom 16">
            <a:hlinkClick r:id="" action="ppaction://noaction" highlightClick="1"/>
            <a:extLst>
              <a:ext uri="{FF2B5EF4-FFF2-40B4-BE49-F238E27FC236}">
                <a16:creationId xmlns:a16="http://schemas.microsoft.com/office/drawing/2014/main" id="{71595377-C447-4588-9C30-273A0203FF89}"/>
              </a:ext>
            </a:extLst>
          </p:cNvPr>
          <p:cNvSpPr/>
          <p:nvPr/>
        </p:nvSpPr>
        <p:spPr>
          <a:xfrm>
            <a:off x="8133595" y="435730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 name="Rounded Rectangle 46">
            <a:extLst>
              <a:ext uri="{FF2B5EF4-FFF2-40B4-BE49-F238E27FC236}">
                <a16:creationId xmlns:a16="http://schemas.microsoft.com/office/drawing/2014/main" id="{76E4E93F-2513-4B5E-B765-358260A9743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407CC6F-52D8-4974-A175-111234BF7643}"/>
              </a:ext>
            </a:extLst>
          </p:cNvPr>
          <p:cNvSpPr txBox="1"/>
          <p:nvPr/>
        </p:nvSpPr>
        <p:spPr>
          <a:xfrm>
            <a:off x="194989" y="1368058"/>
            <a:ext cx="111980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masculin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26" name="Picture 2" descr="Face Angel Clip Art">
            <a:extLst>
              <a:ext uri="{FF2B5EF4-FFF2-40B4-BE49-F238E27FC236}">
                <a16:creationId xmlns:a16="http://schemas.microsoft.com/office/drawing/2014/main" id="{9E7345D4-1191-4243-AD07-C7F23FDC1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539" y="2923728"/>
            <a:ext cx="882113" cy="10105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iffel Tower Clip Art">
            <a:extLst>
              <a:ext uri="{FF2B5EF4-FFF2-40B4-BE49-F238E27FC236}">
                <a16:creationId xmlns:a16="http://schemas.microsoft.com/office/drawing/2014/main" id="{CDB3022A-6DEF-4252-B238-1C695BAF50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1104" y="2508111"/>
            <a:ext cx="735888" cy="1571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ttle Clip Art">
            <a:extLst>
              <a:ext uri="{FF2B5EF4-FFF2-40B4-BE49-F238E27FC236}">
                <a16:creationId xmlns:a16="http://schemas.microsoft.com/office/drawing/2014/main" id="{3A5BF7DB-6081-4802-A461-8CF577A4FC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0239" y="2620332"/>
            <a:ext cx="861206" cy="11967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roissant Clip Art">
            <a:extLst>
              <a:ext uri="{FF2B5EF4-FFF2-40B4-BE49-F238E27FC236}">
                <a16:creationId xmlns:a16="http://schemas.microsoft.com/office/drawing/2014/main" id="{A53A7FEC-DB53-4D8B-9831-ABBD30B261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757870">
            <a:off x="4706724" y="3612118"/>
            <a:ext cx="694928" cy="4001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nada Flag Flying Clip Art">
            <a:extLst>
              <a:ext uri="{FF2B5EF4-FFF2-40B4-BE49-F238E27FC236}">
                <a16:creationId xmlns:a16="http://schemas.microsoft.com/office/drawing/2014/main" id="{73314FE8-97EE-43D0-9B5F-89CEFE987C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171" y="4891545"/>
            <a:ext cx="1419122" cy="11967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irty Spoon Clip Art">
            <a:extLst>
              <a:ext uri="{FF2B5EF4-FFF2-40B4-BE49-F238E27FC236}">
                <a16:creationId xmlns:a16="http://schemas.microsoft.com/office/drawing/2014/main" id="{415A6590-08FA-4AD4-8482-06ABC6C80E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121142">
            <a:off x="4508620" y="4710547"/>
            <a:ext cx="1316184" cy="10529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con Clip Art">
            <a:extLst>
              <a:ext uri="{FF2B5EF4-FFF2-40B4-BE49-F238E27FC236}">
                <a16:creationId xmlns:a16="http://schemas.microsoft.com/office/drawing/2014/main" id="{C4D9A2B3-6A6A-4015-AE2D-79716B6845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53879" y="5026610"/>
            <a:ext cx="781050"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29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9" grpId="0" animBg="1"/>
      <p:bldP spid="46" grpId="0" animBg="1"/>
      <p:bldP spid="53" grpId="0" animBg="1"/>
      <p:bldP spid="60" grpId="0" animBg="1"/>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68" name="Picture 20" descr="Boxwobg Clip Art">
            <a:extLst>
              <a:ext uri="{FF2B5EF4-FFF2-40B4-BE49-F238E27FC236}">
                <a16:creationId xmlns:a16="http://schemas.microsoft.com/office/drawing/2014/main" id="{8199749B-A337-4CAE-9246-0BD92860C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9430" y="4313415"/>
            <a:ext cx="1821936" cy="16324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19955A-4B58-4CCD-91CA-EBB2071CE812}"/>
              </a:ext>
            </a:extLst>
          </p:cNvPr>
          <p:cNvSpPr txBox="1"/>
          <p:nvPr/>
        </p:nvSpPr>
        <p:spPr>
          <a:xfrm>
            <a:off x="2000316" y="3301981"/>
            <a:ext cx="26098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gratuit</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3911CBF-0F89-4C38-BBC0-E9C5621D8796}"/>
              </a:ext>
            </a:extLst>
          </p:cNvPr>
          <p:cNvSpPr txBox="1"/>
          <p:nvPr/>
        </p:nvSpPr>
        <p:spPr>
          <a:xfrm>
            <a:off x="2002874" y="2818619"/>
            <a:ext cx="24584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gratui</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a:solidFill>
                  <a:schemeClr val="bg1"/>
                </a:solidFill>
              </a:rPr>
              <a:t>Les adjectifs au masculin</a:t>
            </a:r>
            <a:endParaRPr lang="en-GB" sz="3600" b="1" dirty="0">
              <a:solidFill>
                <a:schemeClr val="bg1"/>
              </a:solidFill>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94989" y="1368058"/>
            <a:ext cx="111980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féminin</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43AD3494-1888-4887-909F-0753F0C0FA42}"/>
              </a:ext>
            </a:extLst>
          </p:cNvPr>
          <p:cNvSpPr txBox="1"/>
          <p:nvPr/>
        </p:nvSpPr>
        <p:spPr>
          <a:xfrm>
            <a:off x="2043650" y="3317370"/>
            <a:ext cx="1394326"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p>
        </p:txBody>
      </p:sp>
      <p:sp>
        <p:nvSpPr>
          <p:cNvPr id="22" name="Action Button: Custom 16">
            <a:hlinkClick r:id="" action="ppaction://noaction" highlightClick="1"/>
            <a:extLst>
              <a:ext uri="{FF2B5EF4-FFF2-40B4-BE49-F238E27FC236}">
                <a16:creationId xmlns:a16="http://schemas.microsoft.com/office/drawing/2014/main" id="{6EDDA63E-B9FA-4CEE-93A5-08373E6373B2}"/>
              </a:ext>
            </a:extLst>
          </p:cNvPr>
          <p:cNvSpPr/>
          <p:nvPr/>
        </p:nvSpPr>
        <p:spPr>
          <a:xfrm>
            <a:off x="357808" y="245787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5B9BD5">
                    <a:lumMod val="50000"/>
                  </a:srgbClr>
                </a:solidFill>
                <a:latin typeface="Century Gothic" panose="020B0502020202020204" pitchFamily="34" charset="0"/>
              </a:rPr>
              <a:t>7</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96D4B0F-E85D-432C-8628-17D9D181FDEA}"/>
              </a:ext>
            </a:extLst>
          </p:cNvPr>
          <p:cNvSpPr txBox="1"/>
          <p:nvPr/>
        </p:nvSpPr>
        <p:spPr>
          <a:xfrm>
            <a:off x="5736606" y="3330691"/>
            <a:ext cx="22851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a:solidFill>
                  <a:srgbClr val="4472C4">
                    <a:lumMod val="50000"/>
                  </a:srgbClr>
                </a:solidFill>
                <a:latin typeface="Century Gothic" panose="020F0302020204030204"/>
              </a:rPr>
              <a:t>forme</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t>
            </a: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5C81DD96-16C1-4E67-8D92-CFDA3AA325BD}"/>
              </a:ext>
            </a:extLst>
          </p:cNvPr>
          <p:cNvSpPr txBox="1"/>
          <p:nvPr/>
        </p:nvSpPr>
        <p:spPr>
          <a:xfrm>
            <a:off x="5736606" y="2853870"/>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forme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36D1D638-557B-45EE-A8D5-99C678C4E358}"/>
              </a:ext>
            </a:extLst>
          </p:cNvPr>
          <p:cNvSpPr txBox="1"/>
          <p:nvPr/>
        </p:nvSpPr>
        <p:spPr>
          <a:xfrm>
            <a:off x="5794033" y="3298267"/>
            <a:ext cx="1545012"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43" name="Action Button: Custom 16">
            <a:hlinkClick r:id="" action="ppaction://noaction" highlightClick="1"/>
            <a:extLst>
              <a:ext uri="{FF2B5EF4-FFF2-40B4-BE49-F238E27FC236}">
                <a16:creationId xmlns:a16="http://schemas.microsoft.com/office/drawing/2014/main" id="{33447F9F-60C7-486F-93BF-D76F33CC2E5D}"/>
              </a:ext>
            </a:extLst>
          </p:cNvPr>
          <p:cNvSpPr/>
          <p:nvPr/>
        </p:nvSpPr>
        <p:spPr>
          <a:xfrm>
            <a:off x="4164445" y="245787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7C564DA0-D5D4-4899-A79D-BA2E0D8265CB}"/>
              </a:ext>
            </a:extLst>
          </p:cNvPr>
          <p:cNvSpPr txBox="1"/>
          <p:nvPr/>
        </p:nvSpPr>
        <p:spPr>
          <a:xfrm>
            <a:off x="9650969" y="3330691"/>
            <a:ext cx="2258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merveill</a:t>
            </a:r>
            <a:r>
              <a:rPr kumimoji="0" lang="en-US"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euse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E2775C23-602F-4542-AFD0-1057A7E9E4FD}"/>
              </a:ext>
            </a:extLst>
          </p:cNvPr>
          <p:cNvSpPr txBox="1"/>
          <p:nvPr/>
        </p:nvSpPr>
        <p:spPr>
          <a:xfrm>
            <a:off x="9650969" y="2853870"/>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merveilleu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x</a:t>
            </a:r>
          </a:p>
        </p:txBody>
      </p:sp>
      <p:sp>
        <p:nvSpPr>
          <p:cNvPr id="46" name="TextBox 45">
            <a:extLst>
              <a:ext uri="{FF2B5EF4-FFF2-40B4-BE49-F238E27FC236}">
                <a16:creationId xmlns:a16="http://schemas.microsoft.com/office/drawing/2014/main" id="{B1F2DDD4-7789-4AE4-A84D-E8DF3567441E}"/>
              </a:ext>
            </a:extLst>
          </p:cNvPr>
          <p:cNvSpPr txBox="1"/>
          <p:nvPr/>
        </p:nvSpPr>
        <p:spPr>
          <a:xfrm rot="10800000" flipV="1">
            <a:off x="9598607" y="3368840"/>
            <a:ext cx="1675937"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50" name="Action Button: Custom 16">
            <a:hlinkClick r:id="" action="ppaction://noaction" highlightClick="1"/>
            <a:extLst>
              <a:ext uri="{FF2B5EF4-FFF2-40B4-BE49-F238E27FC236}">
                <a16:creationId xmlns:a16="http://schemas.microsoft.com/office/drawing/2014/main" id="{2C426B86-7C2C-412C-B399-F976E0ABCB0A}"/>
              </a:ext>
            </a:extLst>
          </p:cNvPr>
          <p:cNvSpPr/>
          <p:nvPr/>
        </p:nvSpPr>
        <p:spPr>
          <a:xfrm>
            <a:off x="8078808" y="245787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5B9BD5">
                    <a:lumMod val="50000"/>
                  </a:srgbClr>
                </a:solidFill>
                <a:latin typeface="Century Gothic" panose="020B0502020202020204" pitchFamily="34" charset="0"/>
              </a:rPr>
              <a:t>9</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6E1008C-AA74-4458-8D9D-25108FE47F0C}"/>
              </a:ext>
            </a:extLst>
          </p:cNvPr>
          <p:cNvSpPr txBox="1"/>
          <p:nvPr/>
        </p:nvSpPr>
        <p:spPr>
          <a:xfrm>
            <a:off x="2020636" y="5222104"/>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aérien</a:t>
            </a:r>
            <a:r>
              <a:rPr lang="en-GB" sz="2000" b="1">
                <a:solidFill>
                  <a:srgbClr val="4472C4">
                    <a:lumMod val="50000"/>
                  </a:srgbClr>
                </a:solidFill>
                <a:latin typeface="Century Gothic" panose="020F0302020204030204"/>
              </a:rPr>
              <a:t>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F5D8178B-5570-4FB5-8959-14DE9C50EBA5}"/>
              </a:ext>
            </a:extLst>
          </p:cNvPr>
          <p:cNvSpPr txBox="1"/>
          <p:nvPr/>
        </p:nvSpPr>
        <p:spPr>
          <a:xfrm>
            <a:off x="2043650" y="4821994"/>
            <a:ext cx="2015307" cy="400110"/>
          </a:xfrm>
          <a:prstGeom prst="rect">
            <a:avLst/>
          </a:prstGeom>
          <a:noFill/>
        </p:spPr>
        <p:txBody>
          <a:bodyPr wrap="square" rtlCol="0">
            <a:spAutoFit/>
          </a:bodyPr>
          <a:lstStyle/>
          <a:p>
            <a:pPr lvl="0">
              <a:defRPr/>
            </a:pPr>
            <a:r>
              <a:rPr lang="en-GB" sz="2000" dirty="0" err="1">
                <a:solidFill>
                  <a:srgbClr val="4472C4">
                    <a:lumMod val="50000"/>
                  </a:srgbClr>
                </a:solidFill>
              </a:rPr>
              <a:t>aérie</a:t>
            </a:r>
            <a:r>
              <a:rPr lang="en-GB" sz="2000" b="1" dirty="0" err="1">
                <a:solidFill>
                  <a:srgbClr val="4472C4">
                    <a:lumMod val="50000"/>
                  </a:srgbClr>
                </a:solidFill>
              </a:rPr>
              <a:t>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9D525252-2881-416C-9985-D47BE37407F9}"/>
              </a:ext>
            </a:extLst>
          </p:cNvPr>
          <p:cNvSpPr txBox="1"/>
          <p:nvPr/>
        </p:nvSpPr>
        <p:spPr>
          <a:xfrm>
            <a:off x="2078132" y="5222104"/>
            <a:ext cx="1338419"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________</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Action Button: Custom 16">
            <a:hlinkClick r:id="" action="ppaction://noaction" highlightClick="1"/>
            <a:extLst>
              <a:ext uri="{FF2B5EF4-FFF2-40B4-BE49-F238E27FC236}">
                <a16:creationId xmlns:a16="http://schemas.microsoft.com/office/drawing/2014/main" id="{2C2B4368-F213-499F-AAA2-83493EFE558F}"/>
              </a:ext>
            </a:extLst>
          </p:cNvPr>
          <p:cNvSpPr/>
          <p:nvPr/>
        </p:nvSpPr>
        <p:spPr>
          <a:xfrm>
            <a:off x="412595" y="435730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10</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6BEC4877-5778-4747-8C03-9AFE1F2C9E36}"/>
              </a:ext>
            </a:extLst>
          </p:cNvPr>
          <p:cNvSpPr txBox="1"/>
          <p:nvPr/>
        </p:nvSpPr>
        <p:spPr>
          <a:xfrm>
            <a:off x="5773560" y="5230123"/>
            <a:ext cx="26834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individuel</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7896CFD1-440B-4DF5-81C9-ADE9E4508651}"/>
              </a:ext>
            </a:extLst>
          </p:cNvPr>
          <p:cNvSpPr txBox="1"/>
          <p:nvPr/>
        </p:nvSpPr>
        <p:spPr>
          <a:xfrm>
            <a:off x="5773560" y="4758060"/>
            <a:ext cx="2487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individue</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5E74122A-9249-4275-85B2-92A431559BE1}"/>
              </a:ext>
            </a:extLst>
          </p:cNvPr>
          <p:cNvSpPr txBox="1"/>
          <p:nvPr/>
        </p:nvSpPr>
        <p:spPr>
          <a:xfrm>
            <a:off x="5794033" y="5230123"/>
            <a:ext cx="1545012"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64" name="Action Button: Custom 16">
            <a:hlinkClick r:id="" action="ppaction://noaction" highlightClick="1"/>
            <a:extLst>
              <a:ext uri="{FF2B5EF4-FFF2-40B4-BE49-F238E27FC236}">
                <a16:creationId xmlns:a16="http://schemas.microsoft.com/office/drawing/2014/main" id="{4A0286B5-851D-4E4D-9B0A-797544AAAF0E}"/>
              </a:ext>
            </a:extLst>
          </p:cNvPr>
          <p:cNvSpPr/>
          <p:nvPr/>
        </p:nvSpPr>
        <p:spPr>
          <a:xfrm>
            <a:off x="4219232" y="435730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11</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C55CC3DD-D67F-4077-B630-18772D52177D}"/>
              </a:ext>
            </a:extLst>
          </p:cNvPr>
          <p:cNvSpPr txBox="1"/>
          <p:nvPr/>
        </p:nvSpPr>
        <p:spPr>
          <a:xfrm>
            <a:off x="9705756" y="5230123"/>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unique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51BFE533-DFB3-4D30-BD8A-1E048A116487}"/>
              </a:ext>
            </a:extLst>
          </p:cNvPr>
          <p:cNvSpPr txBox="1"/>
          <p:nvPr/>
        </p:nvSpPr>
        <p:spPr>
          <a:xfrm>
            <a:off x="9705756" y="4753302"/>
            <a:ext cx="2015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uniqu</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67" name="TextBox 66">
            <a:extLst>
              <a:ext uri="{FF2B5EF4-FFF2-40B4-BE49-F238E27FC236}">
                <a16:creationId xmlns:a16="http://schemas.microsoft.com/office/drawing/2014/main" id="{AEF2CC62-1923-445C-9F77-1F07615E8069}"/>
              </a:ext>
            </a:extLst>
          </p:cNvPr>
          <p:cNvSpPr txBox="1"/>
          <p:nvPr/>
        </p:nvSpPr>
        <p:spPr>
          <a:xfrm>
            <a:off x="9543820" y="5222104"/>
            <a:ext cx="1730724"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sp>
        <p:nvSpPr>
          <p:cNvPr id="71" name="Action Button: Custom 16">
            <a:hlinkClick r:id="" action="ppaction://noaction" highlightClick="1"/>
            <a:extLst>
              <a:ext uri="{FF2B5EF4-FFF2-40B4-BE49-F238E27FC236}">
                <a16:creationId xmlns:a16="http://schemas.microsoft.com/office/drawing/2014/main" id="{71595377-C447-4588-9C30-273A0203FF89}"/>
              </a:ext>
            </a:extLst>
          </p:cNvPr>
          <p:cNvSpPr/>
          <p:nvPr/>
        </p:nvSpPr>
        <p:spPr>
          <a:xfrm>
            <a:off x="8133595" y="435730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12</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 name="Rounded Rectangle 46">
            <a:extLst>
              <a:ext uri="{FF2B5EF4-FFF2-40B4-BE49-F238E27FC236}">
                <a16:creationId xmlns:a16="http://schemas.microsoft.com/office/drawing/2014/main" id="{76E4E93F-2513-4B5E-B765-358260A9743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Men Suit Tie Clip Art">
            <a:extLst>
              <a:ext uri="{FF2B5EF4-FFF2-40B4-BE49-F238E27FC236}">
                <a16:creationId xmlns:a16="http://schemas.microsoft.com/office/drawing/2014/main" id="{A81712BF-9F1F-4B36-870F-4D5095516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291251" y="2959276"/>
            <a:ext cx="1428750" cy="771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fect Score Clip Art">
            <a:extLst>
              <a:ext uri="{FF2B5EF4-FFF2-40B4-BE49-F238E27FC236}">
                <a16:creationId xmlns:a16="http://schemas.microsoft.com/office/drawing/2014/main" id="{40F13921-E5CA-4FB8-8892-01D046CEE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4517" y="2517533"/>
            <a:ext cx="977909" cy="12537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lane Taking Off Clip Art">
            <a:extLst>
              <a:ext uri="{FF2B5EF4-FFF2-40B4-BE49-F238E27FC236}">
                <a16:creationId xmlns:a16="http://schemas.microsoft.com/office/drawing/2014/main" id="{F17A34B1-4BF3-4D0E-9302-96C72F8F5C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621" y="4721651"/>
            <a:ext cx="2013861" cy="124188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eople Clip Art">
            <a:extLst>
              <a:ext uri="{FF2B5EF4-FFF2-40B4-BE49-F238E27FC236}">
                <a16:creationId xmlns:a16="http://schemas.microsoft.com/office/drawing/2014/main" id="{4780A093-2B6D-4D46-A2FF-606C2B73E6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619" t="1" r="21053" b="3340"/>
          <a:stretch/>
        </p:blipFill>
        <p:spPr bwMode="auto">
          <a:xfrm>
            <a:off x="4400625" y="4917026"/>
            <a:ext cx="1334284" cy="69104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 Kamil Money Clip Art">
            <a:extLst>
              <a:ext uri="{FF2B5EF4-FFF2-40B4-BE49-F238E27FC236}">
                <a16:creationId xmlns:a16="http://schemas.microsoft.com/office/drawing/2014/main" id="{E06C099C-3A65-4AC9-B895-6FA57E00A8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842" y="3218219"/>
            <a:ext cx="1172460" cy="57059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d No Circle Clip Art">
            <a:extLst>
              <a:ext uri="{FF2B5EF4-FFF2-40B4-BE49-F238E27FC236}">
                <a16:creationId xmlns:a16="http://schemas.microsoft.com/office/drawing/2014/main" id="{4D877AA6-6074-45B8-9FF9-74E6777287F7}"/>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151" y="2897807"/>
            <a:ext cx="1079604" cy="107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3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9" grpId="0" animBg="1"/>
      <p:bldP spid="46" grpId="0" animBg="1"/>
      <p:bldP spid="53" grpId="0" animBg="1"/>
      <p:bldP spid="60" grpId="0" animBg="1"/>
      <p:bldP spid="6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061" y="296864"/>
            <a:ext cx="5265384" cy="707849"/>
          </a:xfrm>
        </p:spPr>
        <p:txBody>
          <a:bodyPr>
            <a:normAutofit/>
          </a:bodyPr>
          <a:lstStyle/>
          <a:p>
            <a:r>
              <a:rPr lang="en-GB" sz="3200" b="1" dirty="0">
                <a:solidFill>
                  <a:schemeClr val="bg1"/>
                </a:solidFill>
              </a:rPr>
              <a:t>Nice et Paris</a:t>
            </a:r>
          </a:p>
        </p:txBody>
      </p:sp>
      <p:sp>
        <p:nvSpPr>
          <p:cNvPr id="2" name="TextBox 1"/>
          <p:cNvSpPr txBox="1"/>
          <p:nvPr/>
        </p:nvSpPr>
        <p:spPr>
          <a:xfrm>
            <a:off x="125061" y="1734759"/>
            <a:ext cx="447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J’ai</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noProof="0" dirty="0" err="1">
                <a:ln>
                  <a:noFill/>
                </a:ln>
                <a:solidFill>
                  <a:srgbClr val="4472C4">
                    <a:lumMod val="50000"/>
                  </a:srgbClr>
                </a:solidFill>
                <a:effectLst/>
                <a:uLnTx/>
                <a:uFillTx/>
                <a:latin typeface="Century Gothic" panose="020B0502020202020204" pitchFamily="34" charset="0"/>
                <a:cs typeface="Arial"/>
                <a:sym typeface="Arial"/>
              </a:rPr>
              <a:t>mangé</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noProof="0" dirty="0" err="1">
                <a:ln>
                  <a:noFill/>
                </a:ln>
                <a:solidFill>
                  <a:srgbClr val="4472C4">
                    <a:lumMod val="50000"/>
                  </a:srgbClr>
                </a:solidFill>
                <a:effectLst/>
                <a:uLnTx/>
                <a:uFillTx/>
                <a:latin typeface="Century Gothic" panose="020B0502020202020204" pitchFamily="34" charset="0"/>
                <a:cs typeface="Arial"/>
                <a:sym typeface="Arial"/>
              </a:rPr>
              <a:t>italienne</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7" name="TextBox 6"/>
          <p:cNvSpPr txBox="1">
            <a:spLocks noChangeAspect="1"/>
          </p:cNvSpPr>
          <p:nvPr/>
        </p:nvSpPr>
        <p:spPr>
          <a:xfrm>
            <a:off x="125061" y="4047370"/>
            <a:ext cx="6691810" cy="5209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J’ai</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choisi</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800" kern="0" dirty="0" err="1">
                <a:solidFill>
                  <a:srgbClr val="4472C4">
                    <a:lumMod val="50000"/>
                  </a:srgbClr>
                </a:solidFill>
                <a:latin typeface="Century Gothic" panose="020B0502020202020204" pitchFamily="34" charset="0"/>
                <a:cs typeface="Arial"/>
                <a:sym typeface="Arial"/>
              </a:rPr>
              <a:t>traditionnel</a:t>
            </a:r>
            <a:r>
              <a:rPr lang="en-GB" sz="2800" kern="0" dirty="0">
                <a:solidFill>
                  <a:srgbClr val="4472C4">
                    <a:lumMod val="50000"/>
                  </a:srgbClr>
                </a:solidFill>
                <a:latin typeface="Century Gothic" panose="020B0502020202020204" pitchFamily="34" charset="0"/>
                <a:cs typeface="Arial"/>
                <a:sym typeface="Arial"/>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4" name="TextBox 13"/>
          <p:cNvSpPr txBox="1"/>
          <p:nvPr/>
        </p:nvSpPr>
        <p:spPr>
          <a:xfrm>
            <a:off x="8520621" y="5590473"/>
            <a:ext cx="23484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une recette</a:t>
            </a:r>
          </a:p>
        </p:txBody>
      </p:sp>
      <p:sp>
        <p:nvSpPr>
          <p:cNvPr id="16" name="TextBox 15"/>
          <p:cNvSpPr txBox="1"/>
          <p:nvPr/>
        </p:nvSpPr>
        <p:spPr>
          <a:xfrm>
            <a:off x="5130090" y="5590473"/>
            <a:ext cx="1818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 repas</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7" name="TextBox 16"/>
          <p:cNvSpPr txBox="1"/>
          <p:nvPr/>
        </p:nvSpPr>
        <p:spPr>
          <a:xfrm>
            <a:off x="5381449" y="2898631"/>
            <a:ext cx="1818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 plat</a:t>
            </a:r>
          </a:p>
        </p:txBody>
      </p:sp>
      <p:sp>
        <p:nvSpPr>
          <p:cNvPr id="18" name="TextBox 17"/>
          <p:cNvSpPr txBox="1"/>
          <p:nvPr/>
        </p:nvSpPr>
        <p:spPr>
          <a:xfrm>
            <a:off x="8770779" y="2871136"/>
            <a:ext cx="1818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une pizza</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21" name="Oval 20"/>
          <p:cNvSpPr/>
          <p:nvPr/>
        </p:nvSpPr>
        <p:spPr>
          <a:xfrm>
            <a:off x="5016013" y="5502627"/>
            <a:ext cx="1932152"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Oval 21"/>
          <p:cNvSpPr/>
          <p:nvPr/>
        </p:nvSpPr>
        <p:spPr>
          <a:xfrm>
            <a:off x="8770779" y="2841584"/>
            <a:ext cx="1818075"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TextBox 18"/>
          <p:cNvSpPr txBox="1"/>
          <p:nvPr/>
        </p:nvSpPr>
        <p:spPr>
          <a:xfrm>
            <a:off x="125061" y="1163992"/>
            <a:ext cx="672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Partner A</a:t>
            </a:r>
          </a:p>
        </p:txBody>
      </p:sp>
      <p:sp>
        <p:nvSpPr>
          <p:cNvPr id="20" name="TextBox 19"/>
          <p:cNvSpPr txBox="1"/>
          <p:nvPr/>
        </p:nvSpPr>
        <p:spPr>
          <a:xfrm>
            <a:off x="125061" y="3418190"/>
            <a:ext cx="672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Partner B</a:t>
            </a:r>
          </a:p>
        </p:txBody>
      </p:sp>
      <p:pic>
        <p:nvPicPr>
          <p:cNvPr id="27" name="Picture 26" descr="background rectangle">
            <a:extLst>
              <a:ext uri="{FF2B5EF4-FFF2-40B4-BE49-F238E27FC236}">
                <a16:creationId xmlns:a16="http://schemas.microsoft.com/office/drawing/2014/main" id="{5E236745-06BA-44A2-9C9F-54D0FCFA036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51E81C64-46D3-4914-8EE8-77DD923CF881}"/>
              </a:ext>
            </a:extLst>
          </p:cNvPr>
          <p:cNvSpPr txBox="1">
            <a:spLocks/>
          </p:cNvSpPr>
          <p:nvPr/>
        </p:nvSpPr>
        <p:spPr>
          <a:xfrm>
            <a:off x="0" y="296864"/>
            <a:ext cx="5638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sym typeface="Arial"/>
              </a:rPr>
              <a:t>À Milan</a:t>
            </a:r>
          </a:p>
        </p:txBody>
      </p:sp>
      <p:sp>
        <p:nvSpPr>
          <p:cNvPr id="29" name="Rounded Rectangle 46">
            <a:extLst>
              <a:ext uri="{FF2B5EF4-FFF2-40B4-BE49-F238E27FC236}">
                <a16:creationId xmlns:a16="http://schemas.microsoft.com/office/drawing/2014/main" id="{0D9F13B2-4CB8-4549-A41C-ADB60696465E}"/>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449" y="1268615"/>
            <a:ext cx="1602278" cy="158609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8662" y="1309446"/>
            <a:ext cx="1472413" cy="1452649"/>
          </a:xfrm>
          <a:prstGeom prst="rect">
            <a:avLst/>
          </a:prstGeom>
        </p:spPr>
      </p:pic>
      <p:sp>
        <p:nvSpPr>
          <p:cNvPr id="3" name="TextBox 2">
            <a:extLst>
              <a:ext uri="{FF2B5EF4-FFF2-40B4-BE49-F238E27FC236}">
                <a16:creationId xmlns:a16="http://schemas.microsoft.com/office/drawing/2014/main" id="{73A5D153-200E-4842-9BC6-E1CC68C7A5FB}"/>
              </a:ext>
            </a:extLst>
          </p:cNvPr>
          <p:cNvSpPr txBox="1"/>
          <p:nvPr/>
        </p:nvSpPr>
        <p:spPr>
          <a:xfrm>
            <a:off x="2322301" y="1806661"/>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DBA32944-D798-4F35-B821-77469DD53675}"/>
              </a:ext>
            </a:extLst>
          </p:cNvPr>
          <p:cNvSpPr txBox="1"/>
          <p:nvPr/>
        </p:nvSpPr>
        <p:spPr>
          <a:xfrm>
            <a:off x="2033838" y="4112880"/>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pic>
        <p:nvPicPr>
          <p:cNvPr id="6" name="Picture 4" descr="Plate Of Food Clip Art">
            <a:extLst>
              <a:ext uri="{FF2B5EF4-FFF2-40B4-BE49-F238E27FC236}">
                <a16:creationId xmlns:a16="http://schemas.microsoft.com/office/drawing/2014/main" id="{AA8F3B7D-4036-477A-AA89-1041DCDD15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4002" y="3817824"/>
            <a:ext cx="1516173" cy="15010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cipe, Label, Icon, Symbol, Spoon">
            <a:extLst>
              <a:ext uri="{FF2B5EF4-FFF2-40B4-BE49-F238E27FC236}">
                <a16:creationId xmlns:a16="http://schemas.microsoft.com/office/drawing/2014/main" id="{9445CC0C-FBEA-42EA-9A8E-CF09713924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3627" y="4103802"/>
            <a:ext cx="1637448" cy="139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96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061" y="296864"/>
            <a:ext cx="5265384" cy="707849"/>
          </a:xfrm>
        </p:spPr>
        <p:txBody>
          <a:bodyPr>
            <a:normAutofit/>
          </a:bodyPr>
          <a:lstStyle/>
          <a:p>
            <a:r>
              <a:rPr lang="en-GB" sz="3200" b="1" dirty="0">
                <a:solidFill>
                  <a:schemeClr val="bg1"/>
                </a:solidFill>
              </a:rPr>
              <a:t>Nice [</a:t>
            </a:r>
            <a:r>
              <a:rPr lang="en-GB" sz="3200" b="1" dirty="0" err="1">
                <a:solidFill>
                  <a:schemeClr val="bg1"/>
                </a:solidFill>
              </a:rPr>
              <a:t>Réponses</a:t>
            </a:r>
            <a:r>
              <a:rPr lang="en-GB" sz="3200" b="1" dirty="0">
                <a:solidFill>
                  <a:schemeClr val="bg1"/>
                </a:solidFill>
              </a:rPr>
              <a:t>]</a:t>
            </a:r>
          </a:p>
        </p:txBody>
      </p:sp>
      <p:sp>
        <p:nvSpPr>
          <p:cNvPr id="2" name="TextBox 1"/>
          <p:cNvSpPr txBox="1"/>
          <p:nvPr/>
        </p:nvSpPr>
        <p:spPr>
          <a:xfrm>
            <a:off x="747848" y="1615440"/>
            <a:ext cx="672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J’ai</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mangé</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noProof="0" dirty="0" err="1">
                <a:ln>
                  <a:noFill/>
                </a:ln>
                <a:solidFill>
                  <a:srgbClr val="4472C4">
                    <a:lumMod val="50000"/>
                  </a:srgbClr>
                </a:solidFill>
                <a:effectLst/>
                <a:uLnTx/>
                <a:uFillTx/>
                <a:latin typeface="Century Gothic" panose="020B0502020202020204" pitchFamily="34" charset="0"/>
                <a:cs typeface="Arial"/>
                <a:sym typeface="Arial"/>
              </a:rPr>
              <a:t>algérien</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7" name="TextBox 6"/>
          <p:cNvSpPr txBox="1">
            <a:spLocks noChangeAspect="1"/>
          </p:cNvSpPr>
          <p:nvPr/>
        </p:nvSpPr>
        <p:spPr>
          <a:xfrm>
            <a:off x="892313" y="4256416"/>
            <a:ext cx="6691810" cy="5209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Je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veux</a:t>
            </a:r>
            <a:r>
              <a:rPr lang="en-GB" sz="2800" kern="0" dirty="0">
                <a:solidFill>
                  <a:srgbClr val="4472C4">
                    <a:lumMod val="50000"/>
                  </a:srgbClr>
                </a:solidFill>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traditionnelle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14" name="TextBox 13"/>
          <p:cNvSpPr txBox="1"/>
          <p:nvPr/>
        </p:nvSpPr>
        <p:spPr>
          <a:xfrm>
            <a:off x="9509196" y="5654007"/>
            <a:ext cx="1907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 repas</a:t>
            </a:r>
          </a:p>
        </p:txBody>
      </p:sp>
      <p:sp>
        <p:nvSpPr>
          <p:cNvPr id="16" name="TextBox 15"/>
          <p:cNvSpPr txBox="1"/>
          <p:nvPr/>
        </p:nvSpPr>
        <p:spPr>
          <a:xfrm>
            <a:off x="5626191" y="5654007"/>
            <a:ext cx="1818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une pizza</a:t>
            </a:r>
          </a:p>
        </p:txBody>
      </p:sp>
      <p:sp>
        <p:nvSpPr>
          <p:cNvPr id="17" name="TextBox 16"/>
          <p:cNvSpPr txBox="1"/>
          <p:nvPr/>
        </p:nvSpPr>
        <p:spPr>
          <a:xfrm>
            <a:off x="5951984" y="2962165"/>
            <a:ext cx="1818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 plat</a:t>
            </a:r>
          </a:p>
        </p:txBody>
      </p:sp>
      <p:sp>
        <p:nvSpPr>
          <p:cNvPr id="18" name="TextBox 17"/>
          <p:cNvSpPr txBox="1"/>
          <p:nvPr/>
        </p:nvSpPr>
        <p:spPr>
          <a:xfrm>
            <a:off x="9040823" y="2962165"/>
            <a:ext cx="23484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soupe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21" name="Oval 20"/>
          <p:cNvSpPr/>
          <p:nvPr/>
        </p:nvSpPr>
        <p:spPr>
          <a:xfrm>
            <a:off x="5656136" y="5603141"/>
            <a:ext cx="1907018"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Oval 21"/>
          <p:cNvSpPr/>
          <p:nvPr/>
        </p:nvSpPr>
        <p:spPr>
          <a:xfrm>
            <a:off x="5656135" y="2913787"/>
            <a:ext cx="1907019"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Google Shape;172;p5">
            <a:hlinkClick r:id="" action="ppaction://noaction">
              <a:snd r:embed="rId3" name="1.wav"/>
            </a:hlinkClick>
          </p:cNvPr>
          <p:cNvSpPr/>
          <p:nvPr/>
        </p:nvSpPr>
        <p:spPr>
          <a:xfrm>
            <a:off x="164082" y="1648639"/>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172;p5">
            <a:hlinkClick r:id="" action="ppaction://noaction">
              <a:snd r:embed="rId4" name="2.wav"/>
            </a:hlinkClick>
          </p:cNvPr>
          <p:cNvSpPr/>
          <p:nvPr/>
        </p:nvSpPr>
        <p:spPr>
          <a:xfrm>
            <a:off x="164082" y="4294980"/>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22" descr="background rectangle">
            <a:extLst>
              <a:ext uri="{FF2B5EF4-FFF2-40B4-BE49-F238E27FC236}">
                <a16:creationId xmlns:a16="http://schemas.microsoft.com/office/drawing/2014/main" id="{AF87BCAE-6A1C-47A3-A346-9ECA1B44D91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7BE31E4C-76AA-441B-AC1D-9E4A99A1CBC1}"/>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Partner B (réponses)</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
        <p:nvSpPr>
          <p:cNvPr id="25" name="Rounded Rectangle 46">
            <a:extLst>
              <a:ext uri="{FF2B5EF4-FFF2-40B4-BE49-F238E27FC236}">
                <a16:creationId xmlns:a16="http://schemas.microsoft.com/office/drawing/2014/main" id="{F0E3ACDD-CECB-4F5D-8D00-66D84C2CF7A5}"/>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4236" y="1332149"/>
            <a:ext cx="1602278" cy="1586093"/>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9121" y="1520316"/>
            <a:ext cx="1406250" cy="11625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2968" y="3898533"/>
            <a:ext cx="1472413" cy="1452649"/>
          </a:xfrm>
          <a:prstGeom prst="rect">
            <a:avLst/>
          </a:prstGeom>
        </p:spPr>
      </p:pic>
      <p:sp>
        <p:nvSpPr>
          <p:cNvPr id="3" name="TextBox 2">
            <a:extLst>
              <a:ext uri="{FF2B5EF4-FFF2-40B4-BE49-F238E27FC236}">
                <a16:creationId xmlns:a16="http://schemas.microsoft.com/office/drawing/2014/main" id="{4D971024-632E-4D25-AF34-35B55FF2E80A}"/>
              </a:ext>
            </a:extLst>
          </p:cNvPr>
          <p:cNvSpPr txBox="1"/>
          <p:nvPr/>
        </p:nvSpPr>
        <p:spPr>
          <a:xfrm>
            <a:off x="2945088" y="1701456"/>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E1D931C5-67C1-47BF-B1DB-D57FE729DC8E}"/>
              </a:ext>
            </a:extLst>
          </p:cNvPr>
          <p:cNvSpPr txBox="1"/>
          <p:nvPr/>
        </p:nvSpPr>
        <p:spPr>
          <a:xfrm>
            <a:off x="2466491" y="4316841"/>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pic>
        <p:nvPicPr>
          <p:cNvPr id="6" name="Picture 4" descr="Plate Of Food Clip Art">
            <a:extLst>
              <a:ext uri="{FF2B5EF4-FFF2-40B4-BE49-F238E27FC236}">
                <a16:creationId xmlns:a16="http://schemas.microsoft.com/office/drawing/2014/main" id="{2A886DE1-5631-40E0-83E6-ABDFB2944A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04618" y="4100932"/>
            <a:ext cx="1516173" cy="150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62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575" y="273038"/>
            <a:ext cx="5265384" cy="707849"/>
          </a:xfrm>
        </p:spPr>
        <p:txBody>
          <a:bodyPr>
            <a:normAutofit/>
          </a:bodyPr>
          <a:lstStyle/>
          <a:p>
            <a:r>
              <a:rPr lang="en-GB" sz="3200" b="1" dirty="0">
                <a:solidFill>
                  <a:schemeClr val="bg1"/>
                </a:solidFill>
              </a:rPr>
              <a:t>Nice [cont’d]</a:t>
            </a:r>
          </a:p>
        </p:txBody>
      </p:sp>
      <p:sp>
        <p:nvSpPr>
          <p:cNvPr id="6" name="TextBox 5"/>
          <p:cNvSpPr txBox="1"/>
          <p:nvPr/>
        </p:nvSpPr>
        <p:spPr>
          <a:xfrm>
            <a:off x="903251" y="1806960"/>
            <a:ext cx="672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Il y a</a:t>
            </a:r>
            <a:r>
              <a:rPr kumimoji="0" lang="en-GB" sz="28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intéressant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9" name="TextBox 8"/>
          <p:cNvSpPr txBox="1"/>
          <p:nvPr/>
        </p:nvSpPr>
        <p:spPr>
          <a:xfrm>
            <a:off x="862376" y="4254606"/>
            <a:ext cx="672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est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algérien</a:t>
            </a:r>
            <a:r>
              <a:rPr lang="en-GB" sz="2800" kern="0" dirty="0">
                <a:solidFill>
                  <a:srgbClr val="4472C4">
                    <a:lumMod val="50000"/>
                  </a:srgbClr>
                </a:solidFill>
                <a:latin typeface="Century Gothic" panose="020B0502020202020204" pitchFamily="34" charset="0"/>
                <a:cs typeface="Arial"/>
                <a:sym typeface="Arial"/>
              </a:rPr>
              <a:t>ne.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0" name="TextBox 9"/>
          <p:cNvSpPr txBox="1"/>
          <p:nvPr/>
        </p:nvSpPr>
        <p:spPr>
          <a:xfrm>
            <a:off x="6309359" y="5697200"/>
            <a:ext cx="24768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solidFill>
                  <a:srgbClr val="4472C4">
                    <a:lumMod val="50000"/>
                  </a:srgbClr>
                </a:solidFill>
                <a:latin typeface="Century Gothic" panose="020B0502020202020204" pitchFamily="34" charset="0"/>
                <a:cs typeface="Arial"/>
                <a:sym typeface="Arial"/>
              </a:rPr>
              <a:t>l</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serveuse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1" name="TextBox 10"/>
          <p:cNvSpPr txBox="1"/>
          <p:nvPr/>
        </p:nvSpPr>
        <p:spPr>
          <a:xfrm>
            <a:off x="9390580" y="5684137"/>
            <a:ext cx="2519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le </a:t>
            </a:r>
            <a:r>
              <a:rPr lang="en-GB" sz="2800" kern="0" dirty="0" err="1">
                <a:solidFill>
                  <a:srgbClr val="4472C4">
                    <a:lumMod val="50000"/>
                  </a:srgbClr>
                </a:solidFill>
                <a:latin typeface="Century Gothic" panose="020B0502020202020204" pitchFamily="34" charset="0"/>
                <a:cs typeface="Arial"/>
                <a:sym typeface="Arial"/>
              </a:rPr>
              <a:t>marché</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2" name="TextBox 11"/>
          <p:cNvSpPr txBox="1"/>
          <p:nvPr/>
        </p:nvSpPr>
        <p:spPr>
          <a:xfrm>
            <a:off x="9559267" y="3124802"/>
            <a:ext cx="23671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lycée</a:t>
            </a:r>
          </a:p>
        </p:txBody>
      </p:sp>
      <p:sp>
        <p:nvSpPr>
          <p:cNvPr id="15" name="TextBox 14"/>
          <p:cNvSpPr txBox="1"/>
          <p:nvPr/>
        </p:nvSpPr>
        <p:spPr>
          <a:xfrm>
            <a:off x="6211612" y="3084209"/>
            <a:ext cx="26058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 restaurant</a:t>
            </a:r>
          </a:p>
        </p:txBody>
      </p:sp>
      <p:sp>
        <p:nvSpPr>
          <p:cNvPr id="16" name="Oval 15"/>
          <p:cNvSpPr/>
          <p:nvPr/>
        </p:nvSpPr>
        <p:spPr>
          <a:xfrm>
            <a:off x="6175305" y="3026111"/>
            <a:ext cx="2692606"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p:cNvSpPr/>
          <p:nvPr/>
        </p:nvSpPr>
        <p:spPr>
          <a:xfrm>
            <a:off x="6175304" y="5627903"/>
            <a:ext cx="2438400"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Google Shape;172;p5">
            <a:hlinkClick r:id="" action="ppaction://noaction">
              <a:snd r:embed="rId3" name="3.wav"/>
            </a:hlinkClick>
          </p:cNvPr>
          <p:cNvSpPr/>
          <p:nvPr/>
        </p:nvSpPr>
        <p:spPr>
          <a:xfrm>
            <a:off x="278611" y="18421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4" name="4.wav"/>
            </a:hlinkClick>
          </p:cNvPr>
          <p:cNvSpPr/>
          <p:nvPr/>
        </p:nvSpPr>
        <p:spPr>
          <a:xfrm>
            <a:off x="293279" y="42546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1" name="Picture 20" descr="background rectangle">
            <a:extLst>
              <a:ext uri="{FF2B5EF4-FFF2-40B4-BE49-F238E27FC236}">
                <a16:creationId xmlns:a16="http://schemas.microsoft.com/office/drawing/2014/main" id="{5232616C-29F3-464D-ACFD-1501D8FE00E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D8B63450-0B36-4B9B-AE11-03D74D4F4202}"/>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defRPr/>
            </a:pPr>
            <a:r>
              <a:rPr lang="en-GB" sz="3600" b="1" kern="0">
                <a:solidFill>
                  <a:srgbClr val="FFFFFF"/>
                </a:solidFill>
              </a:rPr>
              <a:t>Partner B (réponses)</a:t>
            </a:r>
            <a:endParaRPr lang="en-GB" sz="3600" b="1" kern="0" dirty="0">
              <a:solidFill>
                <a:srgbClr val="FFFFFF"/>
              </a:solidFill>
            </a:endParaRPr>
          </a:p>
        </p:txBody>
      </p:sp>
      <p:sp>
        <p:nvSpPr>
          <p:cNvPr id="23" name="Rounded Rectangle 46">
            <a:extLst>
              <a:ext uri="{FF2B5EF4-FFF2-40B4-BE49-F238E27FC236}">
                <a16:creationId xmlns:a16="http://schemas.microsoft.com/office/drawing/2014/main" id="{A797DBD3-5865-46D0-A602-28D078ACF350}"/>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3074" y="1878707"/>
            <a:ext cx="1631868" cy="983516"/>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0822" y="3751430"/>
            <a:ext cx="1114120" cy="1838298"/>
          </a:xfrm>
          <a:prstGeom prst="rect">
            <a:avLst/>
          </a:prstGeom>
        </p:spPr>
      </p:pic>
      <p:sp>
        <p:nvSpPr>
          <p:cNvPr id="3" name="TextBox 2">
            <a:extLst>
              <a:ext uri="{FF2B5EF4-FFF2-40B4-BE49-F238E27FC236}">
                <a16:creationId xmlns:a16="http://schemas.microsoft.com/office/drawing/2014/main" id="{0EB2D1D4-B7CD-41B6-8E6A-4F6941AC2542}"/>
              </a:ext>
            </a:extLst>
          </p:cNvPr>
          <p:cNvSpPr txBox="1"/>
          <p:nvPr/>
        </p:nvSpPr>
        <p:spPr>
          <a:xfrm>
            <a:off x="1897999" y="1863295"/>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6193682C-1BE5-4A31-9346-B5832DEBA681}"/>
              </a:ext>
            </a:extLst>
          </p:cNvPr>
          <p:cNvSpPr txBox="1"/>
          <p:nvPr/>
        </p:nvSpPr>
        <p:spPr>
          <a:xfrm>
            <a:off x="1007335" y="4309688"/>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pic>
        <p:nvPicPr>
          <p:cNvPr id="2050" name="Picture 2" descr="School Design, Building, Learning">
            <a:extLst>
              <a:ext uri="{FF2B5EF4-FFF2-40B4-BE49-F238E27FC236}">
                <a16:creationId xmlns:a16="http://schemas.microsoft.com/office/drawing/2014/main" id="{4F9E78B1-2B67-481D-88F9-30DF95D59C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2355" y="1727556"/>
            <a:ext cx="2395218" cy="1197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armer'S Market, Selling Vegetables, Produce, Selling">
            <a:extLst>
              <a:ext uri="{FF2B5EF4-FFF2-40B4-BE49-F238E27FC236}">
                <a16:creationId xmlns:a16="http://schemas.microsoft.com/office/drawing/2014/main" id="{E3DE1F61-117B-42CE-8E14-11AA0B2019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7071" y="4129512"/>
            <a:ext cx="1510481" cy="1510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36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749375" y="2931694"/>
            <a:ext cx="18180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 plat</a:t>
            </a:r>
          </a:p>
        </p:txBody>
      </p:sp>
      <p:sp>
        <p:nvSpPr>
          <p:cNvPr id="4" name="Title 3"/>
          <p:cNvSpPr>
            <a:spLocks noGrp="1"/>
          </p:cNvSpPr>
          <p:nvPr>
            <p:ph type="title"/>
          </p:nvPr>
        </p:nvSpPr>
        <p:spPr>
          <a:xfrm>
            <a:off x="125061" y="296864"/>
            <a:ext cx="5265384" cy="707849"/>
          </a:xfrm>
        </p:spPr>
        <p:txBody>
          <a:bodyPr>
            <a:normAutofit/>
          </a:bodyPr>
          <a:lstStyle/>
          <a:p>
            <a:r>
              <a:rPr lang="en-GB" sz="3200" b="1" dirty="0">
                <a:solidFill>
                  <a:schemeClr val="bg1"/>
                </a:solidFill>
              </a:rPr>
              <a:t>Paris [</a:t>
            </a:r>
            <a:r>
              <a:rPr lang="en-GB" sz="3200" b="1" dirty="0" err="1">
                <a:solidFill>
                  <a:schemeClr val="bg1"/>
                </a:solidFill>
              </a:rPr>
              <a:t>Réponses</a:t>
            </a:r>
            <a:r>
              <a:rPr lang="en-GB" sz="3200" b="1" dirty="0">
                <a:solidFill>
                  <a:schemeClr val="bg1"/>
                </a:solidFill>
              </a:rPr>
              <a:t>]</a:t>
            </a:r>
          </a:p>
        </p:txBody>
      </p:sp>
      <p:sp>
        <p:nvSpPr>
          <p:cNvPr id="2" name="TextBox 1"/>
          <p:cNvSpPr txBox="1"/>
          <p:nvPr/>
        </p:nvSpPr>
        <p:spPr>
          <a:xfrm>
            <a:off x="747848" y="1615440"/>
            <a:ext cx="672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Je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veux</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français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7" name="TextBox 6"/>
          <p:cNvSpPr txBox="1">
            <a:spLocks noChangeAspect="1"/>
          </p:cNvSpPr>
          <p:nvPr/>
        </p:nvSpPr>
        <p:spPr>
          <a:xfrm>
            <a:off x="892313" y="4256416"/>
            <a:ext cx="6691810" cy="5209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C’est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algérien</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14" name="TextBox 13"/>
          <p:cNvSpPr txBox="1"/>
          <p:nvPr/>
        </p:nvSpPr>
        <p:spPr>
          <a:xfrm>
            <a:off x="9300163" y="5613608"/>
            <a:ext cx="2122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solidFill>
                  <a:srgbClr val="4472C4">
                    <a:lumMod val="50000"/>
                  </a:srgbClr>
                </a:solidFill>
                <a:latin typeface="Century Gothic" panose="020B0502020202020204" pitchFamily="34" charset="0"/>
                <a:cs typeface="Arial"/>
                <a:sym typeface="Arial"/>
              </a:rPr>
              <a:t>la </a:t>
            </a:r>
            <a:r>
              <a:rPr lang="en-GB" sz="2800" kern="0" dirty="0" err="1">
                <a:solidFill>
                  <a:srgbClr val="4472C4">
                    <a:lumMod val="50000"/>
                  </a:srgbClr>
                </a:solidFill>
                <a:latin typeface="Century Gothic" panose="020B0502020202020204" pitchFamily="34" charset="0"/>
                <a:cs typeface="Arial"/>
                <a:sym typeface="Arial"/>
              </a:rPr>
              <a:t>viande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6" name="TextBox 15"/>
          <p:cNvSpPr txBox="1"/>
          <p:nvPr/>
        </p:nvSpPr>
        <p:spPr>
          <a:xfrm>
            <a:off x="5472008" y="5667045"/>
            <a:ext cx="24635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le restaurant</a:t>
            </a:r>
          </a:p>
        </p:txBody>
      </p:sp>
      <p:sp>
        <p:nvSpPr>
          <p:cNvPr id="18" name="TextBox 17"/>
          <p:cNvSpPr txBox="1"/>
          <p:nvPr/>
        </p:nvSpPr>
        <p:spPr>
          <a:xfrm>
            <a:off x="9233784" y="2974330"/>
            <a:ext cx="24182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une recette</a:t>
            </a:r>
          </a:p>
        </p:txBody>
      </p:sp>
      <p:sp>
        <p:nvSpPr>
          <p:cNvPr id="21" name="Oval 20"/>
          <p:cNvSpPr/>
          <p:nvPr/>
        </p:nvSpPr>
        <p:spPr>
          <a:xfrm>
            <a:off x="5472008" y="5613608"/>
            <a:ext cx="2463552"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Oval 21"/>
          <p:cNvSpPr/>
          <p:nvPr/>
        </p:nvSpPr>
        <p:spPr>
          <a:xfrm>
            <a:off x="5766048" y="2910809"/>
            <a:ext cx="1818075"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Google Shape;172;p5">
            <a:hlinkClick r:id="" action="ppaction://noaction">
              <a:snd r:embed="rId3" name="5.wav"/>
            </a:hlinkClick>
          </p:cNvPr>
          <p:cNvSpPr/>
          <p:nvPr/>
        </p:nvSpPr>
        <p:spPr>
          <a:xfrm>
            <a:off x="164083" y="1686606"/>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cs typeface="Arial"/>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172;p5">
            <a:hlinkClick r:id="" action="ppaction://noaction">
              <a:snd r:embed="rId4" name="6.wav"/>
            </a:hlinkClick>
          </p:cNvPr>
          <p:cNvSpPr/>
          <p:nvPr/>
        </p:nvSpPr>
        <p:spPr>
          <a:xfrm>
            <a:off x="201389" y="429043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22" descr="background rectangle">
            <a:extLst>
              <a:ext uri="{FF2B5EF4-FFF2-40B4-BE49-F238E27FC236}">
                <a16:creationId xmlns:a16="http://schemas.microsoft.com/office/drawing/2014/main" id="{7C209B33-6905-45B1-BF32-C90037F9282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BB3CC0A7-61FB-45DC-A4A3-B4B18D1BE664}"/>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defRPr/>
            </a:pPr>
            <a:r>
              <a:rPr lang="en-GB" sz="3600" b="1" kern="0">
                <a:solidFill>
                  <a:srgbClr val="FFFFFF"/>
                </a:solidFill>
              </a:rPr>
              <a:t>Partner A (réponses)</a:t>
            </a:r>
            <a:endParaRPr lang="en-GB" sz="3600" b="1" kern="0" dirty="0">
              <a:solidFill>
                <a:srgbClr val="FFFFFF"/>
              </a:solidFill>
            </a:endParaRPr>
          </a:p>
        </p:txBody>
      </p:sp>
      <p:sp>
        <p:nvSpPr>
          <p:cNvPr id="25" name="Rounded Rectangle 46">
            <a:extLst>
              <a:ext uri="{FF2B5EF4-FFF2-40B4-BE49-F238E27FC236}">
                <a16:creationId xmlns:a16="http://schemas.microsoft.com/office/drawing/2014/main" id="{72A06B0B-45AB-4F2E-93A3-8722A18A1E0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4236" y="1332149"/>
            <a:ext cx="1602278" cy="158609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4236" y="4247948"/>
            <a:ext cx="1631868" cy="983516"/>
          </a:xfrm>
          <a:prstGeom prst="rect">
            <a:avLst/>
          </a:prstGeom>
        </p:spPr>
      </p:pic>
      <p:sp>
        <p:nvSpPr>
          <p:cNvPr id="3" name="TextBox 2">
            <a:extLst>
              <a:ext uri="{FF2B5EF4-FFF2-40B4-BE49-F238E27FC236}">
                <a16:creationId xmlns:a16="http://schemas.microsoft.com/office/drawing/2014/main" id="{5E7BD8B8-3C6F-4CC8-9E69-847A43CB8974}"/>
              </a:ext>
            </a:extLst>
          </p:cNvPr>
          <p:cNvSpPr txBox="1"/>
          <p:nvPr/>
        </p:nvSpPr>
        <p:spPr>
          <a:xfrm>
            <a:off x="2326799" y="1701456"/>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8E6EDDF4-D557-4DD1-B5DE-2C4E38367066}"/>
              </a:ext>
            </a:extLst>
          </p:cNvPr>
          <p:cNvSpPr txBox="1"/>
          <p:nvPr/>
        </p:nvSpPr>
        <p:spPr>
          <a:xfrm>
            <a:off x="2028061" y="4316840"/>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pic>
        <p:nvPicPr>
          <p:cNvPr id="3074" name="Picture 2" descr="Recipe, Label, Icon, Symbol, Spoon">
            <a:extLst>
              <a:ext uri="{FF2B5EF4-FFF2-40B4-BE49-F238E27FC236}">
                <a16:creationId xmlns:a16="http://schemas.microsoft.com/office/drawing/2014/main" id="{996FF811-F23C-48B0-94D2-3509AD9DCD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5978" y="1332149"/>
            <a:ext cx="1637448" cy="1398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teak V Clip Art">
            <a:extLst>
              <a:ext uri="{FF2B5EF4-FFF2-40B4-BE49-F238E27FC236}">
                <a16:creationId xmlns:a16="http://schemas.microsoft.com/office/drawing/2014/main" id="{41C55A11-30C8-4D10-A988-510E6F0BB6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8175" y="4390540"/>
            <a:ext cx="1055037" cy="113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07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om</a:t>
            </a:r>
            <a:endParaRPr lang="en-US" sz="16600" dirty="0"/>
          </a:p>
        </p:txBody>
      </p:sp>
      <p:sp>
        <p:nvSpPr>
          <p:cNvPr id="4" name="TextBox 3"/>
          <p:cNvSpPr txBox="1"/>
          <p:nvPr/>
        </p:nvSpPr>
        <p:spPr>
          <a:xfrm>
            <a:off x="4339750" y="4410175"/>
            <a:ext cx="355417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om</a:t>
            </a:r>
          </a:p>
        </p:txBody>
      </p:sp>
      <p:grpSp>
        <p:nvGrpSpPr>
          <p:cNvPr id="5" name="Group 4" descr="name tag with the name Nathalie">
            <a:extLst>
              <a:ext uri="{FF2B5EF4-FFF2-40B4-BE49-F238E27FC236}">
                <a16:creationId xmlns:a16="http://schemas.microsoft.com/office/drawing/2014/main" id="{293E9216-89BF-48D5-B5FE-8D065F2D67BE}"/>
              </a:ext>
            </a:extLst>
          </p:cNvPr>
          <p:cNvGrpSpPr/>
          <p:nvPr/>
        </p:nvGrpSpPr>
        <p:grpSpPr>
          <a:xfrm>
            <a:off x="4747039" y="936242"/>
            <a:ext cx="2738448" cy="3942123"/>
            <a:chOff x="4747039" y="936242"/>
            <a:chExt cx="2738448" cy="3942123"/>
          </a:xfrm>
        </p:grpSpPr>
        <p:pic>
          <p:nvPicPr>
            <p:cNvPr id="10242" name="Picture 2" descr="name tag"/>
            <p:cNvPicPr>
              <a:picLocks noChangeAspect="1" noChangeArrowheads="1"/>
            </p:cNvPicPr>
            <p:nvPr/>
          </p:nvPicPr>
          <p:blipFill rotWithShape="1">
            <a:blip r:embed="rId5">
              <a:extLst>
                <a:ext uri="{28A0092B-C50C-407E-A947-70E740481C1C}">
                  <a14:useLocalDpi xmlns:a14="http://schemas.microsoft.com/office/drawing/2010/main" val="0"/>
                </a:ext>
              </a:extLst>
            </a:blip>
            <a:srcRect l="32526" r="32740"/>
            <a:stretch/>
          </p:blipFill>
          <p:spPr bwMode="auto">
            <a:xfrm>
              <a:off x="4747039" y="936242"/>
              <a:ext cx="2738448" cy="39421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BCEB46-D028-41E2-9122-8E31B79AE17C}"/>
                </a:ext>
              </a:extLst>
            </p:cNvPr>
            <p:cNvSpPr txBox="1"/>
            <p:nvPr/>
          </p:nvSpPr>
          <p:spPr>
            <a:xfrm>
              <a:off x="5109396" y="3178007"/>
              <a:ext cx="201373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Lefèvre</a:t>
              </a:r>
              <a:endPar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49705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m nom.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om n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5575" y="273038"/>
            <a:ext cx="5265384" cy="707849"/>
          </a:xfrm>
        </p:spPr>
        <p:txBody>
          <a:bodyPr>
            <a:normAutofit/>
          </a:bodyPr>
          <a:lstStyle/>
          <a:p>
            <a:r>
              <a:rPr lang="en-GB" sz="3200" b="1" dirty="0">
                <a:solidFill>
                  <a:schemeClr val="bg1"/>
                </a:solidFill>
              </a:rPr>
              <a:t>Paris [cont’d]</a:t>
            </a:r>
          </a:p>
        </p:txBody>
      </p:sp>
      <p:sp>
        <p:nvSpPr>
          <p:cNvPr id="6" name="TextBox 5"/>
          <p:cNvSpPr txBox="1"/>
          <p:nvPr/>
        </p:nvSpPr>
        <p:spPr>
          <a:xfrm>
            <a:off x="903251" y="1806960"/>
            <a:ext cx="672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Il y a       gentil. </a:t>
            </a:r>
          </a:p>
        </p:txBody>
      </p:sp>
      <p:sp>
        <p:nvSpPr>
          <p:cNvPr id="9" name="TextBox 8"/>
          <p:cNvSpPr txBox="1"/>
          <p:nvPr/>
        </p:nvSpPr>
        <p:spPr>
          <a:xfrm>
            <a:off x="903251" y="4254606"/>
            <a:ext cx="67208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est</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très</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bonne.</a:t>
            </a:r>
          </a:p>
        </p:txBody>
      </p:sp>
      <p:sp>
        <p:nvSpPr>
          <p:cNvPr id="10" name="TextBox 9"/>
          <p:cNvSpPr txBox="1"/>
          <p:nvPr/>
        </p:nvSpPr>
        <p:spPr>
          <a:xfrm>
            <a:off x="6263991" y="5697200"/>
            <a:ext cx="24649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solidFill>
                  <a:srgbClr val="4472C4">
                    <a:lumMod val="50000"/>
                  </a:srgbClr>
                </a:solidFill>
                <a:latin typeface="Century Gothic" panose="020B0502020202020204" pitchFamily="34" charset="0"/>
                <a:cs typeface="Arial"/>
                <a:sym typeface="Arial"/>
              </a:rPr>
              <a:t>le </a:t>
            </a:r>
            <a:r>
              <a:rPr lang="en-GB" sz="2800" kern="0" dirty="0" err="1">
                <a:solidFill>
                  <a:srgbClr val="4472C4">
                    <a:lumMod val="50000"/>
                  </a:srgbClr>
                </a:solidFill>
                <a:latin typeface="Century Gothic" panose="020B0502020202020204" pitchFamily="34" charset="0"/>
                <a:cs typeface="Arial"/>
                <a:sym typeface="Arial"/>
              </a:rPr>
              <a:t>goût</a:t>
            </a:r>
            <a:r>
              <a:rPr lang="en-GB" sz="2800" kern="0" dirty="0">
                <a:solidFill>
                  <a:srgbClr val="4472C4">
                    <a:lumMod val="50000"/>
                  </a:srgbClr>
                </a:solidFill>
                <a:latin typeface="Century Gothic" panose="020B0502020202020204" pitchFamily="34" charset="0"/>
                <a:cs typeface="Arial"/>
                <a:sym typeface="Arial"/>
              </a:rPr>
              <a:t> </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1" name="TextBox 10"/>
          <p:cNvSpPr txBox="1"/>
          <p:nvPr/>
        </p:nvSpPr>
        <p:spPr>
          <a:xfrm>
            <a:off x="9580017" y="5697200"/>
            <a:ext cx="19702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la cuisine</a:t>
            </a:r>
          </a:p>
        </p:txBody>
      </p:sp>
      <p:sp>
        <p:nvSpPr>
          <p:cNvPr id="12" name="TextBox 11"/>
          <p:cNvSpPr txBox="1"/>
          <p:nvPr/>
        </p:nvSpPr>
        <p:spPr>
          <a:xfrm>
            <a:off x="9022026" y="3058630"/>
            <a:ext cx="27737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une serveuse</a:t>
            </a:r>
          </a:p>
        </p:txBody>
      </p:sp>
      <p:sp>
        <p:nvSpPr>
          <p:cNvPr id="15" name="TextBox 14"/>
          <p:cNvSpPr txBox="1"/>
          <p:nvPr/>
        </p:nvSpPr>
        <p:spPr>
          <a:xfrm>
            <a:off x="6431890" y="3078118"/>
            <a:ext cx="22580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 serveur</a:t>
            </a:r>
          </a:p>
        </p:txBody>
      </p:sp>
      <p:sp>
        <p:nvSpPr>
          <p:cNvPr id="16" name="Oval 15"/>
          <p:cNvSpPr/>
          <p:nvPr/>
        </p:nvSpPr>
        <p:spPr>
          <a:xfrm>
            <a:off x="6431889" y="3023100"/>
            <a:ext cx="1993653"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p:cNvSpPr/>
          <p:nvPr/>
        </p:nvSpPr>
        <p:spPr>
          <a:xfrm>
            <a:off x="9462451" y="5647529"/>
            <a:ext cx="2035587" cy="661813"/>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Google Shape;172;p5">
            <a:hlinkClick r:id="" action="ppaction://noaction">
              <a:snd r:embed="rId3" name="7.wav"/>
            </a:hlinkClick>
          </p:cNvPr>
          <p:cNvSpPr/>
          <p:nvPr/>
        </p:nvSpPr>
        <p:spPr>
          <a:xfrm>
            <a:off x="275134" y="1842106"/>
            <a:ext cx="569651"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cs typeface="Arial"/>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2;p5">
            <a:hlinkClick r:id="" action="ppaction://noaction">
              <a:snd r:embed="rId4" name="8.wav"/>
            </a:hlinkClick>
          </p:cNvPr>
          <p:cNvSpPr/>
          <p:nvPr/>
        </p:nvSpPr>
        <p:spPr>
          <a:xfrm>
            <a:off x="297540" y="4289752"/>
            <a:ext cx="583765" cy="452927"/>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cs typeface="Arial"/>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1" name="Picture 20" descr="background rectangle">
            <a:extLst>
              <a:ext uri="{FF2B5EF4-FFF2-40B4-BE49-F238E27FC236}">
                <a16:creationId xmlns:a16="http://schemas.microsoft.com/office/drawing/2014/main" id="{A37FCAFD-C67F-4E32-9749-58C1EB14B46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85FC6440-3EDF-4CC2-9193-873C0E81806D}"/>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defRPr/>
            </a:pPr>
            <a:r>
              <a:rPr lang="en-GB" sz="3600" b="1" kern="0">
                <a:solidFill>
                  <a:srgbClr val="FFFFFF"/>
                </a:solidFill>
              </a:rPr>
              <a:t>Partner A (réponses)</a:t>
            </a:r>
            <a:endParaRPr lang="en-GB" sz="3600" b="1" kern="0" dirty="0">
              <a:solidFill>
                <a:srgbClr val="FFFFFF"/>
              </a:solidFill>
            </a:endParaRPr>
          </a:p>
        </p:txBody>
      </p:sp>
      <p:sp>
        <p:nvSpPr>
          <p:cNvPr id="23" name="Rounded Rectangle 46">
            <a:extLst>
              <a:ext uri="{FF2B5EF4-FFF2-40B4-BE49-F238E27FC236}">
                <a16:creationId xmlns:a16="http://schemas.microsoft.com/office/drawing/2014/main" id="{77A9B67E-D21F-4C30-B62D-53EC8BE2C4A8}"/>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377" y="4170860"/>
            <a:ext cx="1052029" cy="122117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6687" y="943280"/>
            <a:ext cx="1114120" cy="183829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0140" y="1163992"/>
            <a:ext cx="1512648" cy="1456999"/>
          </a:xfrm>
          <a:prstGeom prst="rect">
            <a:avLst/>
          </a:prstGeom>
        </p:spPr>
      </p:pic>
      <p:sp>
        <p:nvSpPr>
          <p:cNvPr id="2" name="TextBox 1">
            <a:extLst>
              <a:ext uri="{FF2B5EF4-FFF2-40B4-BE49-F238E27FC236}">
                <a16:creationId xmlns:a16="http://schemas.microsoft.com/office/drawing/2014/main" id="{23B322D7-EA63-44E6-A729-09DCF31A1131}"/>
              </a:ext>
            </a:extLst>
          </p:cNvPr>
          <p:cNvSpPr txBox="1"/>
          <p:nvPr/>
        </p:nvSpPr>
        <p:spPr>
          <a:xfrm>
            <a:off x="1915480" y="1868514"/>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CFF913AE-74F9-40B7-A9F7-DB444F902F75}"/>
              </a:ext>
            </a:extLst>
          </p:cNvPr>
          <p:cNvSpPr txBox="1"/>
          <p:nvPr/>
        </p:nvSpPr>
        <p:spPr>
          <a:xfrm>
            <a:off x="995759" y="4316160"/>
            <a:ext cx="430954" cy="400110"/>
          </a:xfrm>
          <a:prstGeom prst="rect">
            <a:avLst/>
          </a:prstGeom>
          <a:solidFill>
            <a:srgbClr val="E87D1E"/>
          </a:solidFill>
        </p:spPr>
        <p:txBody>
          <a:bodyPr wrap="square" rtlCol="0">
            <a:spAutoFit/>
          </a:bodyPr>
          <a:lstStyle/>
          <a:p>
            <a:pPr algn="ctr"/>
            <a:r>
              <a:rPr lang="en-GB" sz="2000" b="1" dirty="0">
                <a:solidFill>
                  <a:schemeClr val="bg1"/>
                </a:solidFill>
                <a:latin typeface="Century Gothic" panose="020B0502020202020204" pitchFamily="34" charset="0"/>
              </a:rPr>
              <a:t>?</a:t>
            </a:r>
            <a:endParaRPr lang="fr-FR" sz="2000" b="1" dirty="0">
              <a:solidFill>
                <a:schemeClr val="bg1"/>
              </a:solidFill>
              <a:latin typeface="Century Gothic" panose="020B0502020202020204" pitchFamily="34" charset="0"/>
            </a:endParaRPr>
          </a:p>
        </p:txBody>
      </p:sp>
      <p:pic>
        <p:nvPicPr>
          <p:cNvPr id="1026" name="Picture 2" descr="Myanmar, Burma, Chef, Fat, Taste, Lick">
            <a:extLst>
              <a:ext uri="{FF2B5EF4-FFF2-40B4-BE49-F238E27FC236}">
                <a16:creationId xmlns:a16="http://schemas.microsoft.com/office/drawing/2014/main" id="{40C07DDE-696C-4CB9-BEA7-18A6862903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9992" y="4170860"/>
            <a:ext cx="1012820" cy="147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38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6D610B4-3546-40F6-82D9-EE2B33C3AC39}"/>
              </a:ext>
            </a:extLst>
          </p:cNvPr>
          <p:cNvGraphicFramePr>
            <a:graphicFrameLocks noGrp="1"/>
          </p:cNvGraphicFramePr>
          <p:nvPr>
            <p:extLst>
              <p:ext uri="{D42A27DB-BD31-4B8C-83A1-F6EECF244321}">
                <p14:modId xmlns:p14="http://schemas.microsoft.com/office/powerpoint/2010/main" val="2865820038"/>
              </p:ext>
            </p:extLst>
          </p:nvPr>
        </p:nvGraphicFramePr>
        <p:xfrm>
          <a:off x="176300" y="1232812"/>
          <a:ext cx="5697511" cy="4876017"/>
        </p:xfrm>
        <a:graphic>
          <a:graphicData uri="http://schemas.openxmlformats.org/drawingml/2006/table">
            <a:tbl>
              <a:tblPr firstRow="1" bandRow="1">
                <a:tableStyleId>{5940675A-B579-460E-94D1-54222C63F5DA}</a:tableStyleId>
              </a:tblPr>
              <a:tblGrid>
                <a:gridCol w="2097511">
                  <a:extLst>
                    <a:ext uri="{9D8B030D-6E8A-4147-A177-3AD203B41FA5}">
                      <a16:colId xmlns:a16="http://schemas.microsoft.com/office/drawing/2014/main" val="1749480459"/>
                    </a:ext>
                  </a:extLst>
                </a:gridCol>
                <a:gridCol w="3600000">
                  <a:extLst>
                    <a:ext uri="{9D8B030D-6E8A-4147-A177-3AD203B41FA5}">
                      <a16:colId xmlns:a16="http://schemas.microsoft.com/office/drawing/2014/main" val="3086061807"/>
                    </a:ext>
                  </a:extLst>
                </a:gridCol>
              </a:tblGrid>
              <a:tr h="201159">
                <a:tc gridSpan="2">
                  <a:txBody>
                    <a:bodyPr/>
                    <a:lstStyle/>
                    <a:p>
                      <a:pPr algn="ctr"/>
                      <a:r>
                        <a:rPr lang="en-GB" sz="1200" b="1" dirty="0">
                          <a:solidFill>
                            <a:schemeClr val="accent1">
                              <a:lumMod val="50000"/>
                            </a:schemeClr>
                          </a:solidFill>
                          <a:latin typeface="Century Gothic" panose="020B0502020202020204" pitchFamily="34" charset="0"/>
                        </a:rPr>
                        <a:t>PARTNER A</a:t>
                      </a:r>
                      <a:endParaRPr lang="fr-FR" sz="1200" b="1" dirty="0">
                        <a:solidFill>
                          <a:schemeClr val="accent1">
                            <a:lumMod val="50000"/>
                          </a:schemeClr>
                        </a:solidFill>
                        <a:latin typeface="Century Gothic" panose="020B0502020202020204" pitchFamily="34" charset="0"/>
                      </a:endParaRPr>
                    </a:p>
                  </a:txBody>
                  <a:tcPr/>
                </a:tc>
                <a:tc hMerge="1">
                  <a:txBody>
                    <a:bodyPr/>
                    <a:lstStyle/>
                    <a:p>
                      <a:endParaRPr lang="fr-FR" sz="1200" dirty="0">
                        <a:solidFill>
                          <a:schemeClr val="accent1">
                            <a:lumMod val="50000"/>
                          </a:schemeClr>
                        </a:solidFill>
                      </a:endParaRPr>
                    </a:p>
                  </a:txBody>
                  <a:tcPr/>
                </a:tc>
                <a:extLst>
                  <a:ext uri="{0D108BD9-81ED-4DB2-BD59-A6C34878D82A}">
                    <a16:rowId xmlns:a16="http://schemas.microsoft.com/office/drawing/2014/main" val="2432261252"/>
                  </a:ext>
                </a:extLst>
              </a:tr>
              <a:tr h="644129">
                <a:tc>
                  <a:txBody>
                    <a:bodyPr/>
                    <a:lstStyle/>
                    <a:p>
                      <a:r>
                        <a:rPr lang="en-GB" sz="1200" b="1" dirty="0">
                          <a:solidFill>
                            <a:schemeClr val="accent1">
                              <a:lumMod val="50000"/>
                            </a:schemeClr>
                          </a:solidFill>
                          <a:latin typeface="Century Gothic" panose="020B0502020202020204" pitchFamily="34" charset="0"/>
                        </a:rPr>
                        <a:t>Say </a:t>
                      </a:r>
                      <a:r>
                        <a:rPr lang="en-GB" sz="1200" dirty="0">
                          <a:solidFill>
                            <a:schemeClr val="accent1">
                              <a:lumMod val="50000"/>
                            </a:schemeClr>
                          </a:solidFill>
                          <a:latin typeface="Century Gothic" panose="020B0502020202020204" pitchFamily="34" charset="0"/>
                        </a:rPr>
                        <a:t>these sentences to your partner. </a:t>
                      </a:r>
                      <a:r>
                        <a:rPr lang="en-GB" sz="1200" b="1" dirty="0">
                          <a:solidFill>
                            <a:schemeClr val="accent1">
                              <a:lumMod val="50000"/>
                            </a:schemeClr>
                          </a:solidFill>
                          <a:latin typeface="Century Gothic" panose="020B0502020202020204" pitchFamily="34" charset="0"/>
                        </a:rPr>
                        <a:t>Don’t say </a:t>
                      </a:r>
                      <a:r>
                        <a:rPr lang="en-GB" sz="1200" dirty="0">
                          <a:solidFill>
                            <a:schemeClr val="accent1">
                              <a:lumMod val="50000"/>
                            </a:schemeClr>
                          </a:solidFill>
                          <a:latin typeface="Century Gothic" panose="020B0502020202020204" pitchFamily="34" charset="0"/>
                        </a:rPr>
                        <a:t>the noun in brackets.</a:t>
                      </a:r>
                      <a:endParaRPr lang="fr-FR" sz="1200" dirty="0">
                        <a:solidFill>
                          <a:schemeClr val="accent1">
                            <a:lumMod val="50000"/>
                          </a:schemeClr>
                        </a:solidFill>
                        <a:latin typeface="Century Gothic" panose="020B0502020202020204" pitchFamily="34" charset="0"/>
                      </a:endParaRPr>
                    </a:p>
                  </a:txBody>
                  <a:tcPr/>
                </a:tc>
                <a:tc>
                  <a:txBody>
                    <a:bodyPr/>
                    <a:lstStyle/>
                    <a:p>
                      <a:r>
                        <a:rPr lang="fr-FR" sz="1200" b="1" dirty="0" err="1">
                          <a:solidFill>
                            <a:schemeClr val="accent1">
                              <a:lumMod val="50000"/>
                            </a:schemeClr>
                          </a:solidFill>
                          <a:latin typeface="Century Gothic" panose="020B0502020202020204" pitchFamily="34" charset="0"/>
                        </a:rPr>
                        <a:t>Listen</a:t>
                      </a:r>
                      <a:r>
                        <a:rPr lang="fr-FR" sz="1200" dirty="0">
                          <a:solidFill>
                            <a:schemeClr val="accent1">
                              <a:lumMod val="50000"/>
                            </a:schemeClr>
                          </a:solidFill>
                          <a:latin typeface="Century Gothic" panose="020B0502020202020204" pitchFamily="34" charset="0"/>
                        </a:rPr>
                        <a:t> to </a:t>
                      </a:r>
                      <a:r>
                        <a:rPr lang="fr-FR" sz="1200" dirty="0" err="1">
                          <a:solidFill>
                            <a:schemeClr val="accent1">
                              <a:lumMod val="50000"/>
                            </a:schemeClr>
                          </a:solidFill>
                          <a:latin typeface="Century Gothic" panose="020B0502020202020204" pitchFamily="34" charset="0"/>
                        </a:rPr>
                        <a:t>your</a:t>
                      </a:r>
                      <a:r>
                        <a:rPr lang="fr-FR" sz="1200" dirty="0">
                          <a:solidFill>
                            <a:schemeClr val="accent1">
                              <a:lumMod val="50000"/>
                            </a:schemeClr>
                          </a:solidFill>
                          <a:latin typeface="Century Gothic" panose="020B0502020202020204" pitchFamily="34" charset="0"/>
                        </a:rPr>
                        <a:t> </a:t>
                      </a:r>
                      <a:r>
                        <a:rPr lang="fr-FR" sz="1200" dirty="0" err="1">
                          <a:solidFill>
                            <a:schemeClr val="accent1">
                              <a:lumMod val="50000"/>
                            </a:schemeClr>
                          </a:solidFill>
                          <a:latin typeface="Century Gothic" panose="020B0502020202020204" pitchFamily="34" charset="0"/>
                        </a:rPr>
                        <a:t>partner’s</a:t>
                      </a:r>
                      <a:r>
                        <a:rPr lang="fr-FR" sz="1200" dirty="0">
                          <a:solidFill>
                            <a:schemeClr val="accent1">
                              <a:lumMod val="50000"/>
                            </a:schemeClr>
                          </a:solidFill>
                          <a:latin typeface="Century Gothic" panose="020B0502020202020204" pitchFamily="34" charset="0"/>
                        </a:rPr>
                        <a:t> sentence and </a:t>
                      </a:r>
                      <a:r>
                        <a:rPr lang="fr-FR" sz="1200" b="1" dirty="0" err="1">
                          <a:solidFill>
                            <a:schemeClr val="accent1">
                              <a:lumMod val="50000"/>
                            </a:schemeClr>
                          </a:solidFill>
                          <a:latin typeface="Century Gothic" panose="020B0502020202020204" pitchFamily="34" charset="0"/>
                        </a:rPr>
                        <a:t>say</a:t>
                      </a:r>
                      <a:r>
                        <a:rPr lang="fr-FR" sz="1200" dirty="0">
                          <a:solidFill>
                            <a:schemeClr val="accent1">
                              <a:lumMod val="50000"/>
                            </a:schemeClr>
                          </a:solidFill>
                          <a:latin typeface="Century Gothic" panose="020B0502020202020204" pitchFamily="34" charset="0"/>
                        </a:rPr>
                        <a:t> the </a:t>
                      </a:r>
                      <a:r>
                        <a:rPr lang="fr-FR" sz="1200" dirty="0" err="1">
                          <a:solidFill>
                            <a:schemeClr val="accent1">
                              <a:lumMod val="50000"/>
                            </a:schemeClr>
                          </a:solidFill>
                          <a:latin typeface="Century Gothic" panose="020B0502020202020204" pitchFamily="34" charset="0"/>
                        </a:rPr>
                        <a:t>missing</a:t>
                      </a:r>
                      <a:r>
                        <a:rPr lang="fr-FR" sz="1200" dirty="0">
                          <a:solidFill>
                            <a:schemeClr val="accent1">
                              <a:lumMod val="50000"/>
                            </a:schemeClr>
                          </a:solidFill>
                          <a:latin typeface="Century Gothic" panose="020B0502020202020204" pitchFamily="34" charset="0"/>
                        </a:rPr>
                        <a:t> </a:t>
                      </a:r>
                      <a:r>
                        <a:rPr lang="fr-FR" sz="1200" dirty="0" err="1">
                          <a:solidFill>
                            <a:schemeClr val="accent1">
                              <a:lumMod val="50000"/>
                            </a:schemeClr>
                          </a:solidFill>
                          <a:latin typeface="Century Gothic" panose="020B0502020202020204" pitchFamily="34" charset="0"/>
                        </a:rPr>
                        <a:t>noun</a:t>
                      </a:r>
                      <a:r>
                        <a:rPr lang="fr-FR" sz="1200" dirty="0">
                          <a:solidFill>
                            <a:schemeClr val="accent1">
                              <a:lumMod val="50000"/>
                            </a:schemeClr>
                          </a:solidFill>
                          <a:latin typeface="Century Gothic" panose="020B0502020202020204" pitchFamily="34" charset="0"/>
                        </a:rPr>
                        <a:t>.</a:t>
                      </a:r>
                      <a:endParaRPr lang="fr-FR" sz="1200" dirty="0">
                        <a:solidFill>
                          <a:schemeClr val="accent1">
                            <a:lumMod val="50000"/>
                          </a:schemeClr>
                        </a:solidFill>
                      </a:endParaRPr>
                    </a:p>
                  </a:txBody>
                  <a:tcPr/>
                </a:tc>
                <a:extLst>
                  <a:ext uri="{0D108BD9-81ED-4DB2-BD59-A6C34878D82A}">
                    <a16:rowId xmlns:a16="http://schemas.microsoft.com/office/drawing/2014/main" val="1724341828"/>
                  </a:ext>
                </a:extLst>
              </a:tr>
              <a:tr h="98939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kern="0" dirty="0">
                          <a:solidFill>
                            <a:schemeClr val="accent1">
                              <a:lumMod val="50000"/>
                            </a:schemeClr>
                          </a:solidFill>
                          <a:latin typeface="Century Gothic" panose="020B0502020202020204" pitchFamily="34" charset="0"/>
                          <a:cs typeface="+mn-cs"/>
                          <a:sym typeface="Arial"/>
                        </a:rPr>
                        <a:t>1. </a:t>
                      </a:r>
                      <a:r>
                        <a:rPr lang="en-GB" sz="1200" kern="0" dirty="0" err="1">
                          <a:solidFill>
                            <a:schemeClr val="accent1">
                              <a:lumMod val="50000"/>
                            </a:schemeClr>
                          </a:solidFill>
                          <a:latin typeface="Century Gothic" panose="020B0502020202020204" pitchFamily="34" charset="0"/>
                          <a:cs typeface="Arial"/>
                          <a:sym typeface="Arial"/>
                        </a:rPr>
                        <a:t>J’ai</a:t>
                      </a:r>
                      <a:r>
                        <a:rPr lang="en-GB" sz="1200" kern="0" dirty="0">
                          <a:solidFill>
                            <a:schemeClr val="accent1">
                              <a:lumMod val="50000"/>
                            </a:schemeClr>
                          </a:solidFill>
                          <a:latin typeface="Century Gothic" panose="020B0502020202020204" pitchFamily="34" charset="0"/>
                          <a:cs typeface="Arial"/>
                          <a:sym typeface="Arial"/>
                        </a:rPr>
                        <a:t> </a:t>
                      </a:r>
                      <a:r>
                        <a:rPr lang="en-GB" sz="1200" kern="0" dirty="0" err="1">
                          <a:solidFill>
                            <a:schemeClr val="accent1">
                              <a:lumMod val="50000"/>
                            </a:schemeClr>
                          </a:solidFill>
                          <a:latin typeface="Century Gothic" panose="020B0502020202020204" pitchFamily="34" charset="0"/>
                          <a:cs typeface="Arial"/>
                          <a:sym typeface="Arial"/>
                        </a:rPr>
                        <a:t>mangé</a:t>
                      </a:r>
                      <a:r>
                        <a:rPr lang="en-GB" sz="1200" kern="0" dirty="0">
                          <a:solidFill>
                            <a:schemeClr val="accent1">
                              <a:lumMod val="50000"/>
                            </a:schemeClr>
                          </a:solidFill>
                          <a:latin typeface="Century Gothic" panose="020B0502020202020204" pitchFamily="34" charset="0"/>
                          <a:cs typeface="Arial"/>
                          <a:sym typeface="Arial"/>
                        </a:rPr>
                        <a:t> [un plat] </a:t>
                      </a:r>
                      <a:r>
                        <a:rPr lang="en-GB" sz="1200" kern="0" dirty="0" err="1">
                          <a:solidFill>
                            <a:schemeClr val="accent1">
                              <a:lumMod val="50000"/>
                            </a:schemeClr>
                          </a:solidFill>
                          <a:latin typeface="Century Gothic" panose="020B0502020202020204" pitchFamily="34" charset="0"/>
                          <a:cs typeface="Arial"/>
                          <a:sym typeface="Arial"/>
                        </a:rPr>
                        <a:t>algérien</a:t>
                      </a:r>
                      <a:r>
                        <a:rPr lang="en-GB" sz="1200" kern="0" dirty="0">
                          <a:solidFill>
                            <a:schemeClr val="accent1">
                              <a:lumMod val="50000"/>
                            </a:schemeClr>
                          </a:solidFill>
                          <a:latin typeface="Century Gothic" panose="020B0502020202020204" pitchFamily="34" charset="0"/>
                          <a:cs typeface="Arial"/>
                          <a:sym typeface="Arial"/>
                        </a:rPr>
                        <a:t>.      </a:t>
                      </a:r>
                      <a:endParaRPr kumimoji="0" lang="en-GB" sz="1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endParaRPr>
                    </a:p>
                  </a:txBody>
                  <a:tcPr/>
                </a:tc>
                <a:tc>
                  <a:txBody>
                    <a:bodyPr/>
                    <a:lstStyle/>
                    <a:p>
                      <a:r>
                        <a:rPr lang="en-GB" sz="1200" b="1" dirty="0">
                          <a:solidFill>
                            <a:schemeClr val="accent1">
                              <a:lumMod val="50000"/>
                            </a:schemeClr>
                          </a:solidFill>
                          <a:latin typeface="Century Gothic" panose="020B0502020202020204" pitchFamily="34" charset="0"/>
                        </a:rPr>
                        <a:t>5. </a:t>
                      </a:r>
                      <a:endParaRPr lang="fr-FR" sz="1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602449698"/>
                  </a:ext>
                </a:extLst>
              </a:tr>
              <a:tr h="989392">
                <a:tc>
                  <a:txBody>
                    <a:bodyPr/>
                    <a:lstStyle/>
                    <a:p>
                      <a:pPr lvl="0" defTabSz="914400">
                        <a:buClr>
                          <a:srgbClr val="000000"/>
                        </a:buClr>
                        <a:defRPr/>
                      </a:pPr>
                      <a:r>
                        <a:rPr lang="en-GB" sz="1200" b="1" kern="0" dirty="0">
                          <a:solidFill>
                            <a:srgbClr val="4472C4">
                              <a:lumMod val="50000"/>
                            </a:srgbClr>
                          </a:solidFill>
                          <a:latin typeface="Century Gothic" panose="020B0502020202020204" pitchFamily="34" charset="0"/>
                          <a:cs typeface="Arial"/>
                          <a:sym typeface="Arial"/>
                        </a:rPr>
                        <a:t>2</a:t>
                      </a:r>
                      <a:r>
                        <a:rPr kumimoji="0" lang="en-GB" sz="1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1200" kern="0" dirty="0">
                          <a:solidFill>
                            <a:srgbClr val="4472C4">
                              <a:lumMod val="50000"/>
                            </a:srgbClr>
                          </a:solidFill>
                          <a:latin typeface="Century Gothic" panose="020B0502020202020204" pitchFamily="34" charset="0"/>
                          <a:cs typeface="Arial"/>
                          <a:sym typeface="Arial"/>
                        </a:rPr>
                        <a:t>Je </a:t>
                      </a:r>
                      <a:r>
                        <a:rPr lang="en-GB" sz="1200" kern="0" dirty="0" err="1">
                          <a:solidFill>
                            <a:srgbClr val="4472C4">
                              <a:lumMod val="50000"/>
                            </a:srgbClr>
                          </a:solidFill>
                          <a:latin typeface="Century Gothic" panose="020B0502020202020204" pitchFamily="34" charset="0"/>
                          <a:cs typeface="Arial"/>
                          <a:sym typeface="Arial"/>
                        </a:rPr>
                        <a:t>veux</a:t>
                      </a:r>
                      <a:r>
                        <a:rPr lang="en-GB" sz="1200" kern="0" dirty="0">
                          <a:solidFill>
                            <a:srgbClr val="4472C4">
                              <a:lumMod val="50000"/>
                            </a:srgbClr>
                          </a:solidFill>
                          <a:latin typeface="Century Gothic" panose="020B0502020202020204" pitchFamily="34" charset="0"/>
                          <a:cs typeface="Arial"/>
                          <a:sym typeface="Arial"/>
                        </a:rPr>
                        <a:t> [</a:t>
                      </a:r>
                      <a:r>
                        <a:rPr lang="en-GB" sz="1200" kern="0" dirty="0" err="1">
                          <a:solidFill>
                            <a:srgbClr val="4472C4">
                              <a:lumMod val="50000"/>
                            </a:srgbClr>
                          </a:solidFill>
                          <a:latin typeface="Century Gothic" panose="020B0502020202020204" pitchFamily="34" charset="0"/>
                          <a:cs typeface="Arial"/>
                          <a:sym typeface="Arial"/>
                        </a:rPr>
                        <a:t>une</a:t>
                      </a:r>
                      <a:r>
                        <a:rPr lang="en-GB" sz="1200" kern="0" dirty="0">
                          <a:solidFill>
                            <a:srgbClr val="4472C4">
                              <a:lumMod val="50000"/>
                            </a:srgbClr>
                          </a:solidFill>
                          <a:latin typeface="Century Gothic" panose="020B0502020202020204" pitchFamily="34" charset="0"/>
                          <a:cs typeface="Arial"/>
                          <a:sym typeface="Arial"/>
                        </a:rPr>
                        <a:t> pizza] </a:t>
                      </a:r>
                      <a:r>
                        <a:rPr lang="en-GB" sz="1200" kern="0" dirty="0" err="1">
                          <a:solidFill>
                            <a:srgbClr val="4472C4">
                              <a:lumMod val="50000"/>
                            </a:srgbClr>
                          </a:solidFill>
                          <a:latin typeface="Century Gothic" panose="020B0502020202020204" pitchFamily="34" charset="0"/>
                          <a:cs typeface="Arial"/>
                          <a:sym typeface="Arial"/>
                        </a:rPr>
                        <a:t>traditionnelle</a:t>
                      </a:r>
                      <a:r>
                        <a:rPr lang="en-GB" sz="1200" kern="0" dirty="0">
                          <a:solidFill>
                            <a:srgbClr val="4472C4">
                              <a:lumMod val="50000"/>
                            </a:srgbClr>
                          </a:solidFill>
                          <a:latin typeface="Century Gothic" panose="020B0502020202020204" pitchFamily="34" charset="0"/>
                          <a:cs typeface="Arial"/>
                          <a:sym typeface="Arial"/>
                        </a:rPr>
                        <a:t>.  </a:t>
                      </a:r>
                      <a:endParaRPr lang="en-GB" sz="1200" b="1" kern="0" dirty="0">
                        <a:solidFill>
                          <a:srgbClr val="4472C4">
                            <a:lumMod val="50000"/>
                          </a:srgbClr>
                        </a:solidFill>
                        <a:latin typeface="Century Gothic" panose="020B0502020202020204" pitchFamily="34" charset="0"/>
                        <a:cs typeface="Arial"/>
                        <a:sym typeface="Arial"/>
                      </a:endParaRPr>
                    </a:p>
                    <a:p>
                      <a:endParaRPr lang="fr-FR" sz="1200" dirty="0">
                        <a:solidFill>
                          <a:schemeClr val="accent1">
                            <a:lumMod val="50000"/>
                          </a:schemeClr>
                        </a:solidFill>
                        <a:latin typeface="Century Gothic" panose="020B0502020202020204" pitchFamily="34" charset="0"/>
                      </a:endParaRPr>
                    </a:p>
                  </a:txBody>
                  <a:tcPr/>
                </a:tc>
                <a:tc>
                  <a:txBody>
                    <a:bodyPr/>
                    <a:lstStyle/>
                    <a:p>
                      <a:r>
                        <a:rPr lang="fr-FR" sz="1200" b="1" dirty="0">
                          <a:solidFill>
                            <a:schemeClr val="accent1">
                              <a:lumMod val="50000"/>
                            </a:schemeClr>
                          </a:solidFill>
                          <a:latin typeface="Century Gothic" panose="020B0502020202020204" pitchFamily="34" charset="0"/>
                        </a:rPr>
                        <a:t>6.</a:t>
                      </a:r>
                    </a:p>
                  </a:txBody>
                  <a:tcPr/>
                </a:tc>
                <a:extLst>
                  <a:ext uri="{0D108BD9-81ED-4DB2-BD59-A6C34878D82A}">
                    <a16:rowId xmlns:a16="http://schemas.microsoft.com/office/drawing/2014/main" val="3695200967"/>
                  </a:ext>
                </a:extLst>
              </a:tr>
              <a:tr h="98939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kern="0" dirty="0">
                          <a:solidFill>
                            <a:srgbClr val="4472C4">
                              <a:lumMod val="50000"/>
                            </a:srgbClr>
                          </a:solidFill>
                          <a:latin typeface="Century Gothic" panose="020B0502020202020204" pitchFamily="34" charset="0"/>
                          <a:cs typeface="Arial"/>
                          <a:sym typeface="Arial"/>
                        </a:rPr>
                        <a:t>3.</a:t>
                      </a:r>
                      <a:r>
                        <a:rPr lang="en-GB" sz="1200" kern="0" dirty="0">
                          <a:solidFill>
                            <a:srgbClr val="4472C4">
                              <a:lumMod val="50000"/>
                            </a:srgbClr>
                          </a:solidFill>
                          <a:latin typeface="Century Gothic" panose="020B0502020202020204" pitchFamily="34" charset="0"/>
                          <a:cs typeface="Arial"/>
                          <a:sym typeface="Arial"/>
                        </a:rPr>
                        <a:t> Il y a [un restaurant] </a:t>
                      </a:r>
                      <a:r>
                        <a:rPr lang="en-GB" sz="1200" kern="0" dirty="0" err="1">
                          <a:solidFill>
                            <a:srgbClr val="4472C4">
                              <a:lumMod val="50000"/>
                            </a:srgbClr>
                          </a:solidFill>
                          <a:latin typeface="Century Gothic" panose="020B0502020202020204" pitchFamily="34" charset="0"/>
                          <a:cs typeface="Arial"/>
                          <a:sym typeface="Arial"/>
                        </a:rPr>
                        <a:t>intéressant</a:t>
                      </a:r>
                      <a:r>
                        <a:rPr lang="en-GB" sz="1200" kern="0" dirty="0">
                          <a:solidFill>
                            <a:srgbClr val="4472C4">
                              <a:lumMod val="50000"/>
                            </a:srgbClr>
                          </a:solidFill>
                          <a:latin typeface="Century Gothic" panose="020B0502020202020204" pitchFamily="34" charset="0"/>
                          <a:cs typeface="Arial"/>
                          <a:sym typeface="Arial"/>
                        </a:rPr>
                        <a:t>. </a:t>
                      </a:r>
                      <a:endParaRPr lang="en-GB" sz="1200" b="1" kern="0" dirty="0">
                        <a:solidFill>
                          <a:srgbClr val="4472C4">
                            <a:lumMod val="50000"/>
                          </a:srgbClr>
                        </a:solidFill>
                        <a:latin typeface="Century Gothic" panose="020B0502020202020204" pitchFamily="34" charset="0"/>
                        <a:cs typeface="Arial"/>
                        <a:sym typeface="Arial"/>
                      </a:endParaRPr>
                    </a:p>
                    <a:p>
                      <a:endParaRPr lang="fr-FR" sz="1200" dirty="0">
                        <a:solidFill>
                          <a:schemeClr val="accent1">
                            <a:lumMod val="50000"/>
                          </a:schemeClr>
                        </a:solidFill>
                        <a:latin typeface="Century Gothic" panose="020B0502020202020204" pitchFamily="34" charset="0"/>
                      </a:endParaRPr>
                    </a:p>
                  </a:txBody>
                  <a:tcPr/>
                </a:tc>
                <a:tc>
                  <a:txBody>
                    <a:bodyPr/>
                    <a:lstStyle/>
                    <a:p>
                      <a:r>
                        <a:rPr lang="fr-FR" sz="1200" b="1" dirty="0">
                          <a:solidFill>
                            <a:schemeClr val="accent1">
                              <a:lumMod val="50000"/>
                            </a:schemeClr>
                          </a:solidFill>
                          <a:latin typeface="Century Gothic" panose="020B0502020202020204" pitchFamily="34" charset="0"/>
                        </a:rPr>
                        <a:t>7.</a:t>
                      </a:r>
                    </a:p>
                  </a:txBody>
                  <a:tcPr/>
                </a:tc>
                <a:extLst>
                  <a:ext uri="{0D108BD9-81ED-4DB2-BD59-A6C34878D82A}">
                    <a16:rowId xmlns:a16="http://schemas.microsoft.com/office/drawing/2014/main" val="411770877"/>
                  </a:ext>
                </a:extLst>
              </a:tr>
              <a:tr h="989392">
                <a:tc>
                  <a:txBody>
                    <a:bodyPr/>
                    <a:lstStyle/>
                    <a:p>
                      <a:pPr lvl="0" defTabSz="914400">
                        <a:buClr>
                          <a:srgbClr val="000000"/>
                        </a:buClr>
                        <a:defRPr/>
                      </a:pPr>
                      <a:r>
                        <a:rPr lang="en-GB" sz="1200" b="1" kern="0" noProof="0" dirty="0">
                          <a:solidFill>
                            <a:srgbClr val="4472C4">
                              <a:lumMod val="50000"/>
                            </a:srgbClr>
                          </a:solidFill>
                          <a:latin typeface="Century Gothic" panose="020B0502020202020204" pitchFamily="34" charset="0"/>
                          <a:cs typeface="Arial"/>
                          <a:sym typeface="Arial"/>
                        </a:rPr>
                        <a:t>4</a:t>
                      </a:r>
                      <a:r>
                        <a:rPr kumimoji="0" lang="en-GB" sz="1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1200" kern="0" dirty="0">
                          <a:solidFill>
                            <a:srgbClr val="4472C4">
                              <a:lumMod val="50000"/>
                            </a:srgbClr>
                          </a:solidFill>
                          <a:latin typeface="Century Gothic" panose="020B0502020202020204" pitchFamily="34" charset="0"/>
                          <a:cs typeface="Arial"/>
                          <a:sym typeface="Arial"/>
                        </a:rPr>
                        <a:t>[La </a:t>
                      </a:r>
                      <a:r>
                        <a:rPr lang="en-GB" sz="1200" kern="0" dirty="0" err="1">
                          <a:solidFill>
                            <a:srgbClr val="4472C4">
                              <a:lumMod val="50000"/>
                            </a:srgbClr>
                          </a:solidFill>
                          <a:latin typeface="Century Gothic" panose="020B0502020202020204" pitchFamily="34" charset="0"/>
                          <a:cs typeface="Arial"/>
                          <a:sym typeface="Arial"/>
                        </a:rPr>
                        <a:t>serveuse</a:t>
                      </a:r>
                      <a:r>
                        <a:rPr lang="en-GB" sz="1200" kern="0" dirty="0">
                          <a:solidFill>
                            <a:srgbClr val="4472C4">
                              <a:lumMod val="50000"/>
                            </a:srgbClr>
                          </a:solidFill>
                          <a:latin typeface="Century Gothic" panose="020B0502020202020204" pitchFamily="34" charset="0"/>
                          <a:cs typeface="Arial"/>
                          <a:sym typeface="Arial"/>
                        </a:rPr>
                        <a:t>] </a:t>
                      </a:r>
                      <a:r>
                        <a:rPr lang="en-GB" sz="1200" kern="0" dirty="0" err="1">
                          <a:solidFill>
                            <a:srgbClr val="4472C4">
                              <a:lumMod val="50000"/>
                            </a:srgbClr>
                          </a:solidFill>
                          <a:latin typeface="Century Gothic" panose="020B0502020202020204" pitchFamily="34" charset="0"/>
                          <a:cs typeface="Arial"/>
                          <a:sym typeface="Arial"/>
                        </a:rPr>
                        <a:t>est</a:t>
                      </a:r>
                      <a:r>
                        <a:rPr lang="en-GB" sz="1200" kern="0" dirty="0">
                          <a:solidFill>
                            <a:srgbClr val="4472C4">
                              <a:lumMod val="50000"/>
                            </a:srgbClr>
                          </a:solidFill>
                          <a:latin typeface="Century Gothic" panose="020B0502020202020204" pitchFamily="34" charset="0"/>
                          <a:cs typeface="Arial"/>
                          <a:sym typeface="Arial"/>
                        </a:rPr>
                        <a:t> </a:t>
                      </a:r>
                      <a:r>
                        <a:rPr lang="en-GB" sz="1200" kern="0" dirty="0" err="1">
                          <a:solidFill>
                            <a:srgbClr val="4472C4">
                              <a:lumMod val="50000"/>
                            </a:srgbClr>
                          </a:solidFill>
                          <a:latin typeface="Century Gothic" panose="020B0502020202020204" pitchFamily="34" charset="0"/>
                          <a:cs typeface="Arial"/>
                          <a:sym typeface="Arial"/>
                        </a:rPr>
                        <a:t>très</a:t>
                      </a:r>
                      <a:r>
                        <a:rPr lang="en-GB" sz="1200" kern="0" dirty="0">
                          <a:solidFill>
                            <a:srgbClr val="4472C4">
                              <a:lumMod val="50000"/>
                            </a:srgbClr>
                          </a:solidFill>
                          <a:latin typeface="Century Gothic" panose="020B0502020202020204" pitchFamily="34" charset="0"/>
                          <a:cs typeface="Arial"/>
                          <a:sym typeface="Arial"/>
                        </a:rPr>
                        <a:t> bonne.                </a:t>
                      </a:r>
                      <a:endParaRPr lang="en-GB" sz="1200" b="1" kern="0" dirty="0">
                        <a:solidFill>
                          <a:srgbClr val="4472C4">
                            <a:lumMod val="50000"/>
                          </a:srgbClr>
                        </a:solidFill>
                        <a:latin typeface="Century Gothic" panose="020B0502020202020204" pitchFamily="34" charset="0"/>
                        <a:cs typeface="Arial"/>
                        <a:sym typeface="Arial"/>
                      </a:endParaRPr>
                    </a:p>
                    <a:p>
                      <a:endParaRPr lang="fr-FR" sz="1200" dirty="0">
                        <a:solidFill>
                          <a:schemeClr val="accent1">
                            <a:lumMod val="50000"/>
                          </a:schemeClr>
                        </a:solidFill>
                        <a:latin typeface="Century Gothic" panose="020B0502020202020204" pitchFamily="34" charset="0"/>
                      </a:endParaRPr>
                    </a:p>
                  </a:txBody>
                  <a:tcPr/>
                </a:tc>
                <a:tc>
                  <a:txBody>
                    <a:bodyPr/>
                    <a:lstStyle/>
                    <a:p>
                      <a:r>
                        <a:rPr lang="fr-FR" sz="1200" b="1" dirty="0">
                          <a:solidFill>
                            <a:schemeClr val="accent1">
                              <a:lumMod val="50000"/>
                            </a:schemeClr>
                          </a:solidFill>
                          <a:latin typeface="Century Gothic" panose="020B0502020202020204" pitchFamily="34" charset="0"/>
                        </a:rPr>
                        <a:t>8.</a:t>
                      </a:r>
                    </a:p>
                  </a:txBody>
                  <a:tcPr/>
                </a:tc>
                <a:extLst>
                  <a:ext uri="{0D108BD9-81ED-4DB2-BD59-A6C34878D82A}">
                    <a16:rowId xmlns:a16="http://schemas.microsoft.com/office/drawing/2014/main" val="3017570688"/>
                  </a:ext>
                </a:extLst>
              </a:tr>
            </a:tbl>
          </a:graphicData>
        </a:graphic>
      </p:graphicFrame>
      <p:sp>
        <p:nvSpPr>
          <p:cNvPr id="9" name="TextBox 8">
            <a:extLst>
              <a:ext uri="{FF2B5EF4-FFF2-40B4-BE49-F238E27FC236}">
                <a16:creationId xmlns:a16="http://schemas.microsoft.com/office/drawing/2014/main" id="{AE4BFA57-A941-4A6C-A68B-AD9575BF121A}"/>
              </a:ext>
            </a:extLst>
          </p:cNvPr>
          <p:cNvSpPr txBox="1"/>
          <p:nvPr/>
        </p:nvSpPr>
        <p:spPr>
          <a:xfrm>
            <a:off x="4154734" y="3827567"/>
            <a:ext cx="19070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la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viande</a:t>
            </a:r>
            <a:endPar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1" name="TextBox 10">
            <a:extLst>
              <a:ext uri="{FF2B5EF4-FFF2-40B4-BE49-F238E27FC236}">
                <a16:creationId xmlns:a16="http://schemas.microsoft.com/office/drawing/2014/main" id="{74C882C4-64B0-4858-80D1-FA8DB7134915}"/>
              </a:ext>
            </a:extLst>
          </p:cNvPr>
          <p:cNvSpPr txBox="1"/>
          <p:nvPr/>
        </p:nvSpPr>
        <p:spPr>
          <a:xfrm>
            <a:off x="2549637" y="3834421"/>
            <a:ext cx="18180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le restaurant</a:t>
            </a:r>
          </a:p>
        </p:txBody>
      </p:sp>
      <p:sp>
        <p:nvSpPr>
          <p:cNvPr id="13" name="TextBox 12">
            <a:extLst>
              <a:ext uri="{FF2B5EF4-FFF2-40B4-BE49-F238E27FC236}">
                <a16:creationId xmlns:a16="http://schemas.microsoft.com/office/drawing/2014/main" id="{0FB7DD18-D314-488E-BF3E-85BAD3A51B23}"/>
              </a:ext>
            </a:extLst>
          </p:cNvPr>
          <p:cNvSpPr txBox="1"/>
          <p:nvPr/>
        </p:nvSpPr>
        <p:spPr>
          <a:xfrm>
            <a:off x="2727329" y="2810030"/>
            <a:ext cx="18180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un plat</a:t>
            </a:r>
          </a:p>
        </p:txBody>
      </p:sp>
      <p:sp>
        <p:nvSpPr>
          <p:cNvPr id="15" name="TextBox 14">
            <a:extLst>
              <a:ext uri="{FF2B5EF4-FFF2-40B4-BE49-F238E27FC236}">
                <a16:creationId xmlns:a16="http://schemas.microsoft.com/office/drawing/2014/main" id="{BCFCD115-E7FE-4A16-A83C-74C8240EEDBA}"/>
              </a:ext>
            </a:extLst>
          </p:cNvPr>
          <p:cNvSpPr txBox="1"/>
          <p:nvPr/>
        </p:nvSpPr>
        <p:spPr>
          <a:xfrm>
            <a:off x="3801166" y="2776330"/>
            <a:ext cx="16664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recette</a:t>
            </a:r>
            <a:endPar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pic>
        <p:nvPicPr>
          <p:cNvPr id="17" name="Picture 16">
            <a:extLst>
              <a:ext uri="{FF2B5EF4-FFF2-40B4-BE49-F238E27FC236}">
                <a16:creationId xmlns:a16="http://schemas.microsoft.com/office/drawing/2014/main" id="{D58DD52E-21B3-4656-B075-C7A7D2E1D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919" y="2278846"/>
            <a:ext cx="589162" cy="583211"/>
          </a:xfrm>
          <a:prstGeom prst="rect">
            <a:avLst/>
          </a:prstGeom>
        </p:spPr>
      </p:pic>
      <p:sp>
        <p:nvSpPr>
          <p:cNvPr id="21" name="TextBox 20">
            <a:extLst>
              <a:ext uri="{FF2B5EF4-FFF2-40B4-BE49-F238E27FC236}">
                <a16:creationId xmlns:a16="http://schemas.microsoft.com/office/drawing/2014/main" id="{54C77063-A1EA-4F06-9412-30750B94C975}"/>
              </a:ext>
            </a:extLst>
          </p:cNvPr>
          <p:cNvSpPr txBox="1"/>
          <p:nvPr/>
        </p:nvSpPr>
        <p:spPr>
          <a:xfrm>
            <a:off x="2719376" y="5795437"/>
            <a:ext cx="10007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le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goût</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sp>
        <p:nvSpPr>
          <p:cNvPr id="23" name="TextBox 22">
            <a:extLst>
              <a:ext uri="{FF2B5EF4-FFF2-40B4-BE49-F238E27FC236}">
                <a16:creationId xmlns:a16="http://schemas.microsoft.com/office/drawing/2014/main" id="{B6BEA28B-9766-4554-8EEE-AC2172B94349}"/>
              </a:ext>
            </a:extLst>
          </p:cNvPr>
          <p:cNvSpPr txBox="1"/>
          <p:nvPr/>
        </p:nvSpPr>
        <p:spPr>
          <a:xfrm>
            <a:off x="4154734" y="5795437"/>
            <a:ext cx="19781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la cuisine</a:t>
            </a:r>
          </a:p>
        </p:txBody>
      </p:sp>
      <p:sp>
        <p:nvSpPr>
          <p:cNvPr id="25" name="TextBox 24">
            <a:extLst>
              <a:ext uri="{FF2B5EF4-FFF2-40B4-BE49-F238E27FC236}">
                <a16:creationId xmlns:a16="http://schemas.microsoft.com/office/drawing/2014/main" id="{A0A10D99-D93F-4B4B-9C5A-3D8B4E8F59C4}"/>
              </a:ext>
            </a:extLst>
          </p:cNvPr>
          <p:cNvSpPr txBox="1"/>
          <p:nvPr/>
        </p:nvSpPr>
        <p:spPr>
          <a:xfrm>
            <a:off x="3821634" y="4783662"/>
            <a:ext cx="18251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serveuse</a:t>
            </a:r>
            <a:endPar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27" name="TextBox 26">
            <a:extLst>
              <a:ext uri="{FF2B5EF4-FFF2-40B4-BE49-F238E27FC236}">
                <a16:creationId xmlns:a16="http://schemas.microsoft.com/office/drawing/2014/main" id="{41383861-D4E2-4210-B3AC-C64F51DBC41C}"/>
              </a:ext>
            </a:extLst>
          </p:cNvPr>
          <p:cNvSpPr txBox="1"/>
          <p:nvPr/>
        </p:nvSpPr>
        <p:spPr>
          <a:xfrm>
            <a:off x="2458885" y="4804692"/>
            <a:ext cx="17725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un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serveur</a:t>
            </a:r>
            <a:endPar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pic>
        <p:nvPicPr>
          <p:cNvPr id="29" name="Picture 28">
            <a:extLst>
              <a:ext uri="{FF2B5EF4-FFF2-40B4-BE49-F238E27FC236}">
                <a16:creationId xmlns:a16="http://schemas.microsoft.com/office/drawing/2014/main" id="{71ADB1D6-87D3-4708-9549-4AE6D8E49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2836" y="3324468"/>
            <a:ext cx="855816" cy="515795"/>
          </a:xfrm>
          <a:prstGeom prst="rect">
            <a:avLst/>
          </a:prstGeom>
        </p:spPr>
      </p:pic>
      <p:pic>
        <p:nvPicPr>
          <p:cNvPr id="31" name="Picture 30">
            <a:extLst>
              <a:ext uri="{FF2B5EF4-FFF2-40B4-BE49-F238E27FC236}">
                <a16:creationId xmlns:a16="http://schemas.microsoft.com/office/drawing/2014/main" id="{161296F5-F624-4A54-A487-70F1BFC068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4370" y="4257297"/>
            <a:ext cx="390299" cy="603942"/>
          </a:xfrm>
          <a:prstGeom prst="rect">
            <a:avLst/>
          </a:prstGeom>
        </p:spPr>
      </p:pic>
      <p:pic>
        <p:nvPicPr>
          <p:cNvPr id="33" name="Picture 32">
            <a:extLst>
              <a:ext uri="{FF2B5EF4-FFF2-40B4-BE49-F238E27FC236}">
                <a16:creationId xmlns:a16="http://schemas.microsoft.com/office/drawing/2014/main" id="{DE47E090-FB02-43B2-963B-8CDD967E35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9632" y="4318081"/>
            <a:ext cx="597911" cy="575914"/>
          </a:xfrm>
          <a:prstGeom prst="rect">
            <a:avLst/>
          </a:prstGeom>
        </p:spPr>
      </p:pic>
      <p:pic>
        <p:nvPicPr>
          <p:cNvPr id="35" name="Picture 34">
            <a:extLst>
              <a:ext uri="{FF2B5EF4-FFF2-40B4-BE49-F238E27FC236}">
                <a16:creationId xmlns:a16="http://schemas.microsoft.com/office/drawing/2014/main" id="{28CC0699-B49F-4D2B-AACE-8FB56076CC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2697" y="5326840"/>
            <a:ext cx="389283" cy="451873"/>
          </a:xfrm>
          <a:prstGeom prst="rect">
            <a:avLst/>
          </a:prstGeom>
        </p:spPr>
      </p:pic>
      <p:pic>
        <p:nvPicPr>
          <p:cNvPr id="37" name="Picture 2" descr="Recipe, Label, Icon, Symbol, Spoon">
            <a:extLst>
              <a:ext uri="{FF2B5EF4-FFF2-40B4-BE49-F238E27FC236}">
                <a16:creationId xmlns:a16="http://schemas.microsoft.com/office/drawing/2014/main" id="{054A3958-F65A-42B3-BA35-80862B238F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59280" y="2278846"/>
            <a:ext cx="682700" cy="5832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eak V Clip Art">
            <a:extLst>
              <a:ext uri="{FF2B5EF4-FFF2-40B4-BE49-F238E27FC236}">
                <a16:creationId xmlns:a16="http://schemas.microsoft.com/office/drawing/2014/main" id="{80C561DB-7041-4F3A-8603-31759D2812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3116" y="3274218"/>
            <a:ext cx="564416" cy="6073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yanmar, Burma, Chef, Fat, Taste, Lick">
            <a:extLst>
              <a:ext uri="{FF2B5EF4-FFF2-40B4-BE49-F238E27FC236}">
                <a16:creationId xmlns:a16="http://schemas.microsoft.com/office/drawing/2014/main" id="{BA305CA4-8D25-42BC-B33B-3EEB198D55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0813" y="5289596"/>
            <a:ext cx="394369" cy="575474"/>
          </a:xfrm>
          <a:prstGeom prst="rect">
            <a:avLst/>
          </a:prstGeom>
          <a:noFill/>
          <a:extLst>
            <a:ext uri="{909E8E84-426E-40DD-AFC4-6F175D3DCCD1}">
              <a14:hiddenFill xmlns:a14="http://schemas.microsoft.com/office/drawing/2010/main">
                <a:solidFill>
                  <a:srgbClr val="FFFFFF"/>
                </a:solidFill>
              </a14:hiddenFill>
            </a:ext>
          </a:extLst>
        </p:spPr>
      </p:pic>
      <p:sp>
        <p:nvSpPr>
          <p:cNvPr id="66" name="Title 3">
            <a:extLst>
              <a:ext uri="{FF2B5EF4-FFF2-40B4-BE49-F238E27FC236}">
                <a16:creationId xmlns:a16="http://schemas.microsoft.com/office/drawing/2014/main" id="{442D58DD-4EA6-447E-88A3-3D50DF8B70E0}"/>
              </a:ext>
            </a:extLst>
          </p:cNvPr>
          <p:cNvSpPr>
            <a:spLocks noGrp="1"/>
          </p:cNvSpPr>
          <p:nvPr>
            <p:ph type="title"/>
          </p:nvPr>
        </p:nvSpPr>
        <p:spPr>
          <a:xfrm>
            <a:off x="155575" y="273038"/>
            <a:ext cx="5265384" cy="707849"/>
          </a:xfrm>
        </p:spPr>
        <p:txBody>
          <a:bodyPr>
            <a:normAutofit/>
          </a:bodyPr>
          <a:lstStyle/>
          <a:p>
            <a:r>
              <a:rPr lang="en-GB" sz="3200" b="1" dirty="0">
                <a:solidFill>
                  <a:schemeClr val="bg1"/>
                </a:solidFill>
              </a:rPr>
              <a:t>Paris [cont’d]</a:t>
            </a:r>
          </a:p>
        </p:txBody>
      </p:sp>
      <p:pic>
        <p:nvPicPr>
          <p:cNvPr id="67" name="Picture 66" descr="background rectangle">
            <a:extLst>
              <a:ext uri="{FF2B5EF4-FFF2-40B4-BE49-F238E27FC236}">
                <a16:creationId xmlns:a16="http://schemas.microsoft.com/office/drawing/2014/main" id="{BBDF3E70-087B-4A04-B533-61601E1F1BE7}"/>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8" name="Title 3">
            <a:extLst>
              <a:ext uri="{FF2B5EF4-FFF2-40B4-BE49-F238E27FC236}">
                <a16:creationId xmlns:a16="http://schemas.microsoft.com/office/drawing/2014/main" id="{2A344303-F3A4-4AB3-B04D-ACAC05164CD5}"/>
              </a:ext>
            </a:extLst>
          </p:cNvPr>
          <p:cNvSpPr txBox="1">
            <a:spLocks/>
          </p:cNvSpPr>
          <p:nvPr/>
        </p:nvSpPr>
        <p:spPr>
          <a:xfrm>
            <a:off x="0" y="296864"/>
            <a:ext cx="5638800"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defRPr/>
            </a:pPr>
            <a:r>
              <a:rPr lang="en-GB" sz="3600" b="1" kern="0" dirty="0" err="1">
                <a:solidFill>
                  <a:srgbClr val="FFFFFF"/>
                </a:solidFill>
              </a:rPr>
              <a:t>En</a:t>
            </a:r>
            <a:r>
              <a:rPr lang="en-GB" sz="3600" b="1" kern="0" dirty="0">
                <a:solidFill>
                  <a:srgbClr val="FFFFFF"/>
                </a:solidFill>
              </a:rPr>
              <a:t> vacances </a:t>
            </a:r>
            <a:r>
              <a:rPr lang="en-GB" sz="3600" b="1" kern="0" dirty="0" err="1">
                <a:solidFill>
                  <a:srgbClr val="FFFFFF"/>
                </a:solidFill>
              </a:rPr>
              <a:t>en</a:t>
            </a:r>
            <a:r>
              <a:rPr lang="en-GB" sz="3600" b="1" kern="0" dirty="0">
                <a:solidFill>
                  <a:srgbClr val="FFFFFF"/>
                </a:solidFill>
              </a:rPr>
              <a:t> Italie</a:t>
            </a:r>
          </a:p>
        </p:txBody>
      </p:sp>
      <p:graphicFrame>
        <p:nvGraphicFramePr>
          <p:cNvPr id="52" name="Table 2">
            <a:extLst>
              <a:ext uri="{FF2B5EF4-FFF2-40B4-BE49-F238E27FC236}">
                <a16:creationId xmlns:a16="http://schemas.microsoft.com/office/drawing/2014/main" id="{E2419ADA-A448-49CA-952B-B7E59D4A0D60}"/>
              </a:ext>
            </a:extLst>
          </p:cNvPr>
          <p:cNvGraphicFramePr>
            <a:graphicFrameLocks noGrp="1"/>
          </p:cNvGraphicFramePr>
          <p:nvPr>
            <p:extLst>
              <p:ext uri="{D42A27DB-BD31-4B8C-83A1-F6EECF244321}">
                <p14:modId xmlns:p14="http://schemas.microsoft.com/office/powerpoint/2010/main" val="122145121"/>
              </p:ext>
            </p:extLst>
          </p:nvPr>
        </p:nvGraphicFramePr>
        <p:xfrm>
          <a:off x="6172077" y="1232812"/>
          <a:ext cx="5698800" cy="4876017"/>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1749480459"/>
                    </a:ext>
                  </a:extLst>
                </a:gridCol>
                <a:gridCol w="2098800">
                  <a:extLst>
                    <a:ext uri="{9D8B030D-6E8A-4147-A177-3AD203B41FA5}">
                      <a16:colId xmlns:a16="http://schemas.microsoft.com/office/drawing/2014/main" val="3086061807"/>
                    </a:ext>
                  </a:extLst>
                </a:gridCol>
              </a:tblGrid>
              <a:tr h="195173">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accent1">
                              <a:lumMod val="50000"/>
                            </a:schemeClr>
                          </a:solidFill>
                          <a:latin typeface="Century Gothic" panose="020B0502020202020204" pitchFamily="34" charset="0"/>
                        </a:rPr>
                        <a:t>PARTNER B</a:t>
                      </a:r>
                      <a:endParaRPr lang="fr-FR" sz="1200" b="1" dirty="0">
                        <a:solidFill>
                          <a:schemeClr val="accent1">
                            <a:lumMod val="50000"/>
                          </a:schemeClr>
                        </a:solidFill>
                        <a:latin typeface="Century Gothic" panose="020B0502020202020204" pitchFamily="34" charset="0"/>
                      </a:endParaRPr>
                    </a:p>
                  </a:txBody>
                  <a:tcPr/>
                </a:tc>
                <a:tc hMerge="1">
                  <a:txBody>
                    <a:bodyPr/>
                    <a:lstStyle/>
                    <a:p>
                      <a:endParaRPr lang="fr-FR" sz="1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58573081"/>
                  </a:ext>
                </a:extLst>
              </a:tr>
              <a:tr h="644129">
                <a:tc>
                  <a:txBody>
                    <a:bodyPr/>
                    <a:lstStyle/>
                    <a:p>
                      <a:r>
                        <a:rPr lang="fr-FR" sz="1200" b="1" dirty="0" err="1">
                          <a:solidFill>
                            <a:schemeClr val="accent1">
                              <a:lumMod val="50000"/>
                            </a:schemeClr>
                          </a:solidFill>
                          <a:latin typeface="Century Gothic" panose="020B0502020202020204" pitchFamily="34" charset="0"/>
                        </a:rPr>
                        <a:t>Listen</a:t>
                      </a:r>
                      <a:r>
                        <a:rPr lang="fr-FR" sz="1200" dirty="0">
                          <a:solidFill>
                            <a:schemeClr val="accent1">
                              <a:lumMod val="50000"/>
                            </a:schemeClr>
                          </a:solidFill>
                          <a:latin typeface="Century Gothic" panose="020B0502020202020204" pitchFamily="34" charset="0"/>
                        </a:rPr>
                        <a:t> to </a:t>
                      </a:r>
                      <a:r>
                        <a:rPr lang="fr-FR" sz="1200" dirty="0" err="1">
                          <a:solidFill>
                            <a:schemeClr val="accent1">
                              <a:lumMod val="50000"/>
                            </a:schemeClr>
                          </a:solidFill>
                          <a:latin typeface="Century Gothic" panose="020B0502020202020204" pitchFamily="34" charset="0"/>
                        </a:rPr>
                        <a:t>your</a:t>
                      </a:r>
                      <a:r>
                        <a:rPr lang="fr-FR" sz="1200" dirty="0">
                          <a:solidFill>
                            <a:schemeClr val="accent1">
                              <a:lumMod val="50000"/>
                            </a:schemeClr>
                          </a:solidFill>
                          <a:latin typeface="Century Gothic" panose="020B0502020202020204" pitchFamily="34" charset="0"/>
                        </a:rPr>
                        <a:t> </a:t>
                      </a:r>
                      <a:r>
                        <a:rPr lang="fr-FR" sz="1200" dirty="0" err="1">
                          <a:solidFill>
                            <a:schemeClr val="accent1">
                              <a:lumMod val="50000"/>
                            </a:schemeClr>
                          </a:solidFill>
                          <a:latin typeface="Century Gothic" panose="020B0502020202020204" pitchFamily="34" charset="0"/>
                        </a:rPr>
                        <a:t>partner’s</a:t>
                      </a:r>
                      <a:r>
                        <a:rPr lang="fr-FR" sz="1200" dirty="0">
                          <a:solidFill>
                            <a:schemeClr val="accent1">
                              <a:lumMod val="50000"/>
                            </a:schemeClr>
                          </a:solidFill>
                          <a:latin typeface="Century Gothic" panose="020B0502020202020204" pitchFamily="34" charset="0"/>
                        </a:rPr>
                        <a:t> sentence and </a:t>
                      </a:r>
                      <a:r>
                        <a:rPr lang="fr-FR" sz="1200" b="1" dirty="0" err="1">
                          <a:solidFill>
                            <a:schemeClr val="accent1">
                              <a:lumMod val="50000"/>
                            </a:schemeClr>
                          </a:solidFill>
                          <a:latin typeface="Century Gothic" panose="020B0502020202020204" pitchFamily="34" charset="0"/>
                        </a:rPr>
                        <a:t>say</a:t>
                      </a:r>
                      <a:r>
                        <a:rPr lang="fr-FR" sz="1200" dirty="0">
                          <a:solidFill>
                            <a:schemeClr val="accent1">
                              <a:lumMod val="50000"/>
                            </a:schemeClr>
                          </a:solidFill>
                          <a:latin typeface="Century Gothic" panose="020B0502020202020204" pitchFamily="34" charset="0"/>
                        </a:rPr>
                        <a:t> the </a:t>
                      </a:r>
                      <a:r>
                        <a:rPr lang="fr-FR" sz="1200" dirty="0" err="1">
                          <a:solidFill>
                            <a:schemeClr val="accent1">
                              <a:lumMod val="50000"/>
                            </a:schemeClr>
                          </a:solidFill>
                          <a:latin typeface="Century Gothic" panose="020B0502020202020204" pitchFamily="34" charset="0"/>
                        </a:rPr>
                        <a:t>missing</a:t>
                      </a:r>
                      <a:r>
                        <a:rPr lang="fr-FR" sz="1200" dirty="0">
                          <a:solidFill>
                            <a:schemeClr val="accent1">
                              <a:lumMod val="50000"/>
                            </a:schemeClr>
                          </a:solidFill>
                          <a:latin typeface="Century Gothic" panose="020B0502020202020204" pitchFamily="34" charset="0"/>
                        </a:rPr>
                        <a:t> </a:t>
                      </a:r>
                      <a:r>
                        <a:rPr lang="fr-FR" sz="1200" dirty="0" err="1">
                          <a:solidFill>
                            <a:schemeClr val="accent1">
                              <a:lumMod val="50000"/>
                            </a:schemeClr>
                          </a:solidFill>
                          <a:latin typeface="Century Gothic" panose="020B0502020202020204" pitchFamily="34" charset="0"/>
                        </a:rPr>
                        <a:t>noun</a:t>
                      </a:r>
                      <a:r>
                        <a:rPr lang="fr-FR" sz="1200" dirty="0">
                          <a:solidFill>
                            <a:schemeClr val="accent1">
                              <a:lumMod val="50000"/>
                            </a:schemeClr>
                          </a:solidFill>
                          <a:latin typeface="Century Gothic" panose="020B0502020202020204" pitchFamily="34" charset="0"/>
                        </a:rPr>
                        <a:t>.</a:t>
                      </a:r>
                      <a:endParaRPr lang="fr-FR" sz="1200" dirty="0">
                        <a:solidFill>
                          <a:schemeClr val="accent1">
                            <a:lumMod val="50000"/>
                          </a:schemeClr>
                        </a:solidFill>
                      </a:endParaRPr>
                    </a:p>
                  </a:txBody>
                  <a:tcPr/>
                </a:tc>
                <a:tc>
                  <a:txBody>
                    <a:bodyPr/>
                    <a:lstStyle/>
                    <a:p>
                      <a:r>
                        <a:rPr lang="en-GB" sz="1200" b="1" dirty="0">
                          <a:solidFill>
                            <a:schemeClr val="accent1">
                              <a:lumMod val="50000"/>
                            </a:schemeClr>
                          </a:solidFill>
                          <a:latin typeface="Century Gothic" panose="020B0502020202020204" pitchFamily="34" charset="0"/>
                        </a:rPr>
                        <a:t>Say </a:t>
                      </a:r>
                      <a:r>
                        <a:rPr lang="en-GB" sz="1200" dirty="0">
                          <a:solidFill>
                            <a:schemeClr val="accent1">
                              <a:lumMod val="50000"/>
                            </a:schemeClr>
                          </a:solidFill>
                          <a:latin typeface="Century Gothic" panose="020B0502020202020204" pitchFamily="34" charset="0"/>
                        </a:rPr>
                        <a:t>these sentences to your partner. </a:t>
                      </a:r>
                      <a:r>
                        <a:rPr lang="en-GB" sz="1200" b="1" dirty="0">
                          <a:solidFill>
                            <a:schemeClr val="accent1">
                              <a:lumMod val="50000"/>
                            </a:schemeClr>
                          </a:solidFill>
                          <a:latin typeface="Century Gothic" panose="020B0502020202020204" pitchFamily="34" charset="0"/>
                        </a:rPr>
                        <a:t>Don’t say </a:t>
                      </a:r>
                      <a:r>
                        <a:rPr lang="en-GB" sz="1200" dirty="0">
                          <a:solidFill>
                            <a:schemeClr val="accent1">
                              <a:lumMod val="50000"/>
                            </a:schemeClr>
                          </a:solidFill>
                          <a:latin typeface="Century Gothic" panose="020B0502020202020204" pitchFamily="34" charset="0"/>
                        </a:rPr>
                        <a:t>the noun in brackets.</a:t>
                      </a:r>
                      <a:endParaRPr lang="fr-FR" sz="1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24341828"/>
                  </a:ext>
                </a:extLst>
              </a:tr>
              <a:tr h="98939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kern="0" dirty="0">
                          <a:solidFill>
                            <a:schemeClr val="accent1">
                              <a:lumMod val="50000"/>
                            </a:schemeClr>
                          </a:solidFill>
                          <a:latin typeface="Century Gothic" panose="020B0502020202020204" pitchFamily="34" charset="0"/>
                          <a:cs typeface="+mn-cs"/>
                          <a:sym typeface="Arial"/>
                        </a:rPr>
                        <a:t>1.</a:t>
                      </a:r>
                      <a:r>
                        <a:rPr lang="en-GB" sz="1200" kern="0" dirty="0">
                          <a:solidFill>
                            <a:schemeClr val="accent1">
                              <a:lumMod val="50000"/>
                            </a:schemeClr>
                          </a:solidFill>
                          <a:latin typeface="Century Gothic" panose="020B0502020202020204" pitchFamily="34" charset="0"/>
                          <a:cs typeface="Arial"/>
                          <a:sym typeface="Arial"/>
                        </a:rPr>
                        <a:t>      </a:t>
                      </a:r>
                      <a:endParaRPr kumimoji="0" lang="en-GB" sz="1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endParaRPr>
                    </a:p>
                  </a:txBody>
                  <a:tcPr/>
                </a:tc>
                <a:tc>
                  <a:txBody>
                    <a:bodyPr/>
                    <a:lstStyle/>
                    <a:p>
                      <a:r>
                        <a:rPr lang="en-GB" sz="1200" b="1" dirty="0">
                          <a:solidFill>
                            <a:schemeClr val="accent1">
                              <a:lumMod val="50000"/>
                            </a:schemeClr>
                          </a:solidFill>
                          <a:latin typeface="Century Gothic" panose="020B0502020202020204" pitchFamily="34" charset="0"/>
                        </a:rPr>
                        <a:t>5. </a:t>
                      </a:r>
                      <a:r>
                        <a:rPr lang="en-GB" sz="1200" kern="0" dirty="0">
                          <a:solidFill>
                            <a:srgbClr val="4472C4">
                              <a:lumMod val="50000"/>
                            </a:srgbClr>
                          </a:solidFill>
                          <a:latin typeface="Century Gothic" panose="020B0502020202020204" pitchFamily="34" charset="0"/>
                          <a:cs typeface="Arial"/>
                          <a:sym typeface="Arial"/>
                        </a:rPr>
                        <a:t>Je </a:t>
                      </a:r>
                      <a:r>
                        <a:rPr lang="en-GB" sz="1200" kern="0" dirty="0" err="1">
                          <a:solidFill>
                            <a:srgbClr val="4472C4">
                              <a:lumMod val="50000"/>
                            </a:srgbClr>
                          </a:solidFill>
                          <a:latin typeface="Century Gothic" panose="020B0502020202020204" pitchFamily="34" charset="0"/>
                          <a:cs typeface="Arial"/>
                          <a:sym typeface="Arial"/>
                        </a:rPr>
                        <a:t>veux</a:t>
                      </a:r>
                      <a:r>
                        <a:rPr lang="en-GB" sz="1200" kern="0" dirty="0">
                          <a:solidFill>
                            <a:srgbClr val="4472C4">
                              <a:lumMod val="50000"/>
                            </a:srgbClr>
                          </a:solidFill>
                          <a:latin typeface="Century Gothic" panose="020B0502020202020204" pitchFamily="34" charset="0"/>
                          <a:cs typeface="Arial"/>
                          <a:sym typeface="Arial"/>
                        </a:rPr>
                        <a:t> [un plat] </a:t>
                      </a:r>
                      <a:r>
                        <a:rPr lang="en-GB" sz="1200" kern="0" dirty="0" err="1">
                          <a:solidFill>
                            <a:srgbClr val="4472C4">
                              <a:lumMod val="50000"/>
                            </a:srgbClr>
                          </a:solidFill>
                          <a:latin typeface="Century Gothic" panose="020B0502020202020204" pitchFamily="34" charset="0"/>
                          <a:cs typeface="Arial"/>
                          <a:sym typeface="Arial"/>
                        </a:rPr>
                        <a:t>français</a:t>
                      </a:r>
                      <a:r>
                        <a:rPr lang="en-GB" sz="1200" kern="0" dirty="0">
                          <a:solidFill>
                            <a:srgbClr val="4472C4">
                              <a:lumMod val="50000"/>
                            </a:srgbClr>
                          </a:solidFill>
                          <a:latin typeface="Century Gothic" panose="020B0502020202020204" pitchFamily="34" charset="0"/>
                          <a:cs typeface="Arial"/>
                          <a:sym typeface="Arial"/>
                        </a:rPr>
                        <a:t>. </a:t>
                      </a:r>
                      <a:endParaRPr lang="fr-FR" sz="1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602449698"/>
                  </a:ext>
                </a:extLst>
              </a:tr>
              <a:tr h="989392">
                <a:tc>
                  <a:txBody>
                    <a:bodyPr/>
                    <a:lstStyle/>
                    <a:p>
                      <a:pPr lvl="0" defTabSz="914400">
                        <a:buClr>
                          <a:srgbClr val="000000"/>
                        </a:buClr>
                        <a:defRPr/>
                      </a:pPr>
                      <a:r>
                        <a:rPr lang="en-GB" sz="1200" b="1" kern="0" dirty="0">
                          <a:solidFill>
                            <a:srgbClr val="4472C4">
                              <a:lumMod val="50000"/>
                            </a:srgbClr>
                          </a:solidFill>
                          <a:latin typeface="Century Gothic" panose="020B0502020202020204" pitchFamily="34" charset="0"/>
                          <a:cs typeface="Arial"/>
                          <a:sym typeface="Arial"/>
                        </a:rPr>
                        <a:t>2</a:t>
                      </a:r>
                      <a:r>
                        <a:rPr kumimoji="0" lang="en-GB" sz="1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endParaRPr lang="en-GB" sz="1200" b="1" kern="0" dirty="0">
                        <a:solidFill>
                          <a:srgbClr val="4472C4">
                            <a:lumMod val="50000"/>
                          </a:srgbClr>
                        </a:solidFill>
                        <a:latin typeface="Century Gothic" panose="020B0502020202020204" pitchFamily="34" charset="0"/>
                        <a:cs typeface="Arial"/>
                        <a:sym typeface="Arial"/>
                      </a:endParaRPr>
                    </a:p>
                    <a:p>
                      <a:endParaRPr lang="fr-FR" sz="1200" dirty="0">
                        <a:solidFill>
                          <a:schemeClr val="accent1">
                            <a:lumMod val="50000"/>
                          </a:schemeClr>
                        </a:solidFill>
                        <a:latin typeface="Century Gothic" panose="020B0502020202020204" pitchFamily="34" charset="0"/>
                      </a:endParaRPr>
                    </a:p>
                  </a:txBody>
                  <a:tcPr/>
                </a:tc>
                <a:tc>
                  <a:txBody>
                    <a:bodyPr/>
                    <a:lstStyle/>
                    <a:p>
                      <a:r>
                        <a:rPr lang="fr-FR" sz="1200" b="1" dirty="0">
                          <a:solidFill>
                            <a:schemeClr val="accent1">
                              <a:lumMod val="50000"/>
                            </a:schemeClr>
                          </a:solidFill>
                          <a:latin typeface="Century Gothic" panose="020B0502020202020204" pitchFamily="34" charset="0"/>
                        </a:rPr>
                        <a:t>6. </a:t>
                      </a:r>
                      <a:r>
                        <a:rPr lang="en-GB" sz="1200" kern="0" dirty="0" err="1">
                          <a:solidFill>
                            <a:srgbClr val="4472C4">
                              <a:lumMod val="50000"/>
                            </a:srgbClr>
                          </a:solidFill>
                          <a:latin typeface="Century Gothic" panose="020B0502020202020204" pitchFamily="34" charset="0"/>
                          <a:cs typeface="Arial"/>
                          <a:sym typeface="Arial"/>
                        </a:rPr>
                        <a:t>C’est</a:t>
                      </a:r>
                      <a:r>
                        <a:rPr lang="en-GB" sz="1200" kern="0" dirty="0">
                          <a:solidFill>
                            <a:srgbClr val="4472C4">
                              <a:lumMod val="50000"/>
                            </a:srgbClr>
                          </a:solidFill>
                          <a:latin typeface="Century Gothic" panose="020B0502020202020204" pitchFamily="34" charset="0"/>
                          <a:cs typeface="Arial"/>
                          <a:sym typeface="Arial"/>
                        </a:rPr>
                        <a:t> [le restaurant] </a:t>
                      </a:r>
                      <a:r>
                        <a:rPr lang="en-GB" sz="1200" kern="0" dirty="0" err="1">
                          <a:solidFill>
                            <a:srgbClr val="4472C4">
                              <a:lumMod val="50000"/>
                            </a:srgbClr>
                          </a:solidFill>
                          <a:latin typeface="Century Gothic" panose="020B0502020202020204" pitchFamily="34" charset="0"/>
                          <a:cs typeface="Arial"/>
                          <a:sym typeface="Arial"/>
                        </a:rPr>
                        <a:t>algérien</a:t>
                      </a:r>
                      <a:r>
                        <a:rPr lang="en-GB" sz="1200" kern="0" dirty="0">
                          <a:solidFill>
                            <a:srgbClr val="4472C4">
                              <a:lumMod val="50000"/>
                            </a:srgbClr>
                          </a:solidFill>
                          <a:latin typeface="Century Gothic" panose="020B0502020202020204" pitchFamily="34" charset="0"/>
                          <a:cs typeface="Arial"/>
                          <a:sym typeface="Arial"/>
                        </a:rPr>
                        <a:t>. </a:t>
                      </a:r>
                      <a:endParaRPr lang="fr-FR" sz="1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695200967"/>
                  </a:ext>
                </a:extLst>
              </a:tr>
              <a:tr h="98939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kern="0" dirty="0">
                          <a:solidFill>
                            <a:srgbClr val="4472C4">
                              <a:lumMod val="50000"/>
                            </a:srgbClr>
                          </a:solidFill>
                          <a:latin typeface="Century Gothic" panose="020B0502020202020204" pitchFamily="34" charset="0"/>
                          <a:cs typeface="Arial"/>
                          <a:sym typeface="Arial"/>
                        </a:rPr>
                        <a:t>3.</a:t>
                      </a:r>
                      <a:r>
                        <a:rPr lang="en-GB" sz="1200" kern="0" dirty="0">
                          <a:solidFill>
                            <a:srgbClr val="4472C4">
                              <a:lumMod val="50000"/>
                            </a:srgbClr>
                          </a:solidFill>
                          <a:latin typeface="Century Gothic" panose="020B0502020202020204" pitchFamily="34" charset="0"/>
                          <a:cs typeface="Arial"/>
                          <a:sym typeface="Arial"/>
                        </a:rPr>
                        <a:t> </a:t>
                      </a:r>
                      <a:endParaRPr lang="en-GB" sz="1200" b="1" kern="0" dirty="0">
                        <a:solidFill>
                          <a:srgbClr val="4472C4">
                            <a:lumMod val="50000"/>
                          </a:srgbClr>
                        </a:solidFill>
                        <a:latin typeface="Century Gothic" panose="020B0502020202020204" pitchFamily="34" charset="0"/>
                        <a:cs typeface="Arial"/>
                        <a:sym typeface="Arial"/>
                      </a:endParaRPr>
                    </a:p>
                    <a:p>
                      <a:endParaRPr lang="fr-FR" sz="1200" dirty="0">
                        <a:solidFill>
                          <a:schemeClr val="accent1">
                            <a:lumMod val="50000"/>
                          </a:schemeClr>
                        </a:solidFill>
                        <a:latin typeface="Century Gothic" panose="020B0502020202020204" pitchFamily="34" charset="0"/>
                      </a:endParaRPr>
                    </a:p>
                  </a:txBody>
                  <a:tcPr/>
                </a:tc>
                <a:tc>
                  <a:txBody>
                    <a:bodyPr/>
                    <a:lstStyle/>
                    <a:p>
                      <a:r>
                        <a:rPr lang="fr-FR" sz="1200" b="1" dirty="0">
                          <a:solidFill>
                            <a:schemeClr val="accent1">
                              <a:lumMod val="50000"/>
                            </a:schemeClr>
                          </a:solidFill>
                          <a:latin typeface="Century Gothic" panose="020B0502020202020204" pitchFamily="34" charset="0"/>
                        </a:rPr>
                        <a:t>7. </a:t>
                      </a:r>
                      <a:r>
                        <a:rPr lang="en-GB" sz="1200" kern="0" dirty="0">
                          <a:solidFill>
                            <a:srgbClr val="4472C4">
                              <a:lumMod val="50000"/>
                            </a:srgbClr>
                          </a:solidFill>
                          <a:latin typeface="Century Gothic" panose="020B0502020202020204" pitchFamily="34" charset="0"/>
                          <a:cs typeface="Arial"/>
                          <a:sym typeface="Arial"/>
                        </a:rPr>
                        <a:t>Il y a [un </a:t>
                      </a:r>
                      <a:r>
                        <a:rPr lang="en-GB" sz="1200" kern="0" dirty="0" err="1">
                          <a:solidFill>
                            <a:srgbClr val="4472C4">
                              <a:lumMod val="50000"/>
                            </a:srgbClr>
                          </a:solidFill>
                          <a:latin typeface="Century Gothic" panose="020B0502020202020204" pitchFamily="34" charset="0"/>
                          <a:cs typeface="Arial"/>
                          <a:sym typeface="Arial"/>
                        </a:rPr>
                        <a:t>serveur</a:t>
                      </a:r>
                      <a:r>
                        <a:rPr lang="en-GB" sz="1200" kern="0" dirty="0">
                          <a:solidFill>
                            <a:srgbClr val="4472C4">
                              <a:lumMod val="50000"/>
                            </a:srgbClr>
                          </a:solidFill>
                          <a:latin typeface="Century Gothic" panose="020B0502020202020204" pitchFamily="34" charset="0"/>
                          <a:cs typeface="Arial"/>
                          <a:sym typeface="Arial"/>
                        </a:rPr>
                        <a:t>] gentil. </a:t>
                      </a:r>
                      <a:endParaRPr lang="fr-FR" sz="1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11770877"/>
                  </a:ext>
                </a:extLst>
              </a:tr>
              <a:tr h="989392">
                <a:tc>
                  <a:txBody>
                    <a:bodyPr/>
                    <a:lstStyle/>
                    <a:p>
                      <a:pPr lvl="0" defTabSz="914400">
                        <a:buClr>
                          <a:srgbClr val="000000"/>
                        </a:buClr>
                        <a:defRPr/>
                      </a:pPr>
                      <a:r>
                        <a:rPr lang="en-GB" sz="1200" b="1" kern="0" noProof="0" dirty="0">
                          <a:solidFill>
                            <a:srgbClr val="4472C4">
                              <a:lumMod val="50000"/>
                            </a:srgbClr>
                          </a:solidFill>
                          <a:latin typeface="Century Gothic" panose="020B0502020202020204" pitchFamily="34" charset="0"/>
                          <a:cs typeface="Arial"/>
                          <a:sym typeface="Arial"/>
                        </a:rPr>
                        <a:t>4</a:t>
                      </a:r>
                      <a:r>
                        <a:rPr kumimoji="0" lang="en-GB" sz="1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endParaRPr lang="fr-FR" sz="1200" dirty="0">
                        <a:solidFill>
                          <a:schemeClr val="accent1">
                            <a:lumMod val="50000"/>
                          </a:schemeClr>
                        </a:solidFill>
                        <a:latin typeface="Century Gothic" panose="020B0502020202020204" pitchFamily="34" charset="0"/>
                      </a:endParaRPr>
                    </a:p>
                  </a:txBody>
                  <a:tcPr/>
                </a:tc>
                <a:tc>
                  <a:txBody>
                    <a:bodyPr/>
                    <a:lstStyle/>
                    <a:p>
                      <a:r>
                        <a:rPr lang="fr-FR" sz="1200" b="1" dirty="0">
                          <a:solidFill>
                            <a:schemeClr val="accent1">
                              <a:lumMod val="50000"/>
                            </a:schemeClr>
                          </a:solidFill>
                          <a:latin typeface="Century Gothic" panose="020B0502020202020204" pitchFamily="34" charset="0"/>
                        </a:rPr>
                        <a:t>8. </a:t>
                      </a:r>
                      <a:r>
                        <a:rPr lang="en-GB" sz="1200" kern="0" dirty="0">
                          <a:solidFill>
                            <a:srgbClr val="4472C4">
                              <a:lumMod val="50000"/>
                            </a:srgbClr>
                          </a:solidFill>
                          <a:latin typeface="Century Gothic" panose="020B0502020202020204" pitchFamily="34" charset="0"/>
                          <a:cs typeface="Arial"/>
                          <a:sym typeface="Arial"/>
                        </a:rPr>
                        <a:t>[La cuisine] </a:t>
                      </a:r>
                      <a:r>
                        <a:rPr lang="en-GB" sz="1200" kern="0" dirty="0" err="1">
                          <a:solidFill>
                            <a:srgbClr val="4472C4">
                              <a:lumMod val="50000"/>
                            </a:srgbClr>
                          </a:solidFill>
                          <a:latin typeface="Century Gothic" panose="020B0502020202020204" pitchFamily="34" charset="0"/>
                          <a:cs typeface="Arial"/>
                          <a:sym typeface="Arial"/>
                        </a:rPr>
                        <a:t>est</a:t>
                      </a:r>
                      <a:r>
                        <a:rPr lang="en-GB" sz="1200" kern="0" dirty="0">
                          <a:solidFill>
                            <a:srgbClr val="4472C4">
                              <a:lumMod val="50000"/>
                            </a:srgbClr>
                          </a:solidFill>
                          <a:latin typeface="Century Gothic" panose="020B0502020202020204" pitchFamily="34" charset="0"/>
                          <a:cs typeface="Arial"/>
                          <a:sym typeface="Arial"/>
                        </a:rPr>
                        <a:t> </a:t>
                      </a:r>
                      <a:r>
                        <a:rPr lang="en-GB" sz="1200" kern="0" dirty="0" err="1">
                          <a:solidFill>
                            <a:srgbClr val="4472C4">
                              <a:lumMod val="50000"/>
                            </a:srgbClr>
                          </a:solidFill>
                          <a:latin typeface="Century Gothic" panose="020B0502020202020204" pitchFamily="34" charset="0"/>
                          <a:cs typeface="Arial"/>
                          <a:sym typeface="Arial"/>
                        </a:rPr>
                        <a:t>très</a:t>
                      </a:r>
                      <a:r>
                        <a:rPr lang="en-GB" sz="1200" kern="0" dirty="0">
                          <a:solidFill>
                            <a:srgbClr val="4472C4">
                              <a:lumMod val="50000"/>
                            </a:srgbClr>
                          </a:solidFill>
                          <a:latin typeface="Century Gothic" panose="020B0502020202020204" pitchFamily="34" charset="0"/>
                          <a:cs typeface="Arial"/>
                          <a:sym typeface="Arial"/>
                        </a:rPr>
                        <a:t> bonne. </a:t>
                      </a:r>
                      <a:endParaRPr lang="fr-FR" sz="1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017570688"/>
                  </a:ext>
                </a:extLst>
              </a:tr>
            </a:tbl>
          </a:graphicData>
        </a:graphic>
      </p:graphicFrame>
      <p:sp>
        <p:nvSpPr>
          <p:cNvPr id="98" name="TextBox 97">
            <a:extLst>
              <a:ext uri="{FF2B5EF4-FFF2-40B4-BE49-F238E27FC236}">
                <a16:creationId xmlns:a16="http://schemas.microsoft.com/office/drawing/2014/main" id="{0A74AEF6-A3BF-4098-AB25-271119906369}"/>
              </a:ext>
            </a:extLst>
          </p:cNvPr>
          <p:cNvSpPr txBox="1"/>
          <p:nvPr/>
        </p:nvSpPr>
        <p:spPr>
          <a:xfrm>
            <a:off x="8151261" y="3798554"/>
            <a:ext cx="13557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un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repas</a:t>
            </a:r>
            <a:endPar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00" name="TextBox 99">
            <a:extLst>
              <a:ext uri="{FF2B5EF4-FFF2-40B4-BE49-F238E27FC236}">
                <a16:creationId xmlns:a16="http://schemas.microsoft.com/office/drawing/2014/main" id="{189EDCCC-73AB-4430-92E4-ED085F564300}"/>
              </a:ext>
            </a:extLst>
          </p:cNvPr>
          <p:cNvSpPr txBox="1"/>
          <p:nvPr/>
        </p:nvSpPr>
        <p:spPr>
          <a:xfrm>
            <a:off x="6674000" y="3830388"/>
            <a:ext cx="12925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pizza</a:t>
            </a:r>
          </a:p>
        </p:txBody>
      </p:sp>
      <p:sp>
        <p:nvSpPr>
          <p:cNvPr id="102" name="TextBox 101">
            <a:extLst>
              <a:ext uri="{FF2B5EF4-FFF2-40B4-BE49-F238E27FC236}">
                <a16:creationId xmlns:a16="http://schemas.microsoft.com/office/drawing/2014/main" id="{73B4BD3E-FFED-4DCD-949B-C3D4ADFF89CC}"/>
              </a:ext>
            </a:extLst>
          </p:cNvPr>
          <p:cNvSpPr txBox="1"/>
          <p:nvPr/>
        </p:nvSpPr>
        <p:spPr>
          <a:xfrm>
            <a:off x="6724129" y="2826202"/>
            <a:ext cx="12925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un plat</a:t>
            </a:r>
          </a:p>
        </p:txBody>
      </p:sp>
      <p:sp>
        <p:nvSpPr>
          <p:cNvPr id="104" name="TextBox 103">
            <a:extLst>
              <a:ext uri="{FF2B5EF4-FFF2-40B4-BE49-F238E27FC236}">
                <a16:creationId xmlns:a16="http://schemas.microsoft.com/office/drawing/2014/main" id="{8C34DCE7-6B9F-476C-9ABF-EF4934F6BCD2}"/>
              </a:ext>
            </a:extLst>
          </p:cNvPr>
          <p:cNvSpPr txBox="1"/>
          <p:nvPr/>
        </p:nvSpPr>
        <p:spPr>
          <a:xfrm>
            <a:off x="8016631" y="2795752"/>
            <a:ext cx="11847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soupe</a:t>
            </a:r>
            <a:endPar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pic>
        <p:nvPicPr>
          <p:cNvPr id="106" name="Picture 105">
            <a:extLst>
              <a:ext uri="{FF2B5EF4-FFF2-40B4-BE49-F238E27FC236}">
                <a16:creationId xmlns:a16="http://schemas.microsoft.com/office/drawing/2014/main" id="{8C2A8B97-C5BD-4D99-AEE6-19D8C4056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984" y="2208136"/>
            <a:ext cx="644740" cy="638227"/>
          </a:xfrm>
          <a:prstGeom prst="rect">
            <a:avLst/>
          </a:prstGeom>
        </p:spPr>
      </p:pic>
      <p:sp>
        <p:nvSpPr>
          <p:cNvPr id="108" name="TextBox 107">
            <a:extLst>
              <a:ext uri="{FF2B5EF4-FFF2-40B4-BE49-F238E27FC236}">
                <a16:creationId xmlns:a16="http://schemas.microsoft.com/office/drawing/2014/main" id="{36480CC5-FA3A-4473-AEE1-67A1E55D74C2}"/>
              </a:ext>
            </a:extLst>
          </p:cNvPr>
          <p:cNvSpPr txBox="1"/>
          <p:nvPr/>
        </p:nvSpPr>
        <p:spPr>
          <a:xfrm>
            <a:off x="8151261" y="4801439"/>
            <a:ext cx="12975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lycée</a:t>
            </a:r>
          </a:p>
        </p:txBody>
      </p:sp>
      <p:sp>
        <p:nvSpPr>
          <p:cNvPr id="110" name="TextBox 109">
            <a:extLst>
              <a:ext uri="{FF2B5EF4-FFF2-40B4-BE49-F238E27FC236}">
                <a16:creationId xmlns:a16="http://schemas.microsoft.com/office/drawing/2014/main" id="{3F43F221-0976-42BB-BE8F-CB505B6CF27C}"/>
              </a:ext>
            </a:extLst>
          </p:cNvPr>
          <p:cNvSpPr txBox="1"/>
          <p:nvPr/>
        </p:nvSpPr>
        <p:spPr>
          <a:xfrm>
            <a:off x="6534926" y="4801439"/>
            <a:ext cx="12601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un restaurant</a:t>
            </a:r>
          </a:p>
        </p:txBody>
      </p:sp>
      <p:pic>
        <p:nvPicPr>
          <p:cNvPr id="112" name="Picture 111" descr="School Design, Building, Learning">
            <a:extLst>
              <a:ext uri="{FF2B5EF4-FFF2-40B4-BE49-F238E27FC236}">
                <a16:creationId xmlns:a16="http://schemas.microsoft.com/office/drawing/2014/main" id="{4A1AF69B-54AD-467F-AC5A-F2FF17C0696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03610" y="4155523"/>
            <a:ext cx="1136446" cy="56822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13">
            <a:extLst>
              <a:ext uri="{FF2B5EF4-FFF2-40B4-BE49-F238E27FC236}">
                <a16:creationId xmlns:a16="http://schemas.microsoft.com/office/drawing/2014/main" id="{28C217FF-ABA5-4C8B-85F3-33EF4E1539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27881" y="4265547"/>
            <a:ext cx="826627" cy="454589"/>
          </a:xfrm>
          <a:prstGeom prst="rect">
            <a:avLst/>
          </a:prstGeom>
        </p:spPr>
      </p:pic>
      <p:pic>
        <p:nvPicPr>
          <p:cNvPr id="116" name="Picture 115" descr="Plate Of Food Clip Art">
            <a:extLst>
              <a:ext uri="{FF2B5EF4-FFF2-40B4-BE49-F238E27FC236}">
                <a16:creationId xmlns:a16="http://schemas.microsoft.com/office/drawing/2014/main" id="{BFB6D889-D068-41EA-BD0B-6A464A035F7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3259" y="3155033"/>
            <a:ext cx="623647" cy="61741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a:extLst>
              <a:ext uri="{FF2B5EF4-FFF2-40B4-BE49-F238E27FC236}">
                <a16:creationId xmlns:a16="http://schemas.microsoft.com/office/drawing/2014/main" id="{FB62F87A-AD37-4F68-9553-1F9F585CE11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93078" y="3218017"/>
            <a:ext cx="623646" cy="615275"/>
          </a:xfrm>
          <a:prstGeom prst="rect">
            <a:avLst/>
          </a:prstGeom>
        </p:spPr>
      </p:pic>
      <p:pic>
        <p:nvPicPr>
          <p:cNvPr id="120" name="Picture 119">
            <a:extLst>
              <a:ext uri="{FF2B5EF4-FFF2-40B4-BE49-F238E27FC236}">
                <a16:creationId xmlns:a16="http://schemas.microsoft.com/office/drawing/2014/main" id="{8C10643C-5E17-4D75-9A0E-071E38D1126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42168" y="2123119"/>
            <a:ext cx="758777" cy="627256"/>
          </a:xfrm>
          <a:prstGeom prst="rect">
            <a:avLst/>
          </a:prstGeom>
        </p:spPr>
      </p:pic>
      <p:sp>
        <p:nvSpPr>
          <p:cNvPr id="122" name="TextBox 121">
            <a:extLst>
              <a:ext uri="{FF2B5EF4-FFF2-40B4-BE49-F238E27FC236}">
                <a16:creationId xmlns:a16="http://schemas.microsoft.com/office/drawing/2014/main" id="{77530BA8-0866-4439-8182-41808A14CB69}"/>
              </a:ext>
            </a:extLst>
          </p:cNvPr>
          <p:cNvSpPr txBox="1"/>
          <p:nvPr/>
        </p:nvSpPr>
        <p:spPr>
          <a:xfrm>
            <a:off x="6557816" y="5818776"/>
            <a:ext cx="11590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la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serveuse</a:t>
            </a: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sp>
        <p:nvSpPr>
          <p:cNvPr id="124" name="TextBox 123">
            <a:extLst>
              <a:ext uri="{FF2B5EF4-FFF2-40B4-BE49-F238E27FC236}">
                <a16:creationId xmlns:a16="http://schemas.microsoft.com/office/drawing/2014/main" id="{FA15BBD2-3376-46A6-BBA3-5116CEC9769D}"/>
              </a:ext>
            </a:extLst>
          </p:cNvPr>
          <p:cNvSpPr txBox="1"/>
          <p:nvPr/>
        </p:nvSpPr>
        <p:spPr>
          <a:xfrm>
            <a:off x="8190493" y="5831830"/>
            <a:ext cx="11590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le </a:t>
            </a:r>
            <a:r>
              <a:rPr kumimoji="0" lang="en-GB" sz="1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marché</a:t>
            </a:r>
            <a:endParaRPr kumimoji="0" lang="en-GB" sz="1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pic>
        <p:nvPicPr>
          <p:cNvPr id="126" name="Picture 125">
            <a:extLst>
              <a:ext uri="{FF2B5EF4-FFF2-40B4-BE49-F238E27FC236}">
                <a16:creationId xmlns:a16="http://schemas.microsoft.com/office/drawing/2014/main" id="{141E3252-804F-4EA1-826B-CCFF656E1C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6540" y="5191060"/>
            <a:ext cx="381466" cy="590274"/>
          </a:xfrm>
          <a:prstGeom prst="rect">
            <a:avLst/>
          </a:prstGeom>
        </p:spPr>
      </p:pic>
      <p:pic>
        <p:nvPicPr>
          <p:cNvPr id="128" name="Picture 2" descr="Farmer'S Market, Selling Vegetables, Produce, Selling">
            <a:extLst>
              <a:ext uri="{FF2B5EF4-FFF2-40B4-BE49-F238E27FC236}">
                <a16:creationId xmlns:a16="http://schemas.microsoft.com/office/drawing/2014/main" id="{CF257D63-D88A-42C4-856C-5754E365229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85278" y="5158325"/>
            <a:ext cx="627289" cy="62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502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1 - Lesson 50</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Stephen Owen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04/10/21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9484" y="6458444"/>
            <a:ext cx="3077513" cy="288077"/>
          </a:xfrm>
          <a:prstGeom prst="rect">
            <a:avLst/>
          </a:prstGeom>
        </p:spPr>
      </p:pic>
      <p:sp>
        <p:nvSpPr>
          <p:cNvPr id="17" name="Title 2">
            <a:extLst>
              <a:ext uri="{FF2B5EF4-FFF2-40B4-BE49-F238E27FC236}">
                <a16:creationId xmlns:a16="http://schemas.microsoft.com/office/drawing/2014/main" id="{40CDF63A-F0AA-4979-9F59-DC6A306C6BFE}"/>
              </a:ext>
            </a:extLst>
          </p:cNvPr>
          <p:cNvSpPr>
            <a:spLocks noGrp="1"/>
          </p:cNvSpPr>
          <p:nvPr>
            <p:ph type="ctrTitle"/>
          </p:nvPr>
        </p:nvSpPr>
        <p:spPr>
          <a:xfrm>
            <a:off x="192509" y="1883962"/>
            <a:ext cx="8629770" cy="1062010"/>
          </a:xfrm>
        </p:spPr>
        <p:txBody>
          <a:bodyPr>
            <a:normAutofit fontScale="90000"/>
          </a:bodyPr>
          <a:lstStyle/>
          <a:p>
            <a:pPr algn="l"/>
            <a:r>
              <a:rPr lang="en-GB" sz="4000" b="1" dirty="0">
                <a:solidFill>
                  <a:prstClr val="white"/>
                </a:solidFill>
              </a:rPr>
              <a:t>What is it like? [4] Comparing things</a:t>
            </a:r>
            <a:br>
              <a:rPr lang="en-GB" sz="4000" b="1" dirty="0">
                <a:solidFill>
                  <a:prstClr val="white"/>
                </a:solidFill>
              </a:rPr>
            </a:br>
            <a:endParaRPr lang="en-US" sz="4000" dirty="0"/>
          </a:p>
        </p:txBody>
      </p:sp>
      <p:sp>
        <p:nvSpPr>
          <p:cNvPr id="18" name="Subtitle 5">
            <a:extLst>
              <a:ext uri="{FF2B5EF4-FFF2-40B4-BE49-F238E27FC236}">
                <a16:creationId xmlns:a16="http://schemas.microsoft.com/office/drawing/2014/main" id="{9332C9F5-455D-4DE5-AD0A-B8DE776CEC0A}"/>
              </a:ext>
            </a:extLst>
          </p:cNvPr>
          <p:cNvSpPr>
            <a:spLocks noGrp="1"/>
          </p:cNvSpPr>
          <p:nvPr>
            <p:ph type="subTitle" idx="1"/>
          </p:nvPr>
        </p:nvSpPr>
        <p:spPr>
          <a:xfrm>
            <a:off x="192508" y="2542938"/>
            <a:ext cx="9716475" cy="886062"/>
          </a:xfrm>
        </p:spPr>
        <p:txBody>
          <a:bodyPr>
            <a:noAutofit/>
          </a:bodyPr>
          <a:lstStyle/>
          <a:p>
            <a:pPr algn="l"/>
            <a:r>
              <a:rPr lang="en-GB" sz="3000" dirty="0">
                <a:solidFill>
                  <a:prstClr val="white"/>
                </a:solidFill>
              </a:rPr>
              <a:t>adjectives: comparative forms and structures</a:t>
            </a:r>
            <a:br>
              <a:rPr lang="en-GB" sz="3000" dirty="0">
                <a:solidFill>
                  <a:prstClr val="white"/>
                </a:solidFill>
              </a:rPr>
            </a:br>
            <a:r>
              <a:rPr lang="en-GB" sz="3000" dirty="0">
                <a:solidFill>
                  <a:prstClr val="white"/>
                </a:solidFill>
              </a:rPr>
              <a:t>(</a:t>
            </a:r>
            <a:r>
              <a:rPr lang="fr-FR" sz="3000" dirty="0">
                <a:solidFill>
                  <a:prstClr val="white"/>
                </a:solidFill>
              </a:rPr>
              <a:t>plus…que, moins…que, aussi…que) </a:t>
            </a:r>
            <a:endParaRPr lang="en-GB" sz="3000" dirty="0">
              <a:solidFill>
                <a:prstClr val="white"/>
              </a:solidFill>
            </a:endParaRPr>
          </a:p>
          <a:p>
            <a:pPr algn="l"/>
            <a:r>
              <a:rPr lang="en-GB" sz="3000" dirty="0">
                <a:solidFill>
                  <a:prstClr val="white"/>
                </a:solidFill>
              </a:rPr>
              <a:t>SSC [on] and [om] before a vowel </a:t>
            </a:r>
          </a:p>
        </p:txBody>
      </p:sp>
    </p:spTree>
    <p:extLst>
      <p:ext uri="{BB962C8B-B14F-4D97-AF65-F5344CB8AC3E}">
        <p14:creationId xmlns:p14="http://schemas.microsoft.com/office/powerpoint/2010/main" val="10623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EF9DF-2FD5-1442-9E84-D31130754D83}"/>
              </a:ext>
            </a:extLst>
          </p:cNvPr>
          <p:cNvSpPr txBox="1"/>
          <p:nvPr/>
        </p:nvSpPr>
        <p:spPr>
          <a:xfrm>
            <a:off x="180000" y="1271287"/>
            <a:ext cx="1172992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 SSCs [om] and [on]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nasal vowels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 [om] and [on] sound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different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 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vowel.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think of any examples in words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before a consonant:				before a vowel: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trer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nati</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tre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pr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enade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le m</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on</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de						fr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prendre</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le r</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om</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an</a:t>
            </a:r>
          </a:p>
        </p:txBody>
      </p:sp>
      <p:sp>
        <p:nvSpPr>
          <p:cNvPr id="17" name="Rectangle 16">
            <a:extLst>
              <a:ext uri="{FF2B5EF4-FFF2-40B4-BE49-F238E27FC236}">
                <a16:creationId xmlns:a16="http://schemas.microsoft.com/office/drawing/2014/main" id="{8835AD73-BB17-4882-8CF5-03299B4D2773}"/>
              </a:ext>
            </a:extLst>
          </p:cNvPr>
          <p:cNvSpPr/>
          <p:nvPr/>
        </p:nvSpPr>
        <p:spPr>
          <a:xfrm>
            <a:off x="179999" y="5406237"/>
            <a:ext cx="2726038" cy="353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understand)</a:t>
            </a:r>
          </a:p>
        </p:txBody>
      </p:sp>
      <p:sp>
        <p:nvSpPr>
          <p:cNvPr id="16" name="Rectangle 15">
            <a:extLst>
              <a:ext uri="{FF2B5EF4-FFF2-40B4-BE49-F238E27FC236}">
                <a16:creationId xmlns:a16="http://schemas.microsoft.com/office/drawing/2014/main" id="{970A608A-AA11-437F-BF65-F3CE1E8B9886}"/>
              </a:ext>
            </a:extLst>
          </p:cNvPr>
          <p:cNvSpPr/>
          <p:nvPr/>
        </p:nvSpPr>
        <p:spPr>
          <a:xfrm>
            <a:off x="180001" y="5030778"/>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(world)</a:t>
            </a:r>
          </a:p>
        </p:txBody>
      </p:sp>
      <p:sp>
        <p:nvSpPr>
          <p:cNvPr id="13" name="Rectangle 12">
            <a:extLst>
              <a:ext uri="{FF2B5EF4-FFF2-40B4-BE49-F238E27FC236}">
                <a16:creationId xmlns:a16="http://schemas.microsoft.com/office/drawing/2014/main" id="{00DEFD59-66CC-4D2B-A8A0-5B97FACFCCF7}"/>
              </a:ext>
            </a:extLst>
          </p:cNvPr>
          <p:cNvSpPr/>
          <p:nvPr/>
        </p:nvSpPr>
        <p:spPr>
          <a:xfrm>
            <a:off x="6550011" y="5403569"/>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(novel)</a:t>
            </a:r>
          </a:p>
        </p:txBody>
      </p:sp>
      <p:sp>
        <p:nvSpPr>
          <p:cNvPr id="12" name="Rectangle 11">
            <a:extLst>
              <a:ext uri="{FF2B5EF4-FFF2-40B4-BE49-F238E27FC236}">
                <a16:creationId xmlns:a16="http://schemas.microsoft.com/office/drawing/2014/main" id="{CA747333-263E-4495-89C2-E5DF2F589E35}"/>
              </a:ext>
            </a:extLst>
          </p:cNvPr>
          <p:cNvSpPr/>
          <p:nvPr/>
        </p:nvSpPr>
        <p:spPr>
          <a:xfrm>
            <a:off x="6550011" y="5046656"/>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(cheese)</a:t>
            </a:r>
          </a:p>
        </p:txBody>
      </p:sp>
      <p:sp>
        <p:nvSpPr>
          <p:cNvPr id="5" name="Rectangle 4">
            <a:extLst>
              <a:ext uri="{FF2B5EF4-FFF2-40B4-BE49-F238E27FC236}">
                <a16:creationId xmlns:a16="http://schemas.microsoft.com/office/drawing/2014/main" id="{7B8A23DA-1809-496F-AFA0-C2852F968CB6}"/>
              </a:ext>
            </a:extLst>
          </p:cNvPr>
          <p:cNvSpPr/>
          <p:nvPr/>
        </p:nvSpPr>
        <p:spPr>
          <a:xfrm>
            <a:off x="6550011" y="4279857"/>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(national)</a:t>
            </a:r>
          </a:p>
        </p:txBody>
      </p:sp>
      <p:sp>
        <p:nvSpPr>
          <p:cNvPr id="15" name="Rectangle 14">
            <a:extLst>
              <a:ext uri="{FF2B5EF4-FFF2-40B4-BE49-F238E27FC236}">
                <a16:creationId xmlns:a16="http://schemas.microsoft.com/office/drawing/2014/main" id="{F9157764-9DD9-4821-8B9F-9CA964CADE6D}"/>
              </a:ext>
            </a:extLst>
          </p:cNvPr>
          <p:cNvSpPr/>
          <p:nvPr/>
        </p:nvSpPr>
        <p:spPr>
          <a:xfrm>
            <a:off x="180002" y="4655318"/>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(against)</a:t>
            </a:r>
          </a:p>
        </p:txBody>
      </p:sp>
      <p:sp>
        <p:nvSpPr>
          <p:cNvPr id="14" name="Rectangle 13">
            <a:extLst>
              <a:ext uri="{FF2B5EF4-FFF2-40B4-BE49-F238E27FC236}">
                <a16:creationId xmlns:a16="http://schemas.microsoft.com/office/drawing/2014/main" id="{7EB34FA2-B7F6-4AFE-8C9E-D18F2C8BD60E}"/>
              </a:ext>
            </a:extLst>
          </p:cNvPr>
          <p:cNvSpPr/>
          <p:nvPr/>
        </p:nvSpPr>
        <p:spPr>
          <a:xfrm>
            <a:off x="180002" y="4279858"/>
            <a:ext cx="2005573" cy="32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show)</a:t>
            </a:r>
          </a:p>
        </p:txBody>
      </p:sp>
      <p:sp>
        <p:nvSpPr>
          <p:cNvPr id="11" name="Rectangle 10">
            <a:extLst>
              <a:ext uri="{FF2B5EF4-FFF2-40B4-BE49-F238E27FC236}">
                <a16:creationId xmlns:a16="http://schemas.microsoft.com/office/drawing/2014/main" id="{2AFA9400-14EB-4A0A-8F89-ADA1052ECCD5}"/>
              </a:ext>
            </a:extLst>
          </p:cNvPr>
          <p:cNvSpPr/>
          <p:nvPr/>
        </p:nvSpPr>
        <p:spPr>
          <a:xfrm>
            <a:off x="6550011" y="4636771"/>
            <a:ext cx="2610513" cy="375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walk)</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[om], [on]</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8BBE0987-7B8C-48B3-9579-9E6E08BA7F74}"/>
              </a:ext>
            </a:extLst>
          </p:cNvPr>
          <p:cNvSpPr txBox="1"/>
          <p:nvPr/>
        </p:nvSpPr>
        <p:spPr>
          <a:xfrm>
            <a:off x="2816977" y="4279857"/>
            <a:ext cx="2610513" cy="1123712"/>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vowels [om</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C6CA2D-5341-4335-97B7-530BC8E6B381}"/>
              </a:ext>
            </a:extLst>
          </p:cNvPr>
          <p:cNvSpPr txBox="1"/>
          <p:nvPr/>
        </p:nvSpPr>
        <p:spPr>
          <a:xfrm>
            <a:off x="9299408" y="4279857"/>
            <a:ext cx="2610513" cy="1464231"/>
          </a:xfrm>
          <a:prstGeom prst="wedgeRoundRectCallout">
            <a:avLst>
              <a:gd name="adj1" fmla="val -55880"/>
              <a:gd name="adj2" fmla="val -20568"/>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These sounds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vowels open [o]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closed [o]</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 / n.</a:t>
            </a:r>
          </a:p>
        </p:txBody>
      </p:sp>
    </p:spTree>
    <p:extLst>
      <p:ext uri="{BB962C8B-B14F-4D97-AF65-F5344CB8AC3E}">
        <p14:creationId xmlns:p14="http://schemas.microsoft.com/office/powerpoint/2010/main" val="4755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6" grpId="0" animBg="1"/>
      <p:bldP spid="16" grpId="1" animBg="1"/>
      <p:bldP spid="13" grpId="0" animBg="1"/>
      <p:bldP spid="13" grpId="1" animBg="1"/>
      <p:bldP spid="12" grpId="0" animBg="1"/>
      <p:bldP spid="12" grpId="1" animBg="1"/>
      <p:bldP spid="5" grpId="0" animBg="1"/>
      <p:bldP spid="5" grpId="1" animBg="1"/>
      <p:bldP spid="15" grpId="0" animBg="1"/>
      <p:bldP spid="15" grpId="1" animBg="1"/>
      <p:bldP spid="14" grpId="0" animBg="1"/>
      <p:bldP spid="14" grpId="1" animBg="1"/>
      <p:bldP spid="11" grpId="0" animBg="1"/>
      <p:bldP spid="11" grpId="1" animBg="1"/>
      <p:bldP spid="3"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6" name="Rounded Rectangle 46">
            <a:extLst>
              <a:ext uri="{FF2B5EF4-FFF2-40B4-BE49-F238E27FC236}">
                <a16:creationId xmlns:a16="http://schemas.microsoft.com/office/drawing/2014/main" id="{C4DE937D-D18D-4E33-B648-7028A4807AFE}"/>
              </a:ext>
            </a:extLst>
          </p:cNvPr>
          <p:cNvSpPr/>
          <p:nvPr/>
        </p:nvSpPr>
        <p:spPr>
          <a:xfrm>
            <a:off x="10709910" y="249868"/>
            <a:ext cx="12000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hlinkClick r:id="" action="ppaction://noaction">
              <a:snd r:embed="rId4" name="disponible.wav"/>
            </a:hlinkClick>
          </p:cNvPr>
          <p:cNvSpPr txBox="1"/>
          <p:nvPr/>
        </p:nvSpPr>
        <p:spPr>
          <a:xfrm>
            <a:off x="327298" y="5001412"/>
            <a:ext cx="23785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disp</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ible</a:t>
            </a:r>
          </a:p>
        </p:txBody>
      </p:sp>
      <p:sp>
        <p:nvSpPr>
          <p:cNvPr id="10" name="TextBox 9">
            <a:hlinkClick r:id="" action="ppaction://noaction">
              <a:snd r:embed="rId5" name="omission.wav"/>
            </a:hlinkClick>
          </p:cNvPr>
          <p:cNvSpPr txBox="1"/>
          <p:nvPr/>
        </p:nvSpPr>
        <p:spPr>
          <a:xfrm>
            <a:off x="8536663" y="4564991"/>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issi</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11" name="TextBox 10">
            <a:hlinkClick r:id="" action="ppaction://noaction">
              <a:snd r:embed="rId6" name="moment.wav"/>
            </a:hlinkClick>
          </p:cNvPr>
          <p:cNvSpPr txBox="1"/>
          <p:nvPr/>
        </p:nvSpPr>
        <p:spPr>
          <a:xfrm>
            <a:off x="3836213" y="5271659"/>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p>
        </p:txBody>
      </p:sp>
      <p:sp>
        <p:nvSpPr>
          <p:cNvPr id="12" name="TextBox 11">
            <a:hlinkClick r:id="" action="ppaction://noaction">
              <a:snd r:embed="rId7" name="economique.wav"/>
            </a:hlinkClick>
          </p:cNvPr>
          <p:cNvSpPr txBox="1"/>
          <p:nvPr/>
        </p:nvSpPr>
        <p:spPr>
          <a:xfrm>
            <a:off x="7341468" y="804966"/>
            <a:ext cx="28765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ique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8" name="domaine.wav"/>
            </a:hlinkClick>
          </p:cNvPr>
          <p:cNvSpPr txBox="1"/>
          <p:nvPr/>
        </p:nvSpPr>
        <p:spPr>
          <a:xfrm>
            <a:off x="8732584" y="3234695"/>
            <a:ext cx="21852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aine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9" name="comite.wav"/>
            </a:hlinkClick>
          </p:cNvPr>
          <p:cNvSpPr txBox="1"/>
          <p:nvPr/>
        </p:nvSpPr>
        <p:spPr>
          <a:xfrm>
            <a:off x="5338955" y="3129924"/>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ité</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10" name="promettre.wav"/>
            </a:hlinkClick>
          </p:cNvPr>
          <p:cNvSpPr txBox="1"/>
          <p:nvPr/>
        </p:nvSpPr>
        <p:spPr>
          <a:xfrm>
            <a:off x="5726637" y="4272441"/>
            <a:ext cx="22555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ettre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1" name="region.wav"/>
            </a:hlinkClick>
          </p:cNvPr>
          <p:cNvSpPr txBox="1"/>
          <p:nvPr/>
        </p:nvSpPr>
        <p:spPr>
          <a:xfrm>
            <a:off x="632747" y="3621111"/>
            <a:ext cx="1824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régi</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2" name="long.wav"/>
            </a:hlinkClick>
          </p:cNvPr>
          <p:cNvSpPr txBox="1"/>
          <p:nvPr/>
        </p:nvSpPr>
        <p:spPr>
          <a:xfrm>
            <a:off x="10467872" y="5402868"/>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24" name="TextBox 23">
            <a:hlinkClick r:id="" action="ppaction://noaction">
              <a:snd r:embed="rId13" name="contre.wav"/>
            </a:hlinkClick>
          </p:cNvPr>
          <p:cNvSpPr txBox="1"/>
          <p:nvPr/>
        </p:nvSpPr>
        <p:spPr>
          <a:xfrm>
            <a:off x="4367294" y="1444437"/>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14" name="monter.wav"/>
            </a:hlinkClick>
          </p:cNvPr>
          <p:cNvSpPr txBox="1"/>
          <p:nvPr/>
        </p:nvSpPr>
        <p:spPr>
          <a:xfrm>
            <a:off x="2817056" y="4071599"/>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15" name="monde.wav"/>
            </a:hlinkClick>
          </p:cNvPr>
          <p:cNvSpPr txBox="1"/>
          <p:nvPr/>
        </p:nvSpPr>
        <p:spPr>
          <a:xfrm>
            <a:off x="407885" y="1768920"/>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p>
        </p:txBody>
      </p:sp>
      <p:sp>
        <p:nvSpPr>
          <p:cNvPr id="27" name="TextBox 26">
            <a:hlinkClick r:id="" action="ppaction://noaction">
              <a:snd r:embed="rId16" name="dont.wav"/>
            </a:hlinkClick>
          </p:cNvPr>
          <p:cNvSpPr txBox="1"/>
          <p:nvPr/>
        </p:nvSpPr>
        <p:spPr>
          <a:xfrm>
            <a:off x="7271494" y="5325322"/>
            <a:ext cx="19698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7" name="formation.wav"/>
            </a:hlinkClick>
          </p:cNvPr>
          <p:cNvSpPr txBox="1"/>
          <p:nvPr/>
        </p:nvSpPr>
        <p:spPr>
          <a:xfrm>
            <a:off x="9340077" y="1809196"/>
            <a:ext cx="22555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formati</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p>
        </p:txBody>
      </p:sp>
      <p:sp>
        <p:nvSpPr>
          <p:cNvPr id="29" name="TextBox 28">
            <a:hlinkClick r:id="" action="ppaction://noaction">
              <a:snd r:embed="rId18" name="nombreux.wav"/>
            </a:hlinkClick>
          </p:cNvPr>
          <p:cNvSpPr txBox="1"/>
          <p:nvPr/>
        </p:nvSpPr>
        <p:spPr>
          <a:xfrm>
            <a:off x="2523251" y="2683869"/>
            <a:ext cx="2200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breux</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9" name="concentrer.wav"/>
            </a:hlinkClick>
          </p:cNvPr>
          <p:cNvSpPr txBox="1"/>
          <p:nvPr/>
        </p:nvSpPr>
        <p:spPr>
          <a:xfrm>
            <a:off x="7060561" y="2463569"/>
            <a:ext cx="24853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centrer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Globe 2 Clip Art">
            <a:extLst>
              <a:ext uri="{FF2B5EF4-FFF2-40B4-BE49-F238E27FC236}">
                <a16:creationId xmlns:a16="http://schemas.microsoft.com/office/drawing/2014/main" id="{D500220D-1A79-40BC-989F-A2A56AAD909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06584" y="1460885"/>
            <a:ext cx="642800" cy="6342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ncecontours Clip Art">
            <a:extLst>
              <a:ext uri="{FF2B5EF4-FFF2-40B4-BE49-F238E27FC236}">
                <a16:creationId xmlns:a16="http://schemas.microsoft.com/office/drawing/2014/main" id="{C788464A-14D8-4D48-A878-8522863E57C9}"/>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2020" b="16649"/>
          <a:stretch/>
        </p:blipFill>
        <p:spPr bwMode="auto">
          <a:xfrm>
            <a:off x="140649" y="2971925"/>
            <a:ext cx="859089" cy="867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in Clip Art">
            <a:extLst>
              <a:ext uri="{FF2B5EF4-FFF2-40B4-BE49-F238E27FC236}">
                <a16:creationId xmlns:a16="http://schemas.microsoft.com/office/drawing/2014/main" id="{46A464F7-0BFF-4BB8-840E-3E38CB2FAB8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87404" y="2109880"/>
            <a:ext cx="1024776" cy="7139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C4EBAA-7F2E-42E3-A31F-2AC3DA867EE0}"/>
              </a:ext>
            </a:extLst>
          </p:cNvPr>
          <p:cNvSpPr txBox="1"/>
          <p:nvPr/>
        </p:nvSpPr>
        <p:spPr>
          <a:xfrm>
            <a:off x="4618655" y="1827684"/>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against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05C2C639-B95D-4D2D-BE46-026BBEA3FEE7}"/>
              </a:ext>
            </a:extLst>
          </p:cNvPr>
          <p:cNvSpPr txBox="1"/>
          <p:nvPr/>
        </p:nvSpPr>
        <p:spPr>
          <a:xfrm>
            <a:off x="8243629" y="1217732"/>
            <a:ext cx="1799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economic</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4A061F5-A081-4175-8E19-C1506C449AA7}"/>
              </a:ext>
            </a:extLst>
          </p:cNvPr>
          <p:cNvSpPr txBox="1"/>
          <p:nvPr/>
        </p:nvSpPr>
        <p:spPr>
          <a:xfrm>
            <a:off x="10168977" y="2193916"/>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[course]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8A16AF9B-EC74-4363-9D95-177DFDB75C8A}"/>
              </a:ext>
            </a:extLst>
          </p:cNvPr>
          <p:cNvSpPr txBox="1"/>
          <p:nvPr/>
        </p:nvSpPr>
        <p:spPr>
          <a:xfrm>
            <a:off x="8791032" y="3646915"/>
            <a:ext cx="19833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field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domain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8AF83B1-9160-4E90-82A6-BD6205768DA8}"/>
              </a:ext>
            </a:extLst>
          </p:cNvPr>
          <p:cNvSpPr txBox="1"/>
          <p:nvPr/>
        </p:nvSpPr>
        <p:spPr>
          <a:xfrm>
            <a:off x="5265384" y="3510735"/>
            <a:ext cx="19164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committee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60262C3-0528-4E12-8F4A-0822E7AA5BE9}"/>
              </a:ext>
            </a:extLst>
          </p:cNvPr>
          <p:cNvSpPr txBox="1"/>
          <p:nvPr/>
        </p:nvSpPr>
        <p:spPr>
          <a:xfrm>
            <a:off x="3026995" y="4429403"/>
            <a:ext cx="17450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up]</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384A68B-F0E2-4B8F-83AD-38167A357F1B}"/>
              </a:ext>
            </a:extLst>
          </p:cNvPr>
          <p:cNvSpPr txBox="1"/>
          <p:nvPr/>
        </p:nvSpPr>
        <p:spPr>
          <a:xfrm>
            <a:off x="3278139" y="3073058"/>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plentiful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Tall Ladder Clip Art">
            <a:extLst>
              <a:ext uri="{FF2B5EF4-FFF2-40B4-BE49-F238E27FC236}">
                <a16:creationId xmlns:a16="http://schemas.microsoft.com/office/drawing/2014/main" id="{CF381C8F-A648-44DD-9C7A-59EA6E958E7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82774" y="3635571"/>
            <a:ext cx="627146" cy="25608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2CDF002-5249-45E0-9AD2-2358DBED3531}"/>
              </a:ext>
            </a:extLst>
          </p:cNvPr>
          <p:cNvSpPr txBox="1"/>
          <p:nvPr/>
        </p:nvSpPr>
        <p:spPr>
          <a:xfrm>
            <a:off x="918952" y="5396549"/>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available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27EFD26A-AD07-4B7E-A1FD-D895EE898DCC}"/>
              </a:ext>
            </a:extLst>
          </p:cNvPr>
          <p:cNvSpPr txBox="1"/>
          <p:nvPr/>
        </p:nvSpPr>
        <p:spPr>
          <a:xfrm>
            <a:off x="6096441" y="4783151"/>
            <a:ext cx="18018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promise]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84069F72-01B9-4508-86C1-E44B9F25D6AF}"/>
              </a:ext>
            </a:extLst>
          </p:cNvPr>
          <p:cNvSpPr txBox="1"/>
          <p:nvPr/>
        </p:nvSpPr>
        <p:spPr>
          <a:xfrm>
            <a:off x="8866511" y="4926395"/>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oversight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4" name="Picture 10" descr="Orologio Da Parete Clip Art">
            <a:extLst>
              <a:ext uri="{FF2B5EF4-FFF2-40B4-BE49-F238E27FC236}">
                <a16:creationId xmlns:a16="http://schemas.microsoft.com/office/drawing/2014/main" id="{E1E4BEFE-F6C2-4A50-86D9-7F00CCC6DAC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29488" y="5154676"/>
            <a:ext cx="818742" cy="81874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7FF9B5C0-0680-41C7-AF60-443CF6702303}"/>
              </a:ext>
            </a:extLst>
          </p:cNvPr>
          <p:cNvSpPr txBox="1"/>
          <p:nvPr/>
        </p:nvSpPr>
        <p:spPr>
          <a:xfrm>
            <a:off x="7167404" y="5796659"/>
            <a:ext cx="1512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which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1804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9420" r="21899"/>
          <a:stretch/>
        </p:blipFill>
        <p:spPr>
          <a:xfrm>
            <a:off x="142923" y="1260317"/>
            <a:ext cx="6555589" cy="3797524"/>
          </a:xfrm>
          <a:prstGeom prst="rect">
            <a:avLst/>
          </a:prstGeom>
        </p:spPr>
      </p:pic>
      <p:sp>
        <p:nvSpPr>
          <p:cNvPr id="16" name="TextBox 15"/>
          <p:cNvSpPr txBox="1"/>
          <p:nvPr/>
        </p:nvSpPr>
        <p:spPr>
          <a:xfrm>
            <a:off x="6933883" y="1163992"/>
            <a:ext cx="5225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Paris on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prendre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déplacer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train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souterrain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4845" y="2733652"/>
            <a:ext cx="5358776" cy="3550190"/>
          </a:xfrm>
          <a:prstGeom prst="rect">
            <a:avLst/>
          </a:prstGeom>
        </p:spPr>
      </p:pic>
      <p:sp>
        <p:nvSpPr>
          <p:cNvPr id="19" name="TextBox 18"/>
          <p:cNvSpPr txBox="1"/>
          <p:nvPr/>
        </p:nvSpPr>
        <p:spPr>
          <a:xfrm>
            <a:off x="316010" y="5822177"/>
            <a:ext cx="255478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get around</a:t>
            </a:r>
          </a:p>
        </p:txBody>
      </p:sp>
      <p:sp>
        <p:nvSpPr>
          <p:cNvPr id="20" name="TextBox 19"/>
          <p:cNvSpPr txBox="1"/>
          <p:nvPr/>
        </p:nvSpPr>
        <p:spPr>
          <a:xfrm>
            <a:off x="3080427" y="5822177"/>
            <a:ext cx="255478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underground</a:t>
            </a:r>
          </a:p>
        </p:txBody>
      </p:sp>
    </p:spTree>
    <p:extLst>
      <p:ext uri="{BB962C8B-B14F-4D97-AF65-F5344CB8AC3E}">
        <p14:creationId xmlns:p14="http://schemas.microsoft.com/office/powerpoint/2010/main" val="2056043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3E11188-B433-5A4A-A669-78C0EE9B8445}"/>
              </a:ext>
            </a:extLst>
          </p:cNvPr>
          <p:cNvSpPr txBox="1"/>
          <p:nvPr/>
        </p:nvSpPr>
        <p:spPr>
          <a:xfrm>
            <a:off x="140243" y="1201334"/>
            <a:ext cx="48293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stations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métro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Paris.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760" y="1618122"/>
            <a:ext cx="3140149" cy="4710223"/>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0523" t="51814" r="791" b="-39638"/>
          <a:stretch/>
        </p:blipFill>
        <p:spPr>
          <a:xfrm>
            <a:off x="257201" y="1698950"/>
            <a:ext cx="8355531" cy="8129892"/>
          </a:xfrm>
          <a:prstGeom prst="rect">
            <a:avLst/>
          </a:prstGeom>
        </p:spPr>
      </p:pic>
      <p:sp>
        <p:nvSpPr>
          <p:cNvPr id="10" name="TextBox 9"/>
          <p:cNvSpPr txBox="1"/>
          <p:nvPr/>
        </p:nvSpPr>
        <p:spPr>
          <a:xfrm>
            <a:off x="1135935" y="1902900"/>
            <a:ext cx="1881964"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Europe</a:t>
            </a:r>
          </a:p>
        </p:txBody>
      </p:sp>
      <p:sp>
        <p:nvSpPr>
          <p:cNvPr id="14" name="TextBox 13"/>
          <p:cNvSpPr txBox="1"/>
          <p:nvPr/>
        </p:nvSpPr>
        <p:spPr>
          <a:xfrm>
            <a:off x="4342623" y="1891696"/>
            <a:ext cx="3585086"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Église</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d’Auteuil</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p:cNvSpPr txBox="1"/>
          <p:nvPr/>
        </p:nvSpPr>
        <p:spPr>
          <a:xfrm>
            <a:off x="5790153" y="3973234"/>
            <a:ext cx="2076892"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Pasteur</a:t>
            </a:r>
          </a:p>
        </p:txBody>
      </p:sp>
      <p:sp>
        <p:nvSpPr>
          <p:cNvPr id="17" name="TextBox 16"/>
          <p:cNvSpPr txBox="1"/>
          <p:nvPr/>
        </p:nvSpPr>
        <p:spPr>
          <a:xfrm>
            <a:off x="909221" y="5127144"/>
            <a:ext cx="2550318"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Pont-</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Neuf</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p:cNvSpPr txBox="1"/>
          <p:nvPr/>
        </p:nvSpPr>
        <p:spPr>
          <a:xfrm>
            <a:off x="601832" y="3973234"/>
            <a:ext cx="3534192"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Porte </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d’Auteuil</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p:cNvSpPr txBox="1"/>
          <p:nvPr/>
        </p:nvSpPr>
        <p:spPr>
          <a:xfrm>
            <a:off x="4111558" y="5134472"/>
            <a:ext cx="4309621"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Richelieu-</a:t>
            </a:r>
            <a:r>
              <a:rPr kumimoji="0" lang="en-GB" sz="3600" b="1" i="0" u="none" strike="noStrike" kern="1200" cap="none" spc="0" normalizeH="0" baseline="0" noProof="0" dirty="0" err="1">
                <a:ln>
                  <a:noFill/>
                </a:ln>
                <a:solidFill>
                  <a:prstClr val="white"/>
                </a:solidFill>
                <a:effectLst/>
                <a:uLnTx/>
                <a:uFillTx/>
                <a:latin typeface="Century Gothic" panose="020F0302020204030204"/>
                <a:ea typeface="+mn-ea"/>
                <a:cs typeface="+mn-cs"/>
              </a:rPr>
              <a:t>Drouot</a:t>
            </a:r>
            <a:endPar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p:cNvSpPr txBox="1"/>
          <p:nvPr/>
        </p:nvSpPr>
        <p:spPr>
          <a:xfrm>
            <a:off x="2076917" y="2920303"/>
            <a:ext cx="4433142" cy="646331"/>
          </a:xfrm>
          <a:prstGeom prst="rect">
            <a:avLst/>
          </a:prstGeom>
          <a:solidFill>
            <a:schemeClr val="accent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n-ea"/>
                <a:cs typeface="+mn-cs"/>
              </a:rPr>
              <a:t>Marie de Montreuil</a:t>
            </a:r>
          </a:p>
        </p:txBody>
      </p:sp>
      <p:sp>
        <p:nvSpPr>
          <p:cNvPr id="11" name="Rectangle 10"/>
          <p:cNvSpPr/>
          <p:nvPr/>
        </p:nvSpPr>
        <p:spPr>
          <a:xfrm>
            <a:off x="6398951" y="137055"/>
            <a:ext cx="172759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sym typeface="Wingdings" panose="05000000000000000000" pitchFamily="2" charset="2"/>
              </a:rPr>
              <a:t></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Z </a:t>
            </a:r>
          </a:p>
        </p:txBody>
      </p:sp>
      <p:sp>
        <p:nvSpPr>
          <p:cNvPr id="23" name="Rectangle 22"/>
          <p:cNvSpPr/>
          <p:nvPr/>
        </p:nvSpPr>
        <p:spPr>
          <a:xfrm>
            <a:off x="8215788" y="137055"/>
            <a:ext cx="174101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Z</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sym typeface="Wingdings" panose="05000000000000000000" pitchFamily="2" charset="2"/>
              </a:rPr>
              <a:t>A</a:t>
            </a: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 </a:t>
            </a:r>
          </a:p>
        </p:txBody>
      </p:sp>
    </p:spTree>
    <p:extLst>
      <p:ext uri="{BB962C8B-B14F-4D97-AF65-F5344CB8AC3E}">
        <p14:creationId xmlns:p14="http://schemas.microsoft.com/office/powerpoint/2010/main" val="3248892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70E0A150-F68A-8741-A101-F615E96EFA2C}"/>
              </a:ext>
            </a:extLst>
          </p:cNvPr>
          <p:cNvSpPr>
            <a:spLocks noGrp="1"/>
          </p:cNvSpPr>
          <p:nvPr>
            <p:ph type="title"/>
          </p:nvPr>
        </p:nvSpPr>
        <p:spPr>
          <a:xfrm>
            <a:off x="-7402" y="-65581"/>
            <a:ext cx="4501985" cy="1325563"/>
          </a:xfrm>
        </p:spPr>
        <p:txBody>
          <a:bodyPr>
            <a:normAutofit/>
          </a:bodyPr>
          <a:lstStyle/>
          <a:p>
            <a:r>
              <a:rPr lang="en-GB" sz="3200" b="1" dirty="0" err="1">
                <a:solidFill>
                  <a:schemeClr val="bg1"/>
                </a:solidFill>
              </a:rPr>
              <a:t>En</a:t>
            </a:r>
            <a:r>
              <a:rPr lang="en-GB" sz="3200" b="1" dirty="0">
                <a:solidFill>
                  <a:schemeClr val="bg1"/>
                </a:solidFill>
              </a:rPr>
              <a:t> </a:t>
            </a:r>
            <a:r>
              <a:rPr lang="en-GB" sz="3200" b="1" dirty="0" err="1">
                <a:solidFill>
                  <a:schemeClr val="bg1"/>
                </a:solidFill>
              </a:rPr>
              <a:t>français</a:t>
            </a:r>
            <a:r>
              <a:rPr lang="en-GB" sz="3200" b="1" dirty="0">
                <a:solidFill>
                  <a:schemeClr val="bg1"/>
                </a:solidFill>
              </a:rPr>
              <a:t> ? A</a:t>
            </a:r>
            <a:endParaRPr lang="en-US" sz="3200" dirty="0"/>
          </a:p>
        </p:txBody>
      </p:sp>
      <p:sp>
        <p:nvSpPr>
          <p:cNvPr id="27" name="Hexagon 26">
            <a:extLst>
              <a:ext uri="{FF2B5EF4-FFF2-40B4-BE49-F238E27FC236}">
                <a16:creationId xmlns:a16="http://schemas.microsoft.com/office/drawing/2014/main" id="{FAC6EE73-BE30-4A3B-9D24-F54796939A07}"/>
              </a:ext>
            </a:extLst>
          </p:cNvPr>
          <p:cNvSpPr/>
          <p:nvPr/>
        </p:nvSpPr>
        <p:spPr>
          <a:xfrm>
            <a:off x="259080" y="1393503"/>
            <a:ext cx="239622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best</a:t>
            </a:r>
          </a:p>
        </p:txBody>
      </p:sp>
      <p:sp>
        <p:nvSpPr>
          <p:cNvPr id="28" name="Hexagon 27">
            <a:extLst>
              <a:ext uri="{FF2B5EF4-FFF2-40B4-BE49-F238E27FC236}">
                <a16:creationId xmlns:a16="http://schemas.microsoft.com/office/drawing/2014/main" id="{A10A3BA9-B35B-4CFB-92C0-2961FAD2960C}"/>
              </a:ext>
            </a:extLst>
          </p:cNvPr>
          <p:cNvSpPr/>
          <p:nvPr/>
        </p:nvSpPr>
        <p:spPr>
          <a:xfrm>
            <a:off x="259080" y="2825171"/>
            <a:ext cx="239621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dangerous</a:t>
            </a:r>
            <a:r>
              <a:rPr kumimoji="0" lang="fr-FR" sz="22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(f)</a:t>
            </a:r>
            <a:endPar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Hexagon 28">
            <a:extLst>
              <a:ext uri="{FF2B5EF4-FFF2-40B4-BE49-F238E27FC236}">
                <a16:creationId xmlns:a16="http://schemas.microsoft.com/office/drawing/2014/main" id="{2DE75834-6927-4AE0-A135-153E8548E4AC}"/>
              </a:ext>
            </a:extLst>
          </p:cNvPr>
          <p:cNvSpPr/>
          <p:nvPr/>
        </p:nvSpPr>
        <p:spPr>
          <a:xfrm>
            <a:off x="4090076" y="1427845"/>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fat (m)</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Hexagon 29">
            <a:extLst>
              <a:ext uri="{FF2B5EF4-FFF2-40B4-BE49-F238E27FC236}">
                <a16:creationId xmlns:a16="http://schemas.microsoft.com/office/drawing/2014/main" id="{F2D08D50-4407-4595-9C6A-68075237E4BF}"/>
              </a:ext>
            </a:extLst>
          </p:cNvPr>
          <p:cNvSpPr/>
          <p:nvPr/>
        </p:nvSpPr>
        <p:spPr>
          <a:xfrm>
            <a:off x="4080551" y="285463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more</a:t>
            </a:r>
          </a:p>
        </p:txBody>
      </p:sp>
      <p:sp>
        <p:nvSpPr>
          <p:cNvPr id="31" name="Hexagon 30">
            <a:extLst>
              <a:ext uri="{FF2B5EF4-FFF2-40B4-BE49-F238E27FC236}">
                <a16:creationId xmlns:a16="http://schemas.microsoft.com/office/drawing/2014/main" id="{8BEBB338-8C09-4872-A42C-1259B143491A}"/>
              </a:ext>
            </a:extLst>
          </p:cNvPr>
          <p:cNvSpPr/>
          <p:nvPr/>
        </p:nvSpPr>
        <p:spPr>
          <a:xfrm>
            <a:off x="589774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Hexagon 31">
            <a:extLst>
              <a:ext uri="{FF2B5EF4-FFF2-40B4-BE49-F238E27FC236}">
                <a16:creationId xmlns:a16="http://schemas.microsoft.com/office/drawing/2014/main" id="{DCBB3386-62F3-498F-9A99-425B7C96C79A}"/>
              </a:ext>
            </a:extLst>
          </p:cNvPr>
          <p:cNvSpPr/>
          <p:nvPr/>
        </p:nvSpPr>
        <p:spPr>
          <a:xfrm>
            <a:off x="2282416" y="211134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Hexagon 32">
            <a:extLst>
              <a:ext uri="{FF2B5EF4-FFF2-40B4-BE49-F238E27FC236}">
                <a16:creationId xmlns:a16="http://schemas.microsoft.com/office/drawing/2014/main" id="{5B550753-4A02-4CF2-A543-92C5F88E6A21}"/>
              </a:ext>
            </a:extLst>
          </p:cNvPr>
          <p:cNvSpPr/>
          <p:nvPr/>
        </p:nvSpPr>
        <p:spPr>
          <a:xfrm>
            <a:off x="5877693" y="2126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Hexagon 33">
            <a:extLst>
              <a:ext uri="{FF2B5EF4-FFF2-40B4-BE49-F238E27FC236}">
                <a16:creationId xmlns:a16="http://schemas.microsoft.com/office/drawing/2014/main" id="{84507B07-227C-4C37-B55A-BAFED7E65753}"/>
              </a:ext>
            </a:extLst>
          </p:cNvPr>
          <p:cNvSpPr/>
          <p:nvPr/>
        </p:nvSpPr>
        <p:spPr>
          <a:xfrm>
            <a:off x="228241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Hexagon 34">
            <a:extLst>
              <a:ext uri="{FF2B5EF4-FFF2-40B4-BE49-F238E27FC236}">
                <a16:creationId xmlns:a16="http://schemas.microsoft.com/office/drawing/2014/main" id="{7ECAAE28-A422-4D12-BD0D-DECBAD3173DB}"/>
              </a:ext>
            </a:extLst>
          </p:cNvPr>
          <p:cNvSpPr/>
          <p:nvPr/>
        </p:nvSpPr>
        <p:spPr>
          <a:xfrm>
            <a:off x="9472970" y="3517661"/>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Hexagon 35">
            <a:extLst>
              <a:ext uri="{FF2B5EF4-FFF2-40B4-BE49-F238E27FC236}">
                <a16:creationId xmlns:a16="http://schemas.microsoft.com/office/drawing/2014/main" id="{1260A0C1-4030-4FCE-B4B7-FFCF9652213E}"/>
              </a:ext>
            </a:extLst>
          </p:cNvPr>
          <p:cNvSpPr/>
          <p:nvPr/>
        </p:nvSpPr>
        <p:spPr>
          <a:xfrm>
            <a:off x="9491366" y="21017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Hexagon 37">
            <a:extLst>
              <a:ext uri="{FF2B5EF4-FFF2-40B4-BE49-F238E27FC236}">
                <a16:creationId xmlns:a16="http://schemas.microsoft.com/office/drawing/2014/main" id="{FBAD845F-CE9D-4F20-97DB-8D3549647F7D}"/>
              </a:ext>
            </a:extLst>
          </p:cNvPr>
          <p:cNvSpPr/>
          <p:nvPr/>
        </p:nvSpPr>
        <p:spPr>
          <a:xfrm>
            <a:off x="768111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safe (m)</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2D0D4122-427A-40D6-8E6C-74FC28D2568B}"/>
              </a:ext>
            </a:extLst>
          </p:cNvPr>
          <p:cNvSpPr/>
          <p:nvPr/>
        </p:nvSpPr>
        <p:spPr>
          <a:xfrm>
            <a:off x="8687799" y="1864551"/>
            <a:ext cx="184730" cy="461665"/>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Hexagon 40">
            <a:extLst>
              <a:ext uri="{FF2B5EF4-FFF2-40B4-BE49-F238E27FC236}">
                <a16:creationId xmlns:a16="http://schemas.microsoft.com/office/drawing/2014/main" id="{C26E5893-4DF2-4C04-862F-D7E1B18F4D86}"/>
              </a:ext>
            </a:extLst>
          </p:cNvPr>
          <p:cNvSpPr/>
          <p:nvPr/>
        </p:nvSpPr>
        <p:spPr>
          <a:xfrm>
            <a:off x="7700164" y="283210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fat (f)</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A1F3B9D1-C7EB-4799-B7B0-C87AC3F399B1}"/>
              </a:ext>
            </a:extLst>
          </p:cNvPr>
          <p:cNvSpPr/>
          <p:nvPr/>
        </p:nvSpPr>
        <p:spPr>
          <a:xfrm>
            <a:off x="8706848" y="3345116"/>
            <a:ext cx="1847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1">
            <a:extLst>
              <a:ext uri="{FF2B5EF4-FFF2-40B4-BE49-F238E27FC236}">
                <a16:creationId xmlns:a16="http://schemas.microsoft.com/office/drawing/2014/main" id="{197181B9-AF5E-854A-A552-E31EADFFDC8C}"/>
              </a:ext>
            </a:extLst>
          </p:cNvPr>
          <p:cNvSpPr txBox="1">
            <a:spLocks/>
          </p:cNvSpPr>
          <p:nvPr/>
        </p:nvSpPr>
        <p:spPr>
          <a:xfrm>
            <a:off x="0" y="276026"/>
            <a:ext cx="5897746"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Trouve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 contraire !  (A)</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DA8CFCF1-C04A-40C2-A228-972405FDB71C}"/>
              </a:ext>
            </a:extLst>
          </p:cNvPr>
          <p:cNvSpPr/>
          <p:nvPr/>
        </p:nvSpPr>
        <p:spPr>
          <a:xfrm>
            <a:off x="9712471" y="249870"/>
            <a:ext cx="21974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03D6AFB-F84B-49EC-AF9C-2DE7EBE447B7}"/>
              </a:ext>
            </a:extLst>
          </p:cNvPr>
          <p:cNvSpPr txBox="1"/>
          <p:nvPr/>
        </p:nvSpPr>
        <p:spPr>
          <a:xfrm>
            <a:off x="1286592" y="1393503"/>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1</a:t>
            </a:r>
          </a:p>
        </p:txBody>
      </p:sp>
      <p:sp>
        <p:nvSpPr>
          <p:cNvPr id="7" name="TextBox 6">
            <a:extLst>
              <a:ext uri="{FF2B5EF4-FFF2-40B4-BE49-F238E27FC236}">
                <a16:creationId xmlns:a16="http://schemas.microsoft.com/office/drawing/2014/main" id="{0BC0508D-CCE6-439A-AAF4-EA9909625C5A}"/>
              </a:ext>
            </a:extLst>
          </p:cNvPr>
          <p:cNvSpPr txBox="1"/>
          <p:nvPr/>
        </p:nvSpPr>
        <p:spPr>
          <a:xfrm>
            <a:off x="1286592" y="2831349"/>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2</a:t>
            </a:r>
          </a:p>
        </p:txBody>
      </p:sp>
      <p:sp>
        <p:nvSpPr>
          <p:cNvPr id="12" name="TextBox 11">
            <a:extLst>
              <a:ext uri="{FF2B5EF4-FFF2-40B4-BE49-F238E27FC236}">
                <a16:creationId xmlns:a16="http://schemas.microsoft.com/office/drawing/2014/main" id="{C26B7E1A-C90B-4C8C-BAC1-75477633B645}"/>
              </a:ext>
            </a:extLst>
          </p:cNvPr>
          <p:cNvSpPr txBox="1"/>
          <p:nvPr/>
        </p:nvSpPr>
        <p:spPr>
          <a:xfrm>
            <a:off x="4988461" y="1418879"/>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3</a:t>
            </a:r>
          </a:p>
        </p:txBody>
      </p:sp>
      <p:sp>
        <p:nvSpPr>
          <p:cNvPr id="13" name="TextBox 12">
            <a:extLst>
              <a:ext uri="{FF2B5EF4-FFF2-40B4-BE49-F238E27FC236}">
                <a16:creationId xmlns:a16="http://schemas.microsoft.com/office/drawing/2014/main" id="{648AAF15-8BD5-4D59-B9D7-7946EF6925BF}"/>
              </a:ext>
            </a:extLst>
          </p:cNvPr>
          <p:cNvSpPr txBox="1"/>
          <p:nvPr/>
        </p:nvSpPr>
        <p:spPr>
          <a:xfrm>
            <a:off x="4988461" y="2856725"/>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4</a:t>
            </a:r>
          </a:p>
        </p:txBody>
      </p:sp>
      <p:sp>
        <p:nvSpPr>
          <p:cNvPr id="14" name="TextBox 13">
            <a:extLst>
              <a:ext uri="{FF2B5EF4-FFF2-40B4-BE49-F238E27FC236}">
                <a16:creationId xmlns:a16="http://schemas.microsoft.com/office/drawing/2014/main" id="{C798D147-9216-4A77-BDCF-9E8ECAD96012}"/>
              </a:ext>
            </a:extLst>
          </p:cNvPr>
          <p:cNvSpPr txBox="1"/>
          <p:nvPr/>
        </p:nvSpPr>
        <p:spPr>
          <a:xfrm>
            <a:off x="8593932" y="1433664"/>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5</a:t>
            </a:r>
          </a:p>
        </p:txBody>
      </p:sp>
      <p:sp>
        <p:nvSpPr>
          <p:cNvPr id="15" name="TextBox 14">
            <a:extLst>
              <a:ext uri="{FF2B5EF4-FFF2-40B4-BE49-F238E27FC236}">
                <a16:creationId xmlns:a16="http://schemas.microsoft.com/office/drawing/2014/main" id="{DDF3C964-3656-4F03-90C5-8F7730589C0F}"/>
              </a:ext>
            </a:extLst>
          </p:cNvPr>
          <p:cNvSpPr txBox="1"/>
          <p:nvPr/>
        </p:nvSpPr>
        <p:spPr>
          <a:xfrm>
            <a:off x="8593932" y="2871510"/>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6</a:t>
            </a:r>
          </a:p>
        </p:txBody>
      </p:sp>
      <p:sp>
        <p:nvSpPr>
          <p:cNvPr id="4" name="Rectangle: Rounded Corners 3">
            <a:extLst>
              <a:ext uri="{FF2B5EF4-FFF2-40B4-BE49-F238E27FC236}">
                <a16:creationId xmlns:a16="http://schemas.microsoft.com/office/drawing/2014/main" id="{2C172465-1C04-4E2A-84AA-1D6DCDA42B63}"/>
              </a:ext>
            </a:extLst>
          </p:cNvPr>
          <p:cNvSpPr/>
          <p:nvPr/>
        </p:nvSpPr>
        <p:spPr>
          <a:xfrm>
            <a:off x="559030" y="2867845"/>
            <a:ext cx="1703333"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Rounded Corners 36">
            <a:extLst>
              <a:ext uri="{FF2B5EF4-FFF2-40B4-BE49-F238E27FC236}">
                <a16:creationId xmlns:a16="http://schemas.microsoft.com/office/drawing/2014/main" id="{19012637-427E-45CB-9319-C04CBBB30B0E}"/>
              </a:ext>
            </a:extLst>
          </p:cNvPr>
          <p:cNvSpPr/>
          <p:nvPr/>
        </p:nvSpPr>
        <p:spPr>
          <a:xfrm>
            <a:off x="4408665" y="1521571"/>
            <a:ext cx="1480581"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Rounded Corners 39">
            <a:extLst>
              <a:ext uri="{FF2B5EF4-FFF2-40B4-BE49-F238E27FC236}">
                <a16:creationId xmlns:a16="http://schemas.microsoft.com/office/drawing/2014/main" id="{8A418DE4-BEA1-42EF-91DA-C1F43A96BB32}"/>
              </a:ext>
            </a:extLst>
          </p:cNvPr>
          <p:cNvSpPr/>
          <p:nvPr/>
        </p:nvSpPr>
        <p:spPr>
          <a:xfrm>
            <a:off x="4397112" y="2963722"/>
            <a:ext cx="1480581"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Rounded Corners 42">
            <a:extLst>
              <a:ext uri="{FF2B5EF4-FFF2-40B4-BE49-F238E27FC236}">
                <a16:creationId xmlns:a16="http://schemas.microsoft.com/office/drawing/2014/main" id="{1F242493-4F09-408D-99CA-3D5A74B54A89}"/>
              </a:ext>
            </a:extLst>
          </p:cNvPr>
          <p:cNvSpPr/>
          <p:nvPr/>
        </p:nvSpPr>
        <p:spPr>
          <a:xfrm>
            <a:off x="7966557" y="1479827"/>
            <a:ext cx="1480581"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Rounded Corners 43">
            <a:extLst>
              <a:ext uri="{FF2B5EF4-FFF2-40B4-BE49-F238E27FC236}">
                <a16:creationId xmlns:a16="http://schemas.microsoft.com/office/drawing/2014/main" id="{87510E6C-F2C7-4C4B-840B-5A7A94B3EB63}"/>
              </a:ext>
            </a:extLst>
          </p:cNvPr>
          <p:cNvSpPr/>
          <p:nvPr/>
        </p:nvSpPr>
        <p:spPr>
          <a:xfrm>
            <a:off x="8027253" y="2892998"/>
            <a:ext cx="1480581"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599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animBg="1"/>
      <p:bldP spid="40"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70E0A150-F68A-8741-A101-F615E96EFA2C}"/>
              </a:ext>
            </a:extLst>
          </p:cNvPr>
          <p:cNvSpPr>
            <a:spLocks noGrp="1"/>
          </p:cNvSpPr>
          <p:nvPr>
            <p:ph type="title"/>
          </p:nvPr>
        </p:nvSpPr>
        <p:spPr>
          <a:xfrm>
            <a:off x="-7402" y="-65581"/>
            <a:ext cx="4501985" cy="1325563"/>
          </a:xfrm>
        </p:spPr>
        <p:txBody>
          <a:bodyPr>
            <a:normAutofit/>
          </a:bodyPr>
          <a:lstStyle/>
          <a:p>
            <a:r>
              <a:rPr lang="en-GB" sz="3200" b="1" dirty="0" err="1">
                <a:solidFill>
                  <a:schemeClr val="bg1"/>
                </a:solidFill>
              </a:rPr>
              <a:t>En</a:t>
            </a:r>
            <a:r>
              <a:rPr lang="en-GB" sz="3200" b="1" dirty="0">
                <a:solidFill>
                  <a:schemeClr val="bg1"/>
                </a:solidFill>
              </a:rPr>
              <a:t> </a:t>
            </a:r>
            <a:r>
              <a:rPr lang="en-GB" sz="3200" b="1" dirty="0" err="1">
                <a:solidFill>
                  <a:schemeClr val="bg1"/>
                </a:solidFill>
              </a:rPr>
              <a:t>français</a:t>
            </a:r>
            <a:r>
              <a:rPr lang="en-GB" sz="3200" b="1" dirty="0">
                <a:solidFill>
                  <a:schemeClr val="bg1"/>
                </a:solidFill>
              </a:rPr>
              <a:t> ? A</a:t>
            </a:r>
            <a:endParaRPr lang="en-US" sz="3200" dirty="0"/>
          </a:p>
        </p:txBody>
      </p:sp>
      <p:sp>
        <p:nvSpPr>
          <p:cNvPr id="27" name="Hexagon 26">
            <a:extLst>
              <a:ext uri="{FF2B5EF4-FFF2-40B4-BE49-F238E27FC236}">
                <a16:creationId xmlns:a16="http://schemas.microsoft.com/office/drawing/2014/main" id="{FAC6EE73-BE30-4A3B-9D24-F54796939A07}"/>
              </a:ext>
            </a:extLst>
          </p:cNvPr>
          <p:cNvSpPr/>
          <p:nvPr/>
        </p:nvSpPr>
        <p:spPr>
          <a:xfrm>
            <a:off x="259080" y="1393503"/>
            <a:ext cx="239622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better</a:t>
            </a:r>
            <a:b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meilleur</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8" name="Hexagon 27">
            <a:extLst>
              <a:ext uri="{FF2B5EF4-FFF2-40B4-BE49-F238E27FC236}">
                <a16:creationId xmlns:a16="http://schemas.microsoft.com/office/drawing/2014/main" id="{A10A3BA9-B35B-4CFB-92C0-2961FAD2960C}"/>
              </a:ext>
            </a:extLst>
          </p:cNvPr>
          <p:cNvSpPr/>
          <p:nvPr/>
        </p:nvSpPr>
        <p:spPr>
          <a:xfrm>
            <a:off x="259080" y="2825171"/>
            <a:ext cx="239621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dangerous</a:t>
            </a:r>
            <a:r>
              <a:rPr kumimoji="0" lang="fr-FR" sz="22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(f)</a:t>
            </a:r>
            <a:endPar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Hexagon 28">
            <a:extLst>
              <a:ext uri="{FF2B5EF4-FFF2-40B4-BE49-F238E27FC236}">
                <a16:creationId xmlns:a16="http://schemas.microsoft.com/office/drawing/2014/main" id="{2DE75834-6927-4AE0-A135-153E8548E4AC}"/>
              </a:ext>
            </a:extLst>
          </p:cNvPr>
          <p:cNvSpPr/>
          <p:nvPr/>
        </p:nvSpPr>
        <p:spPr>
          <a:xfrm>
            <a:off x="4090076" y="1427845"/>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fat (m)</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Hexagon 29">
            <a:extLst>
              <a:ext uri="{FF2B5EF4-FFF2-40B4-BE49-F238E27FC236}">
                <a16:creationId xmlns:a16="http://schemas.microsoft.com/office/drawing/2014/main" id="{F2D08D50-4407-4595-9C6A-68075237E4BF}"/>
              </a:ext>
            </a:extLst>
          </p:cNvPr>
          <p:cNvSpPr/>
          <p:nvPr/>
        </p:nvSpPr>
        <p:spPr>
          <a:xfrm>
            <a:off x="4080551" y="285463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more</a:t>
            </a:r>
          </a:p>
        </p:txBody>
      </p:sp>
      <p:sp>
        <p:nvSpPr>
          <p:cNvPr id="31" name="Hexagon 30">
            <a:extLst>
              <a:ext uri="{FF2B5EF4-FFF2-40B4-BE49-F238E27FC236}">
                <a16:creationId xmlns:a16="http://schemas.microsoft.com/office/drawing/2014/main" id="{8BEBB338-8C09-4872-A42C-1259B143491A}"/>
              </a:ext>
            </a:extLst>
          </p:cNvPr>
          <p:cNvSpPr/>
          <p:nvPr/>
        </p:nvSpPr>
        <p:spPr>
          <a:xfrm>
            <a:off x="589774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moins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Hexagon 31">
            <a:extLst>
              <a:ext uri="{FF2B5EF4-FFF2-40B4-BE49-F238E27FC236}">
                <a16:creationId xmlns:a16="http://schemas.microsoft.com/office/drawing/2014/main" id="{DCBB3386-62F3-498F-9A99-425B7C96C79A}"/>
              </a:ext>
            </a:extLst>
          </p:cNvPr>
          <p:cNvSpPr/>
          <p:nvPr/>
        </p:nvSpPr>
        <p:spPr>
          <a:xfrm>
            <a:off x="2282416" y="211134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b="1">
                <a:solidFill>
                  <a:prstClr val="white"/>
                </a:solidFill>
                <a:latin typeface="Century Gothic" panose="020B0502020202020204" pitchFamily="34" charset="0"/>
              </a:rPr>
              <a:t>pire</a:t>
            </a:r>
            <a:endParaRPr lang="fr-FR" sz="2400" b="1" dirty="0">
              <a:solidFill>
                <a:prstClr val="white"/>
              </a:solidFill>
              <a:latin typeface="Century Gothic" panose="020B0502020202020204" pitchFamily="34" charset="0"/>
            </a:endParaRPr>
          </a:p>
        </p:txBody>
      </p:sp>
      <p:sp>
        <p:nvSpPr>
          <p:cNvPr id="33" name="Hexagon 32">
            <a:extLst>
              <a:ext uri="{FF2B5EF4-FFF2-40B4-BE49-F238E27FC236}">
                <a16:creationId xmlns:a16="http://schemas.microsoft.com/office/drawing/2014/main" id="{5B550753-4A02-4CF2-A543-92C5F88E6A21}"/>
              </a:ext>
            </a:extLst>
          </p:cNvPr>
          <p:cNvSpPr/>
          <p:nvPr/>
        </p:nvSpPr>
        <p:spPr>
          <a:xfrm>
            <a:off x="5877693" y="2126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mince</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Hexagon 33">
            <a:extLst>
              <a:ext uri="{FF2B5EF4-FFF2-40B4-BE49-F238E27FC236}">
                <a16:creationId xmlns:a16="http://schemas.microsoft.com/office/drawing/2014/main" id="{84507B07-227C-4C37-B55A-BAFED7E65753}"/>
              </a:ext>
            </a:extLst>
          </p:cNvPr>
          <p:cNvSpPr/>
          <p:nvPr/>
        </p:nvSpPr>
        <p:spPr>
          <a:xfrm>
            <a:off x="228241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t>
            </a:r>
            <a:r>
              <a:rPr lang="en-GB" sz="2400" b="1">
                <a:solidFill>
                  <a:prstClr val="white"/>
                </a:solidFill>
                <a:latin typeface="Century Gothic" panose="020B0502020202020204" pitchFamily="34" charset="0"/>
              </a:rPr>
              <a:t>ûre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Hexagon 34">
            <a:extLst>
              <a:ext uri="{FF2B5EF4-FFF2-40B4-BE49-F238E27FC236}">
                <a16:creationId xmlns:a16="http://schemas.microsoft.com/office/drawing/2014/main" id="{7ECAAE28-A422-4D12-BD0D-DECBAD3173DB}"/>
              </a:ext>
            </a:extLst>
          </p:cNvPr>
          <p:cNvSpPr/>
          <p:nvPr/>
        </p:nvSpPr>
        <p:spPr>
          <a:xfrm>
            <a:off x="9472970" y="3517661"/>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mince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Hexagon 35">
            <a:extLst>
              <a:ext uri="{FF2B5EF4-FFF2-40B4-BE49-F238E27FC236}">
                <a16:creationId xmlns:a16="http://schemas.microsoft.com/office/drawing/2014/main" id="{1260A0C1-4030-4FCE-B4B7-FFCF9652213E}"/>
              </a:ext>
            </a:extLst>
          </p:cNvPr>
          <p:cNvSpPr/>
          <p:nvPr/>
        </p:nvSpPr>
        <p:spPr>
          <a:xfrm>
            <a:off x="9491366" y="21017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dangereux</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Hexagon 37">
            <a:extLst>
              <a:ext uri="{FF2B5EF4-FFF2-40B4-BE49-F238E27FC236}">
                <a16:creationId xmlns:a16="http://schemas.microsoft.com/office/drawing/2014/main" id="{FBAD845F-CE9D-4F20-97DB-8D3549647F7D}"/>
              </a:ext>
            </a:extLst>
          </p:cNvPr>
          <p:cNvSpPr/>
          <p:nvPr/>
        </p:nvSpPr>
        <p:spPr>
          <a:xfrm>
            <a:off x="768111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white"/>
                </a:solidFill>
                <a:latin typeface="Century Gothic" panose="020B0502020202020204" pitchFamily="34" charset="0"/>
              </a:rPr>
              <a:t>safe (m)</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2D0D4122-427A-40D6-8E6C-74FC28D2568B}"/>
              </a:ext>
            </a:extLst>
          </p:cNvPr>
          <p:cNvSpPr/>
          <p:nvPr/>
        </p:nvSpPr>
        <p:spPr>
          <a:xfrm>
            <a:off x="8687799" y="1864551"/>
            <a:ext cx="184730" cy="461665"/>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Hexagon 40">
            <a:extLst>
              <a:ext uri="{FF2B5EF4-FFF2-40B4-BE49-F238E27FC236}">
                <a16:creationId xmlns:a16="http://schemas.microsoft.com/office/drawing/2014/main" id="{C26E5893-4DF2-4C04-862F-D7E1B18F4D86}"/>
              </a:ext>
            </a:extLst>
          </p:cNvPr>
          <p:cNvSpPr/>
          <p:nvPr/>
        </p:nvSpPr>
        <p:spPr>
          <a:xfrm>
            <a:off x="7700164" y="283210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(f)</a:t>
            </a:r>
          </a:p>
        </p:txBody>
      </p:sp>
      <p:sp>
        <p:nvSpPr>
          <p:cNvPr id="42" name="Rectangle 41">
            <a:extLst>
              <a:ext uri="{FF2B5EF4-FFF2-40B4-BE49-F238E27FC236}">
                <a16:creationId xmlns:a16="http://schemas.microsoft.com/office/drawing/2014/main" id="{A1F3B9D1-C7EB-4799-B7B0-C87AC3F399B1}"/>
              </a:ext>
            </a:extLst>
          </p:cNvPr>
          <p:cNvSpPr/>
          <p:nvPr/>
        </p:nvSpPr>
        <p:spPr>
          <a:xfrm>
            <a:off x="8706848" y="3345116"/>
            <a:ext cx="1847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70738"/>
            <a:ext cx="6457246" cy="867128"/>
          </a:xfrm>
          <a:prstGeom prst="rect">
            <a:avLst/>
          </a:prstGeom>
        </p:spPr>
      </p:pic>
      <p:sp>
        <p:nvSpPr>
          <p:cNvPr id="21" name="Title 1">
            <a:extLst>
              <a:ext uri="{FF2B5EF4-FFF2-40B4-BE49-F238E27FC236}">
                <a16:creationId xmlns:a16="http://schemas.microsoft.com/office/drawing/2014/main" id="{197181B9-AF5E-854A-A552-E31EADFFDC8C}"/>
              </a:ext>
            </a:extLst>
          </p:cNvPr>
          <p:cNvSpPr txBox="1">
            <a:spLocks/>
          </p:cNvSpPr>
          <p:nvPr/>
        </p:nvSpPr>
        <p:spPr>
          <a:xfrm>
            <a:off x="0" y="276026"/>
            <a:ext cx="5897746"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200" b="1">
                <a:solidFill>
                  <a:prstClr val="white"/>
                </a:solidFill>
              </a:rPr>
              <a:t>Réponses (A)</a:t>
            </a:r>
            <a:endParaRPr lang="en-US" sz="3200" dirty="0">
              <a:solidFill>
                <a:srgbClr val="4472C4">
                  <a:lumMod val="50000"/>
                </a:srgbClr>
              </a:solidFill>
            </a:endParaRPr>
          </a:p>
        </p:txBody>
      </p:sp>
      <p:sp>
        <p:nvSpPr>
          <p:cNvPr id="3" name="Rounded Rectangle 46">
            <a:extLst>
              <a:ext uri="{FF2B5EF4-FFF2-40B4-BE49-F238E27FC236}">
                <a16:creationId xmlns:a16="http://schemas.microsoft.com/office/drawing/2014/main" id="{DA8CFCF1-C04A-40C2-A228-972405FDB71C}"/>
              </a:ext>
            </a:extLst>
          </p:cNvPr>
          <p:cNvSpPr/>
          <p:nvPr/>
        </p:nvSpPr>
        <p:spPr>
          <a:xfrm>
            <a:off x="9712471" y="249870"/>
            <a:ext cx="21974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03D6AFB-F84B-49EC-AF9C-2DE7EBE447B7}"/>
              </a:ext>
            </a:extLst>
          </p:cNvPr>
          <p:cNvSpPr txBox="1"/>
          <p:nvPr/>
        </p:nvSpPr>
        <p:spPr>
          <a:xfrm>
            <a:off x="1286592" y="1393503"/>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1</a:t>
            </a:r>
          </a:p>
        </p:txBody>
      </p:sp>
      <p:sp>
        <p:nvSpPr>
          <p:cNvPr id="7" name="TextBox 6">
            <a:extLst>
              <a:ext uri="{FF2B5EF4-FFF2-40B4-BE49-F238E27FC236}">
                <a16:creationId xmlns:a16="http://schemas.microsoft.com/office/drawing/2014/main" id="{0BC0508D-CCE6-439A-AAF4-EA9909625C5A}"/>
              </a:ext>
            </a:extLst>
          </p:cNvPr>
          <p:cNvSpPr txBox="1"/>
          <p:nvPr/>
        </p:nvSpPr>
        <p:spPr>
          <a:xfrm>
            <a:off x="1286592" y="2831349"/>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2</a:t>
            </a:r>
          </a:p>
        </p:txBody>
      </p:sp>
      <p:sp>
        <p:nvSpPr>
          <p:cNvPr id="12" name="TextBox 11">
            <a:extLst>
              <a:ext uri="{FF2B5EF4-FFF2-40B4-BE49-F238E27FC236}">
                <a16:creationId xmlns:a16="http://schemas.microsoft.com/office/drawing/2014/main" id="{C26B7E1A-C90B-4C8C-BAC1-75477633B645}"/>
              </a:ext>
            </a:extLst>
          </p:cNvPr>
          <p:cNvSpPr txBox="1"/>
          <p:nvPr/>
        </p:nvSpPr>
        <p:spPr>
          <a:xfrm>
            <a:off x="4988461" y="1418879"/>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3</a:t>
            </a:r>
          </a:p>
        </p:txBody>
      </p:sp>
      <p:sp>
        <p:nvSpPr>
          <p:cNvPr id="13" name="TextBox 12">
            <a:extLst>
              <a:ext uri="{FF2B5EF4-FFF2-40B4-BE49-F238E27FC236}">
                <a16:creationId xmlns:a16="http://schemas.microsoft.com/office/drawing/2014/main" id="{648AAF15-8BD5-4D59-B9D7-7946EF6925BF}"/>
              </a:ext>
            </a:extLst>
          </p:cNvPr>
          <p:cNvSpPr txBox="1"/>
          <p:nvPr/>
        </p:nvSpPr>
        <p:spPr>
          <a:xfrm>
            <a:off x="4988461" y="2856725"/>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4</a:t>
            </a:r>
          </a:p>
        </p:txBody>
      </p:sp>
      <p:sp>
        <p:nvSpPr>
          <p:cNvPr id="14" name="TextBox 13">
            <a:extLst>
              <a:ext uri="{FF2B5EF4-FFF2-40B4-BE49-F238E27FC236}">
                <a16:creationId xmlns:a16="http://schemas.microsoft.com/office/drawing/2014/main" id="{C798D147-9216-4A77-BDCF-9E8ECAD96012}"/>
              </a:ext>
            </a:extLst>
          </p:cNvPr>
          <p:cNvSpPr txBox="1"/>
          <p:nvPr/>
        </p:nvSpPr>
        <p:spPr>
          <a:xfrm>
            <a:off x="8593932" y="1433664"/>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5</a:t>
            </a:r>
          </a:p>
        </p:txBody>
      </p:sp>
      <p:sp>
        <p:nvSpPr>
          <p:cNvPr id="15" name="TextBox 14">
            <a:extLst>
              <a:ext uri="{FF2B5EF4-FFF2-40B4-BE49-F238E27FC236}">
                <a16:creationId xmlns:a16="http://schemas.microsoft.com/office/drawing/2014/main" id="{DDF3C964-3656-4F03-90C5-8F7730589C0F}"/>
              </a:ext>
            </a:extLst>
          </p:cNvPr>
          <p:cNvSpPr txBox="1"/>
          <p:nvPr/>
        </p:nvSpPr>
        <p:spPr>
          <a:xfrm>
            <a:off x="8593932" y="2871510"/>
            <a:ext cx="341194"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6</a:t>
            </a:r>
          </a:p>
        </p:txBody>
      </p:sp>
      <p:sp>
        <p:nvSpPr>
          <p:cNvPr id="4" name="TextBox 3">
            <a:extLst>
              <a:ext uri="{FF2B5EF4-FFF2-40B4-BE49-F238E27FC236}">
                <a16:creationId xmlns:a16="http://schemas.microsoft.com/office/drawing/2014/main" id="{A708FEED-8340-4E0E-94D9-4A07439F6946}"/>
              </a:ext>
            </a:extLst>
          </p:cNvPr>
          <p:cNvSpPr txBox="1"/>
          <p:nvPr/>
        </p:nvSpPr>
        <p:spPr>
          <a:xfrm>
            <a:off x="623454" y="3837551"/>
            <a:ext cx="1708381" cy="400110"/>
          </a:xfrm>
          <a:prstGeom prst="rect">
            <a:avLst/>
          </a:prstGeom>
          <a:noFill/>
        </p:spPr>
        <p:txBody>
          <a:bodyPr wrap="square" rtlCol="0">
            <a:spAutoFit/>
          </a:bodyPr>
          <a:lstStyle/>
          <a:p>
            <a:pPr algn="ctr"/>
            <a:r>
              <a:rPr lang="en-GB" sz="2000" b="1" dirty="0" err="1">
                <a:solidFill>
                  <a:schemeClr val="bg1"/>
                </a:solidFill>
                <a:latin typeface="Century Gothic" panose="020B0502020202020204" pitchFamily="34" charset="0"/>
              </a:rPr>
              <a:t>dangereuse</a:t>
            </a:r>
            <a:endParaRPr lang="en-GB" sz="2000" b="1" dirty="0">
              <a:solidFill>
                <a:schemeClr val="bg1"/>
              </a:solidFill>
              <a:latin typeface="Century Gothic" panose="020B0502020202020204" pitchFamily="34" charset="0"/>
            </a:endParaRPr>
          </a:p>
        </p:txBody>
      </p:sp>
      <p:sp>
        <p:nvSpPr>
          <p:cNvPr id="37" name="TextBox 36">
            <a:extLst>
              <a:ext uri="{FF2B5EF4-FFF2-40B4-BE49-F238E27FC236}">
                <a16:creationId xmlns:a16="http://schemas.microsoft.com/office/drawing/2014/main" id="{700813C7-8C6C-46A1-8123-731F4E29CB2A}"/>
              </a:ext>
            </a:extLst>
          </p:cNvPr>
          <p:cNvSpPr txBox="1"/>
          <p:nvPr/>
        </p:nvSpPr>
        <p:spPr>
          <a:xfrm>
            <a:off x="4209898" y="2278954"/>
            <a:ext cx="1920355"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gros</a:t>
            </a:r>
            <a:endParaRPr lang="en-GB" sz="2800" b="1" dirty="0">
              <a:solidFill>
                <a:schemeClr val="bg1"/>
              </a:solidFill>
              <a:latin typeface="Century Gothic" panose="020B0502020202020204" pitchFamily="34" charset="0"/>
            </a:endParaRPr>
          </a:p>
        </p:txBody>
      </p:sp>
      <p:sp>
        <p:nvSpPr>
          <p:cNvPr id="40" name="TextBox 39">
            <a:extLst>
              <a:ext uri="{FF2B5EF4-FFF2-40B4-BE49-F238E27FC236}">
                <a16:creationId xmlns:a16="http://schemas.microsoft.com/office/drawing/2014/main" id="{5B188418-59B7-4248-BB3D-B872582685A4}"/>
              </a:ext>
            </a:extLst>
          </p:cNvPr>
          <p:cNvSpPr txBox="1"/>
          <p:nvPr/>
        </p:nvSpPr>
        <p:spPr>
          <a:xfrm>
            <a:off x="4195452" y="3669102"/>
            <a:ext cx="1920355" cy="523220"/>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plus</a:t>
            </a:r>
          </a:p>
        </p:txBody>
      </p:sp>
      <p:sp>
        <p:nvSpPr>
          <p:cNvPr id="43" name="TextBox 42">
            <a:extLst>
              <a:ext uri="{FF2B5EF4-FFF2-40B4-BE49-F238E27FC236}">
                <a16:creationId xmlns:a16="http://schemas.microsoft.com/office/drawing/2014/main" id="{A2123153-2812-4371-A5F1-B2478028A2B1}"/>
              </a:ext>
            </a:extLst>
          </p:cNvPr>
          <p:cNvSpPr txBox="1"/>
          <p:nvPr/>
        </p:nvSpPr>
        <p:spPr>
          <a:xfrm>
            <a:off x="7839035" y="2264077"/>
            <a:ext cx="1920355"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sûr</a:t>
            </a:r>
            <a:endParaRPr lang="en-GB" sz="2800" b="1" dirty="0">
              <a:solidFill>
                <a:schemeClr val="bg1"/>
              </a:solidFill>
              <a:latin typeface="Century Gothic" panose="020B0502020202020204" pitchFamily="34" charset="0"/>
            </a:endParaRPr>
          </a:p>
        </p:txBody>
      </p:sp>
      <p:sp>
        <p:nvSpPr>
          <p:cNvPr id="44" name="TextBox 43">
            <a:extLst>
              <a:ext uri="{FF2B5EF4-FFF2-40B4-BE49-F238E27FC236}">
                <a16:creationId xmlns:a16="http://schemas.microsoft.com/office/drawing/2014/main" id="{434B52E7-0ADF-4626-AD3A-6C36CE900560}"/>
              </a:ext>
            </a:extLst>
          </p:cNvPr>
          <p:cNvSpPr txBox="1"/>
          <p:nvPr/>
        </p:nvSpPr>
        <p:spPr>
          <a:xfrm>
            <a:off x="7792116" y="3679027"/>
            <a:ext cx="1920355"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grosse</a:t>
            </a:r>
            <a:endParaRPr lang="en-GB"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81328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70E0A150-F68A-8741-A101-F615E96EFA2C}"/>
              </a:ext>
            </a:extLst>
          </p:cNvPr>
          <p:cNvSpPr>
            <a:spLocks noGrp="1"/>
          </p:cNvSpPr>
          <p:nvPr>
            <p:ph type="title"/>
          </p:nvPr>
        </p:nvSpPr>
        <p:spPr>
          <a:xfrm>
            <a:off x="-7402" y="-65581"/>
            <a:ext cx="4501985" cy="1325563"/>
          </a:xfrm>
        </p:spPr>
        <p:txBody>
          <a:bodyPr>
            <a:normAutofit/>
          </a:bodyPr>
          <a:lstStyle/>
          <a:p>
            <a:r>
              <a:rPr lang="en-GB" sz="3200" b="1" dirty="0" err="1">
                <a:solidFill>
                  <a:schemeClr val="bg1"/>
                </a:solidFill>
              </a:rPr>
              <a:t>En</a:t>
            </a:r>
            <a:r>
              <a:rPr lang="en-GB" sz="3200" b="1" dirty="0">
                <a:solidFill>
                  <a:schemeClr val="bg1"/>
                </a:solidFill>
              </a:rPr>
              <a:t> </a:t>
            </a:r>
            <a:r>
              <a:rPr lang="en-GB" sz="3200" b="1" dirty="0" err="1">
                <a:solidFill>
                  <a:schemeClr val="bg1"/>
                </a:solidFill>
              </a:rPr>
              <a:t>français</a:t>
            </a:r>
            <a:r>
              <a:rPr lang="en-GB" sz="3200" b="1" dirty="0">
                <a:solidFill>
                  <a:schemeClr val="bg1"/>
                </a:solidFill>
              </a:rPr>
              <a:t> ? A</a:t>
            </a:r>
            <a:endParaRPr lang="en-US" sz="3200" dirty="0"/>
          </a:p>
        </p:txBody>
      </p:sp>
      <p:sp>
        <p:nvSpPr>
          <p:cNvPr id="27" name="Hexagon 26">
            <a:extLst>
              <a:ext uri="{FF2B5EF4-FFF2-40B4-BE49-F238E27FC236}">
                <a16:creationId xmlns:a16="http://schemas.microsoft.com/office/drawing/2014/main" id="{FAC6EE73-BE30-4A3B-9D24-F54796939A07}"/>
              </a:ext>
            </a:extLst>
          </p:cNvPr>
          <p:cNvSpPr/>
          <p:nvPr/>
        </p:nvSpPr>
        <p:spPr>
          <a:xfrm>
            <a:off x="259080" y="1393503"/>
            <a:ext cx="239622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safe (f)</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Hexagon 27">
            <a:extLst>
              <a:ext uri="{FF2B5EF4-FFF2-40B4-BE49-F238E27FC236}">
                <a16:creationId xmlns:a16="http://schemas.microsoft.com/office/drawing/2014/main" id="{A10A3BA9-B35B-4CFB-92C0-2961FAD2960C}"/>
              </a:ext>
            </a:extLst>
          </p:cNvPr>
          <p:cNvSpPr/>
          <p:nvPr/>
        </p:nvSpPr>
        <p:spPr>
          <a:xfrm>
            <a:off x="259080" y="2825171"/>
            <a:ext cx="239621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thin (m)</a:t>
            </a:r>
            <a:endPar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Hexagon 28">
            <a:extLst>
              <a:ext uri="{FF2B5EF4-FFF2-40B4-BE49-F238E27FC236}">
                <a16:creationId xmlns:a16="http://schemas.microsoft.com/office/drawing/2014/main" id="{2DE75834-6927-4AE0-A135-153E8548E4AC}"/>
              </a:ext>
            </a:extLst>
          </p:cNvPr>
          <p:cNvSpPr/>
          <p:nvPr/>
        </p:nvSpPr>
        <p:spPr>
          <a:xfrm>
            <a:off x="4090076" y="1427845"/>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dangerous (m)</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Hexagon 29">
            <a:extLst>
              <a:ext uri="{FF2B5EF4-FFF2-40B4-BE49-F238E27FC236}">
                <a16:creationId xmlns:a16="http://schemas.microsoft.com/office/drawing/2014/main" id="{F2D08D50-4407-4595-9C6A-68075237E4BF}"/>
              </a:ext>
            </a:extLst>
          </p:cNvPr>
          <p:cNvSpPr/>
          <p:nvPr/>
        </p:nvSpPr>
        <p:spPr>
          <a:xfrm>
            <a:off x="4080551" y="285463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thin (f)</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Hexagon 30">
            <a:extLst>
              <a:ext uri="{FF2B5EF4-FFF2-40B4-BE49-F238E27FC236}">
                <a16:creationId xmlns:a16="http://schemas.microsoft.com/office/drawing/2014/main" id="{8BEBB338-8C09-4872-A42C-1259B143491A}"/>
              </a:ext>
            </a:extLst>
          </p:cNvPr>
          <p:cNvSpPr/>
          <p:nvPr/>
        </p:nvSpPr>
        <p:spPr>
          <a:xfrm>
            <a:off x="589774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Hexagon 31">
            <a:extLst>
              <a:ext uri="{FF2B5EF4-FFF2-40B4-BE49-F238E27FC236}">
                <a16:creationId xmlns:a16="http://schemas.microsoft.com/office/drawing/2014/main" id="{DCBB3386-62F3-498F-9A99-425B7C96C79A}"/>
              </a:ext>
            </a:extLst>
          </p:cNvPr>
          <p:cNvSpPr/>
          <p:nvPr/>
        </p:nvSpPr>
        <p:spPr>
          <a:xfrm>
            <a:off x="2282416" y="211134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Hexagon 32">
            <a:extLst>
              <a:ext uri="{FF2B5EF4-FFF2-40B4-BE49-F238E27FC236}">
                <a16:creationId xmlns:a16="http://schemas.microsoft.com/office/drawing/2014/main" id="{5B550753-4A02-4CF2-A543-92C5F88E6A21}"/>
              </a:ext>
            </a:extLst>
          </p:cNvPr>
          <p:cNvSpPr/>
          <p:nvPr/>
        </p:nvSpPr>
        <p:spPr>
          <a:xfrm>
            <a:off x="5877693" y="2126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Hexagon 33">
            <a:extLst>
              <a:ext uri="{FF2B5EF4-FFF2-40B4-BE49-F238E27FC236}">
                <a16:creationId xmlns:a16="http://schemas.microsoft.com/office/drawing/2014/main" id="{84507B07-227C-4C37-B55A-BAFED7E65753}"/>
              </a:ext>
            </a:extLst>
          </p:cNvPr>
          <p:cNvSpPr/>
          <p:nvPr/>
        </p:nvSpPr>
        <p:spPr>
          <a:xfrm>
            <a:off x="228241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Hexagon 34">
            <a:extLst>
              <a:ext uri="{FF2B5EF4-FFF2-40B4-BE49-F238E27FC236}">
                <a16:creationId xmlns:a16="http://schemas.microsoft.com/office/drawing/2014/main" id="{7ECAAE28-A422-4D12-BD0D-DECBAD3173DB}"/>
              </a:ext>
            </a:extLst>
          </p:cNvPr>
          <p:cNvSpPr/>
          <p:nvPr/>
        </p:nvSpPr>
        <p:spPr>
          <a:xfrm>
            <a:off x="9472970" y="3517661"/>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Hexagon 35">
            <a:extLst>
              <a:ext uri="{FF2B5EF4-FFF2-40B4-BE49-F238E27FC236}">
                <a16:creationId xmlns:a16="http://schemas.microsoft.com/office/drawing/2014/main" id="{1260A0C1-4030-4FCE-B4B7-FFCF9652213E}"/>
              </a:ext>
            </a:extLst>
          </p:cNvPr>
          <p:cNvSpPr/>
          <p:nvPr/>
        </p:nvSpPr>
        <p:spPr>
          <a:xfrm>
            <a:off x="9491366" y="21017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Hexagon 37">
            <a:extLst>
              <a:ext uri="{FF2B5EF4-FFF2-40B4-BE49-F238E27FC236}">
                <a16:creationId xmlns:a16="http://schemas.microsoft.com/office/drawing/2014/main" id="{FBAD845F-CE9D-4F20-97DB-8D3549647F7D}"/>
              </a:ext>
            </a:extLst>
          </p:cNvPr>
          <p:cNvSpPr/>
          <p:nvPr/>
        </p:nvSpPr>
        <p:spPr>
          <a:xfrm>
            <a:off x="768111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prstClr val="white"/>
                </a:solidFill>
                <a:latin typeface="Century Gothic" panose="020B0502020202020204" pitchFamily="34" charset="0"/>
              </a:rPr>
              <a:t>less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2D0D4122-427A-40D6-8E6C-74FC28D2568B}"/>
              </a:ext>
            </a:extLst>
          </p:cNvPr>
          <p:cNvSpPr/>
          <p:nvPr/>
        </p:nvSpPr>
        <p:spPr>
          <a:xfrm>
            <a:off x="8687799" y="1864551"/>
            <a:ext cx="184730" cy="461665"/>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Hexagon 40">
            <a:extLst>
              <a:ext uri="{FF2B5EF4-FFF2-40B4-BE49-F238E27FC236}">
                <a16:creationId xmlns:a16="http://schemas.microsoft.com/office/drawing/2014/main" id="{C26E5893-4DF2-4C04-862F-D7E1B18F4D86}"/>
              </a:ext>
            </a:extLst>
          </p:cNvPr>
          <p:cNvSpPr/>
          <p:nvPr/>
        </p:nvSpPr>
        <p:spPr>
          <a:xfrm>
            <a:off x="7700164" y="283210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worst</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A1F3B9D1-C7EB-4799-B7B0-C87AC3F399B1}"/>
              </a:ext>
            </a:extLst>
          </p:cNvPr>
          <p:cNvSpPr/>
          <p:nvPr/>
        </p:nvSpPr>
        <p:spPr>
          <a:xfrm>
            <a:off x="8706848" y="3345116"/>
            <a:ext cx="1847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1">
            <a:extLst>
              <a:ext uri="{FF2B5EF4-FFF2-40B4-BE49-F238E27FC236}">
                <a16:creationId xmlns:a16="http://schemas.microsoft.com/office/drawing/2014/main" id="{197181B9-AF5E-854A-A552-E31EADFFDC8C}"/>
              </a:ext>
            </a:extLst>
          </p:cNvPr>
          <p:cNvSpPr txBox="1">
            <a:spLocks/>
          </p:cNvSpPr>
          <p:nvPr/>
        </p:nvSpPr>
        <p:spPr>
          <a:xfrm>
            <a:off x="0" y="276026"/>
            <a:ext cx="5897746"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Trouve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 contraire !  (B)</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DA8CFCF1-C04A-40C2-A228-972405FDB71C}"/>
              </a:ext>
            </a:extLst>
          </p:cNvPr>
          <p:cNvSpPr/>
          <p:nvPr/>
        </p:nvSpPr>
        <p:spPr>
          <a:xfrm>
            <a:off x="9712471" y="249870"/>
            <a:ext cx="21974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03D6AFB-F84B-49EC-AF9C-2DE7EBE447B7}"/>
              </a:ext>
            </a:extLst>
          </p:cNvPr>
          <p:cNvSpPr txBox="1"/>
          <p:nvPr/>
        </p:nvSpPr>
        <p:spPr>
          <a:xfrm>
            <a:off x="1286592" y="1393503"/>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TextBox 6">
            <a:extLst>
              <a:ext uri="{FF2B5EF4-FFF2-40B4-BE49-F238E27FC236}">
                <a16:creationId xmlns:a16="http://schemas.microsoft.com/office/drawing/2014/main" id="{0BC0508D-CCE6-439A-AAF4-EA9909625C5A}"/>
              </a:ext>
            </a:extLst>
          </p:cNvPr>
          <p:cNvSpPr txBox="1"/>
          <p:nvPr/>
        </p:nvSpPr>
        <p:spPr>
          <a:xfrm>
            <a:off x="1286592" y="2831349"/>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a:extLst>
              <a:ext uri="{FF2B5EF4-FFF2-40B4-BE49-F238E27FC236}">
                <a16:creationId xmlns:a16="http://schemas.microsoft.com/office/drawing/2014/main" id="{C26B7E1A-C90B-4C8C-BAC1-75477633B645}"/>
              </a:ext>
            </a:extLst>
          </p:cNvPr>
          <p:cNvSpPr txBox="1"/>
          <p:nvPr/>
        </p:nvSpPr>
        <p:spPr>
          <a:xfrm>
            <a:off x="4988461" y="1418879"/>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TextBox 12">
            <a:extLst>
              <a:ext uri="{FF2B5EF4-FFF2-40B4-BE49-F238E27FC236}">
                <a16:creationId xmlns:a16="http://schemas.microsoft.com/office/drawing/2014/main" id="{648AAF15-8BD5-4D59-B9D7-7946EF6925BF}"/>
              </a:ext>
            </a:extLst>
          </p:cNvPr>
          <p:cNvSpPr txBox="1"/>
          <p:nvPr/>
        </p:nvSpPr>
        <p:spPr>
          <a:xfrm>
            <a:off x="4988461" y="2856725"/>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TextBox 13">
            <a:extLst>
              <a:ext uri="{FF2B5EF4-FFF2-40B4-BE49-F238E27FC236}">
                <a16:creationId xmlns:a16="http://schemas.microsoft.com/office/drawing/2014/main" id="{C798D147-9216-4A77-BDCF-9E8ECAD96012}"/>
              </a:ext>
            </a:extLst>
          </p:cNvPr>
          <p:cNvSpPr txBox="1"/>
          <p:nvPr/>
        </p:nvSpPr>
        <p:spPr>
          <a:xfrm>
            <a:off x="8593932" y="1433664"/>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TextBox 14">
            <a:extLst>
              <a:ext uri="{FF2B5EF4-FFF2-40B4-BE49-F238E27FC236}">
                <a16:creationId xmlns:a16="http://schemas.microsoft.com/office/drawing/2014/main" id="{DDF3C964-3656-4F03-90C5-8F7730589C0F}"/>
              </a:ext>
            </a:extLst>
          </p:cNvPr>
          <p:cNvSpPr txBox="1"/>
          <p:nvPr/>
        </p:nvSpPr>
        <p:spPr>
          <a:xfrm>
            <a:off x="8593932" y="2871510"/>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7" name="Rectangle: Rounded Corners 36">
            <a:extLst>
              <a:ext uri="{FF2B5EF4-FFF2-40B4-BE49-F238E27FC236}">
                <a16:creationId xmlns:a16="http://schemas.microsoft.com/office/drawing/2014/main" id="{8284BB28-BC39-4A09-9684-EAC5588EF729}"/>
              </a:ext>
            </a:extLst>
          </p:cNvPr>
          <p:cNvSpPr/>
          <p:nvPr/>
        </p:nvSpPr>
        <p:spPr>
          <a:xfrm>
            <a:off x="790276" y="2874893"/>
            <a:ext cx="1480581"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Rounded Corners 39">
            <a:extLst>
              <a:ext uri="{FF2B5EF4-FFF2-40B4-BE49-F238E27FC236}">
                <a16:creationId xmlns:a16="http://schemas.microsoft.com/office/drawing/2014/main" id="{97951ED4-2F1E-4A85-A5CE-D528F31513F9}"/>
              </a:ext>
            </a:extLst>
          </p:cNvPr>
          <p:cNvSpPr/>
          <p:nvPr/>
        </p:nvSpPr>
        <p:spPr>
          <a:xfrm>
            <a:off x="4360050" y="1482188"/>
            <a:ext cx="1480581"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Rounded Corners 42">
            <a:extLst>
              <a:ext uri="{FF2B5EF4-FFF2-40B4-BE49-F238E27FC236}">
                <a16:creationId xmlns:a16="http://schemas.microsoft.com/office/drawing/2014/main" id="{880386F1-E603-4363-994B-D167968E353C}"/>
              </a:ext>
            </a:extLst>
          </p:cNvPr>
          <p:cNvSpPr/>
          <p:nvPr/>
        </p:nvSpPr>
        <p:spPr>
          <a:xfrm>
            <a:off x="4407640" y="2894920"/>
            <a:ext cx="1480581"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Rounded Corners 43">
            <a:extLst>
              <a:ext uri="{FF2B5EF4-FFF2-40B4-BE49-F238E27FC236}">
                <a16:creationId xmlns:a16="http://schemas.microsoft.com/office/drawing/2014/main" id="{69FAAB70-8BDF-4F1F-A955-FA81338EA6A1}"/>
              </a:ext>
            </a:extLst>
          </p:cNvPr>
          <p:cNvSpPr/>
          <p:nvPr/>
        </p:nvSpPr>
        <p:spPr>
          <a:xfrm>
            <a:off x="8079529" y="1441899"/>
            <a:ext cx="1480581"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Rounded Corners 44">
            <a:extLst>
              <a:ext uri="{FF2B5EF4-FFF2-40B4-BE49-F238E27FC236}">
                <a16:creationId xmlns:a16="http://schemas.microsoft.com/office/drawing/2014/main" id="{620BF946-8746-464C-9B37-4433E2CA4CDE}"/>
              </a:ext>
            </a:extLst>
          </p:cNvPr>
          <p:cNvSpPr/>
          <p:nvPr/>
        </p:nvSpPr>
        <p:spPr>
          <a:xfrm>
            <a:off x="8020823" y="2894920"/>
            <a:ext cx="1480581" cy="1108213"/>
          </a:xfrm>
          <a:prstGeom prst="roundRect">
            <a:avLst/>
          </a:prstGeom>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79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43" grpId="0" animBg="1"/>
      <p:bldP spid="44"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01" y="468023"/>
            <a:ext cx="10515600" cy="1325563"/>
          </a:xfrm>
        </p:spPr>
        <p:txBody>
          <a:bodyPr>
            <a:normAutofit fontScale="90000"/>
          </a:bodyPr>
          <a:lstStyle/>
          <a:p>
            <a:pPr algn="ctr"/>
            <a:r>
              <a:rPr lang="en-GB" sz="13300" b="1" dirty="0">
                <a:solidFill>
                  <a:srgbClr val="115076"/>
                </a:solidFill>
                <a:cs typeface="Calibri" panose="020F0502020204030204" pitchFamily="34" charset="0"/>
              </a:rPr>
              <a:t>om</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56476" y="3594940"/>
            <a:ext cx="187904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p>
        </p:txBody>
      </p:sp>
      <p:sp>
        <p:nvSpPr>
          <p:cNvPr id="4" name="Rectangle 3"/>
          <p:cNvSpPr/>
          <p:nvPr/>
        </p:nvSpPr>
        <p:spPr>
          <a:xfrm>
            <a:off x="762680" y="584479"/>
            <a:ext cx="266451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769" y="3929787"/>
            <a:ext cx="44319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prendre</a:t>
            </a:r>
            <a:endParaRPr kumimoji="0" lang="en-GB" sz="54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4684"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337952" y="530995"/>
            <a:ext cx="50330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427996" y="3891291"/>
            <a:ext cx="292580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om</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people fighting">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13370" y="1770051"/>
            <a:ext cx="2774695" cy="1387347"/>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42937" y="4798028"/>
            <a:ext cx="40463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understand]</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4793561" y="5611180"/>
            <a:ext cx="269336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[account]</a:t>
            </a:r>
          </a:p>
        </p:txBody>
      </p:sp>
      <p:grpSp>
        <p:nvGrpSpPr>
          <p:cNvPr id="23" name="Group 22" descr="shadow of a dog"/>
          <p:cNvGrpSpPr/>
          <p:nvPr/>
        </p:nvGrpSpPr>
        <p:grpSpPr>
          <a:xfrm>
            <a:off x="1040622" y="1770051"/>
            <a:ext cx="2350745" cy="1932332"/>
            <a:chOff x="1076447" y="1574642"/>
            <a:chExt cx="2718020" cy="2306012"/>
          </a:xfrm>
        </p:grpSpPr>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447" y="1574642"/>
              <a:ext cx="2036977" cy="2306012"/>
            </a:xfrm>
            <a:prstGeom prst="rect">
              <a:avLst/>
            </a:prstGeom>
          </p:spPr>
        </p:pic>
        <p:sp>
          <p:nvSpPr>
            <p:cNvPr id="14" name="Right Arrow 13"/>
            <p:cNvSpPr/>
            <p:nvPr/>
          </p:nvSpPr>
          <p:spPr>
            <a:xfrm rot="8500885">
              <a:off x="2670222" y="2644811"/>
              <a:ext cx="1124245" cy="45368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2" name="Rectangle 21">
            <a:extLst>
              <a:ext uri="{FF2B5EF4-FFF2-40B4-BE49-F238E27FC236}">
                <a16:creationId xmlns:a16="http://schemas.microsoft.com/office/drawing/2014/main" id="{6C70D5E9-D171-FB4C-B44F-3112BADFC250}"/>
              </a:ext>
            </a:extLst>
          </p:cNvPr>
          <p:cNvSpPr/>
          <p:nvPr/>
        </p:nvSpPr>
        <p:spPr>
          <a:xfrm>
            <a:off x="9224318" y="4906954"/>
            <a:ext cx="126028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[fall]</a:t>
            </a:r>
          </a:p>
        </p:txBody>
      </p:sp>
      <p:grpSp>
        <p:nvGrpSpPr>
          <p:cNvPr id="11" name="Group 10" descr="Name tag with the name Nathalie Lefevre">
            <a:extLst>
              <a:ext uri="{FF2B5EF4-FFF2-40B4-BE49-F238E27FC236}">
                <a16:creationId xmlns:a16="http://schemas.microsoft.com/office/drawing/2014/main" id="{99C8DEEE-7FAA-2140-9D01-80E123085E22}"/>
              </a:ext>
            </a:extLst>
          </p:cNvPr>
          <p:cNvGrpSpPr/>
          <p:nvPr/>
        </p:nvGrpSpPr>
        <p:grpSpPr>
          <a:xfrm>
            <a:off x="5110391" y="2005480"/>
            <a:ext cx="2013734" cy="1991604"/>
            <a:chOff x="5110391" y="2005480"/>
            <a:chExt cx="2013734" cy="1991604"/>
          </a:xfrm>
        </p:grpSpPr>
        <p:pic>
          <p:nvPicPr>
            <p:cNvPr id="21" name="Picture 2" descr="name ta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526" r="32740"/>
            <a:stretch/>
          </p:blipFill>
          <p:spPr bwMode="auto">
            <a:xfrm>
              <a:off x="5425511" y="2005480"/>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A71293A-187F-434C-B7BD-CE820C38A8AB}"/>
                </a:ext>
              </a:extLst>
            </p:cNvPr>
            <p:cNvSpPr txBox="1"/>
            <p:nvPr/>
          </p:nvSpPr>
          <p:spPr>
            <a:xfrm>
              <a:off x="5110391" y="3105873"/>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7390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om nom.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m omb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om omb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m comba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om comba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om comprendr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om comprendr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om comp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om comp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om tom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9" name="om to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63" y="4963985"/>
            <a:ext cx="12192000" cy="1405847"/>
          </a:xfrm>
          <a:prstGeom prst="rect">
            <a:avLst/>
          </a:prstGeom>
        </p:spPr>
      </p:pic>
      <p:sp>
        <p:nvSpPr>
          <p:cNvPr id="2" name="Title 1">
            <a:extLst>
              <a:ext uri="{FF2B5EF4-FFF2-40B4-BE49-F238E27FC236}">
                <a16:creationId xmlns:a16="http://schemas.microsoft.com/office/drawing/2014/main" id="{70E0A150-F68A-8741-A101-F615E96EFA2C}"/>
              </a:ext>
            </a:extLst>
          </p:cNvPr>
          <p:cNvSpPr>
            <a:spLocks noGrp="1"/>
          </p:cNvSpPr>
          <p:nvPr>
            <p:ph type="title"/>
          </p:nvPr>
        </p:nvSpPr>
        <p:spPr>
          <a:xfrm>
            <a:off x="-7402" y="-65581"/>
            <a:ext cx="4501985" cy="1325563"/>
          </a:xfrm>
        </p:spPr>
        <p:txBody>
          <a:bodyPr>
            <a:normAutofit/>
          </a:bodyPr>
          <a:lstStyle/>
          <a:p>
            <a:r>
              <a:rPr lang="en-GB" sz="3200" b="1" dirty="0" err="1">
                <a:solidFill>
                  <a:schemeClr val="bg1"/>
                </a:solidFill>
              </a:rPr>
              <a:t>En</a:t>
            </a:r>
            <a:r>
              <a:rPr lang="en-GB" sz="3200" b="1" dirty="0">
                <a:solidFill>
                  <a:schemeClr val="bg1"/>
                </a:solidFill>
              </a:rPr>
              <a:t> </a:t>
            </a:r>
            <a:r>
              <a:rPr lang="en-GB" sz="3200" b="1" dirty="0" err="1">
                <a:solidFill>
                  <a:schemeClr val="bg1"/>
                </a:solidFill>
              </a:rPr>
              <a:t>français</a:t>
            </a:r>
            <a:r>
              <a:rPr lang="en-GB" sz="3200" b="1" dirty="0">
                <a:solidFill>
                  <a:schemeClr val="bg1"/>
                </a:solidFill>
              </a:rPr>
              <a:t> ? A</a:t>
            </a:r>
            <a:endParaRPr lang="en-US" sz="3200" dirty="0"/>
          </a:p>
        </p:txBody>
      </p:sp>
      <p:sp>
        <p:nvSpPr>
          <p:cNvPr id="27" name="Hexagon 26">
            <a:extLst>
              <a:ext uri="{FF2B5EF4-FFF2-40B4-BE49-F238E27FC236}">
                <a16:creationId xmlns:a16="http://schemas.microsoft.com/office/drawing/2014/main" id="{FAC6EE73-BE30-4A3B-9D24-F54796939A07}"/>
              </a:ext>
            </a:extLst>
          </p:cNvPr>
          <p:cNvSpPr/>
          <p:nvPr/>
        </p:nvSpPr>
        <p:spPr>
          <a:xfrm>
            <a:off x="259080" y="1393503"/>
            <a:ext cx="239622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safe (f)</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Hexagon 27">
            <a:extLst>
              <a:ext uri="{FF2B5EF4-FFF2-40B4-BE49-F238E27FC236}">
                <a16:creationId xmlns:a16="http://schemas.microsoft.com/office/drawing/2014/main" id="{A10A3BA9-B35B-4CFB-92C0-2961FAD2960C}"/>
              </a:ext>
            </a:extLst>
          </p:cNvPr>
          <p:cNvSpPr/>
          <p:nvPr/>
        </p:nvSpPr>
        <p:spPr>
          <a:xfrm>
            <a:off x="259080" y="2825171"/>
            <a:ext cx="2396219"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thin (m)</a:t>
            </a:r>
            <a:endPar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Hexagon 28">
            <a:extLst>
              <a:ext uri="{FF2B5EF4-FFF2-40B4-BE49-F238E27FC236}">
                <a16:creationId xmlns:a16="http://schemas.microsoft.com/office/drawing/2014/main" id="{2DE75834-6927-4AE0-A135-153E8548E4AC}"/>
              </a:ext>
            </a:extLst>
          </p:cNvPr>
          <p:cNvSpPr/>
          <p:nvPr/>
        </p:nvSpPr>
        <p:spPr>
          <a:xfrm>
            <a:off x="4090076" y="1427845"/>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dangerous (m)</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Hexagon 29">
            <a:extLst>
              <a:ext uri="{FF2B5EF4-FFF2-40B4-BE49-F238E27FC236}">
                <a16:creationId xmlns:a16="http://schemas.microsoft.com/office/drawing/2014/main" id="{F2D08D50-4407-4595-9C6A-68075237E4BF}"/>
              </a:ext>
            </a:extLst>
          </p:cNvPr>
          <p:cNvSpPr/>
          <p:nvPr/>
        </p:nvSpPr>
        <p:spPr>
          <a:xfrm>
            <a:off x="4080551" y="2854639"/>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thin (f)</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Hexagon 30">
            <a:extLst>
              <a:ext uri="{FF2B5EF4-FFF2-40B4-BE49-F238E27FC236}">
                <a16:creationId xmlns:a16="http://schemas.microsoft.com/office/drawing/2014/main" id="{8BEBB338-8C09-4872-A42C-1259B143491A}"/>
              </a:ext>
            </a:extLst>
          </p:cNvPr>
          <p:cNvSpPr/>
          <p:nvPr/>
        </p:nvSpPr>
        <p:spPr>
          <a:xfrm>
            <a:off x="589774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grosse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Hexagon 31">
            <a:extLst>
              <a:ext uri="{FF2B5EF4-FFF2-40B4-BE49-F238E27FC236}">
                <a16:creationId xmlns:a16="http://schemas.microsoft.com/office/drawing/2014/main" id="{DCBB3386-62F3-498F-9A99-425B7C96C79A}"/>
              </a:ext>
            </a:extLst>
          </p:cNvPr>
          <p:cNvSpPr/>
          <p:nvPr/>
        </p:nvSpPr>
        <p:spPr>
          <a:xfrm>
            <a:off x="2282416" y="2111349"/>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dangereuse</a:t>
            </a:r>
            <a:endParaRPr kumimoji="0" lang="fr-FR"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Hexagon 32">
            <a:extLst>
              <a:ext uri="{FF2B5EF4-FFF2-40B4-BE49-F238E27FC236}">
                <a16:creationId xmlns:a16="http://schemas.microsoft.com/office/drawing/2014/main" id="{5B550753-4A02-4CF2-A543-92C5F88E6A21}"/>
              </a:ext>
            </a:extLst>
          </p:cNvPr>
          <p:cNvSpPr/>
          <p:nvPr/>
        </p:nvSpPr>
        <p:spPr>
          <a:xfrm>
            <a:off x="5877693" y="212678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sûr</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Hexagon 33">
            <a:extLst>
              <a:ext uri="{FF2B5EF4-FFF2-40B4-BE49-F238E27FC236}">
                <a16:creationId xmlns:a16="http://schemas.microsoft.com/office/drawing/2014/main" id="{84507B07-227C-4C37-B55A-BAFED7E65753}"/>
              </a:ext>
            </a:extLst>
          </p:cNvPr>
          <p:cNvSpPr/>
          <p:nvPr/>
        </p:nvSpPr>
        <p:spPr>
          <a:xfrm>
            <a:off x="2282416" y="3553582"/>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rPr>
              <a:t>gros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Hexagon 34">
            <a:extLst>
              <a:ext uri="{FF2B5EF4-FFF2-40B4-BE49-F238E27FC236}">
                <a16:creationId xmlns:a16="http://schemas.microsoft.com/office/drawing/2014/main" id="{7ECAAE28-A422-4D12-BD0D-DECBAD3173DB}"/>
              </a:ext>
            </a:extLst>
          </p:cNvPr>
          <p:cNvSpPr/>
          <p:nvPr/>
        </p:nvSpPr>
        <p:spPr>
          <a:xfrm>
            <a:off x="9472970" y="3517661"/>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meilleur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Hexagon 35">
            <a:extLst>
              <a:ext uri="{FF2B5EF4-FFF2-40B4-BE49-F238E27FC236}">
                <a16:creationId xmlns:a16="http://schemas.microsoft.com/office/drawing/2014/main" id="{1260A0C1-4030-4FCE-B4B7-FFCF9652213E}"/>
              </a:ext>
            </a:extLst>
          </p:cNvPr>
          <p:cNvSpPr/>
          <p:nvPr/>
        </p:nvSpPr>
        <p:spPr>
          <a:xfrm>
            <a:off x="9491366" y="2101736"/>
            <a:ext cx="2160000" cy="144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plus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Hexagon 37">
            <a:extLst>
              <a:ext uri="{FF2B5EF4-FFF2-40B4-BE49-F238E27FC236}">
                <a16:creationId xmlns:a16="http://schemas.microsoft.com/office/drawing/2014/main" id="{FBAD845F-CE9D-4F20-97DB-8D3549647F7D}"/>
              </a:ext>
            </a:extLst>
          </p:cNvPr>
          <p:cNvSpPr/>
          <p:nvPr/>
        </p:nvSpPr>
        <p:spPr>
          <a:xfrm>
            <a:off x="7681114" y="1403297"/>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a:solidFill>
                  <a:prstClr val="white"/>
                </a:solidFill>
                <a:latin typeface="Century Gothic" panose="020B0502020202020204" pitchFamily="34" charset="0"/>
              </a:rPr>
              <a:t>less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2D0D4122-427A-40D6-8E6C-74FC28D2568B}"/>
              </a:ext>
            </a:extLst>
          </p:cNvPr>
          <p:cNvSpPr/>
          <p:nvPr/>
        </p:nvSpPr>
        <p:spPr>
          <a:xfrm>
            <a:off x="8687799" y="1864551"/>
            <a:ext cx="184730" cy="461665"/>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Hexagon 40">
            <a:extLst>
              <a:ext uri="{FF2B5EF4-FFF2-40B4-BE49-F238E27FC236}">
                <a16:creationId xmlns:a16="http://schemas.microsoft.com/office/drawing/2014/main" id="{C26E5893-4DF2-4C04-862F-D7E1B18F4D86}"/>
              </a:ext>
            </a:extLst>
          </p:cNvPr>
          <p:cNvSpPr/>
          <p:nvPr/>
        </p:nvSpPr>
        <p:spPr>
          <a:xfrm>
            <a:off x="7700164" y="2832100"/>
            <a:ext cx="216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worse</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A1F3B9D1-C7EB-4799-B7B0-C87AC3F399B1}"/>
              </a:ext>
            </a:extLst>
          </p:cNvPr>
          <p:cNvSpPr/>
          <p:nvPr/>
        </p:nvSpPr>
        <p:spPr>
          <a:xfrm>
            <a:off x="8706848" y="3345116"/>
            <a:ext cx="1847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1">
            <a:extLst>
              <a:ext uri="{FF2B5EF4-FFF2-40B4-BE49-F238E27FC236}">
                <a16:creationId xmlns:a16="http://schemas.microsoft.com/office/drawing/2014/main" id="{197181B9-AF5E-854A-A552-E31EADFFDC8C}"/>
              </a:ext>
            </a:extLst>
          </p:cNvPr>
          <p:cNvSpPr txBox="1">
            <a:spLocks/>
          </p:cNvSpPr>
          <p:nvPr/>
        </p:nvSpPr>
        <p:spPr>
          <a:xfrm>
            <a:off x="0" y="276026"/>
            <a:ext cx="5897746" cy="818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200" b="1">
                <a:solidFill>
                  <a:prstClr val="white"/>
                </a:solidFill>
              </a:rPr>
              <a:t>Réponses </a:t>
            </a:r>
            <a:r>
              <a:rPr kumimoji="0" lang="en-GB" sz="3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(B</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DA8CFCF1-C04A-40C2-A228-972405FDB71C}"/>
              </a:ext>
            </a:extLst>
          </p:cNvPr>
          <p:cNvSpPr/>
          <p:nvPr/>
        </p:nvSpPr>
        <p:spPr>
          <a:xfrm>
            <a:off x="9712471" y="249870"/>
            <a:ext cx="219744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03D6AFB-F84B-49EC-AF9C-2DE7EBE447B7}"/>
              </a:ext>
            </a:extLst>
          </p:cNvPr>
          <p:cNvSpPr txBox="1"/>
          <p:nvPr/>
        </p:nvSpPr>
        <p:spPr>
          <a:xfrm>
            <a:off x="1286592" y="1393503"/>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TextBox 6">
            <a:extLst>
              <a:ext uri="{FF2B5EF4-FFF2-40B4-BE49-F238E27FC236}">
                <a16:creationId xmlns:a16="http://schemas.microsoft.com/office/drawing/2014/main" id="{0BC0508D-CCE6-439A-AAF4-EA9909625C5A}"/>
              </a:ext>
            </a:extLst>
          </p:cNvPr>
          <p:cNvSpPr txBox="1"/>
          <p:nvPr/>
        </p:nvSpPr>
        <p:spPr>
          <a:xfrm>
            <a:off x="1286592" y="2831349"/>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a:extLst>
              <a:ext uri="{FF2B5EF4-FFF2-40B4-BE49-F238E27FC236}">
                <a16:creationId xmlns:a16="http://schemas.microsoft.com/office/drawing/2014/main" id="{C26B7E1A-C90B-4C8C-BAC1-75477633B645}"/>
              </a:ext>
            </a:extLst>
          </p:cNvPr>
          <p:cNvSpPr txBox="1"/>
          <p:nvPr/>
        </p:nvSpPr>
        <p:spPr>
          <a:xfrm>
            <a:off x="4988461" y="1418879"/>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TextBox 12">
            <a:extLst>
              <a:ext uri="{FF2B5EF4-FFF2-40B4-BE49-F238E27FC236}">
                <a16:creationId xmlns:a16="http://schemas.microsoft.com/office/drawing/2014/main" id="{648AAF15-8BD5-4D59-B9D7-7946EF6925BF}"/>
              </a:ext>
            </a:extLst>
          </p:cNvPr>
          <p:cNvSpPr txBox="1"/>
          <p:nvPr/>
        </p:nvSpPr>
        <p:spPr>
          <a:xfrm>
            <a:off x="4988461" y="2856725"/>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TextBox 13">
            <a:extLst>
              <a:ext uri="{FF2B5EF4-FFF2-40B4-BE49-F238E27FC236}">
                <a16:creationId xmlns:a16="http://schemas.microsoft.com/office/drawing/2014/main" id="{C798D147-9216-4A77-BDCF-9E8ECAD96012}"/>
              </a:ext>
            </a:extLst>
          </p:cNvPr>
          <p:cNvSpPr txBox="1"/>
          <p:nvPr/>
        </p:nvSpPr>
        <p:spPr>
          <a:xfrm>
            <a:off x="8593932" y="1433664"/>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TextBox 14">
            <a:extLst>
              <a:ext uri="{FF2B5EF4-FFF2-40B4-BE49-F238E27FC236}">
                <a16:creationId xmlns:a16="http://schemas.microsoft.com/office/drawing/2014/main" id="{DDF3C964-3656-4F03-90C5-8F7730589C0F}"/>
              </a:ext>
            </a:extLst>
          </p:cNvPr>
          <p:cNvSpPr txBox="1"/>
          <p:nvPr/>
        </p:nvSpPr>
        <p:spPr>
          <a:xfrm>
            <a:off x="8593932" y="2871510"/>
            <a:ext cx="34119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7" name="TextBox 36">
            <a:extLst>
              <a:ext uri="{FF2B5EF4-FFF2-40B4-BE49-F238E27FC236}">
                <a16:creationId xmlns:a16="http://schemas.microsoft.com/office/drawing/2014/main" id="{0FAF6867-8538-4D08-B950-C37341F3A51D}"/>
              </a:ext>
            </a:extLst>
          </p:cNvPr>
          <p:cNvSpPr txBox="1"/>
          <p:nvPr/>
        </p:nvSpPr>
        <p:spPr>
          <a:xfrm>
            <a:off x="472164" y="2229877"/>
            <a:ext cx="1920355"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sûre</a:t>
            </a:r>
            <a:endParaRPr lang="en-GB" sz="2800" b="1" dirty="0">
              <a:solidFill>
                <a:schemeClr val="bg1"/>
              </a:solidFill>
              <a:latin typeface="Century Gothic" panose="020B0502020202020204" pitchFamily="34" charset="0"/>
            </a:endParaRPr>
          </a:p>
        </p:txBody>
      </p:sp>
      <p:sp>
        <p:nvSpPr>
          <p:cNvPr id="40" name="TextBox 39">
            <a:extLst>
              <a:ext uri="{FF2B5EF4-FFF2-40B4-BE49-F238E27FC236}">
                <a16:creationId xmlns:a16="http://schemas.microsoft.com/office/drawing/2014/main" id="{0625D64F-07D6-489F-BEF0-B24CD3221FBE}"/>
              </a:ext>
            </a:extLst>
          </p:cNvPr>
          <p:cNvSpPr txBox="1"/>
          <p:nvPr/>
        </p:nvSpPr>
        <p:spPr>
          <a:xfrm>
            <a:off x="460220" y="3613348"/>
            <a:ext cx="1920355" cy="523220"/>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mince</a:t>
            </a:r>
          </a:p>
        </p:txBody>
      </p:sp>
      <p:sp>
        <p:nvSpPr>
          <p:cNvPr id="43" name="TextBox 42">
            <a:extLst>
              <a:ext uri="{FF2B5EF4-FFF2-40B4-BE49-F238E27FC236}">
                <a16:creationId xmlns:a16="http://schemas.microsoft.com/office/drawing/2014/main" id="{D7C4B0AC-1074-42B5-AC11-219828A32FD9}"/>
              </a:ext>
            </a:extLst>
          </p:cNvPr>
          <p:cNvSpPr txBox="1"/>
          <p:nvPr/>
        </p:nvSpPr>
        <p:spPr>
          <a:xfrm>
            <a:off x="4248360" y="2360040"/>
            <a:ext cx="1920355" cy="400110"/>
          </a:xfrm>
          <a:prstGeom prst="rect">
            <a:avLst/>
          </a:prstGeom>
          <a:noFill/>
        </p:spPr>
        <p:txBody>
          <a:bodyPr wrap="square" rtlCol="0">
            <a:spAutoFit/>
          </a:bodyPr>
          <a:lstStyle/>
          <a:p>
            <a:pPr algn="ctr"/>
            <a:r>
              <a:rPr lang="en-GB" sz="2000" b="1" dirty="0" err="1">
                <a:solidFill>
                  <a:schemeClr val="bg1"/>
                </a:solidFill>
                <a:latin typeface="Century Gothic" panose="020B0502020202020204" pitchFamily="34" charset="0"/>
              </a:rPr>
              <a:t>dangereux</a:t>
            </a:r>
            <a:endParaRPr lang="en-GB" sz="2000" b="1" dirty="0">
              <a:solidFill>
                <a:schemeClr val="bg1"/>
              </a:solidFill>
              <a:latin typeface="Century Gothic" panose="020B0502020202020204" pitchFamily="34" charset="0"/>
            </a:endParaRPr>
          </a:p>
        </p:txBody>
      </p:sp>
      <p:sp>
        <p:nvSpPr>
          <p:cNvPr id="44" name="TextBox 43">
            <a:extLst>
              <a:ext uri="{FF2B5EF4-FFF2-40B4-BE49-F238E27FC236}">
                <a16:creationId xmlns:a16="http://schemas.microsoft.com/office/drawing/2014/main" id="{EAC09C21-857E-4C46-B591-0AFA97FC52B2}"/>
              </a:ext>
            </a:extLst>
          </p:cNvPr>
          <p:cNvSpPr txBox="1"/>
          <p:nvPr/>
        </p:nvSpPr>
        <p:spPr>
          <a:xfrm>
            <a:off x="4198880" y="3718638"/>
            <a:ext cx="1920355" cy="523220"/>
          </a:xfrm>
          <a:prstGeom prst="rect">
            <a:avLst/>
          </a:prstGeom>
          <a:noFill/>
        </p:spPr>
        <p:txBody>
          <a:bodyPr wrap="square" rtlCol="0">
            <a:spAutoFit/>
          </a:bodyPr>
          <a:lstStyle/>
          <a:p>
            <a:pPr algn="ctr"/>
            <a:r>
              <a:rPr lang="en-GB" sz="2800" b="1" dirty="0">
                <a:solidFill>
                  <a:schemeClr val="bg1"/>
                </a:solidFill>
                <a:latin typeface="Century Gothic" panose="020B0502020202020204" pitchFamily="34" charset="0"/>
              </a:rPr>
              <a:t>mince</a:t>
            </a:r>
          </a:p>
        </p:txBody>
      </p:sp>
      <p:sp>
        <p:nvSpPr>
          <p:cNvPr id="45" name="TextBox 44">
            <a:extLst>
              <a:ext uri="{FF2B5EF4-FFF2-40B4-BE49-F238E27FC236}">
                <a16:creationId xmlns:a16="http://schemas.microsoft.com/office/drawing/2014/main" id="{B5D3FF3D-3B57-4897-B585-68EDCA5BD043}"/>
              </a:ext>
            </a:extLst>
          </p:cNvPr>
          <p:cNvSpPr txBox="1"/>
          <p:nvPr/>
        </p:nvSpPr>
        <p:spPr>
          <a:xfrm>
            <a:off x="7839035" y="2263958"/>
            <a:ext cx="1920355"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moins</a:t>
            </a:r>
            <a:endParaRPr lang="en-GB" sz="2800" b="1" dirty="0">
              <a:solidFill>
                <a:schemeClr val="bg1"/>
              </a:solidFill>
              <a:latin typeface="Century Gothic" panose="020B0502020202020204" pitchFamily="34" charset="0"/>
            </a:endParaRPr>
          </a:p>
        </p:txBody>
      </p:sp>
      <p:sp>
        <p:nvSpPr>
          <p:cNvPr id="46" name="TextBox 45">
            <a:extLst>
              <a:ext uri="{FF2B5EF4-FFF2-40B4-BE49-F238E27FC236}">
                <a16:creationId xmlns:a16="http://schemas.microsoft.com/office/drawing/2014/main" id="{F3FC73B6-6A7E-4A59-A2C3-B01EB31FF77E}"/>
              </a:ext>
            </a:extLst>
          </p:cNvPr>
          <p:cNvSpPr txBox="1"/>
          <p:nvPr/>
        </p:nvSpPr>
        <p:spPr>
          <a:xfrm>
            <a:off x="7839035" y="3676301"/>
            <a:ext cx="1920355" cy="523220"/>
          </a:xfrm>
          <a:prstGeom prst="rect">
            <a:avLst/>
          </a:prstGeom>
          <a:noFill/>
        </p:spPr>
        <p:txBody>
          <a:bodyPr wrap="square" rtlCol="0">
            <a:spAutoFit/>
          </a:bodyPr>
          <a:lstStyle/>
          <a:p>
            <a:pPr algn="ctr"/>
            <a:r>
              <a:rPr lang="en-GB" sz="2800" b="1" dirty="0" err="1">
                <a:solidFill>
                  <a:schemeClr val="bg1"/>
                </a:solidFill>
                <a:latin typeface="Century Gothic" panose="020B0502020202020204" pitchFamily="34" charset="0"/>
              </a:rPr>
              <a:t>pire</a:t>
            </a:r>
            <a:endParaRPr lang="en-GB"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23144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54040" cy="707849"/>
          </a:xfrm>
        </p:spPr>
        <p:txBody>
          <a:bodyPr>
            <a:normAutofit/>
          </a:bodyPr>
          <a:lstStyle/>
          <a:p>
            <a:r>
              <a:rPr lang="en-GB" sz="3600" b="1" dirty="0">
                <a:solidFill>
                  <a:schemeClr val="bg1"/>
                </a:solidFill>
              </a:rPr>
              <a:t>Comparative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58001A8-1724-462F-B7DA-D32771AAE27F}"/>
              </a:ext>
            </a:extLst>
          </p:cNvPr>
          <p:cNvSpPr txBox="1"/>
          <p:nvPr/>
        </p:nvSpPr>
        <p:spPr>
          <a:xfrm>
            <a:off x="247807" y="1291859"/>
            <a:ext cx="1166211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rPr>
              <a:t>To compare two</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rPr>
              <a:t> people or things in French, we say one is </a:t>
            </a:r>
            <a:r>
              <a:rPr kumimoji="0" lang="en-GB" sz="2000" b="1" i="0" u="none" strike="noStrike" kern="1200" cap="none" spc="0" normalizeH="0" noProof="0" dirty="0">
                <a:ln>
                  <a:noFill/>
                </a:ln>
                <a:solidFill>
                  <a:schemeClr val="accent1">
                    <a:lumMod val="50000"/>
                  </a:schemeClr>
                </a:solidFill>
                <a:effectLst/>
                <a:uLnTx/>
                <a:uFillTx/>
                <a:latin typeface="Century Gothic" panose="020F0302020204030204"/>
              </a:rPr>
              <a:t>more </a:t>
            </a:r>
            <a:r>
              <a:rPr lang="en-GB" sz="2000" noProof="0" dirty="0">
                <a:solidFill>
                  <a:schemeClr val="accent1">
                    <a:lumMod val="50000"/>
                  </a:schemeClr>
                </a:solidFill>
                <a:latin typeface="Century Gothic" panose="020F0302020204030204"/>
              </a:rPr>
              <a:t>or </a:t>
            </a:r>
            <a:r>
              <a:rPr lang="en-GB" sz="2000" b="1" noProof="0" dirty="0">
                <a:solidFill>
                  <a:schemeClr val="accent1">
                    <a:lumMod val="50000"/>
                  </a:schemeClr>
                </a:solidFill>
                <a:latin typeface="Century Gothic" panose="020F0302020204030204"/>
              </a:rPr>
              <a:t>less</a:t>
            </a:r>
            <a:r>
              <a:rPr lang="en-GB" sz="2000" noProof="0" dirty="0">
                <a:solidFill>
                  <a:schemeClr val="accent1">
                    <a:lumMod val="50000"/>
                  </a:schemeClr>
                </a:solidFill>
                <a:latin typeface="Century Gothic" panose="020F0302020204030204"/>
              </a:rPr>
              <a:t> ‘something’ than another. In English, we do this by adding </a:t>
            </a:r>
            <a:r>
              <a:rPr lang="en-GB" sz="2000" b="1" noProof="0" dirty="0">
                <a:solidFill>
                  <a:schemeClr val="accent1">
                    <a:lumMod val="50000"/>
                  </a:schemeClr>
                </a:solidFill>
                <a:latin typeface="Century Gothic" panose="020F0302020204030204"/>
              </a:rPr>
              <a:t>–er</a:t>
            </a:r>
            <a:r>
              <a:rPr lang="en-GB" sz="2000" dirty="0">
                <a:solidFill>
                  <a:schemeClr val="accent1">
                    <a:lumMod val="50000"/>
                  </a:schemeClr>
                </a:solidFill>
                <a:latin typeface="Century Gothic" panose="020F0302020204030204"/>
              </a:rPr>
              <a:t> to the adjective. We cannot do this in French!</a:t>
            </a:r>
            <a:endPar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latin typeface="Century Gothic" panose="020F0302020204030204"/>
              </a:rPr>
              <a:t>Ce cahier </a:t>
            </a:r>
            <a:r>
              <a:rPr lang="en-GB" sz="2000" dirty="0" err="1">
                <a:solidFill>
                  <a:schemeClr val="accent1">
                    <a:lumMod val="50000"/>
                  </a:schemeClr>
                </a:solidFill>
                <a:latin typeface="Century Gothic" panose="020F0302020204030204"/>
              </a:rPr>
              <a:t>est</a:t>
            </a:r>
            <a:r>
              <a:rPr lang="en-GB" sz="2000" dirty="0">
                <a:solidFill>
                  <a:schemeClr val="accent1">
                    <a:lumMod val="50000"/>
                  </a:schemeClr>
                </a:solidFill>
                <a:latin typeface="Century Gothic" panose="020F0302020204030204"/>
              </a:rPr>
              <a:t> </a:t>
            </a:r>
            <a:r>
              <a:rPr lang="en-GB" sz="2000" b="1" dirty="0">
                <a:solidFill>
                  <a:schemeClr val="accent1">
                    <a:lumMod val="50000"/>
                  </a:schemeClr>
                </a:solidFill>
                <a:latin typeface="Century Gothic" panose="020F0302020204030204"/>
              </a:rPr>
              <a:t>grand</a:t>
            </a:r>
            <a:r>
              <a:rPr lang="en-GB" sz="2000" dirty="0">
                <a:solidFill>
                  <a:schemeClr val="accent1">
                    <a:lumMod val="50000"/>
                  </a:schemeClr>
                </a:solidFill>
                <a:latin typeface="Century Gothic" panose="020F0302020204030204"/>
              </a:rPr>
              <a:t>.				This exercise book is </a:t>
            </a:r>
            <a:r>
              <a:rPr lang="en-GB" sz="2000" b="1" dirty="0">
                <a:solidFill>
                  <a:schemeClr val="accent1">
                    <a:lumMod val="50000"/>
                  </a:schemeClr>
                </a:solidFill>
                <a:latin typeface="Century Gothic" panose="020F0302020204030204"/>
              </a:rPr>
              <a:t>big</a:t>
            </a:r>
            <a:r>
              <a:rPr lang="en-GB" sz="2000" dirty="0">
                <a:solidFill>
                  <a:schemeClr val="accent1">
                    <a:lumMod val="50000"/>
                  </a:schemeClr>
                </a:solidFill>
                <a:latin typeface="Century Gothic" panose="020F0302020204030204"/>
              </a:rPr>
              <a:t>.</a:t>
            </a:r>
            <a:endParaRPr kumimoji="0" lang="en-GB" sz="2000" b="0" i="1" u="none" strike="noStrike" kern="1200" cap="none" spc="0" normalizeH="0" noProof="0" dirty="0">
              <a:ln>
                <a:noFill/>
              </a:ln>
              <a:solidFill>
                <a:schemeClr val="accent1">
                  <a:lumMod val="50000"/>
                </a:schemeClr>
              </a:solidFill>
              <a:effectLst/>
              <a:uLnTx/>
              <a:uFillTx/>
              <a:latin typeface="Century Gothic" panose="020F0302020204030204"/>
            </a:endParaRPr>
          </a:p>
          <a:p>
            <a:pPr lvl="0">
              <a:defRPr/>
            </a:pPr>
            <a:r>
              <a:rPr lang="en-GB" sz="2000" dirty="0">
                <a:solidFill>
                  <a:schemeClr val="accent1">
                    <a:lumMod val="50000"/>
                  </a:schemeClr>
                </a:solidFill>
                <a:latin typeface="Century Gothic" panose="020F0302020204030204"/>
              </a:rPr>
              <a:t>Ce</a:t>
            </a:r>
            <a:r>
              <a:rPr lang="en-GB" sz="2000" i="1" dirty="0">
                <a:solidFill>
                  <a:schemeClr val="accent1">
                    <a:lumMod val="50000"/>
                  </a:schemeClr>
                </a:solidFill>
                <a:latin typeface="Century Gothic" panose="020F0302020204030204"/>
              </a:rPr>
              <a:t> </a:t>
            </a:r>
            <a:r>
              <a:rPr lang="en-GB" sz="2000" dirty="0">
                <a:solidFill>
                  <a:schemeClr val="accent1">
                    <a:lumMod val="50000"/>
                  </a:schemeClr>
                </a:solidFill>
              </a:rPr>
              <a:t>cahier </a:t>
            </a:r>
            <a:r>
              <a:rPr lang="en-GB" sz="2000" dirty="0" err="1">
                <a:solidFill>
                  <a:schemeClr val="accent1">
                    <a:lumMod val="50000"/>
                  </a:schemeClr>
                </a:solidFill>
              </a:rPr>
              <a:t>est</a:t>
            </a:r>
            <a:r>
              <a:rPr lang="en-GB" sz="2000" dirty="0">
                <a:solidFill>
                  <a:schemeClr val="accent1">
                    <a:lumMod val="50000"/>
                  </a:schemeClr>
                </a:solidFill>
              </a:rPr>
              <a:t> </a:t>
            </a:r>
            <a:r>
              <a:rPr lang="en-GB" sz="2000" b="1" dirty="0">
                <a:solidFill>
                  <a:srgbClr val="E87D1E"/>
                </a:solidFill>
              </a:rPr>
              <a:t>plus</a:t>
            </a:r>
            <a:r>
              <a:rPr lang="en-GB" sz="2000" b="1" dirty="0">
                <a:solidFill>
                  <a:srgbClr val="4472C4">
                    <a:lumMod val="50000"/>
                  </a:srgbClr>
                </a:solidFill>
              </a:rPr>
              <a:t> </a:t>
            </a:r>
            <a:r>
              <a:rPr lang="en-GB" sz="2000" b="1" dirty="0">
                <a:solidFill>
                  <a:schemeClr val="accent1">
                    <a:lumMod val="50000"/>
                  </a:schemeClr>
                </a:solidFill>
              </a:rPr>
              <a:t>grand</a:t>
            </a:r>
            <a:r>
              <a:rPr lang="en-GB" sz="2000" dirty="0">
                <a:solidFill>
                  <a:schemeClr val="accent1">
                    <a:lumMod val="50000"/>
                  </a:schemeClr>
                </a:solidFill>
              </a:rPr>
              <a:t>.</a:t>
            </a:r>
            <a:r>
              <a:rPr lang="en-GB" sz="2000" dirty="0">
                <a:solidFill>
                  <a:srgbClr val="4472C4">
                    <a:lumMod val="50000"/>
                  </a:srgbClr>
                </a:solidFill>
              </a:rPr>
              <a:t>			This </a:t>
            </a:r>
            <a:r>
              <a:rPr lang="en-GB" sz="2000" dirty="0">
                <a:solidFill>
                  <a:schemeClr val="accent1">
                    <a:lumMod val="50000"/>
                  </a:schemeClr>
                </a:solidFill>
              </a:rPr>
              <a:t>exercise book</a:t>
            </a:r>
            <a:r>
              <a:rPr lang="en-GB" sz="2000" dirty="0">
                <a:solidFill>
                  <a:srgbClr val="4472C4">
                    <a:lumMod val="50000"/>
                  </a:srgbClr>
                </a:solidFill>
              </a:rPr>
              <a:t> is </a:t>
            </a:r>
            <a:r>
              <a:rPr lang="en-GB" sz="2000" b="1" dirty="0">
                <a:solidFill>
                  <a:schemeClr val="accent1">
                    <a:lumMod val="50000"/>
                  </a:schemeClr>
                </a:solidFill>
              </a:rPr>
              <a:t>big</a:t>
            </a:r>
            <a:r>
              <a:rPr lang="en-GB" sz="2000" b="1" dirty="0">
                <a:solidFill>
                  <a:srgbClr val="E87D1E"/>
                </a:solidFill>
              </a:rPr>
              <a:t>ger</a:t>
            </a:r>
            <a:r>
              <a:rPr lang="en-GB" sz="2000" dirty="0">
                <a:solidFill>
                  <a:schemeClr val="accent1">
                    <a:lumMod val="50000"/>
                  </a:schemeClr>
                </a:solidFill>
              </a:rPr>
              <a:t>. [literally: </a:t>
            </a:r>
            <a:r>
              <a:rPr lang="en-GB" sz="2000" b="1" dirty="0">
                <a:solidFill>
                  <a:schemeClr val="accent1">
                    <a:lumMod val="50000"/>
                  </a:schemeClr>
                </a:solidFill>
              </a:rPr>
              <a:t>more</a:t>
            </a:r>
            <a:r>
              <a:rPr lang="en-GB" sz="2000" dirty="0">
                <a:solidFill>
                  <a:schemeClr val="accent1">
                    <a:lumMod val="50000"/>
                  </a:schemeClr>
                </a:solidFill>
              </a:rPr>
              <a:t> big]</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a:p>
            <a:pPr lvl="0">
              <a:defRPr/>
            </a:pPr>
            <a:r>
              <a:rPr lang="en-GB" sz="2000" dirty="0">
                <a:solidFill>
                  <a:schemeClr val="accent1">
                    <a:lumMod val="50000"/>
                  </a:schemeClr>
                </a:solidFill>
              </a:rPr>
              <a:t>Ce cahier </a:t>
            </a:r>
            <a:r>
              <a:rPr lang="en-GB" sz="2000" dirty="0" err="1">
                <a:solidFill>
                  <a:schemeClr val="accent1">
                    <a:lumMod val="50000"/>
                  </a:schemeClr>
                </a:solidFill>
              </a:rPr>
              <a:t>est</a:t>
            </a:r>
            <a:r>
              <a:rPr lang="en-GB" sz="2000" dirty="0">
                <a:solidFill>
                  <a:schemeClr val="accent1">
                    <a:lumMod val="50000"/>
                  </a:schemeClr>
                </a:solidFill>
              </a:rPr>
              <a:t> </a:t>
            </a:r>
            <a:r>
              <a:rPr lang="en-GB" sz="2000" b="1" dirty="0" err="1">
                <a:solidFill>
                  <a:srgbClr val="E87D1E"/>
                </a:solidFill>
              </a:rPr>
              <a:t>moins</a:t>
            </a:r>
            <a:r>
              <a:rPr lang="en-GB" sz="2000" b="1" dirty="0">
                <a:solidFill>
                  <a:srgbClr val="4472C4">
                    <a:lumMod val="50000"/>
                  </a:srgbClr>
                </a:solidFill>
              </a:rPr>
              <a:t> </a:t>
            </a:r>
            <a:r>
              <a:rPr lang="en-GB" sz="2000" b="1" dirty="0">
                <a:solidFill>
                  <a:schemeClr val="accent1">
                    <a:lumMod val="50000"/>
                  </a:schemeClr>
                </a:solidFill>
              </a:rPr>
              <a:t>grand</a:t>
            </a:r>
            <a:r>
              <a:rPr lang="en-GB" sz="2000" dirty="0">
                <a:solidFill>
                  <a:schemeClr val="accent1">
                    <a:lumMod val="50000"/>
                  </a:schemeClr>
                </a:solidFill>
              </a:rPr>
              <a:t>.</a:t>
            </a:r>
            <a:r>
              <a:rPr lang="en-GB" sz="2000" dirty="0">
                <a:solidFill>
                  <a:srgbClr val="4472C4">
                    <a:lumMod val="50000"/>
                  </a:srgbClr>
                </a:solidFill>
              </a:rPr>
              <a:t>			This </a:t>
            </a:r>
            <a:r>
              <a:rPr lang="en-GB" sz="2000" dirty="0">
                <a:solidFill>
                  <a:schemeClr val="accent1">
                    <a:lumMod val="50000"/>
                  </a:schemeClr>
                </a:solidFill>
              </a:rPr>
              <a:t>exercise book</a:t>
            </a:r>
            <a:r>
              <a:rPr lang="en-GB" sz="2000" dirty="0">
                <a:solidFill>
                  <a:srgbClr val="4472C4">
                    <a:lumMod val="50000"/>
                  </a:srgbClr>
                </a:solidFill>
              </a:rPr>
              <a:t> is </a:t>
            </a:r>
            <a:r>
              <a:rPr lang="en-GB" sz="2000" b="1" dirty="0">
                <a:solidFill>
                  <a:srgbClr val="E87D1E"/>
                </a:solidFill>
              </a:rPr>
              <a:t>less</a:t>
            </a:r>
            <a:r>
              <a:rPr lang="en-GB" sz="2000" b="1" dirty="0">
                <a:solidFill>
                  <a:srgbClr val="4472C4">
                    <a:lumMod val="50000"/>
                  </a:srgbClr>
                </a:solidFill>
              </a:rPr>
              <a:t> </a:t>
            </a:r>
            <a:r>
              <a:rPr lang="en-GB" sz="2000" b="1" dirty="0">
                <a:solidFill>
                  <a:schemeClr val="accent1">
                    <a:lumMod val="50000"/>
                  </a:schemeClr>
                </a:solidFill>
              </a:rPr>
              <a:t>big</a:t>
            </a:r>
            <a:r>
              <a:rPr lang="en-GB" sz="2000" dirty="0">
                <a:solidFill>
                  <a:schemeClr val="accent1">
                    <a:lumMod val="50000"/>
                  </a:schemeClr>
                </a:solidFill>
              </a:rPr>
              <a:t>.</a:t>
            </a:r>
          </a:p>
          <a:p>
            <a:pPr lvl="0">
              <a:defRPr/>
            </a:pPr>
            <a:endParaRPr lang="en-GB" sz="2000" dirty="0">
              <a:solidFill>
                <a:srgbClr val="E87D1E"/>
              </a:solidFill>
            </a:endParaRPr>
          </a:p>
          <a:p>
            <a:pPr lvl="0">
              <a:defRPr/>
            </a:pPr>
            <a:r>
              <a:rPr lang="en-GB" sz="2000" dirty="0">
                <a:solidFill>
                  <a:schemeClr val="accent1">
                    <a:lumMod val="50000"/>
                  </a:schemeClr>
                </a:solidFill>
              </a:rPr>
              <a:t>How could we express the same idea in another way? </a:t>
            </a:r>
          </a:p>
          <a:p>
            <a:pPr lvl="0">
              <a:defRPr/>
            </a:pPr>
            <a:r>
              <a:rPr lang="en-GB" sz="2000" dirty="0">
                <a:solidFill>
                  <a:schemeClr val="accent1">
                    <a:lumMod val="50000"/>
                  </a:schemeClr>
                </a:solidFill>
                <a:sym typeface="Symbol" panose="05050102010706020507" pitchFamily="18" charset="2"/>
              </a:rPr>
              <a:t> Ce </a:t>
            </a:r>
            <a:r>
              <a:rPr lang="en-GB" sz="2000" dirty="0">
                <a:solidFill>
                  <a:schemeClr val="accent1">
                    <a:lumMod val="50000"/>
                  </a:schemeClr>
                </a:solidFill>
              </a:rPr>
              <a:t>cahier </a:t>
            </a:r>
            <a:r>
              <a:rPr lang="en-GB" sz="2000" dirty="0" err="1">
                <a:solidFill>
                  <a:schemeClr val="accent1">
                    <a:lumMod val="50000"/>
                  </a:schemeClr>
                </a:solidFill>
              </a:rPr>
              <a:t>est</a:t>
            </a:r>
            <a:r>
              <a:rPr lang="en-GB" sz="2000" dirty="0">
                <a:solidFill>
                  <a:schemeClr val="accent1">
                    <a:lumMod val="50000"/>
                  </a:schemeClr>
                </a:solidFill>
              </a:rPr>
              <a:t> </a:t>
            </a:r>
            <a:r>
              <a:rPr lang="en-GB" sz="2000" b="1" dirty="0">
                <a:solidFill>
                  <a:srgbClr val="E87D1E"/>
                </a:solidFill>
              </a:rPr>
              <a:t>plus</a:t>
            </a:r>
            <a:r>
              <a:rPr lang="en-GB" sz="2000" b="1" dirty="0">
                <a:solidFill>
                  <a:srgbClr val="4472C4">
                    <a:lumMod val="50000"/>
                  </a:srgbClr>
                </a:solidFill>
              </a:rPr>
              <a:t> </a:t>
            </a:r>
            <a:r>
              <a:rPr lang="en-GB" sz="2000" b="1" dirty="0">
                <a:solidFill>
                  <a:schemeClr val="accent1">
                    <a:lumMod val="50000"/>
                  </a:schemeClr>
                </a:solidFill>
              </a:rPr>
              <a:t>petit</a:t>
            </a:r>
            <a:r>
              <a:rPr lang="en-GB" sz="2000" dirty="0">
                <a:solidFill>
                  <a:schemeClr val="accent1">
                    <a:lumMod val="50000"/>
                  </a:schemeClr>
                </a:solidFill>
              </a:rPr>
              <a:t>.	</a:t>
            </a:r>
            <a:r>
              <a:rPr lang="en-GB" sz="2000" dirty="0">
                <a:solidFill>
                  <a:srgbClr val="4472C4">
                    <a:lumMod val="50000"/>
                  </a:srgbClr>
                </a:solidFill>
              </a:rPr>
              <a:t>		This </a:t>
            </a:r>
            <a:r>
              <a:rPr lang="en-GB" sz="2000" dirty="0">
                <a:solidFill>
                  <a:schemeClr val="accent1">
                    <a:lumMod val="50000"/>
                  </a:schemeClr>
                </a:solidFill>
              </a:rPr>
              <a:t>exercise book</a:t>
            </a:r>
            <a:r>
              <a:rPr lang="en-GB" sz="2000" dirty="0">
                <a:solidFill>
                  <a:srgbClr val="4472C4">
                    <a:lumMod val="50000"/>
                  </a:srgbClr>
                </a:solidFill>
              </a:rPr>
              <a:t> is </a:t>
            </a:r>
            <a:r>
              <a:rPr lang="en-GB" sz="2000" b="1" dirty="0">
                <a:solidFill>
                  <a:schemeClr val="accent1">
                    <a:lumMod val="50000"/>
                  </a:schemeClr>
                </a:solidFill>
              </a:rPr>
              <a:t>small</a:t>
            </a:r>
            <a:r>
              <a:rPr lang="en-GB" sz="2000" b="1" dirty="0">
                <a:solidFill>
                  <a:srgbClr val="E87D1E"/>
                </a:solidFill>
              </a:rPr>
              <a:t>er</a:t>
            </a:r>
            <a:r>
              <a:rPr lang="en-GB" sz="2000" dirty="0">
                <a:solidFill>
                  <a:srgbClr val="4472C4">
                    <a:lumMod val="50000"/>
                  </a:srgbClr>
                </a:solidFill>
              </a:rPr>
              <a:t>. </a:t>
            </a:r>
            <a:r>
              <a:rPr lang="en-GB" sz="2000" dirty="0">
                <a:solidFill>
                  <a:schemeClr val="accent1">
                    <a:lumMod val="50000"/>
                  </a:schemeClr>
                </a:solidFill>
              </a:rPr>
              <a:t>[literally: </a:t>
            </a:r>
            <a:r>
              <a:rPr lang="en-GB" sz="2000" b="1" dirty="0">
                <a:solidFill>
                  <a:schemeClr val="accent1">
                    <a:lumMod val="50000"/>
                  </a:schemeClr>
                </a:solidFill>
              </a:rPr>
              <a:t>more</a:t>
            </a:r>
            <a:r>
              <a:rPr lang="en-GB" sz="2000" dirty="0">
                <a:solidFill>
                  <a:schemeClr val="accent1">
                    <a:lumMod val="50000"/>
                  </a:schemeClr>
                </a:solidFill>
              </a:rPr>
              <a:t> small]</a:t>
            </a:r>
          </a:p>
          <a:p>
            <a:pPr lvl="0">
              <a:defRPr/>
            </a:pPr>
            <a:endParaRPr lang="en-GB" sz="2000" dirty="0">
              <a:solidFill>
                <a:schemeClr val="accent1">
                  <a:lumMod val="50000"/>
                </a:schemeClr>
              </a:solidFill>
              <a:latin typeface="Century Gothic" panose="020F0302020204030204"/>
            </a:endParaRPr>
          </a:p>
          <a:p>
            <a:pPr lvl="0">
              <a:defRPr/>
            </a:pPr>
            <a:r>
              <a:rPr lang="en-GB" sz="2000" i="1" dirty="0">
                <a:solidFill>
                  <a:schemeClr val="accent1">
                    <a:lumMod val="50000"/>
                  </a:schemeClr>
                </a:solidFill>
                <a:latin typeface="Century Gothic" panose="020F0302020204030204"/>
              </a:rPr>
              <a:t>Bon</a:t>
            </a:r>
            <a:r>
              <a:rPr lang="en-GB" sz="2000" dirty="0">
                <a:solidFill>
                  <a:schemeClr val="accent1">
                    <a:lumMod val="50000"/>
                  </a:schemeClr>
                </a:solidFill>
                <a:latin typeface="Century Gothic" panose="020F0302020204030204"/>
              </a:rPr>
              <a:t> and </a:t>
            </a:r>
            <a:r>
              <a:rPr lang="en-GB" sz="2000" i="1" dirty="0" err="1">
                <a:solidFill>
                  <a:schemeClr val="accent1">
                    <a:lumMod val="50000"/>
                  </a:schemeClr>
                </a:solidFill>
                <a:latin typeface="Century Gothic" panose="020F0302020204030204"/>
              </a:rPr>
              <a:t>mauvais</a:t>
            </a:r>
            <a:r>
              <a:rPr lang="en-GB" sz="2000" dirty="0">
                <a:solidFill>
                  <a:schemeClr val="accent1">
                    <a:lumMod val="50000"/>
                  </a:schemeClr>
                </a:solidFill>
                <a:latin typeface="Century Gothic" panose="020F0302020204030204"/>
              </a:rPr>
              <a:t> have special forms:	</a:t>
            </a:r>
          </a:p>
          <a:p>
            <a:pPr lvl="0">
              <a:defRPr/>
            </a:pPr>
            <a:endParaRPr lang="en-GB" sz="2000" dirty="0">
              <a:solidFill>
                <a:schemeClr val="accent1">
                  <a:lumMod val="50000"/>
                </a:schemeClr>
              </a:solidFill>
              <a:latin typeface="Century Gothic" panose="020F0302020204030204"/>
            </a:endParaRPr>
          </a:p>
          <a:p>
            <a:pPr lvl="0">
              <a:defRPr/>
            </a:pPr>
            <a:r>
              <a:rPr lang="en-GB" sz="2000" dirty="0">
                <a:solidFill>
                  <a:schemeClr val="accent1">
                    <a:lumMod val="50000"/>
                  </a:schemeClr>
                </a:solidFill>
                <a:latin typeface="Century Gothic" panose="020F0302020204030204"/>
              </a:rPr>
              <a:t>Ma note </a:t>
            </a:r>
            <a:r>
              <a:rPr lang="en-GB" sz="2000" dirty="0" err="1">
                <a:solidFill>
                  <a:schemeClr val="accent1">
                    <a:lumMod val="50000"/>
                  </a:schemeClr>
                </a:solidFill>
                <a:latin typeface="Century Gothic" panose="020F0302020204030204"/>
              </a:rPr>
              <a:t>est</a:t>
            </a:r>
            <a:r>
              <a:rPr lang="en-GB" sz="2000" dirty="0">
                <a:solidFill>
                  <a:schemeClr val="accent1">
                    <a:lumMod val="50000"/>
                  </a:schemeClr>
                </a:solidFill>
                <a:latin typeface="Century Gothic" panose="020F0302020204030204"/>
              </a:rPr>
              <a:t> </a:t>
            </a:r>
            <a:r>
              <a:rPr lang="en-GB" sz="2000" b="1" dirty="0">
                <a:solidFill>
                  <a:schemeClr val="accent1">
                    <a:lumMod val="50000"/>
                  </a:schemeClr>
                </a:solidFill>
                <a:latin typeface="Century Gothic" panose="020F0302020204030204"/>
              </a:rPr>
              <a:t>bonne.</a:t>
            </a:r>
            <a:r>
              <a:rPr lang="en-GB" sz="2000" dirty="0">
                <a:solidFill>
                  <a:schemeClr val="accent1">
                    <a:lumMod val="50000"/>
                  </a:schemeClr>
                </a:solidFill>
                <a:latin typeface="Century Gothic" panose="020F0302020204030204"/>
              </a:rPr>
              <a:t>				My mark is </a:t>
            </a:r>
            <a:r>
              <a:rPr lang="en-GB" sz="2000" b="1" dirty="0">
                <a:solidFill>
                  <a:schemeClr val="accent1">
                    <a:lumMod val="50000"/>
                  </a:schemeClr>
                </a:solidFill>
                <a:latin typeface="Century Gothic" panose="020F0302020204030204"/>
              </a:rPr>
              <a:t>good.</a:t>
            </a:r>
            <a:endParaRPr lang="en-GB" sz="2000" i="1" dirty="0">
              <a:solidFill>
                <a:schemeClr val="accent1">
                  <a:lumMod val="50000"/>
                </a:schemeClr>
              </a:solidFill>
              <a:latin typeface="Century Gothic" panose="020F0302020204030204"/>
            </a:endParaRPr>
          </a:p>
          <a:p>
            <a:pPr lvl="0">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rPr>
              <a:t>Ta note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rPr>
              <a:t>est</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rPr>
              <a:t> </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rPr>
              <a:t>meilleure</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rPr>
              <a:t>.</a:t>
            </a:r>
            <a:r>
              <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rPr>
              <a:t>				Your mark is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F0302020204030204"/>
              </a:rPr>
              <a:t>better</a:t>
            </a:r>
            <a:r>
              <a:rPr kumimoji="0" lang="en-GB" sz="2000" i="0" u="none" strike="noStrike" kern="1200" cap="none" spc="0" normalizeH="0" baseline="0" noProof="0" dirty="0">
                <a:ln>
                  <a:noFill/>
                </a:ln>
                <a:solidFill>
                  <a:schemeClr val="accent1">
                    <a:lumMod val="50000"/>
                  </a:schemeClr>
                </a:solidFill>
                <a:effectLst/>
                <a:uLnTx/>
                <a:uFillTx/>
                <a:latin typeface="Century Gothic" panose="020F0302020204030204"/>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ndParaRPr>
          </a:p>
          <a:p>
            <a:pPr lvl="0">
              <a:defRPr/>
            </a:pPr>
            <a:r>
              <a:rPr lang="en-GB" sz="2000" dirty="0">
                <a:solidFill>
                  <a:schemeClr val="accent1">
                    <a:lumMod val="50000"/>
                  </a:schemeClr>
                </a:solidFill>
              </a:rPr>
              <a:t>Ma note </a:t>
            </a:r>
            <a:r>
              <a:rPr lang="en-GB" sz="2000" dirty="0" err="1">
                <a:solidFill>
                  <a:schemeClr val="accent1">
                    <a:lumMod val="50000"/>
                  </a:schemeClr>
                </a:solidFill>
              </a:rPr>
              <a:t>est</a:t>
            </a:r>
            <a:r>
              <a:rPr lang="en-GB" sz="2000" dirty="0">
                <a:solidFill>
                  <a:schemeClr val="accent1">
                    <a:lumMod val="50000"/>
                  </a:schemeClr>
                </a:solidFill>
              </a:rPr>
              <a:t> </a:t>
            </a:r>
            <a:r>
              <a:rPr lang="en-GB" sz="2000" b="1" dirty="0" err="1">
                <a:solidFill>
                  <a:schemeClr val="accent1">
                    <a:lumMod val="50000"/>
                  </a:schemeClr>
                </a:solidFill>
              </a:rPr>
              <a:t>mauvaise</a:t>
            </a:r>
            <a:r>
              <a:rPr lang="en-GB" sz="2000" b="1" dirty="0">
                <a:solidFill>
                  <a:schemeClr val="accent1">
                    <a:lumMod val="50000"/>
                  </a:schemeClr>
                </a:solidFill>
              </a:rPr>
              <a:t>.</a:t>
            </a:r>
            <a:r>
              <a:rPr lang="en-GB" sz="2000" dirty="0">
                <a:solidFill>
                  <a:schemeClr val="accent1">
                    <a:lumMod val="50000"/>
                  </a:schemeClr>
                </a:solidFill>
              </a:rPr>
              <a:t>			My mark is </a:t>
            </a:r>
            <a:r>
              <a:rPr lang="en-GB" sz="2000" b="1" dirty="0">
                <a:solidFill>
                  <a:schemeClr val="accent1">
                    <a:lumMod val="50000"/>
                  </a:schemeClr>
                </a:solidFill>
              </a:rPr>
              <a:t>bad.</a:t>
            </a:r>
            <a:endParaRPr lang="en-GB" sz="2000" i="1" dirty="0">
              <a:solidFill>
                <a:schemeClr val="accent1">
                  <a:lumMod val="50000"/>
                </a:schemeClr>
              </a:solidFill>
            </a:endParaRPr>
          </a:p>
          <a:p>
            <a:pPr lvl="0">
              <a:defRPr/>
            </a:pPr>
            <a:r>
              <a:rPr lang="en-GB" sz="2000" dirty="0">
                <a:solidFill>
                  <a:schemeClr val="accent1">
                    <a:lumMod val="50000"/>
                  </a:schemeClr>
                </a:solidFill>
              </a:rPr>
              <a:t>Ta note </a:t>
            </a:r>
            <a:r>
              <a:rPr lang="en-GB" sz="2000" dirty="0" err="1">
                <a:solidFill>
                  <a:schemeClr val="accent1">
                    <a:lumMod val="50000"/>
                  </a:schemeClr>
                </a:solidFill>
              </a:rPr>
              <a:t>est</a:t>
            </a:r>
            <a:r>
              <a:rPr lang="en-GB" sz="2000" dirty="0">
                <a:solidFill>
                  <a:schemeClr val="accent1">
                    <a:lumMod val="50000"/>
                  </a:schemeClr>
                </a:solidFill>
              </a:rPr>
              <a:t> </a:t>
            </a:r>
            <a:r>
              <a:rPr lang="en-GB" sz="2000" b="1" dirty="0" err="1">
                <a:solidFill>
                  <a:schemeClr val="accent1">
                    <a:lumMod val="50000"/>
                  </a:schemeClr>
                </a:solidFill>
              </a:rPr>
              <a:t>pire</a:t>
            </a:r>
            <a:r>
              <a:rPr lang="en-GB" sz="2000" b="1" dirty="0">
                <a:solidFill>
                  <a:schemeClr val="accent1">
                    <a:lumMod val="50000"/>
                  </a:schemeClr>
                </a:solidFill>
              </a:rPr>
              <a:t>.</a:t>
            </a:r>
            <a:r>
              <a:rPr lang="en-GB" sz="2000" dirty="0">
                <a:solidFill>
                  <a:schemeClr val="accent1">
                    <a:lumMod val="50000"/>
                  </a:schemeClr>
                </a:solidFill>
              </a:rPr>
              <a:t>				Your mark is </a:t>
            </a:r>
            <a:r>
              <a:rPr lang="en-GB" sz="2000" b="1" dirty="0">
                <a:solidFill>
                  <a:schemeClr val="accent1">
                    <a:lumMod val="50000"/>
                  </a:schemeClr>
                </a:solidFill>
              </a:rPr>
              <a:t>worse.</a:t>
            </a:r>
            <a:endParaRPr lang="en-GB" sz="2000" dirty="0">
              <a:solidFill>
                <a:schemeClr val="accent1">
                  <a:lumMod val="50000"/>
                </a:schemeClr>
              </a:solidFill>
            </a:endParaRPr>
          </a:p>
        </p:txBody>
      </p:sp>
      <p:sp>
        <p:nvSpPr>
          <p:cNvPr id="3" name="Speech Bubble: Rectangle with Corners Rounded 2">
            <a:extLst>
              <a:ext uri="{FF2B5EF4-FFF2-40B4-BE49-F238E27FC236}">
                <a16:creationId xmlns:a16="http://schemas.microsoft.com/office/drawing/2014/main" id="{1848EAEC-6644-4E08-A380-48303FD10C35}"/>
              </a:ext>
            </a:extLst>
          </p:cNvPr>
          <p:cNvSpPr/>
          <p:nvPr/>
        </p:nvSpPr>
        <p:spPr>
          <a:xfrm>
            <a:off x="9033831" y="4527932"/>
            <a:ext cx="2876090" cy="1703279"/>
          </a:xfrm>
          <a:prstGeom prst="wedgeRoundRectCallout">
            <a:avLst>
              <a:gd name="adj1" fmla="val -57223"/>
              <a:gd name="adj2" fmla="val 19843"/>
              <a:gd name="adj3" fmla="val 16667"/>
            </a:avLst>
          </a:prstGeom>
          <a:solidFill>
            <a:schemeClr val="accent1">
              <a:lumMod val="50000"/>
            </a:schemeClr>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bg1"/>
                </a:solidFill>
                <a:latin typeface="Century Gothic" panose="020B0502020202020204" pitchFamily="34" charset="0"/>
              </a:rPr>
              <a:t>This is like English! </a:t>
            </a:r>
            <a:r>
              <a:rPr lang="en-GB" sz="2000" i="1" dirty="0">
                <a:solidFill>
                  <a:schemeClr val="bg1"/>
                </a:solidFill>
                <a:latin typeface="Century Gothic" panose="020B0502020202020204" pitchFamily="34" charset="0"/>
              </a:rPr>
              <a:t>Good and bad </a:t>
            </a:r>
            <a:r>
              <a:rPr lang="en-GB" sz="2000" dirty="0">
                <a:solidFill>
                  <a:schemeClr val="bg1"/>
                </a:solidFill>
                <a:latin typeface="Century Gothic" panose="020B0502020202020204" pitchFamily="34" charset="0"/>
              </a:rPr>
              <a:t>have special comparative forms, too.</a:t>
            </a:r>
            <a:endParaRPr lang="fr-FR"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54040" cy="707849"/>
          </a:xfrm>
        </p:spPr>
        <p:txBody>
          <a:bodyPr>
            <a:normAutofit/>
          </a:bodyPr>
          <a:lstStyle/>
          <a:p>
            <a:r>
              <a:rPr lang="en-GB" sz="3600" b="1" dirty="0">
                <a:solidFill>
                  <a:schemeClr val="bg1"/>
                </a:solidFill>
              </a:rPr>
              <a:t>Comparing adjectives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58001A8-1724-462F-B7DA-D32771AAE27F}"/>
              </a:ext>
            </a:extLst>
          </p:cNvPr>
          <p:cNvSpPr txBox="1"/>
          <p:nvPr/>
        </p:nvSpPr>
        <p:spPr>
          <a:xfrm>
            <a:off x="180000" y="1222040"/>
            <a:ext cx="11611666" cy="5016758"/>
          </a:xfrm>
          <a:prstGeom prst="rect">
            <a:avLst/>
          </a:prstGeom>
          <a:noFill/>
        </p:spPr>
        <p:txBody>
          <a:bodyPr wrap="square" rtlCol="0">
            <a:spAutoFit/>
          </a:bodyPr>
          <a:lstStyle/>
          <a:p>
            <a:pPr lvl="0">
              <a:defRPr/>
            </a:pPr>
            <a:r>
              <a:rPr lang="en-GB" sz="2000" dirty="0">
                <a:solidFill>
                  <a:srgbClr val="4472C4">
                    <a:lumMod val="50000"/>
                  </a:srgbClr>
                </a:solidFill>
              </a:rPr>
              <a:t>To compare one person or thing with another, we use </a:t>
            </a:r>
            <a:r>
              <a:rPr lang="en-GB" sz="2000" b="1" i="1" dirty="0">
                <a:solidFill>
                  <a:srgbClr val="4472C4">
                    <a:lumMod val="50000"/>
                  </a:srgbClr>
                </a:solidFill>
              </a:rPr>
              <a:t>que</a:t>
            </a:r>
            <a:r>
              <a:rPr lang="en-GB" sz="2000" dirty="0">
                <a:solidFill>
                  <a:srgbClr val="4472C4">
                    <a:lumMod val="50000"/>
                  </a:srgbClr>
                </a:solidFill>
              </a:rPr>
              <a:t> (</a:t>
            </a:r>
            <a:r>
              <a:rPr lang="en-GB" sz="2000" b="1" dirty="0">
                <a:solidFill>
                  <a:srgbClr val="4472C4">
                    <a:lumMod val="50000"/>
                  </a:srgbClr>
                </a:solidFill>
              </a:rPr>
              <a:t>than</a:t>
            </a:r>
            <a:r>
              <a:rPr lang="en-GB" sz="2000" dirty="0">
                <a:solidFill>
                  <a:srgbClr val="4472C4">
                    <a:lumMod val="50000"/>
                  </a:srgbClr>
                </a:solidFill>
              </a:rPr>
              <a:t>):</a:t>
            </a:r>
          </a:p>
          <a:p>
            <a:pPr lvl="0">
              <a:defRPr/>
            </a:pPr>
            <a:endParaRPr lang="en-GB" sz="2000" dirty="0">
              <a:solidFill>
                <a:srgbClr val="4472C4">
                  <a:lumMod val="50000"/>
                </a:srgbClr>
              </a:solidFill>
            </a:endParaRPr>
          </a:p>
          <a:p>
            <a:pPr lvl="0">
              <a:defRPr/>
            </a:pPr>
            <a:r>
              <a:rPr lang="en-GB" sz="2000" dirty="0">
                <a:solidFill>
                  <a:srgbClr val="4472C4">
                    <a:lumMod val="50000"/>
                  </a:srgbClr>
                </a:solidFill>
              </a:rPr>
              <a:t>La </a:t>
            </a:r>
            <a:r>
              <a:rPr lang="en-GB" sz="2000" dirty="0" err="1">
                <a:solidFill>
                  <a:srgbClr val="4472C4">
                    <a:lumMod val="50000"/>
                  </a:srgbClr>
                </a:solidFill>
              </a:rPr>
              <a:t>ville</a:t>
            </a:r>
            <a:r>
              <a:rPr lang="en-GB" sz="2000" dirty="0">
                <a:solidFill>
                  <a:srgbClr val="4472C4">
                    <a:lumMod val="50000"/>
                  </a:srgbClr>
                </a:solidFill>
              </a:rPr>
              <a:t> </a:t>
            </a:r>
            <a:r>
              <a:rPr lang="en-GB" sz="2000" dirty="0" err="1">
                <a:solidFill>
                  <a:srgbClr val="4472C4">
                    <a:lumMod val="50000"/>
                  </a:srgbClr>
                </a:solidFill>
              </a:rPr>
              <a:t>est</a:t>
            </a:r>
            <a:r>
              <a:rPr lang="en-GB" sz="2000" dirty="0">
                <a:solidFill>
                  <a:srgbClr val="4472C4">
                    <a:lumMod val="50000"/>
                  </a:srgbClr>
                </a:solidFill>
              </a:rPr>
              <a:t> </a:t>
            </a:r>
            <a:r>
              <a:rPr lang="en-GB" sz="2000" b="1" dirty="0">
                <a:solidFill>
                  <a:srgbClr val="4472C4">
                    <a:lumMod val="50000"/>
                  </a:srgbClr>
                </a:solidFill>
              </a:rPr>
              <a:t>plus</a:t>
            </a:r>
            <a:r>
              <a:rPr lang="en-GB" sz="2000" dirty="0">
                <a:solidFill>
                  <a:srgbClr val="4472C4">
                    <a:lumMod val="50000"/>
                  </a:srgbClr>
                </a:solidFill>
              </a:rPr>
              <a:t> </a:t>
            </a:r>
            <a:r>
              <a:rPr lang="en-GB" sz="2000" dirty="0" err="1">
                <a:solidFill>
                  <a:srgbClr val="4472C4">
                    <a:lumMod val="50000"/>
                  </a:srgbClr>
                </a:solidFill>
              </a:rPr>
              <a:t>grande</a:t>
            </a:r>
            <a:r>
              <a:rPr lang="en-GB" sz="2000" dirty="0">
                <a:solidFill>
                  <a:srgbClr val="4472C4">
                    <a:lumMod val="50000"/>
                  </a:srgbClr>
                </a:solidFill>
              </a:rPr>
              <a:t> </a:t>
            </a:r>
            <a:r>
              <a:rPr lang="en-GB" sz="2000" b="1" dirty="0">
                <a:solidFill>
                  <a:srgbClr val="4472C4">
                    <a:lumMod val="50000"/>
                  </a:srgbClr>
                </a:solidFill>
              </a:rPr>
              <a:t>que</a:t>
            </a:r>
            <a:r>
              <a:rPr lang="en-GB" sz="2000" dirty="0">
                <a:solidFill>
                  <a:srgbClr val="4472C4">
                    <a:lumMod val="50000"/>
                  </a:srgbClr>
                </a:solidFill>
              </a:rPr>
              <a:t> le village. The town is bigger </a:t>
            </a:r>
            <a:r>
              <a:rPr lang="en-GB" sz="2000" b="1" dirty="0">
                <a:solidFill>
                  <a:srgbClr val="4472C4">
                    <a:lumMod val="50000"/>
                  </a:srgbClr>
                </a:solidFill>
              </a:rPr>
              <a:t>than</a:t>
            </a:r>
            <a:r>
              <a:rPr lang="en-GB" sz="2000" dirty="0">
                <a:solidFill>
                  <a:srgbClr val="4472C4">
                    <a:lumMod val="50000"/>
                  </a:srgbClr>
                </a:solidFill>
              </a:rPr>
              <a:t> the village.</a:t>
            </a:r>
            <a:endParaRPr lang="en-US" sz="2000" dirty="0">
              <a:solidFill>
                <a:srgbClr val="4472C4">
                  <a:lumMod val="50000"/>
                </a:srgbClr>
              </a:solidFill>
            </a:endParaRPr>
          </a:p>
          <a:p>
            <a:pPr lvl="0">
              <a:defRPr/>
            </a:pPr>
            <a:r>
              <a:rPr lang="en-US" sz="2000" dirty="0">
                <a:solidFill>
                  <a:srgbClr val="4472C4">
                    <a:lumMod val="50000"/>
                  </a:srgbClr>
                </a:solidFill>
              </a:rPr>
              <a:t>Le village </a:t>
            </a:r>
            <a:r>
              <a:rPr lang="en-US" sz="2000" dirty="0" err="1">
                <a:solidFill>
                  <a:srgbClr val="4472C4">
                    <a:lumMod val="50000"/>
                  </a:srgbClr>
                </a:solidFill>
              </a:rPr>
              <a:t>est</a:t>
            </a:r>
            <a:r>
              <a:rPr lang="en-US" sz="2000" dirty="0">
                <a:solidFill>
                  <a:srgbClr val="4472C4">
                    <a:lumMod val="50000"/>
                  </a:srgbClr>
                </a:solidFill>
              </a:rPr>
              <a:t> </a:t>
            </a:r>
            <a:r>
              <a:rPr lang="en-US" sz="2000" b="1" dirty="0" err="1">
                <a:solidFill>
                  <a:srgbClr val="4472C4">
                    <a:lumMod val="50000"/>
                  </a:srgbClr>
                </a:solidFill>
              </a:rPr>
              <a:t>moins</a:t>
            </a:r>
            <a:r>
              <a:rPr lang="en-US" sz="2000" dirty="0">
                <a:solidFill>
                  <a:srgbClr val="4472C4">
                    <a:lumMod val="50000"/>
                  </a:srgbClr>
                </a:solidFill>
              </a:rPr>
              <a:t> grand </a:t>
            </a:r>
            <a:r>
              <a:rPr lang="en-US" sz="2000" b="1" dirty="0">
                <a:solidFill>
                  <a:srgbClr val="4472C4">
                    <a:lumMod val="50000"/>
                  </a:srgbClr>
                </a:solidFill>
              </a:rPr>
              <a:t>que</a:t>
            </a:r>
            <a:r>
              <a:rPr lang="en-US" sz="2000" dirty="0">
                <a:solidFill>
                  <a:srgbClr val="4472C4">
                    <a:lumMod val="50000"/>
                  </a:srgbClr>
                </a:solidFill>
              </a:rPr>
              <a:t> la </a:t>
            </a:r>
            <a:r>
              <a:rPr lang="en-US" sz="2000" dirty="0" err="1">
                <a:solidFill>
                  <a:srgbClr val="4472C4">
                    <a:lumMod val="50000"/>
                  </a:srgbClr>
                </a:solidFill>
              </a:rPr>
              <a:t>ville</a:t>
            </a:r>
            <a:r>
              <a:rPr lang="en-US" sz="2000" dirty="0">
                <a:solidFill>
                  <a:srgbClr val="4472C4">
                    <a:lumMod val="50000"/>
                  </a:srgbClr>
                </a:solidFill>
              </a:rPr>
              <a:t>. The village is less big </a:t>
            </a:r>
            <a:r>
              <a:rPr lang="en-US" sz="2000" b="1" dirty="0">
                <a:solidFill>
                  <a:srgbClr val="4472C4">
                    <a:lumMod val="50000"/>
                  </a:srgbClr>
                </a:solidFill>
              </a:rPr>
              <a:t>than</a:t>
            </a:r>
            <a:r>
              <a:rPr lang="en-US" sz="2000" dirty="0">
                <a:solidFill>
                  <a:srgbClr val="4472C4">
                    <a:lumMod val="50000"/>
                  </a:srgbClr>
                </a:solidFill>
              </a:rPr>
              <a:t> the town.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rPr>
              <a:t>We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rPr>
              <a:t> can also use </a:t>
            </a:r>
            <a:r>
              <a:rPr kumimoji="0" lang="en-GB" sz="2000" b="1" i="1" u="none" strike="noStrike" kern="1200" cap="none" spc="0" normalizeH="0" noProof="0" dirty="0" err="1">
                <a:ln>
                  <a:noFill/>
                </a:ln>
                <a:solidFill>
                  <a:srgbClr val="4472C4">
                    <a:lumMod val="50000"/>
                  </a:srgbClr>
                </a:solidFill>
                <a:effectLst/>
                <a:uLnTx/>
                <a:uFillTx/>
                <a:latin typeface="Century Gothic" panose="020F0302020204030204"/>
              </a:rPr>
              <a:t>aussi</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000" b="1" u="none" strike="noStrike" kern="1200" cap="none" spc="0" normalizeH="0" noProof="0" dirty="0">
                <a:ln>
                  <a:noFill/>
                </a:ln>
                <a:solidFill>
                  <a:srgbClr val="4472C4">
                    <a:lumMod val="50000"/>
                  </a:srgbClr>
                </a:solidFill>
                <a:effectLst/>
                <a:uLnTx/>
                <a:uFillTx/>
                <a:latin typeface="Century Gothic" panose="020F0302020204030204"/>
              </a:rPr>
              <a:t>(as) </a:t>
            </a:r>
            <a:r>
              <a:rPr kumimoji="0" lang="en-GB" sz="2000" u="none" strike="noStrike" kern="1200" cap="none" spc="0" normalizeH="0" noProof="0" dirty="0">
                <a:ln>
                  <a:noFill/>
                </a:ln>
                <a:solidFill>
                  <a:srgbClr val="4472C4">
                    <a:lumMod val="50000"/>
                  </a:srgbClr>
                </a:solidFill>
                <a:effectLst/>
                <a:uLnTx/>
                <a:uFillTx/>
                <a:latin typeface="Century Gothic" panose="020F0302020204030204"/>
              </a:rPr>
              <a:t>with</a:t>
            </a:r>
            <a:r>
              <a:rPr kumimoji="0" lang="en-GB" sz="2000" b="1"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rPr>
              <a:t>que</a:t>
            </a:r>
            <a:r>
              <a:rPr kumimoji="0" lang="en-GB" sz="2000" i="1"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000" u="none" strike="noStrike" kern="1200" cap="none" spc="0" normalizeH="0" noProof="0" dirty="0">
                <a:ln>
                  <a:noFill/>
                </a:ln>
                <a:solidFill>
                  <a:srgbClr val="4472C4">
                    <a:lumMod val="50000"/>
                  </a:srgbClr>
                </a:solidFill>
                <a:effectLst/>
                <a:uLnTx/>
                <a:uFillTx/>
                <a:latin typeface="Century Gothic" panose="020F0302020204030204"/>
              </a:rPr>
              <a:t>to say </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rPr>
              <a:t>one person or thing is </a:t>
            </a:r>
            <a:r>
              <a:rPr kumimoji="0" lang="en-GB" sz="2000" b="1" u="none" strike="noStrike" kern="1200" cap="none" spc="0" normalizeH="0" noProof="0" dirty="0">
                <a:ln>
                  <a:noFill/>
                </a:ln>
                <a:solidFill>
                  <a:srgbClr val="4472C4">
                    <a:lumMod val="50000"/>
                  </a:srgbClr>
                </a:solidFill>
                <a:effectLst/>
                <a:uLnTx/>
                <a:uFillTx/>
                <a:latin typeface="Century Gothic" panose="020F0302020204030204"/>
              </a:rPr>
              <a:t>as</a:t>
            </a:r>
            <a:r>
              <a:rPr kumimoji="0" lang="en-GB" sz="2000" b="0" u="none" strike="noStrike" kern="1200" cap="none" spc="0" normalizeH="0" noProof="0" dirty="0">
                <a:ln>
                  <a:noFill/>
                </a:ln>
                <a:solidFill>
                  <a:srgbClr val="4472C4">
                    <a:lumMod val="50000"/>
                  </a:srgbClr>
                </a:solidFill>
                <a:effectLst/>
                <a:uLnTx/>
                <a:uFillTx/>
                <a:latin typeface="Century Gothic" panose="020F0302020204030204"/>
              </a:rPr>
              <a:t> </a:t>
            </a:r>
            <a:r>
              <a:rPr kumimoji="0" lang="en-GB" sz="2000" u="none" strike="noStrike" kern="1200" cap="none" spc="0" normalizeH="0" noProof="0" dirty="0">
                <a:ln>
                  <a:noFill/>
                </a:ln>
                <a:solidFill>
                  <a:srgbClr val="4472C4">
                    <a:lumMod val="50000"/>
                  </a:srgbClr>
                </a:solidFill>
                <a:effectLst/>
                <a:uLnTx/>
                <a:uFillTx/>
                <a:latin typeface="Century Gothic" panose="020F0302020204030204"/>
              </a:rPr>
              <a:t>‘something’ </a:t>
            </a:r>
            <a:r>
              <a:rPr kumimoji="0" lang="en-GB" sz="2000" b="1" u="none" strike="noStrike" kern="1200" cap="none" spc="0" normalizeH="0" noProof="0" dirty="0">
                <a:ln>
                  <a:noFill/>
                </a:ln>
                <a:solidFill>
                  <a:srgbClr val="4472C4">
                    <a:lumMod val="50000"/>
                  </a:srgbClr>
                </a:solidFill>
                <a:effectLst/>
                <a:uLnTx/>
                <a:uFillTx/>
                <a:latin typeface="Century Gothic" panose="020F0302020204030204"/>
              </a:rPr>
              <a:t>as </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rPr>
              <a:t>another:</a:t>
            </a:r>
          </a:p>
          <a:p>
            <a:pPr lvl="0">
              <a:defRPr/>
            </a:pPr>
            <a:endParaRPr lang="en-GB" sz="2000" dirty="0">
              <a:solidFill>
                <a:srgbClr val="4472C4">
                  <a:lumMod val="50000"/>
                </a:srgbClr>
              </a:solidFill>
              <a:latin typeface="Century Gothic" panose="020F0302020204030204"/>
            </a:endParaRPr>
          </a:p>
          <a:p>
            <a:pPr lvl="0">
              <a:defRPr/>
            </a:pPr>
            <a:r>
              <a:rPr lang="en-GB" sz="2000" dirty="0">
                <a:solidFill>
                  <a:srgbClr val="4472C4">
                    <a:lumMod val="50000"/>
                  </a:srgbClr>
                </a:solidFill>
                <a:latin typeface="Century Gothic" panose="020F0302020204030204"/>
              </a:rPr>
              <a:t>Le</a:t>
            </a:r>
            <a:r>
              <a:rPr lang="en-GB" sz="2000" i="1" dirty="0">
                <a:solidFill>
                  <a:srgbClr val="4472C4">
                    <a:lumMod val="50000"/>
                  </a:srgbClr>
                </a:solidFill>
                <a:latin typeface="Century Gothic" panose="020F0302020204030204"/>
              </a:rPr>
              <a:t> </a:t>
            </a:r>
            <a:r>
              <a:rPr lang="en-GB" sz="2000" dirty="0">
                <a:solidFill>
                  <a:srgbClr val="4472C4">
                    <a:lumMod val="50000"/>
                  </a:srgbClr>
                </a:solidFill>
              </a:rPr>
              <a:t>village </a:t>
            </a:r>
            <a:r>
              <a:rPr lang="en-GB" sz="2000" dirty="0" err="1">
                <a:solidFill>
                  <a:srgbClr val="4472C4">
                    <a:lumMod val="50000"/>
                  </a:srgbClr>
                </a:solidFill>
              </a:rPr>
              <a:t>est</a:t>
            </a:r>
            <a:r>
              <a:rPr lang="en-GB" sz="2000" dirty="0">
                <a:solidFill>
                  <a:srgbClr val="4472C4">
                    <a:lumMod val="50000"/>
                  </a:srgbClr>
                </a:solidFill>
              </a:rPr>
              <a:t> </a:t>
            </a:r>
            <a:r>
              <a:rPr lang="en-GB" sz="2000" b="1" dirty="0" err="1">
                <a:solidFill>
                  <a:srgbClr val="4472C4">
                    <a:lumMod val="50000"/>
                  </a:srgbClr>
                </a:solidFill>
              </a:rPr>
              <a:t>aussi</a:t>
            </a:r>
            <a:r>
              <a:rPr lang="en-GB" sz="2000" b="1" dirty="0">
                <a:solidFill>
                  <a:srgbClr val="4472C4">
                    <a:lumMod val="50000"/>
                  </a:srgbClr>
                </a:solidFill>
              </a:rPr>
              <a:t> </a:t>
            </a:r>
            <a:r>
              <a:rPr lang="en-GB" sz="2000" dirty="0">
                <a:solidFill>
                  <a:srgbClr val="4472C4">
                    <a:lumMod val="50000"/>
                  </a:srgbClr>
                </a:solidFill>
              </a:rPr>
              <a:t>grand </a:t>
            </a:r>
            <a:r>
              <a:rPr lang="en-GB" sz="2000" b="1" dirty="0">
                <a:solidFill>
                  <a:srgbClr val="4472C4">
                    <a:lumMod val="50000"/>
                  </a:srgbClr>
                </a:solidFill>
              </a:rPr>
              <a:t>que</a:t>
            </a:r>
            <a:r>
              <a:rPr lang="en-GB" sz="2000" dirty="0">
                <a:solidFill>
                  <a:srgbClr val="4472C4">
                    <a:lumMod val="50000"/>
                  </a:srgbClr>
                </a:solidFill>
              </a:rPr>
              <a:t> la </a:t>
            </a:r>
            <a:r>
              <a:rPr lang="en-GB" sz="2000" dirty="0" err="1">
                <a:solidFill>
                  <a:srgbClr val="4472C4">
                    <a:lumMod val="50000"/>
                  </a:srgbClr>
                </a:solidFill>
              </a:rPr>
              <a:t>ville</a:t>
            </a:r>
            <a:r>
              <a:rPr lang="en-GB" sz="2000" dirty="0">
                <a:solidFill>
                  <a:srgbClr val="4472C4">
                    <a:lumMod val="50000"/>
                  </a:srgbClr>
                </a:solidFill>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rPr>
              <a:t>The village is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rPr>
              <a:t>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rPr>
              <a:t> big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rPr>
              <a:t>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rPr>
              <a:t> the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rPr>
              <a:t> town.</a:t>
            </a:r>
          </a:p>
          <a:p>
            <a:pPr lvl="0">
              <a:defRPr/>
            </a:pPr>
            <a:endParaRPr lang="en-GB" sz="2000" baseline="0" dirty="0">
              <a:solidFill>
                <a:srgbClr val="4472C4">
                  <a:lumMod val="50000"/>
                </a:srgbClr>
              </a:solidFill>
              <a:latin typeface="Century Gothic" panose="020F0302020204030204"/>
            </a:endParaRPr>
          </a:p>
          <a:p>
            <a:pPr lvl="0">
              <a:defRPr/>
            </a:pP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rPr>
              <a:t>So, the three ways to compare two things/people are:</a:t>
            </a:r>
          </a:p>
          <a:p>
            <a:pPr lvl="0">
              <a:defRPr/>
            </a:pPr>
            <a:endParaRPr lang="en-GB" sz="2000" noProof="0" dirty="0">
              <a:solidFill>
                <a:srgbClr val="4472C4">
                  <a:lumMod val="50000"/>
                </a:srgbClr>
              </a:solidFill>
              <a:latin typeface="Century Gothic" panose="020F0302020204030204"/>
            </a:endParaRPr>
          </a:p>
          <a:p>
            <a:pPr lvl="0">
              <a:defRPr/>
            </a:pP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rPr>
              <a:t>plus ... que </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rPr>
              <a:t>	more ... than</a:t>
            </a:r>
          </a:p>
          <a:p>
            <a:pPr lvl="0">
              <a:defRPr/>
            </a:pPr>
            <a:r>
              <a:rPr lang="en-GB" sz="2000" b="1" baseline="0" dirty="0">
                <a:solidFill>
                  <a:srgbClr val="4472C4">
                    <a:lumMod val="50000"/>
                  </a:srgbClr>
                </a:solidFill>
                <a:latin typeface="Century Gothic" panose="020F0302020204030204"/>
              </a:rPr>
              <a:t>				</a:t>
            </a:r>
          </a:p>
          <a:p>
            <a:pPr lvl="0">
              <a:defRPr/>
            </a:pPr>
            <a:r>
              <a:rPr lang="en-GB" sz="2000" b="1" baseline="0" dirty="0" err="1">
                <a:solidFill>
                  <a:srgbClr val="4472C4">
                    <a:lumMod val="50000"/>
                  </a:srgbClr>
                </a:solidFill>
                <a:latin typeface="Century Gothic" panose="020F0302020204030204"/>
              </a:rPr>
              <a:t>moins</a:t>
            </a:r>
            <a:r>
              <a:rPr lang="en-GB" sz="2000" b="1" baseline="0" dirty="0">
                <a:solidFill>
                  <a:srgbClr val="4472C4">
                    <a:lumMod val="50000"/>
                  </a:srgbClr>
                </a:solidFill>
                <a:latin typeface="Century Gothic" panose="020F0302020204030204"/>
              </a:rPr>
              <a:t> ...</a:t>
            </a:r>
            <a:r>
              <a:rPr lang="en-GB" sz="2000" b="1" dirty="0">
                <a:solidFill>
                  <a:srgbClr val="4472C4">
                    <a:lumMod val="50000"/>
                  </a:srgbClr>
                </a:solidFill>
                <a:latin typeface="Century Gothic" panose="020F0302020204030204"/>
              </a:rPr>
              <a:t> que</a:t>
            </a:r>
            <a:r>
              <a:rPr lang="en-GB" sz="2000" dirty="0">
                <a:solidFill>
                  <a:srgbClr val="4472C4">
                    <a:lumMod val="50000"/>
                  </a:srgbClr>
                </a:solidFill>
                <a:latin typeface="Century Gothic" panose="020F0302020204030204"/>
              </a:rPr>
              <a:t>	less ... than</a:t>
            </a:r>
          </a:p>
          <a:p>
            <a:pPr lvl="0">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rPr>
              <a:t>				</a:t>
            </a:r>
          </a:p>
          <a:p>
            <a:pPr lvl="0">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rPr>
              <a:t>aussi</a:t>
            </a:r>
            <a:r>
              <a:rPr kumimoji="0" lang="en-GB" sz="2000" b="1" i="0" u="none" strike="noStrike" kern="1200" cap="none" spc="0" normalizeH="0" noProof="0" dirty="0">
                <a:ln>
                  <a:noFill/>
                </a:ln>
                <a:solidFill>
                  <a:srgbClr val="4472C4">
                    <a:lumMod val="50000"/>
                  </a:srgbClr>
                </a:solidFill>
                <a:effectLst/>
                <a:uLnTx/>
                <a:uFillTx/>
                <a:latin typeface="Century Gothic" panose="020F0302020204030204"/>
              </a:rPr>
              <a:t> ... que</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rPr>
              <a:t>	as ... as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5122" name="Picture 2" descr="Mountain Village, Village, Medieval, Landscape, Bright">
            <a:extLst>
              <a:ext uri="{FF2B5EF4-FFF2-40B4-BE49-F238E27FC236}">
                <a16:creationId xmlns:a16="http://schemas.microsoft.com/office/drawing/2014/main" id="{EE337EA8-CAE6-4F9A-8009-E5721C89D3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2664" y="4058433"/>
            <a:ext cx="2627257" cy="20855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illage, House, Church, Tree, Color Printing">
            <a:extLst>
              <a:ext uri="{FF2B5EF4-FFF2-40B4-BE49-F238E27FC236}">
                <a16:creationId xmlns:a16="http://schemas.microsoft.com/office/drawing/2014/main" id="{3D2E168E-D80C-4459-B017-658C7643EA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5764" y="4930384"/>
            <a:ext cx="1820449" cy="1213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27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puzzle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695" y="3359310"/>
            <a:ext cx="2056624" cy="154246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933" y="2434984"/>
            <a:ext cx="1470919" cy="141208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5908" y="2236191"/>
            <a:ext cx="1063170" cy="2346850"/>
          </a:xfrm>
          <a:prstGeom prst="rect">
            <a:avLst/>
          </a:prstGeom>
        </p:spPr>
      </p:pic>
      <p:sp>
        <p:nvSpPr>
          <p:cNvPr id="9" name="TextBox 8"/>
          <p:cNvSpPr txBox="1"/>
          <p:nvPr/>
        </p:nvSpPr>
        <p:spPr>
          <a:xfrm>
            <a:off x="142678" y="1307267"/>
            <a:ext cx="11814390" cy="430887"/>
          </a:xfrm>
          <a:prstGeom prst="rect">
            <a:avLst/>
          </a:prstGeom>
          <a:noFill/>
        </p:spPr>
        <p:txBody>
          <a:bodyPr wrap="square" rtlCol="0">
            <a:spAutoFit/>
          </a:bodyPr>
          <a:lstStyle/>
          <a:p>
            <a:r>
              <a:rPr lang="en-GB" sz="2200" dirty="0">
                <a:solidFill>
                  <a:schemeClr val="accent5">
                    <a:lumMod val="50000"/>
                  </a:schemeClr>
                </a:solidFill>
              </a:rPr>
              <a:t>Les images ne </a:t>
            </a:r>
            <a:r>
              <a:rPr lang="en-GB" sz="2200" dirty="0" err="1">
                <a:solidFill>
                  <a:schemeClr val="accent5">
                    <a:lumMod val="50000"/>
                  </a:schemeClr>
                </a:solidFill>
              </a:rPr>
              <a:t>sont</a:t>
            </a:r>
            <a:r>
              <a:rPr lang="en-GB" sz="2200" dirty="0">
                <a:solidFill>
                  <a:schemeClr val="accent5">
                    <a:lumMod val="50000"/>
                  </a:schemeClr>
                </a:solidFill>
              </a:rPr>
              <a:t> pas </a:t>
            </a:r>
            <a:r>
              <a:rPr lang="en-GB" sz="2200" dirty="0" err="1">
                <a:solidFill>
                  <a:schemeClr val="accent5">
                    <a:lumMod val="50000"/>
                  </a:schemeClr>
                </a:solidFill>
              </a:rPr>
              <a:t>en</a:t>
            </a:r>
            <a:r>
              <a:rPr lang="en-GB" sz="2200" dirty="0">
                <a:solidFill>
                  <a:schemeClr val="accent5">
                    <a:lumMod val="50000"/>
                  </a:schemeClr>
                </a:solidFill>
              </a:rPr>
              <a:t> </a:t>
            </a:r>
            <a:r>
              <a:rPr lang="en-GB" sz="2200" dirty="0" err="1">
                <a:solidFill>
                  <a:schemeClr val="accent5">
                    <a:lumMod val="50000"/>
                  </a:schemeClr>
                </a:solidFill>
              </a:rPr>
              <a:t>ordre</a:t>
            </a:r>
            <a:r>
              <a:rPr lang="en-GB" sz="2200" dirty="0">
                <a:solidFill>
                  <a:schemeClr val="accent5">
                    <a:lumMod val="50000"/>
                  </a:schemeClr>
                </a:solidFill>
              </a:rPr>
              <a:t> ! </a:t>
            </a:r>
            <a:r>
              <a:rPr lang="en-GB" sz="2200" dirty="0" err="1">
                <a:solidFill>
                  <a:schemeClr val="accent5">
                    <a:lumMod val="50000"/>
                  </a:schemeClr>
                </a:solidFill>
              </a:rPr>
              <a:t>Écoute</a:t>
            </a:r>
            <a:r>
              <a:rPr lang="en-GB" sz="2200" dirty="0">
                <a:solidFill>
                  <a:schemeClr val="accent5">
                    <a:lumMod val="50000"/>
                  </a:schemeClr>
                </a:solidFill>
              </a:rPr>
              <a:t> les indices* pour </a:t>
            </a:r>
            <a:r>
              <a:rPr lang="en-GB" sz="2200" dirty="0" err="1">
                <a:solidFill>
                  <a:schemeClr val="accent5">
                    <a:lumMod val="50000"/>
                  </a:schemeClr>
                </a:solidFill>
              </a:rPr>
              <a:t>trouver</a:t>
            </a:r>
            <a:r>
              <a:rPr lang="en-GB" sz="2200" dirty="0">
                <a:solidFill>
                  <a:schemeClr val="accent5">
                    <a:lumMod val="50000"/>
                  </a:schemeClr>
                </a:solidFill>
              </a:rPr>
              <a:t> </a:t>
            </a:r>
            <a:r>
              <a:rPr lang="en-GB" sz="2200" dirty="0" err="1">
                <a:solidFill>
                  <a:schemeClr val="accent5">
                    <a:lumMod val="50000"/>
                  </a:schemeClr>
                </a:solidFill>
              </a:rPr>
              <a:t>l’ordre</a:t>
            </a:r>
            <a:r>
              <a:rPr lang="en-GB" sz="2200" dirty="0">
                <a:solidFill>
                  <a:schemeClr val="accent5">
                    <a:lumMod val="50000"/>
                  </a:schemeClr>
                </a:solidFill>
              </a:rPr>
              <a:t> correct.</a:t>
            </a:r>
          </a:p>
        </p:txBody>
      </p:sp>
      <p:sp>
        <p:nvSpPr>
          <p:cNvPr id="10" name="TextBox 9"/>
          <p:cNvSpPr txBox="1"/>
          <p:nvPr/>
        </p:nvSpPr>
        <p:spPr>
          <a:xfrm>
            <a:off x="1082074" y="4952025"/>
            <a:ext cx="10567851" cy="461665"/>
          </a:xfrm>
          <a:prstGeom prst="rect">
            <a:avLst/>
          </a:prstGeom>
          <a:noFill/>
        </p:spPr>
        <p:txBody>
          <a:bodyPr wrap="square" rtlCol="0">
            <a:spAutoFit/>
          </a:bodyPr>
          <a:lstStyle/>
          <a:p>
            <a:pPr algn="l"/>
            <a:r>
              <a:rPr lang="en-GB" sz="2400" b="1" dirty="0">
                <a:solidFill>
                  <a:schemeClr val="accent5">
                    <a:lumMod val="50000"/>
                  </a:schemeClr>
                </a:solidFill>
              </a:rPr>
              <a:t>&lt; </a:t>
            </a:r>
            <a:r>
              <a:rPr lang="en-GB" sz="2400" b="1" dirty="0" err="1">
                <a:solidFill>
                  <a:schemeClr val="accent5">
                    <a:lumMod val="50000"/>
                  </a:schemeClr>
                </a:solidFill>
              </a:rPr>
              <a:t>moins</a:t>
            </a:r>
            <a:r>
              <a:rPr lang="en-GB" sz="2400" b="1" dirty="0">
                <a:solidFill>
                  <a:schemeClr val="accent5">
                    <a:lumMod val="50000"/>
                  </a:schemeClr>
                </a:solidFill>
              </a:rPr>
              <a:t> grand------------------------------------------------ plus grand &gt;</a:t>
            </a:r>
          </a:p>
        </p:txBody>
      </p:sp>
      <p:pic>
        <p:nvPicPr>
          <p:cNvPr id="1026" name="Picture 2" descr="Golden Fish Clip Art">
            <a:extLst>
              <a:ext uri="{FF2B5EF4-FFF2-40B4-BE49-F238E27FC236}">
                <a16:creationId xmlns:a16="http://schemas.microsoft.com/office/drawing/2014/main" id="{94ED28A4-3B40-4458-B96F-0EC27C5130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7604" y="1992089"/>
            <a:ext cx="1611630" cy="14934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uitar2 Clip Art">
            <a:extLst>
              <a:ext uri="{FF2B5EF4-FFF2-40B4-BE49-F238E27FC236}">
                <a16:creationId xmlns:a16="http://schemas.microsoft.com/office/drawing/2014/main" id="{923D4B86-25D9-4816-B606-AA807F6549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1191">
            <a:off x="6245560" y="2789258"/>
            <a:ext cx="914720" cy="23063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ne, Empty, Glass, Drink, Glassware, Alcohol">
            <a:extLst>
              <a:ext uri="{FF2B5EF4-FFF2-40B4-BE49-F238E27FC236}">
                <a16:creationId xmlns:a16="http://schemas.microsoft.com/office/drawing/2014/main" id="{D14FB113-9105-4B9C-A10F-A2BFD51FD1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52921" y="1937805"/>
            <a:ext cx="951475" cy="190294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2;p5">
            <a:hlinkClick r:id="" action="ppaction://noaction">
              <a:snd r:embed="rId10" name="34-1.wav"/>
            </a:hlinkClick>
            <a:extLst>
              <a:ext uri="{FF2B5EF4-FFF2-40B4-BE49-F238E27FC236}">
                <a16:creationId xmlns:a16="http://schemas.microsoft.com/office/drawing/2014/main" id="{DEBFDD06-01E2-4251-8D2C-BD4BAE48ECA2}"/>
              </a:ext>
            </a:extLst>
          </p:cNvPr>
          <p:cNvSpPr/>
          <p:nvPr/>
        </p:nvSpPr>
        <p:spPr>
          <a:xfrm>
            <a:off x="4779548" y="5693618"/>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FFFF"/>
                </a:solidFill>
                <a:latin typeface="Century Gothic"/>
                <a:cs typeface="Arial"/>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Google Shape;172;p5">
            <a:hlinkClick r:id="" action="ppaction://noaction">
              <a:snd r:embed="rId11" name="34-2.wav"/>
            </a:hlinkClick>
            <a:extLst>
              <a:ext uri="{FF2B5EF4-FFF2-40B4-BE49-F238E27FC236}">
                <a16:creationId xmlns:a16="http://schemas.microsoft.com/office/drawing/2014/main" id="{0F468E6C-79EF-42FE-AB73-FF4555A7A59D}"/>
              </a:ext>
            </a:extLst>
          </p:cNvPr>
          <p:cNvSpPr/>
          <p:nvPr/>
        </p:nvSpPr>
        <p:spPr>
          <a:xfrm>
            <a:off x="5826000" y="5693618"/>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FFFFFF"/>
                </a:solidFill>
                <a:latin typeface="Century Gothic"/>
                <a:cs typeface="Arial"/>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Google Shape;172;p5">
            <a:hlinkClick r:id="" action="ppaction://noaction">
              <a:snd r:embed="rId12" name="34-3.wav"/>
            </a:hlinkClick>
            <a:extLst>
              <a:ext uri="{FF2B5EF4-FFF2-40B4-BE49-F238E27FC236}">
                <a16:creationId xmlns:a16="http://schemas.microsoft.com/office/drawing/2014/main" id="{AB1E01BA-77AD-464B-8E10-2E88233DF1B1}"/>
              </a:ext>
            </a:extLst>
          </p:cNvPr>
          <p:cNvSpPr/>
          <p:nvPr/>
        </p:nvSpPr>
        <p:spPr>
          <a:xfrm>
            <a:off x="6872452" y="5693618"/>
            <a:ext cx="540000" cy="432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cs typeface="Arial"/>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doll, shirt&#10;&#10;Description automatically generated">
            <a:extLst>
              <a:ext uri="{FF2B5EF4-FFF2-40B4-BE49-F238E27FC236}">
                <a16:creationId xmlns:a16="http://schemas.microsoft.com/office/drawing/2014/main" id="{BDC8CCC6-49B6-4C75-861C-4E30006B9C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25131" y="120927"/>
            <a:ext cx="921327" cy="921327"/>
          </a:xfrm>
          <a:prstGeom prst="rect">
            <a:avLst/>
          </a:prstGeom>
        </p:spPr>
      </p:pic>
      <p:sp>
        <p:nvSpPr>
          <p:cNvPr id="15" name="Speech Bubble: Rectangle with Corners Rounded 14">
            <a:extLst>
              <a:ext uri="{FF2B5EF4-FFF2-40B4-BE49-F238E27FC236}">
                <a16:creationId xmlns:a16="http://schemas.microsoft.com/office/drawing/2014/main" id="{81EB0A32-48FF-4C9D-9048-E3ED08DCE49B}"/>
              </a:ext>
            </a:extLst>
          </p:cNvPr>
          <p:cNvSpPr/>
          <p:nvPr/>
        </p:nvSpPr>
        <p:spPr>
          <a:xfrm>
            <a:off x="7037843" y="300908"/>
            <a:ext cx="1837503" cy="707849"/>
          </a:xfrm>
          <a:prstGeom prst="wedgeRoundRectCallout">
            <a:avLst>
              <a:gd name="adj1" fmla="val 59809"/>
              <a:gd name="adj2" fmla="val -27435"/>
              <a:gd name="adj3" fmla="val 16667"/>
            </a:avLst>
          </a:prstGeom>
          <a:solidFill>
            <a:schemeClr val="accent1">
              <a:lumMod val="50000"/>
            </a:schemeClr>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solidFill>
                  <a:schemeClr val="bg1"/>
                </a:solidFill>
              </a:rPr>
              <a:t>* </a:t>
            </a:r>
            <a:r>
              <a:rPr lang="en-GB" sz="2000" b="1" dirty="0" err="1">
                <a:solidFill>
                  <a:schemeClr val="bg1"/>
                </a:solidFill>
              </a:rPr>
              <a:t>l’indice</a:t>
            </a:r>
            <a:r>
              <a:rPr lang="en-GB" sz="2000" b="1" dirty="0">
                <a:solidFill>
                  <a:schemeClr val="bg1"/>
                </a:solidFill>
              </a:rPr>
              <a:t> (m.)</a:t>
            </a:r>
          </a:p>
          <a:p>
            <a:pPr algn="ctr"/>
            <a:r>
              <a:rPr lang="en-GB" sz="2000" dirty="0">
                <a:solidFill>
                  <a:schemeClr val="bg1"/>
                </a:solidFill>
              </a:rPr>
              <a:t>= clue</a:t>
            </a:r>
            <a:endParaRPr lang="fr-FR" sz="2000" dirty="0">
              <a:solidFill>
                <a:schemeClr val="bg1"/>
              </a:solidFill>
            </a:endParaRPr>
          </a:p>
        </p:txBody>
      </p:sp>
      <p:sp>
        <p:nvSpPr>
          <p:cNvPr id="18" name="Google Shape;172;p5">
            <a:extLst>
              <a:ext uri="{FF2B5EF4-FFF2-40B4-BE49-F238E27FC236}">
                <a16:creationId xmlns:a16="http://schemas.microsoft.com/office/drawing/2014/main" id="{8AB41DB1-DB93-41AE-B302-4157EBB92F9A}"/>
              </a:ext>
            </a:extLst>
          </p:cNvPr>
          <p:cNvSpPr/>
          <p:nvPr/>
        </p:nvSpPr>
        <p:spPr>
          <a:xfrm>
            <a:off x="280555" y="2036664"/>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19" name="Google Shape;172;p5">
            <a:extLst>
              <a:ext uri="{FF2B5EF4-FFF2-40B4-BE49-F238E27FC236}">
                <a16:creationId xmlns:a16="http://schemas.microsoft.com/office/drawing/2014/main" id="{F8755A25-AA1C-47E3-9867-E5691B5D0392}"/>
              </a:ext>
            </a:extLst>
          </p:cNvPr>
          <p:cNvSpPr/>
          <p:nvPr/>
        </p:nvSpPr>
        <p:spPr>
          <a:xfrm>
            <a:off x="3510315" y="3259069"/>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B</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20" name="Google Shape;172;p5">
            <a:extLst>
              <a:ext uri="{FF2B5EF4-FFF2-40B4-BE49-F238E27FC236}">
                <a16:creationId xmlns:a16="http://schemas.microsoft.com/office/drawing/2014/main" id="{14B2C24F-713A-4DEE-A4EE-E14F524C84E4}"/>
              </a:ext>
            </a:extLst>
          </p:cNvPr>
          <p:cNvSpPr/>
          <p:nvPr/>
        </p:nvSpPr>
        <p:spPr>
          <a:xfrm>
            <a:off x="4114915" y="1869341"/>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C</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21" name="Google Shape;172;p5">
            <a:extLst>
              <a:ext uri="{FF2B5EF4-FFF2-40B4-BE49-F238E27FC236}">
                <a16:creationId xmlns:a16="http://schemas.microsoft.com/office/drawing/2014/main" id="{D9FBE194-0D9F-4804-A5AB-000EB46D196D}"/>
              </a:ext>
            </a:extLst>
          </p:cNvPr>
          <p:cNvSpPr/>
          <p:nvPr/>
        </p:nvSpPr>
        <p:spPr>
          <a:xfrm>
            <a:off x="6271287" y="2984410"/>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22" name="Google Shape;172;p5">
            <a:extLst>
              <a:ext uri="{FF2B5EF4-FFF2-40B4-BE49-F238E27FC236}">
                <a16:creationId xmlns:a16="http://schemas.microsoft.com/office/drawing/2014/main" id="{CA11A6DB-2B3E-406E-9C2C-68451C4BAC60}"/>
              </a:ext>
            </a:extLst>
          </p:cNvPr>
          <p:cNvSpPr/>
          <p:nvPr/>
        </p:nvSpPr>
        <p:spPr>
          <a:xfrm>
            <a:off x="7933219" y="1933427"/>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23" name="Google Shape;172;p5">
            <a:extLst>
              <a:ext uri="{FF2B5EF4-FFF2-40B4-BE49-F238E27FC236}">
                <a16:creationId xmlns:a16="http://schemas.microsoft.com/office/drawing/2014/main" id="{FFBBFE6D-C529-41CC-B208-E97A4D4694F5}"/>
              </a:ext>
            </a:extLst>
          </p:cNvPr>
          <p:cNvSpPr/>
          <p:nvPr/>
        </p:nvSpPr>
        <p:spPr>
          <a:xfrm>
            <a:off x="9308216" y="1933426"/>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F</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puzzle ! (solution)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6458" y="3210485"/>
            <a:ext cx="2056624" cy="154246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9593" y="3300190"/>
            <a:ext cx="1470919" cy="141208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254" y="2387432"/>
            <a:ext cx="1063170" cy="2346850"/>
          </a:xfrm>
          <a:prstGeom prst="rect">
            <a:avLst/>
          </a:prstGeom>
        </p:spPr>
      </p:pic>
      <p:sp>
        <p:nvSpPr>
          <p:cNvPr id="9" name="TextBox 8"/>
          <p:cNvSpPr txBox="1"/>
          <p:nvPr/>
        </p:nvSpPr>
        <p:spPr>
          <a:xfrm>
            <a:off x="142678" y="1307267"/>
            <a:ext cx="118143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images ne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indices* pour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trouver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l’ordre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correct.</a:t>
            </a:r>
          </a:p>
        </p:txBody>
      </p:sp>
      <p:sp>
        <p:nvSpPr>
          <p:cNvPr id="10" name="TextBox 9"/>
          <p:cNvSpPr txBox="1"/>
          <p:nvPr/>
        </p:nvSpPr>
        <p:spPr>
          <a:xfrm>
            <a:off x="1057022" y="5089068"/>
            <a:ext cx="10567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moins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grand------------------------------------------------ plus grand &gt;</a:t>
            </a:r>
          </a:p>
        </p:txBody>
      </p:sp>
      <p:pic>
        <p:nvPicPr>
          <p:cNvPr id="1026" name="Picture 2" descr="Golden Fish Clip Art">
            <a:extLst>
              <a:ext uri="{FF2B5EF4-FFF2-40B4-BE49-F238E27FC236}">
                <a16:creationId xmlns:a16="http://schemas.microsoft.com/office/drawing/2014/main" id="{94ED28A4-3B40-4458-B96F-0EC27C5130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357" y="3259509"/>
            <a:ext cx="1611630" cy="14934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uitar2 Clip Art">
            <a:extLst>
              <a:ext uri="{FF2B5EF4-FFF2-40B4-BE49-F238E27FC236}">
                <a16:creationId xmlns:a16="http://schemas.microsoft.com/office/drawing/2014/main" id="{923D4B86-25D9-4816-B606-AA807F6549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61191">
            <a:off x="8420119" y="2444375"/>
            <a:ext cx="914720" cy="23063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ne, Empty, Glass, Drink, Glassware, Alcohol">
            <a:extLst>
              <a:ext uri="{FF2B5EF4-FFF2-40B4-BE49-F238E27FC236}">
                <a16:creationId xmlns:a16="http://schemas.microsoft.com/office/drawing/2014/main" id="{D14FB113-9105-4B9C-A10F-A2BFD51FD1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5632" y="2850004"/>
            <a:ext cx="951475" cy="19029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doll, shirt&#10;&#10;Description automatically generated">
            <a:extLst>
              <a:ext uri="{FF2B5EF4-FFF2-40B4-BE49-F238E27FC236}">
                <a16:creationId xmlns:a16="http://schemas.microsoft.com/office/drawing/2014/main" id="{BDC8CCC6-49B6-4C75-861C-4E30006B9C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5131" y="120927"/>
            <a:ext cx="921327" cy="921327"/>
          </a:xfrm>
          <a:prstGeom prst="rect">
            <a:avLst/>
          </a:prstGeom>
        </p:spPr>
      </p:pic>
      <p:sp>
        <p:nvSpPr>
          <p:cNvPr id="15" name="Speech Bubble: Rectangle with Corners Rounded 14">
            <a:extLst>
              <a:ext uri="{FF2B5EF4-FFF2-40B4-BE49-F238E27FC236}">
                <a16:creationId xmlns:a16="http://schemas.microsoft.com/office/drawing/2014/main" id="{81EB0A32-48FF-4C9D-9048-E3ED08DCE49B}"/>
              </a:ext>
            </a:extLst>
          </p:cNvPr>
          <p:cNvSpPr/>
          <p:nvPr/>
        </p:nvSpPr>
        <p:spPr>
          <a:xfrm>
            <a:off x="7037843" y="300908"/>
            <a:ext cx="1837503" cy="707849"/>
          </a:xfrm>
          <a:prstGeom prst="wedgeRoundRectCallout">
            <a:avLst>
              <a:gd name="adj1" fmla="val 59809"/>
              <a:gd name="adj2" fmla="val -27435"/>
              <a:gd name="adj3" fmla="val 16667"/>
            </a:avLst>
          </a:prstGeom>
          <a:solidFill>
            <a:schemeClr val="accent1">
              <a:lumMod val="50000"/>
            </a:schemeClr>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l’indice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clue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Google Shape;172;p5">
            <a:extLst>
              <a:ext uri="{FF2B5EF4-FFF2-40B4-BE49-F238E27FC236}">
                <a16:creationId xmlns:a16="http://schemas.microsoft.com/office/drawing/2014/main" id="{90863E24-2584-4530-94F0-8E4E075B17ED}"/>
              </a:ext>
            </a:extLst>
          </p:cNvPr>
          <p:cNvSpPr/>
          <p:nvPr/>
        </p:nvSpPr>
        <p:spPr>
          <a:xfrm>
            <a:off x="183668" y="2734220"/>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C</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17" name="Google Shape;172;p5">
            <a:extLst>
              <a:ext uri="{FF2B5EF4-FFF2-40B4-BE49-F238E27FC236}">
                <a16:creationId xmlns:a16="http://schemas.microsoft.com/office/drawing/2014/main" id="{226EE82A-FD66-4B25-95A8-433F6A0FB2F0}"/>
              </a:ext>
            </a:extLst>
          </p:cNvPr>
          <p:cNvSpPr/>
          <p:nvPr/>
        </p:nvSpPr>
        <p:spPr>
          <a:xfrm>
            <a:off x="2136947" y="2729280"/>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F</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18" name="Google Shape;172;p5">
            <a:extLst>
              <a:ext uri="{FF2B5EF4-FFF2-40B4-BE49-F238E27FC236}">
                <a16:creationId xmlns:a16="http://schemas.microsoft.com/office/drawing/2014/main" id="{38133ED7-EFC2-4118-9D95-381D7A1B8539}"/>
              </a:ext>
            </a:extLst>
          </p:cNvPr>
          <p:cNvSpPr/>
          <p:nvPr/>
        </p:nvSpPr>
        <p:spPr>
          <a:xfrm>
            <a:off x="4003274" y="2729280"/>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19" name="Google Shape;172;p5">
            <a:extLst>
              <a:ext uri="{FF2B5EF4-FFF2-40B4-BE49-F238E27FC236}">
                <a16:creationId xmlns:a16="http://schemas.microsoft.com/office/drawing/2014/main" id="{B029C868-265A-41DA-B9BE-4239BC0AB534}"/>
              </a:ext>
            </a:extLst>
          </p:cNvPr>
          <p:cNvSpPr/>
          <p:nvPr/>
        </p:nvSpPr>
        <p:spPr>
          <a:xfrm>
            <a:off x="5616912" y="2729279"/>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20" name="Google Shape;172;p5">
            <a:extLst>
              <a:ext uri="{FF2B5EF4-FFF2-40B4-BE49-F238E27FC236}">
                <a16:creationId xmlns:a16="http://schemas.microsoft.com/office/drawing/2014/main" id="{05B0A7F6-D145-4ED1-AB07-09EABF1F8F7E}"/>
              </a:ext>
            </a:extLst>
          </p:cNvPr>
          <p:cNvSpPr/>
          <p:nvPr/>
        </p:nvSpPr>
        <p:spPr>
          <a:xfrm>
            <a:off x="8097119" y="2729278"/>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
        <p:nvSpPr>
          <p:cNvPr id="21" name="Google Shape;172;p5">
            <a:extLst>
              <a:ext uri="{FF2B5EF4-FFF2-40B4-BE49-F238E27FC236}">
                <a16:creationId xmlns:a16="http://schemas.microsoft.com/office/drawing/2014/main" id="{B04E86C9-024C-4A28-8142-5B7E1972633A}"/>
              </a:ext>
            </a:extLst>
          </p:cNvPr>
          <p:cNvSpPr/>
          <p:nvPr/>
        </p:nvSpPr>
        <p:spPr>
          <a:xfrm>
            <a:off x="10269392" y="2729278"/>
            <a:ext cx="505378" cy="452927"/>
          </a:xfrm>
          <a:custGeom>
            <a:avLst/>
            <a:gdLst/>
            <a:ahLst/>
            <a:cxnLst/>
            <a:rect l="l" t="t" r="r" b="b"/>
            <a:pathLst>
              <a:path w="120000" h="120000" extrusionOk="0">
                <a:moveTo>
                  <a:pt x="0" y="0"/>
                </a:moveTo>
                <a:lnTo>
                  <a:pt x="120000" y="0"/>
                </a:lnTo>
                <a:lnTo>
                  <a:pt x="120000" y="120000"/>
                </a:lnTo>
                <a:lnTo>
                  <a:pt x="0" y="120000"/>
                </a:lnTo>
                <a:close/>
              </a:path>
            </a:pathLst>
          </a:custGeom>
          <a:solidFill>
            <a:schemeClr val="bg1"/>
          </a:solidFill>
          <a:ln w="28575" cap="flat" cmpd="sng">
            <a:solidFill>
              <a:srgbClr val="104F75"/>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B</a:t>
            </a:r>
            <a:endParaRPr kumimoji="0" sz="1400" b="0" i="0" u="none" strike="noStrike" kern="0" cap="none" spc="0" normalizeH="0" baseline="0" noProof="0" dirty="0">
              <a:ln>
                <a:noFill/>
              </a:ln>
              <a:solidFill>
                <a:srgbClr val="104F75"/>
              </a:solidFill>
              <a:effectLst/>
              <a:uLnTx/>
              <a:uFillTx/>
              <a:latin typeface="Arial"/>
              <a:cs typeface="Arial"/>
              <a:sym typeface="Arial"/>
            </a:endParaRPr>
          </a:p>
        </p:txBody>
      </p:sp>
    </p:spTree>
    <p:extLst>
      <p:ext uri="{BB962C8B-B14F-4D97-AF65-F5344CB8AC3E}">
        <p14:creationId xmlns:p14="http://schemas.microsoft.com/office/powerpoint/2010/main" val="1865712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p:cNvSpPr txBox="1"/>
          <p:nvPr/>
        </p:nvSpPr>
        <p:spPr>
          <a:xfrm>
            <a:off x="1137919" y="3609907"/>
            <a:ext cx="6113506" cy="461665"/>
          </a:xfrm>
          <a:prstGeom prst="rect">
            <a:avLst/>
          </a:prstGeom>
          <a:noFill/>
        </p:spPr>
        <p:txBody>
          <a:bodyPr wrap="square" rtlCol="0">
            <a:spAutoFit/>
          </a:bodyPr>
          <a:lstStyle/>
          <a:p>
            <a:r>
              <a:rPr lang="en-GB" sz="2400" dirty="0">
                <a:solidFill>
                  <a:srgbClr val="104F75"/>
                </a:solidFill>
              </a:rPr>
              <a:t>Il </a:t>
            </a:r>
            <a:r>
              <a:rPr lang="en-GB" sz="2400" dirty="0" err="1">
                <a:solidFill>
                  <a:srgbClr val="104F75"/>
                </a:solidFill>
              </a:rPr>
              <a:t>est</a:t>
            </a:r>
            <a:r>
              <a:rPr lang="en-GB" sz="2400" dirty="0">
                <a:solidFill>
                  <a:srgbClr val="104F75"/>
                </a:solidFill>
              </a:rPr>
              <a:t>    </a:t>
            </a:r>
            <a:r>
              <a:rPr lang="en-GB" sz="2400" b="1" dirty="0">
                <a:solidFill>
                  <a:srgbClr val="E87D1E"/>
                </a:solidFill>
              </a:rPr>
              <a:t> </a:t>
            </a:r>
            <a:r>
              <a:rPr lang="en-GB" sz="2400" b="1" dirty="0" err="1">
                <a:solidFill>
                  <a:srgbClr val="E87D1E"/>
                </a:solidFill>
              </a:rPr>
              <a:t>aussi</a:t>
            </a:r>
            <a:r>
              <a:rPr lang="en-GB" sz="2400" b="1" dirty="0">
                <a:solidFill>
                  <a:srgbClr val="E87D1E"/>
                </a:solidFill>
              </a:rPr>
              <a:t>     </a:t>
            </a:r>
            <a:r>
              <a:rPr lang="en-GB" sz="2400" dirty="0" err="1">
                <a:solidFill>
                  <a:srgbClr val="104F75"/>
                </a:solidFill>
              </a:rPr>
              <a:t>gros</a:t>
            </a:r>
            <a:r>
              <a:rPr lang="en-GB" sz="2400" dirty="0">
                <a:solidFill>
                  <a:srgbClr val="104F75"/>
                </a:solidFill>
              </a:rPr>
              <a:t>     </a:t>
            </a:r>
            <a:r>
              <a:rPr lang="en-GB" sz="2400" b="1" dirty="0">
                <a:solidFill>
                  <a:srgbClr val="E87D1E"/>
                </a:solidFill>
              </a:rPr>
              <a:t>que    </a:t>
            </a:r>
            <a:r>
              <a:rPr lang="en-GB" sz="2400" dirty="0">
                <a:solidFill>
                  <a:schemeClr val="accent1">
                    <a:lumMod val="50000"/>
                  </a:schemeClr>
                </a:solidFill>
              </a:rPr>
              <a:t>   son frère</a:t>
            </a:r>
            <a:r>
              <a:rPr lang="en-GB" sz="2400" dirty="0">
                <a:solidFill>
                  <a:srgbClr val="104F75"/>
                </a:solidFill>
              </a:rPr>
              <a:t>.</a:t>
            </a:r>
            <a:endParaRPr lang="en-GB" sz="2400" b="1" dirty="0">
              <a:solidFill>
                <a:srgbClr val="E87D1E"/>
              </a:solidFill>
            </a:endParaRPr>
          </a:p>
        </p:txBody>
      </p:sp>
      <p:sp>
        <p:nvSpPr>
          <p:cNvPr id="2" name="TextBox 1"/>
          <p:cNvSpPr txBox="1"/>
          <p:nvPr/>
        </p:nvSpPr>
        <p:spPr>
          <a:xfrm>
            <a:off x="1137919" y="2038163"/>
            <a:ext cx="6457245" cy="461498"/>
          </a:xfrm>
          <a:prstGeom prst="rect">
            <a:avLst/>
          </a:prstGeom>
          <a:noFill/>
        </p:spPr>
        <p:txBody>
          <a:bodyPr wrap="square" rtlCol="0">
            <a:spAutoFit/>
          </a:bodyPr>
          <a:lstStyle/>
          <a:p>
            <a:r>
              <a:rPr lang="en-GB" sz="2400" dirty="0">
                <a:solidFill>
                  <a:srgbClr val="104F75"/>
                </a:solidFill>
              </a:rPr>
              <a:t>Elle </a:t>
            </a:r>
            <a:r>
              <a:rPr lang="en-GB" sz="2400" dirty="0" err="1">
                <a:solidFill>
                  <a:srgbClr val="104F75"/>
                </a:solidFill>
              </a:rPr>
              <a:t>est</a:t>
            </a:r>
            <a:r>
              <a:rPr lang="en-GB" sz="2400" dirty="0">
                <a:solidFill>
                  <a:srgbClr val="104F75"/>
                </a:solidFill>
              </a:rPr>
              <a:t>    </a:t>
            </a:r>
            <a:r>
              <a:rPr lang="en-GB" sz="2400" b="1" dirty="0">
                <a:solidFill>
                  <a:srgbClr val="E87D1E"/>
                </a:solidFill>
              </a:rPr>
              <a:t> plus   </a:t>
            </a:r>
            <a:r>
              <a:rPr lang="en-GB" sz="2400" dirty="0" err="1">
                <a:solidFill>
                  <a:srgbClr val="104F75"/>
                </a:solidFill>
              </a:rPr>
              <a:t>grande</a:t>
            </a:r>
            <a:r>
              <a:rPr lang="en-GB" sz="2400" dirty="0">
                <a:solidFill>
                  <a:srgbClr val="104F75"/>
                </a:solidFill>
              </a:rPr>
              <a:t>      </a:t>
            </a:r>
            <a:r>
              <a:rPr lang="en-GB" sz="2400" b="1" dirty="0">
                <a:solidFill>
                  <a:srgbClr val="E87D1E"/>
                </a:solidFill>
              </a:rPr>
              <a:t>que       </a:t>
            </a:r>
            <a:r>
              <a:rPr lang="en-GB" sz="2400" dirty="0" err="1">
                <a:solidFill>
                  <a:srgbClr val="104F75"/>
                </a:solidFill>
              </a:rPr>
              <a:t>l’enfant</a:t>
            </a:r>
            <a:r>
              <a:rPr lang="en-GB" sz="2400" dirty="0">
                <a:solidFill>
                  <a:srgbClr val="104F75"/>
                </a:solidFill>
              </a:rPr>
              <a:t>.</a:t>
            </a:r>
            <a:endParaRPr lang="en-GB" sz="2400" b="1" dirty="0">
              <a:solidFill>
                <a:srgbClr val="E87D1E"/>
              </a:solidFill>
            </a:endParaRPr>
          </a:p>
        </p:txBody>
      </p:sp>
      <p:grpSp>
        <p:nvGrpSpPr>
          <p:cNvPr id="72" name="Group 71">
            <a:extLst>
              <a:ext uri="{FF2B5EF4-FFF2-40B4-BE49-F238E27FC236}">
                <a16:creationId xmlns:a16="http://schemas.microsoft.com/office/drawing/2014/main" id="{E22CB1F2-7263-4AAF-AEDA-1A04B3F0628C}"/>
              </a:ext>
            </a:extLst>
          </p:cNvPr>
          <p:cNvGrpSpPr/>
          <p:nvPr/>
        </p:nvGrpSpPr>
        <p:grpSpPr>
          <a:xfrm>
            <a:off x="1968468" y="3252262"/>
            <a:ext cx="1482073" cy="1257430"/>
            <a:chOff x="1760059" y="1877809"/>
            <a:chExt cx="1512843" cy="1422072"/>
          </a:xfrm>
        </p:grpSpPr>
        <p:pic>
          <p:nvPicPr>
            <p:cNvPr id="26" name="Picture 2" descr="Blue Splat Clip Art">
              <a:extLst>
                <a:ext uri="{FF2B5EF4-FFF2-40B4-BE49-F238E27FC236}">
                  <a16:creationId xmlns:a16="http://schemas.microsoft.com/office/drawing/2014/main" id="{C0848E9F-03D7-470F-B909-5C90BE304974}"/>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0819603">
              <a:off x="1760059" y="1877809"/>
              <a:ext cx="1512843" cy="142207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BF562169-B28E-4F14-ACB1-68230CBEE17D}"/>
                </a:ext>
              </a:extLst>
            </p:cNvPr>
            <p:cNvSpPr txBox="1"/>
            <p:nvPr/>
          </p:nvSpPr>
          <p:spPr>
            <a:xfrm>
              <a:off x="2281189" y="2258809"/>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grpSp>
        <p:nvGrpSpPr>
          <p:cNvPr id="71" name="Group 70">
            <a:extLst>
              <a:ext uri="{FF2B5EF4-FFF2-40B4-BE49-F238E27FC236}">
                <a16:creationId xmlns:a16="http://schemas.microsoft.com/office/drawing/2014/main" id="{F235CECD-10A7-457B-A291-36BB7BB0A9C4}"/>
              </a:ext>
            </a:extLst>
          </p:cNvPr>
          <p:cNvGrpSpPr/>
          <p:nvPr/>
        </p:nvGrpSpPr>
        <p:grpSpPr>
          <a:xfrm>
            <a:off x="4717795" y="1609034"/>
            <a:ext cx="1691525" cy="1443892"/>
            <a:chOff x="3363757" y="1186479"/>
            <a:chExt cx="1121548" cy="1054255"/>
          </a:xfrm>
        </p:grpSpPr>
        <p:pic>
          <p:nvPicPr>
            <p:cNvPr id="58" name="Picture 2" descr="Blue Splat Clip Art">
              <a:extLst>
                <a:ext uri="{FF2B5EF4-FFF2-40B4-BE49-F238E27FC236}">
                  <a16:creationId xmlns:a16="http://schemas.microsoft.com/office/drawing/2014/main" id="{99CE4A4B-2AD3-4F5B-A979-422B7324922D}"/>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363757" y="1186479"/>
              <a:ext cx="1121548" cy="105425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4EA98931-09C8-41B3-919B-CC7F50FF002D}"/>
                </a:ext>
              </a:extLst>
            </p:cNvPr>
            <p:cNvSpPr txBox="1"/>
            <p:nvPr/>
          </p:nvSpPr>
          <p:spPr>
            <a:xfrm>
              <a:off x="3794706" y="1483393"/>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grpSp>
        <p:nvGrpSpPr>
          <p:cNvPr id="59" name="Group 58">
            <a:extLst>
              <a:ext uri="{FF2B5EF4-FFF2-40B4-BE49-F238E27FC236}">
                <a16:creationId xmlns:a16="http://schemas.microsoft.com/office/drawing/2014/main" id="{160CCF89-ADBC-4C0F-A9F3-D4C79C6DBFA6}"/>
              </a:ext>
            </a:extLst>
          </p:cNvPr>
          <p:cNvGrpSpPr/>
          <p:nvPr/>
        </p:nvGrpSpPr>
        <p:grpSpPr>
          <a:xfrm>
            <a:off x="2200597" y="1650540"/>
            <a:ext cx="1395016" cy="1443892"/>
            <a:chOff x="1181189" y="1233934"/>
            <a:chExt cx="1121548" cy="1054255"/>
          </a:xfrm>
        </p:grpSpPr>
        <p:pic>
          <p:nvPicPr>
            <p:cNvPr id="34"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181189" y="1233934"/>
              <a:ext cx="1121548" cy="1054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883A5F-9B32-43FC-BB48-F1B9A9074D42}"/>
                </a:ext>
              </a:extLst>
            </p:cNvPr>
            <p:cNvSpPr txBox="1"/>
            <p:nvPr/>
          </p:nvSpPr>
          <p:spPr>
            <a:xfrm>
              <a:off x="1633138" y="1552417"/>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gr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pSp>
        <p:nvGrpSpPr>
          <p:cNvPr id="73" name="Group 72">
            <a:extLst>
              <a:ext uri="{FF2B5EF4-FFF2-40B4-BE49-F238E27FC236}">
                <a16:creationId xmlns:a16="http://schemas.microsoft.com/office/drawing/2014/main" id="{89EEEC44-E1BF-4DDB-A44D-0AE8EDA16044}"/>
              </a:ext>
            </a:extLst>
          </p:cNvPr>
          <p:cNvGrpSpPr/>
          <p:nvPr/>
        </p:nvGrpSpPr>
        <p:grpSpPr>
          <a:xfrm>
            <a:off x="3991739" y="3222212"/>
            <a:ext cx="1673327" cy="1504510"/>
            <a:chOff x="4073122" y="1773781"/>
            <a:chExt cx="1500888" cy="1691300"/>
          </a:xfrm>
        </p:grpSpPr>
        <p:pic>
          <p:nvPicPr>
            <p:cNvPr id="16" name="Picture 2" descr="Blue Splat Clip Art">
              <a:extLst>
                <a:ext uri="{FF2B5EF4-FFF2-40B4-BE49-F238E27FC236}">
                  <a16:creationId xmlns:a16="http://schemas.microsoft.com/office/drawing/2014/main" id="{CA65464D-8D75-40CE-B9AE-047636AAA689}"/>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0530196">
              <a:off x="4073122" y="1773781"/>
              <a:ext cx="1500888" cy="16913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90B8F1F-4C8B-4568-8B83-3F19C104B996}"/>
                </a:ext>
              </a:extLst>
            </p:cNvPr>
            <p:cNvSpPr txBox="1"/>
            <p:nvPr/>
          </p:nvSpPr>
          <p:spPr>
            <a:xfrm>
              <a:off x="4592592" y="2309643"/>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grpSp>
      <p:sp>
        <p:nvSpPr>
          <p:cNvPr id="85" name="TextBox 84">
            <a:extLst>
              <a:ext uri="{FF2B5EF4-FFF2-40B4-BE49-F238E27FC236}">
                <a16:creationId xmlns:a16="http://schemas.microsoft.com/office/drawing/2014/main" id="{B1E466BA-E439-43E3-894C-6E5074E2BE3E}"/>
              </a:ext>
            </a:extLst>
          </p:cNvPr>
          <p:cNvSpPr txBox="1"/>
          <p:nvPr/>
        </p:nvSpPr>
        <p:spPr>
          <a:xfrm>
            <a:off x="6532536" y="228101"/>
            <a:ext cx="40641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Où est </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plus/aussi/moins</a:t>
            </a:r>
            <a:r>
              <a:rPr kumimoji="0" lang="fr-FR" sz="24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Où est </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que</a:t>
            </a:r>
            <a:r>
              <a:rPr kumimoji="0" lang="fr-FR" sz="24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09" name="Action Button: Custom 16">
            <a:hlinkClick r:id="" action="ppaction://noaction" highlightClick="1"/>
            <a:extLst>
              <a:ext uri="{FF2B5EF4-FFF2-40B4-BE49-F238E27FC236}">
                <a16:creationId xmlns:a16="http://schemas.microsoft.com/office/drawing/2014/main" id="{A138A2FC-3B15-4E6E-A56E-843F7C9E2461}"/>
              </a:ext>
            </a:extLst>
          </p:cNvPr>
          <p:cNvSpPr/>
          <p:nvPr/>
        </p:nvSpPr>
        <p:spPr>
          <a:xfrm>
            <a:off x="369555" y="205884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sp>
        <p:nvSpPr>
          <p:cNvPr id="110" name="Rounded Rectangle 46">
            <a:extLst>
              <a:ext uri="{FF2B5EF4-FFF2-40B4-BE49-F238E27FC236}">
                <a16:creationId xmlns:a16="http://schemas.microsoft.com/office/drawing/2014/main" id="{F785324F-6E3E-4D56-9DCA-47020B4EB82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3" name="Action Button: Custom 16">
            <a:hlinkClick r:id="" action="ppaction://noaction" highlightClick="1"/>
            <a:extLst>
              <a:ext uri="{FF2B5EF4-FFF2-40B4-BE49-F238E27FC236}">
                <a16:creationId xmlns:a16="http://schemas.microsoft.com/office/drawing/2014/main" id="{A138A2FC-3B15-4E6E-A56E-843F7C9E2461}"/>
              </a:ext>
            </a:extLst>
          </p:cNvPr>
          <p:cNvSpPr/>
          <p:nvPr/>
        </p:nvSpPr>
        <p:spPr>
          <a:xfrm>
            <a:off x="390364" y="360990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B</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5" name="Action Button: Custom 16">
            <a:hlinkClick r:id="" action="ppaction://noaction" highlightClick="1"/>
            <a:extLst>
              <a:ext uri="{FF2B5EF4-FFF2-40B4-BE49-F238E27FC236}">
                <a16:creationId xmlns:a16="http://schemas.microsoft.com/office/drawing/2014/main" id="{A138A2FC-3B15-4E6E-A56E-843F7C9E2461}"/>
              </a:ext>
            </a:extLst>
          </p:cNvPr>
          <p:cNvSpPr/>
          <p:nvPr/>
        </p:nvSpPr>
        <p:spPr>
          <a:xfrm>
            <a:off x="390255" y="5160974"/>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C</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6" name="TextBox 115"/>
          <p:cNvSpPr txBox="1"/>
          <p:nvPr/>
        </p:nvSpPr>
        <p:spPr>
          <a:xfrm>
            <a:off x="1134355" y="5095519"/>
            <a:ext cx="7166880" cy="461665"/>
          </a:xfrm>
          <a:prstGeom prst="rect">
            <a:avLst/>
          </a:prstGeom>
          <a:noFill/>
        </p:spPr>
        <p:txBody>
          <a:bodyPr wrap="square" rtlCol="0">
            <a:spAutoFit/>
          </a:bodyPr>
          <a:lstStyle/>
          <a:p>
            <a:r>
              <a:rPr lang="en-GB" sz="2400" dirty="0">
                <a:solidFill>
                  <a:srgbClr val="104F75"/>
                </a:solidFill>
              </a:rPr>
              <a:t>Elle </a:t>
            </a:r>
            <a:r>
              <a:rPr lang="en-GB" sz="2400" dirty="0" err="1">
                <a:solidFill>
                  <a:srgbClr val="104F75"/>
                </a:solidFill>
              </a:rPr>
              <a:t>est</a:t>
            </a:r>
            <a:r>
              <a:rPr lang="en-GB" sz="2400" dirty="0">
                <a:solidFill>
                  <a:srgbClr val="104F75"/>
                </a:solidFill>
              </a:rPr>
              <a:t>      </a:t>
            </a:r>
            <a:r>
              <a:rPr lang="en-GB" sz="2400" b="1" dirty="0" err="1">
                <a:solidFill>
                  <a:srgbClr val="E87D1E"/>
                </a:solidFill>
              </a:rPr>
              <a:t>moins</a:t>
            </a:r>
            <a:r>
              <a:rPr lang="en-GB" sz="2400" dirty="0">
                <a:solidFill>
                  <a:srgbClr val="104F75"/>
                </a:solidFill>
              </a:rPr>
              <a:t>     petite     </a:t>
            </a:r>
            <a:r>
              <a:rPr lang="en-GB" sz="2400" b="1" dirty="0">
                <a:solidFill>
                  <a:srgbClr val="E87D1E"/>
                </a:solidFill>
              </a:rPr>
              <a:t>que</a:t>
            </a:r>
            <a:r>
              <a:rPr lang="en-GB" sz="2400" dirty="0">
                <a:solidFill>
                  <a:srgbClr val="104F75"/>
                </a:solidFill>
              </a:rPr>
              <a:t>      le </a:t>
            </a:r>
            <a:r>
              <a:rPr lang="en-GB" sz="2400" dirty="0" err="1">
                <a:solidFill>
                  <a:srgbClr val="104F75"/>
                </a:solidFill>
              </a:rPr>
              <a:t>médecin</a:t>
            </a:r>
            <a:r>
              <a:rPr lang="en-GB" sz="2400" dirty="0">
                <a:solidFill>
                  <a:srgbClr val="104F75"/>
                </a:solidFill>
              </a:rPr>
              <a:t>.   </a:t>
            </a:r>
            <a:endParaRPr lang="en-GB" sz="2400" b="1" dirty="0">
              <a:solidFill>
                <a:srgbClr val="E87D1E"/>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205" y="1201504"/>
            <a:ext cx="821480" cy="1732363"/>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9050" y="1775307"/>
            <a:ext cx="647726" cy="1124997"/>
          </a:xfrm>
          <a:prstGeom prst="rect">
            <a:avLst/>
          </a:prstGeom>
        </p:spPr>
      </p:pic>
      <p:sp>
        <p:nvSpPr>
          <p:cNvPr id="29" name="Right Arrow 28"/>
          <p:cNvSpPr/>
          <p:nvPr/>
        </p:nvSpPr>
        <p:spPr>
          <a:xfrm>
            <a:off x="7697700" y="2300087"/>
            <a:ext cx="457838" cy="345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2430" y="4477869"/>
            <a:ext cx="566620" cy="1644309"/>
          </a:xfrm>
          <a:prstGeom prst="rect">
            <a:avLst/>
          </a:prstGeom>
        </p:spPr>
      </p:pic>
      <p:sp>
        <p:nvSpPr>
          <p:cNvPr id="44" name="Left Arrow 43"/>
          <p:cNvSpPr/>
          <p:nvPr/>
        </p:nvSpPr>
        <p:spPr>
          <a:xfrm>
            <a:off x="11010030" y="3504686"/>
            <a:ext cx="439371" cy="35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background rectangle">
            <a:extLst>
              <a:ext uri="{FF2B5EF4-FFF2-40B4-BE49-F238E27FC236}">
                <a16:creationId xmlns:a16="http://schemas.microsoft.com/office/drawing/2014/main" id="{D98F4915-9059-4E45-8D19-CAAEDD2F4A32}"/>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2" name="Title 3">
            <a:extLst>
              <a:ext uri="{FF2B5EF4-FFF2-40B4-BE49-F238E27FC236}">
                <a16:creationId xmlns:a16="http://schemas.microsoft.com/office/drawing/2014/main" id="{AB059E57-2EC6-4260-9A5C-4D7030640468}"/>
              </a:ext>
            </a:extLst>
          </p:cNvPr>
          <p:cNvSpPr>
            <a:spLocks noGrp="1"/>
          </p:cNvSpPr>
          <p:nvPr>
            <p:ph type="title"/>
          </p:nvPr>
        </p:nvSpPr>
        <p:spPr>
          <a:xfrm>
            <a:off x="-1" y="296864"/>
            <a:ext cx="6219937" cy="707849"/>
          </a:xfrm>
        </p:spPr>
        <p:txBody>
          <a:bodyPr>
            <a:noAutofit/>
          </a:bodyPr>
          <a:lstStyle/>
          <a:p>
            <a:r>
              <a:rPr lang="en-GB" sz="2600" b="1" dirty="0" err="1">
                <a:solidFill>
                  <a:schemeClr val="bg1"/>
                </a:solidFill>
              </a:rPr>
              <a:t>Complète</a:t>
            </a:r>
            <a:r>
              <a:rPr lang="en-GB" sz="2600" b="1" dirty="0">
                <a:solidFill>
                  <a:schemeClr val="bg1"/>
                </a:solidFill>
              </a:rPr>
              <a:t> la phrase comparative !</a:t>
            </a:r>
          </a:p>
        </p:txBody>
      </p:sp>
      <p:pic>
        <p:nvPicPr>
          <p:cNvPr id="6146" name="Picture 2" descr="Walrus Animal Clip Art">
            <a:extLst>
              <a:ext uri="{FF2B5EF4-FFF2-40B4-BE49-F238E27FC236}">
                <a16:creationId xmlns:a16="http://schemas.microsoft.com/office/drawing/2014/main" id="{A873F418-DEB5-4F72-8C5F-71BBB7F0D8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4803" y="3205575"/>
            <a:ext cx="1624247" cy="9483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alrus Animal Clip Art">
            <a:extLst>
              <a:ext uri="{FF2B5EF4-FFF2-40B4-BE49-F238E27FC236}">
                <a16:creationId xmlns:a16="http://schemas.microsoft.com/office/drawing/2014/main" id="{0099FFCB-9DDF-44E6-8F7B-DB92444F95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4189" y="3206377"/>
            <a:ext cx="1624247" cy="948386"/>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CA8132D3-401E-4003-A9C9-37E29BA04B53}"/>
              </a:ext>
            </a:extLst>
          </p:cNvPr>
          <p:cNvGrpSpPr/>
          <p:nvPr/>
        </p:nvGrpSpPr>
        <p:grpSpPr>
          <a:xfrm>
            <a:off x="2326551" y="4697693"/>
            <a:ext cx="1686683" cy="1388225"/>
            <a:chOff x="2819742" y="2519477"/>
            <a:chExt cx="1476834" cy="1388225"/>
          </a:xfrm>
        </p:grpSpPr>
        <p:pic>
          <p:nvPicPr>
            <p:cNvPr id="17" name="Picture 2" descr="Blue Splat Clip Art">
              <a:extLst>
                <a:ext uri="{FF2B5EF4-FFF2-40B4-BE49-F238E27FC236}">
                  <a16:creationId xmlns:a16="http://schemas.microsoft.com/office/drawing/2014/main" id="{2AC477B0-F7ED-4682-80D5-1D029B12EE6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1224687">
              <a:off x="2819742" y="2519477"/>
              <a:ext cx="1476834" cy="1388225"/>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45FC925-B923-443C-B8CA-282A1EF8271A}"/>
                </a:ext>
              </a:extLst>
            </p:cNvPr>
            <p:cNvSpPr txBox="1"/>
            <p:nvPr/>
          </p:nvSpPr>
          <p:spPr>
            <a:xfrm>
              <a:off x="3351021" y="2921751"/>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grpSp>
      <p:grpSp>
        <p:nvGrpSpPr>
          <p:cNvPr id="75" name="Group 74">
            <a:extLst>
              <a:ext uri="{FF2B5EF4-FFF2-40B4-BE49-F238E27FC236}">
                <a16:creationId xmlns:a16="http://schemas.microsoft.com/office/drawing/2014/main" id="{82624728-DBAE-4DC3-99F0-37CB4442103A}"/>
              </a:ext>
            </a:extLst>
          </p:cNvPr>
          <p:cNvGrpSpPr/>
          <p:nvPr/>
        </p:nvGrpSpPr>
        <p:grpSpPr>
          <a:xfrm>
            <a:off x="4903215" y="4625928"/>
            <a:ext cx="1687537" cy="1588035"/>
            <a:chOff x="3165505" y="2771186"/>
            <a:chExt cx="1808500" cy="1651706"/>
          </a:xfrm>
        </p:grpSpPr>
        <p:pic>
          <p:nvPicPr>
            <p:cNvPr id="18" name="Picture 2" descr="Blue Splat Clip Art">
              <a:extLst>
                <a:ext uri="{FF2B5EF4-FFF2-40B4-BE49-F238E27FC236}">
                  <a16:creationId xmlns:a16="http://schemas.microsoft.com/office/drawing/2014/main" id="{8B414E45-4DA0-46E2-862B-49A9E395471F}"/>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64846">
              <a:off x="3165505" y="2771186"/>
              <a:ext cx="1808500" cy="165170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25DA7D51-97A8-4D9A-9ED1-544CE0757EE5}"/>
                </a:ext>
              </a:extLst>
            </p:cNvPr>
            <p:cNvSpPr txBox="1"/>
            <p:nvPr/>
          </p:nvSpPr>
          <p:spPr>
            <a:xfrm>
              <a:off x="3883770" y="3262630"/>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grpSp>
      <p:sp>
        <p:nvSpPr>
          <p:cNvPr id="10" name="Left Arrow 43">
            <a:extLst>
              <a:ext uri="{FF2B5EF4-FFF2-40B4-BE49-F238E27FC236}">
                <a16:creationId xmlns:a16="http://schemas.microsoft.com/office/drawing/2014/main" id="{ABCBD9BC-87EA-4E29-855A-E2E5ADEEF5D1}"/>
              </a:ext>
            </a:extLst>
          </p:cNvPr>
          <p:cNvSpPr/>
          <p:nvPr/>
        </p:nvSpPr>
        <p:spPr>
          <a:xfrm>
            <a:off x="9265332" y="5095519"/>
            <a:ext cx="439371" cy="35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50" name="Picture 6" descr="Boy, Cartoon, Chart, Checkup, Clinic, Clipboard, Coat">
            <a:extLst>
              <a:ext uri="{FF2B5EF4-FFF2-40B4-BE49-F238E27FC236}">
                <a16:creationId xmlns:a16="http://schemas.microsoft.com/office/drawing/2014/main" id="{FC60FEBD-FA8C-44C8-BD28-01BFF95DA2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81298" y="4815063"/>
            <a:ext cx="651183" cy="130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8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p:cNvSpPr txBox="1"/>
          <p:nvPr/>
        </p:nvSpPr>
        <p:spPr>
          <a:xfrm>
            <a:off x="1137919" y="3606708"/>
            <a:ext cx="6884051" cy="461665"/>
          </a:xfrm>
          <a:prstGeom prst="rect">
            <a:avLst/>
          </a:prstGeom>
          <a:noFill/>
        </p:spPr>
        <p:txBody>
          <a:bodyPr wrap="square" rtlCol="0">
            <a:spAutoFit/>
          </a:bodyPr>
          <a:lstStyle/>
          <a:p>
            <a:r>
              <a:rPr lang="en-GB" sz="2400" dirty="0">
                <a:solidFill>
                  <a:srgbClr val="104F75"/>
                </a:solidFill>
              </a:rPr>
              <a:t>Elle </a:t>
            </a:r>
            <a:r>
              <a:rPr lang="en-GB" sz="2400" dirty="0" err="1">
                <a:solidFill>
                  <a:srgbClr val="104F75"/>
                </a:solidFill>
              </a:rPr>
              <a:t>est</a:t>
            </a:r>
            <a:r>
              <a:rPr lang="en-GB" sz="2400" b="1" dirty="0">
                <a:solidFill>
                  <a:srgbClr val="E87D1E"/>
                </a:solidFill>
              </a:rPr>
              <a:t>   </a:t>
            </a:r>
            <a:r>
              <a:rPr lang="en-GB" sz="2400" b="1" dirty="0" err="1">
                <a:solidFill>
                  <a:srgbClr val="E87D1E"/>
                </a:solidFill>
              </a:rPr>
              <a:t>moins</a:t>
            </a:r>
            <a:r>
              <a:rPr lang="en-GB" sz="2400" b="1" dirty="0">
                <a:solidFill>
                  <a:srgbClr val="E87D1E"/>
                </a:solidFill>
              </a:rPr>
              <a:t>     </a:t>
            </a:r>
            <a:r>
              <a:rPr lang="en-GB" sz="2400" dirty="0">
                <a:solidFill>
                  <a:srgbClr val="104F75"/>
                </a:solidFill>
              </a:rPr>
              <a:t>active      </a:t>
            </a:r>
            <a:r>
              <a:rPr lang="en-GB" sz="2400" b="1" dirty="0">
                <a:solidFill>
                  <a:srgbClr val="E87D1E"/>
                </a:solidFill>
              </a:rPr>
              <a:t>que        </a:t>
            </a:r>
            <a:r>
              <a:rPr lang="en-GB" sz="2400" dirty="0">
                <a:solidFill>
                  <a:schemeClr val="accent1">
                    <a:lumMod val="50000"/>
                  </a:schemeClr>
                </a:solidFill>
              </a:rPr>
              <a:t>son amie.</a:t>
            </a:r>
            <a:endParaRPr lang="en-GB" sz="2400" b="1" dirty="0">
              <a:solidFill>
                <a:schemeClr val="accent1">
                  <a:lumMod val="50000"/>
                </a:schemeClr>
              </a:solidFill>
            </a:endParaRPr>
          </a:p>
        </p:txBody>
      </p:sp>
      <p:sp>
        <p:nvSpPr>
          <p:cNvPr id="2" name="TextBox 1"/>
          <p:cNvSpPr txBox="1"/>
          <p:nvPr/>
        </p:nvSpPr>
        <p:spPr>
          <a:xfrm>
            <a:off x="1137919" y="2025410"/>
            <a:ext cx="6369785" cy="461665"/>
          </a:xfrm>
          <a:prstGeom prst="rect">
            <a:avLst/>
          </a:prstGeom>
          <a:noFill/>
        </p:spPr>
        <p:txBody>
          <a:bodyPr wrap="square" rtlCol="0">
            <a:spAutoFit/>
          </a:bodyPr>
          <a:lstStyle/>
          <a:p>
            <a:r>
              <a:rPr lang="en-GB" sz="2400" dirty="0">
                <a:solidFill>
                  <a:srgbClr val="104F75"/>
                </a:solidFill>
              </a:rPr>
              <a:t>Il </a:t>
            </a:r>
            <a:r>
              <a:rPr lang="en-GB" sz="2400" dirty="0" err="1">
                <a:solidFill>
                  <a:srgbClr val="104F75"/>
                </a:solidFill>
              </a:rPr>
              <a:t>est</a:t>
            </a:r>
            <a:r>
              <a:rPr lang="en-GB" sz="2400" dirty="0">
                <a:solidFill>
                  <a:srgbClr val="104F75"/>
                </a:solidFill>
              </a:rPr>
              <a:t>    </a:t>
            </a:r>
            <a:r>
              <a:rPr lang="en-GB" sz="2400" b="1" dirty="0">
                <a:solidFill>
                  <a:srgbClr val="E87D1E"/>
                </a:solidFill>
              </a:rPr>
              <a:t>plus</a:t>
            </a:r>
            <a:r>
              <a:rPr lang="en-GB" sz="2400" dirty="0">
                <a:solidFill>
                  <a:srgbClr val="E87D1E"/>
                </a:solidFill>
              </a:rPr>
              <a:t> </a:t>
            </a:r>
            <a:r>
              <a:rPr lang="en-GB" sz="2400" dirty="0">
                <a:solidFill>
                  <a:srgbClr val="104F75"/>
                </a:solidFill>
              </a:rPr>
              <a:t> </a:t>
            </a:r>
            <a:r>
              <a:rPr lang="en-GB" sz="2400" b="1" dirty="0">
                <a:solidFill>
                  <a:srgbClr val="E87D1E"/>
                </a:solidFill>
              </a:rPr>
              <a:t>   </a:t>
            </a:r>
            <a:r>
              <a:rPr lang="en-GB" sz="2400" dirty="0" err="1">
                <a:solidFill>
                  <a:srgbClr val="104F75"/>
                </a:solidFill>
              </a:rPr>
              <a:t>sympa</a:t>
            </a:r>
            <a:r>
              <a:rPr lang="en-GB" sz="2400" dirty="0">
                <a:solidFill>
                  <a:srgbClr val="104F75"/>
                </a:solidFill>
              </a:rPr>
              <a:t>      </a:t>
            </a:r>
            <a:r>
              <a:rPr lang="en-GB" sz="2400" b="1" dirty="0">
                <a:solidFill>
                  <a:srgbClr val="E87D1E"/>
                </a:solidFill>
              </a:rPr>
              <a:t>que     </a:t>
            </a:r>
            <a:r>
              <a:rPr lang="en-GB" sz="2400" dirty="0">
                <a:solidFill>
                  <a:schemeClr val="accent1">
                    <a:lumMod val="50000"/>
                  </a:schemeClr>
                </a:solidFill>
              </a:rPr>
              <a:t>son frère.</a:t>
            </a:r>
            <a:r>
              <a:rPr lang="en-GB" sz="2400" b="1" dirty="0">
                <a:solidFill>
                  <a:schemeClr val="accent1">
                    <a:lumMod val="50000"/>
                  </a:schemeClr>
                </a:solidFill>
              </a:rPr>
              <a:t> </a:t>
            </a:r>
          </a:p>
        </p:txBody>
      </p:sp>
      <p:grpSp>
        <p:nvGrpSpPr>
          <p:cNvPr id="72" name="Group 71">
            <a:extLst>
              <a:ext uri="{FF2B5EF4-FFF2-40B4-BE49-F238E27FC236}">
                <a16:creationId xmlns:a16="http://schemas.microsoft.com/office/drawing/2014/main" id="{E22CB1F2-7263-4AAF-AEDA-1A04B3F0628C}"/>
              </a:ext>
            </a:extLst>
          </p:cNvPr>
          <p:cNvGrpSpPr/>
          <p:nvPr/>
        </p:nvGrpSpPr>
        <p:grpSpPr>
          <a:xfrm>
            <a:off x="2081094" y="3280292"/>
            <a:ext cx="1732002" cy="1257430"/>
            <a:chOff x="1760059" y="1877809"/>
            <a:chExt cx="1512843" cy="1422072"/>
          </a:xfrm>
        </p:grpSpPr>
        <p:pic>
          <p:nvPicPr>
            <p:cNvPr id="26" name="Picture 2" descr="Blue Splat Clip Art">
              <a:extLst>
                <a:ext uri="{FF2B5EF4-FFF2-40B4-BE49-F238E27FC236}">
                  <a16:creationId xmlns:a16="http://schemas.microsoft.com/office/drawing/2014/main" id="{C0848E9F-03D7-470F-B909-5C90BE304974}"/>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0819603">
              <a:off x="1760059" y="1877809"/>
              <a:ext cx="1512843" cy="142207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BF562169-B28E-4F14-ACB1-68230CBEE17D}"/>
                </a:ext>
              </a:extLst>
            </p:cNvPr>
            <p:cNvSpPr txBox="1"/>
            <p:nvPr/>
          </p:nvSpPr>
          <p:spPr>
            <a:xfrm>
              <a:off x="2281189" y="2258809"/>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pSp>
      <p:grpSp>
        <p:nvGrpSpPr>
          <p:cNvPr id="71" name="Group 70">
            <a:extLst>
              <a:ext uri="{FF2B5EF4-FFF2-40B4-BE49-F238E27FC236}">
                <a16:creationId xmlns:a16="http://schemas.microsoft.com/office/drawing/2014/main" id="{F235CECD-10A7-457B-A291-36BB7BB0A9C4}"/>
              </a:ext>
            </a:extLst>
          </p:cNvPr>
          <p:cNvGrpSpPr/>
          <p:nvPr/>
        </p:nvGrpSpPr>
        <p:grpSpPr>
          <a:xfrm>
            <a:off x="4308089" y="1591974"/>
            <a:ext cx="1691525" cy="1443892"/>
            <a:chOff x="2875340" y="1536693"/>
            <a:chExt cx="1121548" cy="1054255"/>
          </a:xfrm>
        </p:grpSpPr>
        <p:pic>
          <p:nvPicPr>
            <p:cNvPr id="58" name="Picture 2" descr="Blue Splat Clip Art">
              <a:extLst>
                <a:ext uri="{FF2B5EF4-FFF2-40B4-BE49-F238E27FC236}">
                  <a16:creationId xmlns:a16="http://schemas.microsoft.com/office/drawing/2014/main" id="{99CE4A4B-2AD3-4F5B-A979-422B7324922D}"/>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875340" y="1536693"/>
              <a:ext cx="1121548" cy="105425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4EA98931-09C8-41B3-919B-CC7F50FF002D}"/>
                </a:ext>
              </a:extLst>
            </p:cNvPr>
            <p:cNvSpPr txBox="1"/>
            <p:nvPr/>
          </p:nvSpPr>
          <p:spPr>
            <a:xfrm>
              <a:off x="3313307" y="1840164"/>
              <a:ext cx="310730" cy="292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grpSp>
        <p:nvGrpSpPr>
          <p:cNvPr id="59" name="Group 58">
            <a:extLst>
              <a:ext uri="{FF2B5EF4-FFF2-40B4-BE49-F238E27FC236}">
                <a16:creationId xmlns:a16="http://schemas.microsoft.com/office/drawing/2014/main" id="{160CCF89-ADBC-4C0F-A9F3-D4C79C6DBFA6}"/>
              </a:ext>
            </a:extLst>
          </p:cNvPr>
          <p:cNvGrpSpPr/>
          <p:nvPr/>
        </p:nvGrpSpPr>
        <p:grpSpPr>
          <a:xfrm>
            <a:off x="1893024" y="1604454"/>
            <a:ext cx="1395016" cy="1443892"/>
            <a:chOff x="1171690" y="1209064"/>
            <a:chExt cx="1121548" cy="1054255"/>
          </a:xfrm>
        </p:grpSpPr>
        <p:pic>
          <p:nvPicPr>
            <p:cNvPr id="34" name="Picture 2" descr="Blue Splat Clip Art">
              <a:extLst>
                <a:ext uri="{FF2B5EF4-FFF2-40B4-BE49-F238E27FC236}">
                  <a16:creationId xmlns:a16="http://schemas.microsoft.com/office/drawing/2014/main" id="{BD9F3044-EAAD-44BD-B814-A99EB91E81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171690" y="1209064"/>
              <a:ext cx="1121548" cy="1054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883A5F-9B32-43FC-BB48-F1B9A9074D42}"/>
                </a:ext>
              </a:extLst>
            </p:cNvPr>
            <p:cNvSpPr txBox="1"/>
            <p:nvPr/>
          </p:nvSpPr>
          <p:spPr>
            <a:xfrm>
              <a:off x="1596687" y="1536136"/>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gr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pSp>
        <p:nvGrpSpPr>
          <p:cNvPr id="73" name="Group 72">
            <a:extLst>
              <a:ext uri="{FF2B5EF4-FFF2-40B4-BE49-F238E27FC236}">
                <a16:creationId xmlns:a16="http://schemas.microsoft.com/office/drawing/2014/main" id="{89EEEC44-E1BF-4DDB-A44D-0AE8EDA16044}"/>
              </a:ext>
            </a:extLst>
          </p:cNvPr>
          <p:cNvGrpSpPr/>
          <p:nvPr/>
        </p:nvGrpSpPr>
        <p:grpSpPr>
          <a:xfrm>
            <a:off x="4755733" y="3050900"/>
            <a:ext cx="1673327" cy="1504510"/>
            <a:chOff x="4073122" y="1773781"/>
            <a:chExt cx="1500888" cy="1691300"/>
          </a:xfrm>
        </p:grpSpPr>
        <p:pic>
          <p:nvPicPr>
            <p:cNvPr id="16" name="Picture 2" descr="Blue Splat Clip Art">
              <a:extLst>
                <a:ext uri="{FF2B5EF4-FFF2-40B4-BE49-F238E27FC236}">
                  <a16:creationId xmlns:a16="http://schemas.microsoft.com/office/drawing/2014/main" id="{CA65464D-8D75-40CE-B9AE-047636AAA689}"/>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0530196">
              <a:off x="4073122" y="1773781"/>
              <a:ext cx="1500888" cy="169130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590B8F1F-4C8B-4568-8B83-3F19C104B996}"/>
                </a:ext>
              </a:extLst>
            </p:cNvPr>
            <p:cNvSpPr txBox="1"/>
            <p:nvPr/>
          </p:nvSpPr>
          <p:spPr>
            <a:xfrm>
              <a:off x="4592592" y="2309643"/>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grpSp>
      <p:sp>
        <p:nvSpPr>
          <p:cNvPr id="85" name="TextBox 84">
            <a:extLst>
              <a:ext uri="{FF2B5EF4-FFF2-40B4-BE49-F238E27FC236}">
                <a16:creationId xmlns:a16="http://schemas.microsoft.com/office/drawing/2014/main" id="{B1E466BA-E439-43E3-894C-6E5074E2BE3E}"/>
              </a:ext>
            </a:extLst>
          </p:cNvPr>
          <p:cNvSpPr txBox="1"/>
          <p:nvPr/>
        </p:nvSpPr>
        <p:spPr>
          <a:xfrm>
            <a:off x="6514488" y="164293"/>
            <a:ext cx="40641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Où est </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plus/aussi/moins</a:t>
            </a:r>
            <a:r>
              <a:rPr kumimoji="0" lang="fr-FR" sz="24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Où est </a:t>
            </a:r>
            <a:r>
              <a:rPr kumimoji="0" lang="fr-FR"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que</a:t>
            </a:r>
            <a:r>
              <a:rPr kumimoji="0" lang="fr-FR" sz="2400" b="1" i="0" u="none" strike="noStrike" kern="1200" cap="none" spc="0" normalizeH="0" noProof="0" dirty="0">
                <a:ln>
                  <a:noFill/>
                </a:ln>
                <a:solidFill>
                  <a:srgbClr val="FF6600"/>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110" name="Rounded Rectangle 46">
            <a:extLst>
              <a:ext uri="{FF2B5EF4-FFF2-40B4-BE49-F238E27FC236}">
                <a16:creationId xmlns:a16="http://schemas.microsoft.com/office/drawing/2014/main" id="{F785324F-6E3E-4D56-9DCA-47020B4EB82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6" name="TextBox 115"/>
          <p:cNvSpPr txBox="1"/>
          <p:nvPr/>
        </p:nvSpPr>
        <p:spPr>
          <a:xfrm>
            <a:off x="1137918" y="5160974"/>
            <a:ext cx="6369785" cy="461665"/>
          </a:xfrm>
          <a:prstGeom prst="rect">
            <a:avLst/>
          </a:prstGeom>
          <a:noFill/>
        </p:spPr>
        <p:txBody>
          <a:bodyPr wrap="square" rtlCol="0">
            <a:spAutoFit/>
          </a:bodyPr>
          <a:lstStyle/>
          <a:p>
            <a:r>
              <a:rPr lang="en-GB" sz="2400" dirty="0">
                <a:solidFill>
                  <a:srgbClr val="104F75"/>
                </a:solidFill>
              </a:rPr>
              <a:t>Il </a:t>
            </a:r>
            <a:r>
              <a:rPr lang="en-GB" sz="2400" dirty="0" err="1">
                <a:solidFill>
                  <a:srgbClr val="104F75"/>
                </a:solidFill>
              </a:rPr>
              <a:t>est</a:t>
            </a:r>
            <a:r>
              <a:rPr lang="en-GB" sz="2400" dirty="0">
                <a:solidFill>
                  <a:srgbClr val="104F75"/>
                </a:solidFill>
              </a:rPr>
              <a:t>   </a:t>
            </a:r>
            <a:r>
              <a:rPr lang="en-GB" sz="2400" b="1" dirty="0">
                <a:solidFill>
                  <a:srgbClr val="E87D1E"/>
                </a:solidFill>
              </a:rPr>
              <a:t>plus</a:t>
            </a:r>
            <a:r>
              <a:rPr lang="en-GB" sz="2400" dirty="0">
                <a:solidFill>
                  <a:srgbClr val="104F75"/>
                </a:solidFill>
              </a:rPr>
              <a:t>    </a:t>
            </a:r>
            <a:r>
              <a:rPr lang="en-GB" sz="2400" dirty="0" err="1">
                <a:solidFill>
                  <a:srgbClr val="104F75"/>
                </a:solidFill>
              </a:rPr>
              <a:t>travailleur</a:t>
            </a:r>
            <a:r>
              <a:rPr lang="en-GB" sz="2400" dirty="0">
                <a:solidFill>
                  <a:srgbClr val="104F75"/>
                </a:solidFill>
              </a:rPr>
              <a:t>     </a:t>
            </a:r>
            <a:r>
              <a:rPr lang="en-GB" sz="2400" b="1" dirty="0">
                <a:solidFill>
                  <a:srgbClr val="E87D1E"/>
                </a:solidFill>
              </a:rPr>
              <a:t>que</a:t>
            </a:r>
            <a:r>
              <a:rPr lang="en-GB" sz="2400" dirty="0">
                <a:solidFill>
                  <a:srgbClr val="E87D1E"/>
                </a:solidFill>
              </a:rPr>
              <a:t>  </a:t>
            </a:r>
            <a:r>
              <a:rPr lang="en-GB" sz="2400" dirty="0">
                <a:solidFill>
                  <a:srgbClr val="104F75"/>
                </a:solidFill>
              </a:rPr>
              <a:t>    </a:t>
            </a:r>
            <a:r>
              <a:rPr lang="en-GB" sz="2400" dirty="0" err="1">
                <a:solidFill>
                  <a:srgbClr val="104F75"/>
                </a:solidFill>
              </a:rPr>
              <a:t>l’enfant</a:t>
            </a:r>
            <a:r>
              <a:rPr lang="en-GB" sz="2400" dirty="0">
                <a:solidFill>
                  <a:srgbClr val="104F75"/>
                </a:solidFill>
              </a:rPr>
              <a:t>.</a:t>
            </a:r>
            <a:r>
              <a:rPr lang="en-GB" sz="2400" b="1" dirty="0">
                <a:solidFill>
                  <a:srgbClr val="104F75"/>
                </a:solidFill>
              </a:rPr>
              <a:t> </a:t>
            </a:r>
            <a:r>
              <a:rPr lang="en-GB" sz="2400" dirty="0">
                <a:solidFill>
                  <a:srgbClr val="104F75"/>
                </a:solidFill>
              </a:rPr>
              <a:t>  </a:t>
            </a:r>
            <a:endParaRPr lang="en-GB" sz="2400" b="1" dirty="0">
              <a:solidFill>
                <a:srgbClr val="E87D1E"/>
              </a:solidFill>
            </a:endParaRPr>
          </a:p>
        </p:txBody>
      </p:sp>
      <p:sp>
        <p:nvSpPr>
          <p:cNvPr id="44" name="Left Arrow 43"/>
          <p:cNvSpPr/>
          <p:nvPr/>
        </p:nvSpPr>
        <p:spPr>
          <a:xfrm>
            <a:off x="10792598" y="3733585"/>
            <a:ext cx="439371" cy="35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5979" y="3052889"/>
            <a:ext cx="1122499" cy="157260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5970" y="3225643"/>
            <a:ext cx="1135239" cy="122098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7703" y="4857954"/>
            <a:ext cx="1542839" cy="1208557"/>
          </a:xfrm>
          <a:prstGeom prst="rect">
            <a:avLst/>
          </a:prstGeom>
        </p:spPr>
      </p:pic>
      <p:pic>
        <p:nvPicPr>
          <p:cNvPr id="39" name="Picture 38" descr="background rectangle">
            <a:extLst>
              <a:ext uri="{FF2B5EF4-FFF2-40B4-BE49-F238E27FC236}">
                <a16:creationId xmlns:a16="http://schemas.microsoft.com/office/drawing/2014/main" id="{4A6E15BC-06F4-43BE-BCF6-F6987308FA5D}"/>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0" name="Title 3">
            <a:extLst>
              <a:ext uri="{FF2B5EF4-FFF2-40B4-BE49-F238E27FC236}">
                <a16:creationId xmlns:a16="http://schemas.microsoft.com/office/drawing/2014/main" id="{0B189A13-66A8-4BAD-A071-8C2B5B17699B}"/>
              </a:ext>
            </a:extLst>
          </p:cNvPr>
          <p:cNvSpPr>
            <a:spLocks noGrp="1"/>
          </p:cNvSpPr>
          <p:nvPr>
            <p:ph type="title"/>
          </p:nvPr>
        </p:nvSpPr>
        <p:spPr>
          <a:xfrm>
            <a:off x="-1" y="296864"/>
            <a:ext cx="6219937" cy="707849"/>
          </a:xfrm>
        </p:spPr>
        <p:txBody>
          <a:bodyPr>
            <a:noAutofit/>
          </a:bodyPr>
          <a:lstStyle/>
          <a:p>
            <a:r>
              <a:rPr lang="en-GB" sz="2600" b="1" dirty="0" err="1">
                <a:solidFill>
                  <a:schemeClr val="bg1"/>
                </a:solidFill>
              </a:rPr>
              <a:t>Complète</a:t>
            </a:r>
            <a:r>
              <a:rPr lang="en-GB" sz="2600" b="1" dirty="0">
                <a:solidFill>
                  <a:schemeClr val="bg1"/>
                </a:solidFill>
              </a:rPr>
              <a:t> la phrase comparative !</a:t>
            </a:r>
          </a:p>
        </p:txBody>
      </p:sp>
      <p:sp>
        <p:nvSpPr>
          <p:cNvPr id="12" name="Action Button: Custom 16">
            <a:hlinkClick r:id="" action="ppaction://noaction" highlightClick="1"/>
            <a:extLst>
              <a:ext uri="{FF2B5EF4-FFF2-40B4-BE49-F238E27FC236}">
                <a16:creationId xmlns:a16="http://schemas.microsoft.com/office/drawing/2014/main" id="{D3A47969-EE8B-4AA1-8FA8-5BB14E30E9E6}"/>
              </a:ext>
            </a:extLst>
          </p:cNvPr>
          <p:cNvSpPr/>
          <p:nvPr/>
        </p:nvSpPr>
        <p:spPr>
          <a:xfrm>
            <a:off x="369555" y="205884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sp>
        <p:nvSpPr>
          <p:cNvPr id="13" name="Action Button: Custom 16">
            <a:hlinkClick r:id="" action="ppaction://noaction" highlightClick="1"/>
            <a:extLst>
              <a:ext uri="{FF2B5EF4-FFF2-40B4-BE49-F238E27FC236}">
                <a16:creationId xmlns:a16="http://schemas.microsoft.com/office/drawing/2014/main" id="{8178E7E6-5E11-4E97-9520-4E055E8AD18D}"/>
              </a:ext>
            </a:extLst>
          </p:cNvPr>
          <p:cNvSpPr/>
          <p:nvPr/>
        </p:nvSpPr>
        <p:spPr>
          <a:xfrm>
            <a:off x="390364" y="360990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p>
        </p:txBody>
      </p:sp>
      <p:sp>
        <p:nvSpPr>
          <p:cNvPr id="14" name="Action Button: Custom 16">
            <a:hlinkClick r:id="" action="ppaction://noaction" highlightClick="1"/>
            <a:extLst>
              <a:ext uri="{FF2B5EF4-FFF2-40B4-BE49-F238E27FC236}">
                <a16:creationId xmlns:a16="http://schemas.microsoft.com/office/drawing/2014/main" id="{5A7D88C6-61DE-41FB-9844-0B0088251B31}"/>
              </a:ext>
            </a:extLst>
          </p:cNvPr>
          <p:cNvSpPr/>
          <p:nvPr/>
        </p:nvSpPr>
        <p:spPr>
          <a:xfrm>
            <a:off x="390255" y="5160974"/>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t>
            </a:r>
          </a:p>
        </p:txBody>
      </p:sp>
      <p:sp>
        <p:nvSpPr>
          <p:cNvPr id="15" name="Left Arrow 43">
            <a:extLst>
              <a:ext uri="{FF2B5EF4-FFF2-40B4-BE49-F238E27FC236}">
                <a16:creationId xmlns:a16="http://schemas.microsoft.com/office/drawing/2014/main" id="{153C7210-BFC6-4329-B9CC-0D45A04F3BAF}"/>
              </a:ext>
            </a:extLst>
          </p:cNvPr>
          <p:cNvSpPr/>
          <p:nvPr/>
        </p:nvSpPr>
        <p:spPr>
          <a:xfrm>
            <a:off x="8703622" y="1950833"/>
            <a:ext cx="439371" cy="35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4" name="Picture 2" descr="Angry Boy Clip Art">
            <a:extLst>
              <a:ext uri="{FF2B5EF4-FFF2-40B4-BE49-F238E27FC236}">
                <a16:creationId xmlns:a16="http://schemas.microsoft.com/office/drawing/2014/main" id="{E8FCAC7F-1171-4446-B044-7D3EE7CCF1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9564" y="1634216"/>
            <a:ext cx="8286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appy Boy Cartoon Clip Art">
            <a:extLst>
              <a:ext uri="{FF2B5EF4-FFF2-40B4-BE49-F238E27FC236}">
                <a16:creationId xmlns:a16="http://schemas.microsoft.com/office/drawing/2014/main" id="{D0352A44-EF55-4BD0-8922-728696FDC5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9910" y="1634216"/>
            <a:ext cx="864119" cy="994742"/>
          </a:xfrm>
          <a:prstGeom prst="rect">
            <a:avLst/>
          </a:prstGeom>
          <a:noFill/>
          <a:extLst>
            <a:ext uri="{909E8E84-426E-40DD-AFC4-6F175D3DCCD1}">
              <a14:hiddenFill xmlns:a14="http://schemas.microsoft.com/office/drawing/2010/main">
                <a:solidFill>
                  <a:srgbClr val="FFFFFF"/>
                </a:solidFill>
              </a14:hiddenFill>
            </a:ext>
          </a:extLst>
        </p:spPr>
      </p:pic>
      <p:sp>
        <p:nvSpPr>
          <p:cNvPr id="19" name="Left Arrow 43">
            <a:extLst>
              <a:ext uri="{FF2B5EF4-FFF2-40B4-BE49-F238E27FC236}">
                <a16:creationId xmlns:a16="http://schemas.microsoft.com/office/drawing/2014/main" id="{7E8E87A2-0C10-4574-90B8-3C510A64954B}"/>
              </a:ext>
            </a:extLst>
          </p:cNvPr>
          <p:cNvSpPr/>
          <p:nvPr/>
        </p:nvSpPr>
        <p:spPr>
          <a:xfrm>
            <a:off x="9270193" y="5315864"/>
            <a:ext cx="439371" cy="35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oup 73">
            <a:extLst>
              <a:ext uri="{FF2B5EF4-FFF2-40B4-BE49-F238E27FC236}">
                <a16:creationId xmlns:a16="http://schemas.microsoft.com/office/drawing/2014/main" id="{CA8132D3-401E-4003-A9C9-37E29BA04B53}"/>
              </a:ext>
            </a:extLst>
          </p:cNvPr>
          <p:cNvGrpSpPr/>
          <p:nvPr/>
        </p:nvGrpSpPr>
        <p:grpSpPr>
          <a:xfrm>
            <a:off x="1763370" y="4796836"/>
            <a:ext cx="1476834" cy="1388225"/>
            <a:chOff x="2819742" y="2519477"/>
            <a:chExt cx="1476834" cy="1388225"/>
          </a:xfrm>
        </p:grpSpPr>
        <p:pic>
          <p:nvPicPr>
            <p:cNvPr id="17" name="Picture 2" descr="Blue Splat Clip Art">
              <a:extLst>
                <a:ext uri="{FF2B5EF4-FFF2-40B4-BE49-F238E27FC236}">
                  <a16:creationId xmlns:a16="http://schemas.microsoft.com/office/drawing/2014/main" id="{2AC477B0-F7ED-4682-80D5-1D029B12EE6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1224687">
              <a:off x="2819742" y="2519477"/>
              <a:ext cx="1476834" cy="1388225"/>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45FC925-B923-443C-B8CA-282A1EF8271A}"/>
                </a:ext>
              </a:extLst>
            </p:cNvPr>
            <p:cNvSpPr txBox="1"/>
            <p:nvPr/>
          </p:nvSpPr>
          <p:spPr>
            <a:xfrm>
              <a:off x="3351021" y="2921751"/>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grpSp>
      <p:grpSp>
        <p:nvGrpSpPr>
          <p:cNvPr id="75" name="Group 74">
            <a:extLst>
              <a:ext uri="{FF2B5EF4-FFF2-40B4-BE49-F238E27FC236}">
                <a16:creationId xmlns:a16="http://schemas.microsoft.com/office/drawing/2014/main" id="{82624728-DBAE-4DC3-99F0-37CB4442103A}"/>
              </a:ext>
            </a:extLst>
          </p:cNvPr>
          <p:cNvGrpSpPr/>
          <p:nvPr/>
        </p:nvGrpSpPr>
        <p:grpSpPr>
          <a:xfrm>
            <a:off x="4552105" y="4696930"/>
            <a:ext cx="1687537" cy="1588035"/>
            <a:chOff x="3165505" y="2771186"/>
            <a:chExt cx="1808500" cy="1651706"/>
          </a:xfrm>
        </p:grpSpPr>
        <p:pic>
          <p:nvPicPr>
            <p:cNvPr id="18" name="Picture 2" descr="Blue Splat Clip Art">
              <a:extLst>
                <a:ext uri="{FF2B5EF4-FFF2-40B4-BE49-F238E27FC236}">
                  <a16:creationId xmlns:a16="http://schemas.microsoft.com/office/drawing/2014/main" id="{8B414E45-4DA0-46E2-862B-49A9E395471F}"/>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64846">
              <a:off x="3165505" y="2771186"/>
              <a:ext cx="1808500" cy="165170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25DA7D51-97A8-4D9A-9ED1-544CE0757EE5}"/>
                </a:ext>
              </a:extLst>
            </p:cNvPr>
            <p:cNvSpPr txBox="1"/>
            <p:nvPr/>
          </p:nvSpPr>
          <p:spPr>
            <a:xfrm>
              <a:off x="3883770" y="3262630"/>
              <a:ext cx="32893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grpSp>
      <p:pic>
        <p:nvPicPr>
          <p:cNvPr id="8198" name="Picture 6" descr="Boy Playing With Toy Truck Clip Art">
            <a:extLst>
              <a:ext uri="{FF2B5EF4-FFF2-40B4-BE49-F238E27FC236}">
                <a16:creationId xmlns:a16="http://schemas.microsoft.com/office/drawing/2014/main" id="{5492F94B-D18E-46FE-8431-B4B26A8253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5038" y="4923023"/>
            <a:ext cx="1352341" cy="126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6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descr="Table for exercises">
            <a:extLst>
              <a:ext uri="{FF2B5EF4-FFF2-40B4-BE49-F238E27FC236}">
                <a16:creationId xmlns:a16="http://schemas.microsoft.com/office/drawing/2014/main" id="{8DE93B07-DFF4-4EB2-8D6A-C65C407FE707}"/>
              </a:ext>
            </a:extLst>
          </p:cNvPr>
          <p:cNvGraphicFramePr>
            <a:graphicFrameLocks noGrp="1"/>
          </p:cNvGraphicFramePr>
          <p:nvPr>
            <p:extLst>
              <p:ext uri="{D42A27DB-BD31-4B8C-83A1-F6EECF244321}">
                <p14:modId xmlns:p14="http://schemas.microsoft.com/office/powerpoint/2010/main" val="1695649948"/>
              </p:ext>
            </p:extLst>
          </p:nvPr>
        </p:nvGraphicFramePr>
        <p:xfrm>
          <a:off x="171364" y="2199654"/>
          <a:ext cx="11849271" cy="3977664"/>
        </p:xfrm>
        <a:graphic>
          <a:graphicData uri="http://schemas.openxmlformats.org/drawingml/2006/table">
            <a:tbl>
              <a:tblPr firstRow="1" bandRow="1">
                <a:tableStyleId>{5940675A-B579-460E-94D1-54222C63F5DA}</a:tableStyleId>
              </a:tblPr>
              <a:tblGrid>
                <a:gridCol w="4117605">
                  <a:extLst>
                    <a:ext uri="{9D8B030D-6E8A-4147-A177-3AD203B41FA5}">
                      <a16:colId xmlns:a16="http://schemas.microsoft.com/office/drawing/2014/main" val="20000"/>
                    </a:ext>
                  </a:extLst>
                </a:gridCol>
                <a:gridCol w="4412669">
                  <a:extLst>
                    <a:ext uri="{9D8B030D-6E8A-4147-A177-3AD203B41FA5}">
                      <a16:colId xmlns:a16="http://schemas.microsoft.com/office/drawing/2014/main" val="832713470"/>
                    </a:ext>
                  </a:extLst>
                </a:gridCol>
                <a:gridCol w="3318997">
                  <a:extLst>
                    <a:ext uri="{9D8B030D-6E8A-4147-A177-3AD203B41FA5}">
                      <a16:colId xmlns:a16="http://schemas.microsoft.com/office/drawing/2014/main" val="20001"/>
                    </a:ext>
                  </a:extLst>
                </a:gridCol>
              </a:tblGrid>
              <a:tr h="500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1F4E79"/>
                          </a:solidFill>
                          <a:latin typeface="Century Gothic" panose="020B0502020202020204" pitchFamily="34" charset="0"/>
                        </a:rPr>
                        <a:t>       Le chat est</a:t>
                      </a:r>
                      <a:r>
                        <a:rPr lang="fr-FR" sz="2000" baseline="0" dirty="0">
                          <a:solidFill>
                            <a:srgbClr val="1F4E79"/>
                          </a:solidFill>
                          <a:latin typeface="Century Gothic" panose="020B0502020202020204" pitchFamily="34" charset="0"/>
                        </a:rPr>
                        <a:t> aussi grand</a:t>
                      </a:r>
                      <a:r>
                        <a:rPr lang="fr-FR"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…et mince.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1">
                              <a:lumMod val="50000"/>
                            </a:schemeClr>
                          </a:solidFill>
                        </a:rPr>
                        <a:t>      </a:t>
                      </a:r>
                      <a:r>
                        <a:rPr lang="fr-FR" sz="2000" dirty="0">
                          <a:solidFill>
                            <a:schemeClr val="accent1">
                              <a:lumMod val="50000"/>
                            </a:schemeClr>
                          </a:solidFill>
                        </a:rPr>
                        <a:t>…qu’un chien.</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r>
                        <a:rPr lang="en-GB" sz="2000" dirty="0"/>
                        <a:t>       </a:t>
                      </a:r>
                      <a:r>
                        <a:rPr lang="en-GB" sz="2000" dirty="0">
                          <a:solidFill>
                            <a:schemeClr val="accent1">
                              <a:lumMod val="50000"/>
                            </a:schemeClr>
                          </a:solidFill>
                        </a:rPr>
                        <a:t>Amir </a:t>
                      </a:r>
                      <a:r>
                        <a:rPr lang="en-GB" sz="2000" dirty="0" err="1">
                          <a:solidFill>
                            <a:schemeClr val="accent1">
                              <a:lumMod val="50000"/>
                            </a:schemeClr>
                          </a:solidFill>
                        </a:rPr>
                        <a:t>est</a:t>
                      </a:r>
                      <a:r>
                        <a:rPr lang="en-GB" sz="2000" dirty="0">
                          <a:solidFill>
                            <a:schemeClr val="accent1">
                              <a:lumMod val="50000"/>
                            </a:schemeClr>
                          </a:solidFill>
                        </a:rPr>
                        <a:t> </a:t>
                      </a:r>
                      <a:r>
                        <a:rPr lang="en-GB" sz="2000" dirty="0" err="1">
                          <a:solidFill>
                            <a:schemeClr val="accent1">
                              <a:lumMod val="50000"/>
                            </a:schemeClr>
                          </a:solidFill>
                        </a:rPr>
                        <a:t>aussi</a:t>
                      </a:r>
                      <a:r>
                        <a:rPr lang="en-GB" sz="2000" dirty="0">
                          <a:solidFill>
                            <a:schemeClr val="accent1">
                              <a:lumMod val="50000"/>
                            </a:schemeClr>
                          </a:solidFill>
                        </a:rPr>
                        <a:t> grand...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latin typeface="Century Gothic" panose="020B0502020202020204" pitchFamily="34" charset="0"/>
                        </a:rPr>
                        <a:t>…et intelligent.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…que Léa.</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La table est chère…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…que l’ordinateur</a:t>
                      </a:r>
                      <a:r>
                        <a:rPr lang="fr-FR" sz="2000" noProof="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 mais belle.</a:t>
                      </a:r>
                      <a:endParaRPr lang="fr-FR" sz="2000" noProof="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Les livres sont aussi vieux…</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 …que l’appartement.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…et intéressants.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Bilal est aussi gentil...</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…qu’Abdel</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      </a:t>
                      </a:r>
                      <a:r>
                        <a:rPr lang="fr-FR" sz="2000">
                          <a:solidFill>
                            <a:schemeClr val="accent1">
                              <a:lumMod val="50000"/>
                            </a:schemeClr>
                          </a:solidFill>
                        </a:rPr>
                        <a:t>…comme son père.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       </a:t>
                      </a:r>
                      <a:r>
                        <a:rPr lang="fr-FR" sz="2000" dirty="0">
                          <a:solidFill>
                            <a:schemeClr val="accent1">
                              <a:lumMod val="50000"/>
                            </a:schemeClr>
                          </a:solidFill>
                        </a:rPr>
                        <a:t>Noura est intelligente…</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…comme sa</a:t>
                      </a:r>
                      <a:r>
                        <a:rPr lang="fr-FR" sz="2000" baseline="0" dirty="0">
                          <a:solidFill>
                            <a:schemeClr val="accent1">
                              <a:lumMod val="50000"/>
                            </a:schemeClr>
                          </a:solidFill>
                        </a:rPr>
                        <a:t> professeure</a:t>
                      </a:r>
                      <a:r>
                        <a:rPr lang="fr-FR" sz="200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a:t>
                      </a:r>
                      <a:r>
                        <a:rPr lang="fr-FR" sz="2000" dirty="0">
                          <a:solidFill>
                            <a:schemeClr val="accent1">
                              <a:lumMod val="50000"/>
                            </a:schemeClr>
                          </a:solidFill>
                        </a:rPr>
                        <a:t>…qu’Amir.</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Le piano </a:t>
                      </a:r>
                      <a:r>
                        <a:rPr lang="en-GB" sz="2000" dirty="0" err="1">
                          <a:solidFill>
                            <a:schemeClr val="accent1">
                              <a:lumMod val="50000"/>
                            </a:schemeClr>
                          </a:solidFill>
                        </a:rPr>
                        <a:t>est</a:t>
                      </a:r>
                      <a:r>
                        <a:rPr lang="en-GB" sz="2000" dirty="0">
                          <a:solidFill>
                            <a:schemeClr val="accent1">
                              <a:lumMod val="50000"/>
                            </a:schemeClr>
                          </a:solidFill>
                        </a:rPr>
                        <a:t> nouveau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…que le </a:t>
                      </a:r>
                      <a:r>
                        <a:rPr lang="en-GB" sz="2000" dirty="0" err="1">
                          <a:solidFill>
                            <a:schemeClr val="accent1">
                              <a:lumMod val="50000"/>
                            </a:schemeClr>
                          </a:solidFill>
                        </a:rPr>
                        <a:t>guitare</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…et </a:t>
                      </a:r>
                      <a:r>
                        <a:rPr lang="en-GB" sz="2000" dirty="0" err="1">
                          <a:solidFill>
                            <a:schemeClr val="accent1">
                              <a:lumMod val="50000"/>
                            </a:schemeClr>
                          </a:solidFill>
                        </a:rPr>
                        <a:t>sympa</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28247796"/>
                  </a:ext>
                </a:extLst>
              </a:tr>
              <a:tr h="4967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Les </a:t>
                      </a:r>
                      <a:r>
                        <a:rPr lang="en-GB" sz="2000" dirty="0" err="1">
                          <a:solidFill>
                            <a:schemeClr val="accent1">
                              <a:lumMod val="50000"/>
                            </a:schemeClr>
                          </a:solidFill>
                        </a:rPr>
                        <a:t>fenêtres</a:t>
                      </a:r>
                      <a:r>
                        <a:rPr lang="en-GB" sz="2000" dirty="0">
                          <a:solidFill>
                            <a:schemeClr val="accent1">
                              <a:lumMod val="50000"/>
                            </a:schemeClr>
                          </a:solidFill>
                        </a:rPr>
                        <a:t> </a:t>
                      </a:r>
                      <a:r>
                        <a:rPr lang="en-GB" sz="2000" dirty="0" err="1">
                          <a:solidFill>
                            <a:schemeClr val="accent1">
                              <a:lumMod val="50000"/>
                            </a:schemeClr>
                          </a:solidFill>
                        </a:rPr>
                        <a:t>sont</a:t>
                      </a:r>
                      <a:r>
                        <a:rPr lang="en-GB" sz="2000" dirty="0">
                          <a:solidFill>
                            <a:schemeClr val="accent1">
                              <a:lumMod val="50000"/>
                            </a:schemeClr>
                          </a:solidFill>
                        </a:rPr>
                        <a:t> minces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…et blanches.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       … que les </a:t>
                      </a:r>
                      <a:r>
                        <a:rPr lang="en-GB" sz="2000" dirty="0" err="1">
                          <a:solidFill>
                            <a:schemeClr val="accent1">
                              <a:lumMod val="50000"/>
                            </a:schemeClr>
                          </a:solidFill>
                        </a:rPr>
                        <a:t>portes</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40122715"/>
                  </a:ext>
                </a:extLst>
              </a:tr>
            </a:tbl>
          </a:graphicData>
        </a:graphic>
      </p:graphicFrame>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4" name="Title 3">
            <a:extLst>
              <a:ext uri="{FF2B5EF4-FFF2-40B4-BE49-F238E27FC236}">
                <a16:creationId xmlns:a16="http://schemas.microsoft.com/office/drawing/2014/main" id="{8A240DF6-3E85-4019-BAF7-136B35B75BBE}"/>
              </a:ext>
            </a:extLst>
          </p:cNvPr>
          <p:cNvSpPr>
            <a:spLocks noGrp="1"/>
          </p:cNvSpPr>
          <p:nvPr>
            <p:ph type="title"/>
          </p:nvPr>
        </p:nvSpPr>
        <p:spPr>
          <a:xfrm>
            <a:off x="188912" y="296863"/>
            <a:ext cx="6709399" cy="712787"/>
          </a:xfrm>
        </p:spPr>
        <p:txBody>
          <a:bodyPr>
            <a:noAutofit/>
          </a:bodyPr>
          <a:lstStyle/>
          <a:p>
            <a:r>
              <a:rPr lang="fr-FR" sz="3000" b="1" dirty="0">
                <a:solidFill>
                  <a:schemeClr val="bg1"/>
                </a:solidFill>
              </a:rPr>
              <a:t>Ne … pas ou _ ? </a:t>
            </a:r>
            <a:endParaRPr lang="en-GB" sz="3000" b="1" dirty="0">
              <a:solidFill>
                <a:srgbClr val="FF9933"/>
              </a:solidFill>
            </a:endParaRPr>
          </a:p>
        </p:txBody>
      </p:sp>
      <p:sp>
        <p:nvSpPr>
          <p:cNvPr id="11" name="TextBox 10">
            <a:extLst>
              <a:ext uri="{FF2B5EF4-FFF2-40B4-BE49-F238E27FC236}">
                <a16:creationId xmlns:a16="http://schemas.microsoft.com/office/drawing/2014/main" id="{EACB7C66-00BE-4E5E-A3E8-86A0373D37AD}"/>
              </a:ext>
            </a:extLst>
          </p:cNvPr>
          <p:cNvSpPr txBox="1"/>
          <p:nvPr/>
        </p:nvSpPr>
        <p:spPr>
          <a:xfrm>
            <a:off x="171364" y="1243418"/>
            <a:ext cx="102557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Aurélie parle de sa maison et de sa famille.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Lis et décide le reste de la phrase. Choisis ‘1’ ou ‘2’.</a:t>
            </a:r>
            <a:endParaRPr kumimoji="0" lang="en-GB" sz="24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extLst>
              <a:ext uri="{FF2B5EF4-FFF2-40B4-BE49-F238E27FC236}">
                <a16:creationId xmlns:a16="http://schemas.microsoft.com/office/drawing/2014/main" id="{EC44A833-6D2D-47F6-98DA-08B615121E31}"/>
              </a:ext>
            </a:extLst>
          </p:cNvPr>
          <p:cNvSpPr/>
          <p:nvPr/>
        </p:nvSpPr>
        <p:spPr>
          <a:xfrm>
            <a:off x="222594" y="2247192"/>
            <a:ext cx="357941" cy="38918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32" name="Action Button: Custom 16">
            <a:hlinkClick r:id="" action="ppaction://noaction" highlightClick="1"/>
            <a:extLst>
              <a:ext uri="{FF2B5EF4-FFF2-40B4-BE49-F238E27FC236}">
                <a16:creationId xmlns:a16="http://schemas.microsoft.com/office/drawing/2014/main" id="{2250F57B-DC98-4CB1-B6EC-981DD224B84E}"/>
              </a:ext>
            </a:extLst>
          </p:cNvPr>
          <p:cNvSpPr/>
          <p:nvPr/>
        </p:nvSpPr>
        <p:spPr>
          <a:xfrm>
            <a:off x="222594" y="2730134"/>
            <a:ext cx="357942" cy="389181"/>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a:t>
            </a:r>
          </a:p>
        </p:txBody>
      </p:sp>
      <p:sp>
        <p:nvSpPr>
          <p:cNvPr id="28" name="Action Button: Custom 16">
            <a:hlinkClick r:id="" action="ppaction://noaction" highlightClick="1"/>
            <a:extLst>
              <a:ext uri="{FF2B5EF4-FFF2-40B4-BE49-F238E27FC236}">
                <a16:creationId xmlns:a16="http://schemas.microsoft.com/office/drawing/2014/main" id="{F953F867-EA17-4749-B497-9FAE398FFAE6}"/>
              </a:ext>
            </a:extLst>
          </p:cNvPr>
          <p:cNvSpPr/>
          <p:nvPr/>
        </p:nvSpPr>
        <p:spPr>
          <a:xfrm>
            <a:off x="221288" y="3247399"/>
            <a:ext cx="356400" cy="38918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t>
            </a:r>
          </a:p>
        </p:txBody>
      </p:sp>
      <p:sp>
        <p:nvSpPr>
          <p:cNvPr id="29" name="Action Button: Custom 16">
            <a:hlinkClick r:id="" action="ppaction://noaction" highlightClick="1"/>
            <a:extLst>
              <a:ext uri="{FF2B5EF4-FFF2-40B4-BE49-F238E27FC236}">
                <a16:creationId xmlns:a16="http://schemas.microsoft.com/office/drawing/2014/main" id="{5CC712E3-9C97-4228-B10D-25323C679BAD}"/>
              </a:ext>
            </a:extLst>
          </p:cNvPr>
          <p:cNvSpPr/>
          <p:nvPr/>
        </p:nvSpPr>
        <p:spPr>
          <a:xfrm>
            <a:off x="223157" y="3761818"/>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t>
            </a:r>
          </a:p>
        </p:txBody>
      </p:sp>
      <p:sp>
        <p:nvSpPr>
          <p:cNvPr id="30" name="Action Button: Custom 16">
            <a:hlinkClick r:id="" action="ppaction://noaction" highlightClick="1"/>
            <a:extLst>
              <a:ext uri="{FF2B5EF4-FFF2-40B4-BE49-F238E27FC236}">
                <a16:creationId xmlns:a16="http://schemas.microsoft.com/office/drawing/2014/main" id="{5A490A65-D5B5-481B-A9CE-46F3B1093BAE}"/>
              </a:ext>
            </a:extLst>
          </p:cNvPr>
          <p:cNvSpPr/>
          <p:nvPr/>
        </p:nvSpPr>
        <p:spPr>
          <a:xfrm>
            <a:off x="222482" y="4243652"/>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
            </a:r>
          </a:p>
        </p:txBody>
      </p:sp>
      <p:sp>
        <p:nvSpPr>
          <p:cNvPr id="31" name="Action Button: Custom 16">
            <a:hlinkClick r:id="" action="ppaction://noaction" highlightClick="1"/>
            <a:extLst>
              <a:ext uri="{FF2B5EF4-FFF2-40B4-BE49-F238E27FC236}">
                <a16:creationId xmlns:a16="http://schemas.microsoft.com/office/drawing/2014/main" id="{06585418-898F-4F65-8DC9-8F628B387ED8}"/>
              </a:ext>
            </a:extLst>
          </p:cNvPr>
          <p:cNvSpPr/>
          <p:nvPr/>
        </p:nvSpPr>
        <p:spPr>
          <a:xfrm>
            <a:off x="221288" y="4746367"/>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t>
            </a:r>
          </a:p>
        </p:txBody>
      </p:sp>
      <p:sp>
        <p:nvSpPr>
          <p:cNvPr id="89" name="Action Button: Custom 16">
            <a:hlinkClick r:id="" action="ppaction://noaction" highlightClick="1"/>
            <a:extLst>
              <a:ext uri="{FF2B5EF4-FFF2-40B4-BE49-F238E27FC236}">
                <a16:creationId xmlns:a16="http://schemas.microsoft.com/office/drawing/2014/main" id="{CA011015-6A24-4E0D-B9C5-89402F7D49CB}"/>
              </a:ext>
            </a:extLst>
          </p:cNvPr>
          <p:cNvSpPr/>
          <p:nvPr/>
        </p:nvSpPr>
        <p:spPr>
          <a:xfrm>
            <a:off x="4357200" y="2236358"/>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95" name="Action Button: Custom 16">
            <a:hlinkClick r:id="" action="ppaction://noaction" highlightClick="1"/>
            <a:extLst>
              <a:ext uri="{FF2B5EF4-FFF2-40B4-BE49-F238E27FC236}">
                <a16:creationId xmlns:a16="http://schemas.microsoft.com/office/drawing/2014/main" id="{86B91E8B-452D-4750-A1BF-2EDCE3F4538F}"/>
              </a:ext>
            </a:extLst>
          </p:cNvPr>
          <p:cNvSpPr/>
          <p:nvPr/>
        </p:nvSpPr>
        <p:spPr>
          <a:xfrm>
            <a:off x="4357200" y="2733048"/>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98" name="Action Button: Custom 16">
            <a:hlinkClick r:id="" action="ppaction://noaction" highlightClick="1"/>
            <a:extLst>
              <a:ext uri="{FF2B5EF4-FFF2-40B4-BE49-F238E27FC236}">
                <a16:creationId xmlns:a16="http://schemas.microsoft.com/office/drawing/2014/main" id="{F83EDE7A-B020-4E76-B0D1-89093D67FA7E}"/>
              </a:ext>
            </a:extLst>
          </p:cNvPr>
          <p:cNvSpPr/>
          <p:nvPr/>
        </p:nvSpPr>
        <p:spPr>
          <a:xfrm>
            <a:off x="4361765" y="4228401"/>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07" name="Action Button: Custom 16">
            <a:hlinkClick r:id="" action="ppaction://noaction" highlightClick="1"/>
            <a:extLst>
              <a:ext uri="{FF2B5EF4-FFF2-40B4-BE49-F238E27FC236}">
                <a16:creationId xmlns:a16="http://schemas.microsoft.com/office/drawing/2014/main" id="{CA86F1A2-6A95-404C-8E67-7E33C50DF230}"/>
              </a:ext>
            </a:extLst>
          </p:cNvPr>
          <p:cNvSpPr/>
          <p:nvPr/>
        </p:nvSpPr>
        <p:spPr>
          <a:xfrm>
            <a:off x="4357200" y="3729950"/>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23" name="Action Button: Custom 16">
            <a:hlinkClick r:id="" action="ppaction://noaction" highlightClick="1"/>
            <a:extLst>
              <a:ext uri="{FF2B5EF4-FFF2-40B4-BE49-F238E27FC236}">
                <a16:creationId xmlns:a16="http://schemas.microsoft.com/office/drawing/2014/main" id="{679F2EA3-E7B9-4786-B368-64ABD9384D70}"/>
              </a:ext>
            </a:extLst>
          </p:cNvPr>
          <p:cNvSpPr/>
          <p:nvPr/>
        </p:nvSpPr>
        <p:spPr>
          <a:xfrm>
            <a:off x="4357200" y="323149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69" name="Action Button: Custom 16">
            <a:hlinkClick r:id="" action="ppaction://noaction" highlightClick="1"/>
            <a:extLst>
              <a:ext uri="{FF2B5EF4-FFF2-40B4-BE49-F238E27FC236}">
                <a16:creationId xmlns:a16="http://schemas.microsoft.com/office/drawing/2014/main" id="{A4FAA09D-A219-43FF-B8A5-332AC1A6D0D7}"/>
              </a:ext>
            </a:extLst>
          </p:cNvPr>
          <p:cNvSpPr/>
          <p:nvPr/>
        </p:nvSpPr>
        <p:spPr>
          <a:xfrm>
            <a:off x="4361765" y="4725092"/>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3" name="Rectangle 12">
            <a:extLst>
              <a:ext uri="{FF2B5EF4-FFF2-40B4-BE49-F238E27FC236}">
                <a16:creationId xmlns:a16="http://schemas.microsoft.com/office/drawing/2014/main" id="{EEFB6E90-A0CD-4FE9-8976-2758B10DA264}"/>
              </a:ext>
            </a:extLst>
          </p:cNvPr>
          <p:cNvSpPr/>
          <p:nvPr/>
        </p:nvSpPr>
        <p:spPr>
          <a:xfrm>
            <a:off x="4908778" y="2332713"/>
            <a:ext cx="2108941" cy="31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C328B445-FC0D-4B44-B4DC-DF524C2380E3}"/>
              </a:ext>
            </a:extLst>
          </p:cNvPr>
          <p:cNvSpPr/>
          <p:nvPr/>
        </p:nvSpPr>
        <p:spPr>
          <a:xfrm>
            <a:off x="4860986" y="2789771"/>
            <a:ext cx="2108941" cy="308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23722941-5F15-4717-9607-278994033E83}"/>
              </a:ext>
            </a:extLst>
          </p:cNvPr>
          <p:cNvSpPr/>
          <p:nvPr/>
        </p:nvSpPr>
        <p:spPr>
          <a:xfrm>
            <a:off x="4893538" y="3336038"/>
            <a:ext cx="2714251" cy="277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F33BDF52-0E7C-4FDD-B8EC-552A7129C13D}"/>
              </a:ext>
            </a:extLst>
          </p:cNvPr>
          <p:cNvSpPr/>
          <p:nvPr/>
        </p:nvSpPr>
        <p:spPr>
          <a:xfrm>
            <a:off x="9210059" y="3755287"/>
            <a:ext cx="2128606" cy="420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C74603B2-7881-4B59-A068-54E2FED53E62}"/>
              </a:ext>
            </a:extLst>
          </p:cNvPr>
          <p:cNvSpPr/>
          <p:nvPr/>
        </p:nvSpPr>
        <p:spPr>
          <a:xfrm>
            <a:off x="9210059" y="4238574"/>
            <a:ext cx="2450016" cy="38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AA235C10-9E3F-4BB2-A792-566FE0840917}"/>
              </a:ext>
            </a:extLst>
          </p:cNvPr>
          <p:cNvSpPr/>
          <p:nvPr/>
        </p:nvSpPr>
        <p:spPr>
          <a:xfrm>
            <a:off x="9210059" y="4775201"/>
            <a:ext cx="2450016" cy="347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Action Button: Custom 16">
            <a:hlinkClick r:id="" action="ppaction://noaction" highlightClick="1"/>
            <a:extLst>
              <a:ext uri="{FF2B5EF4-FFF2-40B4-BE49-F238E27FC236}">
                <a16:creationId xmlns:a16="http://schemas.microsoft.com/office/drawing/2014/main" id="{9606E95C-729E-4D36-98E8-CF20CDE209C2}"/>
              </a:ext>
            </a:extLst>
          </p:cNvPr>
          <p:cNvSpPr/>
          <p:nvPr/>
        </p:nvSpPr>
        <p:spPr>
          <a:xfrm>
            <a:off x="8770046" y="2236358"/>
            <a:ext cx="396153"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78" name="Action Button: Custom 16">
            <a:hlinkClick r:id="" action="ppaction://noaction" highlightClick="1"/>
            <a:extLst>
              <a:ext uri="{FF2B5EF4-FFF2-40B4-BE49-F238E27FC236}">
                <a16:creationId xmlns:a16="http://schemas.microsoft.com/office/drawing/2014/main" id="{962CDF97-E874-4178-A9E9-54080828EEFE}"/>
              </a:ext>
            </a:extLst>
          </p:cNvPr>
          <p:cNvSpPr/>
          <p:nvPr/>
        </p:nvSpPr>
        <p:spPr>
          <a:xfrm>
            <a:off x="8770046" y="2733048"/>
            <a:ext cx="396000"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79" name="Action Button: Custom 16">
            <a:hlinkClick r:id="" action="ppaction://noaction" highlightClick="1"/>
            <a:extLst>
              <a:ext uri="{FF2B5EF4-FFF2-40B4-BE49-F238E27FC236}">
                <a16:creationId xmlns:a16="http://schemas.microsoft.com/office/drawing/2014/main" id="{1A7444ED-A294-46DB-A9D0-1D8652F88E37}"/>
              </a:ext>
            </a:extLst>
          </p:cNvPr>
          <p:cNvSpPr/>
          <p:nvPr/>
        </p:nvSpPr>
        <p:spPr>
          <a:xfrm>
            <a:off x="8774611" y="4228401"/>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86" name="Action Button: Custom 16">
            <a:hlinkClick r:id="" action="ppaction://noaction" highlightClick="1"/>
            <a:extLst>
              <a:ext uri="{FF2B5EF4-FFF2-40B4-BE49-F238E27FC236}">
                <a16:creationId xmlns:a16="http://schemas.microsoft.com/office/drawing/2014/main" id="{7C7AF39C-C375-4E53-98C4-8BD99335C05E}"/>
              </a:ext>
            </a:extLst>
          </p:cNvPr>
          <p:cNvSpPr/>
          <p:nvPr/>
        </p:nvSpPr>
        <p:spPr>
          <a:xfrm>
            <a:off x="8770046" y="3729950"/>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15" name="Action Button: Custom 16">
            <a:hlinkClick r:id="" action="ppaction://noaction" highlightClick="1"/>
            <a:extLst>
              <a:ext uri="{FF2B5EF4-FFF2-40B4-BE49-F238E27FC236}">
                <a16:creationId xmlns:a16="http://schemas.microsoft.com/office/drawing/2014/main" id="{7A415CCA-4D65-44FC-BC88-1D1D0F2719E1}"/>
              </a:ext>
            </a:extLst>
          </p:cNvPr>
          <p:cNvSpPr/>
          <p:nvPr/>
        </p:nvSpPr>
        <p:spPr>
          <a:xfrm>
            <a:off x="8770046" y="3231499"/>
            <a:ext cx="398297" cy="4284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16" name="Action Button: Custom 16">
            <a:hlinkClick r:id="" action="ppaction://noaction" highlightClick="1"/>
            <a:extLst>
              <a:ext uri="{FF2B5EF4-FFF2-40B4-BE49-F238E27FC236}">
                <a16:creationId xmlns:a16="http://schemas.microsoft.com/office/drawing/2014/main" id="{87FF4F42-C0CE-4E3B-95CA-C7190D5C130F}"/>
              </a:ext>
            </a:extLst>
          </p:cNvPr>
          <p:cNvSpPr/>
          <p:nvPr/>
        </p:nvSpPr>
        <p:spPr>
          <a:xfrm>
            <a:off x="8774611" y="4725092"/>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pic>
        <p:nvPicPr>
          <p:cNvPr id="33" name="Picture 32" descr="background rectangle">
            <a:extLst>
              <a:ext uri="{FF2B5EF4-FFF2-40B4-BE49-F238E27FC236}">
                <a16:creationId xmlns:a16="http://schemas.microsoft.com/office/drawing/2014/main" id="{B800D4CF-BADD-41A7-B252-BE520AD1E5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E54D6A0C-5068-4C72-8E64-E6D2774794D5}"/>
              </a:ext>
            </a:extLst>
          </p:cNvPr>
          <p:cNvSpPr txBox="1">
            <a:spLocks/>
          </p:cNvSpPr>
          <p:nvPr/>
        </p:nvSpPr>
        <p:spPr>
          <a:xfrm>
            <a:off x="0" y="296864"/>
            <a:ext cx="5842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C’est</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une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comparaison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35" name="Rounded Rectangle 46">
            <a:extLst>
              <a:ext uri="{FF2B5EF4-FFF2-40B4-BE49-F238E27FC236}">
                <a16:creationId xmlns:a16="http://schemas.microsoft.com/office/drawing/2014/main" id="{E564EE5C-F0D3-4E46-9742-DD29BFF9159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7" name="Picture 6" descr="A picture containing shirt&#10;&#10;Description automatically generated">
            <a:extLst>
              <a:ext uri="{FF2B5EF4-FFF2-40B4-BE49-F238E27FC236}">
                <a16:creationId xmlns:a16="http://schemas.microsoft.com/office/drawing/2014/main" id="{10252497-A9B7-4C42-A733-699A455DE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7554" y="-126175"/>
            <a:ext cx="1978472" cy="1978472"/>
          </a:xfrm>
          <a:prstGeom prst="rect">
            <a:avLst/>
          </a:prstGeom>
        </p:spPr>
      </p:pic>
      <p:sp>
        <p:nvSpPr>
          <p:cNvPr id="8" name="Action Button: Custom 16">
            <a:hlinkClick r:id="" action="ppaction://noaction" highlightClick="1"/>
            <a:extLst>
              <a:ext uri="{FF2B5EF4-FFF2-40B4-BE49-F238E27FC236}">
                <a16:creationId xmlns:a16="http://schemas.microsoft.com/office/drawing/2014/main" id="{B7ED05C8-3085-4596-8410-8A97B219CE62}"/>
              </a:ext>
            </a:extLst>
          </p:cNvPr>
          <p:cNvSpPr/>
          <p:nvPr/>
        </p:nvSpPr>
        <p:spPr>
          <a:xfrm>
            <a:off x="222482" y="5222374"/>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p>
        </p:txBody>
      </p:sp>
      <p:sp>
        <p:nvSpPr>
          <p:cNvPr id="9" name="Action Button: Custom 16">
            <a:hlinkClick r:id="" action="ppaction://noaction" highlightClick="1"/>
            <a:extLst>
              <a:ext uri="{FF2B5EF4-FFF2-40B4-BE49-F238E27FC236}">
                <a16:creationId xmlns:a16="http://schemas.microsoft.com/office/drawing/2014/main" id="{71F757E5-4D3B-447A-A1CD-F3DE2E94C082}"/>
              </a:ext>
            </a:extLst>
          </p:cNvPr>
          <p:cNvSpPr/>
          <p:nvPr/>
        </p:nvSpPr>
        <p:spPr>
          <a:xfrm>
            <a:off x="221288" y="5725089"/>
            <a:ext cx="356400" cy="388800"/>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t>
            </a:r>
          </a:p>
        </p:txBody>
      </p:sp>
      <p:sp>
        <p:nvSpPr>
          <p:cNvPr id="10" name="Action Button: Custom 16">
            <a:hlinkClick r:id="" action="ppaction://noaction" highlightClick="1"/>
            <a:extLst>
              <a:ext uri="{FF2B5EF4-FFF2-40B4-BE49-F238E27FC236}">
                <a16:creationId xmlns:a16="http://schemas.microsoft.com/office/drawing/2014/main" id="{50D6B3EB-60CD-4894-8CFA-34ABA845E6CA}"/>
              </a:ext>
            </a:extLst>
          </p:cNvPr>
          <p:cNvSpPr/>
          <p:nvPr/>
        </p:nvSpPr>
        <p:spPr>
          <a:xfrm>
            <a:off x="4361765" y="521008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extLst>
              <a:ext uri="{FF2B5EF4-FFF2-40B4-BE49-F238E27FC236}">
                <a16:creationId xmlns:a16="http://schemas.microsoft.com/office/drawing/2014/main" id="{DBEB8337-EDD6-4944-A2CA-E039499E641B}"/>
              </a:ext>
            </a:extLst>
          </p:cNvPr>
          <p:cNvSpPr/>
          <p:nvPr/>
        </p:nvSpPr>
        <p:spPr>
          <a:xfrm>
            <a:off x="4361765" y="5706774"/>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15" name="Action Button: Custom 16">
            <a:hlinkClick r:id="" action="ppaction://noaction" highlightClick="1"/>
            <a:extLst>
              <a:ext uri="{FF2B5EF4-FFF2-40B4-BE49-F238E27FC236}">
                <a16:creationId xmlns:a16="http://schemas.microsoft.com/office/drawing/2014/main" id="{D3A8FD62-EF5A-4EFE-9ADA-103348BA6858}"/>
              </a:ext>
            </a:extLst>
          </p:cNvPr>
          <p:cNvSpPr/>
          <p:nvPr/>
        </p:nvSpPr>
        <p:spPr>
          <a:xfrm>
            <a:off x="8775046" y="5221783"/>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extLst>
              <a:ext uri="{FF2B5EF4-FFF2-40B4-BE49-F238E27FC236}">
                <a16:creationId xmlns:a16="http://schemas.microsoft.com/office/drawing/2014/main" id="{050A355F-916B-4FF5-84EE-123F9513FCD3}"/>
              </a:ext>
            </a:extLst>
          </p:cNvPr>
          <p:cNvSpPr/>
          <p:nvPr/>
        </p:nvSpPr>
        <p:spPr>
          <a:xfrm>
            <a:off x="8775046" y="5718474"/>
            <a:ext cx="398297" cy="426639"/>
          </a:xfrm>
          <a:prstGeom prst="actionButtonBlank">
            <a:avLst/>
          </a:prstGeom>
          <a:no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2</a:t>
            </a:r>
          </a:p>
        </p:txBody>
      </p:sp>
      <p:sp>
        <p:nvSpPr>
          <p:cNvPr id="50" name="Rectangle 49">
            <a:extLst>
              <a:ext uri="{FF2B5EF4-FFF2-40B4-BE49-F238E27FC236}">
                <a16:creationId xmlns:a16="http://schemas.microsoft.com/office/drawing/2014/main" id="{8829C79F-7C5F-48EC-9476-0D7CD052AF5F}"/>
              </a:ext>
            </a:extLst>
          </p:cNvPr>
          <p:cNvSpPr/>
          <p:nvPr/>
        </p:nvSpPr>
        <p:spPr>
          <a:xfrm>
            <a:off x="4893538" y="5243066"/>
            <a:ext cx="2450016" cy="347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DFF59A4B-D6D5-4E92-A073-276DFB9F6E3C}"/>
              </a:ext>
            </a:extLst>
          </p:cNvPr>
          <p:cNvSpPr/>
          <p:nvPr/>
        </p:nvSpPr>
        <p:spPr>
          <a:xfrm>
            <a:off x="9210059" y="5745781"/>
            <a:ext cx="2450016" cy="347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986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2" grpId="0" animBg="1"/>
      <p:bldP spid="73" grpId="0" animBg="1"/>
      <p:bldP spid="74" grpId="0" animBg="1"/>
      <p:bldP spid="75" grpId="0" animBg="1"/>
      <p:bldP spid="76" grpId="0" animBg="1"/>
      <p:bldP spid="50"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a:bodyPr>
          <a:lstStyle/>
          <a:p>
            <a:r>
              <a:rPr lang="fr-FR" sz="3600" b="1" dirty="0">
                <a:solidFill>
                  <a:schemeClr val="bg1"/>
                </a:solidFill>
              </a:rPr>
              <a:t>C’est vrai?</a:t>
            </a:r>
            <a:endParaRPr lang="fr-FR" sz="3600" b="1" dirty="0">
              <a:solidFill>
                <a:schemeClr val="bg1"/>
              </a:solidFill>
              <a:latin typeface="Century Gothic" panose="020B0502020202020204" pitchFamily="34" charset="0"/>
            </a:endParaRPr>
          </a:p>
        </p:txBody>
      </p:sp>
      <p:sp>
        <p:nvSpPr>
          <p:cNvPr id="38" name="TextBox 37">
            <a:extLst>
              <a:ext uri="{FF2B5EF4-FFF2-40B4-BE49-F238E27FC236}">
                <a16:creationId xmlns:a16="http://schemas.microsoft.com/office/drawing/2014/main" id="{77FFC812-9A57-402C-B6BC-331457EF94BB}"/>
              </a:ext>
            </a:extLst>
          </p:cNvPr>
          <p:cNvSpPr txBox="1"/>
          <p:nvPr/>
        </p:nvSpPr>
        <p:spPr>
          <a:xfrm>
            <a:off x="205778" y="1219423"/>
            <a:ext cx="119862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rPr>
              <a:t>Écris une description</a:t>
            </a:r>
            <a:r>
              <a:rPr lang="fr-FR" sz="2400" b="1" dirty="0">
                <a:solidFill>
                  <a:srgbClr val="1F4E79"/>
                </a:solidFill>
                <a:latin typeface="Century Gothic" panose="020B0502020202020204" pitchFamily="34" charset="0"/>
              </a:rPr>
              <a:t> comparative.</a:t>
            </a:r>
            <a:endPar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9631611C-3688-4123-8AF2-5C451284742F}"/>
              </a:ext>
            </a:extLst>
          </p:cNvPr>
          <p:cNvGrpSpPr/>
          <p:nvPr/>
        </p:nvGrpSpPr>
        <p:grpSpPr>
          <a:xfrm>
            <a:off x="567893" y="1847178"/>
            <a:ext cx="4984949" cy="1102747"/>
            <a:chOff x="264375" y="1819663"/>
            <a:chExt cx="4984949" cy="1102747"/>
          </a:xfrm>
        </p:grpSpPr>
        <p:sp>
          <p:nvSpPr>
            <p:cNvPr id="8" name="TextBox 7">
              <a:extLst>
                <a:ext uri="{FF2B5EF4-FFF2-40B4-BE49-F238E27FC236}">
                  <a16:creationId xmlns:a16="http://schemas.microsoft.com/office/drawing/2014/main" id="{AB91FFD2-4DF4-49C6-9A01-221EB9BEED2E}"/>
                </a:ext>
              </a:extLst>
            </p:cNvPr>
            <p:cNvSpPr txBox="1"/>
            <p:nvPr/>
          </p:nvSpPr>
          <p:spPr>
            <a:xfrm>
              <a:off x="1616486" y="2460745"/>
              <a:ext cx="3632838" cy="461665"/>
            </a:xfrm>
            <a:prstGeom prst="rect">
              <a:avLst/>
            </a:prstGeom>
            <a:noFill/>
          </p:spPr>
          <p:txBody>
            <a:bodyPr wrap="square" rtlCol="0">
              <a:spAutoFit/>
            </a:bodyPr>
            <a:lstStyle/>
            <a:p>
              <a:pPr lvl="0">
                <a:defRPr/>
              </a:pPr>
              <a:r>
                <a:rPr kumimoji="0" lang="fr-FR" sz="2400" b="1" i="0" u="none" strike="noStrike" kern="1200" cap="none" spc="0" normalizeH="0" baseline="0" noProof="0">
                  <a:ln>
                    <a:noFill/>
                  </a:ln>
                  <a:solidFill>
                    <a:srgbClr val="1F4E79"/>
                  </a:solidFill>
                  <a:effectLst/>
                  <a:uLnTx/>
                  <a:uFillTx/>
                  <a:latin typeface="Century Gothic" panose="020B0502020202020204" pitchFamily="34" charset="0"/>
                  <a:ea typeface="+mn-ea"/>
                  <a:cs typeface="+mn-cs"/>
                </a:rPr>
                <a:t>Sarah – grande </a:t>
              </a:r>
              <a:r>
                <a:rPr lang="fr-FR" sz="2400" b="1">
                  <a:solidFill>
                    <a:srgbClr val="1F4E79"/>
                  </a:solidFill>
                  <a:latin typeface="Century Gothic" panose="020B0502020202020204" pitchFamily="34" charset="0"/>
                </a:rPr>
                <a:t>– </a:t>
              </a:r>
              <a:r>
                <a:rPr kumimoji="0" lang="fr-FR" sz="2400" b="1" i="0" u="none" strike="noStrike" kern="1200" cap="none" spc="0" normalizeH="0" baseline="0" noProof="0">
                  <a:ln>
                    <a:noFill/>
                  </a:ln>
                  <a:solidFill>
                    <a:srgbClr val="1F4E79"/>
                  </a:solidFill>
                  <a:effectLst/>
                  <a:uLnTx/>
                  <a:uFillTx/>
                  <a:latin typeface="Century Gothic" panose="020B0502020202020204" pitchFamily="34" charset="0"/>
                  <a:ea typeface="+mn-ea"/>
                  <a:cs typeface="+mn-cs"/>
                </a:rPr>
                <a:t>Lisa</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53C2727-3C71-4C33-B20A-B9E27BC516A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grpSp>
      <p:sp>
        <p:nvSpPr>
          <p:cNvPr id="27" name="TextBox 26">
            <a:extLst>
              <a:ext uri="{FF2B5EF4-FFF2-40B4-BE49-F238E27FC236}">
                <a16:creationId xmlns:a16="http://schemas.microsoft.com/office/drawing/2014/main" id="{3C50BA14-7460-45B3-9D39-DB512F95B7C0}"/>
              </a:ext>
            </a:extLst>
          </p:cNvPr>
          <p:cNvSpPr txBox="1"/>
          <p:nvPr/>
        </p:nvSpPr>
        <p:spPr>
          <a:xfrm>
            <a:off x="8810585" y="1177279"/>
            <a:ext cx="3222726" cy="46815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8" name="Picture 67" descr="background rectangle">
            <a:extLst>
              <a:ext uri="{FF2B5EF4-FFF2-40B4-BE49-F238E27FC236}">
                <a16:creationId xmlns:a16="http://schemas.microsoft.com/office/drawing/2014/main" id="{D52C33C7-8403-445A-8157-7266FE865C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9" name="Title 3">
            <a:extLst>
              <a:ext uri="{FF2B5EF4-FFF2-40B4-BE49-F238E27FC236}">
                <a16:creationId xmlns:a16="http://schemas.microsoft.com/office/drawing/2014/main" id="{CE73B99E-EBEB-4CC4-9A79-D81E95857B1E}"/>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Ils sont comment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pSp>
        <p:nvGrpSpPr>
          <p:cNvPr id="33" name="Group 32">
            <a:extLst>
              <a:ext uri="{FF2B5EF4-FFF2-40B4-BE49-F238E27FC236}">
                <a16:creationId xmlns:a16="http://schemas.microsoft.com/office/drawing/2014/main" id="{9631611C-3688-4123-8AF2-5C451284742F}"/>
              </a:ext>
            </a:extLst>
          </p:cNvPr>
          <p:cNvGrpSpPr/>
          <p:nvPr/>
        </p:nvGrpSpPr>
        <p:grpSpPr>
          <a:xfrm>
            <a:off x="574431" y="3461508"/>
            <a:ext cx="4984949" cy="1102747"/>
            <a:chOff x="264375" y="1819663"/>
            <a:chExt cx="4984949" cy="1102747"/>
          </a:xfrm>
        </p:grpSpPr>
        <p:sp>
          <p:nvSpPr>
            <p:cNvPr id="34" name="TextBox 33">
              <a:extLst>
                <a:ext uri="{FF2B5EF4-FFF2-40B4-BE49-F238E27FC236}">
                  <a16:creationId xmlns:a16="http://schemas.microsoft.com/office/drawing/2014/main" id="{AB91FFD2-4DF4-49C6-9A01-221EB9BEED2E}"/>
                </a:ext>
              </a:extLst>
            </p:cNvPr>
            <p:cNvSpPr txBox="1"/>
            <p:nvPr/>
          </p:nvSpPr>
          <p:spPr>
            <a:xfrm>
              <a:off x="1616486" y="2460745"/>
              <a:ext cx="3632838" cy="461665"/>
            </a:xfrm>
            <a:prstGeom prst="rect">
              <a:avLst/>
            </a:prstGeom>
            <a:noFill/>
          </p:spPr>
          <p:txBody>
            <a:bodyPr wrap="square" rtlCol="0">
              <a:spAutoFit/>
            </a:bodyPr>
            <a:lstStyle/>
            <a:p>
              <a:pPr lvl="0">
                <a:defRPr/>
              </a:pPr>
              <a:r>
                <a:rPr kumimoji="0" lang="fr-FR" sz="2400" b="1" i="0" u="none" strike="noStrike" kern="1200" cap="none" spc="0" normalizeH="0" baseline="0" noProof="0">
                  <a:ln>
                    <a:noFill/>
                  </a:ln>
                  <a:solidFill>
                    <a:srgbClr val="1F4E79"/>
                  </a:solidFill>
                  <a:effectLst/>
                  <a:uLnTx/>
                  <a:uFillTx/>
                  <a:latin typeface="Century Gothic" panose="020B0502020202020204" pitchFamily="34" charset="0"/>
                  <a:ea typeface="+mn-ea"/>
                  <a:cs typeface="+mn-cs"/>
                </a:rPr>
                <a:t>Patrick – gros </a:t>
              </a:r>
              <a:r>
                <a:rPr lang="fr-FR" sz="2400" b="1">
                  <a:solidFill>
                    <a:srgbClr val="1F4E79"/>
                  </a:solidFill>
                  <a:latin typeface="Century Gothic" panose="020B0502020202020204" pitchFamily="34" charset="0"/>
                </a:rPr>
                <a:t>– </a:t>
              </a:r>
              <a:r>
                <a:rPr kumimoji="0" lang="fr-FR" sz="2400" b="1" i="0" u="none" strike="noStrike" kern="1200" cap="none" spc="0" normalizeH="0" baseline="0" noProof="0">
                  <a:ln>
                    <a:noFill/>
                  </a:ln>
                  <a:solidFill>
                    <a:srgbClr val="1F4E79"/>
                  </a:solidFill>
                  <a:effectLst/>
                  <a:uLnTx/>
                  <a:uFillTx/>
                  <a:latin typeface="Century Gothic" panose="020B0502020202020204" pitchFamily="34" charset="0"/>
                  <a:ea typeface="+mn-ea"/>
                  <a:cs typeface="+mn-cs"/>
                </a:rPr>
                <a:t>Pierre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853C2727-3C71-4C33-B20A-B9E27BC516A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5B9BD5">
                      <a:lumMod val="50000"/>
                    </a:srgbClr>
                  </a:solidFill>
                  <a:latin typeface="Century Gothic" panose="020F0302020204030204"/>
                </a:rPr>
                <a:t>2</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36" name="Group 35">
            <a:extLst>
              <a:ext uri="{FF2B5EF4-FFF2-40B4-BE49-F238E27FC236}">
                <a16:creationId xmlns:a16="http://schemas.microsoft.com/office/drawing/2014/main" id="{9631611C-3688-4123-8AF2-5C451284742F}"/>
              </a:ext>
            </a:extLst>
          </p:cNvPr>
          <p:cNvGrpSpPr/>
          <p:nvPr/>
        </p:nvGrpSpPr>
        <p:grpSpPr>
          <a:xfrm>
            <a:off x="574431" y="5084790"/>
            <a:ext cx="4984949" cy="1157869"/>
            <a:chOff x="264375" y="1819663"/>
            <a:chExt cx="4984949" cy="1157869"/>
          </a:xfrm>
        </p:grpSpPr>
        <p:sp>
          <p:nvSpPr>
            <p:cNvPr id="37" name="TextBox 36">
              <a:extLst>
                <a:ext uri="{FF2B5EF4-FFF2-40B4-BE49-F238E27FC236}">
                  <a16:creationId xmlns:a16="http://schemas.microsoft.com/office/drawing/2014/main" id="{AB91FFD2-4DF4-49C6-9A01-221EB9BEED2E}"/>
                </a:ext>
              </a:extLst>
            </p:cNvPr>
            <p:cNvSpPr txBox="1"/>
            <p:nvPr/>
          </p:nvSpPr>
          <p:spPr>
            <a:xfrm>
              <a:off x="1616486" y="2515867"/>
              <a:ext cx="3632838" cy="461665"/>
            </a:xfrm>
            <a:prstGeom prst="rect">
              <a:avLst/>
            </a:prstGeom>
            <a:noFill/>
          </p:spPr>
          <p:txBody>
            <a:bodyPr wrap="square" rtlCol="0">
              <a:spAutoFit/>
            </a:bodyPr>
            <a:lstStyle/>
            <a:p>
              <a:pPr lvl="0">
                <a:defRPr/>
              </a:pPr>
              <a:r>
                <a:rPr lang="fr-FR" sz="2400" b="1">
                  <a:solidFill>
                    <a:srgbClr val="1F4E79"/>
                  </a:solidFill>
                  <a:latin typeface="Century Gothic" panose="020B0502020202020204" pitchFamily="34" charset="0"/>
                </a:rPr>
                <a:t>Paul – petit – Thomas</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853C2727-3C71-4C33-B20A-B9E27BC516A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3</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44" name="Group 43">
            <a:extLst>
              <a:ext uri="{FF2B5EF4-FFF2-40B4-BE49-F238E27FC236}">
                <a16:creationId xmlns:a16="http://schemas.microsoft.com/office/drawing/2014/main" id="{9631611C-3688-4123-8AF2-5C451284742F}"/>
              </a:ext>
            </a:extLst>
          </p:cNvPr>
          <p:cNvGrpSpPr/>
          <p:nvPr/>
        </p:nvGrpSpPr>
        <p:grpSpPr>
          <a:xfrm>
            <a:off x="7048362" y="1879244"/>
            <a:ext cx="4984949" cy="1102747"/>
            <a:chOff x="264375" y="1819663"/>
            <a:chExt cx="4984949" cy="1102747"/>
          </a:xfrm>
        </p:grpSpPr>
        <p:sp>
          <p:nvSpPr>
            <p:cNvPr id="45" name="TextBox 44">
              <a:extLst>
                <a:ext uri="{FF2B5EF4-FFF2-40B4-BE49-F238E27FC236}">
                  <a16:creationId xmlns:a16="http://schemas.microsoft.com/office/drawing/2014/main" id="{AB91FFD2-4DF4-49C6-9A01-221EB9BEED2E}"/>
                </a:ext>
              </a:extLst>
            </p:cNvPr>
            <p:cNvSpPr txBox="1"/>
            <p:nvPr/>
          </p:nvSpPr>
          <p:spPr>
            <a:xfrm>
              <a:off x="1616486" y="2460745"/>
              <a:ext cx="3632838" cy="461665"/>
            </a:xfrm>
            <a:prstGeom prst="rect">
              <a:avLst/>
            </a:prstGeom>
            <a:noFill/>
          </p:spPr>
          <p:txBody>
            <a:bodyPr wrap="square" rtlCol="0">
              <a:spAutoFit/>
            </a:bodyPr>
            <a:lstStyle/>
            <a:p>
              <a:pPr lvl="0">
                <a:defRPr/>
              </a:pPr>
              <a:r>
                <a:rPr lang="fr-FR" sz="2400" b="1" noProof="0">
                  <a:solidFill>
                    <a:srgbClr val="1F4E79"/>
                  </a:solidFill>
                  <a:latin typeface="Century Gothic" panose="020B0502020202020204" pitchFamily="34" charset="0"/>
                </a:rPr>
                <a:t>Zoë </a:t>
              </a:r>
              <a:r>
                <a:rPr lang="fr-FR" sz="2400" b="1">
                  <a:solidFill>
                    <a:srgbClr val="1F4E79"/>
                  </a:solidFill>
                  <a:latin typeface="Century Gothic" panose="020B0502020202020204" pitchFamily="34" charset="0"/>
                </a:rPr>
                <a:t>– rapide – Carine</a:t>
              </a:r>
              <a:r>
                <a:rPr lang="fr-FR" sz="2400" b="1" noProof="0">
                  <a:solidFill>
                    <a:srgbClr val="1F4E79"/>
                  </a:solidFill>
                  <a:latin typeface="Century Gothic" panose="020B0502020202020204" pitchFamily="34" charset="0"/>
                </a:rPr>
                <a:t> </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853C2727-3C71-4C33-B20A-B9E27BC516A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5B9BD5">
                      <a:lumMod val="50000"/>
                    </a:srgbClr>
                  </a:solidFill>
                  <a:latin typeface="Century Gothic" panose="020F0302020204030204"/>
                </a:rPr>
                <a:t>4</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47" name="Group 46">
            <a:extLst>
              <a:ext uri="{FF2B5EF4-FFF2-40B4-BE49-F238E27FC236}">
                <a16:creationId xmlns:a16="http://schemas.microsoft.com/office/drawing/2014/main" id="{9631611C-3688-4123-8AF2-5C451284742F}"/>
              </a:ext>
            </a:extLst>
          </p:cNvPr>
          <p:cNvGrpSpPr/>
          <p:nvPr/>
        </p:nvGrpSpPr>
        <p:grpSpPr>
          <a:xfrm>
            <a:off x="7048362" y="3509126"/>
            <a:ext cx="4984949" cy="1102747"/>
            <a:chOff x="264375" y="1819663"/>
            <a:chExt cx="4984949" cy="1102747"/>
          </a:xfrm>
        </p:grpSpPr>
        <p:sp>
          <p:nvSpPr>
            <p:cNvPr id="48" name="TextBox 47">
              <a:extLst>
                <a:ext uri="{FF2B5EF4-FFF2-40B4-BE49-F238E27FC236}">
                  <a16:creationId xmlns:a16="http://schemas.microsoft.com/office/drawing/2014/main" id="{AB91FFD2-4DF4-49C6-9A01-221EB9BEED2E}"/>
                </a:ext>
              </a:extLst>
            </p:cNvPr>
            <p:cNvSpPr txBox="1"/>
            <p:nvPr/>
          </p:nvSpPr>
          <p:spPr>
            <a:xfrm>
              <a:off x="1381219" y="2460745"/>
              <a:ext cx="3868105" cy="461665"/>
            </a:xfrm>
            <a:prstGeom prst="rect">
              <a:avLst/>
            </a:prstGeom>
            <a:noFill/>
          </p:spPr>
          <p:txBody>
            <a:bodyPr wrap="square" rtlCol="0">
              <a:spAutoFit/>
            </a:bodyPr>
            <a:lstStyle/>
            <a:p>
              <a:pPr lvl="0">
                <a:defRPr/>
              </a:pPr>
              <a:r>
                <a:rPr kumimoji="0" lang="fr-FR" sz="2400" b="1" i="0" u="none" strike="noStrike" kern="1200" cap="none" spc="0" normalizeH="0" baseline="0" noProof="0">
                  <a:ln>
                    <a:noFill/>
                  </a:ln>
                  <a:solidFill>
                    <a:srgbClr val="1F4E79"/>
                  </a:solidFill>
                  <a:effectLst/>
                  <a:uLnTx/>
                  <a:uFillTx/>
                  <a:latin typeface="Century Gothic" panose="020B0502020202020204" pitchFamily="34" charset="0"/>
                  <a:ea typeface="+mn-ea"/>
                  <a:cs typeface="+mn-cs"/>
                </a:rPr>
                <a:t>Sophie – jeune </a:t>
              </a:r>
              <a:r>
                <a:rPr lang="fr-FR" sz="2400" b="1">
                  <a:solidFill>
                    <a:srgbClr val="1F4E79"/>
                  </a:solidFill>
                  <a:latin typeface="Century Gothic" panose="020B0502020202020204" pitchFamily="34" charset="0"/>
                </a:rPr>
                <a:t>– </a:t>
              </a:r>
              <a:r>
                <a:rPr kumimoji="0" lang="fr-FR" sz="2400" b="1" i="0" u="none" strike="noStrike" kern="1200" cap="none" spc="0" normalizeH="0" baseline="0" noProof="0">
                  <a:ln>
                    <a:noFill/>
                  </a:ln>
                  <a:solidFill>
                    <a:srgbClr val="1F4E79"/>
                  </a:solidFill>
                  <a:effectLst/>
                  <a:uLnTx/>
                  <a:uFillTx/>
                  <a:latin typeface="Century Gothic" panose="020B0502020202020204" pitchFamily="34" charset="0"/>
                  <a:ea typeface="+mn-ea"/>
                  <a:cs typeface="+mn-cs"/>
                </a:rPr>
                <a:t>Isabelle</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853C2727-3C71-4C33-B20A-B9E27BC516A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5B9BD5">
                      <a:lumMod val="50000"/>
                    </a:srgbClr>
                  </a:solidFill>
                  <a:latin typeface="Century Gothic" panose="020F0302020204030204"/>
                </a:rPr>
                <a:t>5</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50" name="Group 49">
            <a:extLst>
              <a:ext uri="{FF2B5EF4-FFF2-40B4-BE49-F238E27FC236}">
                <a16:creationId xmlns:a16="http://schemas.microsoft.com/office/drawing/2014/main" id="{9631611C-3688-4123-8AF2-5C451284742F}"/>
              </a:ext>
            </a:extLst>
          </p:cNvPr>
          <p:cNvGrpSpPr/>
          <p:nvPr/>
        </p:nvGrpSpPr>
        <p:grpSpPr>
          <a:xfrm>
            <a:off x="7048362" y="5084790"/>
            <a:ext cx="4984949" cy="1102747"/>
            <a:chOff x="264375" y="1819663"/>
            <a:chExt cx="4984949" cy="1102747"/>
          </a:xfrm>
        </p:grpSpPr>
        <p:sp>
          <p:nvSpPr>
            <p:cNvPr id="51" name="TextBox 50">
              <a:extLst>
                <a:ext uri="{FF2B5EF4-FFF2-40B4-BE49-F238E27FC236}">
                  <a16:creationId xmlns:a16="http://schemas.microsoft.com/office/drawing/2014/main" id="{AB91FFD2-4DF4-49C6-9A01-221EB9BEED2E}"/>
                </a:ext>
              </a:extLst>
            </p:cNvPr>
            <p:cNvSpPr txBox="1"/>
            <p:nvPr/>
          </p:nvSpPr>
          <p:spPr>
            <a:xfrm>
              <a:off x="1616486" y="2460745"/>
              <a:ext cx="3632838" cy="461665"/>
            </a:xfrm>
            <a:prstGeom prst="rect">
              <a:avLst/>
            </a:prstGeom>
            <a:noFill/>
          </p:spPr>
          <p:txBody>
            <a:bodyPr wrap="square" rtlCol="0">
              <a:spAutoFit/>
            </a:bodyPr>
            <a:lstStyle/>
            <a:p>
              <a:pPr lvl="0">
                <a:defRPr/>
              </a:pPr>
              <a:r>
                <a:rPr lang="fr-FR" sz="2400" b="1">
                  <a:solidFill>
                    <a:srgbClr val="1F4E79"/>
                  </a:solidFill>
                  <a:latin typeface="Century Gothic" panose="020B0502020202020204" pitchFamily="34" charset="0"/>
                </a:rPr>
                <a:t>Abdel – content – Amir</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853C2727-3C71-4C33-B20A-B9E27BC516A6}"/>
                </a:ext>
              </a:extLst>
            </p:cNvPr>
            <p:cNvSpPr txBox="1"/>
            <p:nvPr/>
          </p:nvSpPr>
          <p:spPr>
            <a:xfrm>
              <a:off x="264375" y="1819663"/>
              <a:ext cx="460800" cy="461665"/>
            </a:xfrm>
            <a:prstGeom prst="rect">
              <a:avLst/>
            </a:prstGeom>
            <a:solidFill>
              <a:schemeClr val="bg1"/>
            </a:solidFill>
            <a:ln w="28575">
              <a:solidFill>
                <a:schemeClr val="accent1">
                  <a:lumMod val="50000"/>
                </a:schemeClr>
              </a:solidFill>
            </a:ln>
          </p:spPr>
          <p:txBody>
            <a:bodyPr wrap="square" rtlCol="0" anchor="ctr">
              <a:spAutoFit/>
            </a:bodyPr>
            <a:lstStyle>
              <a:defPPr>
                <a:defRPr lang="en-US"/>
              </a:defPPr>
              <a:lvl1pPr algn="ctr">
                <a:defRPr sz="2400" b="1">
                  <a:solidFill>
                    <a:schemeClr val="accent1">
                      <a:lumMod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53" name="TextBox 52">
            <a:extLst>
              <a:ext uri="{FF2B5EF4-FFF2-40B4-BE49-F238E27FC236}">
                <a16:creationId xmlns:a16="http://schemas.microsoft.com/office/drawing/2014/main" id="{AB91FFD2-4DF4-49C6-9A01-221EB9BEED2E}"/>
              </a:ext>
            </a:extLst>
          </p:cNvPr>
          <p:cNvSpPr txBox="1"/>
          <p:nvPr/>
        </p:nvSpPr>
        <p:spPr>
          <a:xfrm>
            <a:off x="1476000" y="2595482"/>
            <a:ext cx="4792079" cy="461665"/>
          </a:xfrm>
          <a:prstGeom prst="rect">
            <a:avLst/>
          </a:prstGeom>
          <a:solidFill>
            <a:schemeClr val="bg1"/>
          </a:solidFill>
        </p:spPr>
        <p:txBody>
          <a:bodyPr wrap="square" rtlCol="0">
            <a:spAutoFit/>
          </a:bodyPr>
          <a:lstStyle/>
          <a:p>
            <a:pPr lvl="0">
              <a:defRPr/>
            </a:pP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Sarah est plus grande </a:t>
            </a:r>
            <a:r>
              <a:rPr lang="fr-FR" sz="2400" b="1" dirty="0">
                <a:solidFill>
                  <a:srgbClr val="E87D1E"/>
                </a:solidFill>
                <a:latin typeface="Century Gothic" panose="020B0502020202020204" pitchFamily="34" charset="0"/>
              </a:rPr>
              <a:t>que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Lisa.</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AB91FFD2-4DF4-49C6-9A01-221EB9BEED2E}"/>
              </a:ext>
            </a:extLst>
          </p:cNvPr>
          <p:cNvSpPr txBox="1"/>
          <p:nvPr/>
        </p:nvSpPr>
        <p:spPr>
          <a:xfrm>
            <a:off x="1475956" y="4198278"/>
            <a:ext cx="4968084" cy="461665"/>
          </a:xfrm>
          <a:prstGeom prst="rect">
            <a:avLst/>
          </a:prstGeom>
          <a:solidFill>
            <a:schemeClr val="bg1"/>
          </a:solidFill>
        </p:spPr>
        <p:txBody>
          <a:bodyPr wrap="square" rtlCol="0">
            <a:spAutoFit/>
          </a:bodyPr>
          <a:lstStyle/>
          <a:p>
            <a:pPr lvl="0">
              <a:defRPr/>
            </a:pP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Patrick est aussi gros que Pierre.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B91FFD2-4DF4-49C6-9A01-221EB9BEED2E}"/>
              </a:ext>
            </a:extLst>
          </p:cNvPr>
          <p:cNvSpPr txBox="1"/>
          <p:nvPr/>
        </p:nvSpPr>
        <p:spPr>
          <a:xfrm>
            <a:off x="1476000" y="5833140"/>
            <a:ext cx="5101173" cy="461665"/>
          </a:xfrm>
          <a:prstGeom prst="rect">
            <a:avLst/>
          </a:prstGeom>
          <a:solidFill>
            <a:schemeClr val="bg1"/>
          </a:solidFill>
        </p:spPr>
        <p:txBody>
          <a:bodyPr wrap="square" rtlCol="0">
            <a:spAutoFit/>
          </a:bodyPr>
          <a:lstStyle/>
          <a:p>
            <a:pPr lvl="0">
              <a:defRPr/>
            </a:pP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Paul est moins petit que Thomas.</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AB91FFD2-4DF4-49C6-9A01-221EB9BEED2E}"/>
              </a:ext>
            </a:extLst>
          </p:cNvPr>
          <p:cNvSpPr txBox="1"/>
          <p:nvPr/>
        </p:nvSpPr>
        <p:spPr>
          <a:xfrm>
            <a:off x="6998400" y="2595600"/>
            <a:ext cx="5141124" cy="461665"/>
          </a:xfrm>
          <a:prstGeom prst="rect">
            <a:avLst/>
          </a:prstGeom>
          <a:solidFill>
            <a:schemeClr val="bg1"/>
          </a:solidFill>
        </p:spPr>
        <p:txBody>
          <a:bodyPr wrap="square" rtlCol="0">
            <a:spAutoFit/>
          </a:bodyPr>
          <a:lstStyle/>
          <a:p>
            <a:pPr lvl="0">
              <a:defRPr/>
            </a:pPr>
            <a:r>
              <a:rPr kumimoji="0" lang="fr-FR" sz="2400" b="1"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mn-cs"/>
              </a:rPr>
              <a:t>Zoë</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 est moins rapide que Carine.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AB91FFD2-4DF4-49C6-9A01-221EB9BEED2E}"/>
              </a:ext>
            </a:extLst>
          </p:cNvPr>
          <p:cNvSpPr txBox="1"/>
          <p:nvPr/>
        </p:nvSpPr>
        <p:spPr>
          <a:xfrm>
            <a:off x="6997974" y="4197600"/>
            <a:ext cx="5143638" cy="473904"/>
          </a:xfrm>
          <a:prstGeom prst="rect">
            <a:avLst/>
          </a:prstGeom>
          <a:solidFill>
            <a:schemeClr val="bg1"/>
          </a:solidFill>
        </p:spPr>
        <p:txBody>
          <a:bodyPr wrap="square" rtlCol="0">
            <a:spAutoFit/>
          </a:bodyPr>
          <a:lstStyle/>
          <a:p>
            <a:pPr lvl="0">
              <a:defRPr/>
            </a:pP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Sophie est plus jeune qu’Isabelle.</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AB91FFD2-4DF4-49C6-9A01-221EB9BEED2E}"/>
              </a:ext>
            </a:extLst>
          </p:cNvPr>
          <p:cNvSpPr txBox="1"/>
          <p:nvPr/>
        </p:nvSpPr>
        <p:spPr>
          <a:xfrm>
            <a:off x="6998400" y="5833139"/>
            <a:ext cx="4941502" cy="461665"/>
          </a:xfrm>
          <a:prstGeom prst="rect">
            <a:avLst/>
          </a:prstGeom>
          <a:solidFill>
            <a:schemeClr val="bg1"/>
          </a:solidFill>
        </p:spPr>
        <p:txBody>
          <a:bodyPr wrap="square" rtlCol="0">
            <a:spAutoFit/>
          </a:bodyPr>
          <a:lstStyle/>
          <a:p>
            <a:pPr lvl="0">
              <a:defRPr/>
            </a:pP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Abdel est plus content qu’Amir.</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AB91FFD2-4DF4-49C6-9A01-221EB9BEED2E}"/>
              </a:ext>
            </a:extLst>
          </p:cNvPr>
          <p:cNvSpPr txBox="1"/>
          <p:nvPr/>
        </p:nvSpPr>
        <p:spPr>
          <a:xfrm>
            <a:off x="6833697" y="250657"/>
            <a:ext cx="4718957" cy="461665"/>
          </a:xfrm>
          <a:prstGeom prst="rect">
            <a:avLst/>
          </a:prstGeom>
          <a:solidFill>
            <a:schemeClr val="bg1"/>
          </a:solidFill>
        </p:spPr>
        <p:txBody>
          <a:bodyPr wrap="square" rtlCol="0">
            <a:spAutoFit/>
          </a:bodyPr>
          <a:lstStyle/>
          <a:p>
            <a:pPr lvl="0">
              <a:defRPr/>
            </a:pP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Réponses:</a:t>
            </a:r>
            <a:endPar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endParaRPr>
          </a:p>
        </p:txBody>
      </p:sp>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1632" y="1689888"/>
            <a:ext cx="333515" cy="971117"/>
          </a:xfrm>
          <a:prstGeom prst="rect">
            <a:avLst/>
          </a:prstGeom>
        </p:spPr>
      </p:pic>
      <p:pic>
        <p:nvPicPr>
          <p:cNvPr id="62" name="Picture 6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39323" y="1956936"/>
            <a:ext cx="374862" cy="651076"/>
          </a:xfrm>
          <a:prstGeom prst="rect">
            <a:avLst/>
          </a:prstGeom>
        </p:spPr>
      </p:pic>
      <p:pic>
        <p:nvPicPr>
          <p:cNvPr id="66" name="Picture 6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5935" y="1047640"/>
            <a:ext cx="1122499" cy="1572606"/>
          </a:xfrm>
          <a:prstGeom prst="rect">
            <a:avLst/>
          </a:prstGeom>
        </p:spPr>
      </p:pic>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5589" y="1306204"/>
            <a:ext cx="1135239" cy="122098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2576" y="4659943"/>
            <a:ext cx="365084" cy="1225342"/>
          </a:xfrm>
          <a:prstGeom prst="rect">
            <a:avLst/>
          </a:prstGeom>
        </p:spPr>
      </p:pic>
      <p:pic>
        <p:nvPicPr>
          <p:cNvPr id="5" name="Picture 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92850" y="5046517"/>
            <a:ext cx="393438" cy="819662"/>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6890" y="3081253"/>
            <a:ext cx="1107390" cy="1154017"/>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0230" y="2965052"/>
            <a:ext cx="638609" cy="1239652"/>
          </a:xfrm>
          <a:prstGeom prst="rect">
            <a:avLst/>
          </a:prstGeom>
        </p:spPr>
      </p:pic>
      <p:pic>
        <p:nvPicPr>
          <p:cNvPr id="10" name="Picture 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400473" y="4722912"/>
            <a:ext cx="1050467" cy="1050467"/>
          </a:xfrm>
          <a:prstGeom prst="rect">
            <a:avLst/>
          </a:prstGeom>
        </p:spPr>
      </p:pic>
      <p:pic>
        <p:nvPicPr>
          <p:cNvPr id="11" name="Picture 1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588487" y="4413675"/>
            <a:ext cx="1703546" cy="1703546"/>
          </a:xfrm>
          <a:prstGeom prst="rect">
            <a:avLst/>
          </a:prstGeom>
        </p:spPr>
      </p:pic>
      <p:pic>
        <p:nvPicPr>
          <p:cNvPr id="7170" name="Picture 2" descr="Cat, Black, Large, Fat, Pet, Animal">
            <a:extLst>
              <a:ext uri="{FF2B5EF4-FFF2-40B4-BE49-F238E27FC236}">
                <a16:creationId xmlns:a16="http://schemas.microsoft.com/office/drawing/2014/main" id="{0AFB0EAC-5993-4BEC-85B3-691440D50F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25983" y="3256239"/>
            <a:ext cx="977399" cy="8586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CF33B57-681C-4B61-9E71-CB38DAD0ADDD}"/>
              </a:ext>
            </a:extLst>
          </p:cNvPr>
          <p:cNvPicPr>
            <a:picLocks noChangeAspect="1"/>
          </p:cNvPicPr>
          <p:nvPr/>
        </p:nvPicPr>
        <p:blipFill>
          <a:blip r:embed="rId15"/>
          <a:stretch>
            <a:fillRect/>
          </a:stretch>
        </p:blipFill>
        <p:spPr>
          <a:xfrm>
            <a:off x="4358155" y="3129041"/>
            <a:ext cx="1107390" cy="1080598"/>
          </a:xfrm>
          <a:prstGeom prst="rect">
            <a:avLst/>
          </a:prstGeom>
        </p:spPr>
      </p:pic>
      <p:sp>
        <p:nvSpPr>
          <p:cNvPr id="14" name="Rounded Rectangle 46">
            <a:extLst>
              <a:ext uri="{FF2B5EF4-FFF2-40B4-BE49-F238E27FC236}">
                <a16:creationId xmlns:a16="http://schemas.microsoft.com/office/drawing/2014/main" id="{3E41FD12-59E2-424B-AB59-6171E8A302F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39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3" grpId="0" animBg="1"/>
      <p:bldP spid="54" grpId="0" animBg="1"/>
      <p:bldP spid="55" grpId="0" animBg="1"/>
      <p:bldP spid="57" grpId="0" animBg="1"/>
      <p:bldP spid="58" grpId="0" animBg="1"/>
      <p:bldP spid="59" grpId="0" animBg="1"/>
      <p:bldP spid="6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6" name="TextBox 5">
            <a:extLst>
              <a:ext uri="{FF2B5EF4-FFF2-40B4-BE49-F238E27FC236}">
                <a16:creationId xmlns:a16="http://schemas.microsoft.com/office/drawing/2014/main" id="{14F55C5B-6E69-D74E-9BE5-8088EB3228DB}"/>
              </a:ext>
            </a:extLst>
          </p:cNvPr>
          <p:cNvSpPr txBox="1"/>
          <p:nvPr/>
        </p:nvSpPr>
        <p:spPr>
          <a:xfrm>
            <a:off x="2557001" y="1552600"/>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plus grand que </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le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chien</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14F55C5B-6E69-D74E-9BE5-8088EB3228DB}"/>
              </a:ext>
            </a:extLst>
          </p:cNvPr>
          <p:cNvSpPr txBox="1"/>
          <p:nvPr/>
        </p:nvSpPr>
        <p:spPr>
          <a:xfrm>
            <a:off x="6853682" y="2181402"/>
            <a:ext cx="4515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plus grand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4F55C5B-6E69-D74E-9BE5-8088EB3228DB}"/>
              </a:ext>
            </a:extLst>
          </p:cNvPr>
          <p:cNvSpPr txBox="1"/>
          <p:nvPr/>
        </p:nvSpPr>
        <p:spPr>
          <a:xfrm>
            <a:off x="2557001" y="2682700"/>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C’est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plus rapide que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vache?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14F55C5B-6E69-D74E-9BE5-8088EB3228DB}"/>
              </a:ext>
            </a:extLst>
          </p:cNvPr>
          <p:cNvSpPr txBox="1"/>
          <p:nvPr/>
        </p:nvSpPr>
        <p:spPr>
          <a:xfrm>
            <a:off x="6853683" y="3236275"/>
            <a:ext cx="4035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c’est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plus rapide</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4F55C5B-6E69-D74E-9BE5-8088EB3228DB}"/>
              </a:ext>
            </a:extLst>
          </p:cNvPr>
          <p:cNvSpPr txBox="1"/>
          <p:nvPr/>
        </p:nvSpPr>
        <p:spPr>
          <a:xfrm>
            <a:off x="2557001" y="3812800"/>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C’est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plus dangereux</a:t>
            </a:r>
            <a:r>
              <a:rPr kumimoji="0" lang="en-GB" sz="2400" b="1" i="0" u="none" strike="noStrike" kern="1200" cap="none" spc="0" normalizeH="0" noProof="0">
                <a:ln>
                  <a:noFill/>
                </a:ln>
                <a:solidFill>
                  <a:srgbClr val="4472C4">
                    <a:lumMod val="50000"/>
                  </a:srgbClr>
                </a:solidFill>
                <a:effectLst/>
                <a:uLnTx/>
                <a:uFillTx/>
                <a:latin typeface="Century Gothic" panose="020F0302020204030204"/>
                <a:ea typeface="+mn-ea"/>
                <a:cs typeface="+mn-cs"/>
              </a:rPr>
              <a:t> que </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la girafe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4F55C5B-6E69-D74E-9BE5-8088EB3228DB}"/>
              </a:ext>
            </a:extLst>
          </p:cNvPr>
          <p:cNvSpPr txBox="1"/>
          <p:nvPr/>
        </p:nvSpPr>
        <p:spPr>
          <a:xfrm>
            <a:off x="6853683" y="4291148"/>
            <a:ext cx="4515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plus</a:t>
            </a:r>
            <a:r>
              <a:rPr kumimoji="0" lang="en-GB"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dangereux</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14F55C5B-6E69-D74E-9BE5-8088EB3228DB}"/>
              </a:ext>
            </a:extLst>
          </p:cNvPr>
          <p:cNvSpPr txBox="1"/>
          <p:nvPr/>
        </p:nvSpPr>
        <p:spPr>
          <a:xfrm>
            <a:off x="2557001" y="4942899"/>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guépard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4F55C5B-6E69-D74E-9BE5-8088EB3228DB}"/>
              </a:ext>
            </a:extLst>
          </p:cNvPr>
          <p:cNvSpPr txBox="1"/>
          <p:nvPr/>
        </p:nvSpPr>
        <p:spPr>
          <a:xfrm>
            <a:off x="6853682" y="5346021"/>
            <a:ext cx="4288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lang="en-GB" sz="2400" dirty="0">
                <a:solidFill>
                  <a:srgbClr val="4472C4">
                    <a:lumMod val="50000"/>
                  </a:srgbClr>
                </a:solidFill>
                <a:latin typeface="Century Gothic" panose="020F0302020204030204"/>
              </a:rPr>
              <a:t>Non, </a:t>
            </a:r>
            <a:r>
              <a:rPr lang="en-GB" sz="2400" dirty="0" err="1">
                <a:solidFill>
                  <a:srgbClr val="4472C4">
                    <a:lumMod val="50000"/>
                  </a:srgbClr>
                </a:solidFill>
                <a:latin typeface="Century Gothic" panose="020F0302020204030204"/>
              </a:rPr>
              <a:t>c’est</a:t>
            </a:r>
            <a:r>
              <a:rPr lang="en-GB" sz="2400" dirty="0">
                <a:solidFill>
                  <a:srgbClr val="4472C4">
                    <a:lumMod val="50000"/>
                  </a:srgbClr>
                </a:solidFill>
                <a:latin typeface="Century Gothic" panose="020F0302020204030204"/>
              </a:rPr>
              <a:t> le lion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4F55C5B-6E69-D74E-9BE5-8088EB3228DB}"/>
              </a:ext>
            </a:extLst>
          </p:cNvPr>
          <p:cNvSpPr txBox="1"/>
          <p:nvPr/>
        </p:nvSpPr>
        <p:spPr>
          <a:xfrm>
            <a:off x="380906" y="1552600"/>
            <a:ext cx="2176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A531919A-F094-4414-8257-5A9E67968B85}"/>
              </a:ext>
            </a:extLst>
          </p:cNvPr>
          <p:cNvSpPr txBox="1"/>
          <p:nvPr/>
        </p:nvSpPr>
        <p:spPr>
          <a:xfrm>
            <a:off x="520918" y="249862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3E5FBFB-5979-4FCB-A2E1-B50A77BC97E1}"/>
              </a:ext>
            </a:extLst>
          </p:cNvPr>
          <p:cNvSpPr txBox="1"/>
          <p:nvPr/>
        </p:nvSpPr>
        <p:spPr>
          <a:xfrm>
            <a:off x="539096" y="4516250"/>
            <a:ext cx="161948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le lion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406" y="2562517"/>
            <a:ext cx="1232503" cy="1889838"/>
          </a:xfrm>
          <a:prstGeom prst="rect">
            <a:avLst/>
          </a:prstGeom>
        </p:spPr>
      </p:pic>
      <p:sp>
        <p:nvSpPr>
          <p:cNvPr id="2" name="Rounded Rectangle 46">
            <a:extLst>
              <a:ext uri="{FF2B5EF4-FFF2-40B4-BE49-F238E27FC236}">
                <a16:creationId xmlns:a16="http://schemas.microsoft.com/office/drawing/2014/main" id="{1D8BF7E7-6FAD-405E-BE82-987283734CD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3948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851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1919A-F094-4414-8257-5A9E67968B85}"/>
              </a:ext>
            </a:extLst>
          </p:cNvPr>
          <p:cNvSpPr txBox="1"/>
          <p:nvPr/>
        </p:nvSpPr>
        <p:spPr>
          <a:xfrm>
            <a:off x="1067131" y="350596"/>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78" name="Group 77">
            <a:extLst>
              <a:ext uri="{FF2B5EF4-FFF2-40B4-BE49-F238E27FC236}">
                <a16:creationId xmlns:a16="http://schemas.microsoft.com/office/drawing/2014/main" id="{E730E9AB-61F3-4025-854E-18A392FE13F5}"/>
              </a:ext>
            </a:extLst>
          </p:cNvPr>
          <p:cNvGrpSpPr/>
          <p:nvPr/>
        </p:nvGrpSpPr>
        <p:grpSpPr>
          <a:xfrm>
            <a:off x="1067131" y="3058909"/>
            <a:ext cx="1619480" cy="2479294"/>
            <a:chOff x="242371" y="242371"/>
            <a:chExt cx="1476260" cy="1983036"/>
          </a:xfrm>
        </p:grpSpPr>
        <p:sp>
          <p:nvSpPr>
            <p:cNvPr id="79" name="TextBox 78">
              <a:extLst>
                <a:ext uri="{FF2B5EF4-FFF2-40B4-BE49-F238E27FC236}">
                  <a16:creationId xmlns:a16="http://schemas.microsoft.com/office/drawing/2014/main" id="{A3A02D4A-A830-47A6-A473-59010FBA7C6C}"/>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454146B9-3B82-4D36-9539-A1CB77A5DD34}"/>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la girafe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81" name="TextBox 80">
            <a:extLst>
              <a:ext uri="{FF2B5EF4-FFF2-40B4-BE49-F238E27FC236}">
                <a16:creationId xmlns:a16="http://schemas.microsoft.com/office/drawing/2014/main" id="{C3E5FBFB-5979-4FCB-A2E1-B50A77BC97E1}"/>
              </a:ext>
            </a:extLst>
          </p:cNvPr>
          <p:cNvSpPr txBox="1"/>
          <p:nvPr/>
        </p:nvSpPr>
        <p:spPr>
          <a:xfrm>
            <a:off x="1085309" y="2368225"/>
            <a:ext cx="161948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le lion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91501254-8E67-46A2-A22A-EDDC84D79BA1}"/>
              </a:ext>
            </a:extLst>
          </p:cNvPr>
          <p:cNvSpPr txBox="1"/>
          <p:nvPr/>
        </p:nvSpPr>
        <p:spPr>
          <a:xfrm>
            <a:off x="2794943" y="350596"/>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3" name="Group 102">
            <a:extLst>
              <a:ext uri="{FF2B5EF4-FFF2-40B4-BE49-F238E27FC236}">
                <a16:creationId xmlns:a16="http://schemas.microsoft.com/office/drawing/2014/main" id="{CA6B0C97-EA73-483F-8FE1-EE6EDCF808CA}"/>
              </a:ext>
            </a:extLst>
          </p:cNvPr>
          <p:cNvGrpSpPr/>
          <p:nvPr/>
        </p:nvGrpSpPr>
        <p:grpSpPr>
          <a:xfrm>
            <a:off x="2794943" y="3058909"/>
            <a:ext cx="1619480" cy="2479294"/>
            <a:chOff x="242371" y="242371"/>
            <a:chExt cx="1476260" cy="1983036"/>
          </a:xfrm>
        </p:grpSpPr>
        <p:sp>
          <p:nvSpPr>
            <p:cNvPr id="104" name="TextBox 103">
              <a:extLst>
                <a:ext uri="{FF2B5EF4-FFF2-40B4-BE49-F238E27FC236}">
                  <a16:creationId xmlns:a16="http://schemas.microsoft.com/office/drawing/2014/main" id="{C12D60BE-8AB1-4AB0-8A8D-827951F7D3C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1B17FFD5-8855-4CAA-9EC8-ADFD88CC7DC2}"/>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l’éléphant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106" name="TextBox 105">
            <a:extLst>
              <a:ext uri="{FF2B5EF4-FFF2-40B4-BE49-F238E27FC236}">
                <a16:creationId xmlns:a16="http://schemas.microsoft.com/office/drawing/2014/main" id="{87612EF8-6AE9-49D0-8373-CCAC619F1172}"/>
              </a:ext>
            </a:extLst>
          </p:cNvPr>
          <p:cNvSpPr txBox="1"/>
          <p:nvPr/>
        </p:nvSpPr>
        <p:spPr>
          <a:xfrm>
            <a:off x="2790025" y="2362919"/>
            <a:ext cx="1624398"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la baleine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CED83D92-1E12-4A14-964A-5B5675111BBA}"/>
              </a:ext>
            </a:extLst>
          </p:cNvPr>
          <p:cNvSpPr txBox="1"/>
          <p:nvPr/>
        </p:nvSpPr>
        <p:spPr>
          <a:xfrm>
            <a:off x="4522755" y="350596"/>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8" name="Group 107">
            <a:extLst>
              <a:ext uri="{FF2B5EF4-FFF2-40B4-BE49-F238E27FC236}">
                <a16:creationId xmlns:a16="http://schemas.microsoft.com/office/drawing/2014/main" id="{E05959F6-F4BD-457F-B27C-E3A66DBE896B}"/>
              </a:ext>
            </a:extLst>
          </p:cNvPr>
          <p:cNvGrpSpPr/>
          <p:nvPr/>
        </p:nvGrpSpPr>
        <p:grpSpPr>
          <a:xfrm>
            <a:off x="4522755" y="3058909"/>
            <a:ext cx="1619480" cy="2479294"/>
            <a:chOff x="242371" y="242371"/>
            <a:chExt cx="1476260" cy="1983036"/>
          </a:xfrm>
        </p:grpSpPr>
        <p:sp>
          <p:nvSpPr>
            <p:cNvPr id="109" name="TextBox 108">
              <a:extLst>
                <a:ext uri="{FF2B5EF4-FFF2-40B4-BE49-F238E27FC236}">
                  <a16:creationId xmlns:a16="http://schemas.microsoft.com/office/drawing/2014/main" id="{D0BB1C35-D7E3-41F2-90C2-7CEA3A081511}"/>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3F9C102A-AAEC-4A57-9B1B-25B8BEACA5AE}"/>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le gorille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111" name="TextBox 110">
            <a:extLst>
              <a:ext uri="{FF2B5EF4-FFF2-40B4-BE49-F238E27FC236}">
                <a16:creationId xmlns:a16="http://schemas.microsoft.com/office/drawing/2014/main" id="{09A6B889-F5DD-44D4-A235-25A9EC6A9B62}"/>
              </a:ext>
            </a:extLst>
          </p:cNvPr>
          <p:cNvSpPr txBox="1"/>
          <p:nvPr/>
        </p:nvSpPr>
        <p:spPr>
          <a:xfrm>
            <a:off x="4432601" y="2368225"/>
            <a:ext cx="1813429"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le dauphin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A6F91249-8730-467A-A003-55EB29810399}"/>
              </a:ext>
            </a:extLst>
          </p:cNvPr>
          <p:cNvSpPr txBox="1"/>
          <p:nvPr/>
        </p:nvSpPr>
        <p:spPr>
          <a:xfrm>
            <a:off x="6250567" y="350596"/>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13" name="Group 112">
            <a:extLst>
              <a:ext uri="{FF2B5EF4-FFF2-40B4-BE49-F238E27FC236}">
                <a16:creationId xmlns:a16="http://schemas.microsoft.com/office/drawing/2014/main" id="{33E02879-FE9A-43F6-B235-42D8F1AD6BDD}"/>
              </a:ext>
            </a:extLst>
          </p:cNvPr>
          <p:cNvGrpSpPr/>
          <p:nvPr/>
        </p:nvGrpSpPr>
        <p:grpSpPr>
          <a:xfrm>
            <a:off x="6250567" y="3058909"/>
            <a:ext cx="1619480" cy="2479294"/>
            <a:chOff x="242371" y="242371"/>
            <a:chExt cx="1476260" cy="1983036"/>
          </a:xfrm>
        </p:grpSpPr>
        <p:sp>
          <p:nvSpPr>
            <p:cNvPr id="114" name="TextBox 113">
              <a:extLst>
                <a:ext uri="{FF2B5EF4-FFF2-40B4-BE49-F238E27FC236}">
                  <a16:creationId xmlns:a16="http://schemas.microsoft.com/office/drawing/2014/main" id="{BA607DCE-388C-46A8-9B53-AA71D5DEA1EC}"/>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97A5426D-7975-4610-9FA8-E1D5BAAB5932}"/>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le hamster</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116" name="TextBox 115">
            <a:extLst>
              <a:ext uri="{FF2B5EF4-FFF2-40B4-BE49-F238E27FC236}">
                <a16:creationId xmlns:a16="http://schemas.microsoft.com/office/drawing/2014/main" id="{0FEC0241-BE3D-4B4D-9A3D-534C268D6AE1}"/>
              </a:ext>
            </a:extLst>
          </p:cNvPr>
          <p:cNvSpPr txBox="1"/>
          <p:nvPr/>
        </p:nvSpPr>
        <p:spPr>
          <a:xfrm>
            <a:off x="6203221" y="2393685"/>
            <a:ext cx="1709253" cy="400110"/>
          </a:xfrm>
          <a:prstGeom prst="rect">
            <a:avLst/>
          </a:prstGeom>
          <a:noFill/>
          <a:ln w="19050">
            <a:noFill/>
          </a:ln>
        </p:spPr>
        <p:txBody>
          <a:bodyPr wrap="square" rtlCol="0">
            <a:spAutoFit/>
          </a:bodyPr>
          <a:lstStyle/>
          <a:p>
            <a:pPr lvl="0" algn="ctr">
              <a:defRPr/>
            </a:pPr>
            <a:r>
              <a:rPr kumimoji="0" lang="en-GB" sz="2000" i="0" u="none" strike="noStrike" kern="1200" cap="none" spc="0" normalizeH="0" baseline="0" noProof="0" dirty="0">
                <a:ln>
                  <a:noFill/>
                </a:ln>
                <a:solidFill>
                  <a:srgbClr val="104F75"/>
                </a:solidFill>
                <a:effectLst/>
                <a:uLnTx/>
                <a:uFillTx/>
              </a:rPr>
              <a:t>le </a:t>
            </a:r>
            <a:r>
              <a:rPr lang="en-GB" sz="2000" dirty="0" err="1">
                <a:solidFill>
                  <a:srgbClr val="104F75"/>
                </a:solidFill>
              </a:rPr>
              <a:t>guépard</a:t>
            </a:r>
            <a:endParaRPr kumimoji="0" lang="en-GB" sz="2000" i="0" u="none" strike="noStrike" kern="1200" cap="none" spc="0" normalizeH="0" baseline="0" noProof="0" dirty="0">
              <a:ln>
                <a:noFill/>
              </a:ln>
              <a:solidFill>
                <a:srgbClr val="104F75"/>
              </a:solidFill>
              <a:effectLst/>
              <a:uLnTx/>
              <a:uFillTx/>
            </a:endParaRPr>
          </a:p>
        </p:txBody>
      </p:sp>
      <p:sp>
        <p:nvSpPr>
          <p:cNvPr id="117" name="TextBox 116">
            <a:extLst>
              <a:ext uri="{FF2B5EF4-FFF2-40B4-BE49-F238E27FC236}">
                <a16:creationId xmlns:a16="http://schemas.microsoft.com/office/drawing/2014/main" id="{369C5B2F-82B5-4AB5-A26E-FA1F0502B0B7}"/>
              </a:ext>
            </a:extLst>
          </p:cNvPr>
          <p:cNvSpPr txBox="1"/>
          <p:nvPr/>
        </p:nvSpPr>
        <p:spPr>
          <a:xfrm>
            <a:off x="7978379" y="350596"/>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18" name="Group 117">
            <a:extLst>
              <a:ext uri="{FF2B5EF4-FFF2-40B4-BE49-F238E27FC236}">
                <a16:creationId xmlns:a16="http://schemas.microsoft.com/office/drawing/2014/main" id="{A9BF6567-9789-4D9A-8930-B80C5B13AA25}"/>
              </a:ext>
            </a:extLst>
          </p:cNvPr>
          <p:cNvGrpSpPr/>
          <p:nvPr/>
        </p:nvGrpSpPr>
        <p:grpSpPr>
          <a:xfrm>
            <a:off x="7978379" y="3058909"/>
            <a:ext cx="1619480" cy="2479294"/>
            <a:chOff x="242371" y="242371"/>
            <a:chExt cx="1476260" cy="1983036"/>
          </a:xfrm>
        </p:grpSpPr>
        <p:sp>
          <p:nvSpPr>
            <p:cNvPr id="119" name="TextBox 118">
              <a:extLst>
                <a:ext uri="{FF2B5EF4-FFF2-40B4-BE49-F238E27FC236}">
                  <a16:creationId xmlns:a16="http://schemas.microsoft.com/office/drawing/2014/main" id="{36FF6C02-F5B0-4834-9D65-5B2AF798635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B9D182E1-076F-4477-BCA7-291F81D78EEC}"/>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la vache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121" name="TextBox 120">
            <a:extLst>
              <a:ext uri="{FF2B5EF4-FFF2-40B4-BE49-F238E27FC236}">
                <a16:creationId xmlns:a16="http://schemas.microsoft.com/office/drawing/2014/main" id="{14211D05-9E91-4A33-BBE2-4BB8E28323EA}"/>
              </a:ext>
            </a:extLst>
          </p:cNvPr>
          <p:cNvSpPr txBox="1"/>
          <p:nvPr/>
        </p:nvSpPr>
        <p:spPr>
          <a:xfrm>
            <a:off x="7978379" y="2368225"/>
            <a:ext cx="161948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le chien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2" name="TextBox 121">
            <a:extLst>
              <a:ext uri="{FF2B5EF4-FFF2-40B4-BE49-F238E27FC236}">
                <a16:creationId xmlns:a16="http://schemas.microsoft.com/office/drawing/2014/main" id="{D5FCA1AC-9CF5-4E3A-8C73-D7B6B091C10A}"/>
              </a:ext>
            </a:extLst>
          </p:cNvPr>
          <p:cNvSpPr txBox="1"/>
          <p:nvPr/>
        </p:nvSpPr>
        <p:spPr>
          <a:xfrm>
            <a:off x="9701273" y="340297"/>
            <a:ext cx="1624398" cy="2489593"/>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23" name="Group 122">
            <a:extLst>
              <a:ext uri="{FF2B5EF4-FFF2-40B4-BE49-F238E27FC236}">
                <a16:creationId xmlns:a16="http://schemas.microsoft.com/office/drawing/2014/main" id="{5070EA66-5BB8-4F33-B061-6C850B124C1A}"/>
              </a:ext>
            </a:extLst>
          </p:cNvPr>
          <p:cNvGrpSpPr/>
          <p:nvPr/>
        </p:nvGrpSpPr>
        <p:grpSpPr>
          <a:xfrm>
            <a:off x="9706191" y="3058909"/>
            <a:ext cx="1619480" cy="2479294"/>
            <a:chOff x="242371" y="242371"/>
            <a:chExt cx="1476260" cy="1983036"/>
          </a:xfrm>
        </p:grpSpPr>
        <p:sp>
          <p:nvSpPr>
            <p:cNvPr id="124" name="TextBox 123">
              <a:extLst>
                <a:ext uri="{FF2B5EF4-FFF2-40B4-BE49-F238E27FC236}">
                  <a16:creationId xmlns:a16="http://schemas.microsoft.com/office/drawing/2014/main" id="{C0649B9B-43EA-45FA-9A2E-338A9C265088}"/>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9060D94B-3B25-4FAF-B0B0-5EC4C20BD642}"/>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5B9BD5">
                      <a:lumMod val="50000"/>
                    </a:srgbClr>
                  </a:solidFill>
                  <a:latin typeface="Century Gothic" panose="020F0302020204030204"/>
                </a:rPr>
                <a:t>le poisson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126" name="TextBox 125">
            <a:extLst>
              <a:ext uri="{FF2B5EF4-FFF2-40B4-BE49-F238E27FC236}">
                <a16:creationId xmlns:a16="http://schemas.microsoft.com/office/drawing/2014/main" id="{1217E859-7F93-4C08-8E7D-B25E1944DD4F}"/>
              </a:ext>
            </a:extLst>
          </p:cNvPr>
          <p:cNvSpPr txBox="1"/>
          <p:nvPr/>
        </p:nvSpPr>
        <p:spPr>
          <a:xfrm>
            <a:off x="9701273" y="2368225"/>
            <a:ext cx="1624398"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le chat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 name="Rectangle 11"/>
          <p:cNvSpPr>
            <a:spLocks noChangeArrowheads="1"/>
          </p:cNvSpPr>
          <p:nvPr/>
        </p:nvSpPr>
        <p:spPr bwMode="auto">
          <a:xfrm>
            <a:off x="14087880" y="-2899278"/>
            <a:ext cx="60879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619" y="414492"/>
            <a:ext cx="1232503" cy="18898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980" y="638806"/>
            <a:ext cx="1534324" cy="144121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6271" y="823034"/>
            <a:ext cx="1465890" cy="94305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693" y="920055"/>
            <a:ext cx="1515462" cy="103490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2685" y="987037"/>
            <a:ext cx="1245950" cy="119611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8582" y="977761"/>
            <a:ext cx="1429779" cy="107233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0619" y="3232468"/>
            <a:ext cx="1392335" cy="184407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5784" y="3589138"/>
            <a:ext cx="1212880" cy="1487400"/>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8820" y="3517627"/>
            <a:ext cx="1340989" cy="1561858"/>
          </a:xfrm>
          <a:prstGeom prst="rect">
            <a:avLst/>
          </a:prstGeom>
        </p:spPr>
      </p:pic>
      <p:sp>
        <p:nvSpPr>
          <p:cNvPr id="15" name="TextBox 14"/>
          <p:cNvSpPr txBox="1"/>
          <p:nvPr/>
        </p:nvSpPr>
        <p:spPr>
          <a:xfrm>
            <a:off x="1085309" y="5711762"/>
            <a:ext cx="10459462" cy="461665"/>
          </a:xfrm>
          <a:prstGeom prst="rect">
            <a:avLst/>
          </a:prstGeom>
          <a:noFill/>
        </p:spPr>
        <p:txBody>
          <a:bodyPr wrap="square" rtlCol="0">
            <a:spAutoFit/>
          </a:bodyPr>
          <a:lstStyle/>
          <a:p>
            <a:r>
              <a:rPr lang="en-GB" sz="2400" dirty="0" err="1">
                <a:solidFill>
                  <a:schemeClr val="accent5">
                    <a:lumMod val="50000"/>
                  </a:schemeClr>
                </a:solidFill>
              </a:rPr>
              <a:t>rapide</a:t>
            </a:r>
            <a:r>
              <a:rPr lang="en-GB" sz="2400" dirty="0">
                <a:solidFill>
                  <a:schemeClr val="accent5">
                    <a:lumMod val="50000"/>
                  </a:schemeClr>
                </a:solidFill>
              </a:rPr>
              <a:t> – grand – haut – </a:t>
            </a:r>
            <a:r>
              <a:rPr lang="en-GB" sz="2400" dirty="0" err="1">
                <a:solidFill>
                  <a:schemeClr val="accent5">
                    <a:lumMod val="50000"/>
                  </a:schemeClr>
                </a:solidFill>
              </a:rPr>
              <a:t>gros</a:t>
            </a:r>
            <a:r>
              <a:rPr lang="en-GB" sz="2400" dirty="0">
                <a:solidFill>
                  <a:schemeClr val="accent5">
                    <a:lumMod val="50000"/>
                  </a:schemeClr>
                </a:solidFill>
              </a:rPr>
              <a:t> – </a:t>
            </a:r>
            <a:r>
              <a:rPr lang="en-GB" sz="2400" dirty="0" err="1">
                <a:solidFill>
                  <a:schemeClr val="accent5">
                    <a:lumMod val="50000"/>
                  </a:schemeClr>
                </a:solidFill>
              </a:rPr>
              <a:t>dangereux</a:t>
            </a:r>
            <a:r>
              <a:rPr lang="en-GB" sz="2400" dirty="0">
                <a:solidFill>
                  <a:schemeClr val="accent5">
                    <a:lumMod val="50000"/>
                  </a:schemeClr>
                </a:solidFill>
              </a:rPr>
              <a:t> – intelligent – petit - </a:t>
            </a:r>
            <a:r>
              <a:rPr lang="en-GB" sz="2400" dirty="0" err="1">
                <a:solidFill>
                  <a:schemeClr val="accent5">
                    <a:lumMod val="50000"/>
                  </a:schemeClr>
                </a:solidFill>
              </a:rPr>
              <a:t>calme</a:t>
            </a:r>
            <a:endParaRPr lang="en-GB" sz="2400" dirty="0">
              <a:solidFill>
                <a:schemeClr val="accent5">
                  <a:lumMod val="50000"/>
                </a:schemeClr>
              </a:solidFill>
            </a:endParaRPr>
          </a:p>
        </p:txBody>
      </p:sp>
      <p:pic>
        <p:nvPicPr>
          <p:cNvPr id="16" name="Picture 1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302576" y="3977935"/>
            <a:ext cx="1492718" cy="661204"/>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38371" y="3951176"/>
            <a:ext cx="1170264" cy="834788"/>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96692" y="3707937"/>
            <a:ext cx="1431669" cy="1201199"/>
          </a:xfrm>
          <a:prstGeom prst="rect">
            <a:avLst/>
          </a:prstGeom>
        </p:spPr>
      </p:pic>
    </p:spTree>
    <p:extLst>
      <p:ext uri="{BB962C8B-B14F-4D97-AF65-F5344CB8AC3E}">
        <p14:creationId xmlns:p14="http://schemas.microsoft.com/office/powerpoint/2010/main" val="43891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TextBox 2">
            <a:extLst>
              <a:ext uri="{FF2B5EF4-FFF2-40B4-BE49-F238E27FC236}">
                <a16:creationId xmlns:a16="http://schemas.microsoft.com/office/drawing/2014/main" id="{6BA20BF5-DDFF-4492-83B0-3962467CB2F8}"/>
              </a:ext>
            </a:extLst>
          </p:cNvPr>
          <p:cNvSpPr txBox="1"/>
          <p:nvPr/>
        </p:nvSpPr>
        <p:spPr>
          <a:xfrm>
            <a:off x="-36194" y="1191217"/>
            <a:ext cx="9823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3.1, Week 2)     </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hlinkClick r:id="rId6" action="ppaction://hlinkfile"/>
            <a:extLst>
              <a:ext uri="{FF2B5EF4-FFF2-40B4-BE49-F238E27FC236}">
                <a16:creationId xmlns:a16="http://schemas.microsoft.com/office/drawing/2014/main" id="{C5BE1396-3B15-41AE-A04D-3CF030005719}"/>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a:t>
            </a:r>
            <a:r>
              <a:rPr lang="en-GB" sz="2400" dirty="0">
                <a:solidFill>
                  <a:srgbClr val="115076"/>
                </a:solidFill>
                <a:latin typeface="Century Gothic" panose="020B0502020202020204" pitchFamily="34" charset="0"/>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Y8 Term 3.1 Week 2</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EC638CD-3DD1-4086-957E-3855B3020FB0}"/>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sp>
        <p:nvSpPr>
          <p:cNvPr id="11" name="Rectangle 10">
            <a:extLst>
              <a:ext uri="{FF2B5EF4-FFF2-40B4-BE49-F238E27FC236}">
                <a16:creationId xmlns:a16="http://schemas.microsoft.com/office/drawing/2014/main" id="{EF56E9EE-3CD8-4BAC-8B01-FF2C9F749605}"/>
              </a:ext>
            </a:extLst>
          </p:cNvPr>
          <p:cNvSpPr/>
          <p:nvPr/>
        </p:nvSpPr>
        <p:spPr>
          <a:xfrm>
            <a:off x="92597" y="4440364"/>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Y8 Term 2.2 Week 2</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Y8 Term 1.2 Week 6</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00000000-0008-0000-0700-00001600000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689022" y="2900662"/>
            <a:ext cx="1305378" cy="1305378"/>
          </a:xfrm>
          <a:prstGeom prst="rect">
            <a:avLst/>
          </a:prstGeom>
        </p:spPr>
      </p:pic>
    </p:spTree>
    <p:extLst>
      <p:ext uri="{BB962C8B-B14F-4D97-AF65-F5344CB8AC3E}">
        <p14:creationId xmlns:p14="http://schemas.microsoft.com/office/powerpoint/2010/main" val="703749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314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5652DB45-0D2F-47D5-BE3D-FCC467F8F469}"/>
              </a:ext>
            </a:extLst>
          </p:cNvPr>
          <p:cNvGraphicFramePr>
            <a:graphicFrameLocks noGrp="1"/>
          </p:cNvGraphicFramePr>
          <p:nvPr/>
        </p:nvGraphicFramePr>
        <p:xfrm>
          <a:off x="3220891" y="1480417"/>
          <a:ext cx="8752753" cy="4473603"/>
        </p:xfrm>
        <a:graphic>
          <a:graphicData uri="http://schemas.openxmlformats.org/drawingml/2006/table">
            <a:tbl>
              <a:tblPr firstRow="1" bandRow="1">
                <a:tableStyleId>{21E4AEA4-8DFA-4A89-87EB-49C32662AFE0}</a:tableStyleId>
              </a:tblPr>
              <a:tblGrid>
                <a:gridCol w="787968">
                  <a:extLst>
                    <a:ext uri="{9D8B030D-6E8A-4147-A177-3AD203B41FA5}">
                      <a16:colId xmlns:a16="http://schemas.microsoft.com/office/drawing/2014/main" val="2607353726"/>
                    </a:ext>
                  </a:extLst>
                </a:gridCol>
                <a:gridCol w="4542315">
                  <a:extLst>
                    <a:ext uri="{9D8B030D-6E8A-4147-A177-3AD203B41FA5}">
                      <a16:colId xmlns:a16="http://schemas.microsoft.com/office/drawing/2014/main" val="1600817978"/>
                    </a:ext>
                  </a:extLst>
                </a:gridCol>
                <a:gridCol w="1711235">
                  <a:extLst>
                    <a:ext uri="{9D8B030D-6E8A-4147-A177-3AD203B41FA5}">
                      <a16:colId xmlns:a16="http://schemas.microsoft.com/office/drawing/2014/main" val="4128092149"/>
                    </a:ext>
                  </a:extLst>
                </a:gridCol>
                <a:gridCol w="1711235">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nasal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oral + m/n</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a:solidFill>
                            <a:schemeClr val="accent1">
                              <a:lumMod val="50000"/>
                            </a:schemeClr>
                          </a:solidFill>
                        </a:rPr>
                        <a:t>plaf</a:t>
                      </a:r>
                      <a:r>
                        <a:rPr lang="en-GB" sz="2400" b="1" dirty="0">
                          <a:solidFill>
                            <a:schemeClr val="accent1">
                              <a:lumMod val="50000"/>
                            </a:schemeClr>
                          </a:solidFill>
                        </a:rPr>
                        <a:t>on</a:t>
                      </a:r>
                      <a:r>
                        <a:rPr lang="en-GB" sz="2400" dirty="0">
                          <a:solidFill>
                            <a:schemeClr val="accent1">
                              <a:lumMod val="50000"/>
                            </a:schemeClr>
                          </a:solidFill>
                        </a:rPr>
                        <a:t>d</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[roof]</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pr</a:t>
                      </a:r>
                      <a:r>
                        <a:rPr lang="en-GB" sz="2400" b="1" dirty="0" err="1">
                          <a:solidFill>
                            <a:schemeClr val="accent1">
                              <a:lumMod val="50000"/>
                            </a:schemeClr>
                          </a:solidFill>
                        </a:rPr>
                        <a:t>om</a:t>
                      </a:r>
                      <a:r>
                        <a:rPr lang="en-GB" sz="2400" dirty="0" err="1">
                          <a:solidFill>
                            <a:schemeClr val="accent1">
                              <a:lumMod val="50000"/>
                            </a:schemeClr>
                          </a:solidFill>
                        </a:rPr>
                        <a:t>ettre</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[to promise]</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c</a:t>
                      </a:r>
                      <a:r>
                        <a:rPr lang="en-GB" sz="2400" b="1" dirty="0" err="1">
                          <a:solidFill>
                            <a:schemeClr val="accent1">
                              <a:lumMod val="50000"/>
                            </a:schemeClr>
                          </a:solidFill>
                        </a:rPr>
                        <a:t>on</a:t>
                      </a:r>
                      <a:r>
                        <a:rPr lang="en-GB" sz="2400" dirty="0" err="1">
                          <a:solidFill>
                            <a:schemeClr val="accent1">
                              <a:lumMod val="50000"/>
                            </a:schemeClr>
                          </a:solidFill>
                        </a:rPr>
                        <a:t>centrer</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[to concentrate]</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om</a:t>
                      </a:r>
                      <a:r>
                        <a:rPr lang="en-GB" sz="2400" dirty="0" err="1">
                          <a:solidFill>
                            <a:schemeClr val="accent1">
                              <a:lumMod val="50000"/>
                            </a:schemeClr>
                          </a:solidFill>
                        </a:rPr>
                        <a:t>aine</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[field/domain]</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d</a:t>
                      </a:r>
                      <a:r>
                        <a:rPr lang="en-GB" sz="2400" b="1" dirty="0" err="1">
                          <a:solidFill>
                            <a:schemeClr val="accent1">
                              <a:lumMod val="50000"/>
                            </a:schemeClr>
                          </a:solidFill>
                        </a:rPr>
                        <a:t>on</a:t>
                      </a:r>
                      <a:r>
                        <a:rPr lang="en-GB" sz="2400" dirty="0" err="1">
                          <a:solidFill>
                            <a:schemeClr val="accent1">
                              <a:lumMod val="50000"/>
                            </a:schemeClr>
                          </a:solidFill>
                        </a:rPr>
                        <a:t>t</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[of which]</a:t>
                      </a:r>
                      <a:endParaRPr lang="en-GB" sz="24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rac</a:t>
                      </a:r>
                      <a:r>
                        <a:rPr lang="en-GB" sz="2400" b="1" dirty="0" err="1">
                          <a:solidFill>
                            <a:schemeClr val="accent1">
                              <a:lumMod val="50000"/>
                            </a:schemeClr>
                          </a:solidFill>
                        </a:rPr>
                        <a:t>on</a:t>
                      </a:r>
                      <a:r>
                        <a:rPr lang="en-GB" sz="2400" dirty="0" err="1">
                          <a:solidFill>
                            <a:schemeClr val="accent1">
                              <a:lumMod val="50000"/>
                            </a:schemeClr>
                          </a:solidFill>
                        </a:rPr>
                        <a:t>ter</a:t>
                      </a:r>
                      <a:r>
                        <a:rPr lang="en-GB" sz="2400" dirty="0">
                          <a:solidFill>
                            <a:schemeClr val="accent1">
                              <a:lumMod val="50000"/>
                            </a:schemeClr>
                          </a:solidFill>
                        </a:rPr>
                        <a:t>                     </a:t>
                      </a:r>
                      <a:r>
                        <a:rPr lang="en-GB" sz="2000" dirty="0">
                          <a:solidFill>
                            <a:schemeClr val="accent1">
                              <a:lumMod val="50000"/>
                            </a:schemeClr>
                          </a:solidFill>
                        </a:rPr>
                        <a:t>[to tell]</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m</a:t>
                      </a:r>
                      <a:r>
                        <a:rPr lang="en-GB" sz="2400" b="1" dirty="0">
                          <a:solidFill>
                            <a:schemeClr val="accent1">
                              <a:lumMod val="50000"/>
                            </a:schemeClr>
                          </a:solidFill>
                        </a:rPr>
                        <a:t>om</a:t>
                      </a:r>
                      <a:r>
                        <a:rPr lang="en-GB" sz="2400" dirty="0">
                          <a:solidFill>
                            <a:schemeClr val="accent1">
                              <a:lumMod val="50000"/>
                            </a:schemeClr>
                          </a:solidFill>
                        </a:rPr>
                        <a:t>ent</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[time]</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400" dirty="0" err="1">
                          <a:solidFill>
                            <a:schemeClr val="accent1">
                              <a:lumMod val="50000"/>
                            </a:schemeClr>
                          </a:solidFill>
                        </a:rPr>
                        <a:t>n</a:t>
                      </a:r>
                      <a:r>
                        <a:rPr lang="en-GB" sz="2400" b="1" dirty="0" err="1">
                          <a:solidFill>
                            <a:schemeClr val="accent1">
                              <a:lumMod val="50000"/>
                            </a:schemeClr>
                          </a:solidFill>
                        </a:rPr>
                        <a:t>om</a:t>
                      </a:r>
                      <a:r>
                        <a:rPr lang="en-GB" sz="2400" dirty="0" err="1">
                          <a:solidFill>
                            <a:schemeClr val="accent1">
                              <a:lumMod val="50000"/>
                            </a:schemeClr>
                          </a:solidFill>
                        </a:rPr>
                        <a:t>breux</a:t>
                      </a:r>
                      <a:r>
                        <a:rPr kumimoji="0" lang="en-GB" sz="24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mn-lt"/>
                          <a:ea typeface="+mn-ea"/>
                          <a:cs typeface="+mn-cs"/>
                        </a:rPr>
                        <a:t>[plentiful]</a:t>
                      </a:r>
                      <a:endParaRPr lang="en-GB" sz="24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4FF42BD-92F4-486F-97E0-610ECA6600E0}"/>
              </a:ext>
            </a:extLst>
          </p:cNvPr>
          <p:cNvSpPr/>
          <p:nvPr/>
        </p:nvSpPr>
        <p:spPr>
          <a:xfrm>
            <a:off x="10527029" y="249868"/>
            <a:ext cx="138289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4" name="plafond.wav"/>
            </a:hlinkClick>
            <a:extLst>
              <a:ext uri="{FF2B5EF4-FFF2-40B4-BE49-F238E27FC236}">
                <a16:creationId xmlns:a16="http://schemas.microsoft.com/office/drawing/2014/main" id="{F682CB14-4C05-4B1F-A92F-C43F08EB822F}"/>
              </a:ext>
            </a:extLst>
          </p:cNvPr>
          <p:cNvSpPr/>
          <p:nvPr/>
        </p:nvSpPr>
        <p:spPr>
          <a:xfrm>
            <a:off x="3427552" y="20317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promettre.wav"/>
            </a:hlinkClick>
            <a:extLst>
              <a:ext uri="{FF2B5EF4-FFF2-40B4-BE49-F238E27FC236}">
                <a16:creationId xmlns:a16="http://schemas.microsoft.com/office/drawing/2014/main" id="{4D403141-B385-4832-9B65-1CA337D6A28B}"/>
              </a:ext>
            </a:extLst>
          </p:cNvPr>
          <p:cNvSpPr/>
          <p:nvPr/>
        </p:nvSpPr>
        <p:spPr>
          <a:xfrm>
            <a:off x="3427552" y="25263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concentrer.wav"/>
            </a:hlinkClick>
            <a:extLst>
              <a:ext uri="{FF2B5EF4-FFF2-40B4-BE49-F238E27FC236}">
                <a16:creationId xmlns:a16="http://schemas.microsoft.com/office/drawing/2014/main" id="{1FD63B2C-A244-4B0A-8C3A-EDEB0BDDE9F6}"/>
              </a:ext>
            </a:extLst>
          </p:cNvPr>
          <p:cNvSpPr/>
          <p:nvPr/>
        </p:nvSpPr>
        <p:spPr>
          <a:xfrm>
            <a:off x="3425474" y="30210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domaine.wav"/>
            </a:hlinkClick>
            <a:extLst>
              <a:ext uri="{FF2B5EF4-FFF2-40B4-BE49-F238E27FC236}">
                <a16:creationId xmlns:a16="http://schemas.microsoft.com/office/drawing/2014/main" id="{0DDF861C-29F9-41FF-AB2A-B11FBA6137D6}"/>
              </a:ext>
            </a:extLst>
          </p:cNvPr>
          <p:cNvSpPr/>
          <p:nvPr/>
        </p:nvSpPr>
        <p:spPr>
          <a:xfrm>
            <a:off x="3425474" y="3515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dont.wav"/>
            </a:hlinkClick>
            <a:extLst>
              <a:ext uri="{FF2B5EF4-FFF2-40B4-BE49-F238E27FC236}">
                <a16:creationId xmlns:a16="http://schemas.microsoft.com/office/drawing/2014/main" id="{36B24D98-1C20-4C43-94CB-257C5BC2FFA6}"/>
              </a:ext>
            </a:extLst>
          </p:cNvPr>
          <p:cNvSpPr/>
          <p:nvPr/>
        </p:nvSpPr>
        <p:spPr>
          <a:xfrm>
            <a:off x="3425474" y="40103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raconter.wav"/>
            </a:hlinkClick>
            <a:extLst>
              <a:ext uri="{FF2B5EF4-FFF2-40B4-BE49-F238E27FC236}">
                <a16:creationId xmlns:a16="http://schemas.microsoft.com/office/drawing/2014/main" id="{46A92EEA-26AC-49FA-88A2-DDAC25D31863}"/>
              </a:ext>
            </a:extLst>
          </p:cNvPr>
          <p:cNvSpPr/>
          <p:nvPr/>
        </p:nvSpPr>
        <p:spPr>
          <a:xfrm>
            <a:off x="3430268" y="45049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0" name="moment.wav"/>
            </a:hlinkClick>
            <a:extLst>
              <a:ext uri="{FF2B5EF4-FFF2-40B4-BE49-F238E27FC236}">
                <a16:creationId xmlns:a16="http://schemas.microsoft.com/office/drawing/2014/main" id="{673BF54E-73C3-4566-83F8-0484E3E22C10}"/>
              </a:ext>
            </a:extLst>
          </p:cNvPr>
          <p:cNvSpPr/>
          <p:nvPr/>
        </p:nvSpPr>
        <p:spPr>
          <a:xfrm>
            <a:off x="3435668" y="49995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1" name="nombreux.wav"/>
            </a:hlinkClick>
            <a:extLst>
              <a:ext uri="{FF2B5EF4-FFF2-40B4-BE49-F238E27FC236}">
                <a16:creationId xmlns:a16="http://schemas.microsoft.com/office/drawing/2014/main" id="{05A54F19-9B2D-4638-A274-DA3D86F445BB}"/>
              </a:ext>
            </a:extLst>
          </p:cNvPr>
          <p:cNvSpPr/>
          <p:nvPr/>
        </p:nvSpPr>
        <p:spPr>
          <a:xfrm>
            <a:off x="3425474" y="549421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5" name="Picture 3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3427" y="2108059"/>
            <a:ext cx="282522" cy="294294"/>
          </a:xfrm>
          <a:prstGeom prst="rect">
            <a:avLst/>
          </a:prstGeom>
        </p:spPr>
      </p:pic>
      <p:pic>
        <p:nvPicPr>
          <p:cNvPr id="18" name="Picture 1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1662" y="2533955"/>
            <a:ext cx="282522" cy="294294"/>
          </a:xfrm>
          <a:prstGeom prst="rect">
            <a:avLst/>
          </a:prstGeom>
        </p:spPr>
      </p:pic>
      <p:pic>
        <p:nvPicPr>
          <p:cNvPr id="20" name="Picture 1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3427" y="3057838"/>
            <a:ext cx="282522" cy="294294"/>
          </a:xfrm>
          <a:prstGeom prst="rect">
            <a:avLst/>
          </a:prstGeom>
        </p:spPr>
      </p:pic>
      <p:pic>
        <p:nvPicPr>
          <p:cNvPr id="21" name="Picture 20"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8797" y="3552319"/>
            <a:ext cx="282522" cy="294294"/>
          </a:xfrm>
          <a:prstGeom prst="rect">
            <a:avLst/>
          </a:prstGeom>
        </p:spPr>
      </p:pic>
      <p:pic>
        <p:nvPicPr>
          <p:cNvPr id="23" name="Picture 22"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5705" y="4042822"/>
            <a:ext cx="282522" cy="294294"/>
          </a:xfrm>
          <a:prstGeom prst="rect">
            <a:avLst/>
          </a:prstGeom>
        </p:spPr>
      </p:pic>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5705" y="4549708"/>
            <a:ext cx="282522" cy="294294"/>
          </a:xfrm>
          <a:prstGeom prst="rect">
            <a:avLst/>
          </a:prstGeom>
        </p:spPr>
      </p:pic>
      <p:pic>
        <p:nvPicPr>
          <p:cNvPr id="26" name="Picture 25"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81662" y="5062150"/>
            <a:ext cx="282522" cy="294294"/>
          </a:xfrm>
          <a:prstGeom prst="rect">
            <a:avLst/>
          </a:prstGeom>
        </p:spPr>
      </p:pic>
      <p:pic>
        <p:nvPicPr>
          <p:cNvPr id="27" name="Picture 2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53427" y="5452479"/>
            <a:ext cx="282522" cy="294294"/>
          </a:xfrm>
          <a:prstGeom prst="rect">
            <a:avLst/>
          </a:prstGeom>
        </p:spPr>
      </p:pic>
      <p:pic>
        <p:nvPicPr>
          <p:cNvPr id="41" name="Picture 2" descr="Alphabet Word Images, Face, Human">
            <a:extLst>
              <a:ext uri="{FF2B5EF4-FFF2-40B4-BE49-F238E27FC236}">
                <a16:creationId xmlns:a16="http://schemas.microsoft.com/office/drawing/2014/main" id="{1F3A596A-A1D9-4776-8AA8-8108724785F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668" y="1480417"/>
            <a:ext cx="806054" cy="9450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Lips, Sexy, Mouth, Kiss, Passion, Teeth, Gloss">
            <a:extLst>
              <a:ext uri="{FF2B5EF4-FFF2-40B4-BE49-F238E27FC236}">
                <a16:creationId xmlns:a16="http://schemas.microsoft.com/office/drawing/2014/main" id="{4478C282-150A-4EC4-A40E-7E7A0D062FD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7587" y="2340302"/>
            <a:ext cx="1133178" cy="830997"/>
          </a:xfrm>
          <a:prstGeom prst="rect">
            <a:avLst/>
          </a:prstGeom>
          <a:noFill/>
          <a:extLst>
            <a:ext uri="{909E8E84-426E-40DD-AFC4-6F175D3DCCD1}">
              <a14:hiddenFill xmlns:a14="http://schemas.microsoft.com/office/drawing/2010/main">
                <a:solidFill>
                  <a:srgbClr val="FFFFFF"/>
                </a:solidFill>
              </a14:hiddenFill>
            </a:ext>
          </a:extLst>
        </p:spPr>
      </p:pic>
      <p:sp>
        <p:nvSpPr>
          <p:cNvPr id="43" name="Speech Bubble: Rectangle with Corners Rounded 42">
            <a:extLst>
              <a:ext uri="{FF2B5EF4-FFF2-40B4-BE49-F238E27FC236}">
                <a16:creationId xmlns:a16="http://schemas.microsoft.com/office/drawing/2014/main" id="{2247224E-E88D-422E-9674-0CD40E618ED8}"/>
              </a:ext>
            </a:extLst>
          </p:cNvPr>
          <p:cNvSpPr/>
          <p:nvPr/>
        </p:nvSpPr>
        <p:spPr>
          <a:xfrm>
            <a:off x="218356" y="3544270"/>
            <a:ext cx="2805999" cy="2394920"/>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[om] and [on] are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oral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before a vowel,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nasal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before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consonant.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1893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2C74640-F4E7-4E7B-AC9C-16C19EA1387E}"/>
              </a:ext>
            </a:extLst>
          </p:cNvPr>
          <p:cNvSpPr txBox="1"/>
          <p:nvPr/>
        </p:nvSpPr>
        <p:spPr>
          <a:xfrm>
            <a:off x="6287785" y="275187"/>
            <a:ext cx="4407614" cy="707886"/>
          </a:xfrm>
          <a:prstGeom prst="rect">
            <a:avLst/>
          </a:prstGeom>
          <a:noFill/>
          <a:ln w="19050">
            <a:solidFill>
              <a:schemeClr val="accent1">
                <a:lumMod val="50000"/>
              </a:schemeClr>
            </a:solidFill>
          </a:ln>
        </p:spPr>
        <p:txBody>
          <a:bodyPr wrap="square" lIns="0" rIns="0" rtlCol="0">
            <a:spAutoFit/>
          </a:bodyPr>
          <a:lstStyle/>
          <a:p>
            <a:pPr algn="ctr"/>
            <a:r>
              <a:rPr lang="en-GB" sz="2000" b="1" dirty="0">
                <a:solidFill>
                  <a:srgbClr val="E87D1E"/>
                </a:solidFill>
              </a:rPr>
              <a:t>mince – </a:t>
            </a:r>
            <a:r>
              <a:rPr lang="en-GB" sz="2000" b="1" dirty="0" err="1">
                <a:solidFill>
                  <a:srgbClr val="E87D1E"/>
                </a:solidFill>
              </a:rPr>
              <a:t>pire</a:t>
            </a:r>
            <a:r>
              <a:rPr lang="en-GB" sz="2000" b="1" dirty="0">
                <a:solidFill>
                  <a:srgbClr val="E87D1E"/>
                </a:solidFill>
              </a:rPr>
              <a:t> – triste – difficile </a:t>
            </a:r>
            <a:r>
              <a:rPr lang="en-GB" sz="2000" b="1" dirty="0" err="1">
                <a:solidFill>
                  <a:srgbClr val="E87D1E"/>
                </a:solidFill>
              </a:rPr>
              <a:t>mauvaise</a:t>
            </a:r>
            <a:r>
              <a:rPr lang="en-GB" sz="2000" b="1" dirty="0">
                <a:solidFill>
                  <a:srgbClr val="E87D1E"/>
                </a:solidFill>
              </a:rPr>
              <a:t> –  </a:t>
            </a:r>
            <a:r>
              <a:rPr lang="en-GB" sz="2000" b="1" dirty="0" err="1">
                <a:solidFill>
                  <a:srgbClr val="E87D1E"/>
                </a:solidFill>
              </a:rPr>
              <a:t>méchant</a:t>
            </a:r>
            <a:r>
              <a:rPr lang="en-GB" sz="2000" b="1" dirty="0">
                <a:solidFill>
                  <a:srgbClr val="E87D1E"/>
                </a:solidFill>
              </a:rPr>
              <a:t> – </a:t>
            </a:r>
            <a:r>
              <a:rPr lang="en-GB" sz="2000" b="1" dirty="0" err="1">
                <a:solidFill>
                  <a:srgbClr val="E87D1E"/>
                </a:solidFill>
              </a:rPr>
              <a:t>dangereux</a:t>
            </a:r>
            <a:endParaRPr lang="fr-FR" sz="2000" b="1" dirty="0">
              <a:solidFill>
                <a:srgbClr val="E87D1E"/>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76779" cy="707849"/>
          </a:xfrm>
        </p:spPr>
        <p:txBody>
          <a:bodyPr>
            <a:normAutofit fontScale="90000"/>
          </a:bodyPr>
          <a:lstStyle/>
          <a:p>
            <a:r>
              <a:rPr lang="en-GB" sz="3600" b="1" dirty="0">
                <a:solidFill>
                  <a:schemeClr val="bg1"/>
                </a:solidFill>
              </a:rPr>
              <a:t>Deux </a:t>
            </a:r>
            <a:r>
              <a:rPr lang="en-GB" sz="3600" b="1" dirty="0" err="1">
                <a:solidFill>
                  <a:schemeClr val="bg1"/>
                </a:solidFill>
              </a:rPr>
              <a:t>semaines</a:t>
            </a:r>
            <a:r>
              <a:rPr lang="en-GB" sz="3600" b="1" dirty="0">
                <a:solidFill>
                  <a:schemeClr val="bg1"/>
                </a:solidFill>
              </a:rPr>
              <a:t> </a:t>
            </a:r>
            <a:r>
              <a:rPr lang="en-GB" sz="3600" b="1" dirty="0" err="1">
                <a:solidFill>
                  <a:schemeClr val="bg1"/>
                </a:solidFill>
              </a:rPr>
              <a:t>différentes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33532" y="1364337"/>
            <a:ext cx="3321193" cy="2554545"/>
          </a:xfrm>
          <a:prstGeom prst="rect">
            <a:avLst/>
          </a:prstGeom>
          <a:noFill/>
        </p:spPr>
        <p:txBody>
          <a:bodyPr wrap="square" rtlCol="0">
            <a:spAutoFit/>
          </a:bodyPr>
          <a:lstStyle/>
          <a:p>
            <a:pPr>
              <a:defRPr/>
            </a:pPr>
            <a:r>
              <a:rPr kumimoji="0" lang="en-US" sz="2000" b="0" i="0" u="none" strike="noStrike" kern="1200" cap="none" spc="0" normalizeH="0" noProof="0" dirty="0">
                <a:ln>
                  <a:noFill/>
                </a:ln>
                <a:solidFill>
                  <a:schemeClr val="accent1">
                    <a:lumMod val="50000"/>
                  </a:schemeClr>
                </a:solidFill>
                <a:effectLst/>
                <a:uLnTx/>
                <a:uFillTx/>
                <a:latin typeface="Century Gothic" panose="020F0302020204030204"/>
              </a:rPr>
              <a:t>Amir a pass</a:t>
            </a:r>
            <a:r>
              <a:rPr lang="en-GB" sz="2000" dirty="0">
                <a:solidFill>
                  <a:srgbClr val="104F75"/>
                </a:solidFill>
              </a:rPr>
              <a:t>é </a:t>
            </a:r>
            <a:r>
              <a:rPr lang="en-GB" sz="2000" dirty="0" err="1">
                <a:solidFill>
                  <a:srgbClr val="104F75"/>
                </a:solidFill>
              </a:rPr>
              <a:t>une</a:t>
            </a:r>
            <a:r>
              <a:rPr lang="en-GB" sz="2000" dirty="0">
                <a:solidFill>
                  <a:srgbClr val="104F75"/>
                </a:solidFill>
              </a:rPr>
              <a:t> </a:t>
            </a:r>
            <a:r>
              <a:rPr lang="en-GB" sz="2000" dirty="0" err="1">
                <a:solidFill>
                  <a:srgbClr val="104F75"/>
                </a:solidFill>
              </a:rPr>
              <a:t>semaine</a:t>
            </a:r>
            <a:r>
              <a:rPr lang="en-GB" sz="2000" dirty="0">
                <a:solidFill>
                  <a:srgbClr val="104F75"/>
                </a:solidFill>
              </a:rPr>
              <a:t> </a:t>
            </a:r>
            <a:r>
              <a:rPr lang="en-GB" sz="2000" dirty="0" err="1">
                <a:solidFill>
                  <a:srgbClr val="104F75"/>
                </a:solidFill>
              </a:rPr>
              <a:t>excellente</a:t>
            </a:r>
            <a:r>
              <a:rPr lang="en-GB" sz="2000" dirty="0">
                <a:solidFill>
                  <a:srgbClr val="104F75"/>
                </a:solidFill>
              </a:rPr>
              <a:t> ! </a:t>
            </a:r>
          </a:p>
          <a:p>
            <a:pPr>
              <a:defRPr/>
            </a:pPr>
            <a:r>
              <a:rPr lang="en-GB" sz="2000" dirty="0" err="1">
                <a:solidFill>
                  <a:srgbClr val="104F75"/>
                </a:solidFill>
              </a:rPr>
              <a:t>Mais</a:t>
            </a:r>
            <a:r>
              <a:rPr lang="en-GB" sz="2000" dirty="0">
                <a:solidFill>
                  <a:srgbClr val="104F75"/>
                </a:solidFill>
              </a:rPr>
              <a:t> </a:t>
            </a:r>
            <a:r>
              <a:rPr lang="en-US" sz="2000" dirty="0" err="1">
                <a:solidFill>
                  <a:schemeClr val="accent1">
                    <a:lumMod val="50000"/>
                  </a:schemeClr>
                </a:solidFill>
              </a:rPr>
              <a:t>Léa</a:t>
            </a:r>
            <a:r>
              <a:rPr lang="en-US" sz="2000" dirty="0">
                <a:solidFill>
                  <a:schemeClr val="accent1">
                    <a:lumMod val="50000"/>
                  </a:schemeClr>
                </a:solidFill>
              </a:rPr>
              <a:t> </a:t>
            </a:r>
            <a:r>
              <a:rPr lang="en-GB" sz="2000" dirty="0">
                <a:solidFill>
                  <a:srgbClr val="104F75"/>
                </a:solidFill>
              </a:rPr>
              <a:t>a des </a:t>
            </a:r>
            <a:r>
              <a:rPr lang="en-GB" sz="2000" dirty="0" err="1">
                <a:solidFill>
                  <a:srgbClr val="104F75"/>
                </a:solidFill>
              </a:rPr>
              <a:t>problèmes</a:t>
            </a:r>
            <a:r>
              <a:rPr lang="en-GB" sz="2000" dirty="0">
                <a:solidFill>
                  <a:srgbClr val="104F75"/>
                </a:solidFill>
              </a:rPr>
              <a:t> à </a:t>
            </a:r>
            <a:r>
              <a:rPr lang="en-GB" sz="2000" dirty="0" err="1">
                <a:solidFill>
                  <a:srgbClr val="104F75"/>
                </a:solidFill>
              </a:rPr>
              <a:t>l’école</a:t>
            </a:r>
            <a:r>
              <a:rPr lang="en-GB" sz="2000" dirty="0">
                <a:solidFill>
                  <a:srgbClr val="104F75"/>
                </a:solidFill>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a:defRPr/>
            </a:pP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rPr>
              <a:t>D</a:t>
            </a:r>
            <a:r>
              <a:rPr lang="en-GB" sz="2000" dirty="0" err="1">
                <a:solidFill>
                  <a:srgbClr val="104F75"/>
                </a:solidFill>
              </a:rPr>
              <a:t>éfinis</a:t>
            </a:r>
            <a:r>
              <a:rPr lang="en-GB" sz="2000" dirty="0">
                <a:solidFill>
                  <a:srgbClr val="104F75"/>
                </a:solidFill>
              </a:rPr>
              <a:t> les mots </a:t>
            </a:r>
            <a:r>
              <a:rPr lang="en-GB" sz="2000" dirty="0" err="1">
                <a:solidFill>
                  <a:srgbClr val="104F75"/>
                </a:solidFill>
              </a:rPr>
              <a:t>en</a:t>
            </a:r>
            <a:r>
              <a:rPr lang="en-GB" sz="2000" dirty="0">
                <a:solidFill>
                  <a:srgbClr val="104F75"/>
                </a:solidFill>
              </a:rPr>
              <a:t> orange et r</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rPr>
              <a:t>emplis</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rPr>
              <a:t> les </a:t>
            </a:r>
            <a:r>
              <a:rPr kumimoji="0" lang="en-US" sz="2000" b="0" i="0" u="none" strike="noStrike" kern="1200" cap="none" spc="0" normalizeH="0" baseline="0" noProof="0" dirty="0" err="1">
                <a:ln>
                  <a:noFill/>
                </a:ln>
                <a:solidFill>
                  <a:schemeClr val="accent1">
                    <a:lumMod val="50000"/>
                  </a:schemeClr>
                </a:solidFill>
                <a:effectLst/>
                <a:uLnTx/>
                <a:uFillTx/>
                <a:latin typeface="Century Gothic" panose="020F0302020204030204"/>
              </a:rPr>
              <a:t>blancs</a:t>
            </a:r>
            <a:r>
              <a:rPr kumimoji="0" lang="en-US" sz="2000" b="0" i="0" u="none" strike="noStrike" kern="1200" cap="none" spc="0" normalizeH="0" baseline="0" noProof="0" dirty="0">
                <a:ln>
                  <a:noFill/>
                </a:ln>
                <a:solidFill>
                  <a:schemeClr val="accent1">
                    <a:lumMod val="50000"/>
                  </a:schemeClr>
                </a:solidFill>
                <a:effectLst/>
                <a:uLnTx/>
                <a:uFillTx/>
                <a:latin typeface="Century Gothic" panose="020F0302020204030204"/>
              </a:rPr>
              <a:t> avec </a:t>
            </a:r>
            <a:r>
              <a:rPr kumimoji="0" lang="en-US" sz="2000" b="1" i="0" u="none" strike="noStrike" kern="1200" cap="none" spc="0" normalizeH="0" baseline="0" noProof="0" dirty="0">
                <a:ln>
                  <a:noFill/>
                </a:ln>
                <a:solidFill>
                  <a:srgbClr val="E87D1E"/>
                </a:solidFill>
                <a:effectLst/>
                <a:uLnTx/>
                <a:uFillTx/>
                <a:latin typeface="Century Gothic" panose="020F0302020204030204"/>
              </a:rPr>
              <a:t>le contraire</a:t>
            </a:r>
            <a:r>
              <a:rPr lang="en-GB" sz="2000" dirty="0">
                <a:solidFill>
                  <a:srgbClr val="104F75"/>
                </a:solidFill>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Rectangle: Rounded Corners 22">
            <a:extLst>
              <a:ext uri="{FF2B5EF4-FFF2-40B4-BE49-F238E27FC236}">
                <a16:creationId xmlns:a16="http://schemas.microsoft.com/office/drawing/2014/main" id="{475F782A-9E78-414C-B892-2D89C98BA4E7}"/>
              </a:ext>
            </a:extLst>
          </p:cNvPr>
          <p:cNvSpPr>
            <a:spLocks/>
          </p:cNvSpPr>
          <p:nvPr/>
        </p:nvSpPr>
        <p:spPr>
          <a:xfrm rot="5400000">
            <a:off x="3031008" y="1677838"/>
            <a:ext cx="5149848" cy="4165513"/>
          </a:xfrm>
          <a:prstGeom prst="roundRect">
            <a:avLst/>
          </a:prstGeom>
          <a:ln>
            <a:solidFill>
              <a:srgbClr val="104F7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 name="Oval 9">
            <a:extLst>
              <a:ext uri="{FF2B5EF4-FFF2-40B4-BE49-F238E27FC236}">
                <a16:creationId xmlns:a16="http://schemas.microsoft.com/office/drawing/2014/main" id="{DDD9EB96-DADE-421D-802E-C21459DDF5E3}"/>
              </a:ext>
            </a:extLst>
          </p:cNvPr>
          <p:cNvSpPr>
            <a:spLocks/>
          </p:cNvSpPr>
          <p:nvPr/>
        </p:nvSpPr>
        <p:spPr>
          <a:xfrm>
            <a:off x="5442525" y="5985875"/>
            <a:ext cx="326813" cy="290000"/>
          </a:xfrm>
          <a:prstGeom prst="ellipse">
            <a:avLst/>
          </a:prstGeom>
          <a:ln>
            <a:solidFill>
              <a:srgbClr val="104F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p:cNvSpPr txBox="1">
            <a:spLocks/>
          </p:cNvSpPr>
          <p:nvPr/>
        </p:nvSpPr>
        <p:spPr>
          <a:xfrm>
            <a:off x="3713468" y="1523434"/>
            <a:ext cx="3802117" cy="4401205"/>
          </a:xfrm>
          <a:prstGeom prst="rect">
            <a:avLst/>
          </a:prstGeom>
          <a:noFill/>
          <a:ln>
            <a:solidFill>
              <a:srgbClr val="104F75"/>
            </a:solidFill>
          </a:ln>
        </p:spPr>
        <p:txBody>
          <a:bodyPr wrap="square" rIns="0" rtlCol="0">
            <a:spAutoFit/>
          </a:bodyPr>
          <a:lstStyle/>
          <a:p>
            <a:r>
              <a:rPr lang="en-GB" sz="2000" dirty="0">
                <a:solidFill>
                  <a:schemeClr val="accent1">
                    <a:lumMod val="50000"/>
                  </a:schemeClr>
                </a:solidFill>
              </a:rPr>
              <a:t>Salut </a:t>
            </a:r>
            <a:r>
              <a:rPr lang="en-US" sz="2000" dirty="0" err="1">
                <a:solidFill>
                  <a:schemeClr val="accent1">
                    <a:lumMod val="50000"/>
                  </a:schemeClr>
                </a:solidFill>
              </a:rPr>
              <a:t>Léa</a:t>
            </a:r>
            <a:r>
              <a:rPr lang="en-GB" sz="2000" dirty="0">
                <a:solidFill>
                  <a:schemeClr val="accent1">
                    <a:lumMod val="50000"/>
                  </a:schemeClr>
                </a:solidFill>
              </a:rPr>
              <a:t> ! </a:t>
            </a:r>
            <a:r>
              <a:rPr lang="en-GB" sz="2000" dirty="0">
                <a:solidFill>
                  <a:srgbClr val="104F75"/>
                </a:solidFill>
              </a:rPr>
              <a:t>Je </a:t>
            </a:r>
            <a:r>
              <a:rPr lang="en-GB" sz="2000" dirty="0" err="1">
                <a:solidFill>
                  <a:srgbClr val="104F75"/>
                </a:solidFill>
              </a:rPr>
              <a:t>suis</a:t>
            </a:r>
            <a:r>
              <a:rPr lang="en-GB" sz="2000" dirty="0">
                <a:solidFill>
                  <a:srgbClr val="104F75"/>
                </a:solidFill>
              </a:rPr>
              <a:t> </a:t>
            </a:r>
            <a:r>
              <a:rPr lang="en-GB" sz="2000" b="1" dirty="0" err="1">
                <a:solidFill>
                  <a:srgbClr val="E87D1E"/>
                </a:solidFill>
              </a:rPr>
              <a:t>heureux</a:t>
            </a:r>
            <a:r>
              <a:rPr lang="en-GB" sz="2000" b="1" dirty="0">
                <a:solidFill>
                  <a:srgbClr val="E87D1E"/>
                </a:solidFill>
              </a:rPr>
              <a:t> </a:t>
            </a:r>
            <a:r>
              <a:rPr lang="en-GB" sz="2000" dirty="0" err="1">
                <a:solidFill>
                  <a:srgbClr val="104F75"/>
                </a:solidFill>
              </a:rPr>
              <a:t>aujourd’hui</a:t>
            </a:r>
            <a:r>
              <a:rPr lang="en-GB" sz="2000" dirty="0">
                <a:solidFill>
                  <a:srgbClr val="104F75"/>
                </a:solidFill>
              </a:rPr>
              <a:t>. Le </a:t>
            </a:r>
            <a:r>
              <a:rPr lang="en-GB" sz="2000" dirty="0" err="1">
                <a:solidFill>
                  <a:srgbClr val="104F75"/>
                </a:solidFill>
              </a:rPr>
              <a:t>professeur</a:t>
            </a:r>
            <a:r>
              <a:rPr lang="en-GB" sz="2000" dirty="0">
                <a:solidFill>
                  <a:srgbClr val="104F75"/>
                </a:solidFill>
              </a:rPr>
              <a:t> a </a:t>
            </a:r>
            <a:r>
              <a:rPr lang="en-GB" sz="2000" dirty="0" err="1">
                <a:solidFill>
                  <a:srgbClr val="104F75"/>
                </a:solidFill>
              </a:rPr>
              <a:t>donné</a:t>
            </a:r>
            <a:r>
              <a:rPr lang="en-GB" sz="2000" dirty="0">
                <a:solidFill>
                  <a:srgbClr val="104F75"/>
                </a:solidFill>
              </a:rPr>
              <a:t> les notes à la </a:t>
            </a:r>
            <a:r>
              <a:rPr lang="en-GB" sz="2000" dirty="0" err="1">
                <a:solidFill>
                  <a:srgbClr val="104F75"/>
                </a:solidFill>
              </a:rPr>
              <a:t>classe</a:t>
            </a:r>
            <a:r>
              <a:rPr lang="en-GB" sz="2000" dirty="0">
                <a:solidFill>
                  <a:srgbClr val="104F75"/>
                </a:solidFill>
              </a:rPr>
              <a:t> pour </a:t>
            </a:r>
            <a:r>
              <a:rPr lang="en-GB" sz="2000" dirty="0" err="1">
                <a:solidFill>
                  <a:srgbClr val="104F75"/>
                </a:solidFill>
              </a:rPr>
              <a:t>l’examen</a:t>
            </a:r>
            <a:r>
              <a:rPr lang="en-GB" sz="2000" dirty="0">
                <a:solidFill>
                  <a:srgbClr val="104F75"/>
                </a:solidFill>
              </a:rPr>
              <a:t> </a:t>
            </a:r>
            <a:r>
              <a:rPr lang="en-GB" sz="2000" dirty="0" err="1">
                <a:solidFill>
                  <a:srgbClr val="104F75"/>
                </a:solidFill>
              </a:rPr>
              <a:t>d’italien</a:t>
            </a:r>
            <a:r>
              <a:rPr lang="en-GB" sz="2000" dirty="0">
                <a:solidFill>
                  <a:srgbClr val="104F75"/>
                </a:solidFill>
              </a:rPr>
              <a:t> et </a:t>
            </a:r>
            <a:r>
              <a:rPr lang="en-GB" sz="2000" dirty="0" err="1">
                <a:solidFill>
                  <a:srgbClr val="104F75"/>
                </a:solidFill>
              </a:rPr>
              <a:t>j’ai</a:t>
            </a:r>
            <a:r>
              <a:rPr lang="en-GB" sz="2000" dirty="0">
                <a:solidFill>
                  <a:srgbClr val="104F75"/>
                </a:solidFill>
              </a:rPr>
              <a:t> </a:t>
            </a:r>
            <a:r>
              <a:rPr lang="en-GB" sz="2000" dirty="0" err="1">
                <a:solidFill>
                  <a:srgbClr val="104F75"/>
                </a:solidFill>
              </a:rPr>
              <a:t>réussi</a:t>
            </a:r>
            <a:r>
              <a:rPr lang="en-GB" sz="2000" dirty="0">
                <a:solidFill>
                  <a:srgbClr val="104F75"/>
                </a:solidFill>
              </a:rPr>
              <a:t> ! </a:t>
            </a:r>
            <a:r>
              <a:rPr lang="en-GB" sz="2000" dirty="0" err="1">
                <a:solidFill>
                  <a:srgbClr val="104F75"/>
                </a:solidFill>
              </a:rPr>
              <a:t>Oc</a:t>
            </a:r>
            <a:r>
              <a:rPr lang="en-US" sz="2000" dirty="0" err="1">
                <a:solidFill>
                  <a:schemeClr val="accent1">
                    <a:lumMod val="50000"/>
                  </a:schemeClr>
                </a:solidFill>
              </a:rPr>
              <a:t>éane</a:t>
            </a:r>
            <a:r>
              <a:rPr lang="en-US" sz="2000" dirty="0">
                <a:solidFill>
                  <a:schemeClr val="accent1">
                    <a:lumMod val="50000"/>
                  </a:schemeClr>
                </a:solidFill>
              </a:rPr>
              <a:t> a </a:t>
            </a:r>
            <a:r>
              <a:rPr lang="en-GB" sz="2000" dirty="0" err="1">
                <a:solidFill>
                  <a:srgbClr val="104F75"/>
                </a:solidFill>
              </a:rPr>
              <a:t>une</a:t>
            </a:r>
            <a:r>
              <a:rPr lang="en-GB" sz="2000" dirty="0">
                <a:solidFill>
                  <a:srgbClr val="104F75"/>
                </a:solidFill>
              </a:rPr>
              <a:t> </a:t>
            </a:r>
            <a:r>
              <a:rPr lang="en-GB" sz="2000" b="1" dirty="0">
                <a:solidFill>
                  <a:srgbClr val="E87D1E"/>
                </a:solidFill>
              </a:rPr>
              <a:t>bonne </a:t>
            </a:r>
            <a:r>
              <a:rPr lang="en-GB" sz="2000" dirty="0">
                <a:solidFill>
                  <a:schemeClr val="accent1">
                    <a:lumMod val="50000"/>
                  </a:schemeClr>
                </a:solidFill>
              </a:rPr>
              <a:t>note </a:t>
            </a:r>
            <a:r>
              <a:rPr lang="en-GB" sz="2000" dirty="0" err="1">
                <a:solidFill>
                  <a:schemeClr val="accent1">
                    <a:lumMod val="50000"/>
                  </a:schemeClr>
                </a:solidFill>
              </a:rPr>
              <a:t>aussi</a:t>
            </a:r>
            <a:r>
              <a:rPr lang="en-GB" sz="2000" dirty="0">
                <a:solidFill>
                  <a:schemeClr val="accent1">
                    <a:lumMod val="50000"/>
                  </a:schemeClr>
                </a:solidFill>
              </a:rPr>
              <a:t>, </a:t>
            </a:r>
            <a:r>
              <a:rPr lang="en-GB" sz="2000" dirty="0" err="1">
                <a:solidFill>
                  <a:srgbClr val="104F75"/>
                </a:solidFill>
              </a:rPr>
              <a:t>mais</a:t>
            </a:r>
            <a:r>
              <a:rPr lang="en-GB" sz="2000" dirty="0">
                <a:solidFill>
                  <a:srgbClr val="104F75"/>
                </a:solidFill>
              </a:rPr>
              <a:t> ma note </a:t>
            </a:r>
            <a:r>
              <a:rPr lang="en-GB" sz="2000" dirty="0" err="1">
                <a:solidFill>
                  <a:srgbClr val="104F75"/>
                </a:solidFill>
              </a:rPr>
              <a:t>est</a:t>
            </a:r>
            <a:r>
              <a:rPr lang="en-GB" sz="2000" dirty="0">
                <a:solidFill>
                  <a:srgbClr val="104F75"/>
                </a:solidFill>
              </a:rPr>
              <a:t> </a:t>
            </a:r>
            <a:r>
              <a:rPr lang="en-GB" sz="2000" b="1" dirty="0" err="1">
                <a:solidFill>
                  <a:srgbClr val="E87D1E"/>
                </a:solidFill>
              </a:rPr>
              <a:t>meilleure</a:t>
            </a:r>
            <a:r>
              <a:rPr lang="en-GB" sz="2000" b="1" dirty="0">
                <a:solidFill>
                  <a:srgbClr val="E87D1E"/>
                </a:solidFill>
              </a:rPr>
              <a:t> </a:t>
            </a:r>
            <a:r>
              <a:rPr lang="en-GB" sz="2000" dirty="0">
                <a:solidFill>
                  <a:schemeClr val="accent1">
                    <a:lumMod val="50000"/>
                  </a:schemeClr>
                </a:solidFill>
              </a:rPr>
              <a:t>!</a:t>
            </a:r>
            <a:r>
              <a:rPr lang="en-GB" sz="2000" dirty="0">
                <a:solidFill>
                  <a:srgbClr val="104F75"/>
                </a:solidFill>
              </a:rPr>
              <a:t> Il </a:t>
            </a:r>
            <a:r>
              <a:rPr lang="en-GB" sz="2000" dirty="0" err="1">
                <a:solidFill>
                  <a:srgbClr val="104F75"/>
                </a:solidFill>
              </a:rPr>
              <a:t>est</a:t>
            </a:r>
            <a:r>
              <a:rPr lang="en-GB" sz="2000" b="1" dirty="0">
                <a:solidFill>
                  <a:srgbClr val="E87D1E"/>
                </a:solidFill>
              </a:rPr>
              <a:t> gentil</a:t>
            </a:r>
            <a:r>
              <a:rPr lang="en-GB" sz="2000" dirty="0">
                <a:solidFill>
                  <a:srgbClr val="104F75"/>
                </a:solidFill>
              </a:rPr>
              <a:t>, </a:t>
            </a:r>
            <a:r>
              <a:rPr lang="en-GB" sz="2000" dirty="0" err="1">
                <a:solidFill>
                  <a:srgbClr val="104F75"/>
                </a:solidFill>
              </a:rPr>
              <a:t>ce</a:t>
            </a:r>
            <a:r>
              <a:rPr lang="en-GB" sz="2000" dirty="0">
                <a:solidFill>
                  <a:srgbClr val="104F75"/>
                </a:solidFill>
              </a:rPr>
              <a:t> </a:t>
            </a:r>
            <a:r>
              <a:rPr lang="en-GB" sz="2000" dirty="0" err="1">
                <a:solidFill>
                  <a:srgbClr val="104F75"/>
                </a:solidFill>
              </a:rPr>
              <a:t>professeur</a:t>
            </a:r>
            <a:r>
              <a:rPr lang="en-GB" sz="2000" dirty="0">
                <a:solidFill>
                  <a:srgbClr val="104F75"/>
                </a:solidFill>
              </a:rPr>
              <a:t> ! On doit </a:t>
            </a:r>
            <a:r>
              <a:rPr lang="en-GB" sz="2000" dirty="0" err="1">
                <a:solidFill>
                  <a:srgbClr val="104F75"/>
                </a:solidFill>
              </a:rPr>
              <a:t>remplir</a:t>
            </a:r>
            <a:r>
              <a:rPr lang="en-GB" sz="2000" dirty="0">
                <a:solidFill>
                  <a:srgbClr val="104F75"/>
                </a:solidFill>
              </a:rPr>
              <a:t> les </a:t>
            </a:r>
            <a:r>
              <a:rPr lang="en-GB" sz="2000" dirty="0" err="1">
                <a:solidFill>
                  <a:srgbClr val="104F75"/>
                </a:solidFill>
              </a:rPr>
              <a:t>blancs</a:t>
            </a:r>
            <a:r>
              <a:rPr lang="en-GB" sz="2000" dirty="0">
                <a:solidFill>
                  <a:srgbClr val="104F75"/>
                </a:solidFill>
              </a:rPr>
              <a:t> dans </a:t>
            </a:r>
            <a:r>
              <a:rPr lang="en-GB" sz="2000" dirty="0" err="1">
                <a:solidFill>
                  <a:srgbClr val="104F75"/>
                </a:solidFill>
              </a:rPr>
              <a:t>cet</a:t>
            </a:r>
            <a:r>
              <a:rPr lang="en-GB" sz="2000" dirty="0">
                <a:solidFill>
                  <a:srgbClr val="104F75"/>
                </a:solidFill>
              </a:rPr>
              <a:t> examen, </a:t>
            </a:r>
            <a:r>
              <a:rPr lang="en-GB" sz="2000" dirty="0" err="1">
                <a:solidFill>
                  <a:srgbClr val="104F75"/>
                </a:solidFill>
              </a:rPr>
              <a:t>c’est</a:t>
            </a:r>
            <a:r>
              <a:rPr lang="en-GB" sz="2000" dirty="0">
                <a:solidFill>
                  <a:srgbClr val="104F75"/>
                </a:solidFill>
              </a:rPr>
              <a:t> </a:t>
            </a:r>
            <a:r>
              <a:rPr lang="en-GB" sz="2000" b="1" dirty="0">
                <a:solidFill>
                  <a:srgbClr val="E87D1E"/>
                </a:solidFill>
              </a:rPr>
              <a:t>facile</a:t>
            </a:r>
            <a:r>
              <a:rPr lang="en-GB" sz="2000" dirty="0">
                <a:solidFill>
                  <a:srgbClr val="104F75"/>
                </a:solidFill>
              </a:rPr>
              <a:t>. Je </a:t>
            </a:r>
            <a:r>
              <a:rPr lang="en-GB" sz="2000" dirty="0" err="1">
                <a:solidFill>
                  <a:srgbClr val="104F75"/>
                </a:solidFill>
              </a:rPr>
              <a:t>veux</a:t>
            </a:r>
            <a:r>
              <a:rPr lang="en-GB" sz="2000" dirty="0">
                <a:solidFill>
                  <a:srgbClr val="104F75"/>
                </a:solidFill>
              </a:rPr>
              <a:t> </a:t>
            </a:r>
            <a:r>
              <a:rPr lang="en-GB" sz="2000" dirty="0" err="1">
                <a:solidFill>
                  <a:srgbClr val="104F75"/>
                </a:solidFill>
              </a:rPr>
              <a:t>aller</a:t>
            </a:r>
            <a:r>
              <a:rPr lang="en-GB" sz="2000" dirty="0">
                <a:solidFill>
                  <a:srgbClr val="104F75"/>
                </a:solidFill>
              </a:rPr>
              <a:t> au lycée </a:t>
            </a:r>
            <a:r>
              <a:rPr lang="en-GB" sz="2000" dirty="0" err="1">
                <a:solidFill>
                  <a:srgbClr val="104F75"/>
                </a:solidFill>
              </a:rPr>
              <a:t>en</a:t>
            </a:r>
            <a:r>
              <a:rPr lang="en-GB" sz="2000" dirty="0">
                <a:solidFill>
                  <a:srgbClr val="104F75"/>
                </a:solidFill>
              </a:rPr>
              <a:t> Italie </a:t>
            </a:r>
            <a:r>
              <a:rPr lang="en-GB" sz="2000" dirty="0" err="1">
                <a:solidFill>
                  <a:srgbClr val="104F75"/>
                </a:solidFill>
              </a:rPr>
              <a:t>alors</a:t>
            </a:r>
            <a:r>
              <a:rPr lang="en-GB" sz="2000" dirty="0">
                <a:solidFill>
                  <a:srgbClr val="104F75"/>
                </a:solidFill>
              </a:rPr>
              <a:t> ! Bon, je </a:t>
            </a:r>
            <a:r>
              <a:rPr lang="en-GB" sz="2000" dirty="0" err="1">
                <a:solidFill>
                  <a:srgbClr val="104F75"/>
                </a:solidFill>
              </a:rPr>
              <a:t>dois</a:t>
            </a:r>
            <a:r>
              <a:rPr lang="en-GB" sz="2000" dirty="0">
                <a:solidFill>
                  <a:srgbClr val="104F75"/>
                </a:solidFill>
              </a:rPr>
              <a:t> </a:t>
            </a:r>
            <a:r>
              <a:rPr lang="en-GB" sz="2000" dirty="0" err="1">
                <a:solidFill>
                  <a:srgbClr val="104F75"/>
                </a:solidFill>
              </a:rPr>
              <a:t>sortir</a:t>
            </a:r>
            <a:r>
              <a:rPr lang="en-GB" sz="2000" dirty="0">
                <a:solidFill>
                  <a:srgbClr val="104F75"/>
                </a:solidFill>
              </a:rPr>
              <a:t> le </a:t>
            </a:r>
            <a:r>
              <a:rPr lang="en-GB" sz="2000" dirty="0" err="1">
                <a:solidFill>
                  <a:srgbClr val="104F75"/>
                </a:solidFill>
              </a:rPr>
              <a:t>chien</a:t>
            </a:r>
            <a:r>
              <a:rPr lang="en-GB" sz="2000" dirty="0">
                <a:solidFill>
                  <a:srgbClr val="104F75"/>
                </a:solidFill>
              </a:rPr>
              <a:t> – il </a:t>
            </a:r>
            <a:r>
              <a:rPr lang="en-GB" sz="2000" dirty="0" err="1">
                <a:solidFill>
                  <a:srgbClr val="104F75"/>
                </a:solidFill>
              </a:rPr>
              <a:t>devient</a:t>
            </a:r>
            <a:r>
              <a:rPr lang="en-GB" sz="2000" dirty="0">
                <a:solidFill>
                  <a:srgbClr val="104F75"/>
                </a:solidFill>
              </a:rPr>
              <a:t> </a:t>
            </a:r>
            <a:r>
              <a:rPr lang="en-GB" sz="2000" b="1" dirty="0" err="1">
                <a:solidFill>
                  <a:srgbClr val="E87D1E"/>
                </a:solidFill>
              </a:rPr>
              <a:t>gros</a:t>
            </a:r>
            <a:r>
              <a:rPr lang="en-GB" sz="2000" dirty="0">
                <a:solidFill>
                  <a:srgbClr val="104F75"/>
                </a:solidFill>
              </a:rPr>
              <a:t>. Je </a:t>
            </a:r>
            <a:r>
              <a:rPr lang="en-GB" sz="2000" dirty="0" err="1">
                <a:solidFill>
                  <a:srgbClr val="104F75"/>
                </a:solidFill>
              </a:rPr>
              <a:t>vais</a:t>
            </a:r>
            <a:r>
              <a:rPr lang="en-GB" sz="2000" dirty="0">
                <a:solidFill>
                  <a:srgbClr val="104F75"/>
                </a:solidFill>
              </a:rPr>
              <a:t> au parc </a:t>
            </a:r>
            <a:r>
              <a:rPr lang="en-GB" sz="2000" dirty="0" err="1">
                <a:solidFill>
                  <a:srgbClr val="104F75"/>
                </a:solidFill>
              </a:rPr>
              <a:t>puisque</a:t>
            </a:r>
            <a:r>
              <a:rPr lang="en-GB" sz="2000" dirty="0">
                <a:solidFill>
                  <a:srgbClr val="104F75"/>
                </a:solidFill>
              </a:rPr>
              <a:t>  </a:t>
            </a:r>
            <a:r>
              <a:rPr lang="en-GB" sz="2000" dirty="0" err="1">
                <a:solidFill>
                  <a:srgbClr val="104F75"/>
                </a:solidFill>
              </a:rPr>
              <a:t>c’est</a:t>
            </a:r>
            <a:r>
              <a:rPr lang="en-GB" sz="2000" dirty="0">
                <a:solidFill>
                  <a:srgbClr val="104F75"/>
                </a:solidFill>
              </a:rPr>
              <a:t> un lieu* </a:t>
            </a:r>
            <a:r>
              <a:rPr lang="en-GB" sz="2000" dirty="0" err="1">
                <a:solidFill>
                  <a:srgbClr val="104F75"/>
                </a:solidFill>
              </a:rPr>
              <a:t>très</a:t>
            </a:r>
            <a:r>
              <a:rPr lang="en-GB" sz="2000" dirty="0">
                <a:solidFill>
                  <a:srgbClr val="104F75"/>
                </a:solidFill>
              </a:rPr>
              <a:t> </a:t>
            </a:r>
            <a:r>
              <a:rPr lang="en-GB" sz="2000" b="1" dirty="0" err="1">
                <a:solidFill>
                  <a:srgbClr val="E87D1E"/>
                </a:solidFill>
              </a:rPr>
              <a:t>sûr</a:t>
            </a:r>
            <a:r>
              <a:rPr lang="en-GB" sz="2000" dirty="0">
                <a:solidFill>
                  <a:srgbClr val="104F75"/>
                </a:solidFill>
              </a:rPr>
              <a:t>. Amir</a:t>
            </a:r>
            <a:endParaRPr lang="en-GB" sz="2000" dirty="0">
              <a:solidFill>
                <a:schemeClr val="accent1">
                  <a:lumMod val="50000"/>
                </a:schemeClr>
              </a:solidFill>
            </a:endParaRPr>
          </a:p>
        </p:txBody>
      </p:sp>
      <p:sp>
        <p:nvSpPr>
          <p:cNvPr id="2" name="Rectangle: Rounded Corners 22">
            <a:extLst>
              <a:ext uri="{FF2B5EF4-FFF2-40B4-BE49-F238E27FC236}">
                <a16:creationId xmlns:a16="http://schemas.microsoft.com/office/drawing/2014/main" id="{9639DD10-0301-4D28-AE1E-C6CAB2E36F59}"/>
              </a:ext>
            </a:extLst>
          </p:cNvPr>
          <p:cNvSpPr>
            <a:spLocks/>
          </p:cNvSpPr>
          <p:nvPr/>
        </p:nvSpPr>
        <p:spPr>
          <a:xfrm rot="5400000">
            <a:off x="7386816" y="1677838"/>
            <a:ext cx="5149850" cy="4165513"/>
          </a:xfrm>
          <a:prstGeom prst="roundRect">
            <a:avLst/>
          </a:prstGeom>
          <a:ln>
            <a:solidFill>
              <a:srgbClr val="104F7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5" name="TextBox 4">
            <a:extLst>
              <a:ext uri="{FF2B5EF4-FFF2-40B4-BE49-F238E27FC236}">
                <a16:creationId xmlns:a16="http://schemas.microsoft.com/office/drawing/2014/main" id="{BBA8BD27-D856-475F-9AB1-66B1A9134938}"/>
              </a:ext>
            </a:extLst>
          </p:cNvPr>
          <p:cNvSpPr txBox="1">
            <a:spLocks/>
          </p:cNvSpPr>
          <p:nvPr/>
        </p:nvSpPr>
        <p:spPr>
          <a:xfrm>
            <a:off x="8096126" y="1523433"/>
            <a:ext cx="3731229" cy="4401205"/>
          </a:xfrm>
          <a:prstGeom prst="rect">
            <a:avLst/>
          </a:prstGeom>
          <a:noFill/>
          <a:ln>
            <a:solidFill>
              <a:srgbClr val="104F75"/>
            </a:solidFill>
          </a:ln>
        </p:spPr>
        <p:txBody>
          <a:bodyPr wrap="square" rtlCol="0">
            <a:spAutoFit/>
          </a:bodyPr>
          <a:lstStyle/>
          <a:p>
            <a:r>
              <a:rPr lang="en-GB" sz="2000" dirty="0">
                <a:solidFill>
                  <a:schemeClr val="accent1">
                    <a:lumMod val="50000"/>
                  </a:schemeClr>
                </a:solidFill>
              </a:rPr>
              <a:t>Salut Amir, </a:t>
            </a:r>
            <a:r>
              <a:rPr lang="en-GB" sz="2000" dirty="0">
                <a:solidFill>
                  <a:srgbClr val="104F75"/>
                </a:solidFill>
              </a:rPr>
              <a:t>Je </a:t>
            </a:r>
            <a:r>
              <a:rPr lang="en-GB" sz="2000" dirty="0" err="1">
                <a:solidFill>
                  <a:srgbClr val="104F75"/>
                </a:solidFill>
              </a:rPr>
              <a:t>suis</a:t>
            </a:r>
            <a:r>
              <a:rPr lang="en-GB" sz="2000" dirty="0">
                <a:solidFill>
                  <a:srgbClr val="104F75"/>
                </a:solidFill>
              </a:rPr>
              <a:t> </a:t>
            </a:r>
            <a:r>
              <a:rPr lang="en-GB" sz="2000" b="1" dirty="0">
                <a:solidFill>
                  <a:srgbClr val="E87D1E"/>
                </a:solidFill>
              </a:rPr>
              <a:t>triste </a:t>
            </a:r>
            <a:r>
              <a:rPr lang="en-GB" sz="2000" dirty="0" err="1">
                <a:solidFill>
                  <a:srgbClr val="104F75"/>
                </a:solidFill>
              </a:rPr>
              <a:t>aujourd’hui</a:t>
            </a:r>
            <a:r>
              <a:rPr lang="en-GB" sz="2000" dirty="0">
                <a:solidFill>
                  <a:srgbClr val="104F75"/>
                </a:solidFill>
              </a:rPr>
              <a:t>. Le </a:t>
            </a:r>
            <a:r>
              <a:rPr lang="en-GB" sz="2000" dirty="0" err="1">
                <a:solidFill>
                  <a:srgbClr val="104F75"/>
                </a:solidFill>
              </a:rPr>
              <a:t>professeur</a:t>
            </a:r>
            <a:r>
              <a:rPr lang="en-GB" sz="2000" dirty="0">
                <a:solidFill>
                  <a:srgbClr val="104F75"/>
                </a:solidFill>
              </a:rPr>
              <a:t> a </a:t>
            </a:r>
            <a:r>
              <a:rPr lang="en-GB" sz="2000" dirty="0" err="1">
                <a:solidFill>
                  <a:srgbClr val="104F75"/>
                </a:solidFill>
              </a:rPr>
              <a:t>donné</a:t>
            </a:r>
            <a:r>
              <a:rPr lang="en-GB" sz="2000" dirty="0">
                <a:solidFill>
                  <a:srgbClr val="104F75"/>
                </a:solidFill>
              </a:rPr>
              <a:t> les notes à la </a:t>
            </a:r>
            <a:r>
              <a:rPr lang="en-GB" sz="2000" dirty="0" err="1">
                <a:solidFill>
                  <a:srgbClr val="104F75"/>
                </a:solidFill>
              </a:rPr>
              <a:t>classe</a:t>
            </a:r>
            <a:r>
              <a:rPr lang="en-GB" sz="2000" dirty="0">
                <a:solidFill>
                  <a:srgbClr val="104F75"/>
                </a:solidFill>
              </a:rPr>
              <a:t> pour </a:t>
            </a:r>
            <a:r>
              <a:rPr lang="en-GB" sz="2000" dirty="0" err="1">
                <a:solidFill>
                  <a:srgbClr val="104F75"/>
                </a:solidFill>
              </a:rPr>
              <a:t>l’examen</a:t>
            </a:r>
            <a:r>
              <a:rPr lang="en-GB" sz="2000" dirty="0">
                <a:solidFill>
                  <a:srgbClr val="104F75"/>
                </a:solidFill>
              </a:rPr>
              <a:t> </a:t>
            </a:r>
            <a:r>
              <a:rPr lang="en-GB" sz="2000" dirty="0" err="1">
                <a:solidFill>
                  <a:srgbClr val="104F75"/>
                </a:solidFill>
              </a:rPr>
              <a:t>d’allemand</a:t>
            </a:r>
            <a:r>
              <a:rPr lang="en-GB" sz="2000" dirty="0">
                <a:solidFill>
                  <a:srgbClr val="104F75"/>
                </a:solidFill>
              </a:rPr>
              <a:t> et je </a:t>
            </a:r>
            <a:r>
              <a:rPr lang="en-GB" sz="2000" dirty="0" err="1">
                <a:solidFill>
                  <a:srgbClr val="104F75"/>
                </a:solidFill>
              </a:rPr>
              <a:t>n’ai</a:t>
            </a:r>
            <a:r>
              <a:rPr lang="en-GB" sz="2000" dirty="0">
                <a:solidFill>
                  <a:srgbClr val="104F75"/>
                </a:solidFill>
              </a:rPr>
              <a:t> pas </a:t>
            </a:r>
            <a:r>
              <a:rPr lang="en-GB" sz="2000" dirty="0" err="1">
                <a:solidFill>
                  <a:srgbClr val="104F75"/>
                </a:solidFill>
              </a:rPr>
              <a:t>réussi</a:t>
            </a:r>
            <a:r>
              <a:rPr lang="en-GB" sz="2000" dirty="0">
                <a:solidFill>
                  <a:srgbClr val="104F75"/>
                </a:solidFill>
              </a:rPr>
              <a:t> ! Sophie </a:t>
            </a:r>
            <a:r>
              <a:rPr lang="en-US" sz="2000" dirty="0">
                <a:solidFill>
                  <a:schemeClr val="accent1">
                    <a:lumMod val="50000"/>
                  </a:schemeClr>
                </a:solidFill>
              </a:rPr>
              <a:t>a </a:t>
            </a:r>
            <a:r>
              <a:rPr lang="en-GB" sz="2000" dirty="0" err="1">
                <a:solidFill>
                  <a:srgbClr val="104F75"/>
                </a:solidFill>
              </a:rPr>
              <a:t>une</a:t>
            </a:r>
            <a:r>
              <a:rPr lang="en-GB" sz="2000" dirty="0">
                <a:solidFill>
                  <a:srgbClr val="104F75"/>
                </a:solidFill>
              </a:rPr>
              <a:t> </a:t>
            </a:r>
            <a:r>
              <a:rPr lang="en-GB" sz="2000" b="1" dirty="0" err="1">
                <a:solidFill>
                  <a:srgbClr val="E87D1E"/>
                </a:solidFill>
              </a:rPr>
              <a:t>mauvaise</a:t>
            </a:r>
            <a:r>
              <a:rPr lang="en-GB" sz="2000" b="1" dirty="0">
                <a:solidFill>
                  <a:srgbClr val="E87D1E"/>
                </a:solidFill>
              </a:rPr>
              <a:t> </a:t>
            </a:r>
            <a:r>
              <a:rPr lang="en-GB" sz="2000" dirty="0">
                <a:solidFill>
                  <a:schemeClr val="accent1">
                    <a:lumMod val="50000"/>
                  </a:schemeClr>
                </a:solidFill>
              </a:rPr>
              <a:t>note </a:t>
            </a:r>
            <a:r>
              <a:rPr lang="en-GB" sz="2000" dirty="0" err="1">
                <a:solidFill>
                  <a:schemeClr val="accent1">
                    <a:lumMod val="50000"/>
                  </a:schemeClr>
                </a:solidFill>
              </a:rPr>
              <a:t>aussi</a:t>
            </a:r>
            <a:r>
              <a:rPr lang="en-GB" sz="2000" dirty="0">
                <a:solidFill>
                  <a:schemeClr val="accent1">
                    <a:lumMod val="50000"/>
                  </a:schemeClr>
                </a:solidFill>
              </a:rPr>
              <a:t>, </a:t>
            </a:r>
            <a:r>
              <a:rPr lang="en-GB" sz="2000" dirty="0" err="1">
                <a:solidFill>
                  <a:srgbClr val="104F75"/>
                </a:solidFill>
              </a:rPr>
              <a:t>mais</a:t>
            </a:r>
            <a:r>
              <a:rPr lang="en-GB" sz="2000" dirty="0">
                <a:solidFill>
                  <a:srgbClr val="104F75"/>
                </a:solidFill>
              </a:rPr>
              <a:t> ma note </a:t>
            </a:r>
            <a:r>
              <a:rPr lang="en-GB" sz="2000" dirty="0" err="1">
                <a:solidFill>
                  <a:srgbClr val="104F75"/>
                </a:solidFill>
              </a:rPr>
              <a:t>est</a:t>
            </a:r>
            <a:r>
              <a:rPr lang="en-GB" sz="2000" dirty="0">
                <a:solidFill>
                  <a:srgbClr val="104F75"/>
                </a:solidFill>
              </a:rPr>
              <a:t> </a:t>
            </a:r>
            <a:r>
              <a:rPr lang="en-GB" sz="2000" b="1" dirty="0" err="1">
                <a:solidFill>
                  <a:srgbClr val="E87D1E"/>
                </a:solidFill>
              </a:rPr>
              <a:t>pire</a:t>
            </a:r>
            <a:r>
              <a:rPr lang="en-GB" sz="2000" b="1" dirty="0">
                <a:solidFill>
                  <a:srgbClr val="E87D1E"/>
                </a:solidFill>
              </a:rPr>
              <a:t> </a:t>
            </a:r>
            <a:r>
              <a:rPr lang="en-GB" sz="2000" dirty="0">
                <a:solidFill>
                  <a:schemeClr val="accent1">
                    <a:lumMod val="50000"/>
                  </a:schemeClr>
                </a:solidFill>
              </a:rPr>
              <a:t>!</a:t>
            </a:r>
            <a:r>
              <a:rPr lang="en-GB" sz="2000" dirty="0">
                <a:solidFill>
                  <a:srgbClr val="104F75"/>
                </a:solidFill>
              </a:rPr>
              <a:t> Il </a:t>
            </a:r>
            <a:r>
              <a:rPr lang="en-GB" sz="2000" dirty="0" err="1">
                <a:solidFill>
                  <a:srgbClr val="104F75"/>
                </a:solidFill>
              </a:rPr>
              <a:t>est</a:t>
            </a:r>
            <a:r>
              <a:rPr lang="en-GB" sz="2000" dirty="0">
                <a:solidFill>
                  <a:srgbClr val="104F75"/>
                </a:solidFill>
              </a:rPr>
              <a:t> </a:t>
            </a:r>
            <a:r>
              <a:rPr lang="en-GB" sz="2000" b="1" dirty="0" err="1">
                <a:solidFill>
                  <a:srgbClr val="E87D1E"/>
                </a:solidFill>
              </a:rPr>
              <a:t>méchant</a:t>
            </a:r>
            <a:r>
              <a:rPr lang="en-GB" sz="2000" dirty="0">
                <a:solidFill>
                  <a:srgbClr val="104F75"/>
                </a:solidFill>
              </a:rPr>
              <a:t>, </a:t>
            </a:r>
            <a:r>
              <a:rPr lang="en-GB" sz="2000" dirty="0" err="1">
                <a:solidFill>
                  <a:srgbClr val="104F75"/>
                </a:solidFill>
              </a:rPr>
              <a:t>ce</a:t>
            </a:r>
            <a:r>
              <a:rPr lang="en-GB" sz="2000" dirty="0">
                <a:solidFill>
                  <a:srgbClr val="104F75"/>
                </a:solidFill>
              </a:rPr>
              <a:t> </a:t>
            </a:r>
            <a:r>
              <a:rPr lang="en-GB" sz="2000" dirty="0" err="1">
                <a:solidFill>
                  <a:srgbClr val="104F75"/>
                </a:solidFill>
              </a:rPr>
              <a:t>professeur</a:t>
            </a:r>
            <a:r>
              <a:rPr lang="en-GB" sz="2000" dirty="0">
                <a:solidFill>
                  <a:srgbClr val="104F75"/>
                </a:solidFill>
              </a:rPr>
              <a:t> ! Je ne </a:t>
            </a:r>
            <a:r>
              <a:rPr lang="en-GB" sz="2000" dirty="0" err="1">
                <a:solidFill>
                  <a:srgbClr val="104F75"/>
                </a:solidFill>
              </a:rPr>
              <a:t>sais</a:t>
            </a:r>
            <a:r>
              <a:rPr lang="en-GB" sz="2000" dirty="0">
                <a:solidFill>
                  <a:srgbClr val="104F75"/>
                </a:solidFill>
              </a:rPr>
              <a:t> pas </a:t>
            </a:r>
            <a:r>
              <a:rPr lang="en-GB" sz="2000" dirty="0" err="1">
                <a:solidFill>
                  <a:srgbClr val="104F75"/>
                </a:solidFill>
              </a:rPr>
              <a:t>remplir</a:t>
            </a:r>
            <a:r>
              <a:rPr lang="en-GB" sz="2000" dirty="0">
                <a:solidFill>
                  <a:srgbClr val="104F75"/>
                </a:solidFill>
              </a:rPr>
              <a:t> les </a:t>
            </a:r>
            <a:r>
              <a:rPr lang="en-GB" sz="2000" dirty="0" err="1">
                <a:solidFill>
                  <a:srgbClr val="104F75"/>
                </a:solidFill>
              </a:rPr>
              <a:t>blancs</a:t>
            </a:r>
            <a:r>
              <a:rPr lang="en-GB" sz="2000" dirty="0">
                <a:solidFill>
                  <a:srgbClr val="104F75"/>
                </a:solidFill>
              </a:rPr>
              <a:t> dans </a:t>
            </a:r>
            <a:r>
              <a:rPr lang="en-GB" sz="2000" dirty="0" err="1">
                <a:solidFill>
                  <a:srgbClr val="104F75"/>
                </a:solidFill>
              </a:rPr>
              <a:t>cet</a:t>
            </a:r>
            <a:r>
              <a:rPr lang="en-GB" sz="2000" dirty="0">
                <a:solidFill>
                  <a:srgbClr val="104F75"/>
                </a:solidFill>
              </a:rPr>
              <a:t> examen, </a:t>
            </a:r>
            <a:r>
              <a:rPr lang="en-GB" sz="2000" dirty="0" err="1">
                <a:solidFill>
                  <a:srgbClr val="104F75"/>
                </a:solidFill>
              </a:rPr>
              <a:t>c’est</a:t>
            </a:r>
            <a:r>
              <a:rPr lang="en-GB" sz="2000" dirty="0">
                <a:solidFill>
                  <a:srgbClr val="104F75"/>
                </a:solidFill>
              </a:rPr>
              <a:t> </a:t>
            </a:r>
            <a:r>
              <a:rPr lang="en-GB" sz="2000" b="1" dirty="0">
                <a:solidFill>
                  <a:srgbClr val="E87D1E"/>
                </a:solidFill>
              </a:rPr>
              <a:t>difficile</a:t>
            </a:r>
            <a:r>
              <a:rPr lang="en-GB" sz="2000" dirty="0">
                <a:solidFill>
                  <a:srgbClr val="104F75"/>
                </a:solidFill>
              </a:rPr>
              <a:t>. Bon, je </a:t>
            </a:r>
            <a:r>
              <a:rPr lang="en-GB" sz="2000" dirty="0" err="1">
                <a:solidFill>
                  <a:srgbClr val="104F75"/>
                </a:solidFill>
              </a:rPr>
              <a:t>dois</a:t>
            </a:r>
            <a:r>
              <a:rPr lang="en-GB" sz="2000" dirty="0">
                <a:solidFill>
                  <a:srgbClr val="104F75"/>
                </a:solidFill>
              </a:rPr>
              <a:t> </a:t>
            </a:r>
            <a:r>
              <a:rPr lang="en-GB" sz="2000" dirty="0" err="1">
                <a:solidFill>
                  <a:srgbClr val="104F75"/>
                </a:solidFill>
              </a:rPr>
              <a:t>nourrir</a:t>
            </a:r>
            <a:r>
              <a:rPr lang="en-GB" sz="2000" dirty="0">
                <a:solidFill>
                  <a:srgbClr val="104F75"/>
                </a:solidFill>
              </a:rPr>
              <a:t> le chat – il </a:t>
            </a:r>
            <a:r>
              <a:rPr lang="en-GB" sz="2000" dirty="0" err="1">
                <a:solidFill>
                  <a:srgbClr val="104F75"/>
                </a:solidFill>
              </a:rPr>
              <a:t>devient</a:t>
            </a:r>
            <a:r>
              <a:rPr lang="en-GB" sz="2000" dirty="0">
                <a:solidFill>
                  <a:srgbClr val="104F75"/>
                </a:solidFill>
              </a:rPr>
              <a:t> </a:t>
            </a:r>
            <a:r>
              <a:rPr lang="en-GB" sz="2000" b="1" dirty="0">
                <a:solidFill>
                  <a:srgbClr val="E87D1E"/>
                </a:solidFill>
              </a:rPr>
              <a:t>mince</a:t>
            </a:r>
            <a:r>
              <a:rPr lang="en-GB" sz="2000" b="1" dirty="0">
                <a:solidFill>
                  <a:srgbClr val="104F75"/>
                </a:solidFill>
              </a:rPr>
              <a:t> .</a:t>
            </a:r>
            <a:r>
              <a:rPr lang="en-GB" sz="2000" dirty="0">
                <a:solidFill>
                  <a:srgbClr val="104F75"/>
                </a:solidFill>
              </a:rPr>
              <a:t> Je ne </a:t>
            </a:r>
            <a:r>
              <a:rPr lang="en-GB" sz="2000" dirty="0" err="1">
                <a:solidFill>
                  <a:srgbClr val="104F75"/>
                </a:solidFill>
              </a:rPr>
              <a:t>vais</a:t>
            </a:r>
            <a:r>
              <a:rPr lang="en-GB" sz="2000" dirty="0">
                <a:solidFill>
                  <a:srgbClr val="104F75"/>
                </a:solidFill>
              </a:rPr>
              <a:t> pas au parc – </a:t>
            </a:r>
            <a:r>
              <a:rPr lang="en-GB" sz="2000" dirty="0" err="1">
                <a:solidFill>
                  <a:srgbClr val="104F75"/>
                </a:solidFill>
              </a:rPr>
              <a:t>c’est</a:t>
            </a:r>
            <a:r>
              <a:rPr lang="en-GB" sz="2000" dirty="0">
                <a:solidFill>
                  <a:srgbClr val="104F75"/>
                </a:solidFill>
              </a:rPr>
              <a:t> un </a:t>
            </a:r>
            <a:r>
              <a:rPr lang="en-GB" sz="2000" dirty="0" err="1">
                <a:solidFill>
                  <a:srgbClr val="104F75"/>
                </a:solidFill>
              </a:rPr>
              <a:t>peu</a:t>
            </a:r>
            <a:r>
              <a:rPr lang="en-GB" sz="2000" dirty="0">
                <a:solidFill>
                  <a:srgbClr val="104F75"/>
                </a:solidFill>
              </a:rPr>
              <a:t> </a:t>
            </a:r>
            <a:r>
              <a:rPr lang="en-GB" sz="2000" b="1" dirty="0" err="1">
                <a:solidFill>
                  <a:srgbClr val="E87D1E"/>
                </a:solidFill>
              </a:rPr>
              <a:t>dangereux</a:t>
            </a:r>
            <a:r>
              <a:rPr lang="en-GB" sz="2000" dirty="0">
                <a:solidFill>
                  <a:srgbClr val="104F75"/>
                </a:solidFill>
              </a:rPr>
              <a:t>. - </a:t>
            </a:r>
            <a:r>
              <a:rPr lang="en-US" sz="2000" dirty="0" err="1">
                <a:solidFill>
                  <a:schemeClr val="accent1">
                    <a:lumMod val="50000"/>
                  </a:schemeClr>
                </a:solidFill>
              </a:rPr>
              <a:t>Léa</a:t>
            </a:r>
            <a:endParaRPr lang="en-GB" sz="2000" dirty="0">
              <a:solidFill>
                <a:schemeClr val="accent1">
                  <a:lumMod val="50000"/>
                </a:schemeClr>
              </a:solidFill>
            </a:endParaRPr>
          </a:p>
        </p:txBody>
      </p:sp>
      <p:pic>
        <p:nvPicPr>
          <p:cNvPr id="15" name="Picture 14" descr="A close up of a logo&#10;&#10;Description automatically generated">
            <a:extLst>
              <a:ext uri="{FF2B5EF4-FFF2-40B4-BE49-F238E27FC236}">
                <a16:creationId xmlns:a16="http://schemas.microsoft.com/office/drawing/2014/main" id="{3F6BE659-67FA-4A33-A325-904222009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2920" y="4753811"/>
            <a:ext cx="1337177" cy="1337177"/>
          </a:xfrm>
          <a:prstGeom prst="rect">
            <a:avLst/>
          </a:prstGeom>
        </p:spPr>
      </p:pic>
      <p:pic>
        <p:nvPicPr>
          <p:cNvPr id="17" name="Picture 16" descr="A picture containing doll, shirt&#10;&#10;Description automatically generated">
            <a:extLst>
              <a:ext uri="{FF2B5EF4-FFF2-40B4-BE49-F238E27FC236}">
                <a16:creationId xmlns:a16="http://schemas.microsoft.com/office/drawing/2014/main" id="{0883A049-5EBC-43EE-A050-A32B8CDD24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759" y="4753810"/>
            <a:ext cx="1337177" cy="1337177"/>
          </a:xfrm>
          <a:prstGeom prst="rect">
            <a:avLst/>
          </a:prstGeom>
        </p:spPr>
      </p:pic>
      <p:sp>
        <p:nvSpPr>
          <p:cNvPr id="19" name="TextBox 18">
            <a:extLst>
              <a:ext uri="{FF2B5EF4-FFF2-40B4-BE49-F238E27FC236}">
                <a16:creationId xmlns:a16="http://schemas.microsoft.com/office/drawing/2014/main" id="{6DFA5D1C-DF16-4B5C-BCF3-D9D9E5BBC689}"/>
              </a:ext>
            </a:extLst>
          </p:cNvPr>
          <p:cNvSpPr txBox="1"/>
          <p:nvPr/>
        </p:nvSpPr>
        <p:spPr>
          <a:xfrm>
            <a:off x="10360741" y="1557578"/>
            <a:ext cx="643592" cy="307777"/>
          </a:xfrm>
          <a:prstGeom prst="rect">
            <a:avLst/>
          </a:prstGeom>
          <a:solidFill>
            <a:schemeClr val="bg1"/>
          </a:solidFill>
        </p:spPr>
        <p:txBody>
          <a:bodyPr wrap="square" tIns="0" bIns="0" rtlCol="0">
            <a:spAutoFit/>
          </a:bodyPr>
          <a:lstStyle/>
          <a:p>
            <a:pPr algn="ctr"/>
            <a:r>
              <a:rPr lang="en-GB" sz="2000" b="1" dirty="0">
                <a:solidFill>
                  <a:schemeClr val="accent1">
                    <a:lumMod val="50000"/>
                  </a:schemeClr>
                </a:solidFill>
              </a:rPr>
              <a:t>[1]</a:t>
            </a:r>
            <a:endParaRPr lang="fr-FR" sz="2000" b="1" dirty="0">
              <a:solidFill>
                <a:schemeClr val="accent1">
                  <a:lumMod val="50000"/>
                </a:schemeClr>
              </a:solidFill>
            </a:endParaRPr>
          </a:p>
        </p:txBody>
      </p:sp>
      <p:sp>
        <p:nvSpPr>
          <p:cNvPr id="20" name="TextBox 19">
            <a:extLst>
              <a:ext uri="{FF2B5EF4-FFF2-40B4-BE49-F238E27FC236}">
                <a16:creationId xmlns:a16="http://schemas.microsoft.com/office/drawing/2014/main" id="{5ECA976B-3692-4DF7-81CB-D8935BDDF192}"/>
              </a:ext>
            </a:extLst>
          </p:cNvPr>
          <p:cNvSpPr txBox="1"/>
          <p:nvPr/>
        </p:nvSpPr>
        <p:spPr>
          <a:xfrm>
            <a:off x="8945967" y="3121223"/>
            <a:ext cx="1274775" cy="307777"/>
          </a:xfrm>
          <a:prstGeom prst="rect">
            <a:avLst/>
          </a:prstGeom>
          <a:solidFill>
            <a:schemeClr val="bg1"/>
          </a:solidFill>
        </p:spPr>
        <p:txBody>
          <a:bodyPr wrap="square" tIns="0" bIns="0" rtlCol="0">
            <a:spAutoFit/>
          </a:bodyPr>
          <a:lstStyle/>
          <a:p>
            <a:pPr algn="ctr"/>
            <a:r>
              <a:rPr lang="en-GB" sz="2000" b="1" dirty="0">
                <a:solidFill>
                  <a:schemeClr val="accent1">
                    <a:lumMod val="50000"/>
                  </a:schemeClr>
                </a:solidFill>
              </a:rPr>
              <a:t>[2]</a:t>
            </a:r>
            <a:endParaRPr lang="fr-FR" sz="2000" b="1" dirty="0">
              <a:solidFill>
                <a:schemeClr val="accent1">
                  <a:lumMod val="50000"/>
                </a:schemeClr>
              </a:solidFill>
            </a:endParaRPr>
          </a:p>
        </p:txBody>
      </p:sp>
      <p:sp>
        <p:nvSpPr>
          <p:cNvPr id="21" name="TextBox 20">
            <a:extLst>
              <a:ext uri="{FF2B5EF4-FFF2-40B4-BE49-F238E27FC236}">
                <a16:creationId xmlns:a16="http://schemas.microsoft.com/office/drawing/2014/main" id="{2DF86BAB-FEA7-4708-B6A2-9AED80C12BC4}"/>
              </a:ext>
            </a:extLst>
          </p:cNvPr>
          <p:cNvSpPr txBox="1"/>
          <p:nvPr/>
        </p:nvSpPr>
        <p:spPr>
          <a:xfrm>
            <a:off x="10289192" y="3402017"/>
            <a:ext cx="585133" cy="307777"/>
          </a:xfrm>
          <a:prstGeom prst="rect">
            <a:avLst/>
          </a:prstGeom>
          <a:solidFill>
            <a:schemeClr val="bg1"/>
          </a:solidFill>
        </p:spPr>
        <p:txBody>
          <a:bodyPr wrap="square" tIns="0" bIns="0" rtlCol="0">
            <a:spAutoFit/>
          </a:bodyPr>
          <a:lstStyle/>
          <a:p>
            <a:pPr algn="ctr"/>
            <a:r>
              <a:rPr lang="en-GB" sz="2000" b="1" dirty="0">
                <a:solidFill>
                  <a:schemeClr val="accent1">
                    <a:lumMod val="50000"/>
                  </a:schemeClr>
                </a:solidFill>
              </a:rPr>
              <a:t>[3]</a:t>
            </a:r>
            <a:endParaRPr lang="fr-FR" sz="2000" b="1" dirty="0">
              <a:solidFill>
                <a:schemeClr val="accent1">
                  <a:lumMod val="50000"/>
                </a:schemeClr>
              </a:solidFill>
            </a:endParaRPr>
          </a:p>
        </p:txBody>
      </p:sp>
      <p:sp>
        <p:nvSpPr>
          <p:cNvPr id="22" name="TextBox 21">
            <a:extLst>
              <a:ext uri="{FF2B5EF4-FFF2-40B4-BE49-F238E27FC236}">
                <a16:creationId xmlns:a16="http://schemas.microsoft.com/office/drawing/2014/main" id="{B6717FEB-8907-42C2-9DB4-300B62D71498}"/>
              </a:ext>
            </a:extLst>
          </p:cNvPr>
          <p:cNvSpPr txBox="1"/>
          <p:nvPr/>
        </p:nvSpPr>
        <p:spPr>
          <a:xfrm>
            <a:off x="8164197" y="3742817"/>
            <a:ext cx="1136811" cy="307777"/>
          </a:xfrm>
          <a:prstGeom prst="rect">
            <a:avLst/>
          </a:prstGeom>
          <a:solidFill>
            <a:schemeClr val="bg1"/>
          </a:solidFill>
        </p:spPr>
        <p:txBody>
          <a:bodyPr wrap="square" tIns="0" bIns="0" rtlCol="0">
            <a:spAutoFit/>
          </a:bodyPr>
          <a:lstStyle/>
          <a:p>
            <a:pPr algn="ctr"/>
            <a:r>
              <a:rPr lang="en-GB" sz="2000" b="1" dirty="0">
                <a:solidFill>
                  <a:schemeClr val="accent1">
                    <a:lumMod val="50000"/>
                  </a:schemeClr>
                </a:solidFill>
              </a:rPr>
              <a:t>[4]</a:t>
            </a:r>
            <a:endParaRPr lang="fr-FR" sz="2000" b="1" dirty="0">
              <a:solidFill>
                <a:schemeClr val="accent1">
                  <a:lumMod val="50000"/>
                </a:schemeClr>
              </a:solidFill>
            </a:endParaRPr>
          </a:p>
        </p:txBody>
      </p:sp>
      <p:sp>
        <p:nvSpPr>
          <p:cNvPr id="23" name="TextBox 22">
            <a:extLst>
              <a:ext uri="{FF2B5EF4-FFF2-40B4-BE49-F238E27FC236}">
                <a16:creationId xmlns:a16="http://schemas.microsoft.com/office/drawing/2014/main" id="{7B52B8BC-79A4-4405-AAA5-A05EFB73FD55}"/>
              </a:ext>
            </a:extLst>
          </p:cNvPr>
          <p:cNvSpPr txBox="1"/>
          <p:nvPr/>
        </p:nvSpPr>
        <p:spPr>
          <a:xfrm>
            <a:off x="8196513" y="4556937"/>
            <a:ext cx="866775" cy="307777"/>
          </a:xfrm>
          <a:prstGeom prst="rect">
            <a:avLst/>
          </a:prstGeom>
          <a:solidFill>
            <a:schemeClr val="bg1"/>
          </a:solidFill>
        </p:spPr>
        <p:txBody>
          <a:bodyPr wrap="square" tIns="0" bIns="0" rtlCol="0">
            <a:spAutoFit/>
          </a:bodyPr>
          <a:lstStyle/>
          <a:p>
            <a:pPr algn="ctr"/>
            <a:r>
              <a:rPr lang="en-GB" sz="2000" b="1" dirty="0">
                <a:solidFill>
                  <a:schemeClr val="accent1">
                    <a:lumMod val="50000"/>
                  </a:schemeClr>
                </a:solidFill>
              </a:rPr>
              <a:t>[5]</a:t>
            </a:r>
            <a:endParaRPr lang="fr-FR" sz="2000" b="1" dirty="0">
              <a:solidFill>
                <a:schemeClr val="accent1">
                  <a:lumMod val="50000"/>
                </a:schemeClr>
              </a:solidFill>
            </a:endParaRPr>
          </a:p>
        </p:txBody>
      </p:sp>
      <p:sp>
        <p:nvSpPr>
          <p:cNvPr id="24" name="TextBox 23">
            <a:extLst>
              <a:ext uri="{FF2B5EF4-FFF2-40B4-BE49-F238E27FC236}">
                <a16:creationId xmlns:a16="http://schemas.microsoft.com/office/drawing/2014/main" id="{E9102469-1669-4BD9-8B1F-E0A27D7CCAE4}"/>
              </a:ext>
            </a:extLst>
          </p:cNvPr>
          <p:cNvSpPr txBox="1"/>
          <p:nvPr/>
        </p:nvSpPr>
        <p:spPr>
          <a:xfrm>
            <a:off x="10202178" y="4938679"/>
            <a:ext cx="866775" cy="307777"/>
          </a:xfrm>
          <a:prstGeom prst="rect">
            <a:avLst/>
          </a:prstGeom>
          <a:solidFill>
            <a:schemeClr val="bg1"/>
          </a:solidFill>
        </p:spPr>
        <p:txBody>
          <a:bodyPr wrap="square" tIns="0" bIns="0" rtlCol="0">
            <a:spAutoFit/>
          </a:bodyPr>
          <a:lstStyle/>
          <a:p>
            <a:pPr algn="ctr"/>
            <a:r>
              <a:rPr lang="en-GB" sz="2000" b="1" dirty="0">
                <a:solidFill>
                  <a:schemeClr val="accent1">
                    <a:lumMod val="50000"/>
                  </a:schemeClr>
                </a:solidFill>
              </a:rPr>
              <a:t>[6]</a:t>
            </a:r>
            <a:endParaRPr lang="fr-FR" sz="2000" b="1" dirty="0">
              <a:solidFill>
                <a:schemeClr val="accent1">
                  <a:lumMod val="50000"/>
                </a:schemeClr>
              </a:solidFill>
            </a:endParaRPr>
          </a:p>
        </p:txBody>
      </p:sp>
      <p:sp>
        <p:nvSpPr>
          <p:cNvPr id="25" name="TextBox 24">
            <a:extLst>
              <a:ext uri="{FF2B5EF4-FFF2-40B4-BE49-F238E27FC236}">
                <a16:creationId xmlns:a16="http://schemas.microsoft.com/office/drawing/2014/main" id="{9447B5E3-3A0A-46B5-8589-277873721775}"/>
              </a:ext>
            </a:extLst>
          </p:cNvPr>
          <p:cNvSpPr txBox="1"/>
          <p:nvPr/>
        </p:nvSpPr>
        <p:spPr>
          <a:xfrm>
            <a:off x="9063288" y="5522835"/>
            <a:ext cx="1417959" cy="307777"/>
          </a:xfrm>
          <a:prstGeom prst="rect">
            <a:avLst/>
          </a:prstGeom>
          <a:solidFill>
            <a:schemeClr val="bg1"/>
          </a:solidFill>
        </p:spPr>
        <p:txBody>
          <a:bodyPr wrap="square" tIns="0" bIns="0" rtlCol="0">
            <a:spAutoFit/>
          </a:bodyPr>
          <a:lstStyle/>
          <a:p>
            <a:pPr algn="ctr"/>
            <a:r>
              <a:rPr lang="en-GB" sz="2000" b="1" dirty="0">
                <a:solidFill>
                  <a:schemeClr val="accent1">
                    <a:lumMod val="50000"/>
                  </a:schemeClr>
                </a:solidFill>
              </a:rPr>
              <a:t>[7]</a:t>
            </a:r>
            <a:endParaRPr lang="fr-FR" sz="2000" b="1" dirty="0">
              <a:solidFill>
                <a:schemeClr val="accent1">
                  <a:lumMod val="50000"/>
                </a:schemeClr>
              </a:solidFill>
            </a:endParaRPr>
          </a:p>
        </p:txBody>
      </p:sp>
      <p:sp>
        <p:nvSpPr>
          <p:cNvPr id="29" name="Oval 28">
            <a:extLst>
              <a:ext uri="{FF2B5EF4-FFF2-40B4-BE49-F238E27FC236}">
                <a16:creationId xmlns:a16="http://schemas.microsoft.com/office/drawing/2014/main" id="{1A0805F5-C345-4A7B-A4F9-6AE0FCCABC62}"/>
              </a:ext>
            </a:extLst>
          </p:cNvPr>
          <p:cNvSpPr>
            <a:spLocks/>
          </p:cNvSpPr>
          <p:nvPr/>
        </p:nvSpPr>
        <p:spPr>
          <a:xfrm>
            <a:off x="9772267" y="5983716"/>
            <a:ext cx="326813" cy="290000"/>
          </a:xfrm>
          <a:prstGeom prst="ellipse">
            <a:avLst/>
          </a:prstGeom>
          <a:ln>
            <a:solidFill>
              <a:srgbClr val="104F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Speech Bubble: Rectangle with Corners Rounded 2">
            <a:extLst>
              <a:ext uri="{FF2B5EF4-FFF2-40B4-BE49-F238E27FC236}">
                <a16:creationId xmlns:a16="http://schemas.microsoft.com/office/drawing/2014/main" id="{D5C29E87-474C-4B14-A7D0-4DE2B7C52F1E}"/>
              </a:ext>
            </a:extLst>
          </p:cNvPr>
          <p:cNvSpPr/>
          <p:nvPr/>
        </p:nvSpPr>
        <p:spPr>
          <a:xfrm>
            <a:off x="269911" y="4050594"/>
            <a:ext cx="1605866" cy="707849"/>
          </a:xfrm>
          <a:prstGeom prst="wedgeRoundRectCallout">
            <a:avLst>
              <a:gd name="adj1" fmla="val 32050"/>
              <a:gd name="adj2" fmla="val 67835"/>
              <a:gd name="adj3" fmla="val 16667"/>
            </a:avLst>
          </a:prstGeom>
          <a:solidFill>
            <a:schemeClr val="accent1">
              <a:lumMod val="50000"/>
            </a:schemeClr>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b="1" dirty="0">
                <a:solidFill>
                  <a:prstClr val="white"/>
                </a:solidFill>
                <a:latin typeface="Century Gothic" panose="020F0302020204030204"/>
              </a:rPr>
              <a:t>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 lieu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place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93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8352248D-1C89-4CC9-A320-9E4F53DAEE90}"/>
              </a:ext>
            </a:extLst>
          </p:cNvPr>
          <p:cNvGrpSpPr/>
          <p:nvPr/>
        </p:nvGrpSpPr>
        <p:grpSpPr>
          <a:xfrm>
            <a:off x="10345746" y="5025853"/>
            <a:ext cx="1733364" cy="734420"/>
            <a:chOff x="4623919" y="2743350"/>
            <a:chExt cx="1733364" cy="734420"/>
          </a:xfrm>
        </p:grpSpPr>
        <p:pic>
          <p:nvPicPr>
            <p:cNvPr id="168" name="Picture 4" descr="Aiga Symbol Signs 2 Clip Art">
              <a:hlinkClick r:id="" action="ppaction://noaction">
                <a:snd r:embed="rId3" name="5. travailleuse.wav"/>
              </a:hlinkClick>
              <a:extLst>
                <a:ext uri="{FF2B5EF4-FFF2-40B4-BE49-F238E27FC236}">
                  <a16:creationId xmlns:a16="http://schemas.microsoft.com/office/drawing/2014/main" id="{8409BAF4-E07A-4800-BA62-8053294BC9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450" y="2743350"/>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169" name="TextBox 168">
              <a:hlinkClick r:id="" action="ppaction://noaction">
                <a:snd r:embed="rId3" name="5. travailleuse.wav"/>
              </a:hlinkClick>
              <a:extLst>
                <a:ext uri="{FF2B5EF4-FFF2-40B4-BE49-F238E27FC236}">
                  <a16:creationId xmlns:a16="http://schemas.microsoft.com/office/drawing/2014/main" id="{C2DB579D-A3E0-40C7-9F3F-BAFB3F69DDEF}"/>
                </a:ext>
              </a:extLst>
            </p:cNvPr>
            <p:cNvSpPr txBox="1"/>
            <p:nvPr/>
          </p:nvSpPr>
          <p:spPr>
            <a:xfrm>
              <a:off x="4623919" y="3023319"/>
              <a:ext cx="15641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dangerous</a:t>
              </a:r>
              <a:endPar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6" name="TextBox 5">
            <a:extLst>
              <a:ext uri="{FF2B5EF4-FFF2-40B4-BE49-F238E27FC236}">
                <a16:creationId xmlns:a16="http://schemas.microsoft.com/office/drawing/2014/main" id="{F3E11188-B433-5A4A-A669-78C0EE9B8445}"/>
              </a:ext>
            </a:extLst>
          </p:cNvPr>
          <p:cNvSpPr txBox="1"/>
          <p:nvPr/>
        </p:nvSpPr>
        <p:spPr>
          <a:xfrm>
            <a:off x="91211" y="1248057"/>
            <a:ext cx="438544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Écoute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quelle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lettre</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Emplois</a:t>
            </a:r>
            <a:r>
              <a:rPr lang="en-GB" sz="3600" b="1" dirty="0">
                <a:solidFill>
                  <a:schemeClr val="bg1"/>
                </a:solidFill>
              </a:rPr>
              <a:t> et </a:t>
            </a:r>
            <a:r>
              <a:rPr lang="en-GB" sz="3600" b="1" dirty="0" err="1">
                <a:solidFill>
                  <a:schemeClr val="bg1"/>
                </a:solidFill>
              </a:rPr>
              <a:t>adjectifs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TextBox 91"/>
          <p:cNvSpPr txBox="1"/>
          <p:nvPr/>
        </p:nvSpPr>
        <p:spPr>
          <a:xfrm>
            <a:off x="3893208" y="4453468"/>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rPr>
              <a:t>4</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1" name="Action Button: Custom 16">
            <a:hlinkClick r:id="" action="ppaction://noaction" highlightClick="1">
              <a:snd r:embed="rId6" name="1.wav"/>
            </a:hlinkClick>
            <a:extLst>
              <a:ext uri="{FF2B5EF4-FFF2-40B4-BE49-F238E27FC236}">
                <a16:creationId xmlns:a16="http://schemas.microsoft.com/office/drawing/2014/main" id="{E24C41C4-998B-4CB9-9EB4-54AF3219F06A}"/>
              </a:ext>
            </a:extLst>
          </p:cNvPr>
          <p:cNvSpPr/>
          <p:nvPr/>
        </p:nvSpPr>
        <p:spPr>
          <a:xfrm>
            <a:off x="1219931" y="56038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7" name="2.wav"/>
            </a:hlinkClick>
            <a:extLst>
              <a:ext uri="{FF2B5EF4-FFF2-40B4-BE49-F238E27FC236}">
                <a16:creationId xmlns:a16="http://schemas.microsoft.com/office/drawing/2014/main" id="{2545B716-4E24-491C-8CF6-B8C4228956E6}"/>
              </a:ext>
            </a:extLst>
          </p:cNvPr>
          <p:cNvSpPr/>
          <p:nvPr/>
        </p:nvSpPr>
        <p:spPr>
          <a:xfrm>
            <a:off x="1827043" y="56038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8" name="3.wav"/>
            </a:hlinkClick>
            <a:extLst>
              <a:ext uri="{FF2B5EF4-FFF2-40B4-BE49-F238E27FC236}">
                <a16:creationId xmlns:a16="http://schemas.microsoft.com/office/drawing/2014/main" id="{E375BEF3-4133-4D87-96B9-03FB05D7913C}"/>
              </a:ext>
            </a:extLst>
          </p:cNvPr>
          <p:cNvSpPr/>
          <p:nvPr/>
        </p:nvSpPr>
        <p:spPr>
          <a:xfrm>
            <a:off x="2393664" y="56038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9" name="4.wav"/>
            </a:hlinkClick>
            <a:extLst>
              <a:ext uri="{FF2B5EF4-FFF2-40B4-BE49-F238E27FC236}">
                <a16:creationId xmlns:a16="http://schemas.microsoft.com/office/drawing/2014/main" id="{8C382180-CEBC-491E-A474-D8A09A915CCE}"/>
              </a:ext>
            </a:extLst>
          </p:cNvPr>
          <p:cNvSpPr/>
          <p:nvPr/>
        </p:nvSpPr>
        <p:spPr>
          <a:xfrm>
            <a:off x="2969148" y="56038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10" name="5.wav"/>
            </a:hlinkClick>
            <a:extLst>
              <a:ext uri="{FF2B5EF4-FFF2-40B4-BE49-F238E27FC236}">
                <a16:creationId xmlns:a16="http://schemas.microsoft.com/office/drawing/2014/main" id="{DF9FFDCD-0B83-4E35-8493-5AA2CA509414}"/>
              </a:ext>
            </a:extLst>
          </p:cNvPr>
          <p:cNvSpPr/>
          <p:nvPr/>
        </p:nvSpPr>
        <p:spPr>
          <a:xfrm>
            <a:off x="3567394" y="56025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 name="TextBox 1">
            <a:extLst>
              <a:ext uri="{FF2B5EF4-FFF2-40B4-BE49-F238E27FC236}">
                <a16:creationId xmlns:a16="http://schemas.microsoft.com/office/drawing/2014/main" id="{90E9A3B4-1AEA-40ED-8DBB-7C78D1850D92}"/>
              </a:ext>
            </a:extLst>
          </p:cNvPr>
          <p:cNvSpPr txBox="1"/>
          <p:nvPr/>
        </p:nvSpPr>
        <p:spPr>
          <a:xfrm>
            <a:off x="7427007" y="191072"/>
            <a:ext cx="2065106" cy="4308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qui ?</a:t>
            </a:r>
          </a:p>
        </p:txBody>
      </p:sp>
      <p:cxnSp>
        <p:nvCxnSpPr>
          <p:cNvPr id="5" name="Straight Connector 4">
            <a:extLst>
              <a:ext uri="{FF2B5EF4-FFF2-40B4-BE49-F238E27FC236}">
                <a16:creationId xmlns:a16="http://schemas.microsoft.com/office/drawing/2014/main" id="{3BA56B93-AF2F-4C27-B949-9A1CDE79D515}"/>
              </a:ext>
            </a:extLst>
          </p:cNvPr>
          <p:cNvCxnSpPr>
            <a:cxnSpLocks/>
            <a:stCxn id="2" idx="2"/>
          </p:cNvCxnSpPr>
          <p:nvPr/>
        </p:nvCxnSpPr>
        <p:spPr>
          <a:xfrm>
            <a:off x="8459560" y="621959"/>
            <a:ext cx="0" cy="236967"/>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6D0E430-E740-4142-9B17-044A4E13BB9B}"/>
              </a:ext>
            </a:extLst>
          </p:cNvPr>
          <p:cNvCxnSpPr>
            <a:cxnSpLocks/>
          </p:cNvCxnSpPr>
          <p:nvPr/>
        </p:nvCxnSpPr>
        <p:spPr>
          <a:xfrm>
            <a:off x="10313407" y="189769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B42A639-F062-473A-90E9-A45829277F41}"/>
              </a:ext>
            </a:extLst>
          </p:cNvPr>
          <p:cNvCxnSpPr>
            <a:cxnSpLocks/>
          </p:cNvCxnSpPr>
          <p:nvPr/>
        </p:nvCxnSpPr>
        <p:spPr>
          <a:xfrm>
            <a:off x="8459560" y="652737"/>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90" name="Rectangle 289">
            <a:extLst>
              <a:ext uri="{FF2B5EF4-FFF2-40B4-BE49-F238E27FC236}">
                <a16:creationId xmlns:a16="http://schemas.microsoft.com/office/drawing/2014/main" id="{C98F5FB5-AAE7-4606-B7AA-BA00C6B509FE}"/>
              </a:ext>
            </a:extLst>
          </p:cNvPr>
          <p:cNvSpPr/>
          <p:nvPr/>
        </p:nvSpPr>
        <p:spPr>
          <a:xfrm>
            <a:off x="6556500" y="859558"/>
            <a:ext cx="375689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1" name="Rectangle 290">
            <a:extLst>
              <a:ext uri="{FF2B5EF4-FFF2-40B4-BE49-F238E27FC236}">
                <a16:creationId xmlns:a16="http://schemas.microsoft.com/office/drawing/2014/main" id="{C1EBB090-1D4C-46F3-A252-0943FBD664A7}"/>
              </a:ext>
            </a:extLst>
          </p:cNvPr>
          <p:cNvSpPr/>
          <p:nvPr/>
        </p:nvSpPr>
        <p:spPr>
          <a:xfrm>
            <a:off x="6542211" y="916809"/>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5" name="Rectangle 294">
            <a:extLst>
              <a:ext uri="{FF2B5EF4-FFF2-40B4-BE49-F238E27FC236}">
                <a16:creationId xmlns:a16="http://schemas.microsoft.com/office/drawing/2014/main" id="{152A4B11-65DB-4CAC-AD93-93C712DD2297}"/>
              </a:ext>
            </a:extLst>
          </p:cNvPr>
          <p:cNvSpPr/>
          <p:nvPr/>
        </p:nvSpPr>
        <p:spPr>
          <a:xfrm>
            <a:off x="9469166" y="210111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6" name="Rectangle 295">
            <a:extLst>
              <a:ext uri="{FF2B5EF4-FFF2-40B4-BE49-F238E27FC236}">
                <a16:creationId xmlns:a16="http://schemas.microsoft.com/office/drawing/2014/main" id="{19C4E935-D59C-4458-AC2A-4034576AE54F}"/>
              </a:ext>
            </a:extLst>
          </p:cNvPr>
          <p:cNvSpPr/>
          <p:nvPr/>
        </p:nvSpPr>
        <p:spPr>
          <a:xfrm>
            <a:off x="9455099" y="2201886"/>
            <a:ext cx="1681984" cy="82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97" name="Straight Connector 296">
            <a:extLst>
              <a:ext uri="{FF2B5EF4-FFF2-40B4-BE49-F238E27FC236}">
                <a16:creationId xmlns:a16="http://schemas.microsoft.com/office/drawing/2014/main" id="{624131AD-BBEC-4FF5-AA01-DD3EEEF831B0}"/>
              </a:ext>
            </a:extLst>
          </p:cNvPr>
          <p:cNvCxnSpPr>
            <a:cxnSpLocks/>
            <a:endCxn id="299" idx="2"/>
          </p:cNvCxnSpPr>
          <p:nvPr/>
        </p:nvCxnSpPr>
        <p:spPr>
          <a:xfrm flipH="1">
            <a:off x="3688112" y="1890764"/>
            <a:ext cx="2067285" cy="210373"/>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99" name="Rectangle 298">
            <a:extLst>
              <a:ext uri="{FF2B5EF4-FFF2-40B4-BE49-F238E27FC236}">
                <a16:creationId xmlns:a16="http://schemas.microsoft.com/office/drawing/2014/main" id="{E23DBB76-53A9-4CE0-8D48-B161221B4FB6}"/>
              </a:ext>
            </a:extLst>
          </p:cNvPr>
          <p:cNvSpPr/>
          <p:nvPr/>
        </p:nvSpPr>
        <p:spPr>
          <a:xfrm flipV="1">
            <a:off x="1983789" y="2101137"/>
            <a:ext cx="3408646" cy="207345"/>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0" name="Rectangle 299">
            <a:extLst>
              <a:ext uri="{FF2B5EF4-FFF2-40B4-BE49-F238E27FC236}">
                <a16:creationId xmlns:a16="http://schemas.microsoft.com/office/drawing/2014/main" id="{E1C00238-4DF3-42C0-B242-21351176BB04}"/>
              </a:ext>
            </a:extLst>
          </p:cNvPr>
          <p:cNvSpPr/>
          <p:nvPr/>
        </p:nvSpPr>
        <p:spPr>
          <a:xfrm>
            <a:off x="1964991" y="2210259"/>
            <a:ext cx="5408355" cy="131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8" name="Rectangle 307">
            <a:extLst>
              <a:ext uri="{FF2B5EF4-FFF2-40B4-BE49-F238E27FC236}">
                <a16:creationId xmlns:a16="http://schemas.microsoft.com/office/drawing/2014/main" id="{2ECE3A97-70A1-4C67-BBF5-52E3E9D8B284}"/>
              </a:ext>
            </a:extLst>
          </p:cNvPr>
          <p:cNvSpPr/>
          <p:nvPr/>
        </p:nvSpPr>
        <p:spPr>
          <a:xfrm>
            <a:off x="3396665" y="3399102"/>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29" name="Straight Connector 328">
            <a:extLst>
              <a:ext uri="{FF2B5EF4-FFF2-40B4-BE49-F238E27FC236}">
                <a16:creationId xmlns:a16="http://schemas.microsoft.com/office/drawing/2014/main" id="{8E3FFE95-EF62-47CE-9E1A-54262C4FF08B}"/>
              </a:ext>
            </a:extLst>
          </p:cNvPr>
          <p:cNvCxnSpPr>
            <a:cxnSpLocks/>
          </p:cNvCxnSpPr>
          <p:nvPr/>
        </p:nvCxnSpPr>
        <p:spPr>
          <a:xfrm>
            <a:off x="5328848" y="3202544"/>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31" name="Rectangle 330">
            <a:extLst>
              <a:ext uri="{FF2B5EF4-FFF2-40B4-BE49-F238E27FC236}">
                <a16:creationId xmlns:a16="http://schemas.microsoft.com/office/drawing/2014/main" id="{397176BF-8371-4C48-B770-854229208566}"/>
              </a:ext>
            </a:extLst>
          </p:cNvPr>
          <p:cNvSpPr/>
          <p:nvPr/>
        </p:nvSpPr>
        <p:spPr>
          <a:xfrm>
            <a:off x="4884307" y="3377054"/>
            <a:ext cx="864155" cy="15350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37" name="Straight Connector 336">
            <a:extLst>
              <a:ext uri="{FF2B5EF4-FFF2-40B4-BE49-F238E27FC236}">
                <a16:creationId xmlns:a16="http://schemas.microsoft.com/office/drawing/2014/main" id="{78D985F3-6566-4747-BC3F-B114D2A12C7E}"/>
              </a:ext>
            </a:extLst>
          </p:cNvPr>
          <p:cNvCxnSpPr>
            <a:cxnSpLocks/>
            <a:endCxn id="339" idx="0"/>
          </p:cNvCxnSpPr>
          <p:nvPr/>
        </p:nvCxnSpPr>
        <p:spPr>
          <a:xfrm flipH="1">
            <a:off x="6995719" y="3209186"/>
            <a:ext cx="2497119" cy="1610516"/>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39" name="Rectangle 338">
            <a:extLst>
              <a:ext uri="{FF2B5EF4-FFF2-40B4-BE49-F238E27FC236}">
                <a16:creationId xmlns:a16="http://schemas.microsoft.com/office/drawing/2014/main" id="{842D2AAF-F09D-4C2F-9180-B269CEFB8253}"/>
              </a:ext>
            </a:extLst>
          </p:cNvPr>
          <p:cNvSpPr/>
          <p:nvPr/>
        </p:nvSpPr>
        <p:spPr>
          <a:xfrm>
            <a:off x="6563641" y="4819702"/>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0" name="Rectangle 339">
            <a:extLst>
              <a:ext uri="{FF2B5EF4-FFF2-40B4-BE49-F238E27FC236}">
                <a16:creationId xmlns:a16="http://schemas.microsoft.com/office/drawing/2014/main" id="{C12A95F7-61C6-41B9-8B38-EDE2D315D0C2}"/>
              </a:ext>
            </a:extLst>
          </p:cNvPr>
          <p:cNvSpPr/>
          <p:nvPr/>
        </p:nvSpPr>
        <p:spPr>
          <a:xfrm>
            <a:off x="6457526" y="4945606"/>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45" name="Straight Connector 344">
            <a:extLst>
              <a:ext uri="{FF2B5EF4-FFF2-40B4-BE49-F238E27FC236}">
                <a16:creationId xmlns:a16="http://schemas.microsoft.com/office/drawing/2014/main" id="{F91B9E5D-D87F-4662-96C9-E0E8A97CA60D}"/>
              </a:ext>
            </a:extLst>
          </p:cNvPr>
          <p:cNvCxnSpPr>
            <a:cxnSpLocks/>
            <a:endCxn id="347" idx="0"/>
          </p:cNvCxnSpPr>
          <p:nvPr/>
        </p:nvCxnSpPr>
        <p:spPr>
          <a:xfrm flipH="1">
            <a:off x="10473770" y="3179944"/>
            <a:ext cx="877005" cy="167057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3A2FFCEC-86CF-473D-9F42-82D5C9A2B471}"/>
              </a:ext>
            </a:extLst>
          </p:cNvPr>
          <p:cNvSpPr/>
          <p:nvPr/>
        </p:nvSpPr>
        <p:spPr>
          <a:xfrm>
            <a:off x="10041692" y="4850518"/>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3" name="TextBox 352">
            <a:extLst>
              <a:ext uri="{FF2B5EF4-FFF2-40B4-BE49-F238E27FC236}">
                <a16:creationId xmlns:a16="http://schemas.microsoft.com/office/drawing/2014/main" id="{00C9E78F-67BC-4BAB-88D9-E6CBC7D72CD8}"/>
              </a:ext>
            </a:extLst>
          </p:cNvPr>
          <p:cNvSpPr txBox="1"/>
          <p:nvPr/>
        </p:nvSpPr>
        <p:spPr>
          <a:xfrm>
            <a:off x="821558" y="4493218"/>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sp>
        <p:nvSpPr>
          <p:cNvPr id="357" name="TextBox 356">
            <a:extLst>
              <a:ext uri="{FF2B5EF4-FFF2-40B4-BE49-F238E27FC236}">
                <a16:creationId xmlns:a16="http://schemas.microsoft.com/office/drawing/2014/main" id="{B3267A46-5381-4D3C-BF78-D489D0CE19E9}"/>
              </a:ext>
            </a:extLst>
          </p:cNvPr>
          <p:cNvSpPr txBox="1"/>
          <p:nvPr/>
        </p:nvSpPr>
        <p:spPr>
          <a:xfrm>
            <a:off x="2539400" y="4487723"/>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t>
            </a:r>
          </a:p>
        </p:txBody>
      </p:sp>
      <p:sp>
        <p:nvSpPr>
          <p:cNvPr id="360" name="TextBox 359">
            <a:extLst>
              <a:ext uri="{FF2B5EF4-FFF2-40B4-BE49-F238E27FC236}">
                <a16:creationId xmlns:a16="http://schemas.microsoft.com/office/drawing/2014/main" id="{835DAD64-29E6-4DBC-A0C4-A1F4F5F1E0E4}"/>
              </a:ext>
            </a:extLst>
          </p:cNvPr>
          <p:cNvSpPr txBox="1"/>
          <p:nvPr/>
        </p:nvSpPr>
        <p:spPr>
          <a:xfrm>
            <a:off x="4255603" y="4493447"/>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p>
        </p:txBody>
      </p:sp>
      <p:sp>
        <p:nvSpPr>
          <p:cNvPr id="363" name="TextBox 362">
            <a:extLst>
              <a:ext uri="{FF2B5EF4-FFF2-40B4-BE49-F238E27FC236}">
                <a16:creationId xmlns:a16="http://schemas.microsoft.com/office/drawing/2014/main" id="{488AFB35-9031-42E2-8757-6455E5489AF0}"/>
              </a:ext>
            </a:extLst>
          </p:cNvPr>
          <p:cNvSpPr txBox="1"/>
          <p:nvPr/>
        </p:nvSpPr>
        <p:spPr>
          <a:xfrm>
            <a:off x="5989907" y="4470734"/>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sp>
        <p:nvSpPr>
          <p:cNvPr id="366" name="TextBox 365">
            <a:extLst>
              <a:ext uri="{FF2B5EF4-FFF2-40B4-BE49-F238E27FC236}">
                <a16:creationId xmlns:a16="http://schemas.microsoft.com/office/drawing/2014/main" id="{CAE3C117-83F5-487C-9FC0-AE5305A37D27}"/>
              </a:ext>
            </a:extLst>
          </p:cNvPr>
          <p:cNvSpPr txBox="1"/>
          <p:nvPr/>
        </p:nvSpPr>
        <p:spPr>
          <a:xfrm>
            <a:off x="5962395" y="5948491"/>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p>
        </p:txBody>
      </p:sp>
      <p:sp>
        <p:nvSpPr>
          <p:cNvPr id="369" name="TextBox 368">
            <a:extLst>
              <a:ext uri="{FF2B5EF4-FFF2-40B4-BE49-F238E27FC236}">
                <a16:creationId xmlns:a16="http://schemas.microsoft.com/office/drawing/2014/main" id="{0EACB194-9D45-4A39-87AA-B51705C230BD}"/>
              </a:ext>
            </a:extLst>
          </p:cNvPr>
          <p:cNvSpPr txBox="1"/>
          <p:nvPr/>
        </p:nvSpPr>
        <p:spPr>
          <a:xfrm>
            <a:off x="7648909" y="5960975"/>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t>
            </a:r>
          </a:p>
        </p:txBody>
      </p:sp>
      <p:sp>
        <p:nvSpPr>
          <p:cNvPr id="372" name="TextBox 371">
            <a:extLst>
              <a:ext uri="{FF2B5EF4-FFF2-40B4-BE49-F238E27FC236}">
                <a16:creationId xmlns:a16="http://schemas.microsoft.com/office/drawing/2014/main" id="{F87C0F4C-02C2-4BB6-A969-851414C925B6}"/>
              </a:ext>
            </a:extLst>
          </p:cNvPr>
          <p:cNvSpPr txBox="1"/>
          <p:nvPr/>
        </p:nvSpPr>
        <p:spPr>
          <a:xfrm>
            <a:off x="9382803" y="5973287"/>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t>
            </a:r>
          </a:p>
        </p:txBody>
      </p:sp>
      <p:sp>
        <p:nvSpPr>
          <p:cNvPr id="375" name="TextBox 374">
            <a:extLst>
              <a:ext uri="{FF2B5EF4-FFF2-40B4-BE49-F238E27FC236}">
                <a16:creationId xmlns:a16="http://schemas.microsoft.com/office/drawing/2014/main" id="{FB4D835B-2990-4642-AA63-D5F12D1289A6}"/>
              </a:ext>
            </a:extLst>
          </p:cNvPr>
          <p:cNvSpPr txBox="1"/>
          <p:nvPr/>
        </p:nvSpPr>
        <p:spPr>
          <a:xfrm>
            <a:off x="11092633" y="5970160"/>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t>
            </a:r>
          </a:p>
        </p:txBody>
      </p:sp>
      <p:sp>
        <p:nvSpPr>
          <p:cNvPr id="301" name="TextBox 300">
            <a:extLst>
              <a:ext uri="{FF2B5EF4-FFF2-40B4-BE49-F238E27FC236}">
                <a16:creationId xmlns:a16="http://schemas.microsoft.com/office/drawing/2014/main" id="{00CC447B-644F-4A2D-8B67-4B3507C17535}"/>
              </a:ext>
            </a:extLst>
          </p:cNvPr>
          <p:cNvSpPr txBox="1"/>
          <p:nvPr/>
        </p:nvSpPr>
        <p:spPr>
          <a:xfrm>
            <a:off x="4639371" y="2207059"/>
            <a:ext cx="1581065" cy="98912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3" name="TextBox 302">
            <a:extLst>
              <a:ext uri="{FF2B5EF4-FFF2-40B4-BE49-F238E27FC236}">
                <a16:creationId xmlns:a16="http://schemas.microsoft.com/office/drawing/2014/main" id="{3D1FD02E-BB1E-4998-9F86-2767CA6FF08A}"/>
              </a:ext>
            </a:extLst>
          </p:cNvPr>
          <p:cNvSpPr txBox="1"/>
          <p:nvPr/>
        </p:nvSpPr>
        <p:spPr>
          <a:xfrm>
            <a:off x="1153876" y="2220061"/>
            <a:ext cx="1581065" cy="989125"/>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3348815C-C0BE-401F-8B42-13F09B007FE8}"/>
              </a:ext>
            </a:extLst>
          </p:cNvPr>
          <p:cNvSpPr txBox="1"/>
          <p:nvPr/>
        </p:nvSpPr>
        <p:spPr>
          <a:xfrm>
            <a:off x="5769156" y="916063"/>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BAA187E1-CB44-4D26-9C1F-9A754EE8B18D}"/>
              </a:ext>
            </a:extLst>
          </p:cNvPr>
          <p:cNvSpPr/>
          <p:nvPr/>
        </p:nvSpPr>
        <p:spPr>
          <a:xfrm>
            <a:off x="11512449" y="3430190"/>
            <a:ext cx="308387" cy="16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773D48C7-3951-4EE9-AF65-D4E00CBAE42C}"/>
              </a:ext>
            </a:extLst>
          </p:cNvPr>
          <p:cNvSpPr txBox="1"/>
          <p:nvPr/>
        </p:nvSpPr>
        <p:spPr>
          <a:xfrm>
            <a:off x="9528968" y="913453"/>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3" name="Group 102">
            <a:extLst>
              <a:ext uri="{FF2B5EF4-FFF2-40B4-BE49-F238E27FC236}">
                <a16:creationId xmlns:a16="http://schemas.microsoft.com/office/drawing/2014/main" id="{EA4CD652-93F5-4D50-903D-C6A67C3C901B}"/>
              </a:ext>
            </a:extLst>
          </p:cNvPr>
          <p:cNvGrpSpPr/>
          <p:nvPr/>
        </p:nvGrpSpPr>
        <p:grpSpPr>
          <a:xfrm>
            <a:off x="9593657" y="936817"/>
            <a:ext cx="1468452" cy="941698"/>
            <a:chOff x="9415189" y="1452173"/>
            <a:chExt cx="1468452" cy="941698"/>
          </a:xfrm>
        </p:grpSpPr>
        <p:pic>
          <p:nvPicPr>
            <p:cNvPr id="30" name="Picture 29">
              <a:hlinkClick r:id="" action="ppaction://noaction">
                <a:snd r:embed="rId11" name="directeur.wav"/>
              </a:hlinkClick>
              <a:extLst>
                <a:ext uri="{FF2B5EF4-FFF2-40B4-BE49-F238E27FC236}">
                  <a16:creationId xmlns:a16="http://schemas.microsoft.com/office/drawing/2014/main" id="{8ACEE472-8EC7-48BF-98F0-8D1E4E92EBB3}"/>
                </a:ext>
              </a:extLst>
            </p:cNvPr>
            <p:cNvPicPr>
              <a:picLocks noChangeAspect="1"/>
            </p:cNvPicPr>
            <p:nvPr/>
          </p:nvPicPr>
          <p:blipFill>
            <a:blip r:embed="rId12"/>
            <a:stretch>
              <a:fillRect/>
            </a:stretch>
          </p:blipFill>
          <p:spPr>
            <a:xfrm flipH="1">
              <a:off x="10544052" y="1452173"/>
              <a:ext cx="339589" cy="941698"/>
            </a:xfrm>
            <a:prstGeom prst="rect">
              <a:avLst/>
            </a:prstGeom>
          </p:spPr>
        </p:pic>
        <p:pic>
          <p:nvPicPr>
            <p:cNvPr id="28" name="Picture 27" descr="A close up of a sign&#10;&#10;Description automatically generated">
              <a:hlinkClick r:id="" action="ppaction://noaction">
                <a:snd r:embed="rId11" name="directeur.wav"/>
              </a:hlinkClick>
              <a:extLst>
                <a:ext uri="{FF2B5EF4-FFF2-40B4-BE49-F238E27FC236}">
                  <a16:creationId xmlns:a16="http://schemas.microsoft.com/office/drawing/2014/main" id="{3C94041B-1DAF-4334-940A-301D5AD148D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5189" y="1646670"/>
              <a:ext cx="1123291" cy="575687"/>
            </a:xfrm>
            <a:prstGeom prst="rect">
              <a:avLst/>
            </a:prstGeom>
          </p:spPr>
        </p:pic>
      </p:grpSp>
      <p:grpSp>
        <p:nvGrpSpPr>
          <p:cNvPr id="91" name="Group 90">
            <a:extLst>
              <a:ext uri="{FF2B5EF4-FFF2-40B4-BE49-F238E27FC236}">
                <a16:creationId xmlns:a16="http://schemas.microsoft.com/office/drawing/2014/main" id="{2813619A-BF67-40C5-A57A-EE6731FD6F9D}"/>
              </a:ext>
            </a:extLst>
          </p:cNvPr>
          <p:cNvGrpSpPr/>
          <p:nvPr/>
        </p:nvGrpSpPr>
        <p:grpSpPr>
          <a:xfrm>
            <a:off x="5820041" y="933193"/>
            <a:ext cx="1473649" cy="957571"/>
            <a:chOff x="5641573" y="1472613"/>
            <a:chExt cx="1473649" cy="957571"/>
          </a:xfrm>
        </p:grpSpPr>
        <p:pic>
          <p:nvPicPr>
            <p:cNvPr id="32" name="Picture 31">
              <a:hlinkClick r:id="" action="ppaction://noaction">
                <a:snd r:embed="rId14" name="directrice.wav"/>
              </a:hlinkClick>
              <a:extLst>
                <a:ext uri="{FF2B5EF4-FFF2-40B4-BE49-F238E27FC236}">
                  <a16:creationId xmlns:a16="http://schemas.microsoft.com/office/drawing/2014/main" id="{D9CA7A0F-1234-4EBB-B0F3-6D887BDCF7F3}"/>
                </a:ext>
              </a:extLst>
            </p:cNvPr>
            <p:cNvPicPr>
              <a:picLocks noChangeAspect="1"/>
            </p:cNvPicPr>
            <p:nvPr/>
          </p:nvPicPr>
          <p:blipFill>
            <a:blip r:embed="rId15"/>
            <a:stretch>
              <a:fillRect/>
            </a:stretch>
          </p:blipFill>
          <p:spPr>
            <a:xfrm>
              <a:off x="6725020" y="1472613"/>
              <a:ext cx="390202" cy="957571"/>
            </a:xfrm>
            <a:prstGeom prst="rect">
              <a:avLst/>
            </a:prstGeom>
          </p:spPr>
        </p:pic>
        <p:pic>
          <p:nvPicPr>
            <p:cNvPr id="72" name="Picture 71" descr="A close up of a sign&#10;&#10;Description automatically generated">
              <a:hlinkClick r:id="" action="ppaction://noaction">
                <a:snd r:embed="rId14" name="directrice.wav"/>
              </a:hlinkClick>
              <a:extLst>
                <a:ext uri="{FF2B5EF4-FFF2-40B4-BE49-F238E27FC236}">
                  <a16:creationId xmlns:a16="http://schemas.microsoft.com/office/drawing/2014/main" id="{4FFE48F8-0656-46C0-BC12-4EBF5D1021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41573" y="1646670"/>
              <a:ext cx="1123291" cy="575687"/>
            </a:xfrm>
            <a:prstGeom prst="rect">
              <a:avLst/>
            </a:prstGeom>
          </p:spPr>
        </p:pic>
      </p:grpSp>
      <p:grpSp>
        <p:nvGrpSpPr>
          <p:cNvPr id="105" name="Group 104">
            <a:extLst>
              <a:ext uri="{FF2B5EF4-FFF2-40B4-BE49-F238E27FC236}">
                <a16:creationId xmlns:a16="http://schemas.microsoft.com/office/drawing/2014/main" id="{8352248D-1C89-4CC9-A320-9E4F53DAEE90}"/>
              </a:ext>
            </a:extLst>
          </p:cNvPr>
          <p:cNvGrpSpPr/>
          <p:nvPr/>
        </p:nvGrpSpPr>
        <p:grpSpPr>
          <a:xfrm>
            <a:off x="1138448" y="2437686"/>
            <a:ext cx="1483316" cy="734420"/>
            <a:chOff x="4744580" y="2812006"/>
            <a:chExt cx="1483316" cy="734420"/>
          </a:xfrm>
        </p:grpSpPr>
        <p:pic>
          <p:nvPicPr>
            <p:cNvPr id="1028" name="Picture 4" descr="Aiga Symbol Signs 2 Clip Art">
              <a:hlinkClick r:id="" action="ppaction://noaction">
                <a:snd r:embed="rId3" name="5. travailleuse.wav"/>
              </a:hlinkClick>
              <a:extLst>
                <a:ext uri="{FF2B5EF4-FFF2-40B4-BE49-F238E27FC236}">
                  <a16:creationId xmlns:a16="http://schemas.microsoft.com/office/drawing/2014/main" id="{8409BAF4-E07A-4800-BA62-8053294BC9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hlinkClick r:id="" action="ppaction://noaction">
                <a:snd r:embed="rId16" name="gentille.wav"/>
              </a:hlinkClick>
              <a:extLst>
                <a:ext uri="{FF2B5EF4-FFF2-40B4-BE49-F238E27FC236}">
                  <a16:creationId xmlns:a16="http://schemas.microsoft.com/office/drawing/2014/main" id="{C2DB579D-A3E0-40C7-9F3F-BAFB3F69DDEF}"/>
                </a:ext>
              </a:extLst>
            </p:cNvPr>
            <p:cNvSpPr txBox="1"/>
            <p:nvPr/>
          </p:nvSpPr>
          <p:spPr>
            <a:xfrm>
              <a:off x="4744580" y="2877769"/>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kind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06" name="Group 105">
            <a:extLst>
              <a:ext uri="{FF2B5EF4-FFF2-40B4-BE49-F238E27FC236}">
                <a16:creationId xmlns:a16="http://schemas.microsoft.com/office/drawing/2014/main" id="{60EDD1CF-1B77-4903-B757-08BFDFF1122A}"/>
              </a:ext>
            </a:extLst>
          </p:cNvPr>
          <p:cNvGrpSpPr/>
          <p:nvPr/>
        </p:nvGrpSpPr>
        <p:grpSpPr>
          <a:xfrm>
            <a:off x="4572599" y="2382073"/>
            <a:ext cx="1473855" cy="705035"/>
            <a:chOff x="6456182" y="2843707"/>
            <a:chExt cx="1473855" cy="705035"/>
          </a:xfrm>
        </p:grpSpPr>
        <p:pic>
          <p:nvPicPr>
            <p:cNvPr id="1030" name="Picture 6" descr="Aiga Symbol Signs 108 Clip Art">
              <a:hlinkClick r:id="" action="ppaction://noaction">
                <a:snd r:embed="rId17" name="5. travailleur.wav"/>
              </a:hlinkClick>
              <a:extLst>
                <a:ext uri="{FF2B5EF4-FFF2-40B4-BE49-F238E27FC236}">
                  <a16:creationId xmlns:a16="http://schemas.microsoft.com/office/drawing/2014/main" id="{B909EA6F-BBD6-483A-834C-A31FD0DB7BD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hlinkClick r:id="" action="ppaction://noaction">
                <a:snd r:embed="rId19" name="gentil.wav"/>
              </a:hlinkClick>
              <a:extLst>
                <a:ext uri="{FF2B5EF4-FFF2-40B4-BE49-F238E27FC236}">
                  <a16:creationId xmlns:a16="http://schemas.microsoft.com/office/drawing/2014/main" id="{1A790B97-D892-4C1C-B742-183DDB2C1B10}"/>
                </a:ext>
              </a:extLst>
            </p:cNvPr>
            <p:cNvSpPr txBox="1"/>
            <p:nvPr/>
          </p:nvSpPr>
          <p:spPr>
            <a:xfrm>
              <a:off x="6456182" y="2964396"/>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kind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07" name="Group 106">
            <a:extLst>
              <a:ext uri="{FF2B5EF4-FFF2-40B4-BE49-F238E27FC236}">
                <a16:creationId xmlns:a16="http://schemas.microsoft.com/office/drawing/2014/main" id="{11BB61B5-D70F-4F41-948A-CC113296902D}"/>
              </a:ext>
            </a:extLst>
          </p:cNvPr>
          <p:cNvGrpSpPr/>
          <p:nvPr/>
        </p:nvGrpSpPr>
        <p:grpSpPr>
          <a:xfrm>
            <a:off x="8730281" y="2397620"/>
            <a:ext cx="1425022" cy="734420"/>
            <a:chOff x="8551813" y="2888912"/>
            <a:chExt cx="1425022" cy="734420"/>
          </a:xfrm>
        </p:grpSpPr>
        <p:sp>
          <p:nvSpPr>
            <p:cNvPr id="79" name="TextBox 78">
              <a:hlinkClick r:id="" action="ppaction://noaction">
                <a:snd r:embed="rId20" name="5. prudente.wav"/>
              </a:hlinkClick>
              <a:extLst>
                <a:ext uri="{FF2B5EF4-FFF2-40B4-BE49-F238E27FC236}">
                  <a16:creationId xmlns:a16="http://schemas.microsoft.com/office/drawing/2014/main" id="{B478C510-1728-401D-9DEF-CBC60D553B6F}"/>
                </a:ext>
              </a:extLst>
            </p:cNvPr>
            <p:cNvSpPr txBox="1"/>
            <p:nvPr/>
          </p:nvSpPr>
          <p:spPr>
            <a:xfrm>
              <a:off x="8551813" y="3069071"/>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fat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1" name="Picture 4" descr="Aiga Symbol Signs 2 Clip Art">
              <a:hlinkClick r:id="" action="ppaction://noaction">
                <a:snd r:embed="rId20" name="5. prudente.wav"/>
              </a:hlinkClick>
              <a:extLst>
                <a:ext uri="{FF2B5EF4-FFF2-40B4-BE49-F238E27FC236}">
                  <a16:creationId xmlns:a16="http://schemas.microsoft.com/office/drawing/2014/main" id="{FDF723C2-5CA2-4DD8-9F58-C085F0F70C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9002" y="2888912"/>
              <a:ext cx="337833" cy="734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a:extLst>
              <a:ext uri="{FF2B5EF4-FFF2-40B4-BE49-F238E27FC236}">
                <a16:creationId xmlns:a16="http://schemas.microsoft.com/office/drawing/2014/main" id="{531455FA-2941-4DC8-8A54-C9B2E45AF5E6}"/>
              </a:ext>
            </a:extLst>
          </p:cNvPr>
          <p:cNvGrpSpPr/>
          <p:nvPr/>
        </p:nvGrpSpPr>
        <p:grpSpPr>
          <a:xfrm>
            <a:off x="10464479" y="2392569"/>
            <a:ext cx="1413489" cy="705035"/>
            <a:chOff x="10213822" y="2847765"/>
            <a:chExt cx="1413489" cy="705035"/>
          </a:xfrm>
        </p:grpSpPr>
        <p:sp>
          <p:nvSpPr>
            <p:cNvPr id="80" name="TextBox 79">
              <a:hlinkClick r:id="" action="ppaction://noaction">
                <a:snd r:embed="rId21" name="5. prudent.wav"/>
              </a:hlinkClick>
              <a:extLst>
                <a:ext uri="{FF2B5EF4-FFF2-40B4-BE49-F238E27FC236}">
                  <a16:creationId xmlns:a16="http://schemas.microsoft.com/office/drawing/2014/main" id="{0C493B26-CAF2-4A75-B612-74791E475DF7}"/>
                </a:ext>
              </a:extLst>
            </p:cNvPr>
            <p:cNvSpPr txBox="1"/>
            <p:nvPr/>
          </p:nvSpPr>
          <p:spPr>
            <a:xfrm>
              <a:off x="10213822" y="3012635"/>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2" name="Picture 6" descr="Aiga Symbol Signs 108 Clip Art">
              <a:hlinkClick r:id="" action="ppaction://noaction">
                <a:snd r:embed="rId21" name="5. prudent.wav"/>
              </a:hlinkClick>
              <a:extLst>
                <a:ext uri="{FF2B5EF4-FFF2-40B4-BE49-F238E27FC236}">
                  <a16:creationId xmlns:a16="http://schemas.microsoft.com/office/drawing/2014/main" id="{9362896A-C7F7-48DE-A590-5B4D3EDCB55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353930" y="2847765"/>
              <a:ext cx="273381" cy="705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9" name="Group 118">
            <a:extLst>
              <a:ext uri="{FF2B5EF4-FFF2-40B4-BE49-F238E27FC236}">
                <a16:creationId xmlns:a16="http://schemas.microsoft.com/office/drawing/2014/main" id="{8352248D-1C89-4CC9-A320-9E4F53DAEE90}"/>
              </a:ext>
            </a:extLst>
          </p:cNvPr>
          <p:cNvGrpSpPr/>
          <p:nvPr/>
        </p:nvGrpSpPr>
        <p:grpSpPr>
          <a:xfrm>
            <a:off x="5360302" y="3596912"/>
            <a:ext cx="1494583" cy="734420"/>
            <a:chOff x="4733313" y="2812006"/>
            <a:chExt cx="1494583" cy="734420"/>
          </a:xfrm>
        </p:grpSpPr>
        <p:pic>
          <p:nvPicPr>
            <p:cNvPr id="120" name="Picture 4" descr="Aiga Symbol Signs 2 Clip Art">
              <a:hlinkClick r:id="" action="ppaction://noaction">
                <a:snd r:embed="rId3" name="5. travailleuse.wav"/>
              </a:hlinkClick>
              <a:extLst>
                <a:ext uri="{FF2B5EF4-FFF2-40B4-BE49-F238E27FC236}">
                  <a16:creationId xmlns:a16="http://schemas.microsoft.com/office/drawing/2014/main" id="{8409BAF4-E07A-4800-BA62-8053294BC9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hlinkClick r:id="" action="ppaction://noaction">
                <a:snd r:embed="rId3" name="5. travailleuse.wav"/>
              </a:hlinkClick>
              <a:extLst>
                <a:ext uri="{FF2B5EF4-FFF2-40B4-BE49-F238E27FC236}">
                  <a16:creationId xmlns:a16="http://schemas.microsoft.com/office/drawing/2014/main" id="{C2DB579D-A3E0-40C7-9F3F-BAFB3F69DDEF}"/>
                </a:ext>
              </a:extLst>
            </p:cNvPr>
            <p:cNvSpPr txBox="1"/>
            <p:nvPr/>
          </p:nvSpPr>
          <p:spPr>
            <a:xfrm>
              <a:off x="4733313" y="2979161"/>
              <a:ext cx="12536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Algerian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0" name="Group 129">
            <a:extLst>
              <a:ext uri="{FF2B5EF4-FFF2-40B4-BE49-F238E27FC236}">
                <a16:creationId xmlns:a16="http://schemas.microsoft.com/office/drawing/2014/main" id="{8352248D-1C89-4CC9-A320-9E4F53DAEE90}"/>
              </a:ext>
            </a:extLst>
          </p:cNvPr>
          <p:cNvGrpSpPr/>
          <p:nvPr/>
        </p:nvGrpSpPr>
        <p:grpSpPr>
          <a:xfrm>
            <a:off x="201164" y="3660412"/>
            <a:ext cx="1497476" cy="734420"/>
            <a:chOff x="4730420" y="2875506"/>
            <a:chExt cx="1497476" cy="734420"/>
          </a:xfrm>
        </p:grpSpPr>
        <p:pic>
          <p:nvPicPr>
            <p:cNvPr id="131" name="Picture 4" descr="Aiga Symbol Signs 2 Clip Art">
              <a:hlinkClick r:id="" action="ppaction://noaction">
                <a:snd r:embed="rId3" name="5. travailleuse.wav"/>
              </a:hlinkClick>
              <a:extLst>
                <a:ext uri="{FF2B5EF4-FFF2-40B4-BE49-F238E27FC236}">
                  <a16:creationId xmlns:a16="http://schemas.microsoft.com/office/drawing/2014/main" id="{8409BAF4-E07A-4800-BA62-8053294BC9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0063" y="28755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hlinkClick r:id="" action="ppaction://noaction">
                <a:snd r:embed="rId3" name="5. travailleuse.wav"/>
              </a:hlinkClick>
              <a:extLst>
                <a:ext uri="{FF2B5EF4-FFF2-40B4-BE49-F238E27FC236}">
                  <a16:creationId xmlns:a16="http://schemas.microsoft.com/office/drawing/2014/main" id="{C2DB579D-A3E0-40C7-9F3F-BAFB3F69DDEF}"/>
                </a:ext>
              </a:extLst>
            </p:cNvPr>
            <p:cNvSpPr txBox="1"/>
            <p:nvPr/>
          </p:nvSpPr>
          <p:spPr>
            <a:xfrm>
              <a:off x="4730420" y="3007536"/>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Italian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52" name="Rectangle 151">
            <a:extLst>
              <a:ext uri="{FF2B5EF4-FFF2-40B4-BE49-F238E27FC236}">
                <a16:creationId xmlns:a16="http://schemas.microsoft.com/office/drawing/2014/main" id="{0692C918-B855-4760-9D27-B693236D8956}"/>
              </a:ext>
            </a:extLst>
          </p:cNvPr>
          <p:cNvSpPr/>
          <p:nvPr/>
        </p:nvSpPr>
        <p:spPr>
          <a:xfrm>
            <a:off x="9949521" y="4976998"/>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72" name="Group 171">
            <a:extLst>
              <a:ext uri="{FF2B5EF4-FFF2-40B4-BE49-F238E27FC236}">
                <a16:creationId xmlns:a16="http://schemas.microsoft.com/office/drawing/2014/main" id="{8352248D-1C89-4CC9-A320-9E4F53DAEE90}"/>
              </a:ext>
            </a:extLst>
          </p:cNvPr>
          <p:cNvGrpSpPr/>
          <p:nvPr/>
        </p:nvGrpSpPr>
        <p:grpSpPr>
          <a:xfrm>
            <a:off x="5322795" y="5094509"/>
            <a:ext cx="1470683" cy="734420"/>
            <a:chOff x="4757213" y="2812006"/>
            <a:chExt cx="1470683" cy="734420"/>
          </a:xfrm>
        </p:grpSpPr>
        <p:pic>
          <p:nvPicPr>
            <p:cNvPr id="173" name="Picture 4" descr="Aiga Symbol Signs 2 Clip Art">
              <a:hlinkClick r:id="" action="ppaction://noaction">
                <a:snd r:embed="rId3" name="5. travailleuse.wav"/>
              </a:hlinkClick>
              <a:extLst>
                <a:ext uri="{FF2B5EF4-FFF2-40B4-BE49-F238E27FC236}">
                  <a16:creationId xmlns:a16="http://schemas.microsoft.com/office/drawing/2014/main" id="{8409BAF4-E07A-4800-BA62-8053294BC9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hlinkClick r:id="" action="ppaction://noaction">
                <a:snd r:embed="rId3" name="5. travailleuse.wav"/>
              </a:hlinkClick>
              <a:extLst>
                <a:ext uri="{FF2B5EF4-FFF2-40B4-BE49-F238E27FC236}">
                  <a16:creationId xmlns:a16="http://schemas.microsoft.com/office/drawing/2014/main" id="{C2DB579D-A3E0-40C7-9F3F-BAFB3F69DDEF}"/>
                </a:ext>
              </a:extLst>
            </p:cNvPr>
            <p:cNvSpPr txBox="1"/>
            <p:nvPr/>
          </p:nvSpPr>
          <p:spPr>
            <a:xfrm>
              <a:off x="4757213" y="2970741"/>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good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75" name="Group 174">
            <a:extLst>
              <a:ext uri="{FF2B5EF4-FFF2-40B4-BE49-F238E27FC236}">
                <a16:creationId xmlns:a16="http://schemas.microsoft.com/office/drawing/2014/main" id="{60EDD1CF-1B77-4903-B757-08BFDFF1122A}"/>
              </a:ext>
            </a:extLst>
          </p:cNvPr>
          <p:cNvGrpSpPr/>
          <p:nvPr/>
        </p:nvGrpSpPr>
        <p:grpSpPr>
          <a:xfrm>
            <a:off x="7019546" y="5126210"/>
            <a:ext cx="1476073" cy="705035"/>
            <a:chOff x="6453964" y="2843707"/>
            <a:chExt cx="1476073" cy="705035"/>
          </a:xfrm>
        </p:grpSpPr>
        <p:pic>
          <p:nvPicPr>
            <p:cNvPr id="176" name="Picture 6" descr="Aiga Symbol Signs 108 Clip Art">
              <a:hlinkClick r:id="" action="ppaction://noaction">
                <a:snd r:embed="rId17" name="5. travailleur.wav"/>
              </a:hlinkClick>
              <a:extLst>
                <a:ext uri="{FF2B5EF4-FFF2-40B4-BE49-F238E27FC236}">
                  <a16:creationId xmlns:a16="http://schemas.microsoft.com/office/drawing/2014/main" id="{B909EA6F-BBD6-483A-834C-A31FD0DB7BD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177" name="TextBox 176">
              <a:hlinkClick r:id="" action="ppaction://noaction">
                <a:snd r:embed="rId17" name="5. travailleur.wav"/>
              </a:hlinkClick>
              <a:extLst>
                <a:ext uri="{FF2B5EF4-FFF2-40B4-BE49-F238E27FC236}">
                  <a16:creationId xmlns:a16="http://schemas.microsoft.com/office/drawing/2014/main" id="{1A790B97-D892-4C1C-B742-183DDB2C1B10}"/>
                </a:ext>
              </a:extLst>
            </p:cNvPr>
            <p:cNvSpPr txBox="1"/>
            <p:nvPr/>
          </p:nvSpPr>
          <p:spPr>
            <a:xfrm>
              <a:off x="6453964" y="2977721"/>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good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78" name="Group 177">
            <a:extLst>
              <a:ext uri="{FF2B5EF4-FFF2-40B4-BE49-F238E27FC236}">
                <a16:creationId xmlns:a16="http://schemas.microsoft.com/office/drawing/2014/main" id="{531455FA-2941-4DC8-8A54-C9B2E45AF5E6}"/>
              </a:ext>
            </a:extLst>
          </p:cNvPr>
          <p:cNvGrpSpPr/>
          <p:nvPr/>
        </p:nvGrpSpPr>
        <p:grpSpPr>
          <a:xfrm>
            <a:off x="8649012" y="5022119"/>
            <a:ext cx="1666061" cy="705035"/>
            <a:chOff x="9986543" y="2662665"/>
            <a:chExt cx="1666061" cy="705035"/>
          </a:xfrm>
        </p:grpSpPr>
        <p:sp>
          <p:nvSpPr>
            <p:cNvPr id="179" name="TextBox 178">
              <a:hlinkClick r:id="" action="ppaction://noaction">
                <a:snd r:embed="rId21" name="5. prudent.wav"/>
              </a:hlinkClick>
              <a:extLst>
                <a:ext uri="{FF2B5EF4-FFF2-40B4-BE49-F238E27FC236}">
                  <a16:creationId xmlns:a16="http://schemas.microsoft.com/office/drawing/2014/main" id="{0C493B26-CAF2-4A75-B612-74791E475DF7}"/>
                </a:ext>
              </a:extLst>
            </p:cNvPr>
            <p:cNvSpPr txBox="1"/>
            <p:nvPr/>
          </p:nvSpPr>
          <p:spPr>
            <a:xfrm>
              <a:off x="9986543" y="2946368"/>
              <a:ext cx="15588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dangerous</a:t>
              </a:r>
              <a:endPar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80" name="Picture 6" descr="Aiga Symbol Signs 108 Clip Art">
              <a:hlinkClick r:id="" action="ppaction://noaction">
                <a:snd r:embed="rId21" name="5. prudent.wav"/>
              </a:hlinkClick>
              <a:extLst>
                <a:ext uri="{FF2B5EF4-FFF2-40B4-BE49-F238E27FC236}">
                  <a16:creationId xmlns:a16="http://schemas.microsoft.com/office/drawing/2014/main" id="{9362896A-C7F7-48DE-A590-5B4D3EDCB55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379223" y="2662665"/>
              <a:ext cx="273381" cy="705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a:extLst>
              <a:ext uri="{FF2B5EF4-FFF2-40B4-BE49-F238E27FC236}">
                <a16:creationId xmlns:a16="http://schemas.microsoft.com/office/drawing/2014/main" id="{531455FA-2941-4DC8-8A54-C9B2E45AF5E6}"/>
              </a:ext>
            </a:extLst>
          </p:cNvPr>
          <p:cNvGrpSpPr/>
          <p:nvPr/>
        </p:nvGrpSpPr>
        <p:grpSpPr>
          <a:xfrm>
            <a:off x="3624198" y="3674624"/>
            <a:ext cx="1505145" cy="705035"/>
            <a:chOff x="10122166" y="2785601"/>
            <a:chExt cx="1505145" cy="705035"/>
          </a:xfrm>
        </p:grpSpPr>
        <p:sp>
          <p:nvSpPr>
            <p:cNvPr id="141" name="TextBox 140">
              <a:hlinkClick r:id="" action="ppaction://noaction">
                <a:snd r:embed="rId21" name="5. prudent.wav"/>
              </a:hlinkClick>
              <a:extLst>
                <a:ext uri="{FF2B5EF4-FFF2-40B4-BE49-F238E27FC236}">
                  <a16:creationId xmlns:a16="http://schemas.microsoft.com/office/drawing/2014/main" id="{0C493B26-CAF2-4A75-B612-74791E475DF7}"/>
                </a:ext>
              </a:extLst>
            </p:cNvPr>
            <p:cNvSpPr txBox="1"/>
            <p:nvPr/>
          </p:nvSpPr>
          <p:spPr>
            <a:xfrm>
              <a:off x="10122166" y="2896177"/>
              <a:ext cx="12508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Algerian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3" name="Picture 6" descr="Aiga Symbol Signs 108 Clip Art">
              <a:hlinkClick r:id="" action="ppaction://noaction">
                <a:snd r:embed="rId21" name="5. prudent.wav"/>
              </a:hlinkClick>
              <a:extLst>
                <a:ext uri="{FF2B5EF4-FFF2-40B4-BE49-F238E27FC236}">
                  <a16:creationId xmlns:a16="http://schemas.microsoft.com/office/drawing/2014/main" id="{9362896A-C7F7-48DE-A590-5B4D3EDCB55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353930" y="2785601"/>
              <a:ext cx="273381" cy="705035"/>
            </a:xfrm>
            <a:prstGeom prst="rect">
              <a:avLst/>
            </a:prstGeom>
            <a:noFill/>
            <a:extLst>
              <a:ext uri="{909E8E84-426E-40DD-AFC4-6F175D3DCCD1}">
                <a14:hiddenFill xmlns:a14="http://schemas.microsoft.com/office/drawing/2010/main">
                  <a:solidFill>
                    <a:srgbClr val="FFFFFF"/>
                  </a:solidFill>
                </a14:hiddenFill>
              </a:ext>
            </a:extLst>
          </p:spPr>
        </p:pic>
      </p:grpSp>
      <p:sp>
        <p:nvSpPr>
          <p:cNvPr id="187" name="Rectangle 186">
            <a:extLst>
              <a:ext uri="{FF2B5EF4-FFF2-40B4-BE49-F238E27FC236}">
                <a16:creationId xmlns:a16="http://schemas.microsoft.com/office/drawing/2014/main" id="{397176BF-8371-4C48-B770-854229208566}"/>
              </a:ext>
            </a:extLst>
          </p:cNvPr>
          <p:cNvSpPr/>
          <p:nvPr/>
        </p:nvSpPr>
        <p:spPr>
          <a:xfrm>
            <a:off x="1481902" y="3391758"/>
            <a:ext cx="864155" cy="15350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8" name="Rectangle 187">
            <a:extLst>
              <a:ext uri="{FF2B5EF4-FFF2-40B4-BE49-F238E27FC236}">
                <a16:creationId xmlns:a16="http://schemas.microsoft.com/office/drawing/2014/main" id="{C12A95F7-61C6-41B9-8B38-EDE2D315D0C2}"/>
              </a:ext>
            </a:extLst>
          </p:cNvPr>
          <p:cNvSpPr/>
          <p:nvPr/>
        </p:nvSpPr>
        <p:spPr>
          <a:xfrm>
            <a:off x="1443268" y="3485946"/>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33" name="Group 132">
            <a:extLst>
              <a:ext uri="{FF2B5EF4-FFF2-40B4-BE49-F238E27FC236}">
                <a16:creationId xmlns:a16="http://schemas.microsoft.com/office/drawing/2014/main" id="{60EDD1CF-1B77-4903-B757-08BFDFF1122A}"/>
              </a:ext>
            </a:extLst>
          </p:cNvPr>
          <p:cNvGrpSpPr/>
          <p:nvPr/>
        </p:nvGrpSpPr>
        <p:grpSpPr>
          <a:xfrm>
            <a:off x="1925140" y="3628613"/>
            <a:ext cx="1475641" cy="705035"/>
            <a:chOff x="6454396" y="2843707"/>
            <a:chExt cx="1475641" cy="705035"/>
          </a:xfrm>
        </p:grpSpPr>
        <p:pic>
          <p:nvPicPr>
            <p:cNvPr id="135" name="Picture 6" descr="Aiga Symbol Signs 108 Clip Art">
              <a:hlinkClick r:id="" action="ppaction://noaction">
                <a:snd r:embed="rId17" name="5. travailleur.wav"/>
              </a:hlinkClick>
              <a:extLst>
                <a:ext uri="{FF2B5EF4-FFF2-40B4-BE49-F238E27FC236}">
                  <a16:creationId xmlns:a16="http://schemas.microsoft.com/office/drawing/2014/main" id="{B909EA6F-BBD6-483A-834C-A31FD0DB7BD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138" name="TextBox 137">
              <a:hlinkClick r:id="" action="ppaction://noaction">
                <a:snd r:embed="rId17" name="5. travailleur.wav"/>
              </a:hlinkClick>
              <a:extLst>
                <a:ext uri="{FF2B5EF4-FFF2-40B4-BE49-F238E27FC236}">
                  <a16:creationId xmlns:a16="http://schemas.microsoft.com/office/drawing/2014/main" id="{1A790B97-D892-4C1C-B742-183DDB2C1B10}"/>
                </a:ext>
              </a:extLst>
            </p:cNvPr>
            <p:cNvSpPr txBox="1"/>
            <p:nvPr/>
          </p:nvSpPr>
          <p:spPr>
            <a:xfrm>
              <a:off x="6454396" y="2991187"/>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Italian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89" name="Rectangle 188">
            <a:extLst>
              <a:ext uri="{FF2B5EF4-FFF2-40B4-BE49-F238E27FC236}">
                <a16:creationId xmlns:a16="http://schemas.microsoft.com/office/drawing/2014/main" id="{C12A95F7-61C6-41B9-8B38-EDE2D315D0C2}"/>
              </a:ext>
            </a:extLst>
          </p:cNvPr>
          <p:cNvSpPr/>
          <p:nvPr/>
        </p:nvSpPr>
        <p:spPr>
          <a:xfrm>
            <a:off x="4823508" y="3484244"/>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92" name="Straight Connector 191">
            <a:extLst>
              <a:ext uri="{FF2B5EF4-FFF2-40B4-BE49-F238E27FC236}">
                <a16:creationId xmlns:a16="http://schemas.microsoft.com/office/drawing/2014/main" id="{8E3FFE95-EF62-47CE-9E1A-54262C4FF08B}"/>
              </a:ext>
            </a:extLst>
          </p:cNvPr>
          <p:cNvCxnSpPr>
            <a:cxnSpLocks/>
          </p:cNvCxnSpPr>
          <p:nvPr/>
        </p:nvCxnSpPr>
        <p:spPr>
          <a:xfrm>
            <a:off x="1883801" y="3198533"/>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8" name="TextBox 67">
            <a:hlinkClick r:id="" action="ppaction://noaction">
              <a:snd r:embed="rId22" name="grosse.wav"/>
            </a:hlinkClick>
            <a:extLst>
              <a:ext uri="{FF2B5EF4-FFF2-40B4-BE49-F238E27FC236}">
                <a16:creationId xmlns:a16="http://schemas.microsoft.com/office/drawing/2014/main" id="{EA0EE956-150E-49FD-B9DD-E74365C1D034}"/>
              </a:ext>
            </a:extLst>
          </p:cNvPr>
          <p:cNvSpPr txBox="1"/>
          <p:nvPr/>
        </p:nvSpPr>
        <p:spPr>
          <a:xfrm>
            <a:off x="8724786" y="2208056"/>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1" name="TextBox 190">
            <a:hlinkClick r:id="" action="ppaction://noaction">
              <a:snd r:embed="rId23" name="gros.wav"/>
            </a:hlinkClick>
            <a:extLst>
              <a:ext uri="{FF2B5EF4-FFF2-40B4-BE49-F238E27FC236}">
                <a16:creationId xmlns:a16="http://schemas.microsoft.com/office/drawing/2014/main" id="{EA0EE956-150E-49FD-B9DD-E74365C1D034}"/>
              </a:ext>
            </a:extLst>
          </p:cNvPr>
          <p:cNvSpPr txBox="1"/>
          <p:nvPr/>
        </p:nvSpPr>
        <p:spPr>
          <a:xfrm>
            <a:off x="10472368" y="2202081"/>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p:cNvSpPr txBox="1"/>
          <p:nvPr/>
        </p:nvSpPr>
        <p:spPr>
          <a:xfrm>
            <a:off x="5643638" y="4447552"/>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1</a:t>
            </a:r>
          </a:p>
        </p:txBody>
      </p:sp>
      <p:sp>
        <p:nvSpPr>
          <p:cNvPr id="94" name="TextBox 93"/>
          <p:cNvSpPr txBox="1"/>
          <p:nvPr/>
        </p:nvSpPr>
        <p:spPr>
          <a:xfrm>
            <a:off x="7233639" y="5902324"/>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2</a:t>
            </a:r>
          </a:p>
        </p:txBody>
      </p:sp>
      <p:sp>
        <p:nvSpPr>
          <p:cNvPr id="96" name="TextBox 95"/>
          <p:cNvSpPr txBox="1"/>
          <p:nvPr/>
        </p:nvSpPr>
        <p:spPr>
          <a:xfrm>
            <a:off x="491227" y="4447552"/>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DAA520"/>
                </a:solidFill>
                <a:effectLst/>
                <a:uLnTx/>
                <a:uFillTx/>
                <a:latin typeface="Century Gothic" panose="020F0302020204030204"/>
                <a:ea typeface="+mn-ea"/>
                <a:cs typeface="+mn-cs"/>
              </a:rPr>
              <a:t>3</a:t>
            </a:r>
            <a:endPar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97" name="TextBox 96"/>
          <p:cNvSpPr txBox="1"/>
          <p:nvPr/>
        </p:nvSpPr>
        <p:spPr>
          <a:xfrm>
            <a:off x="10630751" y="5929646"/>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5</a:t>
            </a:r>
          </a:p>
        </p:txBody>
      </p:sp>
      <p:sp>
        <p:nvSpPr>
          <p:cNvPr id="170" name="TextBox 169">
            <a:hlinkClick r:id="" action="ppaction://noaction">
              <a:snd r:embed="rId24" name="dangereux.wav"/>
            </a:hlinkClick>
            <a:extLst>
              <a:ext uri="{FF2B5EF4-FFF2-40B4-BE49-F238E27FC236}">
                <a16:creationId xmlns:a16="http://schemas.microsoft.com/office/drawing/2014/main" id="{EA0EE956-150E-49FD-B9DD-E74365C1D034}"/>
              </a:ext>
            </a:extLst>
          </p:cNvPr>
          <p:cNvSpPr txBox="1"/>
          <p:nvPr/>
        </p:nvSpPr>
        <p:spPr>
          <a:xfrm>
            <a:off x="8806576" y="4984162"/>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5" name="TextBox 144">
            <a:hlinkClick r:id="" action="ppaction://noaction">
              <a:snd r:embed="rId25" name="italienne.wav"/>
            </a:hlinkClick>
            <a:extLst>
              <a:ext uri="{FF2B5EF4-FFF2-40B4-BE49-F238E27FC236}">
                <a16:creationId xmlns:a16="http://schemas.microsoft.com/office/drawing/2014/main" id="{EA0EE956-150E-49FD-B9DD-E74365C1D034}"/>
              </a:ext>
            </a:extLst>
          </p:cNvPr>
          <p:cNvSpPr txBox="1"/>
          <p:nvPr/>
        </p:nvSpPr>
        <p:spPr>
          <a:xfrm>
            <a:off x="265314" y="3499267"/>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9" name="TextBox 128">
            <a:hlinkClick r:id="" action="ppaction://noaction">
              <a:snd r:embed="rId26" name="italien.wav"/>
            </a:hlinkClick>
            <a:extLst>
              <a:ext uri="{FF2B5EF4-FFF2-40B4-BE49-F238E27FC236}">
                <a16:creationId xmlns:a16="http://schemas.microsoft.com/office/drawing/2014/main" id="{00CC447B-644F-4A2D-8B67-4B3507C17535}"/>
              </a:ext>
            </a:extLst>
          </p:cNvPr>
          <p:cNvSpPr txBox="1"/>
          <p:nvPr/>
        </p:nvSpPr>
        <p:spPr>
          <a:xfrm>
            <a:off x="1964991" y="3492851"/>
            <a:ext cx="1581065" cy="98912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7" name="TextBox 146">
            <a:hlinkClick r:id="" action="ppaction://noaction">
              <a:snd r:embed="rId27" name="algérienne.wav"/>
            </a:hlinkClick>
            <a:extLst>
              <a:ext uri="{FF2B5EF4-FFF2-40B4-BE49-F238E27FC236}">
                <a16:creationId xmlns:a16="http://schemas.microsoft.com/office/drawing/2014/main" id="{EA0EE956-150E-49FD-B9DD-E74365C1D034}"/>
              </a:ext>
            </a:extLst>
          </p:cNvPr>
          <p:cNvSpPr txBox="1"/>
          <p:nvPr/>
        </p:nvSpPr>
        <p:spPr>
          <a:xfrm>
            <a:off x="5426101" y="3486566"/>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6" name="TextBox 185">
            <a:hlinkClick r:id="" action="ppaction://noaction">
              <a:snd r:embed="rId28" name="algérien.wav"/>
            </a:hlinkClick>
            <a:extLst>
              <a:ext uri="{FF2B5EF4-FFF2-40B4-BE49-F238E27FC236}">
                <a16:creationId xmlns:a16="http://schemas.microsoft.com/office/drawing/2014/main" id="{EA0EE956-150E-49FD-B9DD-E74365C1D034}"/>
              </a:ext>
            </a:extLst>
          </p:cNvPr>
          <p:cNvSpPr txBox="1"/>
          <p:nvPr/>
        </p:nvSpPr>
        <p:spPr>
          <a:xfrm>
            <a:off x="3683644" y="3497935"/>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1" name="TextBox 180">
            <a:hlinkClick r:id="" action="ppaction://noaction">
              <a:snd r:embed="rId29" name="bonne.wav"/>
            </a:hlinkClick>
            <a:extLst>
              <a:ext uri="{FF2B5EF4-FFF2-40B4-BE49-F238E27FC236}">
                <a16:creationId xmlns:a16="http://schemas.microsoft.com/office/drawing/2014/main" id="{EA0EE956-150E-49FD-B9DD-E74365C1D034}"/>
              </a:ext>
            </a:extLst>
          </p:cNvPr>
          <p:cNvSpPr txBox="1"/>
          <p:nvPr/>
        </p:nvSpPr>
        <p:spPr>
          <a:xfrm>
            <a:off x="5360302" y="4959366"/>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1" name="TextBox 170">
            <a:hlinkClick r:id="" action="ppaction://noaction">
              <a:snd r:embed="rId30" name="bon.wav"/>
            </a:hlinkClick>
            <a:extLst>
              <a:ext uri="{FF2B5EF4-FFF2-40B4-BE49-F238E27FC236}">
                <a16:creationId xmlns:a16="http://schemas.microsoft.com/office/drawing/2014/main" id="{00CC447B-644F-4A2D-8B67-4B3507C17535}"/>
              </a:ext>
            </a:extLst>
          </p:cNvPr>
          <p:cNvSpPr txBox="1"/>
          <p:nvPr/>
        </p:nvSpPr>
        <p:spPr>
          <a:xfrm>
            <a:off x="7059829" y="4965716"/>
            <a:ext cx="1581065" cy="98912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2" name="TextBox 181">
            <a:hlinkClick r:id="" action="ppaction://noaction">
              <a:snd r:embed="rId31" name="dangereuse.wav"/>
            </a:hlinkClick>
            <a:extLst>
              <a:ext uri="{FF2B5EF4-FFF2-40B4-BE49-F238E27FC236}">
                <a16:creationId xmlns:a16="http://schemas.microsoft.com/office/drawing/2014/main" id="{EA0EE956-150E-49FD-B9DD-E74365C1D034}"/>
              </a:ext>
            </a:extLst>
          </p:cNvPr>
          <p:cNvSpPr txBox="1"/>
          <p:nvPr/>
        </p:nvSpPr>
        <p:spPr>
          <a:xfrm>
            <a:off x="10520939" y="4984163"/>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7313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 grpId="0"/>
      <p:bldP spid="94" grpId="0"/>
      <p:bldP spid="96" grpId="0"/>
      <p:bldP spid="9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E11188-B433-5A4A-A669-78C0EE9B8445}"/>
              </a:ext>
            </a:extLst>
          </p:cNvPr>
          <p:cNvSpPr txBox="1"/>
          <p:nvPr/>
        </p:nvSpPr>
        <p:spPr>
          <a:xfrm>
            <a:off x="16739" y="1170351"/>
            <a:ext cx="5400515" cy="707886"/>
          </a:xfrm>
          <a:prstGeom prst="rect">
            <a:avLst/>
          </a:prstGeom>
          <a:noFill/>
        </p:spPr>
        <p:txBody>
          <a:bodyPr wrap="square" rtlCol="0">
            <a:spAutoFit/>
          </a:bodyPr>
          <a:lstStyle/>
          <a:p>
            <a:pPr lvl="0">
              <a:defRPr/>
            </a:pPr>
            <a:r>
              <a:rPr lang="en-GB" sz="2000" dirty="0" err="1">
                <a:solidFill>
                  <a:srgbClr val="5B9BD5">
                    <a:lumMod val="50000"/>
                  </a:srgbClr>
                </a:solidFill>
                <a:latin typeface="Century Gothic" panose="020B0502020202020204" pitchFamily="34" charset="0"/>
              </a:rPr>
              <a:t>Travaille</a:t>
            </a:r>
            <a:r>
              <a:rPr lang="en-GB" sz="2000" dirty="0">
                <a:solidFill>
                  <a:srgbClr val="5B9BD5">
                    <a:lumMod val="50000"/>
                  </a:srgbClr>
                </a:solidFill>
                <a:latin typeface="Century Gothic" panose="020B0502020202020204" pitchFamily="34" charset="0"/>
              </a:rPr>
              <a:t> avec un(e) </a:t>
            </a:r>
            <a:r>
              <a:rPr lang="en-GB" sz="2000" dirty="0" err="1">
                <a:solidFill>
                  <a:srgbClr val="5B9BD5">
                    <a:lumMod val="50000"/>
                  </a:srgbClr>
                </a:solidFill>
                <a:latin typeface="Century Gothic" panose="020B0502020202020204" pitchFamily="34" charset="0"/>
              </a:rPr>
              <a:t>partenaire</a:t>
            </a:r>
            <a:r>
              <a:rPr lang="en-GB" sz="2000" dirty="0">
                <a:solidFill>
                  <a:srgbClr val="5B9BD5">
                    <a:lumMod val="50000"/>
                  </a:srgbClr>
                </a:solidFill>
                <a:latin typeface="Century Gothic" panose="020B0502020202020204" pitchFamily="34" charset="0"/>
              </a:rPr>
              <a:t>.</a:t>
            </a:r>
          </a:p>
          <a:p>
            <a:pPr lvl="0">
              <a:defRPr/>
            </a:pPr>
            <a:r>
              <a:rPr lang="en-GB" sz="2000" dirty="0" err="1">
                <a:solidFill>
                  <a:srgbClr val="5B9BD5">
                    <a:lumMod val="50000"/>
                  </a:srgbClr>
                </a:solidFill>
                <a:latin typeface="Century Gothic" panose="020B0502020202020204" pitchFamily="34" charset="0"/>
              </a:rPr>
              <a:t>Écoute</a:t>
            </a:r>
            <a:r>
              <a:rPr lang="en-GB" sz="2000" dirty="0">
                <a:solidFill>
                  <a:srgbClr val="5B9BD5">
                    <a:lumMod val="50000"/>
                  </a:srgbClr>
                </a:solidFill>
                <a:latin typeface="Century Gothic" panose="020B0502020202020204" pitchFamily="34" charset="0"/>
              </a:rPr>
              <a:t> et parle. </a:t>
            </a:r>
            <a:r>
              <a:rPr lang="en-GB" sz="2000" dirty="0" err="1">
                <a:solidFill>
                  <a:srgbClr val="5B9BD5">
                    <a:lumMod val="50000"/>
                  </a:srgbClr>
                </a:solidFill>
                <a:latin typeface="Century Gothic" panose="020B0502020202020204" pitchFamily="34" charset="0"/>
              </a:rPr>
              <a:t>C’est</a:t>
            </a:r>
            <a:r>
              <a:rPr lang="en-GB" sz="2000" dirty="0">
                <a:solidFill>
                  <a:srgbClr val="5B9BD5">
                    <a:lumMod val="50000"/>
                  </a:srgbClr>
                </a:solidFill>
                <a:latin typeface="Century Gothic" panose="020B0502020202020204" pitchFamily="34" charset="0"/>
              </a:rPr>
              <a:t> quelle </a:t>
            </a:r>
            <a:r>
              <a:rPr lang="en-GB" sz="2000" dirty="0" err="1">
                <a:solidFill>
                  <a:srgbClr val="5B9BD5">
                    <a:lumMod val="50000"/>
                  </a:srgbClr>
                </a:solidFill>
                <a:latin typeface="Century Gothic" panose="020B0502020202020204" pitchFamily="34" charset="0"/>
              </a:rPr>
              <a:t>lettre</a:t>
            </a:r>
            <a:r>
              <a:rPr lang="en-GB" sz="2000" dirty="0">
                <a:solidFill>
                  <a:srgbClr val="5B9BD5">
                    <a:lumMod val="50000"/>
                  </a:srgbClr>
                </a:solidFill>
                <a:latin typeface="Century Gothic" panose="020B0502020202020204" pitchFamily="34" charset="0"/>
              </a:rPr>
              <a: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C’est à vous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1" name="Group 110">
            <a:extLst>
              <a:ext uri="{FF2B5EF4-FFF2-40B4-BE49-F238E27FC236}">
                <a16:creationId xmlns:a16="http://schemas.microsoft.com/office/drawing/2014/main" id="{0FF8A7D6-90C8-41CA-AF6B-4AE0B6F7A21E}"/>
              </a:ext>
            </a:extLst>
          </p:cNvPr>
          <p:cNvGrpSpPr/>
          <p:nvPr/>
        </p:nvGrpSpPr>
        <p:grpSpPr>
          <a:xfrm>
            <a:off x="10345746" y="5025853"/>
            <a:ext cx="1733364" cy="734420"/>
            <a:chOff x="4623919" y="2743350"/>
            <a:chExt cx="1733364" cy="734420"/>
          </a:xfrm>
        </p:grpSpPr>
        <p:pic>
          <p:nvPicPr>
            <p:cNvPr id="112" name="Picture 4" descr="Aiga Symbol Signs 2 Clip Art">
              <a:hlinkClick r:id="" action="ppaction://noaction">
                <a:snd r:embed="rId4" name="5. travailleuse.wav"/>
              </a:hlinkClick>
              <a:extLst>
                <a:ext uri="{FF2B5EF4-FFF2-40B4-BE49-F238E27FC236}">
                  <a16:creationId xmlns:a16="http://schemas.microsoft.com/office/drawing/2014/main" id="{24A917E1-D21F-44DE-83CF-C8DCB7E2DF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450" y="2743350"/>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hlinkClick r:id="" action="ppaction://noaction">
                <a:snd r:embed="rId4" name="5. travailleuse.wav"/>
              </a:hlinkClick>
              <a:extLst>
                <a:ext uri="{FF2B5EF4-FFF2-40B4-BE49-F238E27FC236}">
                  <a16:creationId xmlns:a16="http://schemas.microsoft.com/office/drawing/2014/main" id="{71030CFE-8818-496F-B331-595BC737F535}"/>
                </a:ext>
              </a:extLst>
            </p:cNvPr>
            <p:cNvSpPr txBox="1"/>
            <p:nvPr/>
          </p:nvSpPr>
          <p:spPr>
            <a:xfrm>
              <a:off x="4623919" y="3023319"/>
              <a:ext cx="15641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dangerous</a:t>
              </a:r>
              <a:endPar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23" name="TextBox 122">
            <a:extLst>
              <a:ext uri="{FF2B5EF4-FFF2-40B4-BE49-F238E27FC236}">
                <a16:creationId xmlns:a16="http://schemas.microsoft.com/office/drawing/2014/main" id="{7B0E8161-DBF5-4631-A0E7-D514128043F8}"/>
              </a:ext>
            </a:extLst>
          </p:cNvPr>
          <p:cNvSpPr txBox="1"/>
          <p:nvPr/>
        </p:nvSpPr>
        <p:spPr>
          <a:xfrm>
            <a:off x="7427007" y="191072"/>
            <a:ext cx="2065106" cy="430887"/>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C’est</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qui ?</a:t>
            </a:r>
          </a:p>
        </p:txBody>
      </p:sp>
      <p:cxnSp>
        <p:nvCxnSpPr>
          <p:cNvPr id="124" name="Straight Connector 123">
            <a:extLst>
              <a:ext uri="{FF2B5EF4-FFF2-40B4-BE49-F238E27FC236}">
                <a16:creationId xmlns:a16="http://schemas.microsoft.com/office/drawing/2014/main" id="{1528BD9E-3AD5-4FE6-B6DD-6A53EC172B3A}"/>
              </a:ext>
            </a:extLst>
          </p:cNvPr>
          <p:cNvCxnSpPr>
            <a:cxnSpLocks/>
          </p:cNvCxnSpPr>
          <p:nvPr/>
        </p:nvCxnSpPr>
        <p:spPr>
          <a:xfrm>
            <a:off x="10313407" y="189769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849E78D3-B5AA-49B3-A189-40B7BC628CEA}"/>
              </a:ext>
            </a:extLst>
          </p:cNvPr>
          <p:cNvSpPr/>
          <p:nvPr/>
        </p:nvSpPr>
        <p:spPr>
          <a:xfrm>
            <a:off x="6556500" y="859558"/>
            <a:ext cx="375689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39CF83FF-ACEB-4D28-BEF7-67972D409426}"/>
              </a:ext>
            </a:extLst>
          </p:cNvPr>
          <p:cNvSpPr/>
          <p:nvPr/>
        </p:nvSpPr>
        <p:spPr>
          <a:xfrm>
            <a:off x="6542211" y="916809"/>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7" name="Rectangle 126">
            <a:extLst>
              <a:ext uri="{FF2B5EF4-FFF2-40B4-BE49-F238E27FC236}">
                <a16:creationId xmlns:a16="http://schemas.microsoft.com/office/drawing/2014/main" id="{1BF2721B-AC91-44B3-A2B6-F55A39F5EE38}"/>
              </a:ext>
            </a:extLst>
          </p:cNvPr>
          <p:cNvSpPr/>
          <p:nvPr/>
        </p:nvSpPr>
        <p:spPr>
          <a:xfrm>
            <a:off x="9469166" y="210111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8" name="Rectangle 127">
            <a:extLst>
              <a:ext uri="{FF2B5EF4-FFF2-40B4-BE49-F238E27FC236}">
                <a16:creationId xmlns:a16="http://schemas.microsoft.com/office/drawing/2014/main" id="{BDF398AB-6D87-4BAA-8063-8BA15E3E1F3F}"/>
              </a:ext>
            </a:extLst>
          </p:cNvPr>
          <p:cNvSpPr/>
          <p:nvPr/>
        </p:nvSpPr>
        <p:spPr>
          <a:xfrm>
            <a:off x="9455099" y="2201886"/>
            <a:ext cx="1681984" cy="82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34" name="Straight Connector 133">
            <a:extLst>
              <a:ext uri="{FF2B5EF4-FFF2-40B4-BE49-F238E27FC236}">
                <a16:creationId xmlns:a16="http://schemas.microsoft.com/office/drawing/2014/main" id="{A3E60EFD-538B-4EC0-B94B-0515D6B2BE26}"/>
              </a:ext>
            </a:extLst>
          </p:cNvPr>
          <p:cNvCxnSpPr>
            <a:cxnSpLocks/>
            <a:endCxn id="136" idx="2"/>
          </p:cNvCxnSpPr>
          <p:nvPr/>
        </p:nvCxnSpPr>
        <p:spPr>
          <a:xfrm flipH="1">
            <a:off x="3688112" y="1890764"/>
            <a:ext cx="2067285" cy="210373"/>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16B83E1A-EDE6-4996-A06D-718101235AB8}"/>
              </a:ext>
            </a:extLst>
          </p:cNvPr>
          <p:cNvSpPr/>
          <p:nvPr/>
        </p:nvSpPr>
        <p:spPr>
          <a:xfrm flipV="1">
            <a:off x="1983789" y="2101137"/>
            <a:ext cx="3408646" cy="207345"/>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9" name="Rectangle 138">
            <a:extLst>
              <a:ext uri="{FF2B5EF4-FFF2-40B4-BE49-F238E27FC236}">
                <a16:creationId xmlns:a16="http://schemas.microsoft.com/office/drawing/2014/main" id="{64733A84-716F-4E19-A69E-58BC0C045F32}"/>
              </a:ext>
            </a:extLst>
          </p:cNvPr>
          <p:cNvSpPr/>
          <p:nvPr/>
        </p:nvSpPr>
        <p:spPr>
          <a:xfrm>
            <a:off x="1964991" y="2210259"/>
            <a:ext cx="5408355" cy="131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2" name="Rectangle 141">
            <a:extLst>
              <a:ext uri="{FF2B5EF4-FFF2-40B4-BE49-F238E27FC236}">
                <a16:creationId xmlns:a16="http://schemas.microsoft.com/office/drawing/2014/main" id="{AD9E2DF6-1CED-4838-B928-F0F4DE04FB79}"/>
              </a:ext>
            </a:extLst>
          </p:cNvPr>
          <p:cNvSpPr/>
          <p:nvPr/>
        </p:nvSpPr>
        <p:spPr>
          <a:xfrm>
            <a:off x="3396665" y="3399102"/>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44" name="Straight Connector 143">
            <a:extLst>
              <a:ext uri="{FF2B5EF4-FFF2-40B4-BE49-F238E27FC236}">
                <a16:creationId xmlns:a16="http://schemas.microsoft.com/office/drawing/2014/main" id="{91E4562A-1212-4C1C-B5A4-D1B403C45D1A}"/>
              </a:ext>
            </a:extLst>
          </p:cNvPr>
          <p:cNvCxnSpPr>
            <a:cxnSpLocks/>
          </p:cNvCxnSpPr>
          <p:nvPr/>
        </p:nvCxnSpPr>
        <p:spPr>
          <a:xfrm>
            <a:off x="5328848" y="3202544"/>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AD0AB781-49A7-45D5-8FCB-B9CE98B19C1C}"/>
              </a:ext>
            </a:extLst>
          </p:cNvPr>
          <p:cNvSpPr/>
          <p:nvPr/>
        </p:nvSpPr>
        <p:spPr>
          <a:xfrm>
            <a:off x="4884307" y="3377054"/>
            <a:ext cx="864155" cy="15350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48" name="Straight Connector 147">
            <a:extLst>
              <a:ext uri="{FF2B5EF4-FFF2-40B4-BE49-F238E27FC236}">
                <a16:creationId xmlns:a16="http://schemas.microsoft.com/office/drawing/2014/main" id="{663A11AC-0177-4E8D-B134-5FD9F7AFDC35}"/>
              </a:ext>
            </a:extLst>
          </p:cNvPr>
          <p:cNvCxnSpPr>
            <a:cxnSpLocks/>
            <a:endCxn id="149" idx="0"/>
          </p:cNvCxnSpPr>
          <p:nvPr/>
        </p:nvCxnSpPr>
        <p:spPr>
          <a:xfrm flipH="1">
            <a:off x="6995719" y="3209186"/>
            <a:ext cx="2497119" cy="1610516"/>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048CF2E5-8320-4B46-9ED0-CEF1FD268C43}"/>
              </a:ext>
            </a:extLst>
          </p:cNvPr>
          <p:cNvSpPr/>
          <p:nvPr/>
        </p:nvSpPr>
        <p:spPr>
          <a:xfrm>
            <a:off x="6563641" y="4819702"/>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0" name="Rectangle 149">
            <a:extLst>
              <a:ext uri="{FF2B5EF4-FFF2-40B4-BE49-F238E27FC236}">
                <a16:creationId xmlns:a16="http://schemas.microsoft.com/office/drawing/2014/main" id="{F1AC4894-CFA5-45A7-8C02-DBC907A8262E}"/>
              </a:ext>
            </a:extLst>
          </p:cNvPr>
          <p:cNvSpPr/>
          <p:nvPr/>
        </p:nvSpPr>
        <p:spPr>
          <a:xfrm>
            <a:off x="6457526" y="4945606"/>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151" name="Straight Connector 150">
            <a:extLst>
              <a:ext uri="{FF2B5EF4-FFF2-40B4-BE49-F238E27FC236}">
                <a16:creationId xmlns:a16="http://schemas.microsoft.com/office/drawing/2014/main" id="{EFC546D0-FA29-4A29-A272-10DCD00CBE97}"/>
              </a:ext>
            </a:extLst>
          </p:cNvPr>
          <p:cNvCxnSpPr>
            <a:cxnSpLocks/>
            <a:endCxn id="153" idx="0"/>
          </p:cNvCxnSpPr>
          <p:nvPr/>
        </p:nvCxnSpPr>
        <p:spPr>
          <a:xfrm flipH="1">
            <a:off x="10473770" y="3179944"/>
            <a:ext cx="877005" cy="1670574"/>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53" name="Rectangle 152">
            <a:extLst>
              <a:ext uri="{FF2B5EF4-FFF2-40B4-BE49-F238E27FC236}">
                <a16:creationId xmlns:a16="http://schemas.microsoft.com/office/drawing/2014/main" id="{1B189767-1DFB-468E-82D0-C3BB36F56D30}"/>
              </a:ext>
            </a:extLst>
          </p:cNvPr>
          <p:cNvSpPr/>
          <p:nvPr/>
        </p:nvSpPr>
        <p:spPr>
          <a:xfrm>
            <a:off x="10041692" y="4850518"/>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4" name="TextBox 153">
            <a:extLst>
              <a:ext uri="{FF2B5EF4-FFF2-40B4-BE49-F238E27FC236}">
                <a16:creationId xmlns:a16="http://schemas.microsoft.com/office/drawing/2014/main" id="{C295AD77-7EC4-42A0-9A3F-8318E77344D9}"/>
              </a:ext>
            </a:extLst>
          </p:cNvPr>
          <p:cNvSpPr txBox="1"/>
          <p:nvPr/>
        </p:nvSpPr>
        <p:spPr>
          <a:xfrm>
            <a:off x="821558" y="4493218"/>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sp>
        <p:nvSpPr>
          <p:cNvPr id="155" name="TextBox 154">
            <a:extLst>
              <a:ext uri="{FF2B5EF4-FFF2-40B4-BE49-F238E27FC236}">
                <a16:creationId xmlns:a16="http://schemas.microsoft.com/office/drawing/2014/main" id="{888D140B-D908-4706-8AAD-D5161BA6285C}"/>
              </a:ext>
            </a:extLst>
          </p:cNvPr>
          <p:cNvSpPr txBox="1"/>
          <p:nvPr/>
        </p:nvSpPr>
        <p:spPr>
          <a:xfrm>
            <a:off x="2539400" y="4487723"/>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t>
            </a:r>
          </a:p>
        </p:txBody>
      </p:sp>
      <p:sp>
        <p:nvSpPr>
          <p:cNvPr id="156" name="TextBox 155">
            <a:extLst>
              <a:ext uri="{FF2B5EF4-FFF2-40B4-BE49-F238E27FC236}">
                <a16:creationId xmlns:a16="http://schemas.microsoft.com/office/drawing/2014/main" id="{482F0484-FA76-43E0-BB41-577DE3AE3963}"/>
              </a:ext>
            </a:extLst>
          </p:cNvPr>
          <p:cNvSpPr txBox="1"/>
          <p:nvPr/>
        </p:nvSpPr>
        <p:spPr>
          <a:xfrm>
            <a:off x="4255603" y="4493447"/>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p>
        </p:txBody>
      </p:sp>
      <p:sp>
        <p:nvSpPr>
          <p:cNvPr id="157" name="TextBox 156">
            <a:extLst>
              <a:ext uri="{FF2B5EF4-FFF2-40B4-BE49-F238E27FC236}">
                <a16:creationId xmlns:a16="http://schemas.microsoft.com/office/drawing/2014/main" id="{B0C2C688-6C55-4F7B-99C5-3E288EE54979}"/>
              </a:ext>
            </a:extLst>
          </p:cNvPr>
          <p:cNvSpPr txBox="1"/>
          <p:nvPr/>
        </p:nvSpPr>
        <p:spPr>
          <a:xfrm>
            <a:off x="5989907" y="4470734"/>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sp>
        <p:nvSpPr>
          <p:cNvPr id="158" name="TextBox 157">
            <a:extLst>
              <a:ext uri="{FF2B5EF4-FFF2-40B4-BE49-F238E27FC236}">
                <a16:creationId xmlns:a16="http://schemas.microsoft.com/office/drawing/2014/main" id="{46AB7DDB-B82D-4266-B753-CD3BAE2B329E}"/>
              </a:ext>
            </a:extLst>
          </p:cNvPr>
          <p:cNvSpPr txBox="1"/>
          <p:nvPr/>
        </p:nvSpPr>
        <p:spPr>
          <a:xfrm>
            <a:off x="5962395" y="5948491"/>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p>
        </p:txBody>
      </p:sp>
      <p:sp>
        <p:nvSpPr>
          <p:cNvPr id="159" name="TextBox 158">
            <a:extLst>
              <a:ext uri="{FF2B5EF4-FFF2-40B4-BE49-F238E27FC236}">
                <a16:creationId xmlns:a16="http://schemas.microsoft.com/office/drawing/2014/main" id="{3CB204D5-E015-46AC-8BDA-758DF418D215}"/>
              </a:ext>
            </a:extLst>
          </p:cNvPr>
          <p:cNvSpPr txBox="1"/>
          <p:nvPr/>
        </p:nvSpPr>
        <p:spPr>
          <a:xfrm>
            <a:off x="7648909" y="5960975"/>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t>
            </a:r>
          </a:p>
        </p:txBody>
      </p:sp>
      <p:sp>
        <p:nvSpPr>
          <p:cNvPr id="160" name="TextBox 159">
            <a:extLst>
              <a:ext uri="{FF2B5EF4-FFF2-40B4-BE49-F238E27FC236}">
                <a16:creationId xmlns:a16="http://schemas.microsoft.com/office/drawing/2014/main" id="{3B864B2C-04D3-4B6F-B5C8-0B54FE91B2F3}"/>
              </a:ext>
            </a:extLst>
          </p:cNvPr>
          <p:cNvSpPr txBox="1"/>
          <p:nvPr/>
        </p:nvSpPr>
        <p:spPr>
          <a:xfrm>
            <a:off x="9382803" y="5973287"/>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t>
            </a:r>
          </a:p>
        </p:txBody>
      </p:sp>
      <p:sp>
        <p:nvSpPr>
          <p:cNvPr id="161" name="TextBox 160">
            <a:extLst>
              <a:ext uri="{FF2B5EF4-FFF2-40B4-BE49-F238E27FC236}">
                <a16:creationId xmlns:a16="http://schemas.microsoft.com/office/drawing/2014/main" id="{01284647-6197-4FC0-B150-F0B93BE5348D}"/>
              </a:ext>
            </a:extLst>
          </p:cNvPr>
          <p:cNvSpPr txBox="1"/>
          <p:nvPr/>
        </p:nvSpPr>
        <p:spPr>
          <a:xfrm>
            <a:off x="11092633" y="5970160"/>
            <a:ext cx="422635" cy="369332"/>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t>
            </a:r>
          </a:p>
        </p:txBody>
      </p:sp>
      <p:sp>
        <p:nvSpPr>
          <p:cNvPr id="162" name="TextBox 161">
            <a:extLst>
              <a:ext uri="{FF2B5EF4-FFF2-40B4-BE49-F238E27FC236}">
                <a16:creationId xmlns:a16="http://schemas.microsoft.com/office/drawing/2014/main" id="{C2DE198E-ED2B-41E2-AA4E-5B89BCD6D2BD}"/>
              </a:ext>
            </a:extLst>
          </p:cNvPr>
          <p:cNvSpPr txBox="1"/>
          <p:nvPr/>
        </p:nvSpPr>
        <p:spPr>
          <a:xfrm>
            <a:off x="4639371" y="2207059"/>
            <a:ext cx="1581065" cy="98912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3" name="TextBox 162">
            <a:extLst>
              <a:ext uri="{FF2B5EF4-FFF2-40B4-BE49-F238E27FC236}">
                <a16:creationId xmlns:a16="http://schemas.microsoft.com/office/drawing/2014/main" id="{647EAFBB-A369-4C8F-9366-23902B6097EA}"/>
              </a:ext>
            </a:extLst>
          </p:cNvPr>
          <p:cNvSpPr txBox="1"/>
          <p:nvPr/>
        </p:nvSpPr>
        <p:spPr>
          <a:xfrm>
            <a:off x="1153876" y="2220061"/>
            <a:ext cx="1581065" cy="989125"/>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4" name="TextBox 163">
            <a:extLst>
              <a:ext uri="{FF2B5EF4-FFF2-40B4-BE49-F238E27FC236}">
                <a16:creationId xmlns:a16="http://schemas.microsoft.com/office/drawing/2014/main" id="{84518DAB-1F37-4453-BA1A-C8EFBD2FC303}"/>
              </a:ext>
            </a:extLst>
          </p:cNvPr>
          <p:cNvSpPr txBox="1"/>
          <p:nvPr/>
        </p:nvSpPr>
        <p:spPr>
          <a:xfrm>
            <a:off x="5769156" y="916063"/>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5" name="Rectangle 164">
            <a:extLst>
              <a:ext uri="{FF2B5EF4-FFF2-40B4-BE49-F238E27FC236}">
                <a16:creationId xmlns:a16="http://schemas.microsoft.com/office/drawing/2014/main" id="{A978AAF6-4512-48E1-A4D0-1839B537290B}"/>
              </a:ext>
            </a:extLst>
          </p:cNvPr>
          <p:cNvSpPr/>
          <p:nvPr/>
        </p:nvSpPr>
        <p:spPr>
          <a:xfrm>
            <a:off x="11512449" y="3430190"/>
            <a:ext cx="308387" cy="16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85" name="Group 184">
            <a:extLst>
              <a:ext uri="{FF2B5EF4-FFF2-40B4-BE49-F238E27FC236}">
                <a16:creationId xmlns:a16="http://schemas.microsoft.com/office/drawing/2014/main" id="{8F23009D-8E39-4ED3-9766-E2565368DEBB}"/>
              </a:ext>
            </a:extLst>
          </p:cNvPr>
          <p:cNvGrpSpPr/>
          <p:nvPr/>
        </p:nvGrpSpPr>
        <p:grpSpPr>
          <a:xfrm>
            <a:off x="5820041" y="933193"/>
            <a:ext cx="1473649" cy="957571"/>
            <a:chOff x="5641573" y="1472613"/>
            <a:chExt cx="1473649" cy="957571"/>
          </a:xfrm>
        </p:grpSpPr>
        <p:pic>
          <p:nvPicPr>
            <p:cNvPr id="190" name="Picture 189">
              <a:hlinkClick r:id="" action="ppaction://noaction">
                <a:snd r:embed="rId6" name="directrice.wav"/>
              </a:hlinkClick>
              <a:extLst>
                <a:ext uri="{FF2B5EF4-FFF2-40B4-BE49-F238E27FC236}">
                  <a16:creationId xmlns:a16="http://schemas.microsoft.com/office/drawing/2014/main" id="{00F3BCAF-55FC-4AEC-B33E-21A8C55F84B5}"/>
                </a:ext>
              </a:extLst>
            </p:cNvPr>
            <p:cNvPicPr>
              <a:picLocks noChangeAspect="1"/>
            </p:cNvPicPr>
            <p:nvPr/>
          </p:nvPicPr>
          <p:blipFill>
            <a:blip r:embed="rId7"/>
            <a:stretch>
              <a:fillRect/>
            </a:stretch>
          </p:blipFill>
          <p:spPr>
            <a:xfrm>
              <a:off x="6725020" y="1472613"/>
              <a:ext cx="390202" cy="957571"/>
            </a:xfrm>
            <a:prstGeom prst="rect">
              <a:avLst/>
            </a:prstGeom>
          </p:spPr>
        </p:pic>
        <p:pic>
          <p:nvPicPr>
            <p:cNvPr id="193" name="Picture 192" descr="A close up of a sign&#10;&#10;Description automatically generated">
              <a:hlinkClick r:id="" action="ppaction://noaction">
                <a:snd r:embed="rId6" name="directrice.wav"/>
              </a:hlinkClick>
              <a:extLst>
                <a:ext uri="{FF2B5EF4-FFF2-40B4-BE49-F238E27FC236}">
                  <a16:creationId xmlns:a16="http://schemas.microsoft.com/office/drawing/2014/main" id="{49D2AEC4-7F42-4BE0-AE57-4F200C64E4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1573" y="1646670"/>
              <a:ext cx="1123291" cy="575687"/>
            </a:xfrm>
            <a:prstGeom prst="rect">
              <a:avLst/>
            </a:prstGeom>
          </p:spPr>
        </p:pic>
      </p:grpSp>
      <p:grpSp>
        <p:nvGrpSpPr>
          <p:cNvPr id="194" name="Group 193">
            <a:extLst>
              <a:ext uri="{FF2B5EF4-FFF2-40B4-BE49-F238E27FC236}">
                <a16:creationId xmlns:a16="http://schemas.microsoft.com/office/drawing/2014/main" id="{4BA73EB9-AA2E-4CED-9A0A-2997F4F9FE95}"/>
              </a:ext>
            </a:extLst>
          </p:cNvPr>
          <p:cNvGrpSpPr/>
          <p:nvPr/>
        </p:nvGrpSpPr>
        <p:grpSpPr>
          <a:xfrm>
            <a:off x="1138448" y="2437686"/>
            <a:ext cx="1483316" cy="734420"/>
            <a:chOff x="4744580" y="2812006"/>
            <a:chExt cx="1483316" cy="734420"/>
          </a:xfrm>
        </p:grpSpPr>
        <p:pic>
          <p:nvPicPr>
            <p:cNvPr id="195" name="Picture 4" descr="Aiga Symbol Signs 2 Clip Art">
              <a:hlinkClick r:id="" action="ppaction://noaction">
                <a:snd r:embed="rId4" name="5. travailleuse.wav"/>
              </a:hlinkClick>
              <a:extLst>
                <a:ext uri="{FF2B5EF4-FFF2-40B4-BE49-F238E27FC236}">
                  <a16:creationId xmlns:a16="http://schemas.microsoft.com/office/drawing/2014/main" id="{B1E52E27-2EDD-4A61-AB6B-0A671F2D2C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hlinkClick r:id="" action="ppaction://noaction">
                <a:snd r:embed="rId9" name="gentille.wav"/>
              </a:hlinkClick>
              <a:extLst>
                <a:ext uri="{FF2B5EF4-FFF2-40B4-BE49-F238E27FC236}">
                  <a16:creationId xmlns:a16="http://schemas.microsoft.com/office/drawing/2014/main" id="{DCF76E69-4FE9-454B-80FC-D476A8DCEF7C}"/>
                </a:ext>
              </a:extLst>
            </p:cNvPr>
            <p:cNvSpPr txBox="1"/>
            <p:nvPr/>
          </p:nvSpPr>
          <p:spPr>
            <a:xfrm>
              <a:off x="4744580" y="2877769"/>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kind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97" name="Group 196">
            <a:extLst>
              <a:ext uri="{FF2B5EF4-FFF2-40B4-BE49-F238E27FC236}">
                <a16:creationId xmlns:a16="http://schemas.microsoft.com/office/drawing/2014/main" id="{0E28A19C-1254-4EE3-9735-B177EB9409AE}"/>
              </a:ext>
            </a:extLst>
          </p:cNvPr>
          <p:cNvGrpSpPr/>
          <p:nvPr/>
        </p:nvGrpSpPr>
        <p:grpSpPr>
          <a:xfrm>
            <a:off x="4572599" y="2382073"/>
            <a:ext cx="1473855" cy="705035"/>
            <a:chOff x="6456182" y="2843707"/>
            <a:chExt cx="1473855" cy="705035"/>
          </a:xfrm>
        </p:grpSpPr>
        <p:pic>
          <p:nvPicPr>
            <p:cNvPr id="198" name="Picture 6" descr="Aiga Symbol Signs 108 Clip Art">
              <a:hlinkClick r:id="" action="ppaction://noaction">
                <a:snd r:embed="rId10" name="5. travailleur.wav"/>
              </a:hlinkClick>
              <a:extLst>
                <a:ext uri="{FF2B5EF4-FFF2-40B4-BE49-F238E27FC236}">
                  <a16:creationId xmlns:a16="http://schemas.microsoft.com/office/drawing/2014/main" id="{FFB38E5A-12BB-400A-A9B1-7A56C7D1EFF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98">
              <a:hlinkClick r:id="" action="ppaction://noaction">
                <a:snd r:embed="rId12" name="gentil.wav"/>
              </a:hlinkClick>
              <a:extLst>
                <a:ext uri="{FF2B5EF4-FFF2-40B4-BE49-F238E27FC236}">
                  <a16:creationId xmlns:a16="http://schemas.microsoft.com/office/drawing/2014/main" id="{D8FDC31D-5BE5-475A-B6AE-B02935C92F80}"/>
                </a:ext>
              </a:extLst>
            </p:cNvPr>
            <p:cNvSpPr txBox="1"/>
            <p:nvPr/>
          </p:nvSpPr>
          <p:spPr>
            <a:xfrm>
              <a:off x="6456182" y="2964396"/>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kind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00" name="Group 199">
            <a:extLst>
              <a:ext uri="{FF2B5EF4-FFF2-40B4-BE49-F238E27FC236}">
                <a16:creationId xmlns:a16="http://schemas.microsoft.com/office/drawing/2014/main" id="{FF83D53B-8326-4463-8F4D-7644041CD15D}"/>
              </a:ext>
            </a:extLst>
          </p:cNvPr>
          <p:cNvGrpSpPr/>
          <p:nvPr/>
        </p:nvGrpSpPr>
        <p:grpSpPr>
          <a:xfrm>
            <a:off x="8730281" y="2397620"/>
            <a:ext cx="1425022" cy="734420"/>
            <a:chOff x="8551813" y="2888912"/>
            <a:chExt cx="1425022" cy="734420"/>
          </a:xfrm>
        </p:grpSpPr>
        <p:sp>
          <p:nvSpPr>
            <p:cNvPr id="201" name="TextBox 200">
              <a:hlinkClick r:id="" action="ppaction://noaction">
                <a:snd r:embed="rId13" name="5. prudente.wav"/>
              </a:hlinkClick>
              <a:extLst>
                <a:ext uri="{FF2B5EF4-FFF2-40B4-BE49-F238E27FC236}">
                  <a16:creationId xmlns:a16="http://schemas.microsoft.com/office/drawing/2014/main" id="{C7381F2E-6A8B-4CDE-A6FB-048B45F3B707}"/>
                </a:ext>
              </a:extLst>
            </p:cNvPr>
            <p:cNvSpPr txBox="1"/>
            <p:nvPr/>
          </p:nvSpPr>
          <p:spPr>
            <a:xfrm>
              <a:off x="8551813" y="3069071"/>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fat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2" name="Picture 4" descr="Aiga Symbol Signs 2 Clip Art">
              <a:hlinkClick r:id="" action="ppaction://noaction">
                <a:snd r:embed="rId13" name="5. prudente.wav"/>
              </a:hlinkClick>
              <a:extLst>
                <a:ext uri="{FF2B5EF4-FFF2-40B4-BE49-F238E27FC236}">
                  <a16:creationId xmlns:a16="http://schemas.microsoft.com/office/drawing/2014/main" id="{1BBA04D2-6267-46B0-9DFA-88AFF4A7AF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39002" y="2888912"/>
              <a:ext cx="337833" cy="734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3" name="Group 202">
            <a:extLst>
              <a:ext uri="{FF2B5EF4-FFF2-40B4-BE49-F238E27FC236}">
                <a16:creationId xmlns:a16="http://schemas.microsoft.com/office/drawing/2014/main" id="{A3D62075-928E-4100-AD18-3DAB5C8D189B}"/>
              </a:ext>
            </a:extLst>
          </p:cNvPr>
          <p:cNvGrpSpPr/>
          <p:nvPr/>
        </p:nvGrpSpPr>
        <p:grpSpPr>
          <a:xfrm>
            <a:off x="10464479" y="2392569"/>
            <a:ext cx="1413489" cy="705035"/>
            <a:chOff x="10213822" y="2847765"/>
            <a:chExt cx="1413489" cy="705035"/>
          </a:xfrm>
        </p:grpSpPr>
        <p:sp>
          <p:nvSpPr>
            <p:cNvPr id="204" name="TextBox 203">
              <a:hlinkClick r:id="" action="ppaction://noaction">
                <a:snd r:embed="rId14" name="5. prudent.wav"/>
              </a:hlinkClick>
              <a:extLst>
                <a:ext uri="{FF2B5EF4-FFF2-40B4-BE49-F238E27FC236}">
                  <a16:creationId xmlns:a16="http://schemas.microsoft.com/office/drawing/2014/main" id="{530A6DBC-B741-47BD-81A9-DC74BC775687}"/>
                </a:ext>
              </a:extLst>
            </p:cNvPr>
            <p:cNvSpPr txBox="1"/>
            <p:nvPr/>
          </p:nvSpPr>
          <p:spPr>
            <a:xfrm>
              <a:off x="10213822" y="3012635"/>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 name="Picture 6" descr="Aiga Symbol Signs 108 Clip Art">
              <a:hlinkClick r:id="" action="ppaction://noaction">
                <a:snd r:embed="rId14" name="5. prudent.wav"/>
              </a:hlinkClick>
              <a:extLst>
                <a:ext uri="{FF2B5EF4-FFF2-40B4-BE49-F238E27FC236}">
                  <a16:creationId xmlns:a16="http://schemas.microsoft.com/office/drawing/2014/main" id="{83D2175A-B046-4F88-8F55-36BB5197D73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53930" y="2847765"/>
              <a:ext cx="273381" cy="705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 name="Group 205">
            <a:extLst>
              <a:ext uri="{FF2B5EF4-FFF2-40B4-BE49-F238E27FC236}">
                <a16:creationId xmlns:a16="http://schemas.microsoft.com/office/drawing/2014/main" id="{B9DB7ABC-0771-47FA-9702-F9750D934931}"/>
              </a:ext>
            </a:extLst>
          </p:cNvPr>
          <p:cNvGrpSpPr/>
          <p:nvPr/>
        </p:nvGrpSpPr>
        <p:grpSpPr>
          <a:xfrm>
            <a:off x="5360302" y="3596912"/>
            <a:ext cx="1494583" cy="734420"/>
            <a:chOff x="4733313" y="2812006"/>
            <a:chExt cx="1494583" cy="734420"/>
          </a:xfrm>
        </p:grpSpPr>
        <p:pic>
          <p:nvPicPr>
            <p:cNvPr id="207" name="Picture 4" descr="Aiga Symbol Signs 2 Clip Art">
              <a:hlinkClick r:id="" action="ppaction://noaction">
                <a:snd r:embed="rId4" name="5. travailleuse.wav"/>
              </a:hlinkClick>
              <a:extLst>
                <a:ext uri="{FF2B5EF4-FFF2-40B4-BE49-F238E27FC236}">
                  <a16:creationId xmlns:a16="http://schemas.microsoft.com/office/drawing/2014/main" id="{B38CBF0A-273C-42D2-A25F-220C928BE4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208" name="TextBox 207">
              <a:hlinkClick r:id="" action="ppaction://noaction">
                <a:snd r:embed="rId4" name="5. travailleuse.wav"/>
              </a:hlinkClick>
              <a:extLst>
                <a:ext uri="{FF2B5EF4-FFF2-40B4-BE49-F238E27FC236}">
                  <a16:creationId xmlns:a16="http://schemas.microsoft.com/office/drawing/2014/main" id="{4F867602-C0AA-4D6E-A24B-865BA612EF41}"/>
                </a:ext>
              </a:extLst>
            </p:cNvPr>
            <p:cNvSpPr txBox="1"/>
            <p:nvPr/>
          </p:nvSpPr>
          <p:spPr>
            <a:xfrm>
              <a:off x="4733313" y="2979161"/>
              <a:ext cx="12536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Algerian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09" name="Group 208">
            <a:extLst>
              <a:ext uri="{FF2B5EF4-FFF2-40B4-BE49-F238E27FC236}">
                <a16:creationId xmlns:a16="http://schemas.microsoft.com/office/drawing/2014/main" id="{DC28A5C4-CCAA-4414-9287-DC8F2F7B35C3}"/>
              </a:ext>
            </a:extLst>
          </p:cNvPr>
          <p:cNvGrpSpPr/>
          <p:nvPr/>
        </p:nvGrpSpPr>
        <p:grpSpPr>
          <a:xfrm>
            <a:off x="201164" y="3660412"/>
            <a:ext cx="1497476" cy="734420"/>
            <a:chOff x="4730420" y="2875506"/>
            <a:chExt cx="1497476" cy="734420"/>
          </a:xfrm>
        </p:grpSpPr>
        <p:pic>
          <p:nvPicPr>
            <p:cNvPr id="210" name="Picture 4" descr="Aiga Symbol Signs 2 Clip Art">
              <a:hlinkClick r:id="" action="ppaction://noaction">
                <a:snd r:embed="rId4" name="5. travailleuse.wav"/>
              </a:hlinkClick>
              <a:extLst>
                <a:ext uri="{FF2B5EF4-FFF2-40B4-BE49-F238E27FC236}">
                  <a16:creationId xmlns:a16="http://schemas.microsoft.com/office/drawing/2014/main" id="{8B88B40E-D96A-4947-BC9D-6C40BDE14B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0063" y="28755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211" name="TextBox 210">
              <a:hlinkClick r:id="" action="ppaction://noaction">
                <a:snd r:embed="rId4" name="5. travailleuse.wav"/>
              </a:hlinkClick>
              <a:extLst>
                <a:ext uri="{FF2B5EF4-FFF2-40B4-BE49-F238E27FC236}">
                  <a16:creationId xmlns:a16="http://schemas.microsoft.com/office/drawing/2014/main" id="{32EDDC32-FCC5-4330-A752-74BED2CCD935}"/>
                </a:ext>
              </a:extLst>
            </p:cNvPr>
            <p:cNvSpPr txBox="1"/>
            <p:nvPr/>
          </p:nvSpPr>
          <p:spPr>
            <a:xfrm>
              <a:off x="4730420" y="3007536"/>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Italian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12" name="Rectangle 211">
            <a:extLst>
              <a:ext uri="{FF2B5EF4-FFF2-40B4-BE49-F238E27FC236}">
                <a16:creationId xmlns:a16="http://schemas.microsoft.com/office/drawing/2014/main" id="{6E517E98-43E9-4680-9F2E-95C605638AA8}"/>
              </a:ext>
            </a:extLst>
          </p:cNvPr>
          <p:cNvSpPr/>
          <p:nvPr/>
        </p:nvSpPr>
        <p:spPr>
          <a:xfrm>
            <a:off x="9949521" y="4976998"/>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213" name="Group 212">
            <a:extLst>
              <a:ext uri="{FF2B5EF4-FFF2-40B4-BE49-F238E27FC236}">
                <a16:creationId xmlns:a16="http://schemas.microsoft.com/office/drawing/2014/main" id="{67A7076A-1885-40BF-B569-43360CECDC68}"/>
              </a:ext>
            </a:extLst>
          </p:cNvPr>
          <p:cNvGrpSpPr/>
          <p:nvPr/>
        </p:nvGrpSpPr>
        <p:grpSpPr>
          <a:xfrm>
            <a:off x="5322795" y="5094509"/>
            <a:ext cx="1470683" cy="734420"/>
            <a:chOff x="4757213" y="2812006"/>
            <a:chExt cx="1470683" cy="734420"/>
          </a:xfrm>
        </p:grpSpPr>
        <p:pic>
          <p:nvPicPr>
            <p:cNvPr id="214" name="Picture 4" descr="Aiga Symbol Signs 2 Clip Art">
              <a:hlinkClick r:id="" action="ppaction://noaction">
                <a:snd r:embed="rId4" name="5. travailleuse.wav"/>
              </a:hlinkClick>
              <a:extLst>
                <a:ext uri="{FF2B5EF4-FFF2-40B4-BE49-F238E27FC236}">
                  <a16:creationId xmlns:a16="http://schemas.microsoft.com/office/drawing/2014/main" id="{684694E8-839F-4795-A908-F0AB1B1DC0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215" name="TextBox 214">
              <a:hlinkClick r:id="" action="ppaction://noaction">
                <a:snd r:embed="rId4" name="5. travailleuse.wav"/>
              </a:hlinkClick>
              <a:extLst>
                <a:ext uri="{FF2B5EF4-FFF2-40B4-BE49-F238E27FC236}">
                  <a16:creationId xmlns:a16="http://schemas.microsoft.com/office/drawing/2014/main" id="{786266E7-3D5C-4024-81E3-6D3230669527}"/>
                </a:ext>
              </a:extLst>
            </p:cNvPr>
            <p:cNvSpPr txBox="1"/>
            <p:nvPr/>
          </p:nvSpPr>
          <p:spPr>
            <a:xfrm>
              <a:off x="4757213" y="2970741"/>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good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16" name="Group 215">
            <a:extLst>
              <a:ext uri="{FF2B5EF4-FFF2-40B4-BE49-F238E27FC236}">
                <a16:creationId xmlns:a16="http://schemas.microsoft.com/office/drawing/2014/main" id="{C6C9E113-7124-43CB-8E3F-774D54957DB8}"/>
              </a:ext>
            </a:extLst>
          </p:cNvPr>
          <p:cNvGrpSpPr/>
          <p:nvPr/>
        </p:nvGrpSpPr>
        <p:grpSpPr>
          <a:xfrm>
            <a:off x="7019546" y="5126210"/>
            <a:ext cx="1476073" cy="705035"/>
            <a:chOff x="6453964" y="2843707"/>
            <a:chExt cx="1476073" cy="705035"/>
          </a:xfrm>
        </p:grpSpPr>
        <p:pic>
          <p:nvPicPr>
            <p:cNvPr id="217" name="Picture 6" descr="Aiga Symbol Signs 108 Clip Art">
              <a:hlinkClick r:id="" action="ppaction://noaction">
                <a:snd r:embed="rId10" name="5. travailleur.wav"/>
              </a:hlinkClick>
              <a:extLst>
                <a:ext uri="{FF2B5EF4-FFF2-40B4-BE49-F238E27FC236}">
                  <a16:creationId xmlns:a16="http://schemas.microsoft.com/office/drawing/2014/main" id="{EAE89C35-E21E-4836-9BD1-2617D00C87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218" name="TextBox 217">
              <a:hlinkClick r:id="" action="ppaction://noaction">
                <a:snd r:embed="rId10" name="5. travailleur.wav"/>
              </a:hlinkClick>
              <a:extLst>
                <a:ext uri="{FF2B5EF4-FFF2-40B4-BE49-F238E27FC236}">
                  <a16:creationId xmlns:a16="http://schemas.microsoft.com/office/drawing/2014/main" id="{47618109-47A4-48CA-884C-C0B2E4175135}"/>
                </a:ext>
              </a:extLst>
            </p:cNvPr>
            <p:cNvSpPr txBox="1"/>
            <p:nvPr/>
          </p:nvSpPr>
          <p:spPr>
            <a:xfrm>
              <a:off x="6453964" y="2977721"/>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good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19" name="Group 218">
            <a:extLst>
              <a:ext uri="{FF2B5EF4-FFF2-40B4-BE49-F238E27FC236}">
                <a16:creationId xmlns:a16="http://schemas.microsoft.com/office/drawing/2014/main" id="{B753B910-CC57-4AA8-9335-714977929022}"/>
              </a:ext>
            </a:extLst>
          </p:cNvPr>
          <p:cNvGrpSpPr/>
          <p:nvPr/>
        </p:nvGrpSpPr>
        <p:grpSpPr>
          <a:xfrm>
            <a:off x="8649012" y="5022119"/>
            <a:ext cx="1666061" cy="705035"/>
            <a:chOff x="9986543" y="2662665"/>
            <a:chExt cx="1666061" cy="705035"/>
          </a:xfrm>
        </p:grpSpPr>
        <p:sp>
          <p:nvSpPr>
            <p:cNvPr id="220" name="TextBox 219">
              <a:hlinkClick r:id="" action="ppaction://noaction">
                <a:snd r:embed="rId14" name="5. prudent.wav"/>
              </a:hlinkClick>
              <a:extLst>
                <a:ext uri="{FF2B5EF4-FFF2-40B4-BE49-F238E27FC236}">
                  <a16:creationId xmlns:a16="http://schemas.microsoft.com/office/drawing/2014/main" id="{E32901DC-D904-4660-8431-13833C622DBA}"/>
                </a:ext>
              </a:extLst>
            </p:cNvPr>
            <p:cNvSpPr txBox="1"/>
            <p:nvPr/>
          </p:nvSpPr>
          <p:spPr>
            <a:xfrm>
              <a:off x="9986543" y="2946368"/>
              <a:ext cx="15588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dangerous</a:t>
              </a:r>
              <a:endParaRPr kumimoji="0" lang="en-GB"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1" name="Picture 6" descr="Aiga Symbol Signs 108 Clip Art">
              <a:hlinkClick r:id="" action="ppaction://noaction">
                <a:snd r:embed="rId14" name="5. prudent.wav"/>
              </a:hlinkClick>
              <a:extLst>
                <a:ext uri="{FF2B5EF4-FFF2-40B4-BE49-F238E27FC236}">
                  <a16:creationId xmlns:a16="http://schemas.microsoft.com/office/drawing/2014/main" id="{8EC56DF0-FF9B-4B59-85F2-C2E0F08E92A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79223" y="2662665"/>
              <a:ext cx="273381" cy="7050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2" name="Group 221">
            <a:extLst>
              <a:ext uri="{FF2B5EF4-FFF2-40B4-BE49-F238E27FC236}">
                <a16:creationId xmlns:a16="http://schemas.microsoft.com/office/drawing/2014/main" id="{EF7D924B-CCD9-4362-B60D-FC9C970364E2}"/>
              </a:ext>
            </a:extLst>
          </p:cNvPr>
          <p:cNvGrpSpPr/>
          <p:nvPr/>
        </p:nvGrpSpPr>
        <p:grpSpPr>
          <a:xfrm>
            <a:off x="3624198" y="3674624"/>
            <a:ext cx="1505145" cy="705035"/>
            <a:chOff x="10122166" y="2785601"/>
            <a:chExt cx="1505145" cy="705035"/>
          </a:xfrm>
        </p:grpSpPr>
        <p:sp>
          <p:nvSpPr>
            <p:cNvPr id="223" name="TextBox 222">
              <a:hlinkClick r:id="" action="ppaction://noaction">
                <a:snd r:embed="rId14" name="5. prudent.wav"/>
              </a:hlinkClick>
              <a:extLst>
                <a:ext uri="{FF2B5EF4-FFF2-40B4-BE49-F238E27FC236}">
                  <a16:creationId xmlns:a16="http://schemas.microsoft.com/office/drawing/2014/main" id="{7C8D3A3A-9B0C-4325-8923-AB614ED3944D}"/>
                </a:ext>
              </a:extLst>
            </p:cNvPr>
            <p:cNvSpPr txBox="1"/>
            <p:nvPr/>
          </p:nvSpPr>
          <p:spPr>
            <a:xfrm>
              <a:off x="10122166" y="2896177"/>
              <a:ext cx="12508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Algerian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4" name="Picture 6" descr="Aiga Symbol Signs 108 Clip Art">
              <a:hlinkClick r:id="" action="ppaction://noaction">
                <a:snd r:embed="rId14" name="5. prudent.wav"/>
              </a:hlinkClick>
              <a:extLst>
                <a:ext uri="{FF2B5EF4-FFF2-40B4-BE49-F238E27FC236}">
                  <a16:creationId xmlns:a16="http://schemas.microsoft.com/office/drawing/2014/main" id="{E29C55DA-856B-48FD-88CC-24BAD828AF2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53930" y="2785601"/>
              <a:ext cx="273381" cy="705035"/>
            </a:xfrm>
            <a:prstGeom prst="rect">
              <a:avLst/>
            </a:prstGeom>
            <a:noFill/>
            <a:extLst>
              <a:ext uri="{909E8E84-426E-40DD-AFC4-6F175D3DCCD1}">
                <a14:hiddenFill xmlns:a14="http://schemas.microsoft.com/office/drawing/2010/main">
                  <a:solidFill>
                    <a:srgbClr val="FFFFFF"/>
                  </a:solidFill>
                </a14:hiddenFill>
              </a:ext>
            </a:extLst>
          </p:spPr>
        </p:pic>
      </p:grpSp>
      <p:sp>
        <p:nvSpPr>
          <p:cNvPr id="225" name="Rectangle 224">
            <a:extLst>
              <a:ext uri="{FF2B5EF4-FFF2-40B4-BE49-F238E27FC236}">
                <a16:creationId xmlns:a16="http://schemas.microsoft.com/office/drawing/2014/main" id="{D1341D12-1E48-4FDE-B2A3-53AE66C9A1C3}"/>
              </a:ext>
            </a:extLst>
          </p:cNvPr>
          <p:cNvSpPr/>
          <p:nvPr/>
        </p:nvSpPr>
        <p:spPr>
          <a:xfrm>
            <a:off x="1481902" y="3391758"/>
            <a:ext cx="864155" cy="15350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6" name="Rectangle 225">
            <a:extLst>
              <a:ext uri="{FF2B5EF4-FFF2-40B4-BE49-F238E27FC236}">
                <a16:creationId xmlns:a16="http://schemas.microsoft.com/office/drawing/2014/main" id="{0B5F3FC3-FE13-4CC5-9A4C-88F05F2B2518}"/>
              </a:ext>
            </a:extLst>
          </p:cNvPr>
          <p:cNvSpPr/>
          <p:nvPr/>
        </p:nvSpPr>
        <p:spPr>
          <a:xfrm>
            <a:off x="1443268" y="3485946"/>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27" name="Group 226">
            <a:extLst>
              <a:ext uri="{FF2B5EF4-FFF2-40B4-BE49-F238E27FC236}">
                <a16:creationId xmlns:a16="http://schemas.microsoft.com/office/drawing/2014/main" id="{BE0FC306-9C34-40FF-A1B9-F50111E1FBB6}"/>
              </a:ext>
            </a:extLst>
          </p:cNvPr>
          <p:cNvGrpSpPr/>
          <p:nvPr/>
        </p:nvGrpSpPr>
        <p:grpSpPr>
          <a:xfrm>
            <a:off x="1925140" y="3628613"/>
            <a:ext cx="1475641" cy="705035"/>
            <a:chOff x="6454396" y="2843707"/>
            <a:chExt cx="1475641" cy="705035"/>
          </a:xfrm>
        </p:grpSpPr>
        <p:pic>
          <p:nvPicPr>
            <p:cNvPr id="228" name="Picture 6" descr="Aiga Symbol Signs 108 Clip Art">
              <a:hlinkClick r:id="" action="ppaction://noaction">
                <a:snd r:embed="rId10" name="5. travailleur.wav"/>
              </a:hlinkClick>
              <a:extLst>
                <a:ext uri="{FF2B5EF4-FFF2-40B4-BE49-F238E27FC236}">
                  <a16:creationId xmlns:a16="http://schemas.microsoft.com/office/drawing/2014/main" id="{DC6F7378-D5A7-43C4-8B06-87378491685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229" name="TextBox 228">
              <a:hlinkClick r:id="" action="ppaction://noaction">
                <a:snd r:embed="rId10" name="5. travailleur.wav"/>
              </a:hlinkClick>
              <a:extLst>
                <a:ext uri="{FF2B5EF4-FFF2-40B4-BE49-F238E27FC236}">
                  <a16:creationId xmlns:a16="http://schemas.microsoft.com/office/drawing/2014/main" id="{F8BD0ADF-A08E-48C8-B2B8-CB00A7561E04}"/>
                </a:ext>
              </a:extLst>
            </p:cNvPr>
            <p:cNvSpPr txBox="1"/>
            <p:nvPr/>
          </p:nvSpPr>
          <p:spPr>
            <a:xfrm>
              <a:off x="6454396" y="2991187"/>
              <a:ext cx="11572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Italian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30" name="Rectangle 229">
            <a:extLst>
              <a:ext uri="{FF2B5EF4-FFF2-40B4-BE49-F238E27FC236}">
                <a16:creationId xmlns:a16="http://schemas.microsoft.com/office/drawing/2014/main" id="{57AA0E22-96DC-45C3-A1A1-FC46C98C78EE}"/>
              </a:ext>
            </a:extLst>
          </p:cNvPr>
          <p:cNvSpPr/>
          <p:nvPr/>
        </p:nvSpPr>
        <p:spPr>
          <a:xfrm>
            <a:off x="4823508" y="3484244"/>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31" name="Straight Connector 230">
            <a:extLst>
              <a:ext uri="{FF2B5EF4-FFF2-40B4-BE49-F238E27FC236}">
                <a16:creationId xmlns:a16="http://schemas.microsoft.com/office/drawing/2014/main" id="{D22EB4B1-C5E9-4629-9F59-247DFB66B2BD}"/>
              </a:ext>
            </a:extLst>
          </p:cNvPr>
          <p:cNvCxnSpPr>
            <a:cxnSpLocks/>
          </p:cNvCxnSpPr>
          <p:nvPr/>
        </p:nvCxnSpPr>
        <p:spPr>
          <a:xfrm>
            <a:off x="1883801" y="3198533"/>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32" name="TextBox 231">
            <a:hlinkClick r:id="" action="ppaction://noaction">
              <a:snd r:embed="rId15" name="grosse.wav"/>
            </a:hlinkClick>
            <a:extLst>
              <a:ext uri="{FF2B5EF4-FFF2-40B4-BE49-F238E27FC236}">
                <a16:creationId xmlns:a16="http://schemas.microsoft.com/office/drawing/2014/main" id="{6426706C-5E0D-4397-967B-AB26C3FF4E84}"/>
              </a:ext>
            </a:extLst>
          </p:cNvPr>
          <p:cNvSpPr txBox="1"/>
          <p:nvPr/>
        </p:nvSpPr>
        <p:spPr>
          <a:xfrm>
            <a:off x="8724786" y="2208056"/>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3" name="TextBox 232">
            <a:hlinkClick r:id="" action="ppaction://noaction">
              <a:snd r:embed="rId16" name="gros.wav"/>
            </a:hlinkClick>
            <a:extLst>
              <a:ext uri="{FF2B5EF4-FFF2-40B4-BE49-F238E27FC236}">
                <a16:creationId xmlns:a16="http://schemas.microsoft.com/office/drawing/2014/main" id="{2966F31C-2A6B-428C-9F16-72ADBCCCAF48}"/>
              </a:ext>
            </a:extLst>
          </p:cNvPr>
          <p:cNvSpPr txBox="1"/>
          <p:nvPr/>
        </p:nvSpPr>
        <p:spPr>
          <a:xfrm>
            <a:off x="10472368" y="2202081"/>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8" name="TextBox 237">
            <a:hlinkClick r:id="" action="ppaction://noaction">
              <a:snd r:embed="rId17" name="dangereux.wav"/>
            </a:hlinkClick>
            <a:extLst>
              <a:ext uri="{FF2B5EF4-FFF2-40B4-BE49-F238E27FC236}">
                <a16:creationId xmlns:a16="http://schemas.microsoft.com/office/drawing/2014/main" id="{C7CB831B-49DE-473F-8894-E22714028BA2}"/>
              </a:ext>
            </a:extLst>
          </p:cNvPr>
          <p:cNvSpPr txBox="1"/>
          <p:nvPr/>
        </p:nvSpPr>
        <p:spPr>
          <a:xfrm>
            <a:off x="8806576" y="4984162"/>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9" name="TextBox 238">
            <a:hlinkClick r:id="" action="ppaction://noaction">
              <a:snd r:embed="rId18" name="italienne.wav"/>
            </a:hlinkClick>
            <a:extLst>
              <a:ext uri="{FF2B5EF4-FFF2-40B4-BE49-F238E27FC236}">
                <a16:creationId xmlns:a16="http://schemas.microsoft.com/office/drawing/2014/main" id="{D0EE79FB-4739-455F-87F3-7BD1B11FB8E0}"/>
              </a:ext>
            </a:extLst>
          </p:cNvPr>
          <p:cNvSpPr txBox="1"/>
          <p:nvPr/>
        </p:nvSpPr>
        <p:spPr>
          <a:xfrm>
            <a:off x="265314" y="3499267"/>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0" name="TextBox 239">
            <a:hlinkClick r:id="" action="ppaction://noaction">
              <a:snd r:embed="rId19" name="italien.wav"/>
            </a:hlinkClick>
            <a:extLst>
              <a:ext uri="{FF2B5EF4-FFF2-40B4-BE49-F238E27FC236}">
                <a16:creationId xmlns:a16="http://schemas.microsoft.com/office/drawing/2014/main" id="{284EF69C-A178-4ECA-9546-970EF6820280}"/>
              </a:ext>
            </a:extLst>
          </p:cNvPr>
          <p:cNvSpPr txBox="1"/>
          <p:nvPr/>
        </p:nvSpPr>
        <p:spPr>
          <a:xfrm>
            <a:off x="1964991" y="3492851"/>
            <a:ext cx="1581065" cy="98912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1" name="TextBox 240">
            <a:hlinkClick r:id="" action="ppaction://noaction">
              <a:snd r:embed="rId20" name="algérienne.wav"/>
            </a:hlinkClick>
            <a:extLst>
              <a:ext uri="{FF2B5EF4-FFF2-40B4-BE49-F238E27FC236}">
                <a16:creationId xmlns:a16="http://schemas.microsoft.com/office/drawing/2014/main" id="{52026C9D-AFAD-4805-9A0F-1C044EF1F926}"/>
              </a:ext>
            </a:extLst>
          </p:cNvPr>
          <p:cNvSpPr txBox="1"/>
          <p:nvPr/>
        </p:nvSpPr>
        <p:spPr>
          <a:xfrm>
            <a:off x="5426101" y="3486566"/>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2" name="TextBox 241">
            <a:hlinkClick r:id="" action="ppaction://noaction">
              <a:snd r:embed="rId21" name="algérien.wav"/>
            </a:hlinkClick>
            <a:extLst>
              <a:ext uri="{FF2B5EF4-FFF2-40B4-BE49-F238E27FC236}">
                <a16:creationId xmlns:a16="http://schemas.microsoft.com/office/drawing/2014/main" id="{8EC1856F-4E3E-4124-8895-16DA1ABF142D}"/>
              </a:ext>
            </a:extLst>
          </p:cNvPr>
          <p:cNvSpPr txBox="1"/>
          <p:nvPr/>
        </p:nvSpPr>
        <p:spPr>
          <a:xfrm>
            <a:off x="3683644" y="3497935"/>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3" name="TextBox 242">
            <a:hlinkClick r:id="" action="ppaction://noaction">
              <a:snd r:embed="rId22" name="bonne.wav"/>
            </a:hlinkClick>
            <a:extLst>
              <a:ext uri="{FF2B5EF4-FFF2-40B4-BE49-F238E27FC236}">
                <a16:creationId xmlns:a16="http://schemas.microsoft.com/office/drawing/2014/main" id="{F21824D2-DE1E-4669-96C8-4ACF68BAFB4A}"/>
              </a:ext>
            </a:extLst>
          </p:cNvPr>
          <p:cNvSpPr txBox="1"/>
          <p:nvPr/>
        </p:nvSpPr>
        <p:spPr>
          <a:xfrm>
            <a:off x="5360302" y="4959366"/>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4" name="TextBox 243">
            <a:hlinkClick r:id="" action="ppaction://noaction">
              <a:snd r:embed="rId23" name="bon.wav"/>
            </a:hlinkClick>
            <a:extLst>
              <a:ext uri="{FF2B5EF4-FFF2-40B4-BE49-F238E27FC236}">
                <a16:creationId xmlns:a16="http://schemas.microsoft.com/office/drawing/2014/main" id="{2A106CA8-A4A0-4853-B2CD-DE9F52FC2EE2}"/>
              </a:ext>
            </a:extLst>
          </p:cNvPr>
          <p:cNvSpPr txBox="1"/>
          <p:nvPr/>
        </p:nvSpPr>
        <p:spPr>
          <a:xfrm>
            <a:off x="7059829" y="4965716"/>
            <a:ext cx="1581065" cy="98912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5" name="TextBox 244">
            <a:hlinkClick r:id="" action="ppaction://noaction">
              <a:snd r:embed="rId24" name="dangereuse.wav"/>
            </a:hlinkClick>
            <a:extLst>
              <a:ext uri="{FF2B5EF4-FFF2-40B4-BE49-F238E27FC236}">
                <a16:creationId xmlns:a16="http://schemas.microsoft.com/office/drawing/2014/main" id="{3F248A04-BCEC-4258-BEF2-37C8FA9A6582}"/>
              </a:ext>
            </a:extLst>
          </p:cNvPr>
          <p:cNvSpPr txBox="1"/>
          <p:nvPr/>
        </p:nvSpPr>
        <p:spPr>
          <a:xfrm>
            <a:off x="10520939" y="4984163"/>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247" name="Straight Connector 246">
            <a:extLst>
              <a:ext uri="{FF2B5EF4-FFF2-40B4-BE49-F238E27FC236}">
                <a16:creationId xmlns:a16="http://schemas.microsoft.com/office/drawing/2014/main" id="{525F4538-5C58-42BD-8C8F-A815DA2E9DF3}"/>
              </a:ext>
            </a:extLst>
          </p:cNvPr>
          <p:cNvCxnSpPr>
            <a:cxnSpLocks/>
          </p:cNvCxnSpPr>
          <p:nvPr/>
        </p:nvCxnSpPr>
        <p:spPr>
          <a:xfrm>
            <a:off x="8459560" y="652737"/>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48" name="TextBox 247">
            <a:extLst>
              <a:ext uri="{FF2B5EF4-FFF2-40B4-BE49-F238E27FC236}">
                <a16:creationId xmlns:a16="http://schemas.microsoft.com/office/drawing/2014/main" id="{245779AA-D77B-41E6-8C1F-DEF948F14976}"/>
              </a:ext>
            </a:extLst>
          </p:cNvPr>
          <p:cNvSpPr txBox="1"/>
          <p:nvPr/>
        </p:nvSpPr>
        <p:spPr>
          <a:xfrm>
            <a:off x="9528968" y="913453"/>
            <a:ext cx="1556882" cy="989125"/>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49" name="Group 248">
            <a:extLst>
              <a:ext uri="{FF2B5EF4-FFF2-40B4-BE49-F238E27FC236}">
                <a16:creationId xmlns:a16="http://schemas.microsoft.com/office/drawing/2014/main" id="{B12FB877-C47B-476A-9B95-DE0F00BE4210}"/>
              </a:ext>
            </a:extLst>
          </p:cNvPr>
          <p:cNvGrpSpPr/>
          <p:nvPr/>
        </p:nvGrpSpPr>
        <p:grpSpPr>
          <a:xfrm>
            <a:off x="9593657" y="936817"/>
            <a:ext cx="1468452" cy="941698"/>
            <a:chOff x="9415189" y="1452173"/>
            <a:chExt cx="1468452" cy="941698"/>
          </a:xfrm>
        </p:grpSpPr>
        <p:pic>
          <p:nvPicPr>
            <p:cNvPr id="250" name="Picture 249">
              <a:hlinkClick r:id="" action="ppaction://noaction">
                <a:snd r:embed="rId25" name="directeur.wav"/>
              </a:hlinkClick>
              <a:extLst>
                <a:ext uri="{FF2B5EF4-FFF2-40B4-BE49-F238E27FC236}">
                  <a16:creationId xmlns:a16="http://schemas.microsoft.com/office/drawing/2014/main" id="{A694D7C3-D8AF-4C47-8BF3-979D2B15700F}"/>
                </a:ext>
              </a:extLst>
            </p:cNvPr>
            <p:cNvPicPr>
              <a:picLocks noChangeAspect="1"/>
            </p:cNvPicPr>
            <p:nvPr/>
          </p:nvPicPr>
          <p:blipFill>
            <a:blip r:embed="rId26"/>
            <a:stretch>
              <a:fillRect/>
            </a:stretch>
          </p:blipFill>
          <p:spPr>
            <a:xfrm flipH="1">
              <a:off x="10544052" y="1452173"/>
              <a:ext cx="339589" cy="941698"/>
            </a:xfrm>
            <a:prstGeom prst="rect">
              <a:avLst/>
            </a:prstGeom>
          </p:spPr>
        </p:pic>
        <p:pic>
          <p:nvPicPr>
            <p:cNvPr id="251" name="Picture 250" descr="A close up of a sign&#10;&#10;Description automatically generated">
              <a:hlinkClick r:id="" action="ppaction://noaction">
                <a:snd r:embed="rId25" name="directeur.wav"/>
              </a:hlinkClick>
              <a:extLst>
                <a:ext uri="{FF2B5EF4-FFF2-40B4-BE49-F238E27FC236}">
                  <a16:creationId xmlns:a16="http://schemas.microsoft.com/office/drawing/2014/main" id="{37DDB494-8E41-46A0-8263-4752090D0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5189" y="1646670"/>
              <a:ext cx="1123291" cy="575687"/>
            </a:xfrm>
            <a:prstGeom prst="rect">
              <a:avLst/>
            </a:prstGeom>
          </p:spPr>
        </p:pic>
      </p:grpSp>
    </p:spTree>
    <p:extLst>
      <p:ext uri="{BB962C8B-B14F-4D97-AF65-F5344CB8AC3E}">
        <p14:creationId xmlns:p14="http://schemas.microsoft.com/office/powerpoint/2010/main" val="316343529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rtlCol="0">
        <a:spAutoFit/>
      </a:bodyPr>
      <a:lstStyle>
        <a:defPPr algn="l">
          <a:defRPr kumimoji="0"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5.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rgbClr val="E65D00"/>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spPr>
      <a:bodyPr wrap="square" rtlCol="0">
        <a:spAutoFit/>
      </a:bodyPr>
      <a:lstStyle>
        <a:defPPr algn="l">
          <a:defRPr sz="2400" b="1" dirty="0" smtClean="0">
            <a:solidFill>
              <a:srgbClr val="4472C4">
                <a:lumMod val="50000"/>
              </a:srgbClr>
            </a:solidFill>
            <a:latin typeface="Century Gothic" panose="020F0302020204030204"/>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0AC046D158EE4DB937DA9A56D27D1C" ma:contentTypeVersion="2" ma:contentTypeDescription="Create a new document." ma:contentTypeScope="" ma:versionID="5261cd9e9ab299264d26f0bb3c6345a7">
  <xsd:schema xmlns:xsd="http://www.w3.org/2001/XMLSchema" xmlns:xs="http://www.w3.org/2001/XMLSchema" xmlns:p="http://schemas.microsoft.com/office/2006/metadata/properties" xmlns:ns3="b24ac480-a0b1-4388-a6cd-cfb001cdf6c7" targetNamespace="http://schemas.microsoft.com/office/2006/metadata/properties" ma:root="true" ma:fieldsID="eb733afcd5239000830349c7f2ff95a9" ns3:_="">
    <xsd:import namespace="b24ac480-a0b1-4388-a6cd-cfb001cdf6c7"/>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ac480-a0b1-4388-a6cd-cfb001cdf6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605938-137E-43BB-8515-45B20A5931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ac480-a0b1-4388-a6cd-cfb001cdf6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F96A5D-C112-4D86-A193-ABB17F46F54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24ac480-a0b1-4388-a6cd-cfb001cdf6c7"/>
    <ds:schemaRef ds:uri="http://www.w3.org/XML/1998/namespace"/>
    <ds:schemaRef ds:uri="http://purl.org/dc/dcmitype/"/>
  </ds:schemaRefs>
</ds:datastoreItem>
</file>

<file path=customXml/itemProps3.xml><?xml version="1.0" encoding="utf-8"?>
<ds:datastoreItem xmlns:ds="http://schemas.openxmlformats.org/officeDocument/2006/customXml" ds:itemID="{EFDD051D-9314-4CBC-91A5-130007D21A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8323</Words>
  <Application>Microsoft Office PowerPoint</Application>
  <PresentationFormat>Widescreen</PresentationFormat>
  <Paragraphs>1195</Paragraphs>
  <Slides>41</Slides>
  <Notes>41</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41</vt:i4>
      </vt:variant>
    </vt:vector>
  </HeadingPairs>
  <TitlesOfParts>
    <vt:vector size="54" baseType="lpstr">
      <vt:lpstr>Arial</vt:lpstr>
      <vt:lpstr>Arial</vt:lpstr>
      <vt:lpstr>Calibri</vt:lpstr>
      <vt:lpstr>Century Gothic</vt:lpstr>
      <vt:lpstr>Georgia</vt:lpstr>
      <vt:lpstr>Tw Cen MT</vt:lpstr>
      <vt:lpstr>1_Office Theme</vt:lpstr>
      <vt:lpstr>NCELP Theme</vt:lpstr>
      <vt:lpstr>5_Office Theme</vt:lpstr>
      <vt:lpstr>2_Office Theme</vt:lpstr>
      <vt:lpstr>3_Office Theme</vt:lpstr>
      <vt:lpstr>4_Office Theme</vt:lpstr>
      <vt:lpstr>6_Office Theme</vt:lpstr>
      <vt:lpstr>What is it like? [4] Comparing things </vt:lpstr>
      <vt:lpstr>om</vt:lpstr>
      <vt:lpstr>om</vt:lpstr>
      <vt:lpstr>on</vt:lpstr>
      <vt:lpstr>on</vt:lpstr>
      <vt:lpstr>Phonétique  </vt:lpstr>
      <vt:lpstr>Deux semaines différentes </vt:lpstr>
      <vt:lpstr>Emplois et adjectifs</vt:lpstr>
      <vt:lpstr>C’est à vous !</vt:lpstr>
      <vt:lpstr> La féminisation des adjectifs </vt:lpstr>
      <vt:lpstr>Au restaurant</vt:lpstr>
      <vt:lpstr>Au téléphone</vt:lpstr>
      <vt:lpstr>Amir parle à Océane</vt:lpstr>
      <vt:lpstr>Les adjectifs au féminin</vt:lpstr>
      <vt:lpstr>Les adjectifs au masculin</vt:lpstr>
      <vt:lpstr>Nice et Paris</vt:lpstr>
      <vt:lpstr>Nice [Réponses]</vt:lpstr>
      <vt:lpstr>Nice [cont’d]</vt:lpstr>
      <vt:lpstr>Paris [Réponses]</vt:lpstr>
      <vt:lpstr>Paris [cont’d]</vt:lpstr>
      <vt:lpstr>Paris [cont’d]</vt:lpstr>
      <vt:lpstr>What is it like? [4] Comparing things </vt:lpstr>
      <vt:lpstr>[om], [on]</vt:lpstr>
      <vt:lpstr>Phonétique  </vt:lpstr>
      <vt:lpstr>Phonétique  </vt:lpstr>
      <vt:lpstr>Phonétique  </vt:lpstr>
      <vt:lpstr>En français ? A</vt:lpstr>
      <vt:lpstr>En français ? A</vt:lpstr>
      <vt:lpstr>En français ? A</vt:lpstr>
      <vt:lpstr>En français ? A</vt:lpstr>
      <vt:lpstr>Comparative adjectives</vt:lpstr>
      <vt:lpstr>Comparing adjectives</vt:lpstr>
      <vt:lpstr>Un puzzle !</vt:lpstr>
      <vt:lpstr>Un puzzle ! (solution)</vt:lpstr>
      <vt:lpstr>Complète la phrase comparative !</vt:lpstr>
      <vt:lpstr>Complète la phrase comparative !</vt:lpstr>
      <vt:lpstr>Ne … pas ou _ ? </vt:lpstr>
      <vt:lpstr>C’est vrai?</vt:lpstr>
      <vt:lpstr>C’est qui ?</vt:lpstr>
      <vt:lpstr>PowerPoint Presentation</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 (PGR)</dc:creator>
  <cp:lastModifiedBy>Louise Bibbey</cp:lastModifiedBy>
  <cp:revision>862</cp:revision>
  <dcterms:created xsi:type="dcterms:W3CDTF">2020-09-07T19:02:15Z</dcterms:created>
  <dcterms:modified xsi:type="dcterms:W3CDTF">2021-10-04T11:50:51Z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0x0101004E0AC046D158EE4DB937DA9A56D27D1C</vt:lpwstr>
  </property>
</Properties>
</file>