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Lst>
  <p:notesMasterIdLst>
    <p:notesMasterId r:id="rId25"/>
  </p:notesMasterIdLst>
  <p:sldIdLst>
    <p:sldId id="274" r:id="rId4"/>
    <p:sldId id="314" r:id="rId5"/>
    <p:sldId id="315" r:id="rId6"/>
    <p:sldId id="316" r:id="rId7"/>
    <p:sldId id="317" r:id="rId8"/>
    <p:sldId id="318" r:id="rId9"/>
    <p:sldId id="319" r:id="rId10"/>
    <p:sldId id="320" r:id="rId11"/>
    <p:sldId id="321" r:id="rId12"/>
    <p:sldId id="322" r:id="rId13"/>
    <p:sldId id="323" r:id="rId14"/>
    <p:sldId id="324" r:id="rId15"/>
    <p:sldId id="332" r:id="rId16"/>
    <p:sldId id="333" r:id="rId17"/>
    <p:sldId id="325" r:id="rId18"/>
    <p:sldId id="326" r:id="rId19"/>
    <p:sldId id="327" r:id="rId20"/>
    <p:sldId id="328" r:id="rId21"/>
    <p:sldId id="329" r:id="rId22"/>
    <p:sldId id="330" r:id="rId23"/>
    <p:sldId id="3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6" autoAdjust="0"/>
    <p:restoredTop sz="75962" autoAdjust="0"/>
  </p:normalViewPr>
  <p:slideViewPr>
    <p:cSldViewPr snapToGrid="0">
      <p:cViewPr varScale="1">
        <p:scale>
          <a:sx n="92" d="100"/>
          <a:sy n="92" d="100"/>
        </p:scale>
        <p:origin x="176" y="2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0725E-169E-48CE-B381-A81091F011FB}" type="datetimeFigureOut">
              <a:rPr lang="en-GB" smtClean="0"/>
              <a:t>30/03/2020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8944C-F01A-49F3-B9D1-3C9940D6BD57}" type="slidenum">
              <a:rPr lang="en-GB" smtClean="0"/>
              <a:t>‹#›</a:t>
            </a:fld>
            <a:endParaRPr lang="en-GB"/>
          </a:p>
        </p:txBody>
      </p:sp>
    </p:spTree>
    <p:extLst>
      <p:ext uri="{BB962C8B-B14F-4D97-AF65-F5344CB8AC3E}">
        <p14:creationId xmlns:p14="http://schemas.microsoft.com/office/powerpoint/2010/main" val="89975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23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 of SSCs [r] &amp; [rr]</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and practice of ‘tienen’.</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0" i="0" dirty="0">
                <a:solidFill>
                  <a:schemeClr val="dk1"/>
                </a:solidFill>
                <a:latin typeface="+mn-lt"/>
                <a:ea typeface="Calibri"/>
                <a:cs typeface="Calibri"/>
                <a:sym typeface="Calibri"/>
              </a:rPr>
              <a:t>perro [888]; abuelo [4796]; abuela [717];  primo [1451]; prima [3051]; bastante [308];  hermoso [980]; activo [1278]; artístico [1402]; fuerte [435].</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1.2, week 6:</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necesitar [276]; usar [317]; llevar [75];  zapato [1477]; vaso [1609]; producto [394]; bolsa [1581]; camisa [1873]; cosa [69]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1.1, week 7:</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pueblo [244]; equipo [373]; trabajo [152]; edificio [857]; plato [1808]; familia [233]; película [543]; vista [408]; isla [810]; grande [66]; interesante [616]</a:t>
            </a:r>
          </a:p>
          <a:p>
            <a:pPr marL="0" lvl="0" indent="0" algn="l" rtl="0">
              <a:spcBef>
                <a:spcPts val="0"/>
              </a:spcBef>
              <a:spcAft>
                <a:spcPts val="0"/>
              </a:spcAft>
              <a:buNone/>
            </a:pP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0" i="0" dirty="0" err="1">
                <a:solidFill>
                  <a:schemeClr val="dk1"/>
                </a:solidFill>
                <a:latin typeface="+mn-lt"/>
                <a:ea typeface="Calibri"/>
                <a:cs typeface="Calibri"/>
                <a:sym typeface="Calibri"/>
              </a:rPr>
              <a:t>Source</a:t>
            </a:r>
            <a:r>
              <a:rPr lang="es-ES" sz="1200" b="0" i="0" dirty="0">
                <a:solidFill>
                  <a:schemeClr val="dk1"/>
                </a:solidFill>
                <a:latin typeface="+mn-lt"/>
                <a:ea typeface="Calibri"/>
                <a:cs typeface="Calibri"/>
                <a:sym typeface="Calibri"/>
              </a:rPr>
              <a:t>: Davies, M. &amp;</a:t>
            </a:r>
            <a:r>
              <a:rPr lang="es-ES" sz="1200" b="0" i="0" baseline="0" dirty="0">
                <a:solidFill>
                  <a:schemeClr val="dk1"/>
                </a:solidFill>
                <a:latin typeface="+mn-lt"/>
                <a:ea typeface="Calibri"/>
                <a:cs typeface="Calibri"/>
                <a:sym typeface="Calibri"/>
              </a:rPr>
              <a:t> Davies, K. (2018). </a:t>
            </a:r>
            <a:r>
              <a:rPr lang="es-ES" sz="1200" b="0" i="1" baseline="0" dirty="0">
                <a:solidFill>
                  <a:schemeClr val="dk1"/>
                </a:solidFill>
                <a:latin typeface="+mn-lt"/>
                <a:ea typeface="Calibri"/>
                <a:cs typeface="Calibri"/>
                <a:sym typeface="Calibri"/>
              </a:rPr>
              <a:t>A </a:t>
            </a:r>
            <a:r>
              <a:rPr lang="es-ES" sz="1200" b="0" i="1" baseline="0" dirty="0" err="1">
                <a:solidFill>
                  <a:schemeClr val="dk1"/>
                </a:solidFill>
                <a:latin typeface="+mn-lt"/>
                <a:ea typeface="Calibri"/>
                <a:cs typeface="Calibri"/>
                <a:sym typeface="Calibri"/>
              </a:rPr>
              <a:t>frequency</a:t>
            </a:r>
            <a:r>
              <a:rPr lang="es-ES" sz="1200" b="0" i="1" baseline="0" dirty="0">
                <a:solidFill>
                  <a:schemeClr val="dk1"/>
                </a:solidFill>
                <a:latin typeface="+mn-lt"/>
                <a:ea typeface="Calibri"/>
                <a:cs typeface="Calibri"/>
                <a:sym typeface="Calibri"/>
              </a:rPr>
              <a:t> </a:t>
            </a:r>
            <a:r>
              <a:rPr lang="es-ES" sz="1200" b="0" i="1" baseline="0" dirty="0" err="1">
                <a:solidFill>
                  <a:schemeClr val="dk1"/>
                </a:solidFill>
                <a:latin typeface="+mn-lt"/>
                <a:ea typeface="Calibri"/>
                <a:cs typeface="Calibri"/>
                <a:sym typeface="Calibri"/>
              </a:rPr>
              <a:t>dictionary</a:t>
            </a:r>
            <a:r>
              <a:rPr lang="es-ES" sz="1200" b="0" i="1" baseline="0" dirty="0">
                <a:solidFill>
                  <a:schemeClr val="dk1"/>
                </a:solidFill>
                <a:latin typeface="+mn-lt"/>
                <a:ea typeface="Calibri"/>
                <a:cs typeface="Calibri"/>
                <a:sym typeface="Calibri"/>
              </a:rPr>
              <a:t> of </a:t>
            </a:r>
            <a:r>
              <a:rPr lang="es-ES" sz="1200" b="0" i="1" baseline="0" dirty="0" err="1">
                <a:solidFill>
                  <a:schemeClr val="dk1"/>
                </a:solidFill>
                <a:latin typeface="+mn-lt"/>
                <a:ea typeface="Calibri"/>
                <a:cs typeface="Calibri"/>
                <a:sym typeface="Calibri"/>
              </a:rPr>
              <a:t>Spanish</a:t>
            </a:r>
            <a:r>
              <a:rPr lang="es-ES" sz="1200" b="0" i="1" baseline="0" dirty="0">
                <a:solidFill>
                  <a:schemeClr val="dk1"/>
                </a:solidFill>
                <a:latin typeface="+mn-lt"/>
                <a:ea typeface="Calibri"/>
                <a:cs typeface="Calibri"/>
                <a:sym typeface="Calibri"/>
              </a:rPr>
              <a:t>: Core </a:t>
            </a:r>
            <a:r>
              <a:rPr lang="es-ES" sz="1200" b="0" i="1" baseline="0" dirty="0" err="1">
                <a:solidFill>
                  <a:schemeClr val="dk1"/>
                </a:solidFill>
                <a:latin typeface="+mn-lt"/>
                <a:ea typeface="Calibri"/>
                <a:cs typeface="Calibri"/>
                <a:sym typeface="Calibri"/>
              </a:rPr>
              <a:t>vocabulary</a:t>
            </a:r>
            <a:r>
              <a:rPr lang="es-ES" sz="1200" b="0" i="1" baseline="0" dirty="0">
                <a:solidFill>
                  <a:schemeClr val="dk1"/>
                </a:solidFill>
                <a:latin typeface="+mn-lt"/>
                <a:ea typeface="Calibri"/>
                <a:cs typeface="Calibri"/>
                <a:sym typeface="Calibri"/>
              </a:rPr>
              <a:t> </a:t>
            </a:r>
            <a:r>
              <a:rPr lang="es-ES" sz="1200" b="0" i="1" baseline="0" dirty="0" err="1">
                <a:solidFill>
                  <a:schemeClr val="dk1"/>
                </a:solidFill>
                <a:latin typeface="+mn-lt"/>
                <a:ea typeface="Calibri"/>
                <a:cs typeface="Calibri"/>
                <a:sym typeface="Calibri"/>
              </a:rPr>
              <a:t>for</a:t>
            </a:r>
            <a:r>
              <a:rPr lang="es-ES" sz="1200" b="0" i="1" baseline="0" dirty="0">
                <a:solidFill>
                  <a:schemeClr val="dk1"/>
                </a:solidFill>
                <a:latin typeface="+mn-lt"/>
                <a:ea typeface="Calibri"/>
                <a:cs typeface="Calibri"/>
                <a:sym typeface="Calibri"/>
              </a:rPr>
              <a:t> </a:t>
            </a:r>
            <a:r>
              <a:rPr lang="es-ES" sz="1200" b="0" i="1" baseline="0" dirty="0" err="1">
                <a:solidFill>
                  <a:schemeClr val="dk1"/>
                </a:solidFill>
                <a:latin typeface="+mn-lt"/>
                <a:ea typeface="Calibri"/>
                <a:cs typeface="Calibri"/>
                <a:sym typeface="Calibri"/>
              </a:rPr>
              <a:t>learners</a:t>
            </a:r>
            <a:r>
              <a:rPr lang="es-ES" sz="1200" b="0" i="1" baseline="0" dirty="0">
                <a:solidFill>
                  <a:schemeClr val="dk1"/>
                </a:solidFill>
                <a:latin typeface="+mn-lt"/>
                <a:ea typeface="Calibri"/>
                <a:cs typeface="Calibri"/>
                <a:sym typeface="Calibri"/>
              </a:rPr>
              <a:t> </a:t>
            </a:r>
            <a:r>
              <a:rPr lang="es-ES" sz="1200" b="0" i="0" baseline="0" dirty="0">
                <a:solidFill>
                  <a:schemeClr val="dk1"/>
                </a:solidFill>
                <a:latin typeface="+mn-lt"/>
                <a:ea typeface="Calibri"/>
                <a:cs typeface="Calibri"/>
                <a:sym typeface="Calibri"/>
              </a:rPr>
              <a:t>(2nd ed.). London: </a:t>
            </a:r>
            <a:r>
              <a:rPr lang="es-ES" sz="1200" b="0" i="0" baseline="0" dirty="0" err="1">
                <a:solidFill>
                  <a:schemeClr val="dk1"/>
                </a:solidFill>
                <a:latin typeface="+mn-lt"/>
                <a:ea typeface="Calibri"/>
                <a:cs typeface="Calibri"/>
                <a:sym typeface="Calibri"/>
              </a:rPr>
              <a:t>Routledge</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3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dirty="0"/>
              <a:t>Use</a:t>
            </a:r>
            <a:r>
              <a:rPr lang="en-GB" baseline="0" dirty="0"/>
              <a:t> this slide to revisit </a:t>
            </a:r>
            <a:r>
              <a:rPr lang="en-GB" i="1" baseline="0" dirty="0"/>
              <a:t>tener</a:t>
            </a:r>
            <a:r>
              <a:rPr lang="en-GB" baseline="0" dirty="0"/>
              <a:t> – which was seen in Term1.1 week 4.</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632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Now</a:t>
            </a:r>
            <a:r>
              <a:rPr lang="en-GB" baseline="0" dirty="0"/>
              <a:t> introduce students to </a:t>
            </a:r>
            <a:r>
              <a:rPr lang="en-GB" i="1" baseline="0" dirty="0" err="1"/>
              <a:t>tienen</a:t>
            </a:r>
            <a:r>
              <a:rPr lang="en-GB" i="1" baseline="0" dirty="0"/>
              <a:t> </a:t>
            </a:r>
            <a:r>
              <a:rPr lang="en-GB" i="0" baseline="0" dirty="0"/>
              <a:t>and show its use in a sentence.  Elicit the meaning in English of the sentence from the students.</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320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example from the previous slide</a:t>
            </a:r>
            <a:r>
              <a:rPr lang="en-GB" baseline="0" dirty="0"/>
              <a:t> ‘</a:t>
            </a:r>
            <a:r>
              <a:rPr lang="en-GB" baseline="0" dirty="0" err="1"/>
              <a:t>Es</a:t>
            </a:r>
            <a:r>
              <a:rPr lang="en-GB" baseline="0" dirty="0"/>
              <a:t> </a:t>
            </a:r>
            <a:r>
              <a:rPr lang="en-GB" baseline="0" dirty="0" err="1"/>
              <a:t>hermoso</a:t>
            </a:r>
            <a:r>
              <a:rPr lang="en-GB" baseline="0" dirty="0"/>
              <a:t>’ as a segue into this recap on adjective agreement.</a:t>
            </a:r>
            <a:endParaRPr lang="en-GB" dirty="0"/>
          </a:p>
          <a:p>
            <a:r>
              <a:rPr lang="en-GB" dirty="0"/>
              <a:t>This quick practice</a:t>
            </a:r>
            <a:r>
              <a:rPr lang="en-GB" baseline="0" dirty="0"/>
              <a:t> activity refreshes students’ memory on adjective agreement – bringing together both patterns they have learnt so far.  This will be needed in the production activities which follow the listening and the readings, where this feature is also seen.</a:t>
            </a:r>
          </a:p>
          <a:p>
            <a:r>
              <a:rPr lang="en-GB" baseline="0" dirty="0"/>
              <a:t>Students need to classify the adjectives according to their pattern(s).  The shapes offer a visual representation of the possible endings.  Elicit the responses from the students as to when to use the different endings and therefore which type of adjective will go in each box.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5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slide allows </a:t>
            </a:r>
            <a:r>
              <a:rPr lang="en-GB" dirty="0"/>
              <a:t>teachers</a:t>
            </a:r>
            <a:r>
              <a:rPr lang="en-GB" baseline="0" dirty="0"/>
              <a:t> to conduct quick feedback and do a spot-check on meaning in English orally around the class.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72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in this activity is revisited from 1.2.6 – vista/</a:t>
            </a:r>
            <a:r>
              <a:rPr lang="en-GB" dirty="0" err="1"/>
              <a:t>edificio</a:t>
            </a:r>
            <a:r>
              <a:rPr lang="en-GB" dirty="0"/>
              <a:t>/</a:t>
            </a:r>
            <a:r>
              <a:rPr lang="en-GB" dirty="0" err="1"/>
              <a:t>equipo</a:t>
            </a:r>
            <a:r>
              <a:rPr lang="en-GB" dirty="0"/>
              <a:t>/</a:t>
            </a:r>
            <a:r>
              <a:rPr lang="en-GB" dirty="0" err="1"/>
              <a:t>plato</a:t>
            </a:r>
            <a:r>
              <a:rPr lang="en-GB" dirty="0"/>
              <a:t>/</a:t>
            </a:r>
            <a:r>
              <a:rPr lang="en-GB" dirty="0" err="1"/>
              <a:t>trabajo</a:t>
            </a:r>
            <a:r>
              <a:rPr lang="en-GB" dirty="0"/>
              <a:t>/</a:t>
            </a:r>
            <a:r>
              <a:rPr lang="en-GB" dirty="0" err="1"/>
              <a:t>familia</a:t>
            </a:r>
            <a:r>
              <a:rPr lang="en-GB" dirty="0"/>
              <a:t>/</a:t>
            </a:r>
            <a:r>
              <a:rPr lang="en-GB" dirty="0" err="1"/>
              <a:t>película</a:t>
            </a:r>
            <a:r>
              <a:rPr lang="en-GB" dirty="0"/>
              <a:t>/</a:t>
            </a:r>
            <a:r>
              <a:rPr lang="en-GB" dirty="0" err="1"/>
              <a:t>intersante</a:t>
            </a:r>
            <a:r>
              <a:rPr lang="en-GB" dirty="0"/>
              <a:t>/</a:t>
            </a:r>
            <a:r>
              <a:rPr lang="en-GB" dirty="0" err="1"/>
              <a:t>grande</a:t>
            </a:r>
            <a:r>
              <a:rPr lang="en-GB" dirty="0"/>
              <a:t> (plus</a:t>
            </a:r>
            <a:r>
              <a:rPr lang="en-GB" baseline="0" dirty="0"/>
              <a:t> </a:t>
            </a:r>
            <a:r>
              <a:rPr lang="en-GB" baseline="0" dirty="0" err="1"/>
              <a:t>isla</a:t>
            </a:r>
            <a:r>
              <a:rPr lang="en-GB" baseline="0" dirty="0"/>
              <a:t> and pueblo in the rubric)</a:t>
            </a:r>
            <a:r>
              <a:rPr lang="en-GB" dirty="0"/>
              <a:t> and 1.1.7 –</a:t>
            </a:r>
            <a:r>
              <a:rPr lang="en-GB" baseline="0" dirty="0"/>
              <a:t> </a:t>
            </a:r>
            <a:r>
              <a:rPr lang="en-GB" baseline="0" dirty="0" err="1"/>
              <a:t>producto</a:t>
            </a:r>
            <a:r>
              <a:rPr lang="en-GB" baseline="0" dirty="0"/>
              <a:t> </a:t>
            </a:r>
          </a:p>
          <a:p>
            <a:r>
              <a:rPr lang="en-GB" baseline="0" dirty="0"/>
              <a:t>Draw students’ attention to adjective agreement in action, exemplified in these sentences.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08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a:t>
            </a:r>
          </a:p>
          <a:p>
            <a:pPr marL="228600" indent="-228600">
              <a:buAutoNum type="arabicParenR"/>
            </a:pPr>
            <a:r>
              <a:rPr lang="en-US" dirty="0" err="1"/>
              <a:t>Tiene</a:t>
            </a:r>
            <a:r>
              <a:rPr lang="en-US" baseline="0" dirty="0"/>
              <a:t> una </a:t>
            </a:r>
            <a:r>
              <a:rPr lang="en-US" baseline="0" dirty="0" err="1"/>
              <a:t>camisa</a:t>
            </a:r>
            <a:r>
              <a:rPr lang="en-US" baseline="0" dirty="0"/>
              <a:t>. </a:t>
            </a:r>
            <a:r>
              <a:rPr lang="en-US" baseline="0" dirty="0" err="1"/>
              <a:t>Es</a:t>
            </a:r>
            <a:r>
              <a:rPr lang="en-US" baseline="0" dirty="0"/>
              <a:t> [beep]</a:t>
            </a:r>
            <a:r>
              <a:rPr lang="en-US" dirty="0"/>
              <a:t> </a:t>
            </a:r>
          </a:p>
          <a:p>
            <a:pPr marL="228600" indent="-228600">
              <a:buAutoNum type="arabicParenR"/>
            </a:pPr>
            <a:r>
              <a:rPr lang="en-US" dirty="0" err="1"/>
              <a:t>Tienen</a:t>
            </a:r>
            <a:r>
              <a:rPr lang="en-US" dirty="0"/>
              <a:t> </a:t>
            </a:r>
            <a:r>
              <a:rPr lang="en-US" dirty="0" err="1"/>
              <a:t>unas</a:t>
            </a:r>
            <a:r>
              <a:rPr lang="en-US" dirty="0"/>
              <a:t> </a:t>
            </a:r>
            <a:r>
              <a:rPr lang="en-US" dirty="0" err="1"/>
              <a:t>películas</a:t>
            </a:r>
            <a:r>
              <a:rPr lang="en-US" dirty="0"/>
              <a:t>. Son [beep]</a:t>
            </a:r>
          </a:p>
          <a:p>
            <a:pPr marL="228600" indent="-228600">
              <a:buAutoNum type="arabicParenR"/>
            </a:pPr>
            <a:r>
              <a:rPr lang="en-US" dirty="0" err="1"/>
              <a:t>Tiene</a:t>
            </a:r>
            <a:r>
              <a:rPr lang="en-US" baseline="0" dirty="0"/>
              <a:t> una </a:t>
            </a:r>
            <a:r>
              <a:rPr lang="en-US" baseline="0" dirty="0" err="1"/>
              <a:t>bolsa</a:t>
            </a:r>
            <a:r>
              <a:rPr lang="en-US" baseline="0" dirty="0"/>
              <a:t>. </a:t>
            </a:r>
            <a:r>
              <a:rPr lang="en-US" baseline="0" dirty="0" err="1"/>
              <a:t>Es</a:t>
            </a:r>
            <a:r>
              <a:rPr lang="en-US" baseline="0" dirty="0"/>
              <a:t> [beep]</a:t>
            </a:r>
          </a:p>
          <a:p>
            <a:pPr marL="228600" indent="-228600">
              <a:buAutoNum type="arabicParenR"/>
            </a:pPr>
            <a:r>
              <a:rPr lang="en-US" baseline="0" dirty="0" err="1"/>
              <a:t>Tiene</a:t>
            </a:r>
            <a:r>
              <a:rPr lang="en-US" baseline="0" dirty="0"/>
              <a:t> </a:t>
            </a:r>
            <a:r>
              <a:rPr lang="en-US" baseline="0" dirty="0" err="1"/>
              <a:t>unos</a:t>
            </a:r>
            <a:r>
              <a:rPr lang="en-US" baseline="0" dirty="0"/>
              <a:t> </a:t>
            </a:r>
            <a:r>
              <a:rPr lang="en-US" baseline="0" dirty="0" err="1"/>
              <a:t>zapatos</a:t>
            </a:r>
            <a:r>
              <a:rPr lang="en-US" baseline="0" dirty="0"/>
              <a:t>. Son [beep]</a:t>
            </a:r>
          </a:p>
          <a:p>
            <a:pPr marL="228600" indent="-228600">
              <a:buAutoNum type="arabicParenR"/>
            </a:pPr>
            <a:r>
              <a:rPr lang="en-US" baseline="0" dirty="0" err="1"/>
              <a:t>Tienen</a:t>
            </a:r>
            <a:r>
              <a:rPr lang="en-US" baseline="0" dirty="0"/>
              <a:t> </a:t>
            </a:r>
            <a:r>
              <a:rPr lang="en-US" baseline="0" dirty="0" err="1"/>
              <a:t>unas</a:t>
            </a:r>
            <a:r>
              <a:rPr lang="en-US" baseline="0" dirty="0"/>
              <a:t> </a:t>
            </a:r>
            <a:r>
              <a:rPr lang="en-US" baseline="0" dirty="0" err="1"/>
              <a:t>cosas</a:t>
            </a:r>
            <a:r>
              <a:rPr lang="en-US" baseline="0" dirty="0"/>
              <a:t>. Son [beep]</a:t>
            </a:r>
          </a:p>
          <a:p>
            <a:pPr marL="228600" indent="-228600">
              <a:buAutoNum type="arabicParenR"/>
            </a:pPr>
            <a:r>
              <a:rPr lang="en-US" baseline="0" dirty="0" err="1"/>
              <a:t>Tienen</a:t>
            </a:r>
            <a:r>
              <a:rPr lang="en-US" baseline="0" dirty="0"/>
              <a:t> una </a:t>
            </a:r>
            <a:r>
              <a:rPr lang="en-US" baseline="0" dirty="0" err="1"/>
              <a:t>tía</a:t>
            </a:r>
            <a:r>
              <a:rPr lang="en-US" baseline="0" dirty="0"/>
              <a:t>. </a:t>
            </a:r>
            <a:r>
              <a:rPr lang="en-US" baseline="0" dirty="0" err="1"/>
              <a:t>Es</a:t>
            </a:r>
            <a:r>
              <a:rPr lang="en-US" baseline="0" dirty="0"/>
              <a:t> [beep]</a:t>
            </a:r>
          </a:p>
          <a:p>
            <a:pPr marL="228600" indent="-228600">
              <a:buAutoNum type="arabicParenR"/>
            </a:pPr>
            <a:r>
              <a:rPr lang="en-US" baseline="0" dirty="0" err="1"/>
              <a:t>Tiene</a:t>
            </a:r>
            <a:r>
              <a:rPr lang="en-US" baseline="0" dirty="0"/>
              <a:t> </a:t>
            </a:r>
            <a:r>
              <a:rPr lang="en-US" baseline="0" dirty="0" err="1"/>
              <a:t>unos</a:t>
            </a:r>
            <a:r>
              <a:rPr lang="en-US" baseline="0" dirty="0"/>
              <a:t> amigos. Son [beep]</a:t>
            </a:r>
          </a:p>
          <a:p>
            <a:pPr marL="228600" indent="-228600">
              <a:buAutoNum type="arabicParenR"/>
            </a:pPr>
            <a:r>
              <a:rPr lang="en-US" baseline="0" dirty="0" err="1"/>
              <a:t>Tienen</a:t>
            </a:r>
            <a:r>
              <a:rPr lang="en-US" baseline="0" dirty="0"/>
              <a:t> una </a:t>
            </a:r>
            <a:r>
              <a:rPr lang="en-US" baseline="0" dirty="0" err="1"/>
              <a:t>familia</a:t>
            </a:r>
            <a:r>
              <a:rPr lang="en-US" baseline="0" dirty="0"/>
              <a:t>. </a:t>
            </a:r>
            <a:r>
              <a:rPr lang="en-US" baseline="0" dirty="0" err="1"/>
              <a:t>Es</a:t>
            </a:r>
            <a:r>
              <a:rPr lang="en-US" baseline="0" dirty="0"/>
              <a:t> [beep]</a:t>
            </a:r>
          </a:p>
          <a:p>
            <a:pPr marL="228600" indent="-228600">
              <a:buAutoNum type="arabicParenR"/>
            </a:pPr>
            <a:endParaRPr lang="en-US" baseline="0" dirty="0"/>
          </a:p>
          <a:p>
            <a:pPr marL="0" indent="0">
              <a:buNone/>
            </a:pPr>
            <a:r>
              <a:rPr lang="en-US" baseline="0" dirty="0"/>
              <a:t>Students can then write an appropriate adjective, striving for correct agreement.  Teachers could also ask students to give the English.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2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partner A’s sheet.</a:t>
            </a:r>
          </a:p>
          <a:p>
            <a:r>
              <a:rPr lang="en-GB" dirty="0"/>
              <a:t>Each partner</a:t>
            </a:r>
            <a:r>
              <a:rPr lang="en-GB" baseline="0" dirty="0"/>
              <a:t> must first write their own set of sentences in Spanish.  They then take it in turns to say a sentence to their partner who must listen to find out the information about the person/s being described and write the details under the correct picture in English.  Students need to listen carefully for </a:t>
            </a:r>
            <a:r>
              <a:rPr lang="en-GB" baseline="0" dirty="0" err="1"/>
              <a:t>tiene</a:t>
            </a:r>
            <a:r>
              <a:rPr lang="en-GB" baseline="0" dirty="0"/>
              <a:t>/</a:t>
            </a:r>
            <a:r>
              <a:rPr lang="en-GB" baseline="0" dirty="0" err="1"/>
              <a:t>tienen</a:t>
            </a:r>
            <a:r>
              <a:rPr lang="en-GB" baseline="0" dirty="0"/>
              <a:t> to determine a) who is being described, then listen to the details to determine b) the exact description.</a:t>
            </a:r>
          </a:p>
          <a:p>
            <a:r>
              <a:rPr lang="en-GB" baseline="0" dirty="0"/>
              <a:t>At the end of the activity partners compare their answers to the original sentences to see if the have understood the information correctly.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9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partner B’s sheet.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21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can display this slide</a:t>
            </a:r>
            <a:r>
              <a:rPr lang="en-GB" baseline="0" dirty="0"/>
              <a:t> to allow students to check if their understanding in English was correct.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dirty="0"/>
              <a:t>Use</a:t>
            </a:r>
            <a:r>
              <a:rPr lang="en-GB" baseline="0" dirty="0"/>
              <a:t> this slide to revisit </a:t>
            </a:r>
            <a:r>
              <a:rPr lang="en-GB" i="1" baseline="0" dirty="0"/>
              <a:t>tener</a:t>
            </a:r>
            <a:r>
              <a:rPr lang="en-GB" i="0" baseline="0" dirty="0"/>
              <a:t>, </a:t>
            </a:r>
            <a:r>
              <a:rPr lang="en-GB" baseline="0" dirty="0"/>
              <a:t>which was seen in Term 1.1 week 4.</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680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can display this slide</a:t>
            </a:r>
            <a:r>
              <a:rPr lang="en-GB" baseline="0" dirty="0"/>
              <a:t> to allow students to check if their original Spanish was correct, as the final brining together of this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2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final translation activity brings together</a:t>
            </a:r>
            <a:r>
              <a:rPr lang="en-GB" baseline="0" dirty="0"/>
              <a:t> all the learning points from the two lesson sequence and presents a challenge in terms of accuracy of verb and adjective agreement.  This will allow the teacher to gauge the students’ competency with these grammatical features.</a:t>
            </a:r>
          </a:p>
          <a:p>
            <a:r>
              <a:rPr lang="en-GB" baseline="0" dirty="0"/>
              <a:t>Numbers 6 &amp; 7 may lead to some discussion.  This presents an opportunity to clarify and exemplify the meanings of </a:t>
            </a:r>
            <a:r>
              <a:rPr lang="en-GB" baseline="0" dirty="0" err="1"/>
              <a:t>tiene</a:t>
            </a:r>
            <a:r>
              <a:rPr lang="en-GB" baseline="0" dirty="0"/>
              <a:t> / </a:t>
            </a:r>
            <a:r>
              <a:rPr lang="en-GB" baseline="0" dirty="0" err="1"/>
              <a:t>tienen</a:t>
            </a:r>
            <a:r>
              <a:rPr lang="en-GB" baseline="0" dirty="0"/>
              <a:t> as has/have </a:t>
            </a:r>
            <a:r>
              <a:rPr lang="en-GB" baseline="0" dirty="0" err="1"/>
              <a:t>i.e</a:t>
            </a:r>
            <a:r>
              <a:rPr lang="en-GB" baseline="0" dirty="0"/>
              <a:t> not he/she/it has &amp; they have.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6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Now</a:t>
            </a:r>
            <a:r>
              <a:rPr lang="en-GB" baseline="0" dirty="0"/>
              <a:t> introduce students to </a:t>
            </a:r>
            <a:r>
              <a:rPr lang="en-GB" i="1" baseline="0" dirty="0"/>
              <a:t>tenemos </a:t>
            </a:r>
            <a:r>
              <a:rPr lang="en-GB" i="0" baseline="0" dirty="0"/>
              <a:t>and show its use in a sentence.  Elicit the meaning in English of the sentence from the students.</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347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57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Here the adjective is ‘beeped out’ so that students have to work both aspects of knowledge (verb and adjectival agreement).</a:t>
            </a:r>
          </a:p>
          <a:p>
            <a:pPr lvl="0"/>
            <a:r>
              <a:rPr lang="en-GB" sz="1200" kern="1200" dirty="0">
                <a:solidFill>
                  <a:schemeClr val="tx1"/>
                </a:solidFill>
                <a:effectLst/>
                <a:latin typeface="+mn-lt"/>
                <a:ea typeface="+mn-ea"/>
                <a:cs typeface="+mn-cs"/>
              </a:rPr>
              <a:t>TRANSCRIPT</a:t>
            </a:r>
          </a:p>
          <a:p>
            <a:pPr marL="228600" lvl="0" indent="-228600">
              <a:buAutoNum type="alphaLcParenR"/>
            </a:pPr>
            <a:r>
              <a:rPr lang="en-GB" sz="1200" kern="120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productos</a:t>
            </a:r>
            <a:r>
              <a:rPr lang="en-GB" sz="1200" kern="1200" baseline="0" dirty="0">
                <a:solidFill>
                  <a:schemeClr val="tx1"/>
                </a:solidFill>
                <a:effectLst/>
                <a:latin typeface="+mn-lt"/>
                <a:ea typeface="+mn-ea"/>
                <a:cs typeface="+mn-cs"/>
              </a:rPr>
              <a:t> [beep]</a:t>
            </a:r>
          </a:p>
          <a:p>
            <a:pPr marL="228600" lvl="0" indent="-228600">
              <a:buAutoNum type="alphaLcParenR"/>
            </a:pPr>
            <a:r>
              <a:rPr lang="en-GB" sz="1200" kern="1200" baseline="0" dirty="0">
                <a:solidFill>
                  <a:schemeClr val="tx1"/>
                </a:solidFill>
                <a:effectLst/>
                <a:latin typeface="+mn-lt"/>
                <a:ea typeface="+mn-ea"/>
                <a:cs typeface="+mn-cs"/>
              </a:rPr>
              <a:t>Tenemos una vista [beep]</a:t>
            </a:r>
          </a:p>
          <a:p>
            <a:pPr marL="228600" lvl="0" indent="-228600">
              <a:buAutoNum type="alphaLcParenR"/>
            </a:pP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equipo</a:t>
            </a:r>
            <a:r>
              <a:rPr lang="en-GB" sz="1200" kern="1200" baseline="0" dirty="0">
                <a:solidFill>
                  <a:schemeClr val="tx1"/>
                </a:solidFill>
                <a:effectLst/>
                <a:latin typeface="+mn-lt"/>
                <a:ea typeface="+mn-ea"/>
                <a:cs typeface="+mn-cs"/>
              </a:rPr>
              <a:t> [beep]</a:t>
            </a:r>
          </a:p>
          <a:p>
            <a:pPr marL="228600" lvl="0" indent="-228600">
              <a:buAutoNum type="alphaLcParenR"/>
            </a:pP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bolsas</a:t>
            </a:r>
            <a:r>
              <a:rPr lang="en-GB" sz="1200" kern="1200" baseline="0" dirty="0">
                <a:solidFill>
                  <a:schemeClr val="tx1"/>
                </a:solidFill>
                <a:effectLst/>
                <a:latin typeface="+mn-lt"/>
                <a:ea typeface="+mn-ea"/>
                <a:cs typeface="+mn-cs"/>
              </a:rPr>
              <a:t> [beep]</a:t>
            </a:r>
          </a:p>
          <a:p>
            <a:pPr marL="0" lvl="0" indent="0">
              <a:buNone/>
            </a:pPr>
            <a:r>
              <a:rPr lang="en-GB" sz="1200" kern="1200" dirty="0">
                <a:solidFill>
                  <a:schemeClr val="tx1"/>
                </a:solidFill>
                <a:effectLst/>
                <a:latin typeface="+mn-lt"/>
                <a:ea typeface="+mn-ea"/>
                <a:cs typeface="+mn-cs"/>
              </a:rPr>
              <a:t>(Vocabulary</a:t>
            </a:r>
            <a:r>
              <a:rPr lang="en-GB" sz="1200" kern="1200" baseline="0" dirty="0">
                <a:solidFill>
                  <a:schemeClr val="tx1"/>
                </a:solidFill>
                <a:effectLst/>
                <a:latin typeface="+mn-lt"/>
                <a:ea typeface="+mn-ea"/>
                <a:cs typeface="+mn-cs"/>
              </a:rPr>
              <a:t> from 1.1.7/1.2.6 revisited here)</a:t>
            </a:r>
          </a:p>
          <a:p>
            <a:pPr lvl="0"/>
            <a:r>
              <a:rPr lang="en-GB" sz="1200" kern="1200" baseline="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una </a:t>
            </a:r>
            <a:r>
              <a:rPr lang="en-GB" sz="1200" kern="1200" baseline="0" dirty="0" err="1">
                <a:solidFill>
                  <a:schemeClr val="tx1"/>
                </a:solidFill>
                <a:effectLst/>
                <a:latin typeface="+mn-lt"/>
                <a:ea typeface="+mn-ea"/>
                <a:cs typeface="+mn-cs"/>
              </a:rPr>
              <a:t>camisa</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f) Tenemos </a:t>
            </a:r>
            <a:r>
              <a:rPr lang="en-GB" sz="1200" kern="1200" baseline="0" dirty="0" err="1">
                <a:solidFill>
                  <a:schemeClr val="tx1"/>
                </a:solidFill>
                <a:effectLst/>
                <a:latin typeface="+mn-lt"/>
                <a:ea typeface="+mn-ea"/>
                <a:cs typeface="+mn-cs"/>
              </a:rPr>
              <a:t>unos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zapatos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g) </a:t>
            </a: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cosas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h) Tenemos un </a:t>
            </a:r>
            <a:r>
              <a:rPr lang="en-GB" sz="1200" kern="1200" baseline="0" dirty="0" err="1">
                <a:solidFill>
                  <a:schemeClr val="tx1"/>
                </a:solidFill>
                <a:effectLst/>
                <a:latin typeface="+mn-lt"/>
                <a:ea typeface="+mn-ea"/>
                <a:cs typeface="+mn-cs"/>
              </a:rPr>
              <a:t>vaso</a:t>
            </a:r>
            <a:r>
              <a:rPr lang="en-GB" sz="1200" kern="1200" baseline="0" dirty="0">
                <a:solidFill>
                  <a:schemeClr val="tx1"/>
                </a:solidFill>
                <a:effectLst/>
                <a:latin typeface="+mn-lt"/>
                <a:ea typeface="+mn-ea"/>
                <a:cs typeface="+mn-cs"/>
              </a:rPr>
              <a:t> [beep]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(Nouns from 1.1.7 revisited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During the feedback, teachers could also ask students to give the English to check comprehension.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Use this slide to model the instructions of this next activity to students. </a:t>
            </a:r>
          </a:p>
          <a:p>
            <a:endParaRPr lang="en-US" baseline="0" dirty="0"/>
          </a:p>
          <a:p>
            <a:r>
              <a:rPr lang="en-US" baseline="0" dirty="0"/>
              <a:t>Explain to students they are going to write three sentences using </a:t>
            </a:r>
            <a:r>
              <a:rPr lang="en-US" i="1" baseline="0" dirty="0"/>
              <a:t>I have </a:t>
            </a:r>
            <a:r>
              <a:rPr lang="en-US" baseline="0" dirty="0"/>
              <a:t>and three using </a:t>
            </a:r>
            <a:r>
              <a:rPr lang="en-US" i="1" baseline="0" dirty="0"/>
              <a:t>we have </a:t>
            </a:r>
            <a:r>
              <a:rPr lang="en-US" baseline="0" dirty="0"/>
              <a:t>for the words they are given.  Use the custom animation on this slide to model the instructions.</a:t>
            </a:r>
          </a:p>
          <a:p>
            <a:r>
              <a:rPr lang="en-US" baseline="0" dirty="0"/>
              <a:t>When explaining the activity to students – if they already have their blank grid in front of them, this will help them further understand the requirements.</a:t>
            </a:r>
          </a:p>
          <a:p>
            <a:endParaRPr lang="en-GB" dirty="0"/>
          </a:p>
          <a:p>
            <a:r>
              <a:rPr lang="en-GB" dirty="0"/>
              <a:t>Students need to</a:t>
            </a:r>
            <a:r>
              <a:rPr lang="en-GB" baseline="0" dirty="0"/>
              <a:t> use the image of the family tree, their knowledge of family members from this lesson together with other family member words (brother and sister from 1.2 wk7).  Students also need the word for cat which is from 1.1 wk4.   Teachers could do a quick knowledge check by eliciting these three words form students and writing them up on the board if they think that would help.</a:t>
            </a:r>
          </a:p>
          <a:p>
            <a:r>
              <a:rPr lang="en-GB" u="sng" baseline="0" dirty="0"/>
              <a:t>Writing</a:t>
            </a:r>
          </a:p>
          <a:p>
            <a:r>
              <a:rPr lang="en-GB" baseline="0" dirty="0"/>
              <a:t>Students write their three sentences starting with </a:t>
            </a:r>
            <a:r>
              <a:rPr lang="en-GB" i="1" baseline="0" dirty="0" err="1"/>
              <a:t>tengo</a:t>
            </a:r>
            <a:r>
              <a:rPr lang="en-GB" baseline="0" dirty="0"/>
              <a:t> and three starting with </a:t>
            </a:r>
            <a:r>
              <a:rPr lang="en-GB" i="1" baseline="0" dirty="0"/>
              <a:t>tenemos</a:t>
            </a:r>
            <a:r>
              <a:rPr lang="en-GB" baseline="0" dirty="0"/>
              <a:t> for the family members they have been given.  Students must also write the answer– this is so they have already thought through the response to be able to check it against what their partner will say. </a:t>
            </a:r>
          </a:p>
          <a:p>
            <a:r>
              <a:rPr lang="en-GB" u="sng" baseline="0" dirty="0"/>
              <a:t>Speaking and listening</a:t>
            </a:r>
          </a:p>
          <a:p>
            <a:r>
              <a:rPr lang="en-GB" u="none" baseline="0" dirty="0"/>
              <a:t>Partner A will say one of their sentences to partner B, who has to identify the correct name.  The family tree will need displaying on the board throughout this activity.  Partners take it in turns thereafter.</a:t>
            </a:r>
          </a:p>
          <a:p>
            <a:endParaRPr lang="en-GB" u="none" baseline="0" dirty="0"/>
          </a:p>
          <a:p>
            <a:r>
              <a:rPr lang="en-GB" u="none" baseline="0" dirty="0"/>
              <a:t>Students will need to think carefully about the meanings of </a:t>
            </a:r>
            <a:r>
              <a:rPr lang="en-GB" i="1" u="none" baseline="0" dirty="0" err="1"/>
              <a:t>tengo</a:t>
            </a:r>
            <a:r>
              <a:rPr lang="en-GB" u="none" baseline="0" dirty="0"/>
              <a:t> and </a:t>
            </a:r>
            <a:r>
              <a:rPr lang="en-GB" i="1" u="none" baseline="0" dirty="0"/>
              <a:t>tenemos</a:t>
            </a:r>
            <a:r>
              <a:rPr lang="en-GB" u="none" baseline="0" dirty="0"/>
              <a:t> to arrive at their answers given that the vocabulary items do not yield the response alone.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0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display during the writing/speaking/listening activity.  Explain to students they are going to write three sentences using </a:t>
            </a:r>
            <a:r>
              <a:rPr lang="en-US" i="1" baseline="0" dirty="0"/>
              <a:t>I have </a:t>
            </a:r>
            <a:r>
              <a:rPr lang="en-US" baseline="0" dirty="0"/>
              <a:t>and three using </a:t>
            </a:r>
            <a:r>
              <a:rPr lang="en-US" i="1" baseline="0" dirty="0"/>
              <a:t>we have </a:t>
            </a:r>
            <a:r>
              <a:rPr lang="en-US" baseline="0" dirty="0"/>
              <a:t>for the words they are given.  Use the custom animation on this slide to model the instructions.</a:t>
            </a:r>
          </a:p>
          <a:p>
            <a:r>
              <a:rPr lang="en-US" baseline="0" dirty="0"/>
              <a:t>Explain the activity to students – if they already have their blank grid in front of them, this will help them further understand the requirements.</a:t>
            </a:r>
          </a:p>
          <a:p>
            <a:r>
              <a:rPr lang="en-GB" dirty="0"/>
              <a:t>Students need to</a:t>
            </a:r>
            <a:r>
              <a:rPr lang="en-GB" baseline="0" dirty="0"/>
              <a:t> use the image of the family tree, their knowledge of family members from this lesson together with other family member words (brother and sister from 1.2 wk7).  Students also need the word for cat which is from 1.1 wk4.   Teachers could do a quick knowledge check by eliciting these three words form students and writing them up on the board if they think that would help.</a:t>
            </a:r>
          </a:p>
          <a:p>
            <a:r>
              <a:rPr lang="en-GB" u="sng" baseline="0" dirty="0"/>
              <a:t>Writing</a:t>
            </a:r>
          </a:p>
          <a:p>
            <a:r>
              <a:rPr lang="en-GB" baseline="0" dirty="0"/>
              <a:t>Students write their three sentences starting with </a:t>
            </a:r>
            <a:r>
              <a:rPr lang="en-GB" baseline="0" dirty="0" err="1"/>
              <a:t>tengo</a:t>
            </a:r>
            <a:r>
              <a:rPr lang="en-GB" baseline="0" dirty="0"/>
              <a:t> and three starting with tenemos.  Students must also give the answer– this is so they have already thought through the response to be able to check it against what their partner will say. </a:t>
            </a:r>
          </a:p>
          <a:p>
            <a:r>
              <a:rPr lang="en-GB" u="sng" baseline="0" dirty="0"/>
              <a:t>Speaking and listening</a:t>
            </a:r>
          </a:p>
          <a:p>
            <a:r>
              <a:rPr lang="en-GB" u="none" baseline="0" dirty="0"/>
              <a:t>Partner A will say one of their sentences to partner B, who has to identify the correct name.  The family tree will need displaying on the board throughout this activity.  Partners take it in turns thereafter.</a:t>
            </a:r>
          </a:p>
          <a:p>
            <a:endParaRPr lang="en-GB" u="none" baseline="0" dirty="0"/>
          </a:p>
          <a:p>
            <a:r>
              <a:rPr lang="en-GB" u="none" baseline="0" dirty="0"/>
              <a:t>Students will need to think carefully about the meanings of </a:t>
            </a:r>
            <a:r>
              <a:rPr lang="en-GB" u="none" baseline="0" dirty="0" err="1"/>
              <a:t>tengo</a:t>
            </a:r>
            <a:r>
              <a:rPr lang="en-GB" u="none" baseline="0" dirty="0"/>
              <a:t> y tenemos to arrive at their answers given that the vocabulary items do not yield the response alone.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5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baseline="0" dirty="0"/>
              <a:t>Worksheet for printing</a:t>
            </a:r>
          </a:p>
          <a:p>
            <a:r>
              <a:rPr lang="en-GB" u="none" baseline="0" dirty="0"/>
              <a:t>Blank copy for printing should teachers wish to use this as a worksheet.  Cut down the middle to give out the correct parts to each pair.  Partners should not have sight of each others’ sheets.  </a:t>
            </a:r>
          </a:p>
          <a:p>
            <a:r>
              <a:rPr lang="en-GB" u="none" baseline="0" dirty="0"/>
              <a:t>English instructions are given on this student worksheet.  Teachers could delete the text box should it not be needed.  NB font size is 12 given that this is a slide to be printed and not intended to be projected.</a:t>
            </a:r>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baseline="0" dirty="0"/>
              <a:t>Teachers could choose to use this slide to check through students’ answers.  Either using the custom animation to go through answers individually or showing the answers all at once so students can quickly check their sentences as the final bringing together of this activity.</a:t>
            </a:r>
          </a:p>
          <a:p>
            <a:endParaRPr lang="en-GB" u="none" baseline="0" dirty="0"/>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431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52898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288197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069725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1482393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47578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325154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510462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54928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56800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128196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373122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47341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93752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426459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30150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0247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55965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60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529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615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84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3527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489C13-DAA8-4DE4-9A6E-24D989E8ACBF}"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4235744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3350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0025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54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489C13-DAA8-4DE4-9A6E-24D989E8ACBF}"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95176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489C13-DAA8-4DE4-9A6E-24D989E8ACBF}" type="datetimeFigureOut">
              <a:rPr lang="en-GB" smtClean="0"/>
              <a:t>30/03/2020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240672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489C13-DAA8-4DE4-9A6E-24D989E8ACBF}" type="datetimeFigureOut">
              <a:rPr lang="en-GB" smtClean="0"/>
              <a:t>30/03/2020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406722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89C13-DAA8-4DE4-9A6E-24D989E8ACBF}" type="datetimeFigureOut">
              <a:rPr lang="en-GB" smtClean="0"/>
              <a:t>30/03/2020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80923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489C13-DAA8-4DE4-9A6E-24D989E8ACBF}"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2917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489C13-DAA8-4DE4-9A6E-24D989E8ACBF}"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67443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89C13-DAA8-4DE4-9A6E-24D989E8ACBF}" type="datetimeFigureOut">
              <a:rPr lang="en-GB" smtClean="0"/>
              <a:t>30/03/2020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A3A5F-3669-4E0E-948B-6A60B06D40FB}" type="slidenum">
              <a:rPr lang="en-GB" smtClean="0"/>
              <a:t>‹#›</a:t>
            </a:fld>
            <a:endParaRPr lang="en-GB"/>
          </a:p>
        </p:txBody>
      </p:sp>
    </p:spTree>
    <p:extLst>
      <p:ext uri="{BB962C8B-B14F-4D97-AF65-F5344CB8AC3E}">
        <p14:creationId xmlns:p14="http://schemas.microsoft.com/office/powerpoint/2010/main" val="326171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11971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50423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audio" Target="../media/audio12.wav"/><Relationship Id="rId11" Type="http://schemas.openxmlformats.org/officeDocument/2006/relationships/image" Target="../media/image21.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audio" Target="../media/audio4.wav"/><Relationship Id="rId11" Type="http://schemas.openxmlformats.org/officeDocument/2006/relationships/audio" Target="../media/audio5.wav"/><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12.jpe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image" Target="../media/image10.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12.jpe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image" Target="../media/image10.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4" name="Subtitle 5">
            <a:extLst>
              <a:ext uri="{FF2B5EF4-FFF2-40B4-BE49-F238E27FC236}">
                <a16:creationId xmlns:a16="http://schemas.microsoft.com/office/drawing/2014/main" id="{DDFED1B0-8365-D84A-847E-1CD3FA337399}"/>
              </a:ext>
            </a:extLst>
          </p:cNvPr>
          <p:cNvSpPr txBox="1">
            <a:spLocks/>
          </p:cNvSpPr>
          <p:nvPr/>
        </p:nvSpPr>
        <p:spPr>
          <a:xfrm>
            <a:off x="190329" y="3145187"/>
            <a:ext cx="4899464" cy="10632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a:pPr>
            <a:r>
              <a:rPr lang="en-GB" sz="2600" dirty="0">
                <a:solidFill>
                  <a:prstClr val="white"/>
                </a:solidFill>
              </a:rPr>
              <a:t>Using the verb ‘</a:t>
            </a:r>
            <a:r>
              <a:rPr lang="en-GB" sz="2600" dirty="0" err="1">
                <a:solidFill>
                  <a:prstClr val="white"/>
                </a:solidFill>
              </a:rPr>
              <a:t>tenemos</a:t>
            </a:r>
            <a:r>
              <a:rPr lang="en-GB" sz="2600" dirty="0">
                <a:solidFill>
                  <a:prstClr val="white"/>
                </a:solidFill>
              </a:rPr>
              <a:t>’ </a:t>
            </a:r>
          </a:p>
          <a:p>
            <a:pPr lvl="0" algn="l">
              <a:defRPr/>
            </a:pPr>
            <a:r>
              <a:rPr lang="en-GB" sz="2600" dirty="0">
                <a:solidFill>
                  <a:prstClr val="white"/>
                </a:solidFill>
              </a:rPr>
              <a:t>Adjective agreement (revisited)</a:t>
            </a:r>
            <a:endParaRPr kumimoji="0" lang="en-GB" sz="2600" i="0" u="none" strike="noStrike" kern="1200" cap="none" spc="0" normalizeH="0" baseline="0" noProof="0" dirty="0">
              <a:ln>
                <a:noFill/>
              </a:ln>
              <a:solidFill>
                <a:prstClr val="white"/>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i="0" u="none" strike="noStrike" kern="1200" cap="none" spc="0" normalizeH="0" baseline="0" noProof="0" dirty="0">
              <a:ln>
                <a:noFill/>
              </a:ln>
              <a:solidFill>
                <a:srgbClr val="4472C4">
                  <a:lumMod val="50000"/>
                </a:srgbClr>
              </a:solidFill>
              <a:effectLst/>
              <a:uLnTx/>
              <a:uFillTx/>
            </a:endParaRPr>
          </a:p>
        </p:txBody>
      </p:sp>
      <p:sp>
        <p:nvSpPr>
          <p:cNvPr id="25"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2 - Lesson 31</a:t>
            </a:r>
          </a:p>
        </p:txBody>
      </p:sp>
      <p:sp>
        <p:nvSpPr>
          <p:cNvPr id="26" name="Title 3">
            <a:extLst>
              <a:ext uri="{FF2B5EF4-FFF2-40B4-BE49-F238E27FC236}">
                <a16:creationId xmlns:a16="http://schemas.microsoft.com/office/drawing/2014/main" id="{AB3692F8-CE33-C34E-B376-364FE77401E4}"/>
              </a:ext>
            </a:extLst>
          </p:cNvPr>
          <p:cNvSpPr txBox="1">
            <a:spLocks/>
          </p:cNvSpPr>
          <p:nvPr/>
        </p:nvSpPr>
        <p:spPr>
          <a:xfrm>
            <a:off x="223130" y="6151544"/>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Rachel Hawkes / Nick Avery </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30/03/2019</a:t>
            </a:r>
          </a:p>
        </p:txBody>
      </p:sp>
      <p:sp>
        <p:nvSpPr>
          <p:cNvPr id="2" name="Title 1">
            <a:extLst>
              <a:ext uri="{FF2B5EF4-FFF2-40B4-BE49-F238E27FC236}">
                <a16:creationId xmlns:a16="http://schemas.microsoft.com/office/drawing/2014/main" id="{A20D5BD8-6C6E-6E4B-BD4D-102D23B60C5B}"/>
              </a:ext>
            </a:extLst>
          </p:cNvPr>
          <p:cNvSpPr>
            <a:spLocks noGrp="1"/>
          </p:cNvSpPr>
          <p:nvPr>
            <p:ph type="title"/>
          </p:nvPr>
        </p:nvSpPr>
        <p:spPr>
          <a:xfrm>
            <a:off x="155948" y="2103437"/>
            <a:ext cx="10515600" cy="1325563"/>
          </a:xfrm>
        </p:spPr>
        <p:txBody>
          <a:bodyPr>
            <a:normAutofit/>
          </a:bodyPr>
          <a:lstStyle/>
          <a:p>
            <a:r>
              <a:rPr lang="en-GB" sz="4000" b="1" dirty="0">
                <a:solidFill>
                  <a:prstClr val="white"/>
                </a:solidFill>
                <a:latin typeface="Century Gothic" panose="020B0502020202020204" pitchFamily="34" charset="0"/>
              </a:rPr>
              <a:t>Grammar</a:t>
            </a:r>
            <a:endParaRPr lang="en-US" sz="4000" dirty="0"/>
          </a:p>
        </p:txBody>
      </p:sp>
    </p:spTree>
    <p:extLst>
      <p:ext uri="{BB962C8B-B14F-4D97-AF65-F5344CB8AC3E}">
        <p14:creationId xmlns:p14="http://schemas.microsoft.com/office/powerpoint/2010/main" val="163517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5">
            <a:extLst>
              <a:ext uri="{FF2B5EF4-FFF2-40B4-BE49-F238E27FC236}">
                <a16:creationId xmlns:a16="http://schemas.microsoft.com/office/drawing/2014/main" id="{DDFED1B0-8365-D84A-847E-1CD3FA337399}"/>
              </a:ext>
            </a:extLst>
          </p:cNvPr>
          <p:cNvSpPr txBox="1">
            <a:spLocks/>
          </p:cNvSpPr>
          <p:nvPr/>
        </p:nvSpPr>
        <p:spPr>
          <a:xfrm>
            <a:off x="190329" y="3145187"/>
            <a:ext cx="4899464" cy="10632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i="0" u="none" strike="noStrike" kern="1200" cap="none" spc="0" normalizeH="0" baseline="0" noProof="0" dirty="0">
                <a:ln>
                  <a:noFill/>
                </a:ln>
                <a:solidFill>
                  <a:prstClr val="white"/>
                </a:solidFill>
                <a:effectLst/>
                <a:uLnTx/>
                <a:uFillTx/>
              </a:rPr>
              <a:t>Using the verb ‘tienen’</a:t>
            </a:r>
            <a:endParaRPr kumimoji="0" lang="en-GB" sz="2600" i="0" u="none" strike="noStrike" kern="1200" cap="none" spc="0" normalizeH="0" noProof="0" dirty="0">
              <a:ln>
                <a:noFill/>
              </a:ln>
              <a:solidFill>
                <a:prstClr val="white"/>
              </a:solidFill>
              <a:effectLst/>
              <a:uLnTx/>
              <a:uFillTx/>
            </a:endParaRPr>
          </a:p>
          <a:p>
            <a:pPr algn="l"/>
            <a:r>
              <a:rPr lang="en-GB" sz="2600" dirty="0">
                <a:solidFill>
                  <a:prstClr val="white"/>
                </a:solidFill>
              </a:rPr>
              <a:t>Adjective agreement (revisited)</a:t>
            </a:r>
            <a:endParaRPr kumimoji="0" lang="en-GB" sz="2600" i="0" u="none" strike="noStrike" kern="1200" cap="none" spc="0" normalizeH="0" baseline="0" noProof="0" dirty="0">
              <a:ln>
                <a:noFill/>
              </a:ln>
              <a:solidFill>
                <a:prstClr val="white"/>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i="0" u="none" strike="noStrike" kern="1200" cap="none" spc="0" normalizeH="0" baseline="0" noProof="0" dirty="0">
              <a:ln>
                <a:noFill/>
              </a:ln>
              <a:solidFill>
                <a:srgbClr val="4472C4">
                  <a:lumMod val="50000"/>
                </a:srgbClr>
              </a:solidFill>
              <a:effectLst/>
              <a:uLnTx/>
              <a:uFillTx/>
            </a:endParaRPr>
          </a:p>
        </p:txBody>
      </p:sp>
      <p:sp>
        <p:nvSpPr>
          <p:cNvPr id="19"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2 - Lesson 32</a:t>
            </a:r>
          </a:p>
        </p:txBody>
      </p:sp>
      <p:sp>
        <p:nvSpPr>
          <p:cNvPr id="20" name="Title 3">
            <a:extLst>
              <a:ext uri="{FF2B5EF4-FFF2-40B4-BE49-F238E27FC236}">
                <a16:creationId xmlns:a16="http://schemas.microsoft.com/office/drawing/2014/main" id="{AB3692F8-CE33-C34E-B376-364FE77401E4}"/>
              </a:ext>
            </a:extLst>
          </p:cNvPr>
          <p:cNvSpPr txBox="1">
            <a:spLocks/>
          </p:cNvSpPr>
          <p:nvPr/>
        </p:nvSpPr>
        <p:spPr>
          <a:xfrm>
            <a:off x="223130" y="6151544"/>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Rachel Hawkes / Nick Avery </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29/03/2019</a:t>
            </a:r>
          </a:p>
        </p:txBody>
      </p:sp>
      <p:sp>
        <p:nvSpPr>
          <p:cNvPr id="2" name="Title 1">
            <a:extLst>
              <a:ext uri="{FF2B5EF4-FFF2-40B4-BE49-F238E27FC236}">
                <a16:creationId xmlns:a16="http://schemas.microsoft.com/office/drawing/2014/main" id="{85667D58-FE42-0F44-A85F-63692FFEDB10}"/>
              </a:ext>
            </a:extLst>
          </p:cNvPr>
          <p:cNvSpPr>
            <a:spLocks noGrp="1"/>
          </p:cNvSpPr>
          <p:nvPr>
            <p:ph type="title"/>
          </p:nvPr>
        </p:nvSpPr>
        <p:spPr>
          <a:xfrm>
            <a:off x="155948" y="2125736"/>
            <a:ext cx="10515600" cy="1325563"/>
          </a:xfrm>
        </p:spPr>
        <p:txBody>
          <a:bodyPr>
            <a:normAutofit/>
          </a:bodyPr>
          <a:lstStyle/>
          <a:p>
            <a:r>
              <a:rPr lang="en-GB" sz="4000" b="1" dirty="0">
                <a:solidFill>
                  <a:prstClr val="white"/>
                </a:solidFill>
              </a:rPr>
              <a:t>Grammar [2]</a:t>
            </a:r>
            <a:endParaRPr lang="en-US" sz="4000" dirty="0"/>
          </a:p>
        </p:txBody>
      </p:sp>
    </p:spTree>
    <p:extLst>
      <p:ext uri="{BB962C8B-B14F-4D97-AF65-F5344CB8AC3E}">
        <p14:creationId xmlns:p14="http://schemas.microsoft.com/office/powerpoint/2010/main" val="323190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tener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have |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having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mn-ea"/>
                <a:cs typeface="Arial"/>
                <a:sym typeface="Century Gothic"/>
              </a:rPr>
              <a:t>tiene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134252"/>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s/he has | it has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975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tienen</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[they have]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0" y="3935663"/>
            <a:ext cx="1195969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54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Tienen</a:t>
            </a:r>
            <a:r>
              <a:rPr kumimoji="0" lang="en-GB" sz="54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gato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Es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hermoso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2514600" y="4951326"/>
            <a:ext cx="805815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They have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cat. It’s beautiful]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57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176813" y="590633"/>
            <a:ext cx="4529798" cy="3695634"/>
            <a:chOff x="7371470" y="665351"/>
            <a:chExt cx="4417255" cy="3530991"/>
          </a:xfrm>
        </p:grpSpPr>
        <p:sp>
          <p:nvSpPr>
            <p:cNvPr id="4" name="Isosceles Triangle 3"/>
            <p:cNvSpPr/>
            <p:nvPr/>
          </p:nvSpPr>
          <p:spPr>
            <a:xfrm>
              <a:off x="7371470" y="665351"/>
              <a:ext cx="4417255" cy="3530991"/>
            </a:xfrm>
            <a:prstGeom prst="triangl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Isosceles Triangle 9"/>
            <p:cNvSpPr/>
            <p:nvPr/>
          </p:nvSpPr>
          <p:spPr>
            <a:xfrm>
              <a:off x="10255346" y="3014656"/>
              <a:ext cx="1533379" cy="1181686"/>
            </a:xfrm>
            <a:prstGeom prst="triangle">
              <a:avLst/>
            </a:prstGeom>
            <a:solidFill>
              <a:srgbClr val="FFCCCC"/>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t>
              </a:r>
            </a:p>
          </p:txBody>
        </p:sp>
      </p:grpSp>
      <p:grpSp>
        <p:nvGrpSpPr>
          <p:cNvPr id="17" name="Group 16"/>
          <p:cNvGrpSpPr/>
          <p:nvPr/>
        </p:nvGrpSpPr>
        <p:grpSpPr>
          <a:xfrm>
            <a:off x="653869" y="715936"/>
            <a:ext cx="4839286" cy="3587263"/>
            <a:chOff x="1167619" y="665351"/>
            <a:chExt cx="4839286" cy="3587263"/>
          </a:xfrm>
        </p:grpSpPr>
        <p:grpSp>
          <p:nvGrpSpPr>
            <p:cNvPr id="15" name="Group 14"/>
            <p:cNvGrpSpPr/>
            <p:nvPr/>
          </p:nvGrpSpPr>
          <p:grpSpPr>
            <a:xfrm>
              <a:off x="1167619" y="665351"/>
              <a:ext cx="4839286" cy="3587263"/>
              <a:chOff x="1167619" y="1139482"/>
              <a:chExt cx="4839286" cy="3587263"/>
            </a:xfrm>
          </p:grpSpPr>
          <p:sp>
            <p:nvSpPr>
              <p:cNvPr id="5" name="Rectangle 4"/>
              <p:cNvSpPr/>
              <p:nvPr/>
            </p:nvSpPr>
            <p:spPr>
              <a:xfrm>
                <a:off x="1167619" y="1139483"/>
                <a:ext cx="4839286" cy="358726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4600135" y="1139484"/>
                <a:ext cx="1406770"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167619" y="1139482"/>
                <a:ext cx="1406770"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4470401" y="3218639"/>
                <a:ext cx="1536504"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8" name="TextBox 7"/>
            <p:cNvSpPr txBox="1"/>
            <p:nvPr/>
          </p:nvSpPr>
          <p:spPr>
            <a:xfrm>
              <a:off x="1167619" y="2727577"/>
              <a:ext cx="1619124"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os</a:t>
              </a:r>
              <a:endPar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16" name="TextBox 15"/>
          <p:cNvSpPr txBox="1"/>
          <p:nvPr/>
        </p:nvSpPr>
        <p:spPr>
          <a:xfrm>
            <a:off x="653869" y="4415170"/>
            <a:ext cx="113385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blanco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interesante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rico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caro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importante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antiguo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guapo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artístico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alegre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bonito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bueno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bajo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tonto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fuerte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serio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nervioso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tranquilo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alto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raro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pequeño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famoso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hermoso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barato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617081" y="110223"/>
            <a:ext cx="9818689" cy="498970"/>
          </a:xfrm>
        </p:spPr>
        <p:txBody>
          <a:bodyPr>
            <a:normAutofit fontScale="90000"/>
          </a:bodyPr>
          <a:lstStyle/>
          <a:p>
            <a:r>
              <a:rPr lang="en-GB" sz="4000" b="1" dirty="0"/>
              <a:t>Organiza los adjetivos. Hay dos opciones.</a:t>
            </a:r>
          </a:p>
        </p:txBody>
      </p:sp>
      <p:sp>
        <p:nvSpPr>
          <p:cNvPr id="11" name="TextBox 10"/>
          <p:cNvSpPr txBox="1"/>
          <p:nvPr/>
        </p:nvSpPr>
        <p:spPr>
          <a:xfrm>
            <a:off x="0" y="715936"/>
            <a:ext cx="617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F0302020204030204"/>
                <a:ea typeface="+mn-ea"/>
                <a:cs typeface="+mn-cs"/>
              </a:rPr>
              <a:t>1)</a:t>
            </a:r>
          </a:p>
        </p:txBody>
      </p:sp>
      <p:sp>
        <p:nvSpPr>
          <p:cNvPr id="19" name="TextBox 18"/>
          <p:cNvSpPr txBox="1"/>
          <p:nvPr/>
        </p:nvSpPr>
        <p:spPr>
          <a:xfrm>
            <a:off x="8162946" y="885213"/>
            <a:ext cx="617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78693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62707" y="665351"/>
            <a:ext cx="6696221" cy="3812530"/>
            <a:chOff x="1167619" y="1139482"/>
            <a:chExt cx="4839286" cy="3587263"/>
          </a:xfrm>
        </p:grpSpPr>
        <p:sp>
          <p:nvSpPr>
            <p:cNvPr id="5" name="Rectangle 4"/>
            <p:cNvSpPr/>
            <p:nvPr/>
          </p:nvSpPr>
          <p:spPr>
            <a:xfrm>
              <a:off x="1167619" y="1139483"/>
              <a:ext cx="4839286" cy="358726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4600135" y="1139484"/>
              <a:ext cx="1406770"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167619" y="1139482"/>
              <a:ext cx="1406770"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4600135" y="3218639"/>
              <a:ext cx="1406770"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grpSp>
        <p:nvGrpSpPr>
          <p:cNvPr id="2" name="Group 1"/>
          <p:cNvGrpSpPr/>
          <p:nvPr/>
        </p:nvGrpSpPr>
        <p:grpSpPr>
          <a:xfrm>
            <a:off x="7371470" y="665351"/>
            <a:ext cx="4684542" cy="3812528"/>
            <a:chOff x="7371470" y="665351"/>
            <a:chExt cx="4417255" cy="3530991"/>
          </a:xfrm>
        </p:grpSpPr>
        <p:sp>
          <p:nvSpPr>
            <p:cNvPr id="4" name="Isosceles Triangle 3"/>
            <p:cNvSpPr/>
            <p:nvPr/>
          </p:nvSpPr>
          <p:spPr>
            <a:xfrm>
              <a:off x="7371470" y="665351"/>
              <a:ext cx="4417255" cy="3530991"/>
            </a:xfrm>
            <a:prstGeom prst="triangl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Isosceles Triangle 9"/>
            <p:cNvSpPr/>
            <p:nvPr/>
          </p:nvSpPr>
          <p:spPr>
            <a:xfrm>
              <a:off x="10255346" y="3014656"/>
              <a:ext cx="1533379" cy="1181686"/>
            </a:xfrm>
            <a:prstGeom prst="triangle">
              <a:avLst/>
            </a:prstGeom>
            <a:solidFill>
              <a:srgbClr val="FFCCCC"/>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t>
              </a:r>
            </a:p>
          </p:txBody>
        </p:sp>
      </p:grpSp>
      <p:sp>
        <p:nvSpPr>
          <p:cNvPr id="8" name="TextBox 7"/>
          <p:cNvSpPr txBox="1"/>
          <p:nvPr/>
        </p:nvSpPr>
        <p:spPr>
          <a:xfrm>
            <a:off x="562707" y="2972636"/>
            <a:ext cx="1946576" cy="1508105"/>
          </a:xfrm>
          <a:prstGeom prst="rect">
            <a:avLst/>
          </a:prstGeom>
          <a:noFill/>
          <a:ln w="28575">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os</a:t>
            </a:r>
            <a:endParaRPr kumimoji="0" lang="en-GB" sz="7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2509284" y="661452"/>
            <a:ext cx="1406770" cy="4154984"/>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blanco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rico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caro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antiguo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guapo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artístico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bueno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bajo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916053" y="665351"/>
            <a:ext cx="1528143" cy="347787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serio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nervioso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tranquilo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raro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pequeño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famoso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hermoso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barato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8655225" y="2158949"/>
            <a:ext cx="2022153" cy="1785104"/>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interesante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importante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alegre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fuerte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itle 13"/>
          <p:cNvSpPr>
            <a:spLocks noGrp="1"/>
          </p:cNvSpPr>
          <p:nvPr>
            <p:ph type="title"/>
          </p:nvPr>
        </p:nvSpPr>
        <p:spPr>
          <a:xfrm>
            <a:off x="39504" y="59060"/>
            <a:ext cx="2357238" cy="604341"/>
          </a:xfrm>
        </p:spPr>
        <p:txBody>
          <a:bodyPr>
            <a:normAutofit/>
          </a:bodyPr>
          <a:lstStyle/>
          <a:p>
            <a:r>
              <a:rPr lang="en-GB" sz="3200" b="1" dirty="0"/>
              <a:t>Answers</a:t>
            </a:r>
          </a:p>
        </p:txBody>
      </p:sp>
    </p:spTree>
    <p:extLst>
      <p:ext uri="{BB962C8B-B14F-4D97-AF65-F5344CB8AC3E}">
        <p14:creationId xmlns:p14="http://schemas.microsoft.com/office/powerpoint/2010/main" val="1048693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A37B2CF-F27A-454D-970F-E6B46CF980F8}"/>
              </a:ext>
            </a:extLst>
          </p:cNvPr>
          <p:cNvSpPr/>
          <p:nvPr/>
        </p:nvSpPr>
        <p:spPr>
          <a:xfrm>
            <a:off x="11234056" y="87126"/>
            <a:ext cx="894865"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9"/>
          <p:cNvGraphicFramePr>
            <a:graphicFrameLocks noGrp="1"/>
          </p:cNvGraphicFramePr>
          <p:nvPr>
            <p:extLst/>
          </p:nvPr>
        </p:nvGraphicFramePr>
        <p:xfrm>
          <a:off x="417896" y="742234"/>
          <a:ext cx="11474067" cy="5544064"/>
        </p:xfrm>
        <a:graphic>
          <a:graphicData uri="http://schemas.openxmlformats.org/drawingml/2006/table">
            <a:tbl>
              <a:tblPr firstRow="1" bandRow="1">
                <a:tableStyleId>{5940675A-B579-460E-94D1-54222C63F5DA}</a:tableStyleId>
              </a:tblPr>
              <a:tblGrid>
                <a:gridCol w="446293">
                  <a:extLst>
                    <a:ext uri="{9D8B030D-6E8A-4147-A177-3AD203B41FA5}">
                      <a16:colId xmlns:a16="http://schemas.microsoft.com/office/drawing/2014/main" val="2016546380"/>
                    </a:ext>
                  </a:extLst>
                </a:gridCol>
                <a:gridCol w="8378285">
                  <a:extLst>
                    <a:ext uri="{9D8B030D-6E8A-4147-A177-3AD203B41FA5}">
                      <a16:colId xmlns:a16="http://schemas.microsoft.com/office/drawing/2014/main" val="20001"/>
                    </a:ext>
                  </a:extLst>
                </a:gridCol>
                <a:gridCol w="1406769">
                  <a:extLst>
                    <a:ext uri="{9D8B030D-6E8A-4147-A177-3AD203B41FA5}">
                      <a16:colId xmlns:a16="http://schemas.microsoft.com/office/drawing/2014/main" val="20002"/>
                    </a:ext>
                  </a:extLst>
                </a:gridCol>
                <a:gridCol w="1242720">
                  <a:extLst>
                    <a:ext uri="{9D8B030D-6E8A-4147-A177-3AD203B41FA5}">
                      <a16:colId xmlns:a16="http://schemas.microsoft.com/office/drawing/2014/main" val="42703782"/>
                    </a:ext>
                  </a:extLst>
                </a:gridCol>
              </a:tblGrid>
              <a:tr h="53298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familia</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visita</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un pueblo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islas</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Lee las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descripciones</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Qué</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tiene</a:t>
                      </a:r>
                      <a:r>
                        <a:rPr kumimoji="0" lang="en-US"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pueblo</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Qué</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tienen</a:t>
                      </a:r>
                      <a:r>
                        <a:rPr lang="en-US" sz="2400" b="1" dirty="0">
                          <a:solidFill>
                            <a:schemeClr val="accent5">
                              <a:lumMod val="50000"/>
                            </a:schemeClr>
                          </a:solidFill>
                          <a:latin typeface="Century Gothic" panose="020B0502020202020204" pitchFamily="34" charset="0"/>
                        </a:rPr>
                        <a:t> las </a:t>
                      </a:r>
                      <a:r>
                        <a:rPr lang="en-US" sz="2400" b="1" dirty="0" err="1">
                          <a:solidFill>
                            <a:schemeClr val="accent5">
                              <a:lumMod val="50000"/>
                            </a:schemeClr>
                          </a:solidFill>
                          <a:latin typeface="Century Gothic" panose="020B0502020202020204" pitchFamily="34" charset="0"/>
                        </a:rPr>
                        <a:t>islas</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Marca</a:t>
                      </a:r>
                      <a:r>
                        <a:rPr lang="en-US" sz="2400" b="1" dirty="0">
                          <a:solidFill>
                            <a:schemeClr val="accent5">
                              <a:lumMod val="50000"/>
                            </a:schemeClr>
                          </a:solidFill>
                          <a:latin typeface="Century Gothic" panose="020B0502020202020204" pitchFamily="34" charset="0"/>
                        </a:rPr>
                        <a:t> la</a:t>
                      </a:r>
                      <a:r>
                        <a:rPr lang="en-US" sz="2400" b="1" baseline="0" dirty="0">
                          <a:solidFill>
                            <a:schemeClr val="accent5">
                              <a:lumMod val="50000"/>
                            </a:schemeClr>
                          </a:solidFill>
                          <a:latin typeface="Century Gothic" panose="020B0502020202020204" pitchFamily="34" charset="0"/>
                        </a:rPr>
                        <a:t> </a:t>
                      </a:r>
                      <a:r>
                        <a:rPr lang="en-US" sz="2400" b="1" baseline="0" dirty="0" err="1">
                          <a:solidFill>
                            <a:schemeClr val="accent5">
                              <a:lumMod val="50000"/>
                            </a:schemeClr>
                          </a:solidFill>
                          <a:latin typeface="Century Gothic" panose="020B0502020202020204" pitchFamily="34" charset="0"/>
                        </a:rPr>
                        <a:t>opción</a:t>
                      </a:r>
                      <a:r>
                        <a:rPr lang="en-US" sz="2400" b="1" baseline="0" dirty="0">
                          <a:solidFill>
                            <a:schemeClr val="accent5">
                              <a:lumMod val="50000"/>
                            </a:schemeClr>
                          </a:solidFill>
                          <a:latin typeface="Century Gothic" panose="020B0502020202020204" pitchFamily="34" charset="0"/>
                        </a:rPr>
                        <a:t> </a:t>
                      </a:r>
                      <a:r>
                        <a:rPr lang="en-US" sz="2400" b="1" baseline="0" dirty="0" err="1">
                          <a:solidFill>
                            <a:schemeClr val="accent5">
                              <a:lumMod val="50000"/>
                            </a:schemeClr>
                          </a:solidFill>
                          <a:latin typeface="Century Gothic" panose="020B0502020202020204" pitchFamily="34" charset="0"/>
                        </a:rPr>
                        <a:t>correcta</a:t>
                      </a:r>
                      <a:r>
                        <a:rPr lang="en-US" sz="2400" b="1" baseline="0" dirty="0">
                          <a:solidFill>
                            <a:schemeClr val="accent5">
                              <a:lumMod val="50000"/>
                            </a:schemeClr>
                          </a:solidFill>
                          <a:latin typeface="Century Gothic" panose="020B0502020202020204" pitchFamily="34" charset="0"/>
                        </a:rPr>
                        <a:t> y escribe el </a:t>
                      </a:r>
                      <a:r>
                        <a:rPr lang="en-US" sz="2400" b="1" baseline="0" dirty="0" err="1">
                          <a:solidFill>
                            <a:schemeClr val="accent5">
                              <a:lumMod val="50000"/>
                            </a:schemeClr>
                          </a:solidFill>
                          <a:latin typeface="Century Gothic" panose="020B0502020202020204" pitchFamily="34" charset="0"/>
                        </a:rPr>
                        <a:t>inglés</a:t>
                      </a:r>
                      <a:r>
                        <a:rPr lang="en-US" sz="2400" b="1" baseline="0" dirty="0">
                          <a:solidFill>
                            <a:schemeClr val="accent5">
                              <a:lumMod val="50000"/>
                            </a:schemeClr>
                          </a:solidFill>
                          <a:latin typeface="Century Gothic" panose="020B0502020202020204" pitchFamily="34" charset="0"/>
                        </a:rPr>
                        <a:t>.</a:t>
                      </a:r>
                      <a:endParaRPr kumimoji="0" lang="en-US"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4285202269"/>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Tienen</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unas</a:t>
                      </a:r>
                      <a:r>
                        <a:rPr lang="en-GB" sz="2100" dirty="0">
                          <a:solidFill>
                            <a:schemeClr val="accent5">
                              <a:lumMod val="50000"/>
                            </a:schemeClr>
                          </a:solidFill>
                          <a:latin typeface="Century Gothic" panose="020B0502020202020204" pitchFamily="34" charset="0"/>
                        </a:rPr>
                        <a:t> vistas. Son</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hermosas</a:t>
                      </a:r>
                      <a:r>
                        <a:rPr lang="en-GB" sz="2100" baseline="0"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0"/>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unos</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edificios</a:t>
                      </a:r>
                      <a:r>
                        <a:rPr lang="en-GB" sz="2100" baseline="0" dirty="0">
                          <a:solidFill>
                            <a:schemeClr val="accent5">
                              <a:lumMod val="50000"/>
                            </a:schemeClr>
                          </a:solidFill>
                          <a:latin typeface="Century Gothic" panose="020B0502020202020204" pitchFamily="34" charset="0"/>
                        </a:rPr>
                        <a:t>. Son </a:t>
                      </a:r>
                      <a:r>
                        <a:rPr lang="en-GB" sz="2100" baseline="0" dirty="0" err="1">
                          <a:solidFill>
                            <a:schemeClr val="accent5">
                              <a:lumMod val="50000"/>
                            </a:schemeClr>
                          </a:solidFill>
                          <a:latin typeface="Century Gothic" panose="020B0502020202020204" pitchFamily="34" charset="0"/>
                        </a:rPr>
                        <a:t>grandes</a:t>
                      </a:r>
                      <a:r>
                        <a:rPr lang="en-GB" sz="2100" baseline="0"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a:t>
                      </a:r>
                      <a:r>
                        <a:rPr lang="en-GB" sz="2100" baseline="0" dirty="0">
                          <a:solidFill>
                            <a:schemeClr val="accent5">
                              <a:lumMod val="50000"/>
                            </a:schemeClr>
                          </a:solidFill>
                          <a:latin typeface="Century Gothic" panose="020B0502020202020204" pitchFamily="34" charset="0"/>
                        </a:rPr>
                        <a:t> un </a:t>
                      </a:r>
                      <a:r>
                        <a:rPr lang="en-GB" sz="2100" baseline="0" dirty="0" err="1">
                          <a:solidFill>
                            <a:schemeClr val="accent5">
                              <a:lumMod val="50000"/>
                            </a:schemeClr>
                          </a:solidFill>
                          <a:latin typeface="Century Gothic" panose="020B0502020202020204" pitchFamily="34" charset="0"/>
                        </a:rPr>
                        <a:t>equipo</a:t>
                      </a:r>
                      <a:r>
                        <a:rPr lang="en-GB" sz="2100" baseline="0" dirty="0">
                          <a:solidFill>
                            <a:schemeClr val="accent5">
                              <a:lumMod val="50000"/>
                            </a:schemeClr>
                          </a:solidFill>
                          <a:latin typeface="Century Gothic" panose="020B0502020202020204" pitchFamily="34" charset="0"/>
                        </a:rPr>
                        <a:t> de </a:t>
                      </a:r>
                      <a:r>
                        <a:rPr lang="en-GB" sz="2100" baseline="0" dirty="0" err="1">
                          <a:solidFill>
                            <a:schemeClr val="accent5">
                              <a:lumMod val="50000"/>
                            </a:schemeClr>
                          </a:solidFill>
                          <a:latin typeface="Century Gothic" panose="020B0502020202020204" pitchFamily="34" charset="0"/>
                        </a:rPr>
                        <a:t>fútbol</a:t>
                      </a:r>
                      <a:r>
                        <a:rPr lang="en-GB" sz="2100" baseline="0" dirty="0">
                          <a:solidFill>
                            <a:schemeClr val="accent5">
                              <a:lumMod val="50000"/>
                            </a:schemeClr>
                          </a:solidFill>
                          <a:latin typeface="Century Gothic" panose="020B0502020202020204" pitchFamily="34" charset="0"/>
                        </a:rPr>
                        <a:t>. Es </a:t>
                      </a:r>
                      <a:r>
                        <a:rPr lang="en-GB" sz="2100" baseline="0" dirty="0" err="1">
                          <a:solidFill>
                            <a:schemeClr val="accent5">
                              <a:lumMod val="50000"/>
                            </a:schemeClr>
                          </a:solidFill>
                          <a:latin typeface="Century Gothic" panose="020B0502020202020204" pitchFamily="34" charset="0"/>
                        </a:rPr>
                        <a:t>famoso</a:t>
                      </a:r>
                      <a:r>
                        <a:rPr lang="en-GB" sz="2100" baseline="0"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Tienen</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unos</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platos</a:t>
                      </a:r>
                      <a:r>
                        <a:rPr lang="en-GB" sz="2100" baseline="0" dirty="0">
                          <a:solidFill>
                            <a:schemeClr val="accent5">
                              <a:lumMod val="50000"/>
                            </a:schemeClr>
                          </a:solidFill>
                          <a:latin typeface="Century Gothic" panose="020B0502020202020204" pitchFamily="34" charset="0"/>
                        </a:rPr>
                        <a:t>. Son </a:t>
                      </a:r>
                      <a:r>
                        <a:rPr lang="en-GB" sz="2100" baseline="0" dirty="0" err="1">
                          <a:solidFill>
                            <a:schemeClr val="accent5">
                              <a:lumMod val="50000"/>
                            </a:schemeClr>
                          </a:solidFill>
                          <a:latin typeface="Century Gothic" panose="020B0502020202020204" pitchFamily="34" charset="0"/>
                        </a:rPr>
                        <a:t>baratos</a:t>
                      </a:r>
                      <a:r>
                        <a:rPr lang="en-GB" sz="2100" baseline="0"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unos</a:t>
                      </a:r>
                      <a:r>
                        <a:rPr lang="en-GB" sz="2100" baseline="0" dirty="0">
                          <a:solidFill>
                            <a:schemeClr val="accent5">
                              <a:lumMod val="50000"/>
                            </a:schemeClr>
                          </a:solidFill>
                          <a:latin typeface="Century Gothic" panose="020B0502020202020204" pitchFamily="34" charset="0"/>
                        </a:rPr>
                        <a:t> </a:t>
                      </a:r>
                      <a:r>
                        <a:rPr lang="en-GB" sz="2100" baseline="0" dirty="0" err="1">
                          <a:solidFill>
                            <a:schemeClr val="accent5">
                              <a:lumMod val="50000"/>
                            </a:schemeClr>
                          </a:solidFill>
                          <a:latin typeface="Century Gothic" panose="020B0502020202020204" pitchFamily="34" charset="0"/>
                        </a:rPr>
                        <a:t>trabajos</a:t>
                      </a:r>
                      <a:r>
                        <a:rPr lang="en-GB" sz="2100" baseline="0" dirty="0">
                          <a:solidFill>
                            <a:schemeClr val="accent5">
                              <a:lumMod val="50000"/>
                            </a:schemeClr>
                          </a:solidFill>
                          <a:latin typeface="Century Gothic" panose="020B0502020202020204" pitchFamily="34" charset="0"/>
                        </a:rPr>
                        <a:t>. Son </a:t>
                      </a:r>
                      <a:r>
                        <a:rPr lang="en-GB" sz="2100" baseline="0" dirty="0" err="1">
                          <a:solidFill>
                            <a:schemeClr val="accent5">
                              <a:lumMod val="50000"/>
                            </a:schemeClr>
                          </a:solidFill>
                          <a:latin typeface="Century Gothic" panose="020B0502020202020204" pitchFamily="34" charset="0"/>
                        </a:rPr>
                        <a:t>interesantes</a:t>
                      </a:r>
                      <a:r>
                        <a:rPr lang="en-GB" sz="2100" baseline="0"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4"/>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unos</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productos</a:t>
                      </a:r>
                      <a:r>
                        <a:rPr lang="en-GB" sz="2100" dirty="0">
                          <a:solidFill>
                            <a:schemeClr val="accent5">
                              <a:lumMod val="50000"/>
                            </a:schemeClr>
                          </a:solidFill>
                          <a:latin typeface="Century Gothic" panose="020B0502020202020204" pitchFamily="34" charset="0"/>
                        </a:rPr>
                        <a:t>. Son </a:t>
                      </a:r>
                      <a:r>
                        <a:rPr lang="en-GB" sz="2100" dirty="0" err="1">
                          <a:solidFill>
                            <a:schemeClr val="accent5">
                              <a:lumMod val="50000"/>
                            </a:schemeClr>
                          </a:solidFill>
                          <a:latin typeface="Century Gothic" panose="020B0502020202020204" pitchFamily="34" charset="0"/>
                        </a:rPr>
                        <a:t>caros</a:t>
                      </a:r>
                      <a:r>
                        <a:rPr lang="en-GB" sz="21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316821013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Tienen</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unas</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familias</a:t>
                      </a:r>
                      <a:r>
                        <a:rPr lang="en-GB" sz="2100" dirty="0">
                          <a:solidFill>
                            <a:schemeClr val="accent5">
                              <a:lumMod val="50000"/>
                            </a:schemeClr>
                          </a:solidFill>
                          <a:latin typeface="Century Gothic" panose="020B0502020202020204" pitchFamily="34" charset="0"/>
                        </a:rPr>
                        <a:t>. Son </a:t>
                      </a:r>
                      <a:r>
                        <a:rPr lang="en-GB" sz="2100" dirty="0" err="1">
                          <a:solidFill>
                            <a:schemeClr val="accent5">
                              <a:lumMod val="50000"/>
                            </a:schemeClr>
                          </a:solidFill>
                          <a:latin typeface="Century Gothic" panose="020B0502020202020204" pitchFamily="34" charset="0"/>
                        </a:rPr>
                        <a:t>famosas</a:t>
                      </a:r>
                      <a:r>
                        <a:rPr lang="en-GB" sz="21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549306961"/>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5">
                              <a:lumMod val="50000"/>
                            </a:schemeClr>
                          </a:solidFill>
                          <a:latin typeface="Century Gothic" panose="020B0502020202020204" pitchFamily="34" charset="0"/>
                        </a:rPr>
                        <a:t>Tienen</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unas</a:t>
                      </a:r>
                      <a:r>
                        <a:rPr lang="en-GB" sz="2100" dirty="0">
                          <a:solidFill>
                            <a:schemeClr val="accent5">
                              <a:lumMod val="50000"/>
                            </a:schemeClr>
                          </a:solidFill>
                          <a:latin typeface="Century Gothic" panose="020B0502020202020204" pitchFamily="34" charset="0"/>
                        </a:rPr>
                        <a:t> </a:t>
                      </a:r>
                      <a:r>
                        <a:rPr lang="en-GB" sz="2100" dirty="0" err="1">
                          <a:solidFill>
                            <a:schemeClr val="accent5">
                              <a:lumMod val="50000"/>
                            </a:schemeClr>
                          </a:solidFill>
                          <a:latin typeface="Century Gothic" panose="020B0502020202020204" pitchFamily="34" charset="0"/>
                        </a:rPr>
                        <a:t>películas</a:t>
                      </a:r>
                      <a:r>
                        <a:rPr lang="en-GB" sz="2100" dirty="0">
                          <a:solidFill>
                            <a:schemeClr val="accent5">
                              <a:lumMod val="50000"/>
                            </a:schemeClr>
                          </a:solidFill>
                          <a:latin typeface="Century Gothic" panose="020B0502020202020204" pitchFamily="34" charset="0"/>
                        </a:rPr>
                        <a:t> de </a:t>
                      </a:r>
                      <a:r>
                        <a:rPr lang="en-GB" sz="2100" dirty="0" err="1">
                          <a:solidFill>
                            <a:schemeClr val="accent5">
                              <a:lumMod val="50000"/>
                            </a:schemeClr>
                          </a:solidFill>
                          <a:latin typeface="Century Gothic" panose="020B0502020202020204" pitchFamily="34" charset="0"/>
                        </a:rPr>
                        <a:t>cultura</a:t>
                      </a:r>
                      <a:r>
                        <a:rPr lang="en-GB" sz="2100" dirty="0">
                          <a:solidFill>
                            <a:schemeClr val="accent5">
                              <a:lumMod val="50000"/>
                            </a:schemeClr>
                          </a:solidFill>
                          <a:latin typeface="Century Gothic" panose="020B0502020202020204" pitchFamily="34" charset="0"/>
                        </a:rPr>
                        <a:t> Española.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267430032"/>
                  </a:ext>
                </a:extLst>
              </a:tr>
            </a:tbl>
          </a:graphicData>
        </a:graphic>
      </p:graphicFrame>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905" t="14819" b="13045"/>
          <a:stretch/>
        </p:blipFill>
        <p:spPr>
          <a:xfrm>
            <a:off x="8057326" y="123752"/>
            <a:ext cx="853985" cy="550679"/>
          </a:xfrm>
          <a:prstGeom prst="rect">
            <a:avLst/>
          </a:prstGeom>
        </p:spPr>
      </p:pic>
      <p:grpSp>
        <p:nvGrpSpPr>
          <p:cNvPr id="8" name="Group 7"/>
          <p:cNvGrpSpPr/>
          <p:nvPr/>
        </p:nvGrpSpPr>
        <p:grpSpPr>
          <a:xfrm>
            <a:off x="9170851" y="93345"/>
            <a:ext cx="1038157" cy="550679"/>
            <a:chOff x="5695072" y="1434905"/>
            <a:chExt cx="2025748" cy="925603"/>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93" t="11692" r="9043" b="16513"/>
            <a:stretch/>
          </p:blipFill>
          <p:spPr>
            <a:xfrm>
              <a:off x="5695072" y="1434905"/>
              <a:ext cx="1012874" cy="92560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393" t="11692" r="9043" b="16513"/>
            <a:stretch/>
          </p:blipFill>
          <p:spPr>
            <a:xfrm>
              <a:off x="6707946" y="1434905"/>
              <a:ext cx="1012874" cy="925603"/>
            </a:xfrm>
            <a:prstGeom prst="rect">
              <a:avLst/>
            </a:prstGeom>
          </p:spPr>
        </p:pic>
      </p:grpSp>
      <p:pic>
        <p:nvPicPr>
          <p:cNvPr id="11"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7473" y="215500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9930" y="26970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6506" y="318225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6149" y="369500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6506" y="416373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3218" y="474866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73198" y="1681116"/>
            <a:ext cx="1876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 has</a:t>
            </a:r>
          </a:p>
        </p:txBody>
      </p:sp>
      <p:sp>
        <p:nvSpPr>
          <p:cNvPr id="18" name="TextBox 17"/>
          <p:cNvSpPr txBox="1"/>
          <p:nvPr/>
        </p:nvSpPr>
        <p:spPr>
          <a:xfrm>
            <a:off x="10555972" y="1700904"/>
            <a:ext cx="1876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a:t>
            </a:r>
          </a:p>
        </p:txBody>
      </p:sp>
      <p:pic>
        <p:nvPicPr>
          <p:cNvPr id="19"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6149" y="525629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6149" y="581592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03862" y="2157907"/>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beautiful views</a:t>
            </a:r>
          </a:p>
        </p:txBody>
      </p:sp>
      <p:sp>
        <p:nvSpPr>
          <p:cNvPr id="22" name="TextBox 21"/>
          <p:cNvSpPr txBox="1"/>
          <p:nvPr/>
        </p:nvSpPr>
        <p:spPr>
          <a:xfrm>
            <a:off x="6410576" y="2690465"/>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big buildings</a:t>
            </a:r>
          </a:p>
        </p:txBody>
      </p:sp>
      <p:sp>
        <p:nvSpPr>
          <p:cNvPr id="23" name="TextBox 22"/>
          <p:cNvSpPr txBox="1"/>
          <p:nvPr/>
        </p:nvSpPr>
        <p:spPr>
          <a:xfrm>
            <a:off x="5990906" y="3190352"/>
            <a:ext cx="3179945"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famous football team</a:t>
            </a:r>
          </a:p>
        </p:txBody>
      </p:sp>
      <p:sp>
        <p:nvSpPr>
          <p:cNvPr id="24" name="TextBox 23"/>
          <p:cNvSpPr txBox="1"/>
          <p:nvPr/>
        </p:nvSpPr>
        <p:spPr>
          <a:xfrm>
            <a:off x="6410575" y="3710130"/>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cheap dishes</a:t>
            </a:r>
          </a:p>
        </p:txBody>
      </p:sp>
      <p:sp>
        <p:nvSpPr>
          <p:cNvPr id="25" name="TextBox 24"/>
          <p:cNvSpPr txBox="1"/>
          <p:nvPr/>
        </p:nvSpPr>
        <p:spPr>
          <a:xfrm>
            <a:off x="6403864" y="4254499"/>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interesting jobs</a:t>
            </a:r>
          </a:p>
        </p:txBody>
      </p:sp>
      <p:sp>
        <p:nvSpPr>
          <p:cNvPr id="26" name="TextBox 25"/>
          <p:cNvSpPr txBox="1"/>
          <p:nvPr/>
        </p:nvSpPr>
        <p:spPr>
          <a:xfrm>
            <a:off x="6403863" y="4805216"/>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expensive products</a:t>
            </a:r>
          </a:p>
        </p:txBody>
      </p:sp>
      <p:sp>
        <p:nvSpPr>
          <p:cNvPr id="27" name="TextBox 26"/>
          <p:cNvSpPr txBox="1"/>
          <p:nvPr/>
        </p:nvSpPr>
        <p:spPr>
          <a:xfrm>
            <a:off x="6403862" y="5318646"/>
            <a:ext cx="2766989"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famous families</a:t>
            </a:r>
          </a:p>
        </p:txBody>
      </p:sp>
      <p:sp>
        <p:nvSpPr>
          <p:cNvPr id="28" name="TextBox 27"/>
          <p:cNvSpPr txBox="1"/>
          <p:nvPr/>
        </p:nvSpPr>
        <p:spPr>
          <a:xfrm>
            <a:off x="6548321" y="5815929"/>
            <a:ext cx="2622530" cy="707886"/>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films of Spanish culture</a:t>
            </a:r>
          </a:p>
        </p:txBody>
      </p:sp>
      <p:sp>
        <p:nvSpPr>
          <p:cNvPr id="2" name="Title 1"/>
          <p:cNvSpPr>
            <a:spLocks noGrp="1"/>
          </p:cNvSpPr>
          <p:nvPr>
            <p:ph type="title"/>
          </p:nvPr>
        </p:nvSpPr>
        <p:spPr>
          <a:xfrm>
            <a:off x="11349741" y="-347234"/>
            <a:ext cx="10515600" cy="13255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152655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Table for exercises"/>
          <p:cNvGraphicFramePr>
            <a:graphicFrameLocks noGrp="1"/>
          </p:cNvGraphicFramePr>
          <p:nvPr>
            <p:extLst/>
          </p:nvPr>
        </p:nvGraphicFramePr>
        <p:xfrm>
          <a:off x="764587" y="1238907"/>
          <a:ext cx="11427413" cy="5009589"/>
        </p:xfrm>
        <a:graphic>
          <a:graphicData uri="http://schemas.openxmlformats.org/drawingml/2006/table">
            <a:tbl>
              <a:tblPr firstRow="1" bandRow="1">
                <a:tableStyleId>{5940675A-B579-460E-94D1-54222C63F5DA}</a:tableStyleId>
              </a:tblPr>
              <a:tblGrid>
                <a:gridCol w="1369424">
                  <a:extLst>
                    <a:ext uri="{9D8B030D-6E8A-4147-A177-3AD203B41FA5}">
                      <a16:colId xmlns:a16="http://schemas.microsoft.com/office/drawing/2014/main" val="20000"/>
                    </a:ext>
                  </a:extLst>
                </a:gridCol>
                <a:gridCol w="1411047">
                  <a:extLst>
                    <a:ext uri="{9D8B030D-6E8A-4147-A177-3AD203B41FA5}">
                      <a16:colId xmlns:a16="http://schemas.microsoft.com/office/drawing/2014/main" val="2718503455"/>
                    </a:ext>
                  </a:extLst>
                </a:gridCol>
                <a:gridCol w="1420837">
                  <a:extLst>
                    <a:ext uri="{9D8B030D-6E8A-4147-A177-3AD203B41FA5}">
                      <a16:colId xmlns:a16="http://schemas.microsoft.com/office/drawing/2014/main" val="1970391143"/>
                    </a:ext>
                  </a:extLst>
                </a:gridCol>
                <a:gridCol w="7226105">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115076"/>
                          </a:solidFill>
                        </a:rPr>
                        <a:t>una</a:t>
                      </a:r>
                      <a:r>
                        <a:rPr lang="en-GB" sz="2800" dirty="0">
                          <a:solidFill>
                            <a:srgbClr val="115076"/>
                          </a:solidFill>
                        </a:rPr>
                        <a:t> </a:t>
                      </a:r>
                      <a:r>
                        <a:rPr lang="en-GB" sz="2800" dirty="0" err="1">
                          <a:solidFill>
                            <a:srgbClr val="115076"/>
                          </a:solidFill>
                        </a:rPr>
                        <a:t>camisa</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err="1">
                          <a:solidFill>
                            <a:srgbClr val="115076"/>
                          </a:solidFill>
                        </a:rPr>
                        <a:t>unas</a:t>
                      </a:r>
                      <a:r>
                        <a:rPr lang="en-US" sz="2800" dirty="0">
                          <a:solidFill>
                            <a:srgbClr val="115076"/>
                          </a:solidFill>
                        </a:rPr>
                        <a:t> </a:t>
                      </a:r>
                      <a:r>
                        <a:rPr lang="en-US" sz="2800" dirty="0" err="1">
                          <a:solidFill>
                            <a:srgbClr val="115076"/>
                          </a:solidFill>
                        </a:rPr>
                        <a:t>películas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115076"/>
                          </a:solidFill>
                        </a:rPr>
                        <a:t>una</a:t>
                      </a:r>
                      <a:r>
                        <a:rPr lang="en-US" sz="2800" baseline="0" dirty="0">
                          <a:solidFill>
                            <a:srgbClr val="115076"/>
                          </a:solidFill>
                        </a:rPr>
                        <a:t> </a:t>
                      </a:r>
                      <a:r>
                        <a:rPr lang="en-US" sz="2800" baseline="0" dirty="0" err="1">
                          <a:solidFill>
                            <a:srgbClr val="115076"/>
                          </a:solidFill>
                        </a:rPr>
                        <a:t>bolsa</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115076"/>
                          </a:solidFill>
                        </a:rPr>
                        <a:t>unos</a:t>
                      </a:r>
                      <a:r>
                        <a:rPr lang="en-GB" sz="2800" dirty="0">
                          <a:solidFill>
                            <a:srgbClr val="115076"/>
                          </a:solidFill>
                        </a:rPr>
                        <a:t> </a:t>
                      </a:r>
                      <a:r>
                        <a:rPr lang="en-GB" sz="2800" dirty="0" err="1">
                          <a:solidFill>
                            <a:srgbClr val="115076"/>
                          </a:solidFill>
                        </a:rPr>
                        <a:t>zapatos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115076"/>
                          </a:solidFill>
                        </a:rPr>
                        <a:t>unas</a:t>
                      </a:r>
                      <a:r>
                        <a:rPr lang="en-GB" sz="2800" dirty="0">
                          <a:solidFill>
                            <a:srgbClr val="115076"/>
                          </a:solidFill>
                        </a:rPr>
                        <a:t> </a:t>
                      </a:r>
                      <a:r>
                        <a:rPr lang="en-GB" sz="2800" dirty="0" err="1">
                          <a:solidFill>
                            <a:srgbClr val="115076"/>
                          </a:solidFill>
                        </a:rPr>
                        <a:t>cosas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a:solidFill>
                            <a:srgbClr val="115076"/>
                          </a:solidFill>
                        </a:rPr>
                        <a:t>una tía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115076"/>
                          </a:solidFill>
                        </a:rPr>
                        <a:t>unos</a:t>
                      </a:r>
                      <a:r>
                        <a:rPr lang="en-GB" sz="2800" dirty="0">
                          <a:solidFill>
                            <a:srgbClr val="115076"/>
                          </a:solidFill>
                        </a:rPr>
                        <a:t> amigos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115076"/>
                          </a:solidFill>
                        </a:rPr>
                        <a:t>una</a:t>
                      </a:r>
                      <a:r>
                        <a:rPr lang="en-GB" sz="2800" dirty="0">
                          <a:solidFill>
                            <a:srgbClr val="115076"/>
                          </a:solidFill>
                        </a:rPr>
                        <a:t> </a:t>
                      </a:r>
                      <a:r>
                        <a:rPr lang="en-GB" sz="2800" dirty="0" err="1">
                          <a:solidFill>
                            <a:srgbClr val="115076"/>
                          </a:solidFill>
                        </a:rPr>
                        <a:t>familia</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30" name="Group 29" descr="Table for exercises">
            <a:extLst>
              <a:ext uri="{FF2B5EF4-FFF2-40B4-BE49-F238E27FC236}">
                <a16:creationId xmlns:a16="http://schemas.microsoft.com/office/drawing/2014/main" id="{988171AB-8004-CE43-83F8-10D06E0E49B0}"/>
              </a:ext>
            </a:extLst>
          </p:cNvPr>
          <p:cNvGrpSpPr/>
          <p:nvPr/>
        </p:nvGrpSpPr>
        <p:grpSpPr>
          <a:xfrm>
            <a:off x="1137357" y="1837254"/>
            <a:ext cx="10232289" cy="4411242"/>
            <a:chOff x="1109221" y="1484930"/>
            <a:chExt cx="10232289" cy="4411242"/>
          </a:xfrm>
        </p:grpSpPr>
        <p:sp>
          <p:nvSpPr>
            <p:cNvPr id="4" name="Action Button: Custom 3">
              <a:hlinkClick r:id="" action="ppaction://noaction" highlightClick="1">
                <a:snd r:embed="rId3" name="ex 2, item 1.wav"/>
              </a:hlinkClick>
            </p:cNvPr>
            <p:cNvSpPr/>
            <p:nvPr/>
          </p:nvSpPr>
          <p:spPr>
            <a:xfrm>
              <a:off x="1109225" y="1495073"/>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E4787244-D551-0943-BF15-C343F13E7CB4}"/>
                </a:ext>
              </a:extLst>
            </p:cNvPr>
            <p:cNvSpPr txBox="1"/>
            <p:nvPr/>
          </p:nvSpPr>
          <p:spPr>
            <a:xfrm>
              <a:off x="1924748" y="1484930"/>
              <a:ext cx="2844200" cy="514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BDBD918-8618-E144-9D94-9A2765987AF1}"/>
                </a:ext>
              </a:extLst>
            </p:cNvPr>
            <p:cNvSpPr txBox="1"/>
            <p:nvPr/>
          </p:nvSpPr>
          <p:spPr>
            <a:xfrm>
              <a:off x="6805680" y="1500513"/>
              <a:ext cx="4535830" cy="499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Action Button: Custom 4">
              <a:hlinkClick r:id="" action="ppaction://noaction" highlightClick="1">
                <a:snd r:embed="rId4" name="ex 2, item 2.wav"/>
              </a:hlinkClick>
            </p:cNvPr>
            <p:cNvSpPr/>
            <p:nvPr/>
          </p:nvSpPr>
          <p:spPr>
            <a:xfrm>
              <a:off x="1109225" y="2043883"/>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B6DFF059-C935-E74D-BFF8-693E7BD1431C}"/>
                </a:ext>
              </a:extLst>
            </p:cNvPr>
            <p:cNvSpPr txBox="1"/>
            <p:nvPr/>
          </p:nvSpPr>
          <p:spPr>
            <a:xfrm>
              <a:off x="1924748" y="2057860"/>
              <a:ext cx="2844200" cy="515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Action Button: Custom 5">
              <a:hlinkClick r:id="" action="ppaction://noaction" highlightClick="1">
                <a:snd r:embed="rId5" name="ex 2, item 3.wav"/>
              </a:hlinkClick>
            </p:cNvPr>
            <p:cNvSpPr/>
            <p:nvPr/>
          </p:nvSpPr>
          <p:spPr>
            <a:xfrm>
              <a:off x="1109224" y="2621384"/>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TextBox 13">
              <a:extLst>
                <a:ext uri="{FF2B5EF4-FFF2-40B4-BE49-F238E27FC236}">
                  <a16:creationId xmlns:a16="http://schemas.microsoft.com/office/drawing/2014/main" id="{5862F0C7-FCFC-204C-B042-61A70DE11B09}"/>
                </a:ext>
              </a:extLst>
            </p:cNvPr>
            <p:cNvSpPr txBox="1"/>
            <p:nvPr/>
          </p:nvSpPr>
          <p:spPr>
            <a:xfrm>
              <a:off x="1963981" y="2630656"/>
              <a:ext cx="2804967" cy="49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71BC08B-AC21-C54E-BD1E-0E29CCD36C53}"/>
                </a:ext>
              </a:extLst>
            </p:cNvPr>
            <p:cNvSpPr txBox="1"/>
            <p:nvPr/>
          </p:nvSpPr>
          <p:spPr>
            <a:xfrm>
              <a:off x="6825938" y="2639262"/>
              <a:ext cx="4515571"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Action Button: Custom 6">
              <a:hlinkClick r:id="" action="ppaction://noaction" highlightClick="1">
                <a:snd r:embed="rId6" name="ex 2, item 4.wav"/>
              </a:hlinkClick>
            </p:cNvPr>
            <p:cNvSpPr/>
            <p:nvPr/>
          </p:nvSpPr>
          <p:spPr>
            <a:xfrm>
              <a:off x="1109223" y="3176602"/>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TextBox 14">
              <a:extLst>
                <a:ext uri="{FF2B5EF4-FFF2-40B4-BE49-F238E27FC236}">
                  <a16:creationId xmlns:a16="http://schemas.microsoft.com/office/drawing/2014/main" id="{817A7BA5-EF20-A643-8C38-EE0F3C0D24E9}"/>
                </a:ext>
              </a:extLst>
            </p:cNvPr>
            <p:cNvSpPr txBox="1"/>
            <p:nvPr/>
          </p:nvSpPr>
          <p:spPr>
            <a:xfrm>
              <a:off x="1983598" y="3207273"/>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79439AC-031C-0F4A-8D94-5245F29FC308}"/>
                </a:ext>
              </a:extLst>
            </p:cNvPr>
            <p:cNvSpPr txBox="1"/>
            <p:nvPr/>
          </p:nvSpPr>
          <p:spPr>
            <a:xfrm>
              <a:off x="6825939" y="3212238"/>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Action Button: Custom 7">
              <a:hlinkClick r:id="" action="ppaction://noaction" highlightClick="1">
                <a:snd r:embed="rId7" name="ex 2, item 5.wav"/>
              </a:hlinkClick>
            </p:cNvPr>
            <p:cNvSpPr/>
            <p:nvPr/>
          </p:nvSpPr>
          <p:spPr>
            <a:xfrm>
              <a:off x="1109223" y="3750620"/>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AA11EECF-F855-5F4C-B997-E63EBEDD7101}"/>
                </a:ext>
              </a:extLst>
            </p:cNvPr>
            <p:cNvSpPr txBox="1"/>
            <p:nvPr/>
          </p:nvSpPr>
          <p:spPr>
            <a:xfrm>
              <a:off x="1983598" y="3752220"/>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026C3EE-398A-0444-B5FC-6A669F642B25}"/>
                </a:ext>
              </a:extLst>
            </p:cNvPr>
            <p:cNvSpPr txBox="1"/>
            <p:nvPr/>
          </p:nvSpPr>
          <p:spPr>
            <a:xfrm>
              <a:off x="6813399" y="3743702"/>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Action Button: Custom 8">
              <a:hlinkClick r:id="" action="ppaction://noaction" highlightClick="1">
                <a:snd r:embed="rId8" name="ex 2, item 9.wav"/>
              </a:hlinkClick>
            </p:cNvPr>
            <p:cNvSpPr/>
            <p:nvPr/>
          </p:nvSpPr>
          <p:spPr>
            <a:xfrm>
              <a:off x="1109222" y="4287038"/>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7" name="TextBox 16">
              <a:extLst>
                <a:ext uri="{FF2B5EF4-FFF2-40B4-BE49-F238E27FC236}">
                  <a16:creationId xmlns:a16="http://schemas.microsoft.com/office/drawing/2014/main" id="{E494D066-790D-D842-91F4-9753E306BB43}"/>
                </a:ext>
              </a:extLst>
            </p:cNvPr>
            <p:cNvSpPr txBox="1"/>
            <p:nvPr/>
          </p:nvSpPr>
          <p:spPr>
            <a:xfrm>
              <a:off x="1963981" y="4323490"/>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F5CF1794-005B-C848-8E05-F8F2503BF0D9}"/>
                </a:ext>
              </a:extLst>
            </p:cNvPr>
            <p:cNvSpPr txBox="1"/>
            <p:nvPr/>
          </p:nvSpPr>
          <p:spPr>
            <a:xfrm>
              <a:off x="6825939" y="4338805"/>
              <a:ext cx="4515570"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ction Button: Custom 9">
              <a:hlinkClick r:id="" action="ppaction://noaction" highlightClick="1">
                <a:snd r:embed="rId9" name="ex 2, item 7.wav"/>
              </a:hlinkClick>
            </p:cNvPr>
            <p:cNvSpPr/>
            <p:nvPr/>
          </p:nvSpPr>
          <p:spPr>
            <a:xfrm>
              <a:off x="1109221" y="4839019"/>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extBox 17">
              <a:extLst>
                <a:ext uri="{FF2B5EF4-FFF2-40B4-BE49-F238E27FC236}">
                  <a16:creationId xmlns:a16="http://schemas.microsoft.com/office/drawing/2014/main" id="{538E57E3-0F4F-714A-B833-6EF948416B4B}"/>
                </a:ext>
              </a:extLst>
            </p:cNvPr>
            <p:cNvSpPr txBox="1"/>
            <p:nvPr/>
          </p:nvSpPr>
          <p:spPr>
            <a:xfrm>
              <a:off x="1983598" y="4873322"/>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42E816B-D114-7F4F-AC6F-A0B54C666F69}"/>
                </a:ext>
              </a:extLst>
            </p:cNvPr>
            <p:cNvSpPr txBox="1"/>
            <p:nvPr/>
          </p:nvSpPr>
          <p:spPr>
            <a:xfrm>
              <a:off x="6813399" y="4848142"/>
              <a:ext cx="4528110"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Action Button: Custom 10">
              <a:hlinkClick r:id="" action="ppaction://noaction" highlightClick="1">
                <a:snd r:embed="rId10" name="ex 2, item 8.wav"/>
              </a:hlinkClick>
            </p:cNvPr>
            <p:cNvSpPr/>
            <p:nvPr/>
          </p:nvSpPr>
          <p:spPr>
            <a:xfrm>
              <a:off x="1112367" y="5391000"/>
              <a:ext cx="583765"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9" name="TextBox 18">
              <a:extLst>
                <a:ext uri="{FF2B5EF4-FFF2-40B4-BE49-F238E27FC236}">
                  <a16:creationId xmlns:a16="http://schemas.microsoft.com/office/drawing/2014/main" id="{B0C71834-BC7E-8741-A83D-6E26806BC9B9}"/>
                </a:ext>
              </a:extLst>
            </p:cNvPr>
            <p:cNvSpPr txBox="1"/>
            <p:nvPr/>
          </p:nvSpPr>
          <p:spPr>
            <a:xfrm>
              <a:off x="1983598" y="5433580"/>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8823A0C-81EB-2A4B-84C1-286DD98E9126}"/>
                </a:ext>
              </a:extLst>
            </p:cNvPr>
            <p:cNvSpPr txBox="1"/>
            <p:nvPr/>
          </p:nvSpPr>
          <p:spPr>
            <a:xfrm>
              <a:off x="6825939" y="5443245"/>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
        <p:nvSpPr>
          <p:cNvPr id="35" name="TextBox 34">
            <a:extLst>
              <a:ext uri="{FF2B5EF4-FFF2-40B4-BE49-F238E27FC236}">
                <a16:creationId xmlns:a16="http://schemas.microsoft.com/office/drawing/2014/main" id="{6A500173-7AE1-4980-9C52-2DFAE38768EA}"/>
              </a:ext>
            </a:extLst>
          </p:cNvPr>
          <p:cNvSpPr txBox="1"/>
          <p:nvPr/>
        </p:nvSpPr>
        <p:spPr>
          <a:xfrm>
            <a:off x="155724" y="76729"/>
            <a:ext cx="11015379"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Qué</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tiene</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abuela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Qué</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tienen</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los</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primos</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Escucha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marca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opción</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correcta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Completa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segunda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frase</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con un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adjetivo</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6" name="Rounded Rectangle 35">
            <a:extLst>
              <a:ext uri="{FF2B5EF4-FFF2-40B4-BE49-F238E27FC236}">
                <a16:creationId xmlns:a16="http://schemas.microsoft.com/office/drawing/2014/main" id="{BA37B2CF-F27A-454D-970F-E6B46CF980F8}"/>
              </a:ext>
            </a:extLst>
          </p:cNvPr>
          <p:cNvSpPr/>
          <p:nvPr/>
        </p:nvSpPr>
        <p:spPr>
          <a:xfrm>
            <a:off x="9543014" y="82426"/>
            <a:ext cx="2523476"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569" y="829368"/>
            <a:ext cx="793789" cy="832781"/>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5169" y="808464"/>
            <a:ext cx="715111" cy="819228"/>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6541" y="811810"/>
            <a:ext cx="794935" cy="894302"/>
          </a:xfrm>
          <a:prstGeom prst="rect">
            <a:avLst/>
          </a:prstGeom>
        </p:spPr>
      </p:pic>
      <p:pic>
        <p:nvPicPr>
          <p:cNvPr id="42"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6325" y="184739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49208" y="240917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30952" y="295747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30952" y="350440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29591" y="409578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8359" y="469991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89561" y="51961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49208" y="578069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36133" y="1770700"/>
            <a:ext cx="3460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e.g. Es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car</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51" name="TextBox 50"/>
          <p:cNvSpPr txBox="1"/>
          <p:nvPr/>
        </p:nvSpPr>
        <p:spPr>
          <a:xfrm>
            <a:off x="9919229" y="1827110"/>
            <a:ext cx="3751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(It’s expensive)</a:t>
            </a:r>
            <a:endParaRPr kumimoji="0" lang="en-GB" sz="2400" b="0" i="1"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52" name="TextBox 51"/>
          <p:cNvSpPr txBox="1"/>
          <p:nvPr/>
        </p:nvSpPr>
        <p:spPr>
          <a:xfrm>
            <a:off x="2193012" y="1467631"/>
            <a:ext cx="1876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a:t>
            </a:r>
          </a:p>
        </p:txBody>
      </p:sp>
      <p:sp>
        <p:nvSpPr>
          <p:cNvPr id="53" name="TextBox 52"/>
          <p:cNvSpPr txBox="1"/>
          <p:nvPr/>
        </p:nvSpPr>
        <p:spPr>
          <a:xfrm>
            <a:off x="3611768" y="1479550"/>
            <a:ext cx="1876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a:t>
            </a:r>
          </a:p>
        </p:txBody>
      </p:sp>
      <p:sp>
        <p:nvSpPr>
          <p:cNvPr id="12" name="Title 11"/>
          <p:cNvSpPr>
            <a:spLocks noGrp="1"/>
          </p:cNvSpPr>
          <p:nvPr>
            <p:ph type="title"/>
          </p:nvPr>
        </p:nvSpPr>
        <p:spPr>
          <a:xfrm>
            <a:off x="9557705" y="-363087"/>
            <a:ext cx="2761282" cy="1325563"/>
          </a:xfrm>
        </p:spPr>
        <p:txBody>
          <a:bodyPr>
            <a:normAutofit/>
          </a:bodyPr>
          <a:lstStyle/>
          <a:p>
            <a:r>
              <a:rPr lang="en-GB" sz="2000" b="1" dirty="0" err="1">
                <a:solidFill>
                  <a:prstClr val="white"/>
                </a:solidFill>
              </a:rPr>
              <a:t>escuchar</a:t>
            </a:r>
            <a:r>
              <a:rPr lang="en-GB" sz="2000" b="1" dirty="0">
                <a:solidFill>
                  <a:prstClr val="white"/>
                </a:solidFill>
              </a:rPr>
              <a:t> y </a:t>
            </a:r>
            <a:r>
              <a:rPr lang="en-GB" sz="2000" b="1" dirty="0" err="1">
                <a:solidFill>
                  <a:prstClr val="white"/>
                </a:solidFill>
              </a:rPr>
              <a:t>escribir</a:t>
            </a:r>
            <a:endParaRPr lang="en-GB" sz="2000" dirty="0"/>
          </a:p>
        </p:txBody>
      </p:sp>
      <p:sp>
        <p:nvSpPr>
          <p:cNvPr id="50" name="TextBox 49"/>
          <p:cNvSpPr txBox="1"/>
          <p:nvPr/>
        </p:nvSpPr>
        <p:spPr>
          <a:xfrm>
            <a:off x="8445511" y="1247480"/>
            <a:ext cx="3460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¿Cómo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/son?</a:t>
            </a:r>
            <a:endPar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147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8668" y="677092"/>
            <a:ext cx="5272447"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grandma.  She is cheerful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job.  It is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some shoes.  They are expensive.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three dogs.  They are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 family.  It is artistic.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some films.  They are old.</a:t>
            </a:r>
          </a:p>
        </p:txBody>
      </p:sp>
      <p:sp>
        <p:nvSpPr>
          <p:cNvPr id="3" name="Rounded Rectangle 2">
            <a:extLst>
              <a:ext uri="{FF2B5EF4-FFF2-40B4-BE49-F238E27FC236}">
                <a16:creationId xmlns:a16="http://schemas.microsoft.com/office/drawing/2014/main" id="{BA37B2CF-F27A-454D-970F-E6B46CF980F8}"/>
              </a:ext>
            </a:extLst>
          </p:cNvPr>
          <p:cNvSpPr/>
          <p:nvPr/>
        </p:nvSpPr>
        <p:spPr>
          <a:xfrm>
            <a:off x="7920111" y="199326"/>
            <a:ext cx="39952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1011576" y="-18842"/>
            <a:ext cx="243688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060" y="993141"/>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261" y="1019467"/>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332" y="1019467"/>
            <a:ext cx="1353620" cy="15228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447" y="3749687"/>
            <a:ext cx="781688" cy="8200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676" y="3802386"/>
            <a:ext cx="770981" cy="78671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705" y="765647"/>
            <a:ext cx="781742" cy="784373"/>
          </a:xfrm>
          <a:prstGeom prst="rect">
            <a:avLst/>
          </a:prstGeom>
        </p:spPr>
      </p:pic>
      <p:sp>
        <p:nvSpPr>
          <p:cNvPr id="2" name="Title 1"/>
          <p:cNvSpPr>
            <a:spLocks noGrp="1"/>
          </p:cNvSpPr>
          <p:nvPr>
            <p:ph type="title"/>
          </p:nvPr>
        </p:nvSpPr>
        <p:spPr>
          <a:xfrm>
            <a:off x="8153478" y="-262997"/>
            <a:ext cx="10515600" cy="1325563"/>
          </a:xfrm>
        </p:spPr>
        <p:txBody>
          <a:bodyPr/>
          <a:lstStyle/>
          <a:p>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escuchar</a:t>
            </a:r>
            <a:endParaRPr lang="en-GB" sz="2000" dirty="0"/>
          </a:p>
        </p:txBody>
      </p:sp>
    </p:spTree>
    <p:extLst>
      <p:ext uri="{BB962C8B-B14F-4D97-AF65-F5344CB8AC3E}">
        <p14:creationId xmlns:p14="http://schemas.microsoft.com/office/powerpoint/2010/main" val="290209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A37B2CF-F27A-454D-970F-E6B46CF980F8}"/>
              </a:ext>
            </a:extLst>
          </p:cNvPr>
          <p:cNvSpPr/>
          <p:nvPr/>
        </p:nvSpPr>
        <p:spPr>
          <a:xfrm>
            <a:off x="7920111" y="199326"/>
            <a:ext cx="39952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18669" y="677092"/>
            <a:ext cx="565458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 cousin.  She is nice.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two cats.  They are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some things.  They are interesting.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brother.  He is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some shoes.  They are pretty.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an island.  It is beautiful.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Rectangle 4"/>
          <p:cNvSpPr/>
          <p:nvPr/>
        </p:nvSpPr>
        <p:spPr>
          <a:xfrm>
            <a:off x="1149118" y="-11882"/>
            <a:ext cx="236314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B</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512" y="1189804"/>
            <a:ext cx="1313918" cy="137846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549" y="1290750"/>
            <a:ext cx="1251963" cy="127751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8357" y="1179256"/>
            <a:ext cx="1311217" cy="131563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278" y="3333379"/>
            <a:ext cx="947276" cy="99380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856" y="699573"/>
            <a:ext cx="814780" cy="93340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757" y="733080"/>
            <a:ext cx="799911" cy="899900"/>
          </a:xfrm>
          <a:prstGeom prst="rect">
            <a:avLst/>
          </a:prstGeom>
        </p:spPr>
      </p:pic>
      <p:sp>
        <p:nvSpPr>
          <p:cNvPr id="2" name="Title 1"/>
          <p:cNvSpPr>
            <a:spLocks noGrp="1"/>
          </p:cNvSpPr>
          <p:nvPr>
            <p:ph type="title"/>
          </p:nvPr>
        </p:nvSpPr>
        <p:spPr>
          <a:xfrm>
            <a:off x="8124371" y="-262997"/>
            <a:ext cx="10515600" cy="1325563"/>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a:t>
            </a:r>
            <a:r>
              <a:rPr lang="en-GB" sz="2000" b="1" dirty="0" err="1">
                <a:solidFill>
                  <a:prstClr val="white"/>
                </a:solidFill>
              </a:rPr>
              <a:t>escuchar</a:t>
            </a:r>
            <a:endParaRPr lang="en-GB" sz="2000" dirty="0"/>
          </a:p>
        </p:txBody>
      </p:sp>
    </p:spTree>
    <p:extLst>
      <p:ext uri="{BB962C8B-B14F-4D97-AF65-F5344CB8AC3E}">
        <p14:creationId xmlns:p14="http://schemas.microsoft.com/office/powerpoint/2010/main" val="403106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A37B2CF-F27A-454D-970F-E6B46CF980F8}"/>
              </a:ext>
            </a:extLst>
          </p:cNvPr>
          <p:cNvSpPr/>
          <p:nvPr/>
        </p:nvSpPr>
        <p:spPr>
          <a:xfrm>
            <a:off x="7920111" y="199326"/>
            <a:ext cx="39952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1093746" y="1012790"/>
            <a:ext cx="243688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80" y="1746342"/>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35" y="1678363"/>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972" y="1702674"/>
            <a:ext cx="1353620" cy="1522823"/>
          </a:xfrm>
          <a:prstGeom prst="rect">
            <a:avLst/>
          </a:prstGeom>
        </p:spPr>
      </p:pic>
      <p:sp>
        <p:nvSpPr>
          <p:cNvPr id="13" name="Rectangle 12"/>
          <p:cNvSpPr/>
          <p:nvPr/>
        </p:nvSpPr>
        <p:spPr>
          <a:xfrm>
            <a:off x="7714076" y="952877"/>
            <a:ext cx="236314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B</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223" y="1671388"/>
            <a:ext cx="1313918" cy="137846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3268" y="1671388"/>
            <a:ext cx="1251963" cy="127751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680" y="1692369"/>
            <a:ext cx="1376518" cy="1381151"/>
          </a:xfrm>
          <a:prstGeom prst="rect">
            <a:avLst/>
          </a:prstGeom>
        </p:spPr>
      </p:pic>
      <p:sp>
        <p:nvSpPr>
          <p:cNvPr id="18" name="TextBox 17"/>
          <p:cNvSpPr txBox="1"/>
          <p:nvPr/>
        </p:nvSpPr>
        <p:spPr>
          <a:xfrm>
            <a:off x="6016499" y="3230248"/>
            <a:ext cx="2710197" cy="2862322"/>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grandma.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cheerful.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job.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It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shoes.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expensive.  </a:t>
            </a:r>
          </a:p>
        </p:txBody>
      </p:sp>
      <p:sp>
        <p:nvSpPr>
          <p:cNvPr id="19" name="TextBox 18"/>
          <p:cNvSpPr txBox="1"/>
          <p:nvPr/>
        </p:nvSpPr>
        <p:spPr>
          <a:xfrm>
            <a:off x="9041053" y="3254010"/>
            <a:ext cx="2710197" cy="2862322"/>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three dogs.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family.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It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artistic.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films.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old.</a:t>
            </a:r>
          </a:p>
        </p:txBody>
      </p:sp>
      <p:sp>
        <p:nvSpPr>
          <p:cNvPr id="20" name="TextBox 19"/>
          <p:cNvSpPr txBox="1"/>
          <p:nvPr/>
        </p:nvSpPr>
        <p:spPr>
          <a:xfrm>
            <a:off x="72558" y="3205251"/>
            <a:ext cx="2643733" cy="2862322"/>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cousin.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two cats.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small.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things.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interesting. </a:t>
            </a:r>
          </a:p>
        </p:txBody>
      </p:sp>
      <p:sp>
        <p:nvSpPr>
          <p:cNvPr id="21" name="TextBox 20"/>
          <p:cNvSpPr txBox="1"/>
          <p:nvPr/>
        </p:nvSpPr>
        <p:spPr>
          <a:xfrm>
            <a:off x="3062402" y="3254010"/>
            <a:ext cx="2556411" cy="2862322"/>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brother.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shoes.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are</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pretty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 island.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It is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beautiful.</a:t>
            </a:r>
          </a:p>
        </p:txBody>
      </p:sp>
      <p:sp>
        <p:nvSpPr>
          <p:cNvPr id="2" name="Title 1"/>
          <p:cNvSpPr>
            <a:spLocks noGrp="1"/>
          </p:cNvSpPr>
          <p:nvPr>
            <p:ph type="title"/>
          </p:nvPr>
        </p:nvSpPr>
        <p:spPr>
          <a:xfrm>
            <a:off x="8109198" y="-271783"/>
            <a:ext cx="10515600" cy="1325563"/>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a:t>
            </a:r>
            <a:r>
              <a:rPr lang="en-GB" sz="2000" b="1" dirty="0" err="1">
                <a:solidFill>
                  <a:prstClr val="white"/>
                </a:solidFill>
              </a:rPr>
              <a:t>escuchar</a:t>
            </a:r>
            <a:endParaRPr lang="en-GB" sz="2000" dirty="0"/>
          </a:p>
        </p:txBody>
      </p:sp>
    </p:spTree>
    <p:extLst>
      <p:ext uri="{BB962C8B-B14F-4D97-AF65-F5344CB8AC3E}">
        <p14:creationId xmlns:p14="http://schemas.microsoft.com/office/powerpoint/2010/main" val="58449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tener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have |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having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mn-ea"/>
                <a:cs typeface="Arial"/>
                <a:sym typeface="Century Gothic"/>
              </a:rPr>
              <a:t>tengo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134252"/>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 have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699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6479" y="677092"/>
            <a:ext cx="5363570"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grandma.  She is cheerful.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una</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abuela</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alegre</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job.  It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tabajo</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importante.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some shoes.  They are expensive.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zapatos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caros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three dogs.  They are strong.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tres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perros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fuertes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 family.  It is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artisitc</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una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familia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artística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some films.  They are 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películas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antiguas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3" name="Rounded Rectangle 2">
            <a:extLst>
              <a:ext uri="{FF2B5EF4-FFF2-40B4-BE49-F238E27FC236}">
                <a16:creationId xmlns:a16="http://schemas.microsoft.com/office/drawing/2014/main" id="{BA37B2CF-F27A-454D-970F-E6B46CF980F8}"/>
              </a:ext>
            </a:extLst>
          </p:cNvPr>
          <p:cNvSpPr/>
          <p:nvPr/>
        </p:nvSpPr>
        <p:spPr>
          <a:xfrm>
            <a:off x="8563429" y="15411"/>
            <a:ext cx="3628571"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1011576" y="-18842"/>
            <a:ext cx="243688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262" y="3568649"/>
            <a:ext cx="781688" cy="8200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75" y="3550056"/>
            <a:ext cx="770981" cy="78671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05" y="765647"/>
            <a:ext cx="781742" cy="784373"/>
          </a:xfrm>
          <a:prstGeom prst="rect">
            <a:avLst/>
          </a:prstGeom>
        </p:spPr>
      </p:pic>
      <p:sp>
        <p:nvSpPr>
          <p:cNvPr id="13" name="TextBox 12"/>
          <p:cNvSpPr txBox="1"/>
          <p:nvPr/>
        </p:nvSpPr>
        <p:spPr>
          <a:xfrm>
            <a:off x="5739618" y="677092"/>
            <a:ext cx="569720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an cousin.  She is nice.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prima.  Es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simpática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two cats.  They are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dos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gatos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pequeños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some things.  They are interesting.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cosas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interesantes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brother.  He is active.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hermano</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activo</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some shoes.  They are pretty.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zapatos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bonitas</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an island.  It is beautiful.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isla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hermosa</a:t>
            </a:r>
            <a:r>
              <a:rPr kumimoji="0" lang="en-GB" sz="2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15" name="Rectangle 14"/>
          <p:cNvSpPr/>
          <p:nvPr/>
        </p:nvSpPr>
        <p:spPr>
          <a:xfrm>
            <a:off x="5631132" y="-22725"/>
            <a:ext cx="236314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Persona B</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41" y="3496799"/>
            <a:ext cx="800644" cy="83997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9145" y="699573"/>
            <a:ext cx="837440" cy="95936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706" y="733080"/>
            <a:ext cx="799911" cy="899900"/>
          </a:xfrm>
          <a:prstGeom prst="rect">
            <a:avLst/>
          </a:prstGeom>
        </p:spPr>
      </p:pic>
      <p:sp>
        <p:nvSpPr>
          <p:cNvPr id="2" name="Title 1"/>
          <p:cNvSpPr>
            <a:spLocks noGrp="1"/>
          </p:cNvSpPr>
          <p:nvPr>
            <p:ph type="title"/>
          </p:nvPr>
        </p:nvSpPr>
        <p:spPr>
          <a:xfrm>
            <a:off x="8696548" y="-64832"/>
            <a:ext cx="4191704" cy="561404"/>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a:t>
            </a:r>
            <a:r>
              <a:rPr lang="en-GB" sz="2000" b="1" dirty="0" err="1">
                <a:solidFill>
                  <a:prstClr val="white"/>
                </a:solidFill>
              </a:rPr>
              <a:t>escuchar</a:t>
            </a:r>
            <a:endParaRPr lang="en-GB" sz="2000" b="1" dirty="0"/>
          </a:p>
        </p:txBody>
      </p:sp>
    </p:spTree>
    <p:extLst>
      <p:ext uri="{BB962C8B-B14F-4D97-AF65-F5344CB8AC3E}">
        <p14:creationId xmlns:p14="http://schemas.microsoft.com/office/powerpoint/2010/main" val="79982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A37B2CF-F27A-454D-970F-E6B46CF980F8}"/>
              </a:ext>
            </a:extLst>
          </p:cNvPr>
          <p:cNvSpPr/>
          <p:nvPr/>
        </p:nvSpPr>
        <p:spPr>
          <a:xfrm>
            <a:off x="10856685" y="174508"/>
            <a:ext cx="1232821"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4" name="TextBox 3"/>
          <p:cNvSpPr txBox="1"/>
          <p:nvPr/>
        </p:nvSpPr>
        <p:spPr>
          <a:xfrm>
            <a:off x="211996" y="227461"/>
            <a:ext cx="8905340" cy="56938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have a grandma. She’s quite kind.</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 have two cousins. They’re famous.</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has an job. It’s very interesting.</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have some products. They’re important.</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family. It’s small.</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family has an aunt. She’s rich.</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islands have some views. They’re beautiful.</a:t>
            </a:r>
          </a:p>
        </p:txBody>
      </p:sp>
      <p:sp>
        <p:nvSpPr>
          <p:cNvPr id="6" name="TextBox 5"/>
          <p:cNvSpPr txBox="1"/>
          <p:nvPr/>
        </p:nvSpPr>
        <p:spPr>
          <a:xfrm>
            <a:off x="578247" y="577999"/>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Tenemos una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abuela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bastante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simpática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7" name="TextBox 6"/>
          <p:cNvSpPr txBox="1"/>
          <p:nvPr/>
        </p:nvSpPr>
        <p:spPr>
          <a:xfrm>
            <a:off x="578247" y="1451757"/>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dos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primos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famosos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8" name="TextBox 7"/>
          <p:cNvSpPr txBox="1"/>
          <p:nvPr/>
        </p:nvSpPr>
        <p:spPr>
          <a:xfrm>
            <a:off x="578247" y="2289564"/>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trabajo</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interesante</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9" name="TextBox 8"/>
          <p:cNvSpPr txBox="1"/>
          <p:nvPr/>
        </p:nvSpPr>
        <p:spPr>
          <a:xfrm>
            <a:off x="578247" y="3140280"/>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Tengo</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unos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productos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Son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importantes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10" name="TextBox 9"/>
          <p:cNvSpPr txBox="1"/>
          <p:nvPr/>
        </p:nvSpPr>
        <p:spPr>
          <a:xfrm>
            <a:off x="578247" y="3990996"/>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una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familia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pequeña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11" name="TextBox 10"/>
          <p:cNvSpPr txBox="1"/>
          <p:nvPr/>
        </p:nvSpPr>
        <p:spPr>
          <a:xfrm>
            <a:off x="578247" y="4880216"/>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familia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una tía. Es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rica</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12" name="TextBox 11"/>
          <p:cNvSpPr txBox="1"/>
          <p:nvPr/>
        </p:nvSpPr>
        <p:spPr>
          <a:xfrm>
            <a:off x="578247" y="5764107"/>
            <a:ext cx="853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Las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islas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tienen</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unas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vistas. Son </a:t>
            </a:r>
            <a:r>
              <a:rPr kumimoji="0" lang="en-GB"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hermosas</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p>
        </p:txBody>
      </p:sp>
      <p:sp>
        <p:nvSpPr>
          <p:cNvPr id="2" name="Title 1"/>
          <p:cNvSpPr>
            <a:spLocks noGrp="1"/>
          </p:cNvSpPr>
          <p:nvPr>
            <p:ph type="title"/>
          </p:nvPr>
        </p:nvSpPr>
        <p:spPr>
          <a:xfrm>
            <a:off x="10856685" y="-287815"/>
            <a:ext cx="1770744" cy="1325563"/>
          </a:xfrm>
        </p:spPr>
        <p:txBody>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4285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tenemos</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have]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0" y="3935663"/>
            <a:ext cx="1205564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T</a:t>
            </a:r>
            <a:r>
              <a:rPr kumimoji="0" lang="en-GB" sz="54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enemos</a:t>
            </a:r>
            <a:r>
              <a:rPr kumimoji="0" lang="en-GB" sz="54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abuelo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Es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artístico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2552700" y="4951326"/>
            <a:ext cx="741385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We have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grandad. He is artistic.]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39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A37B2CF-F27A-454D-970F-E6B46CF980F8}"/>
              </a:ext>
            </a:extLst>
          </p:cNvPr>
          <p:cNvSpPr/>
          <p:nvPr/>
        </p:nvSpPr>
        <p:spPr>
          <a:xfrm>
            <a:off x="11260710" y="72600"/>
            <a:ext cx="855606"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ounded Rectangular Callout 3"/>
          <p:cNvSpPr/>
          <p:nvPr/>
        </p:nvSpPr>
        <p:spPr>
          <a:xfrm>
            <a:off x="176438" y="731175"/>
            <a:ext cx="2095118" cy="1484353"/>
          </a:xfrm>
          <a:prstGeom prst="wedgeRoundRectCallout">
            <a:avLst>
              <a:gd name="adj1" fmla="val -57588"/>
              <a:gd name="adj2" fmla="val 4775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Tenemos una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familia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grande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69" y="4224560"/>
            <a:ext cx="1230071" cy="14091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012" y="4167730"/>
            <a:ext cx="1353620" cy="15228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8" y="4245527"/>
            <a:ext cx="1982275" cy="1384290"/>
          </a:xfrm>
          <a:prstGeom prst="rect">
            <a:avLst/>
          </a:prstGeom>
        </p:spPr>
      </p:pic>
      <p:sp>
        <p:nvSpPr>
          <p:cNvPr id="9" name="Rounded Rectangular Callout 8"/>
          <p:cNvSpPr/>
          <p:nvPr/>
        </p:nvSpPr>
        <p:spPr>
          <a:xfrm>
            <a:off x="2566634" y="731174"/>
            <a:ext cx="2095118"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familia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interesante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0" name="Rounded Rectangular Callout 9"/>
          <p:cNvSpPr/>
          <p:nvPr/>
        </p:nvSpPr>
        <p:spPr>
          <a:xfrm>
            <a:off x="5047790" y="689843"/>
            <a:ext cx="2095118" cy="1484353"/>
          </a:xfrm>
          <a:prstGeom prst="wedgeRoundRectCallout">
            <a:avLst>
              <a:gd name="adj1" fmla="val -61867"/>
              <a:gd name="adj2" fmla="val 5379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abuelo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artístico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ounded Rectangular Callout 10"/>
          <p:cNvSpPr/>
          <p:nvPr/>
        </p:nvSpPr>
        <p:spPr>
          <a:xfrm>
            <a:off x="7398767" y="669714"/>
            <a:ext cx="2500056" cy="1484353"/>
          </a:xfrm>
          <a:prstGeom prst="wedgeRoundRectCallout">
            <a:avLst>
              <a:gd name="adj1" fmla="val 64769"/>
              <a:gd name="adj2" fmla="val 306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Tenemos dos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primos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Inglaterra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2" name="Rounded Rectangular Callout 11"/>
          <p:cNvSpPr/>
          <p:nvPr/>
        </p:nvSpPr>
        <p:spPr>
          <a:xfrm>
            <a:off x="265826" y="2314606"/>
            <a:ext cx="2249660"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tío y una tía.</a:t>
            </a:r>
          </a:p>
        </p:txBody>
      </p:sp>
      <p:sp>
        <p:nvSpPr>
          <p:cNvPr id="13" name="Rounded Rectangular Callout 12"/>
          <p:cNvSpPr/>
          <p:nvPr/>
        </p:nvSpPr>
        <p:spPr>
          <a:xfrm>
            <a:off x="2780278" y="2314606"/>
            <a:ext cx="2267512"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Tenemos una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abuela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alegre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4" name="Rounded Rectangular Callout 13"/>
          <p:cNvSpPr/>
          <p:nvPr/>
        </p:nvSpPr>
        <p:spPr>
          <a:xfrm>
            <a:off x="5351013" y="2293328"/>
            <a:ext cx="3080303" cy="1484353"/>
          </a:xfrm>
          <a:prstGeom prst="wedgeRoundRectCallout">
            <a:avLst>
              <a:gd name="adj1" fmla="val 63076"/>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Tenemos un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perro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 bastante tonto.</a:t>
            </a:r>
          </a:p>
        </p:txBody>
      </p:sp>
      <p:sp>
        <p:nvSpPr>
          <p:cNvPr id="15" name="Rounded Rectangular Callout 14"/>
          <p:cNvSpPr/>
          <p:nvPr/>
        </p:nvSpPr>
        <p:spPr>
          <a:xfrm>
            <a:off x="8824406" y="2286627"/>
            <a:ext cx="2972596" cy="1484353"/>
          </a:xfrm>
          <a:prstGeom prst="wedgeRoundRectCallout">
            <a:avLst>
              <a:gd name="adj1" fmla="val 62220"/>
              <a:gd name="adj2" fmla="val 5259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una prima. 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simpática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6A500173-7AE1-4980-9C52-2DFAE38768EA}"/>
              </a:ext>
            </a:extLst>
          </p:cNvPr>
          <p:cNvSpPr txBox="1"/>
          <p:nvPr/>
        </p:nvSpPr>
        <p:spPr>
          <a:xfrm>
            <a:off x="181102" y="112967"/>
            <a:ext cx="9733377"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descripciones</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Escribe </a:t>
            </a:r>
            <a:r>
              <a:rPr kumimoji="0" lang="en-US"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inglés</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Cómo</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son las </a:t>
            </a:r>
            <a:r>
              <a:rPr kumimoji="0" lang="en-US"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familias</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7" name="TextBox 16"/>
          <p:cNvSpPr txBox="1"/>
          <p:nvPr/>
        </p:nvSpPr>
        <p:spPr>
          <a:xfrm>
            <a:off x="298320" y="5667006"/>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Isobel</a:t>
            </a:r>
          </a:p>
        </p:txBody>
      </p:sp>
      <p:sp>
        <p:nvSpPr>
          <p:cNvPr id="18" name="TextBox 17"/>
          <p:cNvSpPr txBox="1"/>
          <p:nvPr/>
        </p:nvSpPr>
        <p:spPr>
          <a:xfrm>
            <a:off x="9680182" y="5690552"/>
            <a:ext cx="2491116"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Los </a:t>
            </a:r>
            <a:r>
              <a:rPr kumimoji="0" lang="en-GB" sz="3200" b="1" i="0" u="none" strike="noStrike" kern="1200" cap="none" spc="0" normalizeH="0" baseline="0" noProof="0" dirty="0" err="1">
                <a:ln>
                  <a:noFill/>
                </a:ln>
                <a:solidFill>
                  <a:srgbClr val="FFFFFF"/>
                </a:solidFill>
                <a:effectLst/>
                <a:uLnTx/>
                <a:uFillTx/>
                <a:latin typeface="Arial"/>
                <a:ea typeface="+mn-ea"/>
                <a:cs typeface="+mn-cs"/>
              </a:rPr>
              <a:t>primos</a:t>
            </a:r>
            <a:endParaRPr kumimoji="0" lang="en-GB" sz="32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9" name="Google Shape;92;p5" descr="Table for exercises"/>
          <p:cNvGraphicFramePr/>
          <p:nvPr>
            <p:extLst/>
          </p:nvPr>
        </p:nvGraphicFramePr>
        <p:xfrm>
          <a:off x="2043213" y="4193748"/>
          <a:ext cx="7629635" cy="2226500"/>
        </p:xfrm>
        <a:graphic>
          <a:graphicData uri="http://schemas.openxmlformats.org/drawingml/2006/table">
            <a:tbl>
              <a:tblPr firstRow="1" bandRow="1">
                <a:noFill/>
              </a:tblPr>
              <a:tblGrid>
                <a:gridCol w="3703447">
                  <a:extLst>
                    <a:ext uri="{9D8B030D-6E8A-4147-A177-3AD203B41FA5}">
                      <a16:colId xmlns:a16="http://schemas.microsoft.com/office/drawing/2014/main" val="20000"/>
                    </a:ext>
                  </a:extLst>
                </a:gridCol>
                <a:gridCol w="3926188">
                  <a:extLst>
                    <a:ext uri="{9D8B030D-6E8A-4147-A177-3AD203B41FA5}">
                      <a16:colId xmlns:a16="http://schemas.microsoft.com/office/drawing/2014/main" val="20002"/>
                    </a:ext>
                  </a:extLst>
                </a:gridCol>
              </a:tblGrid>
              <a:tr h="556625">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 name="Google Shape;94;p5"/>
          <p:cNvSpPr txBox="1"/>
          <p:nvPr/>
        </p:nvSpPr>
        <p:spPr>
          <a:xfrm>
            <a:off x="3008251" y="3777681"/>
            <a:ext cx="234276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Isobel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(“I have”)</a:t>
            </a:r>
            <a:endParaRPr kumimoji="0" sz="20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1" name="Google Shape;94;p5"/>
          <p:cNvSpPr txBox="1"/>
          <p:nvPr/>
        </p:nvSpPr>
        <p:spPr>
          <a:xfrm>
            <a:off x="5744103" y="3772081"/>
            <a:ext cx="36022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Los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primos</a:t>
            </a:r>
            <a:r>
              <a:rPr kumimoji="0" lang="en-GB" sz="2000" b="1"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(“we have”)</a:t>
            </a:r>
            <a:endParaRPr kumimoji="0" sz="20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2" name="TextBox 21"/>
          <p:cNvSpPr txBox="1"/>
          <p:nvPr/>
        </p:nvSpPr>
        <p:spPr>
          <a:xfrm>
            <a:off x="2023409" y="4204194"/>
            <a:ext cx="3998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interesting family</a:t>
            </a:r>
          </a:p>
        </p:txBody>
      </p:sp>
      <p:sp>
        <p:nvSpPr>
          <p:cNvPr id="23" name="TextBox 22"/>
          <p:cNvSpPr txBox="1"/>
          <p:nvPr/>
        </p:nvSpPr>
        <p:spPr>
          <a:xfrm>
            <a:off x="2035878" y="4749012"/>
            <a:ext cx="3645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artistic grandad</a:t>
            </a:r>
          </a:p>
        </p:txBody>
      </p:sp>
      <p:sp>
        <p:nvSpPr>
          <p:cNvPr id="24" name="TextBox 23"/>
          <p:cNvSpPr txBox="1"/>
          <p:nvPr/>
        </p:nvSpPr>
        <p:spPr>
          <a:xfrm>
            <a:off x="2022084" y="5318641"/>
            <a:ext cx="3639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aunt and uncle</a:t>
            </a:r>
          </a:p>
        </p:txBody>
      </p:sp>
      <p:sp>
        <p:nvSpPr>
          <p:cNvPr id="25" name="TextBox 24"/>
          <p:cNvSpPr txBox="1"/>
          <p:nvPr/>
        </p:nvSpPr>
        <p:spPr>
          <a:xfrm>
            <a:off x="2020392" y="5856667"/>
            <a:ext cx="3315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nice cousin</a:t>
            </a:r>
          </a:p>
        </p:txBody>
      </p:sp>
      <p:sp>
        <p:nvSpPr>
          <p:cNvPr id="26" name="TextBox 25"/>
          <p:cNvSpPr txBox="1"/>
          <p:nvPr/>
        </p:nvSpPr>
        <p:spPr>
          <a:xfrm>
            <a:off x="5671692" y="4203093"/>
            <a:ext cx="3315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big family</a:t>
            </a:r>
          </a:p>
        </p:txBody>
      </p:sp>
      <p:sp>
        <p:nvSpPr>
          <p:cNvPr id="27" name="TextBox 26"/>
          <p:cNvSpPr txBox="1"/>
          <p:nvPr/>
        </p:nvSpPr>
        <p:spPr>
          <a:xfrm>
            <a:off x="5671692" y="4756957"/>
            <a:ext cx="4170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two cousins in England</a:t>
            </a:r>
          </a:p>
        </p:txBody>
      </p:sp>
      <p:sp>
        <p:nvSpPr>
          <p:cNvPr id="28" name="TextBox 27"/>
          <p:cNvSpPr txBox="1"/>
          <p:nvPr/>
        </p:nvSpPr>
        <p:spPr>
          <a:xfrm>
            <a:off x="5651560" y="5275847"/>
            <a:ext cx="3694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cheerful grandma</a:t>
            </a:r>
          </a:p>
        </p:txBody>
      </p:sp>
      <p:sp>
        <p:nvSpPr>
          <p:cNvPr id="29" name="TextBox 28"/>
          <p:cNvSpPr txBox="1"/>
          <p:nvPr/>
        </p:nvSpPr>
        <p:spPr>
          <a:xfrm>
            <a:off x="5723328" y="5832037"/>
            <a:ext cx="3315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quite silly dog</a:t>
            </a:r>
          </a:p>
        </p:txBody>
      </p:sp>
      <p:sp>
        <p:nvSpPr>
          <p:cNvPr id="30" name="TextBox 29"/>
          <p:cNvSpPr txBox="1"/>
          <p:nvPr/>
        </p:nvSpPr>
        <p:spPr>
          <a:xfrm>
            <a:off x="10112321" y="1432019"/>
            <a:ext cx="228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el tío = uncle</a:t>
            </a:r>
          </a:p>
        </p:txBody>
      </p:sp>
      <p:sp>
        <p:nvSpPr>
          <p:cNvPr id="31" name="TextBox 30"/>
          <p:cNvSpPr txBox="1"/>
          <p:nvPr/>
        </p:nvSpPr>
        <p:spPr>
          <a:xfrm>
            <a:off x="10112322" y="1811311"/>
            <a:ext cx="228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la tía = auntie</a:t>
            </a:r>
          </a:p>
        </p:txBody>
      </p:sp>
      <p:sp>
        <p:nvSpPr>
          <p:cNvPr id="2" name="Title 1"/>
          <p:cNvSpPr>
            <a:spLocks noGrp="1"/>
          </p:cNvSpPr>
          <p:nvPr>
            <p:ph type="title"/>
          </p:nvPr>
        </p:nvSpPr>
        <p:spPr>
          <a:xfrm>
            <a:off x="11337623" y="-14515"/>
            <a:ext cx="1173691" cy="575148"/>
          </a:xfrm>
        </p:spPr>
        <p:txBody>
          <a:bodyPr/>
          <a:lstStyle/>
          <a:p>
            <a:r>
              <a:rPr lang="en-GB" sz="2000" b="1" dirty="0">
                <a:solidFill>
                  <a:schemeClr val="bg1"/>
                </a:solidFill>
              </a:rPr>
              <a:t>leer</a:t>
            </a:r>
          </a:p>
        </p:txBody>
      </p:sp>
    </p:spTree>
    <p:extLst>
      <p:ext uri="{BB962C8B-B14F-4D97-AF65-F5344CB8AC3E}">
        <p14:creationId xmlns:p14="http://schemas.microsoft.com/office/powerpoint/2010/main" val="402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6A500173-7AE1-4980-9C52-2DFAE38768EA}"/>
              </a:ext>
            </a:extLst>
          </p:cNvPr>
          <p:cNvSpPr txBox="1"/>
          <p:nvPr/>
        </p:nvSpPr>
        <p:spPr>
          <a:xfrm>
            <a:off x="24499" y="168285"/>
            <a:ext cx="12167501"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familia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visita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isla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Qué</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tiene</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familia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graphicFrame>
        <p:nvGraphicFramePr>
          <p:cNvPr id="2" name="Table 1"/>
          <p:cNvGraphicFramePr>
            <a:graphicFrameLocks noGrp="1"/>
          </p:cNvGraphicFramePr>
          <p:nvPr>
            <p:extLst/>
          </p:nvPr>
        </p:nvGraphicFramePr>
        <p:xfrm>
          <a:off x="786125" y="2574632"/>
          <a:ext cx="11362331" cy="3540760"/>
        </p:xfrm>
        <a:graphic>
          <a:graphicData uri="http://schemas.openxmlformats.org/drawingml/2006/table">
            <a:tbl>
              <a:tblPr firstRow="1" bandRow="1">
                <a:tableStyleId>{8A107856-5554-42FB-B03E-39F5DBC370BA}</a:tableStyleId>
              </a:tblPr>
              <a:tblGrid>
                <a:gridCol w="1447709">
                  <a:extLst>
                    <a:ext uri="{9D8B030D-6E8A-4147-A177-3AD203B41FA5}">
                      <a16:colId xmlns:a16="http://schemas.microsoft.com/office/drawing/2014/main" val="3471934055"/>
                    </a:ext>
                  </a:extLst>
                </a:gridCol>
                <a:gridCol w="1591596">
                  <a:extLst>
                    <a:ext uri="{9D8B030D-6E8A-4147-A177-3AD203B41FA5}">
                      <a16:colId xmlns:a16="http://schemas.microsoft.com/office/drawing/2014/main" val="1929320843"/>
                    </a:ext>
                  </a:extLst>
                </a:gridCol>
                <a:gridCol w="2154456">
                  <a:extLst>
                    <a:ext uri="{9D8B030D-6E8A-4147-A177-3AD203B41FA5}">
                      <a16:colId xmlns:a16="http://schemas.microsoft.com/office/drawing/2014/main" val="3190677302"/>
                    </a:ext>
                  </a:extLst>
                </a:gridCol>
                <a:gridCol w="6168570">
                  <a:extLst>
                    <a:ext uri="{9D8B030D-6E8A-4147-A177-3AD203B41FA5}">
                      <a16:colId xmlns:a16="http://schemas.microsoft.com/office/drawing/2014/main" val="3236065484"/>
                    </a:ext>
                  </a:extLst>
                </a:gridCol>
              </a:tblGrid>
              <a:tr h="370840">
                <a:tc>
                  <a:txBody>
                    <a:bodyPr/>
                    <a:lstStyle/>
                    <a:p>
                      <a:endParaRPr lang="en-GB" dirty="0"/>
                    </a:p>
                  </a:txBody>
                  <a:tcPr>
                    <a:lnL w="12700" cmpd="sng">
                      <a:noFill/>
                    </a:lnL>
                    <a:lnR w="12700" cmpd="sng">
                      <a:noFill/>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accent5">
                          <a:lumMod val="50000"/>
                        </a:schemeClr>
                      </a:solidFill>
                      <a:prstDash val="solid"/>
                      <a:round/>
                      <a:headEnd type="none" w="med" len="med"/>
                      <a:tailEnd type="none" w="med" len="med"/>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chemeClr val="accent5">
                              <a:lumMod val="50000"/>
                            </a:schemeClr>
                          </a:solidFill>
                        </a:rPr>
                        <a:t>Escribe las </a:t>
                      </a:r>
                      <a:r>
                        <a:rPr lang="en-GB" dirty="0" err="1">
                          <a:solidFill>
                            <a:schemeClr val="accent5">
                              <a:lumMod val="50000"/>
                            </a:schemeClr>
                          </a:solidFill>
                        </a:rPr>
                        <a:t>cosas</a:t>
                      </a:r>
                      <a:r>
                        <a:rPr lang="en-GB" dirty="0">
                          <a:solidFill>
                            <a:schemeClr val="accent5">
                              <a:lumMod val="50000"/>
                            </a:schemeClr>
                          </a:solidFill>
                        </a:rPr>
                        <a:t>.</a:t>
                      </a:r>
                    </a:p>
                  </a:txBody>
                  <a:tcPr>
                    <a:lnL w="12700" cap="flat" cmpd="sng" algn="ctr">
                      <a:solidFill>
                        <a:schemeClr val="accent5">
                          <a:lumMod val="50000"/>
                        </a:schemeClr>
                      </a:solidFill>
                      <a:prstDash val="solid"/>
                      <a:round/>
                      <a:headEnd type="none" w="med" len="med"/>
                      <a:tailEnd type="none" w="med" len="med"/>
                    </a:lnL>
                  </a:tcPr>
                </a:tc>
                <a:tc>
                  <a:txBody>
                    <a:bodyPr/>
                    <a:lstStyle/>
                    <a:p>
                      <a:r>
                        <a:rPr lang="en-GB" dirty="0">
                          <a:solidFill>
                            <a:schemeClr val="accent5">
                              <a:lumMod val="50000"/>
                            </a:schemeClr>
                          </a:solidFill>
                        </a:rPr>
                        <a:t>¿Cómo </a:t>
                      </a:r>
                      <a:r>
                        <a:rPr lang="en-GB" dirty="0" err="1">
                          <a:solidFill>
                            <a:schemeClr val="accent5">
                              <a:lumMod val="50000"/>
                            </a:schemeClr>
                          </a:solidFill>
                        </a:rPr>
                        <a:t>es</a:t>
                      </a:r>
                      <a:r>
                        <a:rPr lang="en-GB" dirty="0">
                          <a:solidFill>
                            <a:schemeClr val="accent5">
                              <a:lumMod val="50000"/>
                            </a:schemeClr>
                          </a:solidFill>
                        </a:rPr>
                        <a:t>/son? </a:t>
                      </a:r>
                      <a:r>
                        <a:rPr lang="en-GB" dirty="0" err="1">
                          <a:solidFill>
                            <a:schemeClr val="accent5">
                              <a:lumMod val="50000"/>
                            </a:schemeClr>
                          </a:solidFill>
                        </a:rPr>
                        <a:t>Marca</a:t>
                      </a:r>
                      <a:r>
                        <a:rPr lang="en-GB" dirty="0">
                          <a:solidFill>
                            <a:schemeClr val="accent5">
                              <a:lumMod val="50000"/>
                            </a:schemeClr>
                          </a:solidFill>
                        </a:rPr>
                        <a:t> el</a:t>
                      </a:r>
                      <a:r>
                        <a:rPr lang="en-GB" baseline="0" dirty="0">
                          <a:solidFill>
                            <a:schemeClr val="accent5">
                              <a:lumMod val="50000"/>
                            </a:schemeClr>
                          </a:solidFill>
                        </a:rPr>
                        <a:t> </a:t>
                      </a:r>
                      <a:r>
                        <a:rPr lang="en-GB" baseline="0" dirty="0" err="1">
                          <a:solidFill>
                            <a:schemeClr val="accent5">
                              <a:lumMod val="50000"/>
                            </a:schemeClr>
                          </a:solidFill>
                        </a:rPr>
                        <a:t>adjetivo</a:t>
                      </a:r>
                      <a:r>
                        <a:rPr lang="en-GB" baseline="0" dirty="0">
                          <a:solidFill>
                            <a:schemeClr val="accent5">
                              <a:lumMod val="50000"/>
                            </a:schemeClr>
                          </a:solidFill>
                        </a:rPr>
                        <a:t> </a:t>
                      </a:r>
                      <a:r>
                        <a:rPr lang="en-GB" baseline="0" dirty="0" err="1">
                          <a:solidFill>
                            <a:schemeClr val="accent5">
                              <a:lumMod val="50000"/>
                            </a:schemeClr>
                          </a:solidFill>
                        </a:rPr>
                        <a:t>correcto</a:t>
                      </a:r>
                      <a:endParaRPr lang="en-GB" dirty="0">
                        <a:solidFill>
                          <a:schemeClr val="accent5">
                            <a:lumMod val="50000"/>
                          </a:schemeClr>
                        </a:solidFill>
                      </a:endParaRPr>
                    </a:p>
                  </a:txBody>
                  <a:tcPr/>
                </a:tc>
                <a:extLst>
                  <a:ext uri="{0D108BD9-81ED-4DB2-BD59-A6C34878D82A}">
                    <a16:rowId xmlns:a16="http://schemas.microsoft.com/office/drawing/2014/main" val="617185340"/>
                  </a:ext>
                </a:extLst>
              </a:tr>
              <a:tr h="370840">
                <a:tc>
                  <a:txBody>
                    <a:bodyPr/>
                    <a:lstStyle/>
                    <a:p>
                      <a:endParaRPr lang="en-GB" dirty="0"/>
                    </a:p>
                  </a:txBody>
                  <a:tcPr>
                    <a:lnT w="12700" cap="flat" cmpd="sng" algn="ctr">
                      <a:solidFill>
                        <a:schemeClr val="accent5">
                          <a:lumMod val="50000"/>
                        </a:schemeClr>
                      </a:solidFill>
                      <a:prstDash val="solid"/>
                      <a:round/>
                      <a:headEnd type="none" w="med" len="med"/>
                      <a:tailEnd type="none" w="med" len="med"/>
                    </a:lnT>
                  </a:tcPr>
                </a:tc>
                <a:tc>
                  <a:txBody>
                    <a:bodyPr/>
                    <a:lstStyle/>
                    <a:p>
                      <a:endParaRPr lang="en-GB" dirty="0"/>
                    </a:p>
                  </a:txBody>
                  <a:tcPr>
                    <a:lnT w="12700" cap="flat" cmpd="sng" algn="ctr">
                      <a:solidFill>
                        <a:schemeClr val="accent5">
                          <a:lumMod val="50000"/>
                        </a:schemeClr>
                      </a:solidFill>
                      <a:prstDash val="solid"/>
                      <a:round/>
                      <a:headEnd type="none" w="med" len="med"/>
                      <a:tailEnd type="none" w="med" len="med"/>
                    </a:lnT>
                  </a:tcPr>
                </a:tc>
                <a:tc>
                  <a:txBody>
                    <a:bodyPr/>
                    <a:lstStyle/>
                    <a:p>
                      <a:endParaRPr lang="en-GB" dirty="0"/>
                    </a:p>
                  </a:txBody>
                  <a:tcPr/>
                </a:tc>
                <a:tc>
                  <a:txBody>
                    <a:bodyPr/>
                    <a:lstStyle/>
                    <a:p>
                      <a:r>
                        <a:rPr lang="en-GB" sz="2000" dirty="0" err="1">
                          <a:solidFill>
                            <a:srgbClr val="115076"/>
                          </a:solidFill>
                        </a:rPr>
                        <a:t>grande</a:t>
                      </a:r>
                      <a:r>
                        <a:rPr lang="en-GB" sz="2000" dirty="0">
                          <a:solidFill>
                            <a:srgbClr val="115076"/>
                          </a:solidFill>
                        </a:rPr>
                        <a:t> / </a:t>
                      </a:r>
                      <a:r>
                        <a:rPr lang="en-GB" sz="2000" dirty="0" err="1">
                          <a:solidFill>
                            <a:srgbClr val="115076"/>
                          </a:solidFill>
                        </a:rPr>
                        <a:t>grandes</a:t>
                      </a:r>
                      <a:endParaRPr lang="en-GB" sz="2000" dirty="0">
                        <a:solidFill>
                          <a:srgbClr val="115076"/>
                        </a:solidFill>
                      </a:endParaRPr>
                    </a:p>
                  </a:txBody>
                  <a:tcPr/>
                </a:tc>
                <a:extLst>
                  <a:ext uri="{0D108BD9-81ED-4DB2-BD59-A6C34878D82A}">
                    <a16:rowId xmlns:a16="http://schemas.microsoft.com/office/drawing/2014/main" val="246012778"/>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sz="2000" dirty="0" err="1">
                          <a:solidFill>
                            <a:srgbClr val="115076"/>
                          </a:solidFill>
                        </a:rPr>
                        <a:t>interesantes</a:t>
                      </a:r>
                      <a:r>
                        <a:rPr lang="en-GB" sz="2000" dirty="0">
                          <a:solidFill>
                            <a:srgbClr val="115076"/>
                          </a:solidFill>
                        </a:rPr>
                        <a:t> / </a:t>
                      </a:r>
                      <a:r>
                        <a:rPr lang="en-GB" sz="2000" dirty="0" err="1">
                          <a:solidFill>
                            <a:srgbClr val="115076"/>
                          </a:solidFill>
                        </a:rPr>
                        <a:t>interesante</a:t>
                      </a:r>
                      <a:endParaRPr lang="en-GB" sz="2000" dirty="0">
                        <a:solidFill>
                          <a:srgbClr val="115076"/>
                        </a:solidFill>
                      </a:endParaRPr>
                    </a:p>
                  </a:txBody>
                  <a:tcPr/>
                </a:tc>
                <a:extLst>
                  <a:ext uri="{0D108BD9-81ED-4DB2-BD59-A6C34878D82A}">
                    <a16:rowId xmlns:a16="http://schemas.microsoft.com/office/drawing/2014/main" val="415612988"/>
                  </a:ext>
                </a:extLst>
              </a:tr>
              <a:tr h="370840">
                <a:tc>
                  <a:txBody>
                    <a:bodyPr/>
                    <a:lstStyle/>
                    <a:p>
                      <a:endParaRPr lang="en-GB"/>
                    </a:p>
                  </a:txBody>
                  <a:tcPr/>
                </a:tc>
                <a:tc>
                  <a:txBody>
                    <a:bodyPr/>
                    <a:lstStyle/>
                    <a:p>
                      <a:endParaRPr lang="en-GB" dirty="0"/>
                    </a:p>
                  </a:txBody>
                  <a:tcPr/>
                </a:tc>
                <a:tc>
                  <a:txBody>
                    <a:bodyPr/>
                    <a:lstStyle/>
                    <a:p>
                      <a:endParaRPr lang="en-GB"/>
                    </a:p>
                  </a:txBody>
                  <a:tcPr/>
                </a:tc>
                <a:tc>
                  <a:txBody>
                    <a:bodyPr/>
                    <a:lstStyle/>
                    <a:p>
                      <a:r>
                        <a:rPr lang="en-GB" sz="2000" dirty="0" err="1">
                          <a:solidFill>
                            <a:srgbClr val="115076"/>
                          </a:solidFill>
                        </a:rPr>
                        <a:t>alegres</a:t>
                      </a:r>
                      <a:r>
                        <a:rPr lang="en-GB" sz="2000" dirty="0">
                          <a:solidFill>
                            <a:srgbClr val="115076"/>
                          </a:solidFill>
                        </a:rPr>
                        <a:t> / </a:t>
                      </a:r>
                      <a:r>
                        <a:rPr lang="en-GB" sz="2000" dirty="0" err="1">
                          <a:solidFill>
                            <a:srgbClr val="115076"/>
                          </a:solidFill>
                        </a:rPr>
                        <a:t>alegre</a:t>
                      </a:r>
                      <a:endParaRPr lang="en-GB" sz="2000" dirty="0">
                        <a:solidFill>
                          <a:srgbClr val="115076"/>
                        </a:solidFill>
                      </a:endParaRPr>
                    </a:p>
                  </a:txBody>
                  <a:tcPr/>
                </a:tc>
                <a:extLst>
                  <a:ext uri="{0D108BD9-81ED-4DB2-BD59-A6C34878D82A}">
                    <a16:rowId xmlns:a16="http://schemas.microsoft.com/office/drawing/2014/main" val="2227764750"/>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sz="2000" dirty="0">
                          <a:solidFill>
                            <a:srgbClr val="115076"/>
                          </a:solidFill>
                        </a:rPr>
                        <a:t>importante / </a:t>
                      </a:r>
                      <a:r>
                        <a:rPr lang="en-GB" sz="2000" dirty="0" err="1">
                          <a:solidFill>
                            <a:srgbClr val="115076"/>
                          </a:solidFill>
                        </a:rPr>
                        <a:t>importantes</a:t>
                      </a:r>
                      <a:endParaRPr lang="en-GB" sz="2000" dirty="0">
                        <a:solidFill>
                          <a:srgbClr val="115076"/>
                        </a:solidFill>
                      </a:endParaRPr>
                    </a:p>
                  </a:txBody>
                  <a:tcPr/>
                </a:tc>
                <a:extLst>
                  <a:ext uri="{0D108BD9-81ED-4DB2-BD59-A6C34878D82A}">
                    <a16:rowId xmlns:a16="http://schemas.microsoft.com/office/drawing/2014/main" val="316584753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sz="2000" dirty="0">
                          <a:solidFill>
                            <a:srgbClr val="115076"/>
                          </a:solidFill>
                        </a:rPr>
                        <a:t>bonito / </a:t>
                      </a:r>
                      <a:r>
                        <a:rPr lang="en-GB" sz="2000" dirty="0" err="1">
                          <a:solidFill>
                            <a:srgbClr val="115076"/>
                          </a:solidFill>
                        </a:rPr>
                        <a:t>bonita</a:t>
                      </a:r>
                      <a:r>
                        <a:rPr lang="en-GB" sz="2000" dirty="0">
                          <a:solidFill>
                            <a:srgbClr val="115076"/>
                          </a:solidFill>
                        </a:rPr>
                        <a:t> / bonitos / </a:t>
                      </a:r>
                      <a:r>
                        <a:rPr lang="en-GB" sz="2000" dirty="0" err="1">
                          <a:solidFill>
                            <a:srgbClr val="115076"/>
                          </a:solidFill>
                        </a:rPr>
                        <a:t>bonitas</a:t>
                      </a:r>
                      <a:endParaRPr lang="en-GB" sz="2000" dirty="0">
                        <a:solidFill>
                          <a:srgbClr val="115076"/>
                        </a:solidFill>
                      </a:endParaRPr>
                    </a:p>
                  </a:txBody>
                  <a:tcPr/>
                </a:tc>
                <a:extLst>
                  <a:ext uri="{0D108BD9-81ED-4DB2-BD59-A6C34878D82A}">
                    <a16:rowId xmlns:a16="http://schemas.microsoft.com/office/drawing/2014/main" val="222188371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sz="2000" dirty="0" err="1">
                          <a:solidFill>
                            <a:srgbClr val="115076"/>
                          </a:solidFill>
                        </a:rPr>
                        <a:t>bueno</a:t>
                      </a:r>
                      <a:r>
                        <a:rPr lang="en-GB" sz="2000" dirty="0">
                          <a:solidFill>
                            <a:srgbClr val="115076"/>
                          </a:solidFill>
                        </a:rPr>
                        <a:t> / </a:t>
                      </a:r>
                      <a:r>
                        <a:rPr lang="en-GB" sz="2000" dirty="0" err="1">
                          <a:solidFill>
                            <a:srgbClr val="115076"/>
                          </a:solidFill>
                        </a:rPr>
                        <a:t>buena</a:t>
                      </a:r>
                      <a:r>
                        <a:rPr lang="en-GB" sz="2000" dirty="0">
                          <a:solidFill>
                            <a:srgbClr val="115076"/>
                          </a:solidFill>
                        </a:rPr>
                        <a:t> / </a:t>
                      </a:r>
                      <a:r>
                        <a:rPr lang="en-GB" sz="2000" dirty="0" err="1">
                          <a:solidFill>
                            <a:srgbClr val="115076"/>
                          </a:solidFill>
                        </a:rPr>
                        <a:t>buenos</a:t>
                      </a:r>
                      <a:r>
                        <a:rPr lang="en-GB" sz="2000" dirty="0">
                          <a:solidFill>
                            <a:srgbClr val="115076"/>
                          </a:solidFill>
                        </a:rPr>
                        <a:t> / </a:t>
                      </a:r>
                      <a:r>
                        <a:rPr lang="en-GB" sz="2000" dirty="0" err="1">
                          <a:solidFill>
                            <a:srgbClr val="115076"/>
                          </a:solidFill>
                        </a:rPr>
                        <a:t>buenas</a:t>
                      </a:r>
                      <a:endParaRPr lang="en-GB" sz="2000" dirty="0">
                        <a:solidFill>
                          <a:srgbClr val="115076"/>
                        </a:solidFill>
                      </a:endParaRPr>
                    </a:p>
                  </a:txBody>
                  <a:tcPr/>
                </a:tc>
                <a:extLst>
                  <a:ext uri="{0D108BD9-81ED-4DB2-BD59-A6C34878D82A}">
                    <a16:rowId xmlns:a16="http://schemas.microsoft.com/office/drawing/2014/main" val="145601384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sz="2000" dirty="0">
                          <a:solidFill>
                            <a:srgbClr val="115076"/>
                          </a:solidFill>
                        </a:rPr>
                        <a:t>raro / </a:t>
                      </a:r>
                      <a:r>
                        <a:rPr lang="en-GB" sz="2000" dirty="0" err="1">
                          <a:solidFill>
                            <a:srgbClr val="115076"/>
                          </a:solidFill>
                        </a:rPr>
                        <a:t>rara</a:t>
                      </a:r>
                      <a:r>
                        <a:rPr lang="en-GB" sz="2000" baseline="0" dirty="0">
                          <a:solidFill>
                            <a:srgbClr val="115076"/>
                          </a:solidFill>
                        </a:rPr>
                        <a:t> / </a:t>
                      </a:r>
                      <a:r>
                        <a:rPr lang="en-GB" sz="2000" baseline="0" dirty="0" err="1">
                          <a:solidFill>
                            <a:srgbClr val="115076"/>
                          </a:solidFill>
                        </a:rPr>
                        <a:t>raros</a:t>
                      </a:r>
                      <a:r>
                        <a:rPr lang="en-GB" sz="2000" baseline="0" dirty="0">
                          <a:solidFill>
                            <a:srgbClr val="115076"/>
                          </a:solidFill>
                        </a:rPr>
                        <a:t> / </a:t>
                      </a:r>
                      <a:r>
                        <a:rPr lang="en-GB" sz="2000" baseline="0" dirty="0" err="1">
                          <a:solidFill>
                            <a:srgbClr val="115076"/>
                          </a:solidFill>
                        </a:rPr>
                        <a:t>raras</a:t>
                      </a:r>
                      <a:endParaRPr lang="en-GB" sz="2000" dirty="0">
                        <a:solidFill>
                          <a:srgbClr val="115076"/>
                        </a:solidFill>
                      </a:endParaRPr>
                    </a:p>
                  </a:txBody>
                  <a:tcPr/>
                </a:tc>
                <a:extLst>
                  <a:ext uri="{0D108BD9-81ED-4DB2-BD59-A6C34878D82A}">
                    <a16:rowId xmlns:a16="http://schemas.microsoft.com/office/drawing/2014/main" val="426563153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sz="2000" dirty="0" err="1">
                          <a:solidFill>
                            <a:srgbClr val="115076"/>
                          </a:solidFill>
                        </a:rPr>
                        <a:t>pequeño</a:t>
                      </a:r>
                      <a:r>
                        <a:rPr lang="en-GB" sz="2000" dirty="0">
                          <a:solidFill>
                            <a:srgbClr val="115076"/>
                          </a:solidFill>
                        </a:rPr>
                        <a:t> / </a:t>
                      </a:r>
                      <a:r>
                        <a:rPr lang="en-GB" sz="2000" dirty="0" err="1">
                          <a:solidFill>
                            <a:srgbClr val="115076"/>
                          </a:solidFill>
                        </a:rPr>
                        <a:t>pequeña</a:t>
                      </a:r>
                      <a:r>
                        <a:rPr lang="en-GB" sz="2000" dirty="0">
                          <a:solidFill>
                            <a:srgbClr val="115076"/>
                          </a:solidFill>
                        </a:rPr>
                        <a:t> / </a:t>
                      </a:r>
                      <a:r>
                        <a:rPr lang="en-GB" sz="2000" dirty="0" err="1">
                          <a:solidFill>
                            <a:srgbClr val="115076"/>
                          </a:solidFill>
                        </a:rPr>
                        <a:t>pequeños</a:t>
                      </a:r>
                      <a:r>
                        <a:rPr lang="en-GB" sz="2000" dirty="0">
                          <a:solidFill>
                            <a:srgbClr val="115076"/>
                          </a:solidFill>
                        </a:rPr>
                        <a:t> / </a:t>
                      </a:r>
                      <a:r>
                        <a:rPr lang="en-GB" sz="2000" dirty="0" err="1">
                          <a:solidFill>
                            <a:srgbClr val="115076"/>
                          </a:solidFill>
                        </a:rPr>
                        <a:t>pequeñas</a:t>
                      </a:r>
                      <a:endParaRPr lang="en-GB" sz="2000" dirty="0">
                        <a:solidFill>
                          <a:srgbClr val="115076"/>
                        </a:solidFill>
                      </a:endParaRPr>
                    </a:p>
                  </a:txBody>
                  <a:tcPr/>
                </a:tc>
                <a:extLst>
                  <a:ext uri="{0D108BD9-81ED-4DB2-BD59-A6C34878D82A}">
                    <a16:rowId xmlns:a16="http://schemas.microsoft.com/office/drawing/2014/main" val="2667334263"/>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Rounded Rectangle 10">
            <a:extLst>
              <a:ext uri="{FF2B5EF4-FFF2-40B4-BE49-F238E27FC236}">
                <a16:creationId xmlns:a16="http://schemas.microsoft.com/office/drawing/2014/main" id="{BA37B2CF-F27A-454D-970F-E6B46CF980F8}"/>
              </a:ext>
            </a:extLst>
          </p:cNvPr>
          <p:cNvSpPr/>
          <p:nvPr/>
        </p:nvSpPr>
        <p:spPr>
          <a:xfrm>
            <a:off x="10854457" y="106915"/>
            <a:ext cx="1269358"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Google Shape;613;p26">
            <a:hlinkClick r:id="" action="ppaction://noaction" highlightClick="1">
              <a:snd r:embed="rId3" name="Exercise1 1. Productos.wav"/>
            </a:hlinkClick>
            <a:extLst>
              <a:ext uri="{FF2B5EF4-FFF2-40B4-BE49-F238E27FC236}">
                <a16:creationId xmlns:a16="http://schemas.microsoft.com/office/drawing/2014/main" id="{E81506B0-A3F8-47F6-A818-34153DC67087}"/>
              </a:ext>
            </a:extLst>
          </p:cNvPr>
          <p:cNvSpPr/>
          <p:nvPr/>
        </p:nvSpPr>
        <p:spPr>
          <a:xfrm>
            <a:off x="357754" y="295076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Google Shape;614;p26">
            <a:hlinkClick r:id="" action="ppaction://noaction" highlightClick="1">
              <a:snd r:embed="rId4" name="Exercise1 2. Vista.wav"/>
            </a:hlinkClick>
            <a:extLst>
              <a:ext uri="{FF2B5EF4-FFF2-40B4-BE49-F238E27FC236}">
                <a16:creationId xmlns:a16="http://schemas.microsoft.com/office/drawing/2014/main" id="{2A2E30D2-841A-4ED1-B670-1C83F228DED0}"/>
              </a:ext>
            </a:extLst>
          </p:cNvPr>
          <p:cNvSpPr/>
          <p:nvPr/>
        </p:nvSpPr>
        <p:spPr>
          <a:xfrm>
            <a:off x="351702" y="336603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B</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Google Shape;615;p26">
            <a:hlinkClick r:id="" action="ppaction://noaction" highlightClick="1">
              <a:snd r:embed="rId5" name="Exercise1 3. Equipo.wav"/>
            </a:hlinkClick>
            <a:extLst>
              <a:ext uri="{FF2B5EF4-FFF2-40B4-BE49-F238E27FC236}">
                <a16:creationId xmlns:a16="http://schemas.microsoft.com/office/drawing/2014/main" id="{598D57C1-09CA-4B85-A901-8BF5F8E2B844}"/>
              </a:ext>
            </a:extLst>
          </p:cNvPr>
          <p:cNvSpPr/>
          <p:nvPr/>
        </p:nvSpPr>
        <p:spPr>
          <a:xfrm>
            <a:off x="362373" y="376587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6" name="Exercise1 4. Bolsas.wav"/>
            </a:hlinkClick>
            <a:extLst>
              <a:ext uri="{FF2B5EF4-FFF2-40B4-BE49-F238E27FC236}">
                <a16:creationId xmlns:a16="http://schemas.microsoft.com/office/drawing/2014/main" id="{E034BFCB-0288-4166-9636-7DA2D26FF970}"/>
              </a:ext>
            </a:extLst>
          </p:cNvPr>
          <p:cNvSpPr/>
          <p:nvPr/>
        </p:nvSpPr>
        <p:spPr>
          <a:xfrm>
            <a:off x="362373" y="412949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D</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6" name="Google Shape;653;p27">
            <a:extLst>
              <a:ext uri="{FF2B5EF4-FFF2-40B4-BE49-F238E27FC236}">
                <a16:creationId xmlns:a16="http://schemas.microsoft.com/office/drawing/2014/main" id="{CDABE96D-1568-4CAF-AE2C-A13EF60C6805}"/>
              </a:ext>
            </a:extLst>
          </p:cNvPr>
          <p:cNvSpPr/>
          <p:nvPr/>
        </p:nvSpPr>
        <p:spPr>
          <a:xfrm>
            <a:off x="2385414" y="1599053"/>
            <a:ext cx="1435934" cy="953581"/>
          </a:xfrm>
          <a:prstGeom prst="wedgeRoundRectCallout">
            <a:avLst>
              <a:gd name="adj1" fmla="val -5526"/>
              <a:gd name="adj2" fmla="val 86592"/>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have</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1520" y="1099856"/>
            <a:ext cx="1159371" cy="11902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193" y="1084733"/>
            <a:ext cx="1188653" cy="1192655"/>
          </a:xfrm>
          <a:prstGeom prst="rect">
            <a:avLst/>
          </a:prstGeom>
        </p:spPr>
      </p:pic>
      <p:sp>
        <p:nvSpPr>
          <p:cNvPr id="64" name="Google Shape;653;p27">
            <a:extLst>
              <a:ext uri="{FF2B5EF4-FFF2-40B4-BE49-F238E27FC236}">
                <a16:creationId xmlns:a16="http://schemas.microsoft.com/office/drawing/2014/main" id="{CDABE96D-1568-4CAF-AE2C-A13EF60C6805}"/>
              </a:ext>
            </a:extLst>
          </p:cNvPr>
          <p:cNvSpPr/>
          <p:nvPr/>
        </p:nvSpPr>
        <p:spPr>
          <a:xfrm>
            <a:off x="935311" y="1599182"/>
            <a:ext cx="1435934" cy="953581"/>
          </a:xfrm>
          <a:prstGeom prst="wedgeRoundRectCallout">
            <a:avLst>
              <a:gd name="adj1" fmla="val 102"/>
              <a:gd name="adj2" fmla="val 86592"/>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5"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0134" y="3002139"/>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862308" y="2937759"/>
            <a:ext cx="22022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unos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productos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0" name="TextBox 69"/>
          <p:cNvSpPr txBox="1"/>
          <p:nvPr/>
        </p:nvSpPr>
        <p:spPr>
          <a:xfrm>
            <a:off x="4250649" y="3329518"/>
            <a:ext cx="1633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vista</a:t>
            </a:r>
          </a:p>
        </p:txBody>
      </p:sp>
      <p:sp>
        <p:nvSpPr>
          <p:cNvPr id="72" name="TextBox 71"/>
          <p:cNvSpPr txBox="1"/>
          <p:nvPr/>
        </p:nvSpPr>
        <p:spPr>
          <a:xfrm>
            <a:off x="4099540" y="4096716"/>
            <a:ext cx="17846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bolsas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TextBox 72"/>
          <p:cNvSpPr txBox="1"/>
          <p:nvPr/>
        </p:nvSpPr>
        <p:spPr>
          <a:xfrm>
            <a:off x="4196057" y="3712928"/>
            <a:ext cx="168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un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equipo</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053" y="3391723"/>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6044" y="3778544"/>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9489" y="4184422"/>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56" y="1150796"/>
            <a:ext cx="1203925" cy="1263065"/>
          </a:xfrm>
          <a:prstGeom prst="rect">
            <a:avLst/>
          </a:prstGeom>
        </p:spPr>
      </p:pic>
      <p:sp>
        <p:nvSpPr>
          <p:cNvPr id="33" name="Google Shape;613;p26">
            <a:hlinkClick r:id="" action="ppaction://noaction" highlightClick="1">
              <a:snd r:embed="rId11" name="Exercise1 5. Camisa.wav"/>
            </a:hlinkClick>
            <a:extLst>
              <a:ext uri="{FF2B5EF4-FFF2-40B4-BE49-F238E27FC236}">
                <a16:creationId xmlns:a16="http://schemas.microsoft.com/office/drawing/2014/main" id="{E81506B0-A3F8-47F6-A818-34153DC67087}"/>
              </a:ext>
            </a:extLst>
          </p:cNvPr>
          <p:cNvSpPr/>
          <p:nvPr/>
        </p:nvSpPr>
        <p:spPr>
          <a:xfrm>
            <a:off x="362372" y="453150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Google Shape;614;p26">
            <a:hlinkClick r:id="" action="ppaction://noaction" highlightClick="1">
              <a:snd r:embed="rId12" name="Exercise1 6. Zapatos.wav"/>
            </a:hlinkClick>
            <a:extLst>
              <a:ext uri="{FF2B5EF4-FFF2-40B4-BE49-F238E27FC236}">
                <a16:creationId xmlns:a16="http://schemas.microsoft.com/office/drawing/2014/main" id="{2A2E30D2-841A-4ED1-B670-1C83F228DED0}"/>
              </a:ext>
            </a:extLst>
          </p:cNvPr>
          <p:cNvSpPr/>
          <p:nvPr/>
        </p:nvSpPr>
        <p:spPr>
          <a:xfrm>
            <a:off x="362373" y="496752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F</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5" name="Google Shape;615;p26">
            <a:hlinkClick r:id="" action="ppaction://noaction" highlightClick="1">
              <a:snd r:embed="rId13" name="Exercise1 7. Cosas.wav"/>
            </a:hlinkClick>
            <a:extLst>
              <a:ext uri="{FF2B5EF4-FFF2-40B4-BE49-F238E27FC236}">
                <a16:creationId xmlns:a16="http://schemas.microsoft.com/office/drawing/2014/main" id="{598D57C1-09CA-4B85-A901-8BF5F8E2B844}"/>
              </a:ext>
            </a:extLst>
          </p:cNvPr>
          <p:cNvSpPr/>
          <p:nvPr/>
        </p:nvSpPr>
        <p:spPr>
          <a:xfrm>
            <a:off x="362373" y="534530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G</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6" name="Google Shape;616;p26">
            <a:hlinkClick r:id="" action="ppaction://noaction" highlightClick="1">
              <a:snd r:embed="rId14" name="Exercise1 8. Vaso.wav"/>
            </a:hlinkClick>
            <a:extLst>
              <a:ext uri="{FF2B5EF4-FFF2-40B4-BE49-F238E27FC236}">
                <a16:creationId xmlns:a16="http://schemas.microsoft.com/office/drawing/2014/main" id="{E034BFCB-0288-4166-9636-7DA2D26FF970}"/>
              </a:ext>
            </a:extLst>
          </p:cNvPr>
          <p:cNvSpPr/>
          <p:nvPr/>
        </p:nvSpPr>
        <p:spPr>
          <a:xfrm>
            <a:off x="371121" y="572984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H</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7"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373" y="4579084"/>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8338" y="4986072"/>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1357" y="5378767"/>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052" y="5781130"/>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089615" y="4540539"/>
            <a:ext cx="17945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camisa</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Box 41"/>
          <p:cNvSpPr txBox="1"/>
          <p:nvPr/>
        </p:nvSpPr>
        <p:spPr>
          <a:xfrm>
            <a:off x="4004101" y="4909332"/>
            <a:ext cx="18800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unos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zapatos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p:cNvSpPr txBox="1"/>
          <p:nvPr/>
        </p:nvSpPr>
        <p:spPr>
          <a:xfrm>
            <a:off x="4283892" y="5729844"/>
            <a:ext cx="13492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un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vaso</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TextBox 43"/>
          <p:cNvSpPr txBox="1"/>
          <p:nvPr/>
        </p:nvSpPr>
        <p:spPr>
          <a:xfrm>
            <a:off x="4196057" y="5329734"/>
            <a:ext cx="168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cosas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Oval 44"/>
          <p:cNvSpPr/>
          <p:nvPr/>
        </p:nvSpPr>
        <p:spPr>
          <a:xfrm>
            <a:off x="7130262" y="2913708"/>
            <a:ext cx="149958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Oval 45"/>
          <p:cNvSpPr/>
          <p:nvPr/>
        </p:nvSpPr>
        <p:spPr>
          <a:xfrm>
            <a:off x="7677894" y="3279496"/>
            <a:ext cx="1796587"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Oval 47"/>
          <p:cNvSpPr/>
          <p:nvPr/>
        </p:nvSpPr>
        <p:spPr>
          <a:xfrm>
            <a:off x="7172953" y="3732789"/>
            <a:ext cx="1088736" cy="429417"/>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Oval 48"/>
          <p:cNvSpPr/>
          <p:nvPr/>
        </p:nvSpPr>
        <p:spPr>
          <a:xfrm>
            <a:off x="7622155" y="4067749"/>
            <a:ext cx="167192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Oval 49"/>
          <p:cNvSpPr/>
          <p:nvPr/>
        </p:nvSpPr>
        <p:spPr>
          <a:xfrm>
            <a:off x="7023094" y="4470029"/>
            <a:ext cx="113812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Oval 50"/>
          <p:cNvSpPr/>
          <p:nvPr/>
        </p:nvSpPr>
        <p:spPr>
          <a:xfrm>
            <a:off x="8074479" y="4876783"/>
            <a:ext cx="1219597" cy="46299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Oval 51"/>
          <p:cNvSpPr/>
          <p:nvPr/>
        </p:nvSpPr>
        <p:spPr>
          <a:xfrm>
            <a:off x="8151984" y="5301089"/>
            <a:ext cx="1160723" cy="42875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Oval 52"/>
          <p:cNvSpPr/>
          <p:nvPr/>
        </p:nvSpPr>
        <p:spPr>
          <a:xfrm>
            <a:off x="5986691" y="5678787"/>
            <a:ext cx="1395637"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itle 2"/>
          <p:cNvSpPr>
            <a:spLocks noGrp="1"/>
          </p:cNvSpPr>
          <p:nvPr>
            <p:ph type="title"/>
          </p:nvPr>
        </p:nvSpPr>
        <p:spPr>
          <a:xfrm>
            <a:off x="10854457" y="-53618"/>
            <a:ext cx="2474918" cy="69429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4" name="TextBox 3"/>
          <p:cNvSpPr txBox="1"/>
          <p:nvPr/>
        </p:nvSpPr>
        <p:spPr>
          <a:xfrm>
            <a:off x="20349" y="589963"/>
            <a:ext cx="6309436"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Marca</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tengo</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tenemos</a:t>
            </a: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TextBox 4"/>
          <p:cNvSpPr txBox="1"/>
          <p:nvPr/>
        </p:nvSpPr>
        <p:spPr>
          <a:xfrm>
            <a:off x="5633154" y="598171"/>
            <a:ext cx="5294934" cy="126188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Escribe las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cosas</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español</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y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marca</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el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adjetivo</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correcto</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5818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6" grpId="0"/>
      <p:bldP spid="70" grpId="0"/>
      <p:bldP spid="72" grpId="0"/>
      <p:bldP spid="73" grpId="0"/>
      <p:bldP spid="41" grpId="0"/>
      <p:bldP spid="42" grpId="0"/>
      <p:bldP spid="43" grpId="0"/>
      <p:bldP spid="44" grpId="0"/>
      <p:bldP spid="45" grpId="0" animBg="1"/>
      <p:bldP spid="46" grpId="0" animBg="1"/>
      <p:bldP spid="48" grpId="0" animBg="1"/>
      <p:bldP spid="49" grpId="0" animBg="1"/>
      <p:bldP spid="50" grpId="0" animBg="1"/>
      <p:bldP spid="51" grpId="0" animBg="1"/>
      <p:bldP spid="52" grpId="0" animBg="1"/>
      <p:bldP spid="5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842" y="3778428"/>
            <a:ext cx="2473377" cy="1727243"/>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9924" y="4322554"/>
            <a:ext cx="654909" cy="58907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854"/>
          <a:stretch/>
        </p:blipFill>
        <p:spPr>
          <a:xfrm>
            <a:off x="11618229" y="4891251"/>
            <a:ext cx="583825" cy="5890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074" y="1520899"/>
            <a:ext cx="784329" cy="10604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546" y="1106711"/>
            <a:ext cx="1550933" cy="174262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6552" y="1134485"/>
            <a:ext cx="1516608" cy="1521714"/>
          </a:xfrm>
          <a:prstGeom prst="rect">
            <a:avLst/>
          </a:prstGeom>
        </p:spPr>
      </p:pic>
      <p:sp>
        <p:nvSpPr>
          <p:cNvPr id="42" name="TextBox 41"/>
          <p:cNvSpPr txBox="1"/>
          <p:nvPr/>
        </p:nvSpPr>
        <p:spPr>
          <a:xfrm>
            <a:off x="8345763" y="2663921"/>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10392634" y="2669033"/>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997411" y="165153"/>
            <a:ext cx="9696100" cy="6000731"/>
            <a:chOff x="2149859" y="739249"/>
            <a:chExt cx="9696100" cy="6000731"/>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4965" y="5573632"/>
              <a:ext cx="1166348" cy="116634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9765" y="4339959"/>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25549" y="5697509"/>
              <a:ext cx="1620410"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grpSp>
      <p:sp>
        <p:nvSpPr>
          <p:cNvPr id="86" name="Rounded Rectangle 85">
            <a:extLst>
              <a:ext uri="{FF2B5EF4-FFF2-40B4-BE49-F238E27FC236}">
                <a16:creationId xmlns:a16="http://schemas.microsoft.com/office/drawing/2014/main" id="{BA37B2CF-F27A-454D-970F-E6B46CF980F8}"/>
              </a:ext>
            </a:extLst>
          </p:cNvPr>
          <p:cNvSpPr/>
          <p:nvPr/>
        </p:nvSpPr>
        <p:spPr>
          <a:xfrm>
            <a:off x="8526780" y="165153"/>
            <a:ext cx="3539713" cy="46237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37082" y="1331598"/>
            <a:ext cx="509377" cy="1092578"/>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86346" y="1570477"/>
            <a:ext cx="765481" cy="962503"/>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1270" y="5082207"/>
            <a:ext cx="864192" cy="648145"/>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67102" y="3250142"/>
            <a:ext cx="814002" cy="545381"/>
          </a:xfrm>
          <a:prstGeom prst="rect">
            <a:avLst/>
          </a:prstGeom>
        </p:spPr>
      </p:pic>
      <p:cxnSp>
        <p:nvCxnSpPr>
          <p:cNvPr id="47" name="Straight Connector 46"/>
          <p:cNvCxnSpPr/>
          <p:nvPr/>
        </p:nvCxnSpPr>
        <p:spPr>
          <a:xfrm flipH="1">
            <a:off x="1257304" y="284620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57304" y="2830285"/>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1604" y="3248696"/>
            <a:ext cx="1250962"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p:cNvSpPr/>
          <p:nvPr/>
        </p:nvSpPr>
        <p:spPr>
          <a:xfrm>
            <a:off x="90920" y="128116"/>
            <a:ext cx="2790122" cy="800219"/>
          </a:xfrm>
          <a:prstGeom prst="rect">
            <a:avLst/>
          </a:prstGeom>
          <a:solidFill>
            <a:srgbClr val="FBF0D5"/>
          </a:solidFill>
          <a:ln w="5715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grandma</a:t>
            </a:r>
          </a:p>
        </p:txBody>
      </p:sp>
      <p:sp>
        <p:nvSpPr>
          <p:cNvPr id="51" name="Rectangle 50"/>
          <p:cNvSpPr/>
          <p:nvPr/>
        </p:nvSpPr>
        <p:spPr>
          <a:xfrm>
            <a:off x="84474" y="1095123"/>
            <a:ext cx="2796568" cy="369332"/>
          </a:xfrm>
          <a:prstGeom prst="rect">
            <a:avLst/>
          </a:prstGeom>
          <a:solidFill>
            <a:srgbClr val="FBF0D5"/>
          </a:solid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Sentence with </a:t>
            </a:r>
            <a:r>
              <a:rPr kumimoji="0" lang="en-GB" sz="18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tengo</a:t>
            </a:r>
            <a:endParaRPr kumimoji="0" lang="en-GB" sz="1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Oval 51"/>
          <p:cNvSpPr/>
          <p:nvPr/>
        </p:nvSpPr>
        <p:spPr>
          <a:xfrm>
            <a:off x="4012776" y="3796105"/>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p:cNvSpPr/>
          <p:nvPr/>
        </p:nvSpPr>
        <p:spPr>
          <a:xfrm>
            <a:off x="97391" y="1612001"/>
            <a:ext cx="2785404" cy="369332"/>
          </a:xfrm>
          <a:prstGeom prst="rect">
            <a:avLst/>
          </a:prstGeom>
          <a:solidFill>
            <a:srgbClr val="FBF0D5"/>
          </a:solid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abueula</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4" name="Oval 53"/>
          <p:cNvSpPr/>
          <p:nvPr/>
        </p:nvSpPr>
        <p:spPr>
          <a:xfrm>
            <a:off x="8315007" y="3486133"/>
            <a:ext cx="3444620" cy="2423139"/>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p:cNvSpPr/>
          <p:nvPr/>
        </p:nvSpPr>
        <p:spPr>
          <a:xfrm>
            <a:off x="96970" y="1085264"/>
            <a:ext cx="2895661" cy="369332"/>
          </a:xfrm>
          <a:prstGeom prst="rect">
            <a:avLst/>
          </a:prstGeom>
          <a:solidFill>
            <a:srgbClr val="FBF0D5"/>
          </a:solid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Sentence with </a:t>
            </a:r>
            <a:r>
              <a:rPr kumimoji="0" lang="en-GB" sz="1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tenemos</a:t>
            </a:r>
          </a:p>
        </p:txBody>
      </p:sp>
      <p:sp>
        <p:nvSpPr>
          <p:cNvPr id="56" name="Rectangle 55"/>
          <p:cNvSpPr/>
          <p:nvPr/>
        </p:nvSpPr>
        <p:spPr>
          <a:xfrm>
            <a:off x="130000" y="1627923"/>
            <a:ext cx="2845332" cy="369332"/>
          </a:xfrm>
          <a:prstGeom prst="rect">
            <a:avLst/>
          </a:prstGeom>
          <a:solidFill>
            <a:srgbClr val="FBF0D5"/>
          </a:solid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Tenemos una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abuela</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p:cNvSpPr/>
          <p:nvPr/>
        </p:nvSpPr>
        <p:spPr>
          <a:xfrm>
            <a:off x="97391" y="2084599"/>
            <a:ext cx="2796148" cy="707886"/>
          </a:xfrm>
          <a:prstGeom prst="rect">
            <a:avLst/>
          </a:prstGeom>
          <a:solidFill>
            <a:schemeClr val="accent5">
              <a:lumMod val="75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Quién</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p>
        </p:txBody>
      </p:sp>
      <p:sp>
        <p:nvSpPr>
          <p:cNvPr id="57" name="Rectangle 56"/>
          <p:cNvSpPr/>
          <p:nvPr/>
        </p:nvSpPr>
        <p:spPr>
          <a:xfrm>
            <a:off x="3433317" y="5677840"/>
            <a:ext cx="3052426" cy="707886"/>
          </a:xfrm>
          <a:prstGeom prst="rect">
            <a:avLst/>
          </a:prstGeom>
          <a:solidFill>
            <a:schemeClr val="accent5">
              <a:lumMod val="75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58" name="Rectangle 57"/>
          <p:cNvSpPr/>
          <p:nvPr/>
        </p:nvSpPr>
        <p:spPr>
          <a:xfrm>
            <a:off x="60449" y="2045800"/>
            <a:ext cx="2796148" cy="707886"/>
          </a:xfrm>
          <a:prstGeom prst="rect">
            <a:avLst/>
          </a:prstGeom>
          <a:solidFill>
            <a:schemeClr val="accent5">
              <a:lumMod val="75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Quién</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p>
        </p:txBody>
      </p:sp>
      <p:sp>
        <p:nvSpPr>
          <p:cNvPr id="59" name="Rectangle 58"/>
          <p:cNvSpPr/>
          <p:nvPr/>
        </p:nvSpPr>
        <p:spPr>
          <a:xfrm>
            <a:off x="7994224" y="5602677"/>
            <a:ext cx="3954329" cy="707886"/>
          </a:xfrm>
          <a:prstGeom prst="rect">
            <a:avLst/>
          </a:prstGeom>
          <a:solidFill>
            <a:schemeClr val="accent5">
              <a:lumMod val="75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 y Lorena</a:t>
            </a:r>
          </a:p>
        </p:txBody>
      </p:sp>
      <p:sp>
        <p:nvSpPr>
          <p:cNvPr id="18" name="Title 17"/>
          <p:cNvSpPr>
            <a:spLocks noGrp="1"/>
          </p:cNvSpPr>
          <p:nvPr>
            <p:ph type="title"/>
          </p:nvPr>
        </p:nvSpPr>
        <p:spPr>
          <a:xfrm>
            <a:off x="8579995" y="93672"/>
            <a:ext cx="3741426" cy="601645"/>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dirty="0"/>
          </a:p>
        </p:txBody>
      </p:sp>
    </p:spTree>
    <p:extLst>
      <p:ext uri="{BB962C8B-B14F-4D97-AF65-F5344CB8AC3E}">
        <p14:creationId xmlns:p14="http://schemas.microsoft.com/office/powerpoint/2010/main" val="34414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8" presetClass="emph" presetSubtype="0" fill="hold" grpId="1" nodeType="withEffect">
                                  <p:stCondLst>
                                    <p:cond delay="0"/>
                                  </p:stCondLst>
                                  <p:childTnLst>
                                    <p:animRot by="21600000">
                                      <p:cBhvr>
                                        <p:cTn id="24" dur="2000" fill="hold"/>
                                        <p:tgtEl>
                                          <p:spTgt spid="52"/>
                                        </p:tgtEl>
                                        <p:attrNameLst>
                                          <p:attrName>r</p:attrName>
                                        </p:attrNameLst>
                                      </p:cBhvr>
                                    </p:animRot>
                                  </p:childTnLst>
                                </p:cTn>
                              </p:par>
                              <p:par>
                                <p:cTn id="25" presetID="21" presetClass="emph" presetSubtype="0" fill="hold" grpId="2" nodeType="withEffect">
                                  <p:stCondLst>
                                    <p:cond delay="0"/>
                                  </p:stCondLst>
                                  <p:childTnLst>
                                    <p:animClr clrSpc="hsl" dir="cw">
                                      <p:cBhvr override="childStyle">
                                        <p:cTn id="26" dur="500" fill="hold"/>
                                        <p:tgtEl>
                                          <p:spTgt spid="52"/>
                                        </p:tgtEl>
                                        <p:attrNameLst>
                                          <p:attrName>style.color</p:attrName>
                                        </p:attrNameLst>
                                      </p:cBhvr>
                                      <p:by>
                                        <p:hsl h="7200000" s="0" l="0"/>
                                      </p:by>
                                    </p:animClr>
                                    <p:animClr clrSpc="hsl" dir="cw">
                                      <p:cBhvr>
                                        <p:cTn id="27" dur="500" fill="hold"/>
                                        <p:tgtEl>
                                          <p:spTgt spid="52"/>
                                        </p:tgtEl>
                                        <p:attrNameLst>
                                          <p:attrName>fillcolor</p:attrName>
                                        </p:attrNameLst>
                                      </p:cBhvr>
                                      <p:by>
                                        <p:hsl h="7200000" s="0" l="0"/>
                                      </p:by>
                                    </p:animClr>
                                    <p:animClr clrSpc="hsl" dir="cw">
                                      <p:cBhvr>
                                        <p:cTn id="28" dur="500" fill="hold"/>
                                        <p:tgtEl>
                                          <p:spTgt spid="52"/>
                                        </p:tgtEl>
                                        <p:attrNameLst>
                                          <p:attrName>stroke.color</p:attrName>
                                        </p:attrNameLst>
                                      </p:cBhvr>
                                      <p:by>
                                        <p:hsl h="7200000" s="0" l="0"/>
                                      </p:by>
                                    </p:animClr>
                                    <p:set>
                                      <p:cBhvr>
                                        <p:cTn id="29" dur="500" fill="hold"/>
                                        <p:tgtEl>
                                          <p:spTgt spid="52"/>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22" presetClass="exit" presetSubtype="4" fill="hold" grpId="1" nodeType="withEffect">
                                  <p:stCondLst>
                                    <p:cond delay="0"/>
                                  </p:stCondLst>
                                  <p:childTnLst>
                                    <p:animEffect transition="out" filter="wipe(down)">
                                      <p:cBhvr>
                                        <p:cTn id="40" dur="500"/>
                                        <p:tgtEl>
                                          <p:spTgt spid="53"/>
                                        </p:tgtEl>
                                      </p:cBhvr>
                                    </p:animEffect>
                                    <p:set>
                                      <p:cBhvr>
                                        <p:cTn id="41" dur="1" fill="hold">
                                          <p:stCondLst>
                                            <p:cond delay="499"/>
                                          </p:stCondLst>
                                        </p:cTn>
                                        <p:tgtEl>
                                          <p:spTgt spid="53"/>
                                        </p:tgtEl>
                                        <p:attrNameLst>
                                          <p:attrName>style.visibility</p:attrName>
                                        </p:attrNameLst>
                                      </p:cBhvr>
                                      <p:to>
                                        <p:strVal val="hidden"/>
                                      </p:to>
                                    </p:set>
                                  </p:childTnLst>
                                </p:cTn>
                              </p:par>
                              <p:par>
                                <p:cTn id="42" presetID="22" presetClass="exit" presetSubtype="4" fill="hold" grpId="3" nodeType="withEffect">
                                  <p:stCondLst>
                                    <p:cond delay="0"/>
                                  </p:stCondLst>
                                  <p:childTnLst>
                                    <p:animEffect transition="out" filter="wipe(down)">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par>
                                <p:cTn id="45" presetID="22" presetClass="exit" presetSubtype="4" fill="hold" grpId="1" nodeType="withEffect">
                                  <p:stCondLst>
                                    <p:cond delay="0"/>
                                  </p:stCondLst>
                                  <p:childTnLst>
                                    <p:animEffect transition="out" filter="wipe(down)">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57"/>
                                        </p:tgtEl>
                                      </p:cBhvr>
                                    </p:animEffect>
                                    <p:set>
                                      <p:cBhvr>
                                        <p:cTn id="50" dur="1" fill="hold">
                                          <p:stCondLst>
                                            <p:cond delay="499"/>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8" presetClass="emph" presetSubtype="0" fill="hold" grpId="1" nodeType="withEffect">
                                  <p:stCondLst>
                                    <p:cond delay="0"/>
                                  </p:stCondLst>
                                  <p:childTnLst>
                                    <p:animRot by="21600000">
                                      <p:cBhvr>
                                        <p:cTn id="68" dur="2000" fill="hold"/>
                                        <p:tgtEl>
                                          <p:spTgt spid="54"/>
                                        </p:tgtEl>
                                        <p:attrNameLst>
                                          <p:attrName>r</p:attrName>
                                        </p:attrNameLst>
                                      </p:cBhvr>
                                    </p:animRot>
                                  </p:childTnLst>
                                </p:cTn>
                              </p:par>
                              <p:par>
                                <p:cTn id="69" presetID="21" presetClass="emph" presetSubtype="0" fill="hold" grpId="2" nodeType="withEffect">
                                  <p:stCondLst>
                                    <p:cond delay="0"/>
                                  </p:stCondLst>
                                  <p:childTnLst>
                                    <p:animClr clrSpc="hsl" dir="cw">
                                      <p:cBhvr override="childStyle">
                                        <p:cTn id="70" dur="500" fill="hold"/>
                                        <p:tgtEl>
                                          <p:spTgt spid="54"/>
                                        </p:tgtEl>
                                        <p:attrNameLst>
                                          <p:attrName>style.color</p:attrName>
                                        </p:attrNameLst>
                                      </p:cBhvr>
                                      <p:by>
                                        <p:hsl h="7200000" s="0" l="0"/>
                                      </p:by>
                                    </p:animClr>
                                    <p:animClr clrSpc="hsl" dir="cw">
                                      <p:cBhvr>
                                        <p:cTn id="71" dur="500" fill="hold"/>
                                        <p:tgtEl>
                                          <p:spTgt spid="54"/>
                                        </p:tgtEl>
                                        <p:attrNameLst>
                                          <p:attrName>fillcolor</p:attrName>
                                        </p:attrNameLst>
                                      </p:cBhvr>
                                      <p:by>
                                        <p:hsl h="7200000" s="0" l="0"/>
                                      </p:by>
                                    </p:animClr>
                                    <p:animClr clrSpc="hsl" dir="cw">
                                      <p:cBhvr>
                                        <p:cTn id="72" dur="500" fill="hold"/>
                                        <p:tgtEl>
                                          <p:spTgt spid="54"/>
                                        </p:tgtEl>
                                        <p:attrNameLst>
                                          <p:attrName>stroke.color</p:attrName>
                                        </p:attrNameLst>
                                      </p:cBhvr>
                                      <p:by>
                                        <p:hsl h="7200000" s="0" l="0"/>
                                      </p:by>
                                    </p:animClr>
                                    <p:set>
                                      <p:cBhvr>
                                        <p:cTn id="73" dur="500" fill="hold"/>
                                        <p:tgtEl>
                                          <p:spTgt spid="54"/>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1" grpId="1" animBg="1"/>
      <p:bldP spid="52" grpId="0" animBg="1"/>
      <p:bldP spid="52" grpId="1" animBg="1"/>
      <p:bldP spid="52" grpId="2" animBg="1"/>
      <p:bldP spid="52" grpId="3" animBg="1"/>
      <p:bldP spid="53" grpId="0" animBg="1"/>
      <p:bldP spid="53" grpId="1" animBg="1"/>
      <p:bldP spid="54" grpId="0" animBg="1"/>
      <p:bldP spid="54" grpId="1" animBg="1"/>
      <p:bldP spid="54" grpId="2" animBg="1"/>
      <p:bldP spid="55" grpId="0" animBg="1"/>
      <p:bldP spid="56" grpId="0" animBg="1"/>
      <p:bldP spid="3" grpId="0" animBg="1"/>
      <p:bldP spid="3" grpId="1" animBg="1"/>
      <p:bldP spid="57" grpId="0" animBg="1"/>
      <p:bldP spid="57" grpId="1" animBg="1"/>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560" y="3774186"/>
            <a:ext cx="2473377" cy="1727243"/>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7091" y="5052337"/>
            <a:ext cx="654909" cy="58907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854"/>
          <a:stretch/>
        </p:blipFill>
        <p:spPr>
          <a:xfrm>
            <a:off x="11085902" y="5052337"/>
            <a:ext cx="583825" cy="5890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150" y="1505436"/>
            <a:ext cx="784329" cy="10604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992" y="1081106"/>
            <a:ext cx="1550933" cy="174262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908" y="1134485"/>
            <a:ext cx="1516608" cy="1521714"/>
          </a:xfrm>
          <a:prstGeom prst="rect">
            <a:avLst/>
          </a:prstGeom>
        </p:spPr>
      </p:pic>
      <p:sp>
        <p:nvSpPr>
          <p:cNvPr id="42" name="TextBox 41"/>
          <p:cNvSpPr txBox="1"/>
          <p:nvPr/>
        </p:nvSpPr>
        <p:spPr>
          <a:xfrm>
            <a:off x="7719238" y="2624426"/>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9713565" y="264108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444607" y="140933"/>
            <a:ext cx="9760420" cy="6055059"/>
            <a:chOff x="2149859" y="739249"/>
            <a:chExt cx="9760420" cy="6055059"/>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6020" y="5627960"/>
              <a:ext cx="1166348" cy="116634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81987" y="5682337"/>
              <a:ext cx="1620410"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grpSp>
      <p:sp>
        <p:nvSpPr>
          <p:cNvPr id="86" name="Rounded Rectangle 85">
            <a:extLst>
              <a:ext uri="{FF2B5EF4-FFF2-40B4-BE49-F238E27FC236}">
                <a16:creationId xmlns:a16="http://schemas.microsoft.com/office/drawing/2014/main" id="{BA37B2CF-F27A-454D-970F-E6B46CF980F8}"/>
              </a:ext>
            </a:extLst>
          </p:cNvPr>
          <p:cNvSpPr/>
          <p:nvPr/>
        </p:nvSpPr>
        <p:spPr>
          <a:xfrm>
            <a:off x="8526780" y="165153"/>
            <a:ext cx="3539713" cy="46237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4042" y="1427450"/>
            <a:ext cx="509377" cy="1092578"/>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05700" y="1554391"/>
            <a:ext cx="765481" cy="962503"/>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0395" y="5029644"/>
            <a:ext cx="864192" cy="648145"/>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1042" y="3196368"/>
            <a:ext cx="814002" cy="545381"/>
          </a:xfrm>
          <a:prstGeom prst="rect">
            <a:avLst/>
          </a:prstGeom>
        </p:spPr>
      </p:pic>
      <p:cxnSp>
        <p:nvCxnSpPr>
          <p:cNvPr id="47" name="Straight Connector 46"/>
          <p:cNvCxnSpPr/>
          <p:nvPr/>
        </p:nvCxnSpPr>
        <p:spPr>
          <a:xfrm flipH="1">
            <a:off x="746449" y="282198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6449" y="2787170"/>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1704" y="3220498"/>
            <a:ext cx="1250962"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2"/>
          <p:cNvSpPr>
            <a:spLocks noGrp="1"/>
          </p:cNvSpPr>
          <p:nvPr>
            <p:ph type="title"/>
          </p:nvPr>
        </p:nvSpPr>
        <p:spPr>
          <a:xfrm>
            <a:off x="8526780" y="-266052"/>
            <a:ext cx="3824877" cy="1338443"/>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dirty="0"/>
          </a:p>
        </p:txBody>
      </p:sp>
    </p:spTree>
    <p:extLst>
      <p:ext uri="{BB962C8B-B14F-4D97-AF65-F5344CB8AC3E}">
        <p14:creationId xmlns:p14="http://schemas.microsoft.com/office/powerpoint/2010/main" val="406527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nvPr>
        </p:nvGraphicFramePr>
        <p:xfrm>
          <a:off x="456931" y="1857516"/>
          <a:ext cx="11244356" cy="4480560"/>
        </p:xfrm>
        <a:graphic>
          <a:graphicData uri="http://schemas.openxmlformats.org/drawingml/2006/table">
            <a:tbl>
              <a:tblPr firstRow="1" bandRow="1">
                <a:tableStyleId>{5DA37D80-6434-44D0-A028-1B22A696006F}</a:tableStyleId>
              </a:tblPr>
              <a:tblGrid>
                <a:gridCol w="2784585">
                  <a:extLst>
                    <a:ext uri="{9D8B030D-6E8A-4147-A177-3AD203B41FA5}">
                      <a16:colId xmlns:a16="http://schemas.microsoft.com/office/drawing/2014/main" val="2218395770"/>
                    </a:ext>
                  </a:extLst>
                </a:gridCol>
                <a:gridCol w="2750004">
                  <a:extLst>
                    <a:ext uri="{9D8B030D-6E8A-4147-A177-3AD203B41FA5}">
                      <a16:colId xmlns:a16="http://schemas.microsoft.com/office/drawing/2014/main" val="3328270413"/>
                    </a:ext>
                  </a:extLst>
                </a:gridCol>
                <a:gridCol w="2761937">
                  <a:extLst>
                    <a:ext uri="{9D8B030D-6E8A-4147-A177-3AD203B41FA5}">
                      <a16:colId xmlns:a16="http://schemas.microsoft.com/office/drawing/2014/main" val="4057324009"/>
                    </a:ext>
                  </a:extLst>
                </a:gridCol>
                <a:gridCol w="2947830">
                  <a:extLst>
                    <a:ext uri="{9D8B030D-6E8A-4147-A177-3AD203B41FA5}">
                      <a16:colId xmlns:a16="http://schemas.microsoft.com/office/drawing/2014/main" val="3056158368"/>
                    </a:ext>
                  </a:extLst>
                </a:gridCol>
              </a:tblGrid>
              <a:tr h="313450">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extLst>
                  <a:ext uri="{0D108BD9-81ED-4DB2-BD59-A6C34878D82A}">
                    <a16:rowId xmlns:a16="http://schemas.microsoft.com/office/drawing/2014/main" val="2314955753"/>
                  </a:ext>
                </a:extLst>
              </a:tr>
              <a:tr h="362961">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3434331294"/>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a:p>
                  </a:txBody>
                  <a:tcPr/>
                </a:tc>
                <a:tc>
                  <a:txBody>
                    <a:bodyPr/>
                    <a:lstStyle/>
                    <a:p>
                      <a:pPr>
                        <a:lnSpc>
                          <a:spcPct val="200000"/>
                        </a:lnSpc>
                      </a:pPr>
                      <a:endParaRPr lang="en-GB" sz="1800" b="1">
                        <a:solidFill>
                          <a:srgbClr val="115076"/>
                        </a:solidFill>
                        <a:latin typeface="Century Gothic" panose="020B0502020202020204" pitchFamily="34" charset="0"/>
                      </a:endParaRPr>
                    </a:p>
                  </a:txBody>
                  <a:tcPr/>
                </a:tc>
                <a:extLst>
                  <a:ext uri="{0D108BD9-81ED-4DB2-BD59-A6C34878D82A}">
                    <a16:rowId xmlns:a16="http://schemas.microsoft.com/office/drawing/2014/main" val="2668564831"/>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163184148"/>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54836839"/>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73202207"/>
                  </a:ext>
                </a:extLst>
              </a:tr>
              <a:tr h="362961">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30453463"/>
                  </a:ext>
                </a:extLst>
              </a:tr>
            </a:tbl>
          </a:graphicData>
        </a:graphic>
      </p:graphicFrame>
      <p:sp>
        <p:nvSpPr>
          <p:cNvPr id="6" name="Rectangle 5"/>
          <p:cNvSpPr/>
          <p:nvPr/>
        </p:nvSpPr>
        <p:spPr>
          <a:xfrm>
            <a:off x="143033" y="165152"/>
            <a:ext cx="2790122" cy="1354217"/>
          </a:xfrm>
          <a:prstGeom prst="rect">
            <a:avLst/>
          </a:prstGeom>
          <a:noFill/>
          <a:ln w="5715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grandad &amp; grandma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brother</a:t>
            </a:r>
          </a:p>
        </p:txBody>
      </p:sp>
      <p:sp>
        <p:nvSpPr>
          <p:cNvPr id="15" name="Rectangle 14"/>
          <p:cNvSpPr/>
          <p:nvPr/>
        </p:nvSpPr>
        <p:spPr>
          <a:xfrm>
            <a:off x="6145533" y="165152"/>
            <a:ext cx="2790122" cy="1354217"/>
          </a:xfrm>
          <a:prstGeom prst="rect">
            <a:avLst/>
          </a:prstGeom>
          <a:noFill/>
          <a:ln w="5715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dogs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female cousin</a:t>
            </a:r>
            <a:endParaRPr kumimoji="0" lang="en-US" sz="1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dog</a:t>
            </a:r>
          </a:p>
        </p:txBody>
      </p:sp>
      <p:sp>
        <p:nvSpPr>
          <p:cNvPr id="7" name="Rectangle 6"/>
          <p:cNvSpPr/>
          <p:nvPr/>
        </p:nvSpPr>
        <p:spPr>
          <a:xfrm>
            <a:off x="3070747" y="165152"/>
            <a:ext cx="2784144" cy="1384995"/>
          </a:xfrm>
          <a:prstGeom prst="rect">
            <a:avLst/>
          </a:prstGeom>
          <a:no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three sentences starting with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tengo</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three with </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tenemos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the family members you have been given.  Use the family tree to work out the answer.  Take it in turns to say them to your partner who has to work out the answer.</a:t>
            </a:r>
          </a:p>
        </p:txBody>
      </p:sp>
      <p:sp>
        <p:nvSpPr>
          <p:cNvPr id="8" name="Rectangle 7"/>
          <p:cNvSpPr/>
          <p:nvPr/>
        </p:nvSpPr>
        <p:spPr>
          <a:xfrm>
            <a:off x="9067269" y="165152"/>
            <a:ext cx="2784144" cy="1384995"/>
          </a:xfrm>
          <a:prstGeom prst="rect">
            <a:avLst/>
          </a:prstGeom>
          <a:noFill/>
          <a:ln w="5715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three sentences starting with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tengo</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three with </a:t>
            </a:r>
            <a:r>
              <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tenemos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the family members you have been given.  Use the family tree to work out the answer. Take it in turns to say them to your partner who has to work out the answer.</a:t>
            </a:r>
          </a:p>
        </p:txBody>
      </p:sp>
      <p:sp>
        <p:nvSpPr>
          <p:cNvPr id="2" name="TextBox 1"/>
          <p:cNvSpPr txBox="1"/>
          <p:nvPr/>
        </p:nvSpPr>
        <p:spPr>
          <a:xfrm>
            <a:off x="402339" y="2484411"/>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9" name="TextBox 8"/>
          <p:cNvSpPr txBox="1"/>
          <p:nvPr/>
        </p:nvSpPr>
        <p:spPr>
          <a:xfrm>
            <a:off x="402340" y="441780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10" name="TextBox 9"/>
          <p:cNvSpPr txBox="1"/>
          <p:nvPr/>
        </p:nvSpPr>
        <p:spPr>
          <a:xfrm>
            <a:off x="5927168" y="2497541"/>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11" name="TextBox 10"/>
          <p:cNvSpPr txBox="1"/>
          <p:nvPr/>
        </p:nvSpPr>
        <p:spPr>
          <a:xfrm>
            <a:off x="5926631" y="4397373"/>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12" name="TextBox 11"/>
          <p:cNvSpPr txBox="1"/>
          <p:nvPr/>
        </p:nvSpPr>
        <p:spPr>
          <a:xfrm>
            <a:off x="381600" y="3137566"/>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13" name="TextBox 12"/>
          <p:cNvSpPr txBox="1"/>
          <p:nvPr/>
        </p:nvSpPr>
        <p:spPr>
          <a:xfrm>
            <a:off x="402340" y="5057833"/>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14" name="TextBox 13"/>
          <p:cNvSpPr txBox="1"/>
          <p:nvPr/>
        </p:nvSpPr>
        <p:spPr>
          <a:xfrm>
            <a:off x="5927168" y="3137566"/>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16" name="TextBox 15"/>
          <p:cNvSpPr txBox="1"/>
          <p:nvPr/>
        </p:nvSpPr>
        <p:spPr>
          <a:xfrm>
            <a:off x="5926631" y="5057833"/>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17" name="TextBox 16"/>
          <p:cNvSpPr txBox="1"/>
          <p:nvPr/>
        </p:nvSpPr>
        <p:spPr>
          <a:xfrm>
            <a:off x="415451" y="569785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18" name="TextBox 17"/>
          <p:cNvSpPr txBox="1"/>
          <p:nvPr/>
        </p:nvSpPr>
        <p:spPr>
          <a:xfrm>
            <a:off x="5919002" y="569785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19" name="TextBox 18"/>
          <p:cNvSpPr txBox="1"/>
          <p:nvPr/>
        </p:nvSpPr>
        <p:spPr>
          <a:xfrm>
            <a:off x="5926631" y="3747117"/>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20" name="TextBox 19"/>
          <p:cNvSpPr txBox="1"/>
          <p:nvPr/>
        </p:nvSpPr>
        <p:spPr>
          <a:xfrm>
            <a:off x="402340" y="373380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2245555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A37B2CF-F27A-454D-970F-E6B46CF980F8}"/>
              </a:ext>
            </a:extLst>
          </p:cNvPr>
          <p:cNvSpPr/>
          <p:nvPr/>
        </p:nvSpPr>
        <p:spPr>
          <a:xfrm>
            <a:off x="8676724" y="37534"/>
            <a:ext cx="3515276" cy="46237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nvPr>
        </p:nvGraphicFramePr>
        <p:xfrm>
          <a:off x="90158" y="1570913"/>
          <a:ext cx="11244356" cy="4480560"/>
        </p:xfrm>
        <a:graphic>
          <a:graphicData uri="http://schemas.openxmlformats.org/drawingml/2006/table">
            <a:tbl>
              <a:tblPr firstRow="1" bandRow="1">
                <a:tableStyleId>{5DA37D80-6434-44D0-A028-1B22A696006F}</a:tableStyleId>
              </a:tblPr>
              <a:tblGrid>
                <a:gridCol w="2784585">
                  <a:extLst>
                    <a:ext uri="{9D8B030D-6E8A-4147-A177-3AD203B41FA5}">
                      <a16:colId xmlns:a16="http://schemas.microsoft.com/office/drawing/2014/main" val="2218395770"/>
                    </a:ext>
                  </a:extLst>
                </a:gridCol>
                <a:gridCol w="2750004">
                  <a:extLst>
                    <a:ext uri="{9D8B030D-6E8A-4147-A177-3AD203B41FA5}">
                      <a16:colId xmlns:a16="http://schemas.microsoft.com/office/drawing/2014/main" val="3328270413"/>
                    </a:ext>
                  </a:extLst>
                </a:gridCol>
                <a:gridCol w="2761937">
                  <a:extLst>
                    <a:ext uri="{9D8B030D-6E8A-4147-A177-3AD203B41FA5}">
                      <a16:colId xmlns:a16="http://schemas.microsoft.com/office/drawing/2014/main" val="4057324009"/>
                    </a:ext>
                  </a:extLst>
                </a:gridCol>
                <a:gridCol w="2947830">
                  <a:extLst>
                    <a:ext uri="{9D8B030D-6E8A-4147-A177-3AD203B41FA5}">
                      <a16:colId xmlns:a16="http://schemas.microsoft.com/office/drawing/2014/main" val="3056158368"/>
                    </a:ext>
                  </a:extLst>
                </a:gridCol>
              </a:tblGrid>
              <a:tr h="313450">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extLst>
                  <a:ext uri="{0D108BD9-81ED-4DB2-BD59-A6C34878D82A}">
                    <a16:rowId xmlns:a16="http://schemas.microsoft.com/office/drawing/2014/main" val="2314955753"/>
                  </a:ext>
                </a:extLst>
              </a:tr>
              <a:tr h="362961">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3434331294"/>
                  </a:ext>
                </a:extLst>
              </a:tr>
              <a:tr h="362961">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668564831"/>
                  </a:ext>
                </a:extLst>
              </a:tr>
              <a:tr h="362961">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163184148"/>
                  </a:ext>
                </a:extLst>
              </a:tr>
              <a:tr h="362961">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54836839"/>
                  </a:ext>
                </a:extLst>
              </a:tr>
              <a:tr h="362961">
                <a:tc>
                  <a:txBody>
                    <a:bodyPr/>
                    <a:lstStyle/>
                    <a:p>
                      <a:pPr>
                        <a:lnSpc>
                          <a:spcPct val="200000"/>
                        </a:lnSpc>
                      </a:pPr>
                      <a:endParaRPr lang="en-GB" sz="1800" b="1">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73202207"/>
                  </a:ext>
                </a:extLst>
              </a:tr>
              <a:tr h="362961">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30453463"/>
                  </a:ext>
                </a:extLst>
              </a:tr>
            </a:tbl>
          </a:graphicData>
        </a:graphic>
      </p:graphicFrame>
      <p:sp>
        <p:nvSpPr>
          <p:cNvPr id="6" name="Rectangle 5"/>
          <p:cNvSpPr/>
          <p:nvPr/>
        </p:nvSpPr>
        <p:spPr>
          <a:xfrm>
            <a:off x="90158" y="165153"/>
            <a:ext cx="3036896" cy="1354217"/>
          </a:xfrm>
          <a:prstGeom prst="rect">
            <a:avLst/>
          </a:prstGeom>
          <a:noFill/>
          <a:ln w="5715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 grandad &amp; grandma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 brother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 dog</a:t>
            </a:r>
          </a:p>
        </p:txBody>
      </p:sp>
      <p:sp>
        <p:nvSpPr>
          <p:cNvPr id="15" name="Rectangle 14"/>
          <p:cNvSpPr/>
          <p:nvPr/>
        </p:nvSpPr>
        <p:spPr>
          <a:xfrm>
            <a:off x="5644981" y="165153"/>
            <a:ext cx="2915629" cy="1354217"/>
          </a:xfrm>
          <a:prstGeom prst="rect">
            <a:avLst/>
          </a:prstGeom>
          <a:noFill/>
          <a:ln w="5715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two dogs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 female cousin</a:t>
            </a:r>
            <a:endParaRPr kumimoji="0" lang="en-US" sz="1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 cat</a:t>
            </a:r>
          </a:p>
        </p:txBody>
      </p:sp>
      <p:sp>
        <p:nvSpPr>
          <p:cNvPr id="3" name="TextBox 2"/>
          <p:cNvSpPr txBox="1"/>
          <p:nvPr/>
        </p:nvSpPr>
        <p:spPr>
          <a:xfrm>
            <a:off x="278613" y="2211038"/>
            <a:ext cx="2556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abuelo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abuela</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 name="TextBox 6"/>
          <p:cNvSpPr txBox="1"/>
          <p:nvPr/>
        </p:nvSpPr>
        <p:spPr>
          <a:xfrm>
            <a:off x="2880280" y="2211038"/>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Isobel.</a:t>
            </a:r>
          </a:p>
        </p:txBody>
      </p:sp>
      <p:sp>
        <p:nvSpPr>
          <p:cNvPr id="8" name="TextBox 7"/>
          <p:cNvSpPr txBox="1"/>
          <p:nvPr/>
        </p:nvSpPr>
        <p:spPr>
          <a:xfrm>
            <a:off x="278613" y="3520084"/>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perro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 name="TextBox 8"/>
          <p:cNvSpPr txBox="1"/>
          <p:nvPr/>
        </p:nvSpPr>
        <p:spPr>
          <a:xfrm>
            <a:off x="2880280" y="3544042"/>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Isobel.</a:t>
            </a:r>
          </a:p>
        </p:txBody>
      </p:sp>
      <p:sp>
        <p:nvSpPr>
          <p:cNvPr id="10" name="TextBox 9"/>
          <p:cNvSpPr txBox="1"/>
          <p:nvPr/>
        </p:nvSpPr>
        <p:spPr>
          <a:xfrm>
            <a:off x="278613" y="2889601"/>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hermano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 name="TextBox 10"/>
          <p:cNvSpPr txBox="1"/>
          <p:nvPr/>
        </p:nvSpPr>
        <p:spPr>
          <a:xfrm>
            <a:off x="2880280" y="2889601"/>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Lorena.</a:t>
            </a:r>
          </a:p>
        </p:txBody>
      </p:sp>
      <p:sp>
        <p:nvSpPr>
          <p:cNvPr id="12" name="TextBox 11"/>
          <p:cNvSpPr txBox="1"/>
          <p:nvPr/>
        </p:nvSpPr>
        <p:spPr>
          <a:xfrm>
            <a:off x="2880280" y="4797877"/>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Paco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Sofía</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3" name="TextBox 12"/>
          <p:cNvSpPr txBox="1"/>
          <p:nvPr/>
        </p:nvSpPr>
        <p:spPr>
          <a:xfrm>
            <a:off x="2880280" y="4198483"/>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Luca y Lorena.</a:t>
            </a:r>
          </a:p>
        </p:txBody>
      </p:sp>
      <p:sp>
        <p:nvSpPr>
          <p:cNvPr id="14" name="TextBox 13"/>
          <p:cNvSpPr txBox="1"/>
          <p:nvPr/>
        </p:nvSpPr>
        <p:spPr>
          <a:xfrm>
            <a:off x="302626" y="4786038"/>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perro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6" name="TextBox 15"/>
          <p:cNvSpPr txBox="1"/>
          <p:nvPr/>
        </p:nvSpPr>
        <p:spPr>
          <a:xfrm>
            <a:off x="278613" y="4126948"/>
            <a:ext cx="2556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abuelo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y una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abuela</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7" name="TextBox 16"/>
          <p:cNvSpPr txBox="1"/>
          <p:nvPr/>
        </p:nvSpPr>
        <p:spPr>
          <a:xfrm>
            <a:off x="317337" y="5394541"/>
            <a:ext cx="2556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hermano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8" name="TextBox 17"/>
          <p:cNvSpPr txBox="1"/>
          <p:nvPr/>
        </p:nvSpPr>
        <p:spPr>
          <a:xfrm>
            <a:off x="2880280" y="5486005"/>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Carlos y Martín.</a:t>
            </a:r>
          </a:p>
        </p:txBody>
      </p:sp>
      <p:sp>
        <p:nvSpPr>
          <p:cNvPr id="19" name="TextBox 18"/>
          <p:cNvSpPr txBox="1"/>
          <p:nvPr/>
        </p:nvSpPr>
        <p:spPr>
          <a:xfrm>
            <a:off x="5829103" y="2203983"/>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dos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perros</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0" name="TextBox 19"/>
          <p:cNvSpPr txBox="1"/>
          <p:nvPr/>
        </p:nvSpPr>
        <p:spPr>
          <a:xfrm>
            <a:off x="8409684" y="2252894"/>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Lorena.</a:t>
            </a:r>
          </a:p>
        </p:txBody>
      </p:sp>
      <p:sp>
        <p:nvSpPr>
          <p:cNvPr id="21" name="TextBox 20"/>
          <p:cNvSpPr txBox="1"/>
          <p:nvPr/>
        </p:nvSpPr>
        <p:spPr>
          <a:xfrm>
            <a:off x="5829103" y="2889601"/>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prima.</a:t>
            </a:r>
          </a:p>
        </p:txBody>
      </p:sp>
      <p:sp>
        <p:nvSpPr>
          <p:cNvPr id="22" name="TextBox 21"/>
          <p:cNvSpPr txBox="1"/>
          <p:nvPr/>
        </p:nvSpPr>
        <p:spPr>
          <a:xfrm>
            <a:off x="8409684" y="2934875"/>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Isobel.</a:t>
            </a:r>
          </a:p>
        </p:txBody>
      </p:sp>
      <p:sp>
        <p:nvSpPr>
          <p:cNvPr id="23" name="TextBox 22"/>
          <p:cNvSpPr txBox="1"/>
          <p:nvPr/>
        </p:nvSpPr>
        <p:spPr>
          <a:xfrm>
            <a:off x="5829103" y="3558044"/>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gato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4" name="TextBox 23"/>
          <p:cNvSpPr txBox="1"/>
          <p:nvPr/>
        </p:nvSpPr>
        <p:spPr>
          <a:xfrm>
            <a:off x="8409684" y="3558044"/>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Luca.</a:t>
            </a:r>
          </a:p>
        </p:txBody>
      </p:sp>
      <p:sp>
        <p:nvSpPr>
          <p:cNvPr id="25" name="TextBox 24"/>
          <p:cNvSpPr txBox="1"/>
          <p:nvPr/>
        </p:nvSpPr>
        <p:spPr>
          <a:xfrm>
            <a:off x="5853096" y="4136315"/>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dos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perros</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6" name="TextBox 25"/>
          <p:cNvSpPr txBox="1"/>
          <p:nvPr/>
        </p:nvSpPr>
        <p:spPr>
          <a:xfrm>
            <a:off x="8435104" y="4128211"/>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Carlos y Ana.</a:t>
            </a:r>
          </a:p>
        </p:txBody>
      </p:sp>
      <p:sp>
        <p:nvSpPr>
          <p:cNvPr id="27" name="TextBox 26"/>
          <p:cNvSpPr txBox="1"/>
          <p:nvPr/>
        </p:nvSpPr>
        <p:spPr>
          <a:xfrm>
            <a:off x="5829103" y="4769385"/>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una prima.</a:t>
            </a:r>
          </a:p>
        </p:txBody>
      </p:sp>
      <p:sp>
        <p:nvSpPr>
          <p:cNvPr id="28" name="TextBox 27"/>
          <p:cNvSpPr txBox="1"/>
          <p:nvPr/>
        </p:nvSpPr>
        <p:spPr>
          <a:xfrm>
            <a:off x="8409684" y="4751380"/>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Luca y Lorena.</a:t>
            </a:r>
          </a:p>
        </p:txBody>
      </p:sp>
      <p:sp>
        <p:nvSpPr>
          <p:cNvPr id="29" name="TextBox 28"/>
          <p:cNvSpPr txBox="1"/>
          <p:nvPr/>
        </p:nvSpPr>
        <p:spPr>
          <a:xfrm>
            <a:off x="5840386" y="5383029"/>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Tenemos un </a:t>
            </a:r>
            <a:r>
              <a:rPr kumimoji="0" lang="en-GB" sz="1800" b="0" i="0" u="none" strike="noStrike" kern="1200" cap="none" spc="0" normalizeH="0" baseline="0" noProof="0" dirty="0" err="1">
                <a:ln>
                  <a:noFill/>
                </a:ln>
                <a:solidFill>
                  <a:srgbClr val="002060"/>
                </a:solidFill>
                <a:effectLst/>
                <a:uLnTx/>
                <a:uFillTx/>
                <a:latin typeface="Century Gothic" panose="020F0302020204030204"/>
                <a:ea typeface="+mn-ea"/>
                <a:cs typeface="+mn-cs"/>
              </a:rPr>
              <a:t>gato</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0" name="TextBox 29"/>
          <p:cNvSpPr txBox="1"/>
          <p:nvPr/>
        </p:nvSpPr>
        <p:spPr>
          <a:xfrm>
            <a:off x="8409684" y="5437552"/>
            <a:ext cx="255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Emilia y Martín.</a:t>
            </a:r>
          </a:p>
        </p:txBody>
      </p:sp>
      <p:sp>
        <p:nvSpPr>
          <p:cNvPr id="34" name="TextBox 33"/>
          <p:cNvSpPr txBox="1"/>
          <p:nvPr/>
        </p:nvSpPr>
        <p:spPr>
          <a:xfrm>
            <a:off x="20739" y="221103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35" name="TextBox 34"/>
          <p:cNvSpPr txBox="1"/>
          <p:nvPr/>
        </p:nvSpPr>
        <p:spPr>
          <a:xfrm>
            <a:off x="20740" y="4144435"/>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36" name="TextBox 35"/>
          <p:cNvSpPr txBox="1"/>
          <p:nvPr/>
        </p:nvSpPr>
        <p:spPr>
          <a:xfrm>
            <a:off x="5545568" y="2224168"/>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37" name="TextBox 36"/>
          <p:cNvSpPr txBox="1"/>
          <p:nvPr/>
        </p:nvSpPr>
        <p:spPr>
          <a:xfrm>
            <a:off x="5545031" y="4124000"/>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38" name="TextBox 37"/>
          <p:cNvSpPr txBox="1"/>
          <p:nvPr/>
        </p:nvSpPr>
        <p:spPr>
          <a:xfrm>
            <a:off x="0" y="2864193"/>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39" name="TextBox 38"/>
          <p:cNvSpPr txBox="1"/>
          <p:nvPr/>
        </p:nvSpPr>
        <p:spPr>
          <a:xfrm>
            <a:off x="20740" y="4784460"/>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40" name="TextBox 39"/>
          <p:cNvSpPr txBox="1"/>
          <p:nvPr/>
        </p:nvSpPr>
        <p:spPr>
          <a:xfrm>
            <a:off x="5545568" y="2864193"/>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41" name="TextBox 40"/>
          <p:cNvSpPr txBox="1"/>
          <p:nvPr/>
        </p:nvSpPr>
        <p:spPr>
          <a:xfrm>
            <a:off x="5545031" y="4784460"/>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42" name="TextBox 41"/>
          <p:cNvSpPr txBox="1"/>
          <p:nvPr/>
        </p:nvSpPr>
        <p:spPr>
          <a:xfrm>
            <a:off x="33851" y="5424485"/>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43" name="TextBox 42"/>
          <p:cNvSpPr txBox="1"/>
          <p:nvPr/>
        </p:nvSpPr>
        <p:spPr>
          <a:xfrm>
            <a:off x="5537402" y="5424485"/>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44" name="TextBox 43"/>
          <p:cNvSpPr txBox="1"/>
          <p:nvPr/>
        </p:nvSpPr>
        <p:spPr>
          <a:xfrm>
            <a:off x="5545031" y="3473744"/>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45" name="TextBox 44"/>
          <p:cNvSpPr txBox="1"/>
          <p:nvPr/>
        </p:nvSpPr>
        <p:spPr>
          <a:xfrm>
            <a:off x="20740" y="3460435"/>
            <a:ext cx="436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2" name="Title 1"/>
          <p:cNvSpPr>
            <a:spLocks noGrp="1"/>
          </p:cNvSpPr>
          <p:nvPr>
            <p:ph type="title"/>
          </p:nvPr>
        </p:nvSpPr>
        <p:spPr>
          <a:xfrm>
            <a:off x="8676724" y="29645"/>
            <a:ext cx="3787131" cy="487546"/>
          </a:xfrm>
        </p:spPr>
        <p:txBody>
          <a:bodyPr>
            <a:normAutofit/>
          </a:bodyPr>
          <a:lstStyle/>
          <a:p>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dirty="0"/>
          </a:p>
        </p:txBody>
      </p:sp>
    </p:spTree>
    <p:extLst>
      <p:ext uri="{BB962C8B-B14F-4D97-AF65-F5344CB8AC3E}">
        <p14:creationId xmlns:p14="http://schemas.microsoft.com/office/powerpoint/2010/main" val="388572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3187</Words>
  <Application>Microsoft Macintosh PowerPoint</Application>
  <PresentationFormat>Widescreen</PresentationFormat>
  <Paragraphs>516</Paragraphs>
  <Slides>21</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Century Gothic</vt:lpstr>
      <vt:lpstr>Tw Cen MT</vt:lpstr>
      <vt:lpstr>Office Theme</vt:lpstr>
      <vt:lpstr>2_Office Theme</vt:lpstr>
      <vt:lpstr>1_Office Theme</vt:lpstr>
      <vt:lpstr>Grammar</vt:lpstr>
      <vt:lpstr>tener </vt:lpstr>
      <vt:lpstr>tenemos</vt:lpstr>
      <vt:lpstr>leer</vt:lpstr>
      <vt:lpstr>escuchar</vt:lpstr>
      <vt:lpstr>escribir / hablar / escuchar</vt:lpstr>
      <vt:lpstr>escribir / hablar / escuchar</vt:lpstr>
      <vt:lpstr>PowerPoint Presentation</vt:lpstr>
      <vt:lpstr>escribir / hablar / escuchar</vt:lpstr>
      <vt:lpstr>Grammar [2]</vt:lpstr>
      <vt:lpstr>tener </vt:lpstr>
      <vt:lpstr>tienen</vt:lpstr>
      <vt:lpstr>Organiza los adjetivos. Hay dos opciones.</vt:lpstr>
      <vt:lpstr>Answers</vt:lpstr>
      <vt:lpstr>leer</vt:lpstr>
      <vt:lpstr>escuchar y escribir</vt:lpstr>
      <vt:lpstr>escribir / hablar /escuchar</vt:lpstr>
      <vt:lpstr>escribir / hablar /escuchar</vt:lpstr>
      <vt:lpstr>escribir / hablar /escuchar</vt:lpstr>
      <vt:lpstr>escribir / hablar /escuchar</vt:lpstr>
      <vt:lpstr>escribir</vt:lpstr>
    </vt:vector>
  </TitlesOfParts>
  <Company>University of York</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Helen Thomas</cp:lastModifiedBy>
  <cp:revision>10</cp:revision>
  <dcterms:created xsi:type="dcterms:W3CDTF">2019-11-27T07:53:04Z</dcterms:created>
  <dcterms:modified xsi:type="dcterms:W3CDTF">2020-03-30T08:34:09Z</dcterms:modified>
</cp:coreProperties>
</file>