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9"/>
  </p:notesMasterIdLst>
  <p:sldIdLst>
    <p:sldId id="367" r:id="rId4"/>
    <p:sldId id="264" r:id="rId5"/>
    <p:sldId id="370" r:id="rId6"/>
    <p:sldId id="325" r:id="rId7"/>
    <p:sldId id="265" r:id="rId8"/>
    <p:sldId id="371" r:id="rId9"/>
    <p:sldId id="372" r:id="rId10"/>
    <p:sldId id="266" r:id="rId11"/>
    <p:sldId id="373" r:id="rId12"/>
    <p:sldId id="374" r:id="rId13"/>
    <p:sldId id="272" r:id="rId14"/>
    <p:sldId id="301" r:id="rId15"/>
    <p:sldId id="259" r:id="rId16"/>
    <p:sldId id="285" r:id="rId17"/>
    <p:sldId id="274" r:id="rId18"/>
    <p:sldId id="275" r:id="rId19"/>
    <p:sldId id="302" r:id="rId20"/>
    <p:sldId id="283" r:id="rId21"/>
    <p:sldId id="273" r:id="rId22"/>
    <p:sldId id="361" r:id="rId23"/>
    <p:sldId id="305" r:id="rId24"/>
    <p:sldId id="307" r:id="rId25"/>
    <p:sldId id="306" r:id="rId26"/>
    <p:sldId id="287" r:id="rId27"/>
    <p:sldId id="308" r:id="rId28"/>
    <p:sldId id="309" r:id="rId29"/>
    <p:sldId id="310" r:id="rId30"/>
    <p:sldId id="311" r:id="rId31"/>
    <p:sldId id="332" r:id="rId32"/>
    <p:sldId id="333" r:id="rId33"/>
    <p:sldId id="368" r:id="rId34"/>
    <p:sldId id="362" r:id="rId35"/>
    <p:sldId id="363" r:id="rId36"/>
    <p:sldId id="364" r:id="rId37"/>
    <p:sldId id="365" r:id="rId38"/>
    <p:sldId id="366" r:id="rId39"/>
    <p:sldId id="342" r:id="rId40"/>
    <p:sldId id="343" r:id="rId41"/>
    <p:sldId id="346" r:id="rId42"/>
    <p:sldId id="352" r:id="rId43"/>
    <p:sldId id="347" r:id="rId44"/>
    <p:sldId id="348" r:id="rId45"/>
    <p:sldId id="349" r:id="rId46"/>
    <p:sldId id="350" r:id="rId47"/>
    <p:sldId id="326" r:id="rId48"/>
    <p:sldId id="327" r:id="rId49"/>
    <p:sldId id="328" r:id="rId50"/>
    <p:sldId id="334" r:id="rId51"/>
    <p:sldId id="330" r:id="rId52"/>
    <p:sldId id="336" r:id="rId53"/>
    <p:sldId id="335" r:id="rId54"/>
    <p:sldId id="337" r:id="rId55"/>
    <p:sldId id="339" r:id="rId56"/>
    <p:sldId id="338" r:id="rId57"/>
    <p:sldId id="369"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L. Avaca" initials="ILA" lastIdx="4" clrIdx="0">
    <p:extLst>
      <p:ext uri="{19B8F6BF-5375-455C-9EA6-DF929625EA0E}">
        <p15:presenceInfo xmlns:p15="http://schemas.microsoft.com/office/powerpoint/2012/main" userId="4e46720549643ca8" providerId="Windows Live"/>
      </p:ext>
    </p:extLst>
  </p:cmAuthor>
  <p:cmAuthor id="2" name="Nicholas Avery" initials="NA" lastIdx="2" clrIdx="1">
    <p:extLst>
      <p:ext uri="{19B8F6BF-5375-455C-9EA6-DF929625EA0E}">
        <p15:presenceInfo xmlns:p15="http://schemas.microsoft.com/office/powerpoint/2012/main" userId="Nicholas Avery" providerId="None"/>
      </p:ext>
    </p:extLst>
  </p:cmAuthor>
  <p:cmAuthor id="3" name="Mark Henry" initials="MH" lastIdx="1" clrIdx="2">
    <p:extLst>
      <p:ext uri="{19B8F6BF-5375-455C-9EA6-DF929625EA0E}">
        <p15:presenceInfo xmlns:p15="http://schemas.microsoft.com/office/powerpoint/2012/main" userId="0f8bd95029a08e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ECC2C2"/>
    <a:srgbClr val="E5ADAD"/>
    <a:srgbClr val="FAC2C2"/>
    <a:srgbClr val="F89A9A"/>
    <a:srgbClr val="115076"/>
    <a:srgbClr val="FBF0D5"/>
    <a:srgbClr val="EE6000"/>
    <a:srgbClr val="F6640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1" autoAdjust="0"/>
    <p:restoredTop sz="62614" autoAdjust="0"/>
  </p:normalViewPr>
  <p:slideViewPr>
    <p:cSldViewPr snapToGrid="0">
      <p:cViewPr varScale="1">
        <p:scale>
          <a:sx n="59" d="100"/>
          <a:sy n="59" d="100"/>
        </p:scale>
        <p:origin x="1596" y="64"/>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05/07/2022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indent="0">
              <a:buFont typeface="Arial" panose="020B0604020202020204" pitchFamily="34" charset="0"/>
              <a:buNone/>
            </a:pPr>
            <a:r>
              <a:rPr lang="en-GB" dirty="0"/>
              <a:t>Consolidation of </a:t>
            </a:r>
            <a:r>
              <a:rPr lang="en-GB" b="0" dirty="0"/>
              <a:t>SSCs [</a:t>
            </a:r>
            <a:r>
              <a:rPr lang="en-GB" sz="1200" b="0" i="0" kern="1200" dirty="0">
                <a:solidFill>
                  <a:schemeClr val="tx1"/>
                </a:solidFill>
                <a:effectLst/>
                <a:latin typeface="+mn-lt"/>
                <a:ea typeface="+mn-ea"/>
                <a:cs typeface="+mn-cs"/>
              </a:rPr>
              <a:t>ca</a:t>
            </a:r>
            <a:r>
              <a:rPr lang="en-GB" b="0" dirty="0"/>
              <a:t>]</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b="0" dirty="0"/>
              <a:t>[</a:t>
            </a:r>
            <a:r>
              <a:rPr lang="en-GB" sz="1200" b="0" i="0" kern="1200" dirty="0">
                <a:solidFill>
                  <a:schemeClr val="tx1"/>
                </a:solidFill>
                <a:effectLst/>
                <a:latin typeface="+mn-lt"/>
                <a:ea typeface="+mn-ea"/>
                <a:cs typeface="+mn-cs"/>
              </a:rPr>
              <a:t>co</a:t>
            </a:r>
            <a:r>
              <a:rPr lang="en-GB" b="0" dirty="0"/>
              <a:t>]</a:t>
            </a:r>
            <a:r>
              <a:rPr lang="en-GB" sz="1200" b="0" i="0" kern="1200" dirty="0">
                <a:solidFill>
                  <a:schemeClr val="tx1"/>
                </a:solidFill>
                <a:effectLst/>
                <a:latin typeface="+mn-lt"/>
                <a:ea typeface="+mn-ea"/>
                <a:cs typeface="+mn-cs"/>
              </a:rPr>
              <a:t>, </a:t>
            </a:r>
            <a:r>
              <a:rPr lang="en-GB" b="0" dirty="0"/>
              <a:t>[</a:t>
            </a:r>
            <a:r>
              <a:rPr lang="en-GB" sz="1200" b="0" i="0" kern="1200" dirty="0">
                <a:solidFill>
                  <a:schemeClr val="tx1"/>
                </a:solidFill>
                <a:effectLst/>
                <a:latin typeface="+mn-lt"/>
                <a:ea typeface="+mn-ea"/>
                <a:cs typeface="+mn-cs"/>
              </a:rPr>
              <a:t>cu</a:t>
            </a:r>
            <a:r>
              <a:rPr lang="en-GB" b="0" dirty="0"/>
              <a:t>]</a:t>
            </a:r>
            <a:r>
              <a:rPr lang="en-GB" sz="1200" b="0" i="0" kern="1200" dirty="0">
                <a:solidFill>
                  <a:schemeClr val="tx1"/>
                </a:solidFill>
                <a:effectLst/>
                <a:latin typeface="+mn-lt"/>
                <a:ea typeface="+mn-ea"/>
                <a:cs typeface="+mn-cs"/>
              </a:rPr>
              <a:t> 'hard C'</a:t>
            </a:r>
            <a:endParaRPr lang="en-GB" b="0" dirty="0"/>
          </a:p>
          <a:p>
            <a:pPr marL="0" indent="0">
              <a:buFont typeface="Arial" panose="020B0604020202020204" pitchFamily="34" charset="0"/>
              <a:buNone/>
            </a:pPr>
            <a:r>
              <a:rPr lang="en-GB" b="0" dirty="0"/>
              <a:t>Introduction</a:t>
            </a:r>
            <a:r>
              <a:rPr lang="en-GB" b="0" baseline="0" dirty="0"/>
              <a:t> of </a:t>
            </a:r>
            <a:r>
              <a:rPr lang="en-GB" b="0" dirty="0"/>
              <a:t>DEBER - debo, </a:t>
            </a:r>
            <a:r>
              <a:rPr lang="en-GB" b="0" dirty="0" err="1"/>
              <a:t>debes</a:t>
            </a:r>
            <a:r>
              <a:rPr lang="en-GB" b="0" dirty="0"/>
              <a:t>, </a:t>
            </a:r>
            <a:r>
              <a:rPr lang="en-GB" b="0" dirty="0" err="1"/>
              <a:t>debe</a:t>
            </a:r>
            <a:r>
              <a:rPr lang="en-GB" b="0" dirty="0"/>
              <a:t> (+ infinitive)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kern="1200" dirty="0">
                <a:solidFill>
                  <a:schemeClr val="tx1"/>
                </a:solidFill>
                <a:effectLst/>
                <a:latin typeface="+mn-lt"/>
                <a:ea typeface="+mn-ea"/>
                <a:cs typeface="+mn-cs"/>
              </a:rPr>
              <a:t>7.2.2.3</a:t>
            </a:r>
            <a:r>
              <a:rPr lang="en-GB" sz="1200" b="1" kern="1200" baseline="0" dirty="0">
                <a:solidFill>
                  <a:schemeClr val="tx1"/>
                </a:solidFill>
                <a:effectLst/>
                <a:latin typeface="+mn-lt"/>
                <a:ea typeface="+mn-ea"/>
                <a:cs typeface="+mn-cs"/>
              </a:rPr>
              <a:t> (introduce) </a:t>
            </a:r>
            <a:r>
              <a:rPr lang="en-GB" sz="1200" kern="1200" dirty="0">
                <a:solidFill>
                  <a:schemeClr val="tx1"/>
                </a:solidFill>
                <a:effectLst/>
                <a:latin typeface="+mn-lt"/>
                <a:ea typeface="+mn-ea"/>
                <a:cs typeface="+mn-cs"/>
              </a:rPr>
              <a:t>lunes [1370]; </a:t>
            </a:r>
            <a:r>
              <a:rPr lang="en-GB" sz="1200" kern="1200" dirty="0" err="1">
                <a:solidFill>
                  <a:schemeClr val="tx1"/>
                </a:solidFill>
                <a:effectLst/>
                <a:latin typeface="+mn-lt"/>
                <a:ea typeface="+mn-ea"/>
                <a:cs typeface="+mn-cs"/>
              </a:rPr>
              <a:t>martes</a:t>
            </a:r>
            <a:r>
              <a:rPr lang="en-GB" sz="1200" kern="1200" dirty="0">
                <a:solidFill>
                  <a:schemeClr val="tx1"/>
                </a:solidFill>
                <a:effectLst/>
                <a:latin typeface="+mn-lt"/>
                <a:ea typeface="+mn-ea"/>
                <a:cs typeface="+mn-cs"/>
              </a:rPr>
              <a:t> [3101]; </a:t>
            </a:r>
            <a:r>
              <a:rPr lang="en-GB" sz="1200" kern="1200" dirty="0" err="1">
                <a:solidFill>
                  <a:schemeClr val="tx1"/>
                </a:solidFill>
                <a:effectLst/>
                <a:latin typeface="+mn-lt"/>
                <a:ea typeface="+mn-ea"/>
                <a:cs typeface="+mn-cs"/>
              </a:rPr>
              <a:t>miércoles</a:t>
            </a:r>
            <a:r>
              <a:rPr lang="en-GB" sz="1200" kern="1200" dirty="0">
                <a:solidFill>
                  <a:schemeClr val="tx1"/>
                </a:solidFill>
                <a:effectLst/>
                <a:latin typeface="+mn-lt"/>
                <a:ea typeface="+mn-ea"/>
                <a:cs typeface="+mn-cs"/>
              </a:rPr>
              <a:t> [1816]; </a:t>
            </a:r>
            <a:r>
              <a:rPr lang="en-GB" sz="1200" kern="1200" dirty="0" err="1">
                <a:solidFill>
                  <a:schemeClr val="tx1"/>
                </a:solidFill>
                <a:effectLst/>
                <a:latin typeface="+mn-lt"/>
                <a:ea typeface="+mn-ea"/>
                <a:cs typeface="+mn-cs"/>
              </a:rPr>
              <a:t>jueves</a:t>
            </a:r>
            <a:r>
              <a:rPr lang="en-GB" sz="1200" kern="1200" dirty="0">
                <a:solidFill>
                  <a:schemeClr val="tx1"/>
                </a:solidFill>
                <a:effectLst/>
                <a:latin typeface="+mn-lt"/>
                <a:ea typeface="+mn-ea"/>
                <a:cs typeface="+mn-cs"/>
              </a:rPr>
              <a:t> [1650]; </a:t>
            </a:r>
            <a:r>
              <a:rPr lang="en-GB" sz="1200" kern="1200" dirty="0" err="1">
                <a:solidFill>
                  <a:schemeClr val="tx1"/>
                </a:solidFill>
                <a:effectLst/>
                <a:latin typeface="+mn-lt"/>
                <a:ea typeface="+mn-ea"/>
                <a:cs typeface="+mn-cs"/>
              </a:rPr>
              <a:t>viernes</a:t>
            </a:r>
            <a:r>
              <a:rPr lang="en-GB" sz="1200" kern="1200" dirty="0">
                <a:solidFill>
                  <a:schemeClr val="tx1"/>
                </a:solidFill>
                <a:effectLst/>
                <a:latin typeface="+mn-lt"/>
                <a:ea typeface="+mn-ea"/>
                <a:cs typeface="+mn-cs"/>
              </a:rPr>
              <a:t> [1259]; </a:t>
            </a:r>
            <a:r>
              <a:rPr lang="en-GB" sz="1200" kern="1200" dirty="0" err="1">
                <a:solidFill>
                  <a:schemeClr val="tx1"/>
                </a:solidFill>
                <a:effectLst/>
                <a:latin typeface="+mn-lt"/>
                <a:ea typeface="+mn-ea"/>
                <a:cs typeface="+mn-cs"/>
              </a:rPr>
              <a:t>sábado</a:t>
            </a:r>
            <a:r>
              <a:rPr lang="en-GB" sz="1200" kern="1200" dirty="0">
                <a:solidFill>
                  <a:schemeClr val="tx1"/>
                </a:solidFill>
                <a:effectLst/>
                <a:latin typeface="+mn-lt"/>
                <a:ea typeface="+mn-ea"/>
                <a:cs typeface="+mn-cs"/>
              </a:rPr>
              <a:t> [1179]; </a:t>
            </a:r>
            <a:r>
              <a:rPr lang="en-GB" sz="1200" kern="1200" dirty="0" err="1">
                <a:solidFill>
                  <a:schemeClr val="tx1"/>
                </a:solidFill>
                <a:effectLst/>
                <a:latin typeface="+mn-lt"/>
                <a:ea typeface="+mn-ea"/>
                <a:cs typeface="+mn-cs"/>
              </a:rPr>
              <a:t>domingo</a:t>
            </a:r>
            <a:r>
              <a:rPr lang="en-GB" sz="1200" kern="1200" dirty="0">
                <a:solidFill>
                  <a:schemeClr val="tx1"/>
                </a:solidFill>
                <a:effectLst/>
                <a:latin typeface="+mn-lt"/>
                <a:ea typeface="+mn-ea"/>
                <a:cs typeface="+mn-cs"/>
              </a:rPr>
              <a:t> [693] (pre-learnt)</a:t>
            </a:r>
          </a:p>
          <a:p>
            <a:r>
              <a:rPr lang="es-ES" sz="1200" kern="1200" dirty="0">
                <a:solidFill>
                  <a:schemeClr val="tx1"/>
                </a:solidFill>
                <a:effectLst/>
                <a:latin typeface="+mn-lt"/>
                <a:ea typeface="+mn-ea"/>
                <a:cs typeface="+mn-cs"/>
              </a:rPr>
              <a:t>deber [71]; debo; debes; debe; organizar [1053]; lavar [1676] sacar [273]; limpiar [1713]; suelo [552]; basura [2479]; ropa [782];</a:t>
            </a:r>
            <a:r>
              <a:rPr lang="es-ES" sz="1200" kern="1200" baseline="0" dirty="0">
                <a:solidFill>
                  <a:schemeClr val="tx1"/>
                </a:solidFill>
                <a:effectLst/>
                <a:latin typeface="+mn-lt"/>
                <a:ea typeface="+mn-ea"/>
                <a:cs typeface="+mn-cs"/>
              </a:rPr>
              <a:t> aunque [131]; otro [35]; si [36].</a:t>
            </a:r>
            <a:endParaRPr lang="es-ES" sz="1200" kern="1200" dirty="0">
              <a:solidFill>
                <a:schemeClr val="tx1"/>
              </a:solidFill>
              <a:effectLst/>
              <a:latin typeface="+mn-lt"/>
              <a:ea typeface="+mn-ea"/>
              <a:cs typeface="+mn-cs"/>
            </a:endParaRPr>
          </a:p>
          <a:p>
            <a:r>
              <a:rPr lang="en-GB" b="1" dirty="0"/>
              <a:t>7.2.1.5 (revisit) </a:t>
            </a:r>
            <a:r>
              <a:rPr lang="es-ES" sz="1200" b="0" i="0" u="none" strike="noStrike" kern="1200" dirty="0">
                <a:solidFill>
                  <a:schemeClr val="tx1"/>
                </a:solidFill>
                <a:effectLst/>
                <a:latin typeface="+mn-lt"/>
                <a:ea typeface="+mn-ea"/>
                <a:cs typeface="+mn-cs"/>
              </a:rPr>
              <a:t>trabajar [174]; buscar [179]; descansar [1749]; preparar [570]; comida [906]; animal [322]; pasar [68]; tiempo [80]; campo [342]; junto[s] [149]; solo [181]</a:t>
            </a:r>
          </a:p>
          <a:p>
            <a:r>
              <a:rPr lang="en-GB" b="1" dirty="0"/>
              <a:t>7.1.2.7</a:t>
            </a:r>
            <a:r>
              <a:rPr lang="en-GB" b="1" baseline="0" dirty="0"/>
              <a:t> (revisit) </a:t>
            </a:r>
            <a:r>
              <a:rPr lang="es-ES" sz="1200" b="0" i="0" u="none" strike="noStrike" kern="1200" dirty="0">
                <a:solidFill>
                  <a:schemeClr val="tx1"/>
                </a:solidFill>
                <a:effectLst/>
                <a:latin typeface="+mn-lt"/>
                <a:ea typeface="+mn-ea"/>
                <a:cs typeface="+mn-cs"/>
              </a:rPr>
              <a:t>dar [42]; doy; das; da; 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009218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10</a:t>
            </a:fld>
            <a:endParaRPr lang="en-GB" dirty="0"/>
          </a:p>
        </p:txBody>
      </p:sp>
    </p:spTree>
    <p:extLst>
      <p:ext uri="{BB962C8B-B14F-4D97-AF65-F5344CB8AC3E}">
        <p14:creationId xmlns:p14="http://schemas.microsoft.com/office/powerpoint/2010/main" val="4182767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recognise SSCs [ca], [co, [cu] and transcribe</a:t>
            </a:r>
            <a:r>
              <a:rPr lang="en-US" baseline="0" dirty="0"/>
              <a:t> words with them</a:t>
            </a:r>
            <a:endParaRPr lang="en-US" dirty="0"/>
          </a:p>
          <a:p>
            <a:endParaRPr lang="en-US" dirty="0"/>
          </a:p>
          <a:p>
            <a:r>
              <a:rPr lang="en-US" b="1" dirty="0"/>
              <a:t>Procedure:</a:t>
            </a:r>
          </a:p>
          <a:p>
            <a:pPr marL="228600" indent="-228600">
              <a:buAutoNum type="arabicPeriod"/>
            </a:pPr>
            <a:r>
              <a:rPr lang="en-US" b="0" dirty="0"/>
              <a:t>Students listen to each recording and </a:t>
            </a:r>
            <a:r>
              <a:rPr lang="es-ES" b="0" dirty="0" err="1"/>
              <a:t>tick</a:t>
            </a:r>
            <a:r>
              <a:rPr lang="es-ES" b="0" dirty="0"/>
              <a:t> </a:t>
            </a:r>
            <a:r>
              <a:rPr lang="es-ES" b="0" dirty="0" err="1"/>
              <a:t>the</a:t>
            </a:r>
            <a:r>
              <a:rPr lang="es-ES" b="0" dirty="0"/>
              <a:t> </a:t>
            </a:r>
            <a:r>
              <a:rPr lang="es-ES" b="0" dirty="0" err="1"/>
              <a:t>correct</a:t>
            </a:r>
            <a:r>
              <a:rPr lang="es-ES" b="0" dirty="0"/>
              <a:t> </a:t>
            </a:r>
            <a:r>
              <a:rPr lang="es-ES" b="0" dirty="0" err="1"/>
              <a:t>column</a:t>
            </a:r>
            <a:r>
              <a:rPr lang="es-ES" b="0" dirty="0"/>
              <a:t> </a:t>
            </a:r>
            <a:r>
              <a:rPr lang="es-ES" b="0" dirty="0" err="1"/>
              <a:t>depending</a:t>
            </a:r>
            <a:r>
              <a:rPr lang="es-ES" b="0" dirty="0"/>
              <a:t> </a:t>
            </a:r>
            <a:r>
              <a:rPr lang="es-ES" b="0" dirty="0" err="1"/>
              <a:t>on</a:t>
            </a:r>
            <a:r>
              <a:rPr lang="es-ES" b="0" dirty="0"/>
              <a:t> </a:t>
            </a:r>
            <a:r>
              <a:rPr lang="es-ES" b="0" dirty="0" err="1"/>
              <a:t>the</a:t>
            </a:r>
            <a:r>
              <a:rPr lang="es-ES" b="0" dirty="0"/>
              <a:t> </a:t>
            </a:r>
            <a:r>
              <a:rPr lang="es-ES" b="0" dirty="0" err="1"/>
              <a:t>sound</a:t>
            </a:r>
            <a:r>
              <a:rPr lang="es-ES" b="0" dirty="0"/>
              <a:t> </a:t>
            </a:r>
            <a:r>
              <a:rPr lang="es-ES" b="0" dirty="0" err="1"/>
              <a:t>they</a:t>
            </a:r>
            <a:r>
              <a:rPr lang="es-ES" b="0" dirty="0"/>
              <a:t> </a:t>
            </a:r>
            <a:r>
              <a:rPr lang="es-ES" b="0" dirty="0" err="1"/>
              <a:t>hear</a:t>
            </a:r>
            <a:r>
              <a:rPr lang="es-ES" b="0" dirty="0"/>
              <a:t>.</a:t>
            </a:r>
          </a:p>
          <a:p>
            <a:pPr marL="228600" indent="-228600">
              <a:buAutoNum type="arabicPeriod"/>
            </a:pPr>
            <a:r>
              <a:rPr lang="en-GB" b="0" dirty="0"/>
              <a:t>Students listen again and write the word in Spanish.</a:t>
            </a:r>
          </a:p>
          <a:p>
            <a:pPr marL="228600" indent="-228600">
              <a:buAutoNum type="arabicPeriod"/>
            </a:pPr>
            <a:r>
              <a:rPr lang="en-GB" b="0" dirty="0"/>
              <a:t>Students write the meaning of the word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kern="1200" dirty="0">
                <a:solidFill>
                  <a:schemeClr val="tx1"/>
                </a:solidFill>
                <a:effectLst/>
                <a:latin typeface="+mn-lt"/>
                <a:ea typeface="+mn-ea"/>
                <a:cs typeface="+mn-cs"/>
              </a:rPr>
              <a:t>: These are all words that students have</a:t>
            </a:r>
            <a:r>
              <a:rPr lang="en-GB" sz="1200" kern="1200" baseline="0" dirty="0">
                <a:solidFill>
                  <a:schemeClr val="tx1"/>
                </a:solidFill>
                <a:effectLst/>
                <a:latin typeface="+mn-lt"/>
                <a:ea typeface="+mn-ea"/>
                <a:cs typeface="+mn-cs"/>
              </a:rPr>
              <a:t> already learnt in previous lessons</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Therefore, students will not only be revisiting the </a:t>
            </a:r>
            <a:r>
              <a:rPr lang="en-GB" sz="1200" dirty="0"/>
              <a:t>SSCs [</a:t>
            </a:r>
            <a:r>
              <a:rPr lang="en-GB" sz="1200" b="0" i="0" kern="1200" dirty="0">
                <a:solidFill>
                  <a:schemeClr val="tx1"/>
                </a:solidFill>
                <a:effectLst/>
                <a:latin typeface="+mn-lt"/>
                <a:ea typeface="+mn-ea"/>
                <a:cs typeface="+mn-cs"/>
              </a:rPr>
              <a:t>ca</a:t>
            </a:r>
            <a:r>
              <a:rPr lang="en-GB" sz="1200" dirty="0"/>
              <a:t>]</a:t>
            </a:r>
            <a:r>
              <a:rPr lang="en-GB" sz="1200" b="0" i="0" kern="1200" dirty="0">
                <a:solidFill>
                  <a:schemeClr val="tx1"/>
                </a:solidFill>
                <a:effectLst/>
                <a:latin typeface="+mn-lt"/>
                <a:ea typeface="+mn-ea"/>
                <a:cs typeface="+mn-cs"/>
              </a:rPr>
              <a:t>, </a:t>
            </a:r>
            <a:r>
              <a:rPr lang="en-GB" sz="1200" dirty="0"/>
              <a:t>[</a:t>
            </a:r>
            <a:r>
              <a:rPr lang="en-GB" sz="1200" b="0" i="0" kern="1200" dirty="0">
                <a:solidFill>
                  <a:schemeClr val="tx1"/>
                </a:solidFill>
                <a:effectLst/>
                <a:latin typeface="+mn-lt"/>
                <a:ea typeface="+mn-ea"/>
                <a:cs typeface="+mn-cs"/>
              </a:rPr>
              <a:t>co</a:t>
            </a:r>
            <a:r>
              <a:rPr lang="en-GB" sz="1200" dirty="0"/>
              <a:t>]</a:t>
            </a:r>
            <a:r>
              <a:rPr lang="en-GB" sz="1200" b="0" i="0" kern="1200" dirty="0">
                <a:solidFill>
                  <a:schemeClr val="tx1"/>
                </a:solidFill>
                <a:effectLst/>
                <a:latin typeface="+mn-lt"/>
                <a:ea typeface="+mn-ea"/>
                <a:cs typeface="+mn-cs"/>
              </a:rPr>
              <a:t> and </a:t>
            </a:r>
            <a:r>
              <a:rPr lang="en-GB" sz="1200" dirty="0"/>
              <a:t>[</a:t>
            </a:r>
            <a:r>
              <a:rPr lang="en-GB" sz="1200" b="0" i="0" kern="1200" dirty="0">
                <a:solidFill>
                  <a:schemeClr val="tx1"/>
                </a:solidFill>
                <a:effectLst/>
                <a:latin typeface="+mn-lt"/>
                <a:ea typeface="+mn-ea"/>
                <a:cs typeface="+mn-cs"/>
              </a:rPr>
              <a:t>cu</a:t>
            </a:r>
            <a:r>
              <a:rPr lang="en-GB" sz="1200" dirty="0"/>
              <a:t>], but also recalling previously 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0764B7-4A3E-4C39-BCC4-CFEE7F419104}"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95433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3 minutes</a:t>
            </a:r>
          </a:p>
          <a:p>
            <a:endParaRPr lang="en-GB" b="1" dirty="0"/>
          </a:p>
          <a:p>
            <a:r>
              <a:rPr lang="en-GB" b="1" dirty="0"/>
              <a:t>Aim: </a:t>
            </a:r>
            <a:r>
              <a:rPr lang="en-GB" b="0" dirty="0"/>
              <a:t>to introduce and practise new vocabulary</a:t>
            </a:r>
          </a:p>
          <a:p>
            <a:endParaRPr lang="en-GB" b="0" dirty="0"/>
          </a:p>
          <a:p>
            <a:r>
              <a:rPr lang="en-GB" b="1" dirty="0"/>
              <a:t>Procedure:</a:t>
            </a:r>
          </a:p>
          <a:p>
            <a:r>
              <a:rPr lang="en-GB" b="0" dirty="0"/>
              <a:t>1. </a:t>
            </a:r>
            <a:r>
              <a:rPr lang="en-GB" dirty="0"/>
              <a:t>Students</a:t>
            </a:r>
            <a:r>
              <a:rPr lang="en-GB" baseline="0" dirty="0"/>
              <a:t> either work by themselves or in pairs, reading out the words and studying their English meaning (1 minute).</a:t>
            </a:r>
            <a:br>
              <a:rPr lang="en-GB" baseline="0" dirty="0"/>
            </a:br>
            <a:r>
              <a:rPr lang="en-GB" baseline="0" dirty="0"/>
              <a:t>2. Then the English meanings are removed and they try to recall them, looking at the Spanish (1 minute).</a:t>
            </a:r>
            <a:br>
              <a:rPr lang="en-GB" baseline="0" dirty="0"/>
            </a:br>
            <a:r>
              <a:rPr lang="en-GB" baseline="0" dirty="0"/>
              <a:t>3. Then the Spanish meanings are removed and they try to recall them, looking at the English (1 minute).</a:t>
            </a:r>
            <a:br>
              <a:rPr lang="en-GB" baseline="0" dirty="0"/>
            </a:br>
            <a:r>
              <a:rPr lang="en-GB" baseline="0" dirty="0"/>
              <a:t>4. Further rounds of learning can be facilitated by one student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baseline="0" dirty="0">
              <a:sym typeface="Wingdings" panose="05000000000000000000" pitchFamily="2" charset="2"/>
            </a:endParaRPr>
          </a:p>
          <a:p>
            <a:r>
              <a:rPr lang="en-GB" b="1" dirty="0"/>
              <a:t>Note: </a:t>
            </a:r>
            <a:r>
              <a:rPr lang="en-GB" b="0" dirty="0"/>
              <a:t>the following vocabulary is introduced in lesson 2:</a:t>
            </a:r>
            <a:r>
              <a:rPr lang="en-GB" b="0" baseline="0" dirty="0"/>
              <a:t> </a:t>
            </a:r>
            <a:r>
              <a:rPr lang="es-ES" sz="1200" kern="1200" dirty="0">
                <a:solidFill>
                  <a:schemeClr val="tx1"/>
                </a:solidFill>
                <a:effectLst/>
                <a:latin typeface="+mn-lt"/>
                <a:ea typeface="+mn-ea"/>
                <a:cs typeface="+mn-cs"/>
              </a:rPr>
              <a:t>sacar [273]; basura [273]; aunque [131]; otro [35];</a:t>
            </a:r>
            <a:r>
              <a:rPr lang="es-ES" sz="1200" kern="1200" baseline="0" dirty="0">
                <a:solidFill>
                  <a:schemeClr val="tx1"/>
                </a:solidFill>
                <a:effectLst/>
                <a:latin typeface="+mn-lt"/>
                <a:ea typeface="+mn-ea"/>
                <a:cs typeface="+mn-cs"/>
              </a:rPr>
              <a:t> si [36]</a:t>
            </a:r>
            <a:endParaRPr lang="en-GB"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introduce </a:t>
            </a:r>
            <a:r>
              <a:rPr lang="en-GB" dirty="0"/>
              <a:t>the meaning of ‘</a:t>
            </a:r>
            <a:r>
              <a:rPr lang="en-GB" dirty="0" err="1"/>
              <a:t>deber</a:t>
            </a:r>
            <a:r>
              <a:rPr lang="en-GB" dirty="0"/>
              <a:t>’; to present the 1</a:t>
            </a:r>
            <a:r>
              <a:rPr lang="en-GB" baseline="30000" dirty="0"/>
              <a:t>st</a:t>
            </a:r>
            <a:r>
              <a:rPr lang="en-GB" dirty="0"/>
              <a:t> and the 3</a:t>
            </a:r>
            <a:r>
              <a:rPr lang="en-GB" baseline="30000" dirty="0"/>
              <a:t>rd</a:t>
            </a:r>
            <a:r>
              <a:rPr lang="en-GB" dirty="0"/>
              <a:t> person singular forms of this newly introduced modal verb.</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cap="none" dirty="0">
                <a:solidFill>
                  <a:schemeClr val="tx1"/>
                </a:solidFill>
                <a:effectLst/>
                <a:latin typeface="+mn-lt"/>
                <a:ea typeface="Calibri"/>
                <a:cs typeface="Calibri"/>
                <a:sym typeface="Calibri"/>
              </a:rPr>
              <a:t>[1/4]</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1</a:t>
            </a:r>
            <a:r>
              <a:rPr lang="en-GB" sz="1200" b="0" i="0" u="none" strike="noStrike" kern="1200" cap="none" baseline="30000" dirty="0">
                <a:solidFill>
                  <a:schemeClr val="tx1"/>
                </a:solidFill>
                <a:effectLst/>
                <a:latin typeface="+mn-lt"/>
                <a:ea typeface="Calibri"/>
                <a:cs typeface="Calibri"/>
                <a:sym typeface="Calibri"/>
              </a:rPr>
              <a:t>st</a:t>
            </a:r>
            <a:r>
              <a:rPr lang="en-GB" sz="1200" b="0" i="0" u="none" strike="noStrike" kern="1200" cap="none" dirty="0">
                <a:solidFill>
                  <a:schemeClr val="tx1"/>
                </a:solidFill>
                <a:effectLst/>
                <a:latin typeface="+mn-lt"/>
                <a:ea typeface="Calibri"/>
                <a:cs typeface="Calibri"/>
                <a:sym typeface="Calibri"/>
              </a:rPr>
              <a:t> and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word ‘</a:t>
            </a:r>
            <a:r>
              <a:rPr lang="en-GB" sz="1200" kern="1200" dirty="0" err="1">
                <a:solidFill>
                  <a:schemeClr val="tx1"/>
                </a:solidFill>
                <a:effectLst/>
                <a:latin typeface="+mn-lt"/>
                <a:ea typeface="+mn-ea"/>
                <a:cs typeface="+mn-cs"/>
              </a:rPr>
              <a:t>debo</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English translations.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form ‘</a:t>
            </a:r>
            <a:r>
              <a:rPr lang="en-GB" sz="1200" b="0" i="0" kern="1200" dirty="0">
                <a:solidFill>
                  <a:schemeClr val="tx1"/>
                </a:solidFill>
                <a:effectLst/>
                <a:latin typeface="+mn-lt"/>
                <a:ea typeface="+mn-ea"/>
                <a:cs typeface="+mn-cs"/>
              </a:rPr>
              <a:t>debe’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it, students repeat it.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meanings from the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a:t>
            </a:r>
            <a:r>
              <a:rPr lang="en-GB" sz="1200" b="0" kern="1200" dirty="0">
                <a:solidFill>
                  <a:schemeClr val="tx1"/>
                </a:solidFill>
                <a:effectLst/>
                <a:latin typeface="+mn-lt"/>
                <a:ea typeface="+mn-ea"/>
                <a:cs typeface="+mn-cs"/>
              </a:rPr>
              <a:t>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 </a:t>
            </a:r>
            <a:r>
              <a:rPr lang="en-GB" sz="1200" kern="1200" dirty="0">
                <a:solidFill>
                  <a:schemeClr val="tx1"/>
                </a:solidFill>
                <a:effectLst/>
                <a:latin typeface="+mn-lt"/>
                <a:ea typeface="+mn-ea"/>
                <a:cs typeface="+mn-cs"/>
              </a:rPr>
              <a:t>is one of the NCELP 25 most frequent verbs in Spanish. Both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and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person singular are introduced in order to familiarise students over</a:t>
            </a:r>
            <a:r>
              <a:rPr lang="en-GB" sz="1200" kern="1200" baseline="0" dirty="0">
                <a:solidFill>
                  <a:schemeClr val="tx1"/>
                </a:solidFill>
                <a:effectLst/>
                <a:latin typeface="+mn-lt"/>
                <a:ea typeface="+mn-ea"/>
                <a:cs typeface="+mn-cs"/>
              </a:rPr>
              <a:t> the next few slides.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B90784-656C-4BA6-90F8-11FF7804BF12}" type="slidenum">
              <a:rPr lang="en-GB" smtClean="0"/>
              <a:t>14</a:t>
            </a:fld>
            <a:endParaRPr lang="en-GB"/>
          </a:p>
        </p:txBody>
      </p:sp>
    </p:spTree>
    <p:extLst>
      <p:ext uri="{BB962C8B-B14F-4D97-AF65-F5344CB8AC3E}">
        <p14:creationId xmlns:p14="http://schemas.microsoft.com/office/powerpoint/2010/main" val="349643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[2/4]</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1</a:t>
            </a:r>
            <a:r>
              <a:rPr lang="en-GB" sz="1200" b="0" i="0" u="none" strike="noStrike" kern="1200" cap="none" baseline="30000" dirty="0">
                <a:solidFill>
                  <a:schemeClr val="tx1"/>
                </a:solidFill>
                <a:effectLst/>
                <a:latin typeface="+mn-lt"/>
                <a:ea typeface="Calibri"/>
                <a:cs typeface="Calibri"/>
                <a:sym typeface="Calibri"/>
              </a:rPr>
              <a:t>st</a:t>
            </a:r>
            <a:r>
              <a:rPr lang="en-GB" sz="1200" b="0" i="0" u="none" strike="noStrike" kern="1200" cap="none" dirty="0">
                <a:solidFill>
                  <a:schemeClr val="tx1"/>
                </a:solidFill>
                <a:effectLst/>
                <a:latin typeface="+mn-lt"/>
                <a:ea typeface="Calibri"/>
                <a:cs typeface="Calibri"/>
                <a:sym typeface="Calibri"/>
              </a:rPr>
              <a:t> and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Teacher and students cycle through the 1</a:t>
            </a:r>
            <a:r>
              <a:rPr lang="en-GB" baseline="30000" dirty="0"/>
              <a:t>st</a:t>
            </a:r>
            <a:r>
              <a:rPr lang="en-GB" dirty="0"/>
              <a:t> person and 3</a:t>
            </a:r>
            <a:r>
              <a:rPr lang="en-GB" baseline="30000" dirty="0"/>
              <a:t>rd</a:t>
            </a:r>
            <a:r>
              <a:rPr lang="en-GB" dirty="0"/>
              <a:t> person singular again.</a:t>
            </a:r>
          </a:p>
        </p:txBody>
      </p:sp>
      <p:sp>
        <p:nvSpPr>
          <p:cNvPr id="4" name="Slide Number Placeholder 3"/>
          <p:cNvSpPr>
            <a:spLocks noGrp="1"/>
          </p:cNvSpPr>
          <p:nvPr>
            <p:ph type="sldNum" sz="quarter" idx="10"/>
          </p:nvPr>
        </p:nvSpPr>
        <p:spPr/>
        <p:txBody>
          <a:bodyPr/>
          <a:lstStyle/>
          <a:p>
            <a:fld id="{AFB90784-656C-4BA6-90F8-11FF7804BF12}" type="slidenum">
              <a:rPr lang="en-GB" smtClean="0"/>
              <a:t>15</a:t>
            </a:fld>
            <a:endParaRPr lang="en-GB"/>
          </a:p>
        </p:txBody>
      </p:sp>
    </p:spTree>
    <p:extLst>
      <p:ext uri="{BB962C8B-B14F-4D97-AF65-F5344CB8AC3E}">
        <p14:creationId xmlns:p14="http://schemas.microsoft.com/office/powerpoint/2010/main" val="3312168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[3/4]</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1</a:t>
            </a:r>
            <a:r>
              <a:rPr lang="en-GB" sz="1200" b="0" i="0" u="none" strike="noStrike" kern="1200" cap="none" baseline="30000" dirty="0">
                <a:solidFill>
                  <a:schemeClr val="tx1"/>
                </a:solidFill>
                <a:effectLst/>
                <a:latin typeface="+mn-lt"/>
                <a:ea typeface="Calibri"/>
                <a:cs typeface="Calibri"/>
                <a:sym typeface="Calibri"/>
              </a:rPr>
              <a:t>st</a:t>
            </a:r>
            <a:r>
              <a:rPr lang="en-GB" sz="1200" b="0" i="0" u="none" strike="noStrike" kern="1200" cap="none" dirty="0">
                <a:solidFill>
                  <a:schemeClr val="tx1"/>
                </a:solidFill>
                <a:effectLst/>
                <a:latin typeface="+mn-lt"/>
                <a:ea typeface="Calibri"/>
                <a:cs typeface="Calibri"/>
                <a:sym typeface="Calibri"/>
              </a:rPr>
              <a:t> and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1</a:t>
            </a:r>
            <a:r>
              <a:rPr lang="en-GB" baseline="30000" dirty="0"/>
              <a:t>st</a:t>
            </a:r>
            <a:r>
              <a:rPr lang="en-GB" dirty="0"/>
              <a:t> person singular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p:txBody>
      </p:sp>
      <p:sp>
        <p:nvSpPr>
          <p:cNvPr id="4" name="Slide Number Placeholder 3"/>
          <p:cNvSpPr>
            <a:spLocks noGrp="1"/>
          </p:cNvSpPr>
          <p:nvPr>
            <p:ph type="sldNum" sz="quarter" idx="10"/>
          </p:nvPr>
        </p:nvSpPr>
        <p:spPr/>
        <p:txBody>
          <a:bodyPr/>
          <a:lstStyle/>
          <a:p>
            <a:fld id="{AFB90784-656C-4BA6-90F8-11FF7804BF12}" type="slidenum">
              <a:rPr lang="en-GB" smtClean="0"/>
              <a:t>16</a:t>
            </a:fld>
            <a:endParaRPr lang="en-GB"/>
          </a:p>
        </p:txBody>
      </p:sp>
    </p:spTree>
    <p:extLst>
      <p:ext uri="{BB962C8B-B14F-4D97-AF65-F5344CB8AC3E}">
        <p14:creationId xmlns:p14="http://schemas.microsoft.com/office/powerpoint/2010/main" val="15043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[4/4]</a:t>
            </a:r>
          </a:p>
          <a:p>
            <a:r>
              <a:rPr lang="en-GB" sz="1200" b="1" i="0" u="none" strike="noStrike" kern="1200" cap="none" dirty="0">
                <a:solidFill>
                  <a:schemeClr val="tx1"/>
                </a:solidFill>
                <a:effectLst/>
                <a:latin typeface="+mn-lt"/>
                <a:ea typeface="Calibri"/>
                <a:cs typeface="Calibri"/>
                <a:sym typeface="Calibri"/>
              </a:rPr>
              <a:t>Timing</a:t>
            </a:r>
            <a:r>
              <a:rPr lang="en-GB" sz="1200" b="0" i="0" u="none" strike="noStrike" kern="1200" cap="none" dirty="0">
                <a:solidFill>
                  <a:schemeClr val="tx1"/>
                </a:solidFill>
                <a:effectLst/>
                <a:latin typeface="+mn-lt"/>
                <a:ea typeface="Calibri"/>
                <a:cs typeface="Calibri"/>
                <a:sym typeface="Calibri"/>
              </a:rPr>
              <a:t>: 3 minutes</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Aim</a:t>
            </a:r>
            <a:r>
              <a:rPr lang="en-GB" sz="1200" b="0" i="0" u="none" strike="noStrike" kern="1200" cap="none" dirty="0">
                <a:solidFill>
                  <a:schemeClr val="tx1"/>
                </a:solidFill>
                <a:effectLst/>
                <a:latin typeface="+mn-lt"/>
                <a:ea typeface="Calibri"/>
                <a:cs typeface="Calibri"/>
                <a:sym typeface="Calibri"/>
              </a:rPr>
              <a:t>: to introduce the 1</a:t>
            </a:r>
            <a:r>
              <a:rPr lang="en-GB" sz="1200" b="0" i="0" u="none" strike="noStrike" kern="1200" cap="none" baseline="30000" dirty="0">
                <a:solidFill>
                  <a:schemeClr val="tx1"/>
                </a:solidFill>
                <a:effectLst/>
                <a:latin typeface="+mn-lt"/>
                <a:ea typeface="Calibri"/>
                <a:cs typeface="Calibri"/>
                <a:sym typeface="Calibri"/>
              </a:rPr>
              <a:t>st</a:t>
            </a:r>
            <a:r>
              <a:rPr lang="en-GB" sz="1200" b="0" i="0" u="none" strike="noStrike" kern="1200" cap="none" dirty="0">
                <a:solidFill>
                  <a:schemeClr val="tx1"/>
                </a:solidFill>
                <a:effectLst/>
                <a:latin typeface="+mn-lt"/>
                <a:ea typeface="Calibri"/>
                <a:cs typeface="Calibri"/>
                <a:sym typeface="Calibri"/>
              </a:rPr>
              <a:t> and 3</a:t>
            </a:r>
            <a:r>
              <a:rPr lang="en-GB" sz="1200" b="0" i="0" u="none" strike="noStrike" kern="1200" cap="none" baseline="30000" dirty="0">
                <a:solidFill>
                  <a:schemeClr val="tx1"/>
                </a:solidFill>
                <a:effectLst/>
                <a:latin typeface="+mn-lt"/>
                <a:ea typeface="Calibri"/>
                <a:cs typeface="Calibri"/>
                <a:sym typeface="Calibri"/>
              </a:rPr>
              <a:t>rd</a:t>
            </a:r>
            <a:r>
              <a:rPr lang="en-GB" sz="1200" b="0" i="0" u="none" strike="noStrike" kern="1200" cap="none" dirty="0">
                <a:solidFill>
                  <a:schemeClr val="tx1"/>
                </a:solidFill>
                <a:effectLst/>
                <a:latin typeface="+mn-lt"/>
                <a:ea typeface="Calibri"/>
                <a:cs typeface="Calibri"/>
                <a:sym typeface="Calibri"/>
              </a:rPr>
              <a:t> person singular of the verb ‘</a:t>
            </a:r>
            <a:r>
              <a:rPr lang="en-GB" sz="1200" b="0" i="0" u="none" strike="noStrike" kern="1200" cap="none" dirty="0" err="1">
                <a:solidFill>
                  <a:schemeClr val="tx1"/>
                </a:solidFill>
                <a:effectLst/>
                <a:latin typeface="+mn-lt"/>
                <a:ea typeface="Calibri"/>
                <a:cs typeface="Calibri"/>
                <a:sym typeface="Calibri"/>
              </a:rPr>
              <a:t>deber</a:t>
            </a:r>
            <a:r>
              <a:rPr lang="en-GB" sz="1200" b="0" i="0" u="none" strike="noStrike" kern="1200" cap="none" dirty="0">
                <a:solidFill>
                  <a:schemeClr val="tx1"/>
                </a:solidFill>
                <a:effectLst/>
                <a:latin typeface="+mn-lt"/>
                <a:ea typeface="Calibri"/>
                <a:cs typeface="Calibri"/>
                <a:sym typeface="Calibri"/>
              </a:rPr>
              <a:t>’.</a:t>
            </a:r>
          </a:p>
          <a:p>
            <a:endParaRPr lang="en-GB" sz="1200" b="0"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3</a:t>
            </a:r>
            <a:r>
              <a:rPr lang="en-GB" baseline="30000" dirty="0"/>
              <a:t>rd</a:t>
            </a:r>
            <a:r>
              <a:rPr lang="en-GB" dirty="0"/>
              <a:t> person singular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17</a:t>
            </a:fld>
            <a:endParaRPr lang="en-GB"/>
          </a:p>
        </p:txBody>
      </p:sp>
    </p:spTree>
    <p:extLst>
      <p:ext uri="{BB962C8B-B14F-4D97-AF65-F5344CB8AC3E}">
        <p14:creationId xmlns:p14="http://schemas.microsoft.com/office/powerpoint/2010/main" val="2027973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6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a:t>
            </a:r>
            <a:r>
              <a:rPr lang="en-GB" dirty="0"/>
              <a:t>to</a:t>
            </a:r>
            <a:r>
              <a:rPr lang="en-GB" baseline="0" dirty="0"/>
              <a:t> help learners understand the difference in meaning between ‘</a:t>
            </a:r>
            <a:r>
              <a:rPr lang="en-GB" baseline="0" dirty="0" err="1"/>
              <a:t>debo</a:t>
            </a:r>
            <a:r>
              <a:rPr lang="en-GB" baseline="0" dirty="0"/>
              <a:t>’ and ‘debe’.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Procedure</a:t>
            </a:r>
            <a:r>
              <a:rPr lang="en-GB" baseline="0" dirty="0"/>
              <a:t>:</a:t>
            </a:r>
          </a:p>
          <a:p>
            <a:r>
              <a:rPr lang="en-GB" baseline="0" dirty="0"/>
              <a:t>1. Students read each sentence and tick the correct column depending on the verb ending.</a:t>
            </a:r>
          </a:p>
          <a:p>
            <a:r>
              <a:rPr lang="en-GB" baseline="0" dirty="0"/>
              <a:t>2. Students write the task that each character must do in English.</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As part of the task, learners have the </a:t>
            </a:r>
            <a:r>
              <a:rPr lang="en-GB" sz="1200" b="0" i="0" kern="1200" baseline="0" dirty="0">
                <a:solidFill>
                  <a:schemeClr val="tx1"/>
                </a:solidFill>
                <a:effectLst/>
                <a:latin typeface="+mn-lt"/>
                <a:ea typeface="+mn-ea"/>
                <a:cs typeface="+mn-cs"/>
              </a:rPr>
              <a:t>o</a:t>
            </a:r>
            <a:r>
              <a:rPr lang="en-GB" sz="1200" b="0" i="0" kern="1200" dirty="0">
                <a:solidFill>
                  <a:schemeClr val="tx1"/>
                </a:solidFill>
                <a:effectLst/>
                <a:latin typeface="+mn-lt"/>
                <a:ea typeface="+mn-ea"/>
                <a:cs typeface="+mn-cs"/>
              </a:rPr>
              <a:t>pportunity to re-visit many high-frequency verb infinitives.</a:t>
            </a: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18</a:t>
            </a:fld>
            <a:endParaRPr lang="en-GB"/>
          </a:p>
        </p:txBody>
      </p:sp>
    </p:spTree>
    <p:extLst>
      <p:ext uri="{BB962C8B-B14F-4D97-AF65-F5344CB8AC3E}">
        <p14:creationId xmlns:p14="http://schemas.microsoft.com/office/powerpoint/2010/main" val="391889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Timing</a:t>
            </a:r>
            <a:r>
              <a:rPr lang="en-GB" sz="1200" b="0" kern="1200" baseline="0" noProof="0" dirty="0">
                <a:solidFill>
                  <a:schemeClr val="tx1"/>
                </a:solidFill>
                <a:effectLst/>
                <a:latin typeface="+mn-lt"/>
                <a:ea typeface="+mn-ea"/>
                <a:cs typeface="+mn-cs"/>
              </a:rPr>
              <a:t>: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Aim</a:t>
            </a:r>
            <a:r>
              <a:rPr lang="en-GB" sz="1200" b="0" kern="1200" baseline="0" noProof="0" dirty="0">
                <a:solidFill>
                  <a:schemeClr val="tx1"/>
                </a:solidFill>
                <a:effectLst/>
                <a:latin typeface="+mn-lt"/>
                <a:ea typeface="+mn-ea"/>
                <a:cs typeface="+mn-cs"/>
              </a:rPr>
              <a:t>: to produce the forms ‘debo’ and ‘</a:t>
            </a:r>
            <a:r>
              <a:rPr lang="en-GB" sz="1200" b="0" kern="1200" baseline="0" noProof="0" dirty="0" err="1">
                <a:solidFill>
                  <a:schemeClr val="tx1"/>
                </a:solidFill>
                <a:effectLst/>
                <a:latin typeface="+mn-lt"/>
                <a:ea typeface="+mn-ea"/>
                <a:cs typeface="+mn-cs"/>
              </a:rPr>
              <a:t>debe</a:t>
            </a:r>
            <a:r>
              <a:rPr lang="en-GB" sz="1200" b="0" kern="1200" baseline="0" noProof="0" dirty="0">
                <a:solidFill>
                  <a:schemeClr val="tx1"/>
                </a:solidFill>
                <a:effectLst/>
                <a:latin typeface="+mn-lt"/>
                <a:ea typeface="+mn-ea"/>
                <a:cs typeface="+mn-cs"/>
              </a:rPr>
              <a:t>’ in writing; to practise with this week’s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Procedure</a:t>
            </a:r>
            <a:r>
              <a:rPr lang="en-GB" sz="1200" b="0" kern="1200" baseline="0" noProof="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Students read the text and translate the English phrases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Teacher plays the recording and students check their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Teacher shows the answers in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noProof="0" dirty="0">
                <a:solidFill>
                  <a:schemeClr val="tx1"/>
                </a:solidFill>
                <a:effectLst/>
                <a:latin typeface="+mn-lt"/>
                <a:ea typeface="+mn-ea"/>
                <a:cs typeface="+mn-cs"/>
              </a:rPr>
              <a:t>Notes</a:t>
            </a:r>
            <a:r>
              <a:rPr lang="en-GB" sz="1200" b="0" kern="1200" baseline="0" noProof="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There is no need for students to copy the whole text or to print it for them – they can just write 1-9 in their books and write the word missing in each gap.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Notice that in the conversation other recently taught modal verbs (</a:t>
            </a:r>
            <a:r>
              <a:rPr lang="en-GB" sz="1200" b="0" kern="1200" baseline="0" noProof="0" dirty="0" err="1">
                <a:solidFill>
                  <a:schemeClr val="tx1"/>
                </a:solidFill>
                <a:effectLst/>
                <a:latin typeface="+mn-lt"/>
                <a:ea typeface="+mn-ea"/>
                <a:cs typeface="+mn-cs"/>
              </a:rPr>
              <a:t>quiero</a:t>
            </a:r>
            <a:r>
              <a:rPr lang="en-GB" sz="1200" b="0" kern="1200" baseline="0" noProof="0" dirty="0">
                <a:solidFill>
                  <a:schemeClr val="tx1"/>
                </a:solidFill>
                <a:effectLst/>
                <a:latin typeface="+mn-lt"/>
                <a:ea typeface="+mn-ea"/>
                <a:cs typeface="+mn-cs"/>
              </a:rPr>
              <a:t>, puedes) are also used. Students could be asked to translate these, as they are revisited in the scheme of work this week.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noProof="0" dirty="0">
                <a:solidFill>
                  <a:schemeClr val="tx1"/>
                </a:solidFill>
                <a:effectLst/>
                <a:latin typeface="+mn-lt"/>
                <a:ea typeface="+mn-ea"/>
                <a:cs typeface="+mn-cs"/>
              </a:rPr>
              <a:t>Teachers can also ask students if they know what a paella is and to say what’s in it by looking at the picture (this would be in English).</a:t>
            </a:r>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21067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aseline="0" dirty="0"/>
              <a:t>and elicit the pronunciation of the </a:t>
            </a:r>
            <a:r>
              <a:rPr lang="en-GB" b="1" baseline="0" dirty="0"/>
              <a:t>individual SSC ‘ca’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a:t>
            </a:fld>
            <a:endParaRPr lang="en-GB" dirty="0"/>
          </a:p>
        </p:txBody>
      </p:sp>
    </p:spTree>
    <p:extLst>
      <p:ext uri="{BB962C8B-B14F-4D97-AF65-F5344CB8AC3E}">
        <p14:creationId xmlns:p14="http://schemas.microsoft.com/office/powerpoint/2010/main" val="268367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baseline="0" dirty="0">
                <a:solidFill>
                  <a:schemeClr val="tx1"/>
                </a:solidFill>
                <a:effectLst/>
                <a:latin typeface="+mn-lt"/>
                <a:ea typeface="+mn-ea"/>
                <a:cs typeface="+mn-cs"/>
              </a:rPr>
              <a:t>[2/2]</a:t>
            </a:r>
          </a:p>
          <a:p>
            <a:r>
              <a:rPr lang="en-GB" b="0" dirty="0"/>
              <a:t>Answers for the previous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45278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introduce the 2</a:t>
            </a:r>
            <a:r>
              <a:rPr lang="en-GB" baseline="30000" dirty="0"/>
              <a:t>nd</a:t>
            </a:r>
            <a:r>
              <a:rPr lang="en-GB" dirty="0"/>
              <a:t> person singular of the verb ’</a:t>
            </a:r>
            <a:r>
              <a:rPr lang="en-GB" dirty="0" err="1"/>
              <a:t>deber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word ‘</a:t>
            </a:r>
            <a:r>
              <a:rPr lang="en-GB" sz="1200" kern="1200" dirty="0" err="1">
                <a:solidFill>
                  <a:schemeClr val="tx1"/>
                </a:solidFill>
                <a:effectLst/>
                <a:latin typeface="+mn-lt"/>
                <a:ea typeface="+mn-ea"/>
                <a:cs typeface="+mn-cs"/>
              </a:rPr>
              <a:t>debes</a:t>
            </a:r>
            <a:r>
              <a:rPr lang="en-GB" sz="1200" kern="1200" dirty="0">
                <a:solidFill>
                  <a:schemeClr val="tx1"/>
                </a:solidFill>
                <a:effectLst/>
                <a:latin typeface="+mn-lt"/>
                <a:ea typeface="+mn-ea"/>
                <a:cs typeface="+mn-cs"/>
              </a:rPr>
              <a:t>’</a:t>
            </a:r>
            <a:r>
              <a:rPr lang="en-GB" sz="1200" b="1"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its own, say it, students repeat it, and remind them of the phonics.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elicits the meaning from the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 brings up the English translation.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21</a:t>
            </a:fld>
            <a:endParaRPr lang="en-GB"/>
          </a:p>
        </p:txBody>
      </p:sp>
    </p:spTree>
    <p:extLst>
      <p:ext uri="{BB962C8B-B14F-4D97-AF65-F5344CB8AC3E}">
        <p14:creationId xmlns:p14="http://schemas.microsoft.com/office/powerpoint/2010/main" val="1472757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introduce the 2</a:t>
            </a:r>
            <a:r>
              <a:rPr lang="en-GB" baseline="30000" dirty="0"/>
              <a:t>nd</a:t>
            </a:r>
            <a:r>
              <a:rPr lang="en-GB" dirty="0"/>
              <a:t> person singular of the verb ’</a:t>
            </a:r>
            <a:r>
              <a:rPr lang="en-GB" dirty="0" err="1"/>
              <a:t>deber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and students cycle through the 2nd person singular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p:txBody>
      </p:sp>
      <p:sp>
        <p:nvSpPr>
          <p:cNvPr id="4" name="Slide Number Placeholder 3"/>
          <p:cNvSpPr>
            <a:spLocks noGrp="1"/>
          </p:cNvSpPr>
          <p:nvPr>
            <p:ph type="sldNum" sz="quarter" idx="10"/>
          </p:nvPr>
        </p:nvSpPr>
        <p:spPr/>
        <p:txBody>
          <a:bodyPr/>
          <a:lstStyle/>
          <a:p>
            <a:fld id="{AFB90784-656C-4BA6-90F8-11FF7804BF12}" type="slidenum">
              <a:rPr lang="en-GB" smtClean="0"/>
              <a:t>22</a:t>
            </a:fld>
            <a:endParaRPr lang="en-GB"/>
          </a:p>
        </p:txBody>
      </p:sp>
    </p:spTree>
    <p:extLst>
      <p:ext uri="{BB962C8B-B14F-4D97-AF65-F5344CB8AC3E}">
        <p14:creationId xmlns:p14="http://schemas.microsoft.com/office/powerpoint/2010/main" val="2945106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introduce the 2</a:t>
            </a:r>
            <a:r>
              <a:rPr lang="en-GB" baseline="30000" dirty="0"/>
              <a:t>nd</a:t>
            </a:r>
            <a:r>
              <a:rPr lang="en-GB" dirty="0"/>
              <a:t> person singular in a sentence.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1" i="0" u="none" strike="noStrike" kern="1200" cap="none" dirty="0">
                <a:solidFill>
                  <a:schemeClr val="tx1"/>
                </a:solidFill>
                <a:effectLst/>
                <a:latin typeface="+mn-lt"/>
                <a:ea typeface="Calibri"/>
                <a:cs typeface="Calibri"/>
                <a:sym typeface="Calibri"/>
              </a:rPr>
              <a:t>Procedure</a:t>
            </a:r>
            <a:r>
              <a:rPr lang="en-GB" sz="1200" b="0" i="0" u="none" strike="noStrike" kern="1200" cap="none" dirty="0">
                <a:solidFill>
                  <a:schemeClr val="tx1"/>
                </a:solidFill>
                <a:effectLst/>
                <a:latin typeface="+mn-lt"/>
                <a:ea typeface="Calibri"/>
                <a:cs typeface="Calibri"/>
                <a:sym typeface="Calibri"/>
              </a:rPr>
              <a:t>:</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introduces the 2</a:t>
            </a:r>
            <a:r>
              <a:rPr lang="en-GB" baseline="30000" dirty="0"/>
              <a:t>nd</a:t>
            </a:r>
            <a:r>
              <a:rPr lang="en-GB" dirty="0"/>
              <a:t> person singular in a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elicits the meaning of the sentence from the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shows the translation in English.</a:t>
            </a:r>
          </a:p>
        </p:txBody>
      </p:sp>
      <p:sp>
        <p:nvSpPr>
          <p:cNvPr id="4" name="Slide Number Placeholder 3"/>
          <p:cNvSpPr>
            <a:spLocks noGrp="1"/>
          </p:cNvSpPr>
          <p:nvPr>
            <p:ph type="sldNum" sz="quarter" idx="10"/>
          </p:nvPr>
        </p:nvSpPr>
        <p:spPr/>
        <p:txBody>
          <a:bodyPr/>
          <a:lstStyle/>
          <a:p>
            <a:fld id="{AFB90784-656C-4BA6-90F8-11FF7804BF12}" type="slidenum">
              <a:rPr lang="en-GB" smtClean="0"/>
              <a:t>23</a:t>
            </a:fld>
            <a:endParaRPr lang="en-GB"/>
          </a:p>
        </p:txBody>
      </p:sp>
    </p:spTree>
    <p:extLst>
      <p:ext uri="{BB962C8B-B14F-4D97-AF65-F5344CB8AC3E}">
        <p14:creationId xmlns:p14="http://schemas.microsoft.com/office/powerpoint/2010/main" val="1662013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7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translate sentences using the verb forms that have just been introduced; to use the new vocabulary in context.</a:t>
            </a:r>
          </a:p>
          <a:p>
            <a:endParaRPr lang="en-GB" baseline="0" dirty="0"/>
          </a:p>
          <a:p>
            <a:r>
              <a:rPr lang="en-GB" b="1" baseline="0" dirty="0"/>
              <a:t>Procedure</a:t>
            </a:r>
            <a:r>
              <a:rPr lang="en-GB" baseline="0" dirty="0"/>
              <a:t>: </a:t>
            </a:r>
          </a:p>
          <a:p>
            <a:pPr marL="228600" indent="-228600">
              <a:buAutoNum type="arabicPeriod"/>
            </a:pPr>
            <a:r>
              <a:rPr lang="en-GB" baseline="0" dirty="0"/>
              <a:t>Students read each sentence and write a translation in English for each of them.</a:t>
            </a:r>
          </a:p>
          <a:p>
            <a:pPr marL="228600" indent="-228600">
              <a:buAutoNum type="arabicPeriod"/>
            </a:pPr>
            <a:r>
              <a:rPr lang="en-GB" baseline="0" dirty="0"/>
              <a:t>Teacher shows the answers by clicking on the orange bars.</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959874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baseline="0" dirty="0">
                <a:solidFill>
                  <a:schemeClr val="tx1"/>
                </a:solidFill>
                <a:effectLst/>
                <a:latin typeface="+mn-lt"/>
                <a:ea typeface="+mn-ea"/>
                <a:cs typeface="+mn-cs"/>
              </a:rPr>
              <a:t>Timing: </a:t>
            </a:r>
            <a:r>
              <a:rPr lang="en-GB" sz="1200" b="0" kern="1200" baseline="0" dirty="0">
                <a:solidFill>
                  <a:schemeClr val="tx1"/>
                </a:solidFill>
                <a:effectLst/>
                <a:latin typeface="+mn-lt"/>
                <a:ea typeface="+mn-ea"/>
                <a:cs typeface="+mn-cs"/>
              </a:rPr>
              <a:t>2 minutes</a:t>
            </a:r>
          </a:p>
          <a:p>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to prepare for the final speaking activity; to recap </a:t>
            </a:r>
            <a:r>
              <a:rPr lang="en-GB" baseline="0" dirty="0"/>
              <a:t>the days of the week.</a:t>
            </a:r>
          </a:p>
          <a:p>
            <a:endParaRPr lang="en-GB" baseline="0" dirty="0"/>
          </a:p>
          <a:p>
            <a:r>
              <a:rPr lang="en-GB" sz="1200" b="1" kern="1200" baseline="0" dirty="0">
                <a:solidFill>
                  <a:schemeClr val="tx1"/>
                </a:solidFill>
                <a:effectLst/>
                <a:latin typeface="+mn-lt"/>
                <a:ea typeface="+mn-ea"/>
                <a:cs typeface="+mn-cs"/>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1. Students write the days of the week in order in their books or in their </a:t>
            </a:r>
            <a:r>
              <a:rPr lang="en-GB" baseline="0" dirty="0"/>
              <a:t>diaries/planners (if they have one!).</a:t>
            </a:r>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There will be some students who could write these days of the week from memory, given that they were pre-learnt before the lesson.  The teacher can either remove the words from the slide and challenge the whole class to write from memory or encourage students to challenge themselves by turning away from the board.</a:t>
            </a:r>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26775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10 minutes</a:t>
            </a:r>
          </a:p>
          <a:p>
            <a:endParaRPr lang="en-GB" baseline="0" dirty="0"/>
          </a:p>
          <a:p>
            <a:r>
              <a:rPr lang="en-GB" b="1" baseline="0" dirty="0"/>
              <a:t>Aim</a:t>
            </a:r>
            <a:r>
              <a:rPr lang="en-GB" baseline="0" dirty="0"/>
              <a:t>: to correctly produce the verb forms ‘</a:t>
            </a:r>
            <a:r>
              <a:rPr lang="en-GB" baseline="0" dirty="0" err="1"/>
              <a:t>debes</a:t>
            </a:r>
            <a:r>
              <a:rPr lang="en-GB" baseline="0" dirty="0"/>
              <a:t>’ and ‘</a:t>
            </a:r>
            <a:r>
              <a:rPr lang="en-GB" baseline="0" dirty="0" err="1"/>
              <a:t>debe</a:t>
            </a:r>
            <a:r>
              <a:rPr lang="en-GB" baseline="0" dirty="0"/>
              <a:t>’ in speaking and understand them in listening; to also produce and understand days of the week</a:t>
            </a:r>
          </a:p>
          <a:p>
            <a:endParaRPr lang="en-GB" baseline="0" dirty="0"/>
          </a:p>
          <a:p>
            <a:r>
              <a:rPr lang="en-GB" b="1" baseline="0" dirty="0"/>
              <a:t>Procedure</a:t>
            </a:r>
            <a:r>
              <a:rPr lang="en-GB" baseline="0" dirty="0"/>
              <a:t>:</a:t>
            </a:r>
          </a:p>
          <a:p>
            <a:r>
              <a:rPr lang="en-GB" baseline="0" dirty="0"/>
              <a:t>1. Student A starts by reading the prompt in English and delivering the message in Spanish to student B.</a:t>
            </a:r>
          </a:p>
          <a:p>
            <a:r>
              <a:rPr lang="en-GB" baseline="0" dirty="0"/>
              <a:t>2. Student B circles the correct activity in their worksheet.</a:t>
            </a:r>
          </a:p>
          <a:p>
            <a:r>
              <a:rPr lang="en-GB" baseline="0" dirty="0"/>
              <a:t>3. Students swap roles.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0"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can go in order from Monday to Sunday, however they can also make it more challenging by not following a specific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Higher-achieving students could write the task in English, rather than choosing between two options. The speaking cards could be adapted to facilitate this.</a:t>
            </a: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541474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Student A prompt cards - Do not display</a:t>
            </a:r>
            <a:r>
              <a:rPr lang="en-CA" b="1" baseline="0" dirty="0"/>
              <a:t> during the activity</a:t>
            </a:r>
            <a:endParaRPr lang="en-CA"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3564928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Student B prompt cards - Do not display</a:t>
            </a:r>
            <a:r>
              <a:rPr lang="en-CA" b="1" baseline="0" dirty="0"/>
              <a:t> during the activity</a:t>
            </a:r>
            <a:endParaRPr lang="en-CA"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581926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ANSWER KEY - Student A prompt cards - Do not display</a:t>
            </a:r>
            <a:r>
              <a:rPr lang="en-CA" b="1" baseline="0" dirty="0"/>
              <a:t> during the activity</a:t>
            </a:r>
          </a:p>
          <a:p>
            <a:endParaRPr lang="en-CA" b="1" baseline="0" dirty="0"/>
          </a:p>
          <a:p>
            <a:r>
              <a:rPr lang="en-CA" b="1" baseline="0" dirty="0"/>
              <a:t>Transcript – Persona A says:</a:t>
            </a:r>
          </a:p>
          <a:p>
            <a:endParaRPr lang="en-CA" b="1" baseline="0" dirty="0"/>
          </a:p>
          <a:p>
            <a:r>
              <a:rPr lang="en-CA" b="0" baseline="0" dirty="0"/>
              <a:t>el lunes: </a:t>
            </a:r>
            <a:r>
              <a:rPr lang="en-CA" b="0" baseline="0" dirty="0" err="1"/>
              <a:t>debes</a:t>
            </a:r>
            <a:r>
              <a:rPr lang="en-CA" b="0" baseline="0" dirty="0"/>
              <a:t> </a:t>
            </a:r>
            <a:r>
              <a:rPr lang="en-CA" b="0" baseline="0" dirty="0" err="1"/>
              <a:t>comprar</a:t>
            </a:r>
            <a:r>
              <a:rPr lang="en-CA" b="0" baseline="0" dirty="0"/>
              <a:t> el </a:t>
            </a:r>
            <a:r>
              <a:rPr lang="en-CA" b="0" baseline="0" dirty="0" err="1"/>
              <a:t>periódico</a:t>
            </a:r>
            <a:endParaRPr lang="en-CA" b="0" baseline="0" dirty="0"/>
          </a:p>
          <a:p>
            <a:r>
              <a:rPr lang="en-CA" b="0" baseline="0" dirty="0"/>
              <a:t>el martes: debe </a:t>
            </a:r>
            <a:r>
              <a:rPr lang="en-CA" b="0" baseline="0" dirty="0" err="1"/>
              <a:t>organizar</a:t>
            </a:r>
            <a:r>
              <a:rPr lang="en-CA" b="0" baseline="0" dirty="0"/>
              <a:t> los </a:t>
            </a:r>
            <a:r>
              <a:rPr lang="en-CA" b="0" baseline="0" dirty="0" err="1"/>
              <a:t>libros</a:t>
            </a:r>
            <a:endParaRPr lang="en-CA" b="0" baseline="0" dirty="0"/>
          </a:p>
          <a:p>
            <a:r>
              <a:rPr lang="en-CA" b="0" baseline="0" dirty="0"/>
              <a:t>el </a:t>
            </a:r>
            <a:r>
              <a:rPr lang="en-CA" b="0" baseline="0" dirty="0" err="1"/>
              <a:t>miércoles</a:t>
            </a:r>
            <a:r>
              <a:rPr lang="en-CA" b="0" baseline="0" dirty="0"/>
              <a:t>: debe </a:t>
            </a:r>
            <a:r>
              <a:rPr lang="en-CA" b="0" baseline="0" dirty="0" err="1"/>
              <a:t>buscar</a:t>
            </a:r>
            <a:r>
              <a:rPr lang="en-CA" b="0" baseline="0" dirty="0"/>
              <a:t> una camisa </a:t>
            </a:r>
            <a:r>
              <a:rPr lang="en-CA" b="0" baseline="0" dirty="0" err="1"/>
              <a:t>nueva</a:t>
            </a:r>
            <a:endParaRPr lang="en-CA" b="0" baseline="0" dirty="0"/>
          </a:p>
          <a:p>
            <a:r>
              <a:rPr lang="en-CA" b="0" baseline="0" dirty="0"/>
              <a:t>el </a:t>
            </a:r>
            <a:r>
              <a:rPr lang="en-CA" b="0" baseline="0" dirty="0" err="1"/>
              <a:t>jueves</a:t>
            </a:r>
            <a:r>
              <a:rPr lang="en-CA" b="0" baseline="0" dirty="0"/>
              <a:t>: </a:t>
            </a:r>
            <a:r>
              <a:rPr lang="en-CA" b="0" baseline="0" dirty="0" err="1"/>
              <a:t>debes</a:t>
            </a:r>
            <a:r>
              <a:rPr lang="en-CA" b="0" baseline="0" dirty="0"/>
              <a:t> </a:t>
            </a:r>
            <a:r>
              <a:rPr lang="en-CA" b="0" baseline="0" dirty="0" err="1"/>
              <a:t>caminar</a:t>
            </a:r>
            <a:r>
              <a:rPr lang="en-CA" b="0" baseline="0" dirty="0"/>
              <a:t> a la </a:t>
            </a:r>
            <a:r>
              <a:rPr lang="en-CA" b="0" baseline="0" dirty="0" err="1"/>
              <a:t>escuela</a:t>
            </a:r>
            <a:endParaRPr lang="en-CA" b="0" baseline="0" dirty="0"/>
          </a:p>
          <a:p>
            <a:r>
              <a:rPr lang="en-CA" b="0" baseline="0" dirty="0"/>
              <a:t>el </a:t>
            </a:r>
            <a:r>
              <a:rPr lang="en-CA" b="0" baseline="0" dirty="0" err="1"/>
              <a:t>viernes</a:t>
            </a:r>
            <a:r>
              <a:rPr lang="en-CA" b="0" baseline="0" dirty="0"/>
              <a:t>: debe </a:t>
            </a:r>
            <a:r>
              <a:rPr lang="en-CA" b="0" baseline="0" dirty="0" err="1"/>
              <a:t>hacer</a:t>
            </a:r>
            <a:r>
              <a:rPr lang="en-CA" b="0" baseline="0" dirty="0"/>
              <a:t> las camas</a:t>
            </a:r>
          </a:p>
          <a:p>
            <a:r>
              <a:rPr lang="en-CA" b="0" baseline="0" dirty="0"/>
              <a:t>el </a:t>
            </a:r>
            <a:r>
              <a:rPr lang="en-CA" b="0" baseline="0" dirty="0" err="1"/>
              <a:t>sábado</a:t>
            </a:r>
            <a:r>
              <a:rPr lang="en-CA" b="0" baseline="0" dirty="0"/>
              <a:t>: </a:t>
            </a:r>
            <a:r>
              <a:rPr lang="en-CA" b="0" baseline="0" dirty="0" err="1"/>
              <a:t>debes</a:t>
            </a:r>
            <a:r>
              <a:rPr lang="en-CA" b="0" baseline="0" dirty="0"/>
              <a:t> </a:t>
            </a:r>
            <a:r>
              <a:rPr lang="en-CA" b="0" baseline="0" dirty="0" err="1"/>
              <a:t>cambiar</a:t>
            </a:r>
            <a:r>
              <a:rPr lang="en-CA" b="0" baseline="0" dirty="0"/>
              <a:t> el regalo</a:t>
            </a:r>
          </a:p>
          <a:p>
            <a:r>
              <a:rPr lang="en-CA" b="0" baseline="0" dirty="0"/>
              <a:t>el </a:t>
            </a:r>
            <a:r>
              <a:rPr lang="en-CA" b="0" baseline="0" dirty="0" err="1"/>
              <a:t>domingo</a:t>
            </a:r>
            <a:r>
              <a:rPr lang="en-CA" b="0" baseline="0" dirty="0"/>
              <a:t>: </a:t>
            </a:r>
            <a:r>
              <a:rPr lang="en-CA" b="0" baseline="0" dirty="0" err="1"/>
              <a:t>debes</a:t>
            </a:r>
            <a:r>
              <a:rPr lang="en-CA" b="0" baseline="0" dirty="0"/>
              <a:t> </a:t>
            </a:r>
            <a:r>
              <a:rPr lang="en-CA" b="0" baseline="0" dirty="0" err="1"/>
              <a:t>trabajar</a:t>
            </a:r>
            <a:r>
              <a:rPr lang="en-CA" b="0" baseline="0" dirty="0"/>
              <a:t> </a:t>
            </a:r>
            <a:r>
              <a:rPr lang="en-CA" b="0" baseline="0" dirty="0" err="1"/>
              <a:t>en</a:t>
            </a:r>
            <a:r>
              <a:rPr lang="en-CA" b="0" baseline="0" dirty="0"/>
              <a:t> la tienda</a:t>
            </a:r>
            <a:endParaRPr lang="en-CA"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99202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a:t>
            </a:fld>
            <a:endParaRPr lang="en-GB" dirty="0"/>
          </a:p>
        </p:txBody>
      </p:sp>
    </p:spTree>
    <p:extLst>
      <p:ext uri="{BB962C8B-B14F-4D97-AF65-F5344CB8AC3E}">
        <p14:creationId xmlns:p14="http://schemas.microsoft.com/office/powerpoint/2010/main" val="1112847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ANSWER</a:t>
            </a:r>
            <a:r>
              <a:rPr lang="en-CA" b="1" baseline="0" dirty="0"/>
              <a:t> KEY</a:t>
            </a:r>
            <a:r>
              <a:rPr lang="en-CA" b="1" dirty="0"/>
              <a:t> – Student B prompt cards - Do not display</a:t>
            </a:r>
            <a:r>
              <a:rPr lang="en-CA" b="1" baseline="0" dirty="0"/>
              <a:t> during the activity</a:t>
            </a:r>
          </a:p>
          <a:p>
            <a:endParaRPr lang="en-CA" b="1" baseline="0" dirty="0"/>
          </a:p>
          <a:p>
            <a:r>
              <a:rPr lang="en-CA" b="1" baseline="0" dirty="0"/>
              <a:t>Transcript – Persona B says:</a:t>
            </a:r>
          </a:p>
          <a:p>
            <a:endParaRPr lang="en-CA" b="1" baseline="0" dirty="0"/>
          </a:p>
          <a:p>
            <a:r>
              <a:rPr lang="en-CA" b="0" baseline="0" dirty="0"/>
              <a:t>el lunes: debe </a:t>
            </a:r>
            <a:r>
              <a:rPr lang="en-CA" b="0" baseline="0" dirty="0" err="1"/>
              <a:t>comprar</a:t>
            </a:r>
            <a:r>
              <a:rPr lang="en-CA" b="0" baseline="0" dirty="0"/>
              <a:t> un regalo</a:t>
            </a:r>
          </a:p>
          <a:p>
            <a:r>
              <a:rPr lang="en-CA" b="0" baseline="0" dirty="0"/>
              <a:t>el martes: </a:t>
            </a:r>
            <a:r>
              <a:rPr lang="en-CA" b="0" baseline="0" dirty="0" err="1"/>
              <a:t>debes</a:t>
            </a:r>
            <a:r>
              <a:rPr lang="en-CA" b="0" baseline="0" dirty="0"/>
              <a:t> </a:t>
            </a:r>
            <a:r>
              <a:rPr lang="en-CA" b="0" baseline="0" dirty="0" err="1"/>
              <a:t>caminar</a:t>
            </a:r>
            <a:r>
              <a:rPr lang="en-CA" b="0" baseline="0" dirty="0"/>
              <a:t> a la tienda</a:t>
            </a:r>
          </a:p>
          <a:p>
            <a:r>
              <a:rPr lang="en-CA" b="0" baseline="0" dirty="0"/>
              <a:t>el </a:t>
            </a:r>
            <a:r>
              <a:rPr lang="en-CA" b="0" baseline="0" dirty="0" err="1"/>
              <a:t>miércoles</a:t>
            </a:r>
            <a:r>
              <a:rPr lang="en-CA" b="0" baseline="0" dirty="0"/>
              <a:t>: </a:t>
            </a:r>
            <a:r>
              <a:rPr lang="en-CA" b="0" baseline="0" dirty="0" err="1"/>
              <a:t>debes</a:t>
            </a:r>
            <a:r>
              <a:rPr lang="en-CA" b="0" baseline="0" dirty="0"/>
              <a:t> </a:t>
            </a:r>
            <a:r>
              <a:rPr lang="en-CA" b="0" baseline="0" dirty="0" err="1"/>
              <a:t>lavar</a:t>
            </a:r>
            <a:r>
              <a:rPr lang="en-CA" b="0" baseline="0" dirty="0"/>
              <a:t> los </a:t>
            </a:r>
            <a:r>
              <a:rPr lang="en-CA" b="0" baseline="0" dirty="0" err="1"/>
              <a:t>platos</a:t>
            </a:r>
            <a:endParaRPr lang="en-CA" b="0" baseline="0" dirty="0"/>
          </a:p>
          <a:p>
            <a:r>
              <a:rPr lang="en-CA" b="0" baseline="0" dirty="0"/>
              <a:t>el </a:t>
            </a:r>
            <a:r>
              <a:rPr lang="en-CA" b="0" baseline="0" dirty="0" err="1"/>
              <a:t>jueves</a:t>
            </a:r>
            <a:r>
              <a:rPr lang="en-CA" b="0" baseline="0" dirty="0"/>
              <a:t>: debe </a:t>
            </a:r>
            <a:r>
              <a:rPr lang="en-CA" b="0" baseline="0" dirty="0" err="1"/>
              <a:t>estudiar</a:t>
            </a:r>
            <a:r>
              <a:rPr lang="en-CA" b="0" baseline="0" dirty="0"/>
              <a:t> </a:t>
            </a:r>
            <a:r>
              <a:rPr lang="en-CA" b="0" baseline="0" dirty="0" err="1"/>
              <a:t>español</a:t>
            </a:r>
            <a:endParaRPr lang="en-CA" b="0" baseline="0" dirty="0"/>
          </a:p>
          <a:p>
            <a:r>
              <a:rPr lang="en-CA" b="0" baseline="0" dirty="0"/>
              <a:t>el </a:t>
            </a:r>
            <a:r>
              <a:rPr lang="en-CA" b="0" baseline="0" dirty="0" err="1"/>
              <a:t>viernes</a:t>
            </a:r>
            <a:r>
              <a:rPr lang="en-CA" b="0" baseline="0" dirty="0"/>
              <a:t>: </a:t>
            </a:r>
            <a:r>
              <a:rPr lang="en-CA" b="0" baseline="0" dirty="0" err="1"/>
              <a:t>debes</a:t>
            </a:r>
            <a:r>
              <a:rPr lang="en-CA" b="0" baseline="0" dirty="0"/>
              <a:t> </a:t>
            </a:r>
            <a:r>
              <a:rPr lang="en-CA" b="0" baseline="0" dirty="0" err="1"/>
              <a:t>hacer</a:t>
            </a:r>
            <a:r>
              <a:rPr lang="en-CA" b="0" baseline="0" dirty="0"/>
              <a:t> los </a:t>
            </a:r>
            <a:r>
              <a:rPr lang="en-CA" b="0" baseline="0" dirty="0" err="1"/>
              <a:t>deberes</a:t>
            </a:r>
            <a:endParaRPr lang="en-CA" b="0" baseline="0" dirty="0"/>
          </a:p>
          <a:p>
            <a:r>
              <a:rPr lang="en-CA" b="0" baseline="0" dirty="0"/>
              <a:t>el </a:t>
            </a:r>
            <a:r>
              <a:rPr lang="en-CA" b="0" baseline="0" dirty="0" err="1"/>
              <a:t>sábado</a:t>
            </a:r>
            <a:r>
              <a:rPr lang="en-CA" b="0" baseline="0" dirty="0"/>
              <a:t>: debe </a:t>
            </a:r>
            <a:r>
              <a:rPr lang="en-CA" b="0" baseline="0" dirty="0" err="1"/>
              <a:t>limpiar</a:t>
            </a:r>
            <a:r>
              <a:rPr lang="en-CA" b="0" baseline="0" dirty="0"/>
              <a:t> la casa</a:t>
            </a:r>
          </a:p>
          <a:p>
            <a:r>
              <a:rPr lang="en-CA" b="0" baseline="0" dirty="0"/>
              <a:t>el </a:t>
            </a:r>
            <a:r>
              <a:rPr lang="en-CA" b="0" baseline="0" dirty="0" err="1"/>
              <a:t>domingo</a:t>
            </a:r>
            <a:r>
              <a:rPr lang="en-CA" b="0" baseline="0" dirty="0"/>
              <a:t>: debe </a:t>
            </a:r>
            <a:r>
              <a:rPr lang="en-CA" b="0" baseline="0" dirty="0" err="1"/>
              <a:t>descansar</a:t>
            </a:r>
            <a:r>
              <a:rPr lang="en-CA" b="0" baseline="0" dirty="0"/>
              <a:t> </a:t>
            </a:r>
            <a:r>
              <a:rPr lang="en-CA" b="0" baseline="0" dirty="0" err="1"/>
              <a:t>en</a:t>
            </a:r>
            <a:r>
              <a:rPr lang="en-CA" b="0" baseline="0" dirty="0"/>
              <a:t> el campo</a:t>
            </a:r>
            <a:endParaRPr lang="en-CA" b="0" dirty="0"/>
          </a:p>
          <a:p>
            <a:endParaRPr lang="en-CA" b="1"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979198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indent="0">
              <a:buFont typeface="Arial" panose="020B0604020202020204" pitchFamily="34" charset="0"/>
              <a:buNone/>
            </a:pPr>
            <a:r>
              <a:rPr lang="en-GB" dirty="0"/>
              <a:t>Consolidation </a:t>
            </a:r>
            <a:r>
              <a:rPr lang="en-GB" b="0" dirty="0"/>
              <a:t>of SSCs [</a:t>
            </a:r>
            <a:r>
              <a:rPr lang="en-GB" sz="1200" b="0" i="0" kern="1200" dirty="0">
                <a:solidFill>
                  <a:schemeClr val="tx1"/>
                </a:solidFill>
                <a:effectLst/>
                <a:latin typeface="+mn-lt"/>
                <a:ea typeface="+mn-ea"/>
                <a:cs typeface="+mn-cs"/>
              </a:rPr>
              <a:t>ca</a:t>
            </a:r>
            <a:r>
              <a:rPr lang="en-GB" b="0" dirty="0"/>
              <a:t>]</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b="0" dirty="0"/>
              <a:t>[</a:t>
            </a:r>
            <a:r>
              <a:rPr lang="en-GB" sz="1200" b="0" i="0" kern="1200" dirty="0">
                <a:solidFill>
                  <a:schemeClr val="tx1"/>
                </a:solidFill>
                <a:effectLst/>
                <a:latin typeface="+mn-lt"/>
                <a:ea typeface="+mn-ea"/>
                <a:cs typeface="+mn-cs"/>
              </a:rPr>
              <a:t>co</a:t>
            </a:r>
            <a:r>
              <a:rPr lang="en-GB" b="0" dirty="0"/>
              <a:t>]</a:t>
            </a:r>
            <a:r>
              <a:rPr lang="en-GB" sz="1200" b="0" i="0" kern="1200" dirty="0">
                <a:solidFill>
                  <a:schemeClr val="tx1"/>
                </a:solidFill>
                <a:effectLst/>
                <a:latin typeface="+mn-lt"/>
                <a:ea typeface="+mn-ea"/>
                <a:cs typeface="+mn-cs"/>
              </a:rPr>
              <a:t>, </a:t>
            </a:r>
            <a:r>
              <a:rPr lang="en-GB" b="0" dirty="0"/>
              <a:t>[</a:t>
            </a:r>
            <a:r>
              <a:rPr lang="en-GB" sz="1200" b="0" i="0" kern="1200" dirty="0">
                <a:solidFill>
                  <a:schemeClr val="tx1"/>
                </a:solidFill>
                <a:effectLst/>
                <a:latin typeface="+mn-lt"/>
                <a:ea typeface="+mn-ea"/>
                <a:cs typeface="+mn-cs"/>
              </a:rPr>
              <a:t>cu</a:t>
            </a:r>
            <a:r>
              <a:rPr lang="en-GB" b="0" dirty="0"/>
              <a:t>]</a:t>
            </a:r>
            <a:r>
              <a:rPr lang="en-GB" sz="1200" b="0" i="0" kern="1200" dirty="0">
                <a:solidFill>
                  <a:schemeClr val="tx1"/>
                </a:solidFill>
                <a:effectLst/>
                <a:latin typeface="+mn-lt"/>
                <a:ea typeface="+mn-ea"/>
                <a:cs typeface="+mn-cs"/>
              </a:rPr>
              <a:t> 'hard C'</a:t>
            </a:r>
            <a:endParaRPr lang="en-GB" b="0" dirty="0"/>
          </a:p>
          <a:p>
            <a:pPr marL="0" indent="0">
              <a:buFont typeface="Arial" panose="020B0604020202020204" pitchFamily="34" charset="0"/>
              <a:buNone/>
            </a:pPr>
            <a:r>
              <a:rPr lang="en-GB" b="0" dirty="0"/>
              <a:t>Consolidation</a:t>
            </a:r>
            <a:r>
              <a:rPr lang="en-GB" b="0" baseline="0" dirty="0"/>
              <a:t> of </a:t>
            </a:r>
            <a:r>
              <a:rPr lang="en-GB" b="0" dirty="0"/>
              <a:t>DEBER - debo, </a:t>
            </a:r>
            <a:r>
              <a:rPr lang="en-GB" b="0" dirty="0" err="1"/>
              <a:t>debes</a:t>
            </a:r>
            <a:r>
              <a:rPr lang="en-GB" b="0" dirty="0"/>
              <a:t>, </a:t>
            </a:r>
            <a:r>
              <a:rPr lang="en-GB" b="0" dirty="0" err="1"/>
              <a:t>debe</a:t>
            </a:r>
            <a:r>
              <a:rPr lang="en-GB" b="0" dirty="0"/>
              <a:t> (+ infinitive) </a:t>
            </a:r>
          </a:p>
          <a:p>
            <a:pPr marL="0" indent="0">
              <a:buFont typeface="Arial" panose="020B0604020202020204" pitchFamily="34" charset="0"/>
              <a:buNone/>
            </a:pPr>
            <a:r>
              <a:rPr lang="en-GB" b="0" dirty="0"/>
              <a:t>Consolidation of</a:t>
            </a:r>
            <a:r>
              <a:rPr lang="en-GB" b="0" baseline="0" dirty="0"/>
              <a:t> </a:t>
            </a:r>
            <a:r>
              <a:rPr lang="en-GB" sz="1200" b="0" i="0" u="none" strike="noStrike" kern="1200" dirty="0">
                <a:solidFill>
                  <a:schemeClr val="tx1"/>
                </a:solidFill>
                <a:effectLst/>
                <a:latin typeface="+mn-lt"/>
                <a:ea typeface="+mn-ea"/>
                <a:cs typeface="+mn-cs"/>
              </a:rPr>
              <a:t>modal verbs: PODER and QUERER (+ infinitive)</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in negative statements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kern="1200" dirty="0">
                <a:solidFill>
                  <a:schemeClr val="tx1"/>
                </a:solidFill>
                <a:effectLst/>
                <a:latin typeface="+mn-lt"/>
                <a:ea typeface="+mn-ea"/>
                <a:cs typeface="+mn-cs"/>
              </a:rPr>
              <a:t>7.2.2.3</a:t>
            </a:r>
            <a:r>
              <a:rPr lang="en-GB" sz="1200" b="1" kern="1200" baseline="0" dirty="0">
                <a:solidFill>
                  <a:schemeClr val="tx1"/>
                </a:solidFill>
                <a:effectLst/>
                <a:latin typeface="+mn-lt"/>
                <a:ea typeface="+mn-ea"/>
                <a:cs typeface="+mn-cs"/>
              </a:rPr>
              <a:t> (introduce) </a:t>
            </a:r>
            <a:r>
              <a:rPr lang="en-GB" sz="1200" kern="1200" dirty="0">
                <a:solidFill>
                  <a:schemeClr val="tx1"/>
                </a:solidFill>
                <a:effectLst/>
                <a:latin typeface="+mn-lt"/>
                <a:ea typeface="+mn-ea"/>
                <a:cs typeface="+mn-cs"/>
              </a:rPr>
              <a:t>lunes [1370]; </a:t>
            </a:r>
            <a:r>
              <a:rPr lang="en-GB" sz="1200" kern="1200" dirty="0" err="1">
                <a:solidFill>
                  <a:schemeClr val="tx1"/>
                </a:solidFill>
                <a:effectLst/>
                <a:latin typeface="+mn-lt"/>
                <a:ea typeface="+mn-ea"/>
                <a:cs typeface="+mn-cs"/>
              </a:rPr>
              <a:t>martes</a:t>
            </a:r>
            <a:r>
              <a:rPr lang="en-GB" sz="1200" kern="1200" dirty="0">
                <a:solidFill>
                  <a:schemeClr val="tx1"/>
                </a:solidFill>
                <a:effectLst/>
                <a:latin typeface="+mn-lt"/>
                <a:ea typeface="+mn-ea"/>
                <a:cs typeface="+mn-cs"/>
              </a:rPr>
              <a:t> [3101]; </a:t>
            </a:r>
            <a:r>
              <a:rPr lang="en-GB" sz="1200" kern="1200" dirty="0" err="1">
                <a:solidFill>
                  <a:schemeClr val="tx1"/>
                </a:solidFill>
                <a:effectLst/>
                <a:latin typeface="+mn-lt"/>
                <a:ea typeface="+mn-ea"/>
                <a:cs typeface="+mn-cs"/>
              </a:rPr>
              <a:t>miércoles</a:t>
            </a:r>
            <a:r>
              <a:rPr lang="en-GB" sz="1200" kern="1200" dirty="0">
                <a:solidFill>
                  <a:schemeClr val="tx1"/>
                </a:solidFill>
                <a:effectLst/>
                <a:latin typeface="+mn-lt"/>
                <a:ea typeface="+mn-ea"/>
                <a:cs typeface="+mn-cs"/>
              </a:rPr>
              <a:t> [1816]; </a:t>
            </a:r>
            <a:r>
              <a:rPr lang="en-GB" sz="1200" kern="1200" dirty="0" err="1">
                <a:solidFill>
                  <a:schemeClr val="tx1"/>
                </a:solidFill>
                <a:effectLst/>
                <a:latin typeface="+mn-lt"/>
                <a:ea typeface="+mn-ea"/>
                <a:cs typeface="+mn-cs"/>
              </a:rPr>
              <a:t>jueves</a:t>
            </a:r>
            <a:r>
              <a:rPr lang="en-GB" sz="1200" kern="1200" dirty="0">
                <a:solidFill>
                  <a:schemeClr val="tx1"/>
                </a:solidFill>
                <a:effectLst/>
                <a:latin typeface="+mn-lt"/>
                <a:ea typeface="+mn-ea"/>
                <a:cs typeface="+mn-cs"/>
              </a:rPr>
              <a:t> [1650]; </a:t>
            </a:r>
            <a:r>
              <a:rPr lang="en-GB" sz="1200" kern="1200" dirty="0" err="1">
                <a:solidFill>
                  <a:schemeClr val="tx1"/>
                </a:solidFill>
                <a:effectLst/>
                <a:latin typeface="+mn-lt"/>
                <a:ea typeface="+mn-ea"/>
                <a:cs typeface="+mn-cs"/>
              </a:rPr>
              <a:t>viernes</a:t>
            </a:r>
            <a:r>
              <a:rPr lang="en-GB" sz="1200" kern="1200" dirty="0">
                <a:solidFill>
                  <a:schemeClr val="tx1"/>
                </a:solidFill>
                <a:effectLst/>
                <a:latin typeface="+mn-lt"/>
                <a:ea typeface="+mn-ea"/>
                <a:cs typeface="+mn-cs"/>
              </a:rPr>
              <a:t> [1259]; </a:t>
            </a:r>
            <a:r>
              <a:rPr lang="en-GB" sz="1200" kern="1200" dirty="0" err="1">
                <a:solidFill>
                  <a:schemeClr val="tx1"/>
                </a:solidFill>
                <a:effectLst/>
                <a:latin typeface="+mn-lt"/>
                <a:ea typeface="+mn-ea"/>
                <a:cs typeface="+mn-cs"/>
              </a:rPr>
              <a:t>sábado</a:t>
            </a:r>
            <a:r>
              <a:rPr lang="en-GB" sz="1200" kern="1200" dirty="0">
                <a:solidFill>
                  <a:schemeClr val="tx1"/>
                </a:solidFill>
                <a:effectLst/>
                <a:latin typeface="+mn-lt"/>
                <a:ea typeface="+mn-ea"/>
                <a:cs typeface="+mn-cs"/>
              </a:rPr>
              <a:t> [1179]; </a:t>
            </a:r>
            <a:r>
              <a:rPr lang="en-GB" sz="1200" kern="1200" dirty="0" err="1">
                <a:solidFill>
                  <a:schemeClr val="tx1"/>
                </a:solidFill>
                <a:effectLst/>
                <a:latin typeface="+mn-lt"/>
                <a:ea typeface="+mn-ea"/>
                <a:cs typeface="+mn-cs"/>
              </a:rPr>
              <a:t>domingo</a:t>
            </a:r>
            <a:r>
              <a:rPr lang="en-GB" sz="1200" kern="1200" dirty="0">
                <a:solidFill>
                  <a:schemeClr val="tx1"/>
                </a:solidFill>
                <a:effectLst/>
                <a:latin typeface="+mn-lt"/>
                <a:ea typeface="+mn-ea"/>
                <a:cs typeface="+mn-cs"/>
              </a:rPr>
              <a:t> [693] (pre-learnt)</a:t>
            </a:r>
          </a:p>
          <a:p>
            <a:r>
              <a:rPr lang="es-ES" sz="1200" kern="1200" dirty="0">
                <a:solidFill>
                  <a:schemeClr val="tx1"/>
                </a:solidFill>
                <a:effectLst/>
                <a:latin typeface="+mn-lt"/>
                <a:ea typeface="+mn-ea"/>
                <a:cs typeface="+mn-cs"/>
              </a:rPr>
              <a:t>deber [71]; debo; debes; debe; organizar [1053]; lavar [1676] sacar [273]; limpiar [1713]; suelo [552]; basura [2479]; ropa [782];</a:t>
            </a:r>
            <a:r>
              <a:rPr lang="es-ES" sz="1200" kern="1200" baseline="0" dirty="0">
                <a:solidFill>
                  <a:schemeClr val="tx1"/>
                </a:solidFill>
                <a:effectLst/>
                <a:latin typeface="+mn-lt"/>
                <a:ea typeface="+mn-ea"/>
                <a:cs typeface="+mn-cs"/>
              </a:rPr>
              <a:t> aunque [131]; otro [35]; si [36].</a:t>
            </a:r>
            <a:endParaRPr lang="es-ES" sz="1200" kern="1200" dirty="0">
              <a:solidFill>
                <a:schemeClr val="tx1"/>
              </a:solidFill>
              <a:effectLst/>
              <a:latin typeface="+mn-lt"/>
              <a:ea typeface="+mn-ea"/>
              <a:cs typeface="+mn-cs"/>
            </a:endParaRPr>
          </a:p>
          <a:p>
            <a:r>
              <a:rPr lang="en-GB" b="1" dirty="0"/>
              <a:t>7.2.1.5 (revisit) </a:t>
            </a:r>
            <a:r>
              <a:rPr lang="es-ES" sz="1200" b="0" i="0" u="none" strike="noStrike" kern="1200" dirty="0">
                <a:solidFill>
                  <a:schemeClr val="tx1"/>
                </a:solidFill>
                <a:effectLst/>
                <a:latin typeface="+mn-lt"/>
                <a:ea typeface="+mn-ea"/>
                <a:cs typeface="+mn-cs"/>
              </a:rPr>
              <a:t>trabajar [174]; buscar [179]; descansar [1749]; preparar [570]; comida [906]; animal [322]; pasar [68]; tiempo [80]; campo [342]; junto[s] [149]; solo [181]</a:t>
            </a:r>
          </a:p>
          <a:p>
            <a:r>
              <a:rPr lang="en-GB" b="1" dirty="0"/>
              <a:t>7.1.2.7</a:t>
            </a:r>
            <a:r>
              <a:rPr lang="en-GB" b="1" baseline="0" dirty="0"/>
              <a:t> (revisit) </a:t>
            </a:r>
            <a:r>
              <a:rPr lang="es-ES" sz="1200" b="0" i="0" u="none" strike="noStrike" kern="1200" dirty="0">
                <a:solidFill>
                  <a:schemeClr val="tx1"/>
                </a:solidFill>
                <a:effectLst/>
                <a:latin typeface="+mn-lt"/>
                <a:ea typeface="+mn-ea"/>
                <a:cs typeface="+mn-cs"/>
              </a:rPr>
              <a:t>dar [42]; doy; das; da; 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2942470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[1/5]</a:t>
            </a:r>
          </a:p>
          <a:p>
            <a:r>
              <a:rPr lang="en-GB" b="1" baseline="0" dirty="0"/>
              <a:t>Timing</a:t>
            </a:r>
            <a:r>
              <a:rPr lang="en-GB" b="0" baseline="0" dirty="0"/>
              <a:t>: 7 minutes.</a:t>
            </a:r>
          </a:p>
          <a:p>
            <a:endParaRPr lang="en-GB" b="0" baseline="0" dirty="0"/>
          </a:p>
          <a:p>
            <a:r>
              <a:rPr lang="en-GB" b="1" baseline="0" dirty="0"/>
              <a:t>Aim</a:t>
            </a:r>
            <a:r>
              <a:rPr lang="en-GB" b="0" baseline="0" dirty="0"/>
              <a:t>: to practise this week’s phonics at sentence-level.</a:t>
            </a:r>
          </a:p>
          <a:p>
            <a:endParaRPr lang="en-GB" b="0" baseline="0" dirty="0"/>
          </a:p>
          <a:p>
            <a:r>
              <a:rPr lang="en-GB" b="1" baseline="0" dirty="0"/>
              <a:t>Procedure</a:t>
            </a:r>
            <a:r>
              <a:rPr lang="en-GB" b="0" baseline="0" dirty="0"/>
              <a:t>:</a:t>
            </a:r>
          </a:p>
          <a:p>
            <a:pPr marL="228600" indent="-228600">
              <a:buAutoNum type="arabicPeriod"/>
            </a:pPr>
            <a:r>
              <a:rPr lang="en-GB" b="0" baseline="0" dirty="0"/>
              <a:t>Students listen and decide if they hear ‘ca’, ‘co’ or ‘cu’.</a:t>
            </a:r>
          </a:p>
          <a:p>
            <a:pPr marL="228600" indent="-228600">
              <a:buAutoNum type="arabicPeriod"/>
            </a:pPr>
            <a:r>
              <a:rPr lang="en-GB" b="0" baseline="0" dirty="0"/>
              <a:t>Teacher shows the sentence and tries to elicit its translation.</a:t>
            </a:r>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A number of words from this week’s revisited vocabulary sets are included in these sentences.</a:t>
            </a:r>
          </a:p>
          <a:p>
            <a:pPr marL="0" indent="0">
              <a:buNone/>
            </a:pPr>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295007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[2/5]</a:t>
            </a:r>
          </a:p>
          <a:p>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067309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[3/5]</a:t>
            </a:r>
          </a:p>
          <a:p>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3538602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[4/5]</a:t>
            </a:r>
          </a:p>
          <a:p>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951086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[5/5]</a:t>
            </a:r>
          </a:p>
          <a:p>
            <a:endParaRPr lang="en-GB" b="0" baseline="0" dirty="0"/>
          </a:p>
        </p:txBody>
      </p:sp>
      <p:sp>
        <p:nvSpPr>
          <p:cNvPr id="4" name="Slide Number Placeholder 3"/>
          <p:cNvSpPr>
            <a:spLocks noGrp="1"/>
          </p:cNvSpPr>
          <p:nvPr>
            <p:ph type="sldNum" sz="quarter" idx="10"/>
          </p:nvPr>
        </p:nvSpPr>
        <p:spPr/>
        <p:txBody>
          <a:bodyPr/>
          <a:lstStyle/>
          <a:p>
            <a:fld id="{E40764B7-4A3E-4C39-BCC4-CFEE7F419104}" type="slidenum">
              <a:rPr lang="en-GB">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977515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[1/8]</a:t>
            </a:r>
          </a:p>
          <a:p>
            <a:r>
              <a:rPr lang="en-GB" b="1" baseline="0" dirty="0"/>
              <a:t>Timing</a:t>
            </a:r>
            <a:r>
              <a:rPr lang="en-GB" baseline="0" dirty="0"/>
              <a:t>: 5 minutes</a:t>
            </a:r>
          </a:p>
          <a:p>
            <a:endParaRPr lang="en-GB" baseline="0" dirty="0"/>
          </a:p>
          <a:p>
            <a:r>
              <a:rPr lang="en-GB" b="1" baseline="0" dirty="0"/>
              <a:t>Aim</a:t>
            </a:r>
            <a:r>
              <a:rPr lang="en-GB" baseline="0" dirty="0"/>
              <a:t>: to revise this week’s revisited vocabulary</a:t>
            </a:r>
          </a:p>
          <a:p>
            <a:endParaRPr lang="en-GB" baseline="0" dirty="0"/>
          </a:p>
          <a:p>
            <a:r>
              <a:rPr lang="en-GB" b="1" baseline="0" dirty="0"/>
              <a:t>Procedure</a:t>
            </a:r>
            <a:r>
              <a:rPr lang="en-GB" baseline="0" dirty="0"/>
              <a:t>:</a:t>
            </a:r>
          </a:p>
          <a:p>
            <a:pPr marL="228600" indent="-228600">
              <a:buAutoNum type="arabicPeriod"/>
            </a:pPr>
            <a:r>
              <a:rPr lang="en-GB" baseline="0" dirty="0"/>
              <a:t>Students read the English word in the </a:t>
            </a:r>
            <a:r>
              <a:rPr lang="en-GB" baseline="0" dirty="0" err="1"/>
              <a:t>center</a:t>
            </a:r>
            <a:r>
              <a:rPr lang="en-GB" baseline="0" dirty="0"/>
              <a:t> of the slide and try to say the Spanish equivalent by looking at the initials available.</a:t>
            </a:r>
          </a:p>
          <a:p>
            <a:pPr marL="228600" indent="-228600">
              <a:buAutoNum type="arabicPeriod"/>
            </a:pPr>
            <a:r>
              <a:rPr lang="en-GB" baseline="0" dirty="0"/>
              <a:t>Teacher clicks on the English word to show the answer.</a:t>
            </a:r>
          </a:p>
          <a:p>
            <a:endParaRPr lang="en-GB" dirty="0"/>
          </a:p>
          <a:p>
            <a:r>
              <a:rPr lang="en-GB" b="1" dirty="0"/>
              <a:t>Note</a:t>
            </a:r>
            <a:r>
              <a:rPr lang="en-GB" dirty="0"/>
              <a:t>: this activity revises 8</a:t>
            </a:r>
            <a:r>
              <a:rPr lang="en-GB" baseline="0" dirty="0"/>
              <a:t> </a:t>
            </a:r>
            <a:r>
              <a:rPr lang="en-GB" dirty="0"/>
              <a:t>words from</a:t>
            </a:r>
            <a:r>
              <a:rPr lang="en-GB" baseline="0" dirty="0"/>
              <a:t> the two sets revisited in this week of the SoW. All other words from those sets have already been integrated into the other activities in this sequence.</a:t>
            </a:r>
          </a:p>
          <a:p>
            <a:endParaRPr lang="en-GB" dirty="0"/>
          </a:p>
          <a:p>
            <a:endParaRPr lang="en-GB" dirty="0"/>
          </a:p>
        </p:txBody>
      </p:sp>
      <p:sp>
        <p:nvSpPr>
          <p:cNvPr id="4" name="Slide Number Placeholder 3"/>
          <p:cNvSpPr>
            <a:spLocks noGrp="1"/>
          </p:cNvSpPr>
          <p:nvPr>
            <p:ph type="sldNum" sz="quarter" idx="10"/>
          </p:nvPr>
        </p:nvSpPr>
        <p:spPr/>
        <p:txBody>
          <a:bodyPr/>
          <a:lstStyle/>
          <a:p>
            <a:fld id="{1E43764D-CAD4-4614-B1FD-A9C92153AD29}" type="slidenum">
              <a:rPr lang="en-GB" smtClean="0"/>
              <a:t>37</a:t>
            </a:fld>
            <a:endParaRPr lang="en-GB"/>
          </a:p>
        </p:txBody>
      </p:sp>
    </p:spTree>
    <p:extLst>
      <p:ext uri="{BB962C8B-B14F-4D97-AF65-F5344CB8AC3E}">
        <p14:creationId xmlns:p14="http://schemas.microsoft.com/office/powerpoint/2010/main" val="2762718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p>
        </p:txBody>
      </p:sp>
      <p:sp>
        <p:nvSpPr>
          <p:cNvPr id="4" name="Slide Number Placeholder 3"/>
          <p:cNvSpPr>
            <a:spLocks noGrp="1"/>
          </p:cNvSpPr>
          <p:nvPr>
            <p:ph type="sldNum" sz="quarter" idx="10"/>
          </p:nvPr>
        </p:nvSpPr>
        <p:spPr/>
        <p:txBody>
          <a:bodyPr/>
          <a:lstStyle/>
          <a:p>
            <a:fld id="{1E43764D-CAD4-4614-B1FD-A9C92153AD29}" type="slidenum">
              <a:rPr lang="en-GB" smtClean="0"/>
              <a:t>38</a:t>
            </a:fld>
            <a:endParaRPr lang="en-GB"/>
          </a:p>
        </p:txBody>
      </p:sp>
    </p:spTree>
    <p:extLst>
      <p:ext uri="{BB962C8B-B14F-4D97-AF65-F5344CB8AC3E}">
        <p14:creationId xmlns:p14="http://schemas.microsoft.com/office/powerpoint/2010/main" val="4248319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[3/8]</a:t>
            </a:r>
          </a:p>
        </p:txBody>
      </p:sp>
      <p:sp>
        <p:nvSpPr>
          <p:cNvPr id="4" name="Slide Number Placeholder 3"/>
          <p:cNvSpPr>
            <a:spLocks noGrp="1"/>
          </p:cNvSpPr>
          <p:nvPr>
            <p:ph type="sldNum" sz="quarter" idx="10"/>
          </p:nvPr>
        </p:nvSpPr>
        <p:spPr/>
        <p:txBody>
          <a:bodyPr/>
          <a:lstStyle/>
          <a:p>
            <a:fld id="{1E43764D-CAD4-4614-B1FD-A9C92153AD29}" type="slidenum">
              <a:rPr lang="en-GB" smtClean="0"/>
              <a:t>39</a:t>
            </a:fld>
            <a:endParaRPr lang="en-GB"/>
          </a:p>
        </p:txBody>
      </p:sp>
    </p:spTree>
    <p:extLst>
      <p:ext uri="{BB962C8B-B14F-4D97-AF65-F5344CB8AC3E}">
        <p14:creationId xmlns:p14="http://schemas.microsoft.com/office/powerpoint/2010/main" val="352277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a:t>
            </a:fld>
            <a:endParaRPr lang="en-GB" dirty="0"/>
          </a:p>
        </p:txBody>
      </p:sp>
    </p:spTree>
    <p:extLst>
      <p:ext uri="{BB962C8B-B14F-4D97-AF65-F5344CB8AC3E}">
        <p14:creationId xmlns:p14="http://schemas.microsoft.com/office/powerpoint/2010/main" val="1945889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[4/8]</a:t>
            </a:r>
          </a:p>
        </p:txBody>
      </p:sp>
      <p:sp>
        <p:nvSpPr>
          <p:cNvPr id="4" name="Slide Number Placeholder 3"/>
          <p:cNvSpPr>
            <a:spLocks noGrp="1"/>
          </p:cNvSpPr>
          <p:nvPr>
            <p:ph type="sldNum" sz="quarter" idx="10"/>
          </p:nvPr>
        </p:nvSpPr>
        <p:spPr/>
        <p:txBody>
          <a:bodyPr/>
          <a:lstStyle/>
          <a:p>
            <a:fld id="{1E43764D-CAD4-4614-B1FD-A9C92153AD29}" type="slidenum">
              <a:rPr lang="en-GB" smtClean="0"/>
              <a:t>40</a:t>
            </a:fld>
            <a:endParaRPr lang="en-GB"/>
          </a:p>
        </p:txBody>
      </p:sp>
    </p:spTree>
    <p:extLst>
      <p:ext uri="{BB962C8B-B14F-4D97-AF65-F5344CB8AC3E}">
        <p14:creationId xmlns:p14="http://schemas.microsoft.com/office/powerpoint/2010/main" val="3381014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[5/8]</a:t>
            </a:r>
          </a:p>
        </p:txBody>
      </p:sp>
      <p:sp>
        <p:nvSpPr>
          <p:cNvPr id="4" name="Slide Number Placeholder 3"/>
          <p:cNvSpPr>
            <a:spLocks noGrp="1"/>
          </p:cNvSpPr>
          <p:nvPr>
            <p:ph type="sldNum" sz="quarter" idx="10"/>
          </p:nvPr>
        </p:nvSpPr>
        <p:spPr/>
        <p:txBody>
          <a:bodyPr/>
          <a:lstStyle/>
          <a:p>
            <a:fld id="{1E43764D-CAD4-4614-B1FD-A9C92153AD29}" type="slidenum">
              <a:rPr lang="en-GB" smtClean="0"/>
              <a:t>41</a:t>
            </a:fld>
            <a:endParaRPr lang="en-GB"/>
          </a:p>
        </p:txBody>
      </p:sp>
    </p:spTree>
    <p:extLst>
      <p:ext uri="{BB962C8B-B14F-4D97-AF65-F5344CB8AC3E}">
        <p14:creationId xmlns:p14="http://schemas.microsoft.com/office/powerpoint/2010/main" val="2750993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[6/8]</a:t>
            </a:r>
          </a:p>
        </p:txBody>
      </p:sp>
      <p:sp>
        <p:nvSpPr>
          <p:cNvPr id="4" name="Slide Number Placeholder 3"/>
          <p:cNvSpPr>
            <a:spLocks noGrp="1"/>
          </p:cNvSpPr>
          <p:nvPr>
            <p:ph type="sldNum" sz="quarter" idx="10"/>
          </p:nvPr>
        </p:nvSpPr>
        <p:spPr/>
        <p:txBody>
          <a:bodyPr/>
          <a:lstStyle/>
          <a:p>
            <a:fld id="{1E43764D-CAD4-4614-B1FD-A9C92153AD29}" type="slidenum">
              <a:rPr lang="en-GB" smtClean="0"/>
              <a:t>42</a:t>
            </a:fld>
            <a:endParaRPr lang="en-GB"/>
          </a:p>
        </p:txBody>
      </p:sp>
    </p:spTree>
    <p:extLst>
      <p:ext uri="{BB962C8B-B14F-4D97-AF65-F5344CB8AC3E}">
        <p14:creationId xmlns:p14="http://schemas.microsoft.com/office/powerpoint/2010/main" val="3592959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[7/8]</a:t>
            </a:r>
          </a:p>
        </p:txBody>
      </p:sp>
      <p:sp>
        <p:nvSpPr>
          <p:cNvPr id="4" name="Slide Number Placeholder 3"/>
          <p:cNvSpPr>
            <a:spLocks noGrp="1"/>
          </p:cNvSpPr>
          <p:nvPr>
            <p:ph type="sldNum" sz="quarter" idx="10"/>
          </p:nvPr>
        </p:nvSpPr>
        <p:spPr/>
        <p:txBody>
          <a:bodyPr/>
          <a:lstStyle/>
          <a:p>
            <a:fld id="{1E43764D-CAD4-4614-B1FD-A9C92153AD29}" type="slidenum">
              <a:rPr lang="en-GB" smtClean="0"/>
              <a:t>43</a:t>
            </a:fld>
            <a:endParaRPr lang="en-GB"/>
          </a:p>
        </p:txBody>
      </p:sp>
    </p:spTree>
    <p:extLst>
      <p:ext uri="{BB962C8B-B14F-4D97-AF65-F5344CB8AC3E}">
        <p14:creationId xmlns:p14="http://schemas.microsoft.com/office/powerpoint/2010/main" val="1572802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[8/8]</a:t>
            </a:r>
          </a:p>
        </p:txBody>
      </p:sp>
      <p:sp>
        <p:nvSpPr>
          <p:cNvPr id="4" name="Slide Number Placeholder 3"/>
          <p:cNvSpPr>
            <a:spLocks noGrp="1"/>
          </p:cNvSpPr>
          <p:nvPr>
            <p:ph type="sldNum" sz="quarter" idx="10"/>
          </p:nvPr>
        </p:nvSpPr>
        <p:spPr/>
        <p:txBody>
          <a:bodyPr/>
          <a:lstStyle/>
          <a:p>
            <a:fld id="{1E43764D-CAD4-4614-B1FD-A9C92153AD29}" type="slidenum">
              <a:rPr lang="en-GB" smtClean="0"/>
              <a:t>44</a:t>
            </a:fld>
            <a:endParaRPr lang="en-GB"/>
          </a:p>
        </p:txBody>
      </p:sp>
    </p:spTree>
    <p:extLst>
      <p:ext uri="{BB962C8B-B14F-4D97-AF65-F5344CB8AC3E}">
        <p14:creationId xmlns:p14="http://schemas.microsoft.com/office/powerpoint/2010/main" val="1874057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6 minutes</a:t>
            </a:r>
          </a:p>
          <a:p>
            <a:endParaRPr lang="en-GB" baseline="0" dirty="0"/>
          </a:p>
          <a:p>
            <a:r>
              <a:rPr lang="en-GB" b="1" baseline="0" dirty="0"/>
              <a:t>Aim</a:t>
            </a:r>
            <a:r>
              <a:rPr lang="en-GB" baseline="0" dirty="0"/>
              <a:t>: to introduce five new vocabulary items.</a:t>
            </a:r>
          </a:p>
          <a:p>
            <a:endParaRPr lang="en-GB" baseline="0" dirty="0"/>
          </a:p>
          <a:p>
            <a:r>
              <a:rPr lang="en-GB" b="1" baseline="0" dirty="0"/>
              <a:t>Procedure</a:t>
            </a:r>
            <a:r>
              <a:rPr lang="en-GB" baseline="0" dirty="0"/>
              <a:t>:</a:t>
            </a:r>
          </a:p>
          <a:p>
            <a:pPr marL="228600" indent="-228600">
              <a:buAutoNum type="arabicPeriod"/>
            </a:pPr>
            <a:r>
              <a:rPr lang="en-GB" baseline="0" dirty="0"/>
              <a:t>Students read the new vocabulary items and their translations.</a:t>
            </a:r>
          </a:p>
          <a:p>
            <a:pPr marL="228600" indent="-228600">
              <a:buAutoNum type="arabicPeriod"/>
            </a:pPr>
            <a:r>
              <a:rPr lang="en-GB" baseline="0" dirty="0"/>
              <a:t>Teacher shows the callout about the use of ‘</a:t>
            </a:r>
            <a:r>
              <a:rPr lang="en-GB" baseline="0" dirty="0" err="1"/>
              <a:t>otro</a:t>
            </a:r>
            <a:r>
              <a:rPr lang="en-GB" baseline="0" dirty="0"/>
              <a:t>’.</a:t>
            </a:r>
          </a:p>
          <a:p>
            <a:pPr marL="228600" indent="-228600">
              <a:buAutoNum type="arabicPeriod"/>
            </a:pPr>
            <a:r>
              <a:rPr lang="en-GB" baseline="0" dirty="0"/>
              <a:t>Students read the sentences in Spanish and translate them into English.</a:t>
            </a:r>
          </a:p>
          <a:p>
            <a:pPr marL="228600" indent="-228600">
              <a:buAutoNum type="arabicPeriod"/>
            </a:pPr>
            <a:r>
              <a:rPr lang="en-GB" baseline="0" dirty="0"/>
              <a:t>Teacher clicks on the orange bars to show the answers.</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4263095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7 minutes</a:t>
            </a:r>
          </a:p>
          <a:p>
            <a:endParaRPr lang="en-GB" baseline="0" dirty="0"/>
          </a:p>
          <a:p>
            <a:r>
              <a:rPr lang="en-GB" b="1" baseline="0" dirty="0"/>
              <a:t>Aim</a:t>
            </a:r>
            <a:r>
              <a:rPr lang="en-GB" baseline="0" dirty="0"/>
              <a:t>: to provide students with </a:t>
            </a:r>
            <a:r>
              <a:rPr lang="en-GB" dirty="0"/>
              <a:t>further</a:t>
            </a:r>
            <a:r>
              <a:rPr lang="en-GB" baseline="0" dirty="0"/>
              <a:t> comprehension-based practice of ‘</a:t>
            </a:r>
            <a:r>
              <a:rPr lang="en-GB" baseline="0" dirty="0" err="1"/>
              <a:t>debo</a:t>
            </a:r>
            <a:r>
              <a:rPr lang="en-GB" baseline="0" dirty="0"/>
              <a:t>’ and ‘</a:t>
            </a:r>
            <a:r>
              <a:rPr lang="en-GB" baseline="0" dirty="0" err="1"/>
              <a:t>debes</a:t>
            </a:r>
            <a:r>
              <a:rPr lang="en-GB" baseline="0" dirty="0"/>
              <a:t>’ showing how the verb ‘</a:t>
            </a:r>
            <a:r>
              <a:rPr lang="en-GB" baseline="0" dirty="0" err="1"/>
              <a:t>deber</a:t>
            </a:r>
            <a:r>
              <a:rPr lang="en-GB" baseline="0" dirty="0"/>
              <a:t>’ can be used in negative sentences and in a context familiar to some students. </a:t>
            </a:r>
          </a:p>
          <a:p>
            <a:endParaRPr lang="en-GB" baseline="0" dirty="0"/>
          </a:p>
          <a:p>
            <a:r>
              <a:rPr lang="en-GB" b="1" baseline="0" dirty="0"/>
              <a:t>Procedure</a:t>
            </a:r>
            <a:r>
              <a:rPr lang="en-GB" baseline="0" dirty="0"/>
              <a:t>:</a:t>
            </a:r>
          </a:p>
          <a:p>
            <a:pPr marL="228600" indent="-228600">
              <a:buAutoNum type="arabicPeriod"/>
            </a:pPr>
            <a:r>
              <a:rPr lang="en-GB" dirty="0"/>
              <a:t>Students read each sentence and decide whether the sentence has been said by the teacher or written down by the student in detention.</a:t>
            </a:r>
          </a:p>
          <a:p>
            <a:pPr marL="228600" indent="-228600">
              <a:buAutoNum type="arabicPeriod"/>
            </a:pPr>
            <a:r>
              <a:rPr lang="en-GB" dirty="0"/>
              <a:t>Teacher shows the answers one by one.</a:t>
            </a:r>
          </a:p>
          <a:p>
            <a:pPr marL="228600" indent="-228600">
              <a:buAutoNum type="arabicPeriod"/>
            </a:pPr>
            <a:r>
              <a:rPr lang="en-GB" dirty="0"/>
              <a:t>Teacher elicits oral translations from each student to be sure that the meaning has been understood.</a:t>
            </a:r>
          </a:p>
          <a:p>
            <a:pPr marL="228600" indent="-228600">
              <a:buAutoNum type="arabicPeriod"/>
            </a:pPr>
            <a:r>
              <a:rPr lang="en-GB" dirty="0"/>
              <a:t>Teacher prompts </a:t>
            </a:r>
            <a:r>
              <a:rPr lang="en-GB" baseline="0" dirty="0"/>
              <a:t>students to consider whether each of these expectations/obligations is ‘fair’</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2882433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a:t>
            </a:r>
            <a:r>
              <a:rPr lang="en-GB" baseline="0" dirty="0"/>
              <a:t>: 8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aseline="0" dirty="0"/>
              <a:t>: to practise all three of the modal verbs learnt so far (</a:t>
            </a:r>
            <a:r>
              <a:rPr lang="en-GB" baseline="0" dirty="0" err="1"/>
              <a:t>querer</a:t>
            </a:r>
            <a:r>
              <a:rPr lang="en-GB" baseline="0" dirty="0"/>
              <a:t>, </a:t>
            </a:r>
            <a:r>
              <a:rPr lang="en-GB" baseline="0" dirty="0" err="1"/>
              <a:t>deber</a:t>
            </a:r>
            <a:r>
              <a:rPr lang="en-GB" baseline="0" dirty="0"/>
              <a:t>, poder) by juxtaposing their meanings; to use and understand the 1</a:t>
            </a:r>
            <a:r>
              <a:rPr lang="en-GB" baseline="30000" dirty="0"/>
              <a:t>st</a:t>
            </a:r>
            <a:r>
              <a:rPr lang="en-GB" baseline="0" dirty="0"/>
              <a:t> and 3</a:t>
            </a:r>
            <a:r>
              <a:rPr lang="en-GB" baseline="30000" dirty="0"/>
              <a:t>rd</a:t>
            </a:r>
            <a:r>
              <a:rPr lang="en-GB" baseline="0" dirty="0"/>
              <a:t> person singular forms of these verbs.</a:t>
            </a:r>
          </a:p>
          <a:p>
            <a:endParaRPr lang="en-GB" baseline="0" dirty="0"/>
          </a:p>
          <a:p>
            <a:r>
              <a:rPr lang="en-GB" b="1" baseline="0" dirty="0"/>
              <a:t>Procedure</a:t>
            </a:r>
            <a:r>
              <a:rPr lang="en-GB" baseline="0" dirty="0"/>
              <a:t>:</a:t>
            </a:r>
          </a:p>
          <a:p>
            <a:pPr marL="228600" indent="-228600">
              <a:buAutoNum type="arabicPeriod"/>
            </a:pPr>
            <a:r>
              <a:rPr lang="en-GB" baseline="0" dirty="0"/>
              <a:t>Students read the text and try to guess the missing words. It’s possible that students will offer more than one plausible answer. The difference in meaning between the modal verbs can be explored with students. </a:t>
            </a:r>
          </a:p>
          <a:p>
            <a:pPr marL="228600" indent="-228600">
              <a:buAutoNum type="arabicPeriod"/>
            </a:pPr>
            <a:r>
              <a:rPr lang="en-GB" baseline="0" dirty="0"/>
              <a:t>Teacher plays the recording.</a:t>
            </a:r>
          </a:p>
          <a:p>
            <a:pPr marL="228600" indent="-228600">
              <a:buAutoNum type="arabicPeriod"/>
            </a:pPr>
            <a:r>
              <a:rPr lang="en-GB" baseline="0" dirty="0"/>
              <a:t>Students write the missing verbs and compare their answers in pairs. Alternatively, or in addition, the teacher can offer feedback to the group as a whole. </a:t>
            </a: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3991502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[1/2]</a:t>
            </a:r>
            <a:endParaRPr lang="en-GB" b="1" baseline="0" dirty="0"/>
          </a:p>
          <a:p>
            <a:r>
              <a:rPr lang="en-GB" b="1" baseline="0" dirty="0"/>
              <a:t>Timing</a:t>
            </a:r>
            <a:r>
              <a:rPr lang="en-GB" baseline="0" dirty="0"/>
              <a:t>: 5 minutes</a:t>
            </a:r>
          </a:p>
          <a:p>
            <a:endParaRPr lang="en-GB" baseline="0" dirty="0"/>
          </a:p>
          <a:p>
            <a:r>
              <a:rPr lang="en-GB" b="1" baseline="0" dirty="0"/>
              <a:t>Aim</a:t>
            </a:r>
            <a:r>
              <a:rPr lang="en-GB" baseline="0" dirty="0"/>
              <a:t>: to </a:t>
            </a:r>
            <a:r>
              <a:rPr lang="en-GB" dirty="0"/>
              <a:t>reflect on the meaning of </a:t>
            </a:r>
            <a:r>
              <a:rPr lang="en-GB" baseline="0" dirty="0"/>
              <a:t>different modal verbs learnt so far.</a:t>
            </a:r>
          </a:p>
          <a:p>
            <a:endParaRPr lang="en-GB" baseline="0" dirty="0"/>
          </a:p>
          <a:p>
            <a:r>
              <a:rPr lang="en-GB" b="1" baseline="0" dirty="0"/>
              <a:t>Procedure</a:t>
            </a:r>
            <a:r>
              <a:rPr lang="en-GB" baseline="0" dirty="0"/>
              <a:t>:</a:t>
            </a:r>
          </a:p>
          <a:p>
            <a:pPr marL="228600" indent="-228600">
              <a:buAutoNum type="arabicPeriod"/>
            </a:pPr>
            <a:r>
              <a:rPr lang="en-GB" baseline="0" dirty="0"/>
              <a:t>Students underline all the verb phrases and translate them into English as in the example.</a:t>
            </a:r>
          </a:p>
          <a:p>
            <a:pPr marL="228600" indent="-228600">
              <a:buAutoNum type="arabicPeriod"/>
            </a:pPr>
            <a:r>
              <a:rPr lang="en-GB" baseline="0" dirty="0"/>
              <a:t>Teacher shows the key answers in the following slide.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48</a:t>
            </a:fld>
            <a:endParaRPr lang="en-GB" dirty="0"/>
          </a:p>
        </p:txBody>
      </p:sp>
    </p:spTree>
    <p:extLst>
      <p:ext uri="{BB962C8B-B14F-4D97-AF65-F5344CB8AC3E}">
        <p14:creationId xmlns:p14="http://schemas.microsoft.com/office/powerpoint/2010/main" val="4015290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dirty="0"/>
              <a:t>Key answer for the previous activity.</a:t>
            </a:r>
          </a:p>
        </p:txBody>
      </p:sp>
      <p:sp>
        <p:nvSpPr>
          <p:cNvPr id="4" name="Slide Number Placeholder 3"/>
          <p:cNvSpPr>
            <a:spLocks noGrp="1"/>
          </p:cNvSpPr>
          <p:nvPr>
            <p:ph type="sldNum" sz="quarter" idx="10"/>
          </p:nvPr>
        </p:nvSpPr>
        <p:spPr/>
        <p:txBody>
          <a:bodyPr/>
          <a:lstStyle/>
          <a:p>
            <a:fld id="{051212F4-EB5A-464B-92EC-DACFCB1CC2CD}" type="slidenum">
              <a:rPr lang="en-GB" smtClean="0"/>
              <a:t>49</a:t>
            </a:fld>
            <a:endParaRPr lang="en-GB" dirty="0"/>
          </a:p>
        </p:txBody>
      </p:sp>
    </p:spTree>
    <p:extLst>
      <p:ext uri="{BB962C8B-B14F-4D97-AF65-F5344CB8AC3E}">
        <p14:creationId xmlns:p14="http://schemas.microsoft.com/office/powerpoint/2010/main" val="222910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a:t>
            </a:r>
            <a:r>
              <a:rPr lang="en-GB" baseline="0" dirty="0"/>
              <a:t>and elicit the pronunciation of the </a:t>
            </a:r>
            <a:r>
              <a:rPr lang="en-GB" b="1" baseline="0" dirty="0"/>
              <a:t>individual SSC ‘co’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r>
              <a:rPr lang="en-GB" dirty="0"/>
              <a:t>Teachers whose</a:t>
            </a:r>
            <a:r>
              <a:rPr lang="en-GB" baseline="0" dirty="0"/>
              <a:t> students have been also been taught French may wish to use the word ‘</a:t>
            </a:r>
            <a:r>
              <a:rPr lang="en-GB" baseline="0" dirty="0" err="1"/>
              <a:t>coche</a:t>
            </a:r>
            <a:r>
              <a:rPr lang="en-GB" baseline="0" dirty="0"/>
              <a:t>’ to also highlight the difference between the ‘</a:t>
            </a:r>
            <a:r>
              <a:rPr lang="en-GB" baseline="0" dirty="0" err="1"/>
              <a:t>ch</a:t>
            </a:r>
            <a:r>
              <a:rPr lang="en-GB" baseline="0" dirty="0"/>
              <a:t>’ in Spanish, and the softer ‘</a:t>
            </a:r>
            <a:r>
              <a:rPr lang="en-GB" baseline="0" dirty="0" err="1"/>
              <a:t>ch</a:t>
            </a:r>
            <a:r>
              <a:rPr lang="en-GB" baseline="0" dirty="0"/>
              <a:t>’ in French (as in ‘chat’)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350819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ALTERNATIVE</a:t>
            </a:r>
            <a:endParaRPr lang="en-GB" dirty="0"/>
          </a:p>
          <a:p>
            <a:r>
              <a:rPr lang="en-GB" dirty="0"/>
              <a:t>A second option - Key answer for the previous activity, different display.</a:t>
            </a:r>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dirty="0"/>
          </a:p>
        </p:txBody>
      </p:sp>
    </p:spTree>
    <p:extLst>
      <p:ext uri="{BB962C8B-B14F-4D97-AF65-F5344CB8AC3E}">
        <p14:creationId xmlns:p14="http://schemas.microsoft.com/office/powerpoint/2010/main" val="16390299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[1/2]</a:t>
            </a:r>
          </a:p>
          <a:p>
            <a:r>
              <a:rPr lang="en-GB" b="1" dirty="0"/>
              <a:t>OPTIONAL</a:t>
            </a:r>
          </a:p>
          <a:p>
            <a:r>
              <a:rPr lang="en-GB" b="1" dirty="0"/>
              <a:t>Timing: </a:t>
            </a:r>
            <a:r>
              <a:rPr lang="en-GB" b="0" dirty="0"/>
              <a:t>5 minutes</a:t>
            </a:r>
          </a:p>
          <a:p>
            <a:endParaRPr lang="en-GB" b="1" dirty="0"/>
          </a:p>
          <a:p>
            <a:r>
              <a:rPr lang="en-GB" b="1" dirty="0"/>
              <a:t>Aim: </a:t>
            </a:r>
            <a:r>
              <a:rPr lang="en-GB" b="0" dirty="0"/>
              <a:t>to confirm understanding of the previous text.</a:t>
            </a:r>
          </a:p>
          <a:p>
            <a:endParaRPr lang="en-GB" b="1" dirty="0"/>
          </a:p>
          <a:p>
            <a:r>
              <a:rPr lang="en-GB" b="1" dirty="0"/>
              <a:t>Procedure:</a:t>
            </a:r>
          </a:p>
          <a:p>
            <a:pPr marL="228600" indent="-228600">
              <a:buAutoNum type="arabicPeriod"/>
            </a:pPr>
            <a:r>
              <a:rPr lang="en-GB" dirty="0"/>
              <a:t>Students read the sentences and decide whether each statement is true or false based on the information on the previous text.</a:t>
            </a:r>
          </a:p>
          <a:p>
            <a:pPr marL="228600" indent="-228600">
              <a:buAutoNum type="arabicPeriod"/>
            </a:pPr>
            <a:r>
              <a:rPr lang="en-GB" dirty="0"/>
              <a:t>Teacher shows the answers on the next slide.</a:t>
            </a:r>
          </a:p>
        </p:txBody>
      </p:sp>
      <p:sp>
        <p:nvSpPr>
          <p:cNvPr id="4" name="Slide Number Placeholder 3"/>
          <p:cNvSpPr>
            <a:spLocks noGrp="1"/>
          </p:cNvSpPr>
          <p:nvPr>
            <p:ph type="sldNum" sz="quarter" idx="10"/>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627126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0"/>
              <a:t>Optional  activity - Key</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1875484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[1/2]</a:t>
            </a:r>
          </a:p>
          <a:p>
            <a:r>
              <a:rPr lang="en-GB" b="1" baseline="0" dirty="0"/>
              <a:t>Timing</a:t>
            </a:r>
            <a:r>
              <a:rPr lang="en-GB" baseline="0" dirty="0"/>
              <a:t>: 12 minutes</a:t>
            </a:r>
          </a:p>
          <a:p>
            <a:endParaRPr lang="en-GB" baseline="0" dirty="0"/>
          </a:p>
          <a:p>
            <a:r>
              <a:rPr lang="en-GB" b="1" baseline="0" dirty="0"/>
              <a:t>Aim</a:t>
            </a:r>
            <a:r>
              <a:rPr lang="en-GB" baseline="0" dirty="0"/>
              <a:t>: to practise the different modal verbs (</a:t>
            </a:r>
            <a:r>
              <a:rPr lang="en-GB" baseline="0" dirty="0" err="1"/>
              <a:t>querer</a:t>
            </a:r>
            <a:r>
              <a:rPr lang="en-GB" baseline="0" dirty="0"/>
              <a:t>, </a:t>
            </a:r>
            <a:r>
              <a:rPr lang="en-GB" baseline="0" dirty="0" err="1"/>
              <a:t>deber</a:t>
            </a:r>
            <a:r>
              <a:rPr lang="en-GB" baseline="0" dirty="0"/>
              <a:t>, </a:t>
            </a:r>
            <a:r>
              <a:rPr lang="en-GB" baseline="0" dirty="0" err="1"/>
              <a:t>poder</a:t>
            </a:r>
            <a:r>
              <a:rPr lang="en-GB" baseline="0" dirty="0"/>
              <a:t>) in writing.</a:t>
            </a:r>
          </a:p>
          <a:p>
            <a:endParaRPr lang="en-GB" baseline="0" dirty="0"/>
          </a:p>
          <a:p>
            <a:r>
              <a:rPr lang="en-GB" b="1" baseline="0" dirty="0"/>
              <a:t>Procedure:</a:t>
            </a:r>
          </a:p>
          <a:p>
            <a:pPr marL="228600" indent="-228600">
              <a:buAutoNum type="arabicPeriod"/>
            </a:pPr>
            <a:r>
              <a:rPr lang="en-GB" baseline="0" dirty="0"/>
              <a:t>Students read the letter and translate it into Spanish.</a:t>
            </a:r>
          </a:p>
          <a:p>
            <a:pPr marL="228600" indent="-228600">
              <a:buAutoNum type="arabicPeriod"/>
            </a:pPr>
            <a:r>
              <a:rPr lang="en-GB" baseline="0" dirty="0"/>
              <a:t>Teacher shows the answer on the next slide.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baseline="0" dirty="0"/>
              <a:t>: students have seen ‘</a:t>
            </a:r>
            <a:r>
              <a:rPr lang="en-GB" b="0" baseline="0" dirty="0" err="1"/>
              <a:t>ir</a:t>
            </a:r>
            <a:r>
              <a:rPr lang="en-GB" b="0" baseline="0" dirty="0"/>
              <a:t>’ as part of the phrase ‘¿</a:t>
            </a:r>
            <a:r>
              <a:rPr lang="en-GB" b="0" baseline="0" dirty="0" err="1"/>
              <a:t>puedo</a:t>
            </a:r>
            <a:r>
              <a:rPr lang="en-GB" b="0" baseline="0" dirty="0"/>
              <a:t> </a:t>
            </a:r>
            <a:r>
              <a:rPr lang="en-GB" b="0" baseline="0" dirty="0" err="1"/>
              <a:t>ir</a:t>
            </a:r>
            <a:r>
              <a:rPr lang="en-GB" b="0" baseline="0" dirty="0"/>
              <a:t> a los </a:t>
            </a:r>
            <a:r>
              <a:rPr lang="en-GB" b="0" baseline="0" dirty="0" err="1"/>
              <a:t>servicios</a:t>
            </a:r>
            <a:r>
              <a:rPr lang="en-GB" b="0" baseline="0" dirty="0"/>
              <a:t>?, so may need to be reminded of this word.</a:t>
            </a:r>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53</a:t>
            </a:fld>
            <a:endParaRPr lang="en-GB"/>
          </a:p>
        </p:txBody>
      </p:sp>
    </p:spTree>
    <p:extLst>
      <p:ext uri="{BB962C8B-B14F-4D97-AF65-F5344CB8AC3E}">
        <p14:creationId xmlns:p14="http://schemas.microsoft.com/office/powerpoint/2010/main" val="14871616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0" dirty="0"/>
              <a:t>Key answer for the previous activity.</a:t>
            </a: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54</a:t>
            </a:fld>
            <a:endParaRPr lang="en-GB"/>
          </a:p>
        </p:txBody>
      </p:sp>
    </p:spTree>
    <p:extLst>
      <p:ext uri="{BB962C8B-B14F-4D97-AF65-F5344CB8AC3E}">
        <p14:creationId xmlns:p14="http://schemas.microsoft.com/office/powerpoint/2010/main" val="3509223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96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83539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288485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a:t>
            </a:r>
            <a:r>
              <a:rPr lang="en-GB" baseline="0" dirty="0"/>
              <a:t> and elicit the pronunciation of the </a:t>
            </a:r>
            <a:r>
              <a:rPr lang="en-GB" b="1" baseline="0" dirty="0"/>
              <a:t>individual SSC ‘cu’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a:t>
            </a:fld>
            <a:endParaRPr lang="en-GB" dirty="0"/>
          </a:p>
        </p:txBody>
      </p:sp>
    </p:spTree>
    <p:extLst>
      <p:ext uri="{BB962C8B-B14F-4D97-AF65-F5344CB8AC3E}">
        <p14:creationId xmlns:p14="http://schemas.microsoft.com/office/powerpoint/2010/main" val="53252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Without the images, students focus this time again closely on the SSC and the cluster</a:t>
            </a:r>
            <a:r>
              <a:rPr lang="en-GB" baseline="0"/>
              <a:t> words.</a:t>
            </a:r>
            <a:endParaRPr lang="en-GB" sz="1200" kern="120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a:t>
            </a:fld>
            <a:endParaRPr lang="en-GB" dirty="0"/>
          </a:p>
        </p:txBody>
      </p:sp>
    </p:spTree>
    <p:extLst>
      <p:ext uri="{BB962C8B-B14F-4D97-AF65-F5344CB8AC3E}">
        <p14:creationId xmlns:p14="http://schemas.microsoft.com/office/powerpoint/2010/main" val="3224266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22971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5925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52364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8044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214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42758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79028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4632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17814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3889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7652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5149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2017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22472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8709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8129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2044412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442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26684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7072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3632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2625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4039548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03003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26.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audio" Target="../media/audio33.wav"/></Relationships>
</file>

<file path=ppt/slides/_rels/slide15.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audio" Target="../media/audio33.wav"/></Relationships>
</file>

<file path=ppt/slides/_rels/slide16.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6.xml"/><Relationship Id="rId7" Type="http://schemas.openxmlformats.org/officeDocument/2006/relationships/image" Target="../media/image3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6.xml"/><Relationship Id="rId7" Type="http://schemas.openxmlformats.org/officeDocument/2006/relationships/image" Target="../media/image3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audio" Target="../media/audio42.wav"/></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openxmlformats.org/officeDocument/2006/relationships/hyperlink" Target="https://quizlet.com/gb/491215035/y7-spanish-term-22-week-3-flash-cards/" TargetMode="External"/><Relationship Id="rId3" Type="http://schemas.openxmlformats.org/officeDocument/2006/relationships/image" Target="../media/image27.png"/><Relationship Id="rId7" Type="http://schemas.openxmlformats.org/officeDocument/2006/relationships/hyperlink" Target="https://resources.ncelp.org/concern/resources/n870zr18r?locale=en" TargetMode="External"/><Relationship Id="rId12"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www.ncelp.org/audio/SY7T2-2W3" TargetMode="External"/><Relationship Id="rId11" Type="http://schemas.openxmlformats.org/officeDocument/2006/relationships/image" Target="../media/image40.png"/><Relationship Id="rId5" Type="http://schemas.openxmlformats.org/officeDocument/2006/relationships/hyperlink" Target="http://www.ncelp.org/audio/SY7T2-1W6" TargetMode="External"/><Relationship Id="rId10" Type="http://schemas.openxmlformats.org/officeDocument/2006/relationships/hyperlink" Target="https://quizlet.com/gb/474553189/y7-spanish-term-21-week-1-challenging-text-week-flash-cards/" TargetMode="External"/><Relationship Id="rId4" Type="http://schemas.openxmlformats.org/officeDocument/2006/relationships/image" Target="../media/image39.png"/><Relationship Id="rId9" Type="http://schemas.openxmlformats.org/officeDocument/2006/relationships/hyperlink" Target="https://quizlet.com/gb/459422109/y7-spanish-term-22-week-1-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3.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18.wav"/><Relationship Id="rId11" Type="http://schemas.openxmlformats.org/officeDocument/2006/relationships/image" Target="../media/image21.png"/><Relationship Id="rId5" Type="http://schemas.openxmlformats.org/officeDocument/2006/relationships/audio" Target="../media/audio17.wav"/><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audio" Target="../media/audio21.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928091" cy="879475"/>
          </a:xfrm>
        </p:spPr>
        <p:txBody>
          <a:bodyPr>
            <a:normAutofit fontScale="90000"/>
          </a:bodyPr>
          <a:lstStyle/>
          <a:p>
            <a:pPr algn="l"/>
            <a:r>
              <a:rPr lang="en-GB" sz="4000" b="1" dirty="0">
                <a:solidFill>
                  <a:prstClr val="white"/>
                </a:solidFill>
              </a:rPr>
              <a:t>Describing what people must </a:t>
            </a:r>
            <a:br>
              <a:rPr lang="en-GB" sz="4000" b="1" dirty="0">
                <a:solidFill>
                  <a:prstClr val="white"/>
                </a:solidFill>
              </a:rPr>
            </a:br>
            <a:r>
              <a:rPr lang="en-GB" sz="4000" b="1" dirty="0">
                <a:solidFill>
                  <a:prstClr val="white"/>
                </a:solidFill>
              </a:rPr>
              <a:t>(vs can or want to)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lvl="0" algn="l" defTabSz="742950">
              <a:spcBef>
                <a:spcPts val="813"/>
              </a:spcBef>
            </a:pPr>
            <a:r>
              <a:rPr lang="en-GB" sz="2800" dirty="0">
                <a:solidFill>
                  <a:prstClr val="white"/>
                </a:solidFill>
              </a:rPr>
              <a:t>Using modal verb ‘</a:t>
            </a:r>
            <a:r>
              <a:rPr lang="en-GB" sz="2800" dirty="0" err="1">
                <a:solidFill>
                  <a:prstClr val="white"/>
                </a:solidFill>
              </a:rPr>
              <a:t>deber</a:t>
            </a:r>
            <a:r>
              <a:rPr lang="en-GB" sz="2800" dirty="0">
                <a:solidFill>
                  <a:prstClr val="white"/>
                </a:solidFill>
              </a:rPr>
              <a:t>’</a:t>
            </a:r>
            <a:endParaRPr lang="en-GB" sz="2800" dirty="0">
              <a:solidFill>
                <a:srgbClr val="4472C4">
                  <a:lumMod val="50000"/>
                </a:srgbClr>
              </a:solidFill>
            </a:endParaRPr>
          </a:p>
          <a:p>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5242" y="3637859"/>
            <a:ext cx="5547894"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[ca], [co], [cu] [revisited]</a:t>
            </a:r>
            <a:endParaRPr lang="en-US" sz="28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2.2 - Week 3 - Lesson 43</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50958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Izquierdo / Nick Avery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05/07/22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587261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9034-B7C8-A34A-A142-B2B50584E569}"/>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cu</a:t>
            </a:r>
            <a:endParaRPr lang="en-US" sz="12000" b="0"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extBox 5"/>
          <p:cNvSpPr txBox="1"/>
          <p:nvPr/>
        </p:nvSpPr>
        <p:spPr>
          <a:xfrm>
            <a:off x="4528053" y="3165569"/>
            <a:ext cx="3135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ltura</a:t>
            </a:r>
          </a:p>
        </p:txBody>
      </p:sp>
      <p:sp>
        <p:nvSpPr>
          <p:cNvPr id="11" name="TextBox 10"/>
          <p:cNvSpPr txBox="1"/>
          <p:nvPr/>
        </p:nvSpPr>
        <p:spPr>
          <a:xfrm>
            <a:off x="333498" y="3341339"/>
            <a:ext cx="381740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char</a:t>
            </a:r>
          </a:p>
        </p:txBody>
      </p:sp>
      <p:sp>
        <p:nvSpPr>
          <p:cNvPr id="15" name="TextBox 14"/>
          <p:cNvSpPr txBox="1"/>
          <p:nvPr/>
        </p:nvSpPr>
        <p:spPr>
          <a:xfrm>
            <a:off x="4444663" y="4304819"/>
            <a:ext cx="3302673"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ela</a:t>
            </a:r>
          </a:p>
        </p:txBody>
      </p:sp>
      <p:sp>
        <p:nvSpPr>
          <p:cNvPr id="9" name="TextBox 8"/>
          <p:cNvSpPr txBox="1"/>
          <p:nvPr/>
        </p:nvSpPr>
        <p:spPr>
          <a:xfrm>
            <a:off x="8715442" y="136199"/>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atro</a:t>
            </a:r>
          </a:p>
        </p:txBody>
      </p:sp>
      <p:sp>
        <p:nvSpPr>
          <p:cNvPr id="13" name="TextBox 12"/>
          <p:cNvSpPr txBox="1"/>
          <p:nvPr/>
        </p:nvSpPr>
        <p:spPr>
          <a:xfrm>
            <a:off x="8223849" y="3341339"/>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adro</a:t>
            </a:r>
          </a:p>
        </p:txBody>
      </p:sp>
    </p:spTree>
    <p:extLst>
      <p:ext uri="{BB962C8B-B14F-4D97-AF65-F5344CB8AC3E}">
        <p14:creationId xmlns:p14="http://schemas.microsoft.com/office/powerpoint/2010/main" val="12425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16" grpId="0"/>
      <p:bldP spid="11" grpId="0"/>
      <p:bldP spid="15" grpId="0"/>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95019123"/>
              </p:ext>
            </p:extLst>
          </p:nvPr>
        </p:nvGraphicFramePr>
        <p:xfrm>
          <a:off x="1539863" y="746633"/>
          <a:ext cx="3887800" cy="5415568"/>
        </p:xfrm>
        <a:graphic>
          <a:graphicData uri="http://schemas.openxmlformats.org/drawingml/2006/table">
            <a:tbl>
              <a:tblPr firstRow="1" bandRow="1">
                <a:tableStyleId>{8A107856-5554-42FB-B03E-39F5DBC370BA}</a:tableStyleId>
              </a:tblPr>
              <a:tblGrid>
                <a:gridCol w="583590">
                  <a:extLst>
                    <a:ext uri="{9D8B030D-6E8A-4147-A177-3AD203B41FA5}">
                      <a16:colId xmlns:a16="http://schemas.microsoft.com/office/drawing/2014/main" val="3826511760"/>
                    </a:ext>
                  </a:extLst>
                </a:gridCol>
                <a:gridCol w="1138472">
                  <a:extLst>
                    <a:ext uri="{9D8B030D-6E8A-4147-A177-3AD203B41FA5}">
                      <a16:colId xmlns:a16="http://schemas.microsoft.com/office/drawing/2014/main" val="2766133930"/>
                    </a:ext>
                  </a:extLst>
                </a:gridCol>
                <a:gridCol w="1082869">
                  <a:extLst>
                    <a:ext uri="{9D8B030D-6E8A-4147-A177-3AD203B41FA5}">
                      <a16:colId xmlns:a16="http://schemas.microsoft.com/office/drawing/2014/main" val="1055200239"/>
                    </a:ext>
                  </a:extLst>
                </a:gridCol>
                <a:gridCol w="1082869">
                  <a:extLst>
                    <a:ext uri="{9D8B030D-6E8A-4147-A177-3AD203B41FA5}">
                      <a16:colId xmlns:a16="http://schemas.microsoft.com/office/drawing/2014/main" val="3969185420"/>
                    </a:ext>
                  </a:extLst>
                </a:gridCol>
              </a:tblGrid>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pPr algn="ctr"/>
                      <a:r>
                        <a:rPr lang="en-GB" sz="1600" b="1" dirty="0">
                          <a:solidFill>
                            <a:schemeClr val="accent1">
                              <a:lumMod val="50000"/>
                            </a:schemeClr>
                          </a:solidFill>
                          <a:latin typeface="Century Gothic" panose="020B0502020202020204" pitchFamily="34" charset="0"/>
                        </a:rPr>
                        <a:t>CA</a:t>
                      </a:r>
                    </a:p>
                  </a:txBody>
                  <a:tcPr marL="72746" marR="72746" marT="36373" marB="36373" anchor="ctr"/>
                </a:tc>
                <a:tc>
                  <a:txBody>
                    <a:bodyPr/>
                    <a:lstStyle/>
                    <a:p>
                      <a:pPr algn="ctr"/>
                      <a:r>
                        <a:rPr lang="en-GB" sz="1600" b="1" dirty="0">
                          <a:solidFill>
                            <a:schemeClr val="accent1">
                              <a:lumMod val="50000"/>
                            </a:schemeClr>
                          </a:solidFill>
                          <a:latin typeface="Century Gothic" panose="020B0502020202020204" pitchFamily="34" charset="0"/>
                        </a:rPr>
                        <a:t>CO</a:t>
                      </a:r>
                    </a:p>
                  </a:txBody>
                  <a:tcPr marL="72746" marR="72746" marT="36373" marB="36373" anchor="ctr"/>
                </a:tc>
                <a:tc>
                  <a:txBody>
                    <a:bodyPr/>
                    <a:lstStyle/>
                    <a:p>
                      <a:pPr algn="ctr"/>
                      <a:r>
                        <a:rPr lang="en-GB" sz="1600" b="1" dirty="0">
                          <a:solidFill>
                            <a:schemeClr val="accent1">
                              <a:lumMod val="50000"/>
                            </a:schemeClr>
                          </a:solidFill>
                          <a:latin typeface="Century Gothic" panose="020B0502020202020204" pitchFamily="34" charset="0"/>
                        </a:rPr>
                        <a:t>CU</a:t>
                      </a:r>
                    </a:p>
                  </a:txBody>
                  <a:tcPr marL="72746" marR="72746" marT="36373" marB="36373" anchor="ctr"/>
                </a:tc>
                <a:extLst>
                  <a:ext uri="{0D108BD9-81ED-4DB2-BD59-A6C34878D82A}">
                    <a16:rowId xmlns:a16="http://schemas.microsoft.com/office/drawing/2014/main" val="1673340455"/>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45640607"/>
                  </a:ext>
                </a:extLst>
              </a:tr>
              <a:tr h="4885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72746" marR="72746" marT="36373" marB="3637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72746" marR="72746" marT="36373" marB="3637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72746" marR="72746" marT="36373" marB="3637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marL="72746" marR="72746" marT="36373" marB="36373" anchor="ctr"/>
                </a:tc>
                <a:extLst>
                  <a:ext uri="{0D108BD9-81ED-4DB2-BD59-A6C34878D82A}">
                    <a16:rowId xmlns:a16="http://schemas.microsoft.com/office/drawing/2014/main" val="4179238503"/>
                  </a:ext>
                </a:extLst>
              </a:tr>
              <a:tr h="532352">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70167395"/>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107718701"/>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56631420"/>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245996"/>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480737977"/>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12876144"/>
                  </a:ext>
                </a:extLst>
              </a:tr>
              <a:tr h="486239">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750220700"/>
                  </a:ext>
                </a:extLst>
              </a:tr>
              <a:tr h="488553">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tc>
                  <a:txBody>
                    <a:bodyPr/>
                    <a:lstStyle/>
                    <a:p>
                      <a:endParaRPr lang="en-GB" sz="1600" b="0"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914553514"/>
                  </a:ext>
                </a:extLst>
              </a:tr>
            </a:tbl>
          </a:graphicData>
        </a:graphic>
      </p:graphicFrame>
      <p:sp>
        <p:nvSpPr>
          <p:cNvPr id="5" name="Action Button: Custom 4">
            <a:hlinkClick r:id="" action="ppaction://noaction" highlightClick="1">
              <a:snd r:embed="rId3" name="comida.wav"/>
            </a:hlinkClick>
          </p:cNvPr>
          <p:cNvSpPr/>
          <p:nvPr/>
        </p:nvSpPr>
        <p:spPr>
          <a:xfrm>
            <a:off x="1633034" y="1292607"/>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1</a:t>
            </a:r>
          </a:p>
        </p:txBody>
      </p:sp>
      <p:sp>
        <p:nvSpPr>
          <p:cNvPr id="6" name="Action Button: Custom 5">
            <a:hlinkClick r:id="" action="ppaction://noaction" highlightClick="1">
              <a:snd r:embed="rId4" name="película.wav"/>
            </a:hlinkClick>
          </p:cNvPr>
          <p:cNvSpPr/>
          <p:nvPr/>
        </p:nvSpPr>
        <p:spPr>
          <a:xfrm>
            <a:off x="1633034" y="1776654"/>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2</a:t>
            </a:r>
          </a:p>
        </p:txBody>
      </p:sp>
      <p:sp>
        <p:nvSpPr>
          <p:cNvPr id="7" name="Action Button: Custom 6">
            <a:hlinkClick r:id="" action="ppaction://noaction" highlightClick="1">
              <a:snd r:embed="rId5" name="cantar.wav"/>
            </a:hlinkClick>
          </p:cNvPr>
          <p:cNvSpPr/>
          <p:nvPr/>
        </p:nvSpPr>
        <p:spPr>
          <a:xfrm>
            <a:off x="1633034" y="2261797"/>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3</a:t>
            </a:r>
          </a:p>
        </p:txBody>
      </p:sp>
      <p:sp>
        <p:nvSpPr>
          <p:cNvPr id="8" name="Action Button: Custom 7">
            <a:hlinkClick r:id="" action="ppaction://noaction" highlightClick="1">
              <a:snd r:embed="rId6" name="artístico.wav"/>
            </a:hlinkClick>
          </p:cNvPr>
          <p:cNvSpPr/>
          <p:nvPr/>
        </p:nvSpPr>
        <p:spPr>
          <a:xfrm>
            <a:off x="1633034" y="2788929"/>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4</a:t>
            </a:r>
          </a:p>
        </p:txBody>
      </p:sp>
      <p:sp>
        <p:nvSpPr>
          <p:cNvPr id="9" name="Action Button: Custom 8">
            <a:hlinkClick r:id="" action="ppaction://noaction" highlightClick="1">
              <a:snd r:embed="rId7" name="campo.wav"/>
            </a:hlinkClick>
          </p:cNvPr>
          <p:cNvSpPr/>
          <p:nvPr/>
        </p:nvSpPr>
        <p:spPr>
          <a:xfrm>
            <a:off x="1633034" y="329823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8" name="periódico.wav"/>
            </a:hlinkClick>
          </p:cNvPr>
          <p:cNvSpPr/>
          <p:nvPr/>
        </p:nvSpPr>
        <p:spPr>
          <a:xfrm>
            <a:off x="1642173" y="3775287"/>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6</a:t>
            </a:r>
          </a:p>
        </p:txBody>
      </p:sp>
      <p:sp>
        <p:nvSpPr>
          <p:cNvPr id="11" name="Action Button: Custom 10">
            <a:hlinkClick r:id="" action="ppaction://noaction" highlightClick="1">
              <a:snd r:embed="rId9" name="escuchar.wav"/>
            </a:hlinkClick>
          </p:cNvPr>
          <p:cNvSpPr/>
          <p:nvPr/>
        </p:nvSpPr>
        <p:spPr>
          <a:xfrm>
            <a:off x="1642173" y="424866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7</a:t>
            </a:r>
          </a:p>
        </p:txBody>
      </p:sp>
      <p:sp>
        <p:nvSpPr>
          <p:cNvPr id="12" name="Action Button: Custom 11">
            <a:hlinkClick r:id="" action="ppaction://noaction" highlightClick="1">
              <a:snd r:embed="rId10" name="correcto.wav"/>
            </a:hlinkClick>
          </p:cNvPr>
          <p:cNvSpPr/>
          <p:nvPr/>
        </p:nvSpPr>
        <p:spPr>
          <a:xfrm>
            <a:off x="1633034" y="4743502"/>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8</a:t>
            </a:r>
          </a:p>
        </p:txBody>
      </p:sp>
      <p:sp>
        <p:nvSpPr>
          <p:cNvPr id="13" name="Action Button: Custom 12">
            <a:hlinkClick r:id="" action="ppaction://noaction" highlightClick="1">
              <a:snd r:embed="rId11" name="cultura.wav"/>
            </a:hlinkClick>
          </p:cNvPr>
          <p:cNvSpPr/>
          <p:nvPr/>
        </p:nvSpPr>
        <p:spPr>
          <a:xfrm>
            <a:off x="1633034" y="5242635"/>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latin typeface="Century Gothic" panose="020B0502020202020204" pitchFamily="34" charset="0"/>
              </a:rPr>
              <a:t>9</a:t>
            </a:r>
          </a:p>
        </p:txBody>
      </p:sp>
      <p:sp>
        <p:nvSpPr>
          <p:cNvPr id="14" name="Action Button: Custom 13">
            <a:hlinkClick r:id="" action="ppaction://noaction" highlightClick="1">
              <a:snd r:embed="rId12" name="descansar.wav"/>
            </a:hlinkClick>
          </p:cNvPr>
          <p:cNvSpPr/>
          <p:nvPr/>
        </p:nvSpPr>
        <p:spPr>
          <a:xfrm>
            <a:off x="1633034" y="5723400"/>
            <a:ext cx="396000" cy="360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prstClr val="white"/>
                </a:solidFill>
                <a:latin typeface="Century Gothic" panose="020B0502020202020204" pitchFamily="34" charset="0"/>
              </a:rPr>
              <a:t>10</a:t>
            </a:r>
          </a:p>
        </p:txBody>
      </p:sp>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1891" y="1270598"/>
            <a:ext cx="415973" cy="433305"/>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82802" y="1748042"/>
            <a:ext cx="415973" cy="433305"/>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18637" y="2259937"/>
            <a:ext cx="415973" cy="433305"/>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8599" y="3258942"/>
            <a:ext cx="415973" cy="433305"/>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1891" y="2765511"/>
            <a:ext cx="415973" cy="433305"/>
          </a:xfrm>
          <a:prstGeom prst="rect">
            <a:avLst/>
          </a:prstGeom>
        </p:spPr>
      </p:pic>
      <p:pic>
        <p:nvPicPr>
          <p:cNvPr id="20" name="Pictur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1891" y="3755014"/>
            <a:ext cx="415973" cy="433305"/>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67173" y="4239365"/>
            <a:ext cx="415973" cy="433305"/>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1891" y="4732608"/>
            <a:ext cx="415973" cy="433305"/>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82802" y="5207257"/>
            <a:ext cx="415973" cy="433305"/>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5334" y="5686748"/>
            <a:ext cx="415973" cy="433305"/>
          </a:xfrm>
          <a:prstGeom prst="rect">
            <a:avLst/>
          </a:prstGeom>
        </p:spPr>
      </p:pic>
      <p:sp>
        <p:nvSpPr>
          <p:cNvPr id="25" name="TextBox 24"/>
          <p:cNvSpPr txBox="1"/>
          <p:nvPr/>
        </p:nvSpPr>
        <p:spPr>
          <a:xfrm>
            <a:off x="4660940" y="195475"/>
            <a:ext cx="2768439"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Escucha otra vez.</a:t>
            </a:r>
          </a:p>
        </p:txBody>
      </p:sp>
      <p:sp>
        <p:nvSpPr>
          <p:cNvPr id="26" name="TextBox 25"/>
          <p:cNvSpPr txBox="1"/>
          <p:nvPr/>
        </p:nvSpPr>
        <p:spPr>
          <a:xfrm>
            <a:off x="6948079" y="195475"/>
            <a:ext cx="2501593"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Escribe la palabra.</a:t>
            </a:r>
          </a:p>
        </p:txBody>
      </p:sp>
      <p:sp>
        <p:nvSpPr>
          <p:cNvPr id="36" name="TextBox 35"/>
          <p:cNvSpPr txBox="1"/>
          <p:nvPr/>
        </p:nvSpPr>
        <p:spPr>
          <a:xfrm>
            <a:off x="265449" y="192270"/>
            <a:ext cx="1367585"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Escucha.</a:t>
            </a:r>
          </a:p>
        </p:txBody>
      </p:sp>
      <p:sp>
        <p:nvSpPr>
          <p:cNvPr id="37" name="TextBox 36"/>
          <p:cNvSpPr txBox="1"/>
          <p:nvPr/>
        </p:nvSpPr>
        <p:spPr>
          <a:xfrm>
            <a:off x="1560328" y="192270"/>
            <a:ext cx="3354028" cy="400110"/>
          </a:xfrm>
          <a:prstGeom prst="rect">
            <a:avLst/>
          </a:prstGeom>
          <a:noFill/>
        </p:spPr>
        <p:txBody>
          <a:bodyPr wrap="square" rtlCol="0">
            <a:spAutoFit/>
          </a:bodyPr>
          <a:lstStyle/>
          <a:p>
            <a:r>
              <a:rPr lang="en-GB" sz="2000" b="1" i="1" dirty="0">
                <a:solidFill>
                  <a:schemeClr val="accent1">
                    <a:lumMod val="50000"/>
                  </a:schemeClr>
                </a:solidFill>
                <a:latin typeface="Century Gothic" panose="020B0502020202020204" pitchFamily="34" charset="0"/>
              </a:rPr>
              <a:t>Marca ‘CA’, ‘CO’ o ‘CU’.</a:t>
            </a:r>
          </a:p>
        </p:txBody>
      </p:sp>
      <p:graphicFrame>
        <p:nvGraphicFramePr>
          <p:cNvPr id="48" name="Table 47"/>
          <p:cNvGraphicFramePr>
            <a:graphicFrameLocks noGrp="1"/>
          </p:cNvGraphicFramePr>
          <p:nvPr/>
        </p:nvGraphicFramePr>
        <p:xfrm>
          <a:off x="6927691" y="751963"/>
          <a:ext cx="3692256" cy="5410235"/>
        </p:xfrm>
        <a:graphic>
          <a:graphicData uri="http://schemas.openxmlformats.org/drawingml/2006/table">
            <a:tbl>
              <a:tblPr firstRow="1" bandRow="1">
                <a:tableStyleId>{5DA37D80-6434-44D0-A028-1B22A696006F}</a:tableStyleId>
              </a:tblPr>
              <a:tblGrid>
                <a:gridCol w="3692256">
                  <a:extLst>
                    <a:ext uri="{9D8B030D-6E8A-4147-A177-3AD203B41FA5}">
                      <a16:colId xmlns:a16="http://schemas.microsoft.com/office/drawing/2014/main" val="3826511760"/>
                    </a:ext>
                  </a:extLst>
                </a:gridCol>
              </a:tblGrid>
              <a:tr h="488072">
                <a:tc>
                  <a:txBody>
                    <a:bodyPr/>
                    <a:lstStyle/>
                    <a:p>
                      <a:pPr algn="ctr"/>
                      <a:endParaRPr lang="en-GB" sz="1900" b="1" i="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73340455"/>
                  </a:ext>
                </a:extLst>
              </a:tr>
              <a:tr h="488072">
                <a:tc>
                  <a:txBody>
                    <a:bodyPr/>
                    <a:lstStyle/>
                    <a:p>
                      <a:pPr algn="ctr"/>
                      <a:endParaRPr lang="en-GB" sz="1600" b="1" dirty="0">
                        <a:solidFill>
                          <a:srgbClr val="7030A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45640607"/>
                  </a:ext>
                </a:extLst>
              </a:tr>
              <a:tr h="48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4179238503"/>
                  </a:ext>
                </a:extLst>
              </a:tr>
              <a:tr h="5318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70167395"/>
                  </a:ext>
                </a:extLst>
              </a:tr>
              <a:tr h="488072">
                <a:tc>
                  <a:txBody>
                    <a:bodyPr/>
                    <a:lstStyle/>
                    <a:p>
                      <a:pPr algn="ctr"/>
                      <a:endParaRPr lang="en-GB" sz="1600" b="1" dirty="0">
                        <a:solidFill>
                          <a:srgbClr val="7030A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107718701"/>
                  </a:ext>
                </a:extLst>
              </a:tr>
              <a:tr h="488072">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56631420"/>
                  </a:ext>
                </a:extLst>
              </a:tr>
              <a:tr h="48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245996"/>
                  </a:ext>
                </a:extLst>
              </a:tr>
              <a:tr h="488072">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480737977"/>
                  </a:ext>
                </a:extLst>
              </a:tr>
              <a:tr h="488072">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12876144"/>
                  </a:ext>
                </a:extLst>
              </a:tr>
              <a:tr h="485761">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750220700"/>
                  </a:ext>
                </a:extLst>
              </a:tr>
              <a:tr h="488072">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914553514"/>
                  </a:ext>
                </a:extLst>
              </a:tr>
            </a:tbl>
          </a:graphicData>
        </a:graphic>
      </p:graphicFrame>
      <p:sp>
        <p:nvSpPr>
          <p:cNvPr id="49" name="TextBox 48"/>
          <p:cNvSpPr txBox="1"/>
          <p:nvPr/>
        </p:nvSpPr>
        <p:spPr>
          <a:xfrm>
            <a:off x="6948079" y="805560"/>
            <a:ext cx="3775561" cy="400110"/>
          </a:xfrm>
          <a:prstGeom prst="rect">
            <a:avLst/>
          </a:prstGeom>
          <a:noFill/>
        </p:spPr>
        <p:txBody>
          <a:bodyPr wrap="square" rtlCol="0">
            <a:spAutoFit/>
          </a:bodyPr>
          <a:lstStyle/>
          <a:p>
            <a:pPr algn="ctr"/>
            <a:r>
              <a:rPr lang="en-GB" sz="2000" b="1" i="1" dirty="0">
                <a:solidFill>
                  <a:schemeClr val="accent1">
                    <a:lumMod val="50000"/>
                  </a:schemeClr>
                </a:solidFill>
                <a:latin typeface="Century Gothic" panose="020B0502020202020204" pitchFamily="34" charset="0"/>
              </a:rPr>
              <a:t>¿Cómo se dice en inglés?</a:t>
            </a:r>
          </a:p>
        </p:txBody>
      </p:sp>
      <p:sp>
        <p:nvSpPr>
          <p:cNvPr id="50" name="TextBox 49"/>
          <p:cNvSpPr txBox="1"/>
          <p:nvPr/>
        </p:nvSpPr>
        <p:spPr>
          <a:xfrm>
            <a:off x="7165062" y="2273084"/>
            <a:ext cx="2859597"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to sing, singing</a:t>
            </a:r>
          </a:p>
        </p:txBody>
      </p:sp>
      <p:sp>
        <p:nvSpPr>
          <p:cNvPr id="51" name="TextBox 50"/>
          <p:cNvSpPr txBox="1"/>
          <p:nvPr/>
        </p:nvSpPr>
        <p:spPr>
          <a:xfrm>
            <a:off x="6653056" y="1312309"/>
            <a:ext cx="1871984" cy="400110"/>
          </a:xfrm>
          <a:prstGeom prst="rect">
            <a:avLst/>
          </a:prstGeom>
          <a:noFill/>
        </p:spPr>
        <p:txBody>
          <a:bodyPr wrap="square" rtlCol="0">
            <a:spAutoFit/>
          </a:bodyPr>
          <a:lstStyle/>
          <a:p>
            <a:pPr algn="ctr"/>
            <a:r>
              <a:rPr lang="en-GB" sz="2000" b="1" dirty="0">
                <a:solidFill>
                  <a:schemeClr val="accent1">
                    <a:lumMod val="50000"/>
                  </a:schemeClr>
                </a:solidFill>
                <a:latin typeface="Century Gothic" panose="020B0502020202020204" pitchFamily="34" charset="0"/>
              </a:rPr>
              <a:t>food</a:t>
            </a:r>
          </a:p>
        </p:txBody>
      </p:sp>
      <p:sp>
        <p:nvSpPr>
          <p:cNvPr id="52" name="TextBox 51"/>
          <p:cNvSpPr txBox="1"/>
          <p:nvPr/>
        </p:nvSpPr>
        <p:spPr>
          <a:xfrm>
            <a:off x="6908896" y="1781237"/>
            <a:ext cx="1259504" cy="400110"/>
          </a:xfrm>
          <a:prstGeom prst="rect">
            <a:avLst/>
          </a:prstGeom>
          <a:noFill/>
        </p:spPr>
        <p:txBody>
          <a:bodyPr wrap="square" rtlCol="0">
            <a:spAutoFit/>
          </a:bodyPr>
          <a:lstStyle/>
          <a:p>
            <a:pPr algn="ctr"/>
            <a:r>
              <a:rPr lang="en-GB" sz="2000" b="1" dirty="0">
                <a:solidFill>
                  <a:schemeClr val="accent1">
                    <a:lumMod val="50000"/>
                  </a:schemeClr>
                </a:solidFill>
                <a:latin typeface="Century Gothic" panose="020B0502020202020204" pitchFamily="34" charset="0"/>
              </a:rPr>
              <a:t>film</a:t>
            </a:r>
          </a:p>
        </p:txBody>
      </p:sp>
      <p:sp>
        <p:nvSpPr>
          <p:cNvPr id="53" name="TextBox 52"/>
          <p:cNvSpPr txBox="1"/>
          <p:nvPr/>
        </p:nvSpPr>
        <p:spPr>
          <a:xfrm>
            <a:off x="7123578" y="2745211"/>
            <a:ext cx="1100554" cy="400110"/>
          </a:xfrm>
          <a:prstGeom prst="rect">
            <a:avLst/>
          </a:prstGeom>
          <a:noFill/>
        </p:spPr>
        <p:txBody>
          <a:bodyPr wrap="square" rtlCol="0">
            <a:spAutoFit/>
          </a:bodyPr>
          <a:lstStyle/>
          <a:p>
            <a:pPr algn="ctr"/>
            <a:r>
              <a:rPr lang="en-GB" sz="2000" b="1" dirty="0">
                <a:solidFill>
                  <a:schemeClr val="accent1">
                    <a:lumMod val="50000"/>
                  </a:schemeClr>
                </a:solidFill>
                <a:latin typeface="Century Gothic" panose="020B0502020202020204" pitchFamily="34" charset="0"/>
              </a:rPr>
              <a:t>artistic</a:t>
            </a:r>
          </a:p>
        </p:txBody>
      </p:sp>
      <p:sp>
        <p:nvSpPr>
          <p:cNvPr id="54" name="TextBox 53"/>
          <p:cNvSpPr txBox="1"/>
          <p:nvPr/>
        </p:nvSpPr>
        <p:spPr>
          <a:xfrm>
            <a:off x="7165062" y="3278927"/>
            <a:ext cx="1629109"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countryside</a:t>
            </a:r>
          </a:p>
        </p:txBody>
      </p:sp>
      <p:sp>
        <p:nvSpPr>
          <p:cNvPr id="55" name="TextBox 54"/>
          <p:cNvSpPr txBox="1"/>
          <p:nvPr/>
        </p:nvSpPr>
        <p:spPr>
          <a:xfrm>
            <a:off x="7165062" y="3728327"/>
            <a:ext cx="1684074"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newspaper</a:t>
            </a:r>
          </a:p>
        </p:txBody>
      </p:sp>
      <p:sp>
        <p:nvSpPr>
          <p:cNvPr id="56" name="TextBox 55"/>
          <p:cNvSpPr txBox="1"/>
          <p:nvPr/>
        </p:nvSpPr>
        <p:spPr>
          <a:xfrm>
            <a:off x="7064469" y="5211989"/>
            <a:ext cx="1286349" cy="400110"/>
          </a:xfrm>
          <a:prstGeom prst="rect">
            <a:avLst/>
          </a:prstGeom>
          <a:noFill/>
        </p:spPr>
        <p:txBody>
          <a:bodyPr wrap="square" rtlCol="0">
            <a:spAutoFit/>
          </a:bodyPr>
          <a:lstStyle/>
          <a:p>
            <a:pPr algn="ctr"/>
            <a:r>
              <a:rPr lang="en-GB" sz="2000" b="1" dirty="0">
                <a:solidFill>
                  <a:schemeClr val="accent1">
                    <a:lumMod val="50000"/>
                  </a:schemeClr>
                </a:solidFill>
                <a:latin typeface="Century Gothic" panose="020B0502020202020204" pitchFamily="34" charset="0"/>
              </a:rPr>
              <a:t>culture</a:t>
            </a:r>
          </a:p>
        </p:txBody>
      </p:sp>
      <p:sp>
        <p:nvSpPr>
          <p:cNvPr id="57" name="TextBox 56"/>
          <p:cNvSpPr txBox="1"/>
          <p:nvPr/>
        </p:nvSpPr>
        <p:spPr>
          <a:xfrm>
            <a:off x="7083219" y="4719161"/>
            <a:ext cx="1248851" cy="400110"/>
          </a:xfrm>
          <a:prstGeom prst="rect">
            <a:avLst/>
          </a:prstGeom>
          <a:noFill/>
        </p:spPr>
        <p:txBody>
          <a:bodyPr wrap="square" rtlCol="0">
            <a:spAutoFit/>
          </a:bodyPr>
          <a:lstStyle/>
          <a:p>
            <a:pPr algn="ctr"/>
            <a:r>
              <a:rPr lang="en-GB" sz="2000" b="1" dirty="0">
                <a:solidFill>
                  <a:schemeClr val="accent1">
                    <a:lumMod val="50000"/>
                  </a:schemeClr>
                </a:solidFill>
                <a:latin typeface="Century Gothic" panose="020B0502020202020204" pitchFamily="34" charset="0"/>
              </a:rPr>
              <a:t>correct</a:t>
            </a:r>
          </a:p>
        </p:txBody>
      </p:sp>
      <p:sp>
        <p:nvSpPr>
          <p:cNvPr id="58" name="TextBox 57"/>
          <p:cNvSpPr txBox="1"/>
          <p:nvPr/>
        </p:nvSpPr>
        <p:spPr>
          <a:xfrm>
            <a:off x="6777854" y="4255726"/>
            <a:ext cx="3036624" cy="400110"/>
          </a:xfrm>
          <a:prstGeom prst="rect">
            <a:avLst/>
          </a:prstGeom>
          <a:noFill/>
        </p:spPr>
        <p:txBody>
          <a:bodyPr wrap="square" rtlCol="0">
            <a:spAutoFit/>
          </a:bodyPr>
          <a:lstStyle/>
          <a:p>
            <a:pPr algn="ctr"/>
            <a:r>
              <a:rPr lang="en-GB" sz="2000" b="1" dirty="0">
                <a:solidFill>
                  <a:schemeClr val="accent1">
                    <a:lumMod val="50000"/>
                  </a:schemeClr>
                </a:solidFill>
                <a:latin typeface="Century Gothic" panose="020B0502020202020204" pitchFamily="34" charset="0"/>
              </a:rPr>
              <a:t>to listen, listening</a:t>
            </a:r>
          </a:p>
        </p:txBody>
      </p:sp>
      <p:sp>
        <p:nvSpPr>
          <p:cNvPr id="59" name="TextBox 58"/>
          <p:cNvSpPr txBox="1"/>
          <p:nvPr/>
        </p:nvSpPr>
        <p:spPr>
          <a:xfrm>
            <a:off x="6979175" y="5733403"/>
            <a:ext cx="2314367" cy="400110"/>
          </a:xfrm>
          <a:prstGeom prst="rect">
            <a:avLst/>
          </a:prstGeom>
          <a:noFill/>
        </p:spPr>
        <p:txBody>
          <a:bodyPr wrap="square" rtlCol="0">
            <a:spAutoFit/>
          </a:bodyPr>
          <a:lstStyle/>
          <a:p>
            <a:pPr algn="ctr"/>
            <a:r>
              <a:rPr lang="en-GB" sz="2000" b="1" dirty="0">
                <a:solidFill>
                  <a:schemeClr val="accent1">
                    <a:lumMod val="50000"/>
                  </a:schemeClr>
                </a:solidFill>
                <a:latin typeface="Century Gothic" panose="020B0502020202020204" pitchFamily="34" charset="0"/>
              </a:rPr>
              <a:t>to rest, resting</a:t>
            </a:r>
          </a:p>
        </p:txBody>
      </p:sp>
      <p:sp>
        <p:nvSpPr>
          <p:cNvPr id="60" name="Rounded Rectangle 59"/>
          <p:cNvSpPr/>
          <p:nvPr/>
        </p:nvSpPr>
        <p:spPr>
          <a:xfrm>
            <a:off x="10132386" y="40831"/>
            <a:ext cx="2008171" cy="31744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559" b="1" dirty="0">
              <a:solidFill>
                <a:prstClr val="white"/>
              </a:solidFill>
              <a:latin typeface="Century Gothic" panose="020B0502020202020204" pitchFamily="34" charset="0"/>
            </a:endParaRPr>
          </a:p>
        </p:txBody>
      </p:sp>
      <p:sp>
        <p:nvSpPr>
          <p:cNvPr id="61" name="Title 60"/>
          <p:cNvSpPr>
            <a:spLocks noGrp="1"/>
          </p:cNvSpPr>
          <p:nvPr>
            <p:ph type="title"/>
          </p:nvPr>
        </p:nvSpPr>
        <p:spPr>
          <a:xfrm>
            <a:off x="10132386" y="-62748"/>
            <a:ext cx="2353539" cy="510036"/>
          </a:xfrm>
        </p:spPr>
        <p:txBody>
          <a:bodyPr>
            <a:normAutofit/>
          </a:bodyPr>
          <a:lstStyle/>
          <a:p>
            <a:pPr defTabSz="903124">
              <a:lnSpc>
                <a:spcPct val="100000"/>
              </a:lnSpc>
              <a:spcBef>
                <a:spcPts val="0"/>
              </a:spcBef>
            </a:pPr>
            <a:r>
              <a:rPr lang="en-GB" sz="1559" b="1" dirty="0" err="1">
                <a:solidFill>
                  <a:prstClr val="white"/>
                </a:solidFill>
                <a:ea typeface="+mn-ea"/>
                <a:cs typeface="+mn-cs"/>
              </a:rPr>
              <a:t>escuchar</a:t>
            </a:r>
            <a:r>
              <a:rPr lang="en-GB" sz="1559" b="1" dirty="0">
                <a:solidFill>
                  <a:prstClr val="white"/>
                </a:solidFill>
                <a:ea typeface="+mn-ea"/>
                <a:cs typeface="+mn-cs"/>
              </a:rPr>
              <a:t> / escribir</a:t>
            </a:r>
            <a:endParaRPr lang="en-GB" dirty="0"/>
          </a:p>
        </p:txBody>
      </p:sp>
      <p:graphicFrame>
        <p:nvGraphicFramePr>
          <p:cNvPr id="62" name="Table 61"/>
          <p:cNvGraphicFramePr>
            <a:graphicFrameLocks noGrp="1"/>
          </p:cNvGraphicFramePr>
          <p:nvPr>
            <p:extLst>
              <p:ext uri="{D42A27DB-BD31-4B8C-83A1-F6EECF244321}">
                <p14:modId xmlns:p14="http://schemas.microsoft.com/office/powerpoint/2010/main" val="2821507881"/>
              </p:ext>
            </p:extLst>
          </p:nvPr>
        </p:nvGraphicFramePr>
        <p:xfrm>
          <a:off x="5510214" y="761695"/>
          <a:ext cx="1342246" cy="5400503"/>
        </p:xfrm>
        <a:graphic>
          <a:graphicData uri="http://schemas.openxmlformats.org/drawingml/2006/table">
            <a:tbl>
              <a:tblPr firstRow="1" bandRow="1">
                <a:tableStyleId>{5DA37D80-6434-44D0-A028-1B22A696006F}</a:tableStyleId>
              </a:tblPr>
              <a:tblGrid>
                <a:gridCol w="1342246">
                  <a:extLst>
                    <a:ext uri="{9D8B030D-6E8A-4147-A177-3AD203B41FA5}">
                      <a16:colId xmlns:a16="http://schemas.microsoft.com/office/drawing/2014/main" val="3826511760"/>
                    </a:ext>
                  </a:extLst>
                </a:gridCol>
              </a:tblGrid>
              <a:tr h="487194">
                <a:tc>
                  <a:txBody>
                    <a:bodyPr/>
                    <a:lstStyle/>
                    <a:p>
                      <a:pPr algn="ctr"/>
                      <a:endParaRPr lang="en-GB" sz="1900" b="1" i="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73340455"/>
                  </a:ext>
                </a:extLst>
              </a:tr>
              <a:tr h="487194">
                <a:tc>
                  <a:txBody>
                    <a:bodyPr/>
                    <a:lstStyle/>
                    <a:p>
                      <a:pPr algn="ctr"/>
                      <a:endParaRPr lang="en-GB" sz="1600" b="1" dirty="0">
                        <a:solidFill>
                          <a:srgbClr val="7030A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45640607"/>
                  </a:ext>
                </a:extLst>
              </a:tr>
              <a:tr h="487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4179238503"/>
                  </a:ext>
                </a:extLst>
              </a:tr>
              <a:tr h="5308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70167395"/>
                  </a:ext>
                </a:extLst>
              </a:tr>
              <a:tr h="487194">
                <a:tc>
                  <a:txBody>
                    <a:bodyPr/>
                    <a:lstStyle/>
                    <a:p>
                      <a:pPr algn="ctr"/>
                      <a:endParaRPr lang="en-GB" sz="1600" b="1" dirty="0">
                        <a:solidFill>
                          <a:srgbClr val="7030A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107718701"/>
                  </a:ext>
                </a:extLst>
              </a:tr>
              <a:tr h="487194">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556631420"/>
                  </a:ext>
                </a:extLst>
              </a:tr>
              <a:tr h="4871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245996"/>
                  </a:ext>
                </a:extLst>
              </a:tr>
              <a:tr h="487194">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2480737977"/>
                  </a:ext>
                </a:extLst>
              </a:tr>
              <a:tr h="487194">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612876144"/>
                  </a:ext>
                </a:extLst>
              </a:tr>
              <a:tr h="484887">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3750220700"/>
                  </a:ext>
                </a:extLst>
              </a:tr>
              <a:tr h="487194">
                <a:tc>
                  <a:txBody>
                    <a:bodyPr/>
                    <a:lstStyle/>
                    <a:p>
                      <a:pPr algn="ctr"/>
                      <a:endParaRPr lang="en-GB" sz="1600" b="1" dirty="0">
                        <a:solidFill>
                          <a:srgbClr val="002060"/>
                        </a:solidFill>
                        <a:latin typeface="Century Gothic" panose="020B0502020202020204" pitchFamily="34" charset="0"/>
                      </a:endParaRPr>
                    </a:p>
                  </a:txBody>
                  <a:tcPr marL="72746" marR="72746" marT="36373" marB="36373" anchor="ctr"/>
                </a:tc>
                <a:extLst>
                  <a:ext uri="{0D108BD9-81ED-4DB2-BD59-A6C34878D82A}">
                    <a16:rowId xmlns:a16="http://schemas.microsoft.com/office/drawing/2014/main" val="1914553514"/>
                  </a:ext>
                </a:extLst>
              </a:tr>
            </a:tbl>
          </a:graphicData>
        </a:graphic>
      </p:graphicFrame>
      <p:sp>
        <p:nvSpPr>
          <p:cNvPr id="63" name="TextBox 62"/>
          <p:cNvSpPr txBox="1"/>
          <p:nvPr/>
        </p:nvSpPr>
        <p:spPr>
          <a:xfrm>
            <a:off x="5530702" y="3766436"/>
            <a:ext cx="1546514"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periódi</a:t>
            </a:r>
            <a:r>
              <a:rPr lang="en-GB" sz="2000" b="1" dirty="0" err="1">
                <a:solidFill>
                  <a:srgbClr val="E25B00"/>
                </a:solidFill>
                <a:latin typeface="Century Gothic" panose="020B0502020202020204" pitchFamily="34" charset="0"/>
              </a:rPr>
              <a:t>co</a:t>
            </a:r>
            <a:endParaRPr lang="en-GB" sz="2000" b="1" dirty="0">
              <a:solidFill>
                <a:srgbClr val="E25B00"/>
              </a:solidFill>
              <a:latin typeface="Century Gothic" panose="020B0502020202020204" pitchFamily="34" charset="0"/>
            </a:endParaRPr>
          </a:p>
        </p:txBody>
      </p:sp>
      <p:sp>
        <p:nvSpPr>
          <p:cNvPr id="64" name="TextBox 63"/>
          <p:cNvSpPr txBox="1"/>
          <p:nvPr/>
        </p:nvSpPr>
        <p:spPr>
          <a:xfrm>
            <a:off x="5537565" y="3294951"/>
            <a:ext cx="1305514" cy="400110"/>
          </a:xfrm>
          <a:prstGeom prst="rect">
            <a:avLst/>
          </a:prstGeom>
          <a:noFill/>
        </p:spPr>
        <p:txBody>
          <a:bodyPr wrap="square" rtlCol="0">
            <a:spAutoFit/>
          </a:bodyPr>
          <a:lstStyle/>
          <a:p>
            <a:pPr algn="ctr"/>
            <a:r>
              <a:rPr lang="en-GB" sz="2000" b="1" dirty="0">
                <a:solidFill>
                  <a:srgbClr val="E25B00"/>
                </a:solidFill>
                <a:latin typeface="Century Gothic" panose="020B0502020202020204" pitchFamily="34" charset="0"/>
              </a:rPr>
              <a:t>ca</a:t>
            </a:r>
            <a:r>
              <a:rPr lang="en-GB" sz="2000" b="1" dirty="0">
                <a:solidFill>
                  <a:schemeClr val="accent1">
                    <a:lumMod val="50000"/>
                  </a:schemeClr>
                </a:solidFill>
                <a:latin typeface="Century Gothic" panose="020B0502020202020204" pitchFamily="34" charset="0"/>
              </a:rPr>
              <a:t>mpo</a:t>
            </a:r>
          </a:p>
        </p:txBody>
      </p:sp>
      <p:sp>
        <p:nvSpPr>
          <p:cNvPr id="65" name="TextBox 64"/>
          <p:cNvSpPr txBox="1"/>
          <p:nvPr/>
        </p:nvSpPr>
        <p:spPr>
          <a:xfrm>
            <a:off x="5672121" y="2776591"/>
            <a:ext cx="1376226"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artísti</a:t>
            </a:r>
            <a:r>
              <a:rPr lang="en-GB" sz="2000" b="1" dirty="0" err="1">
                <a:solidFill>
                  <a:srgbClr val="E25B00"/>
                </a:solidFill>
                <a:latin typeface="Century Gothic" panose="020B0502020202020204" pitchFamily="34" charset="0"/>
              </a:rPr>
              <a:t>co</a:t>
            </a:r>
            <a:endParaRPr lang="en-GB" sz="2000" b="1" dirty="0">
              <a:solidFill>
                <a:srgbClr val="E25B00"/>
              </a:solidFill>
              <a:latin typeface="Century Gothic" panose="020B0502020202020204" pitchFamily="34" charset="0"/>
            </a:endParaRPr>
          </a:p>
        </p:txBody>
      </p:sp>
      <p:sp>
        <p:nvSpPr>
          <p:cNvPr id="66" name="TextBox 65"/>
          <p:cNvSpPr txBox="1"/>
          <p:nvPr/>
        </p:nvSpPr>
        <p:spPr>
          <a:xfrm>
            <a:off x="5626676" y="1757900"/>
            <a:ext cx="1270977"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pelí</a:t>
            </a:r>
            <a:r>
              <a:rPr lang="en-GB" sz="2000" b="1" dirty="0" err="1">
                <a:solidFill>
                  <a:srgbClr val="E25B00"/>
                </a:solidFill>
                <a:latin typeface="Century Gothic" panose="020B0502020202020204" pitchFamily="34" charset="0"/>
              </a:rPr>
              <a:t>cu</a:t>
            </a:r>
            <a:r>
              <a:rPr lang="en-GB" sz="2000" b="1" dirty="0" err="1">
                <a:solidFill>
                  <a:schemeClr val="accent1">
                    <a:lumMod val="50000"/>
                  </a:schemeClr>
                </a:solidFill>
                <a:latin typeface="Century Gothic" panose="020B0502020202020204" pitchFamily="34" charset="0"/>
              </a:rPr>
              <a:t>la</a:t>
            </a:r>
            <a:endParaRPr lang="en-GB" sz="2000" b="1" dirty="0">
              <a:solidFill>
                <a:schemeClr val="accent1">
                  <a:lumMod val="50000"/>
                </a:schemeClr>
              </a:solidFill>
              <a:latin typeface="Century Gothic" panose="020B0502020202020204" pitchFamily="34" charset="0"/>
            </a:endParaRPr>
          </a:p>
        </p:txBody>
      </p:sp>
      <p:sp>
        <p:nvSpPr>
          <p:cNvPr id="67" name="TextBox 66"/>
          <p:cNvSpPr txBox="1"/>
          <p:nvPr/>
        </p:nvSpPr>
        <p:spPr>
          <a:xfrm>
            <a:off x="5634195" y="1270598"/>
            <a:ext cx="1219973" cy="400110"/>
          </a:xfrm>
          <a:prstGeom prst="rect">
            <a:avLst/>
          </a:prstGeom>
          <a:noFill/>
        </p:spPr>
        <p:txBody>
          <a:bodyPr wrap="square" rtlCol="0">
            <a:spAutoFit/>
          </a:bodyPr>
          <a:lstStyle/>
          <a:p>
            <a:r>
              <a:rPr lang="en-GB" sz="2000" b="1" dirty="0">
                <a:solidFill>
                  <a:srgbClr val="E25B00"/>
                </a:solidFill>
                <a:latin typeface="Century Gothic" panose="020B0502020202020204" pitchFamily="34" charset="0"/>
              </a:rPr>
              <a:t>co</a:t>
            </a:r>
            <a:r>
              <a:rPr lang="en-GB" sz="2000" b="1" dirty="0">
                <a:solidFill>
                  <a:schemeClr val="accent1">
                    <a:lumMod val="50000"/>
                  </a:schemeClr>
                </a:solidFill>
                <a:latin typeface="Century Gothic" panose="020B0502020202020204" pitchFamily="34" charset="0"/>
              </a:rPr>
              <a:t>mida</a:t>
            </a:r>
          </a:p>
        </p:txBody>
      </p:sp>
      <p:sp>
        <p:nvSpPr>
          <p:cNvPr id="68" name="TextBox 67"/>
          <p:cNvSpPr txBox="1"/>
          <p:nvPr/>
        </p:nvSpPr>
        <p:spPr>
          <a:xfrm>
            <a:off x="5617414" y="5208962"/>
            <a:ext cx="1181306" cy="400110"/>
          </a:xfrm>
          <a:prstGeom prst="rect">
            <a:avLst/>
          </a:prstGeom>
          <a:noFill/>
        </p:spPr>
        <p:txBody>
          <a:bodyPr wrap="square" rtlCol="0">
            <a:spAutoFit/>
          </a:bodyPr>
          <a:lstStyle/>
          <a:p>
            <a:pPr algn="ctr"/>
            <a:r>
              <a:rPr lang="en-GB" sz="2000" b="1" dirty="0" err="1">
                <a:solidFill>
                  <a:srgbClr val="E25B00"/>
                </a:solidFill>
                <a:latin typeface="Century Gothic" panose="020B0502020202020204" pitchFamily="34" charset="0"/>
              </a:rPr>
              <a:t>cu</a:t>
            </a:r>
            <a:r>
              <a:rPr lang="en-GB" sz="2000" b="1" dirty="0" err="1">
                <a:solidFill>
                  <a:schemeClr val="accent1">
                    <a:lumMod val="50000"/>
                  </a:schemeClr>
                </a:solidFill>
                <a:latin typeface="Century Gothic" panose="020B0502020202020204" pitchFamily="34" charset="0"/>
              </a:rPr>
              <a:t>ltura</a:t>
            </a:r>
            <a:endParaRPr lang="en-GB" sz="2000" b="1" dirty="0">
              <a:solidFill>
                <a:schemeClr val="accent1">
                  <a:lumMod val="50000"/>
                </a:schemeClr>
              </a:solidFill>
              <a:latin typeface="Century Gothic" panose="020B0502020202020204" pitchFamily="34" charset="0"/>
            </a:endParaRPr>
          </a:p>
        </p:txBody>
      </p:sp>
      <p:sp>
        <p:nvSpPr>
          <p:cNvPr id="69" name="TextBox 68"/>
          <p:cNvSpPr txBox="1"/>
          <p:nvPr/>
        </p:nvSpPr>
        <p:spPr>
          <a:xfrm>
            <a:off x="5579440" y="4737986"/>
            <a:ext cx="1288175"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co</a:t>
            </a:r>
            <a:r>
              <a:rPr lang="en-GB" sz="2000" b="1" dirty="0" err="1">
                <a:solidFill>
                  <a:schemeClr val="accent1">
                    <a:lumMod val="50000"/>
                  </a:schemeClr>
                </a:solidFill>
                <a:latin typeface="Century Gothic" panose="020B0502020202020204" pitchFamily="34" charset="0"/>
              </a:rPr>
              <a:t>rrecto</a:t>
            </a:r>
            <a:endParaRPr lang="en-GB" sz="2000" b="1" dirty="0">
              <a:solidFill>
                <a:schemeClr val="accent1">
                  <a:lumMod val="50000"/>
                </a:schemeClr>
              </a:solidFill>
              <a:latin typeface="Century Gothic" panose="020B0502020202020204" pitchFamily="34" charset="0"/>
            </a:endParaRPr>
          </a:p>
        </p:txBody>
      </p:sp>
      <p:sp>
        <p:nvSpPr>
          <p:cNvPr id="70" name="TextBox 69"/>
          <p:cNvSpPr txBox="1"/>
          <p:nvPr/>
        </p:nvSpPr>
        <p:spPr>
          <a:xfrm>
            <a:off x="5521692" y="4248971"/>
            <a:ext cx="1387204" cy="400110"/>
          </a:xfrm>
          <a:prstGeom prst="rect">
            <a:avLst/>
          </a:prstGeom>
          <a:noFill/>
        </p:spPr>
        <p:txBody>
          <a:bodyPr wrap="square" rtlCol="0">
            <a:spAutoFit/>
          </a:bodyPr>
          <a:lstStyle/>
          <a:p>
            <a:pPr algn="ctr"/>
            <a:r>
              <a:rPr lang="en-GB" sz="2000" b="1" dirty="0" err="1">
                <a:solidFill>
                  <a:schemeClr val="accent1">
                    <a:lumMod val="50000"/>
                  </a:schemeClr>
                </a:solidFill>
                <a:latin typeface="Century Gothic" panose="020B0502020202020204" pitchFamily="34" charset="0"/>
              </a:rPr>
              <a:t>es</a:t>
            </a:r>
            <a:r>
              <a:rPr lang="en-GB" sz="2000" b="1" dirty="0" err="1">
                <a:solidFill>
                  <a:srgbClr val="E25B00"/>
                </a:solidFill>
                <a:latin typeface="Century Gothic" panose="020B0502020202020204" pitchFamily="34" charset="0"/>
              </a:rPr>
              <a:t>cu</a:t>
            </a:r>
            <a:r>
              <a:rPr lang="en-GB" sz="2000" b="1" dirty="0" err="1">
                <a:solidFill>
                  <a:schemeClr val="accent1">
                    <a:lumMod val="50000"/>
                  </a:schemeClr>
                </a:solidFill>
                <a:latin typeface="Century Gothic" panose="020B0502020202020204" pitchFamily="34" charset="0"/>
              </a:rPr>
              <a:t>char</a:t>
            </a:r>
            <a:endParaRPr lang="en-GB" sz="1750" b="1" dirty="0">
              <a:solidFill>
                <a:schemeClr val="accent1">
                  <a:lumMod val="50000"/>
                </a:schemeClr>
              </a:solidFill>
              <a:latin typeface="Century Gothic" panose="020B0502020202020204" pitchFamily="34" charset="0"/>
            </a:endParaRPr>
          </a:p>
        </p:txBody>
      </p:sp>
      <p:sp>
        <p:nvSpPr>
          <p:cNvPr id="71" name="TextBox 70"/>
          <p:cNvSpPr txBox="1"/>
          <p:nvPr/>
        </p:nvSpPr>
        <p:spPr>
          <a:xfrm>
            <a:off x="5412560" y="5703345"/>
            <a:ext cx="1555524" cy="400110"/>
          </a:xfrm>
          <a:prstGeom prst="rect">
            <a:avLst/>
          </a:prstGeom>
          <a:noFill/>
        </p:spPr>
        <p:txBody>
          <a:bodyPr wrap="square" rtlCol="0">
            <a:spAutoFit/>
          </a:bodyPr>
          <a:lstStyle/>
          <a:p>
            <a:pPr algn="ctr"/>
            <a:r>
              <a:rPr lang="en-GB" sz="2000" b="1" dirty="0">
                <a:solidFill>
                  <a:schemeClr val="accent1">
                    <a:lumMod val="50000"/>
                  </a:schemeClr>
                </a:solidFill>
                <a:latin typeface="Century Gothic" panose="020B0502020202020204" pitchFamily="34" charset="0"/>
              </a:rPr>
              <a:t>des</a:t>
            </a:r>
            <a:r>
              <a:rPr lang="en-GB" sz="2000" b="1" dirty="0">
                <a:solidFill>
                  <a:srgbClr val="E25B00"/>
                </a:solidFill>
                <a:latin typeface="Century Gothic" panose="020B0502020202020204" pitchFamily="34" charset="0"/>
              </a:rPr>
              <a:t>ca</a:t>
            </a:r>
            <a:r>
              <a:rPr lang="en-GB" sz="2000" b="1" dirty="0">
                <a:solidFill>
                  <a:schemeClr val="accent1">
                    <a:lumMod val="50000"/>
                  </a:schemeClr>
                </a:solidFill>
                <a:latin typeface="Century Gothic" panose="020B0502020202020204" pitchFamily="34" charset="0"/>
              </a:rPr>
              <a:t>nsar</a:t>
            </a:r>
          </a:p>
        </p:txBody>
      </p:sp>
      <p:sp>
        <p:nvSpPr>
          <p:cNvPr id="72" name="TextBox 71"/>
          <p:cNvSpPr txBox="1"/>
          <p:nvPr/>
        </p:nvSpPr>
        <p:spPr>
          <a:xfrm>
            <a:off x="5645679" y="2254621"/>
            <a:ext cx="1236819" cy="400110"/>
          </a:xfrm>
          <a:prstGeom prst="rect">
            <a:avLst/>
          </a:prstGeom>
          <a:noFill/>
        </p:spPr>
        <p:txBody>
          <a:bodyPr wrap="square" rtlCol="0">
            <a:spAutoFit/>
          </a:bodyPr>
          <a:lstStyle/>
          <a:p>
            <a:r>
              <a:rPr lang="en-GB" sz="2000" b="1" dirty="0" err="1">
                <a:solidFill>
                  <a:srgbClr val="E25B00"/>
                </a:solidFill>
                <a:latin typeface="Century Gothic" panose="020B0502020202020204" pitchFamily="34" charset="0"/>
              </a:rPr>
              <a:t>ca</a:t>
            </a:r>
            <a:r>
              <a:rPr lang="en-GB" sz="2000" b="1" dirty="0" err="1">
                <a:solidFill>
                  <a:schemeClr val="accent1">
                    <a:lumMod val="50000"/>
                  </a:schemeClr>
                </a:solidFill>
                <a:latin typeface="Century Gothic" panose="020B0502020202020204" pitchFamily="34" charset="0"/>
              </a:rPr>
              <a:t>ntar</a:t>
            </a:r>
            <a:endParaRPr lang="en-GB" sz="2000" b="1"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33809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62"/>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6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7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5"/>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64"/>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0"/>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69"/>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68"/>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71"/>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48"/>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49"/>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1"/>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52"/>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50"/>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53"/>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54"/>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55"/>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58"/>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57"/>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56"/>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5" grpId="0"/>
      <p:bldP spid="26" grpId="0"/>
      <p:bldP spid="36" grpId="0"/>
      <p:bldP spid="37" grpId="0"/>
      <p:bldP spid="49" grpId="0"/>
      <p:bldP spid="50" grpId="0"/>
      <p:bldP spid="51" grpId="0"/>
      <p:bldP spid="52" grpId="0"/>
      <p:bldP spid="53" grpId="0"/>
      <p:bldP spid="54" grpId="0"/>
      <p:bldP spid="55" grpId="0"/>
      <p:bldP spid="56" grpId="0"/>
      <p:bldP spid="57" grpId="0"/>
      <p:bldP spid="58" grpId="0"/>
      <p:bldP spid="59" grpId="0"/>
      <p:bldP spid="63" grpId="0"/>
      <p:bldP spid="64" grpId="0"/>
      <p:bldP spid="65" grpId="0"/>
      <p:bldP spid="66" grpId="0"/>
      <p:bldP spid="67" grpId="0"/>
      <p:bldP spid="68" grpId="0"/>
      <p:bldP spid="69" grpId="0"/>
      <p:bldP spid="70" grpId="0"/>
      <p:bldP spid="71"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33"/>
            <a:ext cx="6649156" cy="867128"/>
          </a:xfrm>
          <a:prstGeom prst="rect">
            <a:avLst/>
          </a:prstGeom>
        </p:spPr>
      </p:pic>
      <p:sp>
        <p:nvSpPr>
          <p:cNvPr id="2" name="Title 1"/>
          <p:cNvSpPr>
            <a:spLocks noGrp="1"/>
          </p:cNvSpPr>
          <p:nvPr>
            <p:ph type="title"/>
          </p:nvPr>
        </p:nvSpPr>
        <p:spPr>
          <a:xfrm>
            <a:off x="94799" y="-266383"/>
            <a:ext cx="6484584" cy="1325563"/>
          </a:xfrm>
        </p:spPr>
        <p:txBody>
          <a:bodyPr>
            <a:normAutofit/>
          </a:bodyPr>
          <a:lstStyle/>
          <a:p>
            <a:r>
              <a:rPr lang="es-ES" sz="3600" b="1" dirty="0">
                <a:solidFill>
                  <a:schemeClr val="bg1"/>
                </a:solidFill>
              </a:rPr>
              <a:t>Vocabulario</a:t>
            </a:r>
          </a:p>
        </p:txBody>
      </p:sp>
      <p:graphicFrame>
        <p:nvGraphicFramePr>
          <p:cNvPr id="6" name="Table 19">
            <a:extLst>
              <a:ext uri="{FF2B5EF4-FFF2-40B4-BE49-F238E27FC236}">
                <a16:creationId xmlns:a16="http://schemas.microsoft.com/office/drawing/2014/main" id="{A279AC97-0552-4A54-9975-DC50626A1D95}"/>
              </a:ext>
            </a:extLst>
          </p:cNvPr>
          <p:cNvGraphicFramePr>
            <a:graphicFrameLocks noGrp="1"/>
          </p:cNvGraphicFramePr>
          <p:nvPr>
            <p:extLst>
              <p:ext uri="{D42A27DB-BD31-4B8C-83A1-F6EECF244321}">
                <p14:modId xmlns:p14="http://schemas.microsoft.com/office/powerpoint/2010/main" val="1826815281"/>
              </p:ext>
            </p:extLst>
          </p:nvPr>
        </p:nvGraphicFramePr>
        <p:xfrm>
          <a:off x="3470560" y="889028"/>
          <a:ext cx="6925444" cy="5439979"/>
        </p:xfrm>
        <a:graphic>
          <a:graphicData uri="http://schemas.openxmlformats.org/drawingml/2006/table">
            <a:tbl>
              <a:tblPr firstRow="1" firstCol="1" bandRow="1">
                <a:tableStyleId>{5940675A-B579-460E-94D1-54222C63F5DA}</a:tableStyleId>
              </a:tblPr>
              <a:tblGrid>
                <a:gridCol w="593670">
                  <a:extLst>
                    <a:ext uri="{9D8B030D-6E8A-4147-A177-3AD203B41FA5}">
                      <a16:colId xmlns:a16="http://schemas.microsoft.com/office/drawing/2014/main" val="20000"/>
                    </a:ext>
                  </a:extLst>
                </a:gridCol>
                <a:gridCol w="3165887">
                  <a:extLst>
                    <a:ext uri="{9D8B030D-6E8A-4147-A177-3AD203B41FA5}">
                      <a16:colId xmlns:a16="http://schemas.microsoft.com/office/drawing/2014/main" val="20001"/>
                    </a:ext>
                  </a:extLst>
                </a:gridCol>
                <a:gridCol w="3165887">
                  <a:extLst>
                    <a:ext uri="{9D8B030D-6E8A-4147-A177-3AD203B41FA5}">
                      <a16:colId xmlns:a16="http://schemas.microsoft.com/office/drawing/2014/main" val="20002"/>
                    </a:ext>
                  </a:extLst>
                </a:gridCol>
              </a:tblGrid>
              <a:tr h="436183">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español</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inglés</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16983">
                <a:tc>
                  <a:txBody>
                    <a:bodyPr/>
                    <a:lstStyle/>
                    <a:p>
                      <a:pPr algn="ctr">
                        <a:lnSpc>
                          <a:spcPct val="107000"/>
                        </a:lnSpc>
                        <a:spcAft>
                          <a:spcPts val="0"/>
                        </a:spcAft>
                      </a:pPr>
                      <a:r>
                        <a:rPr lang="en-GB" sz="2000" b="1" dirty="0">
                          <a:solidFill>
                            <a:srgbClr val="115076"/>
                          </a:solidFill>
                          <a:effectLst/>
                          <a:latin typeface="+mj-lt"/>
                        </a:rPr>
                        <a:t>1</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lunes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Monday</a:t>
                      </a:r>
                    </a:p>
                  </a:txBody>
                  <a:tcPr marL="68580" marR="68580" marT="0" marB="0" anchor="ctr"/>
                </a:tc>
                <a:extLst>
                  <a:ext uri="{0D108BD9-81ED-4DB2-BD59-A6C34878D82A}">
                    <a16:rowId xmlns:a16="http://schemas.microsoft.com/office/drawing/2014/main" val="10001"/>
                  </a:ext>
                </a:extLst>
              </a:tr>
              <a:tr h="416983">
                <a:tc>
                  <a:txBody>
                    <a:bodyPr/>
                    <a:lstStyle/>
                    <a:p>
                      <a:pPr algn="ctr">
                        <a:lnSpc>
                          <a:spcPct val="107000"/>
                        </a:lnSpc>
                        <a:spcAft>
                          <a:spcPts val="0"/>
                        </a:spcAft>
                      </a:pPr>
                      <a:r>
                        <a:rPr lang="en-GB" sz="2000" b="1" dirty="0">
                          <a:solidFill>
                            <a:srgbClr val="115076"/>
                          </a:solidFill>
                          <a:effectLst/>
                          <a:latin typeface="+mj-lt"/>
                        </a:rPr>
                        <a:t>2</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martes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Tuesday</a:t>
                      </a:r>
                    </a:p>
                  </a:txBody>
                  <a:tcPr marL="68580" marR="68580" marT="0" marB="0" anchor="ctr"/>
                </a:tc>
                <a:extLst>
                  <a:ext uri="{0D108BD9-81ED-4DB2-BD59-A6C34878D82A}">
                    <a16:rowId xmlns:a16="http://schemas.microsoft.com/office/drawing/2014/main" val="10002"/>
                  </a:ext>
                </a:extLst>
              </a:tr>
              <a:tr h="416983">
                <a:tc>
                  <a:txBody>
                    <a:bodyPr/>
                    <a:lstStyle/>
                    <a:p>
                      <a:pPr algn="ctr">
                        <a:lnSpc>
                          <a:spcPct val="107000"/>
                        </a:lnSpc>
                        <a:spcAft>
                          <a:spcPts val="0"/>
                        </a:spcAft>
                      </a:pPr>
                      <a:r>
                        <a:rPr lang="en-GB" sz="2000" b="1" dirty="0">
                          <a:solidFill>
                            <a:srgbClr val="115076"/>
                          </a:solidFill>
                          <a:effectLst/>
                          <a:latin typeface="+mj-lt"/>
                        </a:rPr>
                        <a:t>3</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miércoles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Wednesday</a:t>
                      </a:r>
                    </a:p>
                  </a:txBody>
                  <a:tcPr marL="68580" marR="68580" marT="0" marB="0" anchor="ctr"/>
                </a:tc>
                <a:extLst>
                  <a:ext uri="{0D108BD9-81ED-4DB2-BD59-A6C34878D82A}">
                    <a16:rowId xmlns:a16="http://schemas.microsoft.com/office/drawing/2014/main" val="10003"/>
                  </a:ext>
                </a:extLst>
              </a:tr>
              <a:tr h="416983">
                <a:tc>
                  <a:txBody>
                    <a:bodyPr/>
                    <a:lstStyle/>
                    <a:p>
                      <a:pPr algn="ctr">
                        <a:lnSpc>
                          <a:spcPct val="107000"/>
                        </a:lnSpc>
                        <a:spcAft>
                          <a:spcPts val="0"/>
                        </a:spcAft>
                      </a:pPr>
                      <a:r>
                        <a:rPr lang="en-GB" sz="2000" b="1" dirty="0">
                          <a:solidFill>
                            <a:srgbClr val="115076"/>
                          </a:solidFill>
                          <a:effectLst/>
                          <a:latin typeface="+mj-lt"/>
                        </a:rPr>
                        <a:t>4</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jueves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Thursday</a:t>
                      </a:r>
                    </a:p>
                  </a:txBody>
                  <a:tcPr marL="68580" marR="68580" marT="0" marB="0" anchor="ctr"/>
                </a:tc>
                <a:extLst>
                  <a:ext uri="{0D108BD9-81ED-4DB2-BD59-A6C34878D82A}">
                    <a16:rowId xmlns:a16="http://schemas.microsoft.com/office/drawing/2014/main" val="10004"/>
                  </a:ext>
                </a:extLst>
              </a:tr>
              <a:tr h="416983">
                <a:tc>
                  <a:txBody>
                    <a:bodyPr/>
                    <a:lstStyle/>
                    <a:p>
                      <a:pPr algn="ctr">
                        <a:lnSpc>
                          <a:spcPct val="107000"/>
                        </a:lnSpc>
                        <a:spcAft>
                          <a:spcPts val="0"/>
                        </a:spcAft>
                      </a:pPr>
                      <a:r>
                        <a:rPr lang="en-GB" sz="2000" b="1" dirty="0">
                          <a:solidFill>
                            <a:srgbClr val="115076"/>
                          </a:solidFill>
                          <a:effectLst/>
                          <a:latin typeface="+mj-lt"/>
                        </a:rPr>
                        <a:t>5</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viernes</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Friday</a:t>
                      </a:r>
                    </a:p>
                  </a:txBody>
                  <a:tcPr marL="68580" marR="68580" marT="0" marB="0" anchor="ctr"/>
                </a:tc>
                <a:extLst>
                  <a:ext uri="{0D108BD9-81ED-4DB2-BD59-A6C34878D82A}">
                    <a16:rowId xmlns:a16="http://schemas.microsoft.com/office/drawing/2014/main" val="10005"/>
                  </a:ext>
                </a:extLst>
              </a:tr>
              <a:tr h="416983">
                <a:tc>
                  <a:txBody>
                    <a:bodyPr/>
                    <a:lstStyle/>
                    <a:p>
                      <a:pPr algn="ctr">
                        <a:lnSpc>
                          <a:spcPct val="107000"/>
                        </a:lnSpc>
                        <a:spcAft>
                          <a:spcPts val="0"/>
                        </a:spcAft>
                      </a:pPr>
                      <a:r>
                        <a:rPr lang="en-GB" sz="2000" b="1" dirty="0">
                          <a:solidFill>
                            <a:srgbClr val="115076"/>
                          </a:solidFill>
                          <a:effectLst/>
                          <a:latin typeface="+mj-lt"/>
                        </a:rPr>
                        <a:t>6</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sábado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Saturday</a:t>
                      </a:r>
                    </a:p>
                  </a:txBody>
                  <a:tcPr marL="68580" marR="68580" marT="0" marB="0" anchor="ctr"/>
                </a:tc>
                <a:extLst>
                  <a:ext uri="{0D108BD9-81ED-4DB2-BD59-A6C34878D82A}">
                    <a16:rowId xmlns:a16="http://schemas.microsoft.com/office/drawing/2014/main" val="10006"/>
                  </a:ext>
                </a:extLst>
              </a:tr>
              <a:tr h="416983">
                <a:tc>
                  <a:txBody>
                    <a:bodyPr/>
                    <a:lstStyle/>
                    <a:p>
                      <a:pPr algn="ctr">
                        <a:lnSpc>
                          <a:spcPct val="107000"/>
                        </a:lnSpc>
                        <a:spcAft>
                          <a:spcPts val="0"/>
                        </a:spcAft>
                      </a:pPr>
                      <a:r>
                        <a:rPr lang="en-GB" sz="2000" b="1" dirty="0">
                          <a:solidFill>
                            <a:srgbClr val="115076"/>
                          </a:solidFill>
                          <a:effectLst/>
                          <a:latin typeface="+mj-lt"/>
                        </a:rPr>
                        <a:t>7</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domingo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Sunday</a:t>
                      </a:r>
                    </a:p>
                  </a:txBody>
                  <a:tcPr marL="68580" marR="68580" marT="0" marB="0" anchor="ctr"/>
                </a:tc>
                <a:extLst>
                  <a:ext uri="{0D108BD9-81ED-4DB2-BD59-A6C34878D82A}">
                    <a16:rowId xmlns:a16="http://schemas.microsoft.com/office/drawing/2014/main" val="10007"/>
                  </a:ext>
                </a:extLst>
              </a:tr>
              <a:tr h="416983">
                <a:tc>
                  <a:txBody>
                    <a:bodyPr/>
                    <a:lstStyle/>
                    <a:p>
                      <a:pPr algn="ctr">
                        <a:lnSpc>
                          <a:spcPct val="107000"/>
                        </a:lnSpc>
                        <a:spcAft>
                          <a:spcPts val="0"/>
                        </a:spcAft>
                      </a:pPr>
                      <a:r>
                        <a:rPr lang="en-GB" sz="2000" b="1" dirty="0">
                          <a:solidFill>
                            <a:srgbClr val="115076"/>
                          </a:solidFill>
                          <a:effectLst/>
                          <a:latin typeface="+mj-lt"/>
                        </a:rPr>
                        <a:t>8</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lavar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wash, washing</a:t>
                      </a:r>
                    </a:p>
                  </a:txBody>
                  <a:tcPr marL="68580" marR="68580" marT="0" marB="0" anchor="ctr"/>
                </a:tc>
                <a:extLst>
                  <a:ext uri="{0D108BD9-81ED-4DB2-BD59-A6C34878D82A}">
                    <a16:rowId xmlns:a16="http://schemas.microsoft.com/office/drawing/2014/main" val="10008"/>
                  </a:ext>
                </a:extLst>
              </a:tr>
              <a:tr h="416983">
                <a:tc>
                  <a:txBody>
                    <a:bodyPr/>
                    <a:lstStyle/>
                    <a:p>
                      <a:pPr algn="ctr">
                        <a:lnSpc>
                          <a:spcPct val="107000"/>
                        </a:lnSpc>
                        <a:spcAft>
                          <a:spcPts val="0"/>
                        </a:spcAft>
                      </a:pPr>
                      <a:r>
                        <a:rPr lang="en-GB" sz="2000" b="1" dirty="0">
                          <a:solidFill>
                            <a:srgbClr val="115076"/>
                          </a:solidFill>
                          <a:effectLst/>
                          <a:latin typeface="+mj-lt"/>
                        </a:rPr>
                        <a:t>9</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la ropa</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clothes</a:t>
                      </a:r>
                    </a:p>
                  </a:txBody>
                  <a:tcPr marL="68580" marR="68580" marT="0" marB="0" anchor="ctr"/>
                </a:tc>
                <a:extLst>
                  <a:ext uri="{0D108BD9-81ED-4DB2-BD59-A6C34878D82A}">
                    <a16:rowId xmlns:a16="http://schemas.microsoft.com/office/drawing/2014/main" val="10009"/>
                  </a:ext>
                </a:extLst>
              </a:tr>
              <a:tr h="416983">
                <a:tc>
                  <a:txBody>
                    <a:bodyPr/>
                    <a:lstStyle/>
                    <a:p>
                      <a:pPr algn="ctr">
                        <a:lnSpc>
                          <a:spcPct val="107000"/>
                        </a:lnSpc>
                        <a:spcAft>
                          <a:spcPts val="0"/>
                        </a:spcAft>
                      </a:pPr>
                      <a:r>
                        <a:rPr lang="en-GB" sz="2000" b="1" dirty="0">
                          <a:solidFill>
                            <a:srgbClr val="115076"/>
                          </a:solidFill>
                          <a:effectLst/>
                          <a:latin typeface="+mj-lt"/>
                        </a:rPr>
                        <a:t>10</a:t>
                      </a:r>
                      <a:endParaRPr lang="en-GB" sz="1600" b="1" dirty="0">
                        <a:solidFill>
                          <a:srgbClr val="115076"/>
                        </a:solidFill>
                        <a:effectLst/>
                        <a:latin typeface="+mj-lt"/>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limpiar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clean, cleaning</a:t>
                      </a:r>
                    </a:p>
                  </a:txBody>
                  <a:tcPr marL="68580" marR="68580" marT="0" marB="0" anchor="ctr"/>
                </a:tc>
                <a:extLst>
                  <a:ext uri="{0D108BD9-81ED-4DB2-BD59-A6C34878D82A}">
                    <a16:rowId xmlns:a16="http://schemas.microsoft.com/office/drawing/2014/main" val="10010"/>
                  </a:ext>
                </a:extLst>
              </a:tr>
              <a:tr h="416983">
                <a:tc>
                  <a:txBody>
                    <a:bodyPr/>
                    <a:lstStyle/>
                    <a:p>
                      <a:pPr algn="ctr">
                        <a:lnSpc>
                          <a:spcPct val="107000"/>
                        </a:lnSpc>
                        <a:spcAft>
                          <a:spcPts val="0"/>
                        </a:spcAft>
                      </a:pPr>
                      <a:r>
                        <a:rPr lang="en-GB" sz="2000" b="1" dirty="0">
                          <a:solidFill>
                            <a:srgbClr val="115076"/>
                          </a:solidFill>
                          <a:effectLst/>
                          <a:latin typeface="+mj-lt"/>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el suelo</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floor</a:t>
                      </a:r>
                    </a:p>
                  </a:txBody>
                  <a:tcPr marL="68580" marR="68580" marT="0" marB="0" anchor="ctr"/>
                </a:tc>
                <a:extLst>
                  <a:ext uri="{0D108BD9-81ED-4DB2-BD59-A6C34878D82A}">
                    <a16:rowId xmlns:a16="http://schemas.microsoft.com/office/drawing/2014/main" val="3632464017"/>
                  </a:ext>
                </a:extLst>
              </a:tr>
              <a:tr h="416983">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kern="1200" dirty="0">
                          <a:solidFill>
                            <a:srgbClr val="115076"/>
                          </a:solidFill>
                          <a:effectLst/>
                          <a:latin typeface="+mj-lt"/>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s-ES" sz="2000" noProof="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organizar</a:t>
                      </a:r>
                    </a:p>
                  </a:txBody>
                  <a:tcPr marL="68580" marR="68580" marT="0" marB="0" anchor="ctr"/>
                </a:tc>
                <a:tc>
                  <a:txBody>
                    <a:bodyPr/>
                    <a:lstStyle/>
                    <a:p>
                      <a:pPr algn="ctr">
                        <a:lnSpc>
                          <a:spcPct val="107000"/>
                        </a:lnSpc>
                        <a:spcAft>
                          <a:spcPts val="0"/>
                        </a:spcAft>
                      </a:pPr>
                      <a:r>
                        <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to organise, organising</a:t>
                      </a:r>
                    </a:p>
                  </a:txBody>
                  <a:tcPr marL="68580" marR="68580" marT="0" marB="0" anchor="ctr"/>
                </a:tc>
                <a:extLst>
                  <a:ext uri="{0D108BD9-81ED-4DB2-BD59-A6C34878D82A}">
                    <a16:rowId xmlns:a16="http://schemas.microsoft.com/office/drawing/2014/main" val="1387477903"/>
                  </a:ext>
                </a:extLst>
              </a:tr>
            </a:tbl>
          </a:graphicData>
        </a:graphic>
      </p:graphicFrame>
      <p:sp>
        <p:nvSpPr>
          <p:cNvPr id="43"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905678" y="137587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4"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900800" y="137587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Rectangle 44"/>
          <p:cNvSpPr/>
          <p:nvPr/>
        </p:nvSpPr>
        <p:spPr>
          <a:xfrm>
            <a:off x="11585792" y="1357311"/>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6"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830530" y="120659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47"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902827" y="534018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48" name="Rectangle 47" descr="box to hide timer as it goes off the page">
            <a:extLst>
              <a:ext uri="{FF2B5EF4-FFF2-40B4-BE49-F238E27FC236}">
                <a16:creationId xmlns:a16="http://schemas.microsoft.com/office/drawing/2014/main" id="{80BB973F-93FA-4A26-B850-9E1862347B2F}"/>
              </a:ext>
            </a:extLst>
          </p:cNvPr>
          <p:cNvSpPr/>
          <p:nvPr/>
        </p:nvSpPr>
        <p:spPr>
          <a:xfrm>
            <a:off x="10752084" y="556313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9" name="Rectangle 48"/>
          <p:cNvSpPr/>
          <p:nvPr/>
        </p:nvSpPr>
        <p:spPr>
          <a:xfrm>
            <a:off x="10775866" y="5536872"/>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p:cNvCxnSpPr/>
          <p:nvPr/>
        </p:nvCxnSpPr>
        <p:spPr>
          <a:xfrm>
            <a:off x="10897394" y="5532134"/>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1606941" y="1380209"/>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10626124" y="5740162"/>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53"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488547" y="733361"/>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grpSp>
        <p:nvGrpSpPr>
          <p:cNvPr id="13" name="Group 12"/>
          <p:cNvGrpSpPr/>
          <p:nvPr/>
        </p:nvGrpSpPr>
        <p:grpSpPr>
          <a:xfrm>
            <a:off x="7264070" y="1357311"/>
            <a:ext cx="3109855" cy="4938323"/>
            <a:chOff x="7264070" y="1357311"/>
            <a:chExt cx="3109855" cy="4938323"/>
          </a:xfrm>
        </p:grpSpPr>
        <p:sp>
          <p:nvSpPr>
            <p:cNvPr id="54" name="Rectangle 53"/>
            <p:cNvSpPr/>
            <p:nvPr/>
          </p:nvSpPr>
          <p:spPr>
            <a:xfrm>
              <a:off x="7272294" y="1357311"/>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7277925" y="1768552"/>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7270650" y="2209125"/>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7276281" y="2620366"/>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7264070" y="3031607"/>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7269701" y="3442848"/>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7272294" y="3863299"/>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7277925" y="4274540"/>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p:cNvSpPr/>
            <p:nvPr/>
          </p:nvSpPr>
          <p:spPr>
            <a:xfrm>
              <a:off x="7270650" y="4715113"/>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7276281" y="5126354"/>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p:cNvSpPr/>
            <p:nvPr/>
          </p:nvSpPr>
          <p:spPr>
            <a:xfrm>
              <a:off x="7264070" y="5537595"/>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7269701" y="5948836"/>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6" name="Group 65"/>
          <p:cNvGrpSpPr/>
          <p:nvPr/>
        </p:nvGrpSpPr>
        <p:grpSpPr>
          <a:xfrm>
            <a:off x="4104602" y="1362049"/>
            <a:ext cx="3109855" cy="4938323"/>
            <a:chOff x="7264070" y="1357311"/>
            <a:chExt cx="3109855" cy="4938323"/>
          </a:xfrm>
        </p:grpSpPr>
        <p:sp>
          <p:nvSpPr>
            <p:cNvPr id="67" name="Rectangle 66"/>
            <p:cNvSpPr/>
            <p:nvPr/>
          </p:nvSpPr>
          <p:spPr>
            <a:xfrm>
              <a:off x="7272294" y="1357311"/>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7277925" y="1768552"/>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7270650" y="2209125"/>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p:cNvSpPr/>
            <p:nvPr/>
          </p:nvSpPr>
          <p:spPr>
            <a:xfrm>
              <a:off x="7276281" y="2620366"/>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7264070" y="3031607"/>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7269701" y="3442848"/>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7272294" y="3863299"/>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7277925" y="4274540"/>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7270650" y="4715113"/>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7276281" y="5126354"/>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7264070" y="5537595"/>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7269701" y="5948836"/>
              <a:ext cx="3096000" cy="346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ular Callout 2"/>
          <p:cNvSpPr/>
          <p:nvPr/>
        </p:nvSpPr>
        <p:spPr>
          <a:xfrm>
            <a:off x="79977" y="852296"/>
            <a:ext cx="3305988" cy="4270849"/>
          </a:xfrm>
          <a:prstGeom prst="wedgeRectCallout">
            <a:avLst>
              <a:gd name="adj1" fmla="val 82049"/>
              <a:gd name="adj2" fmla="val -35931"/>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To say ‘</a:t>
            </a:r>
            <a:r>
              <a:rPr lang="en-GB" sz="2000" b="1" i="1" dirty="0">
                <a:solidFill>
                  <a:schemeClr val="bg1"/>
                </a:solidFill>
              </a:rPr>
              <a:t>on</a:t>
            </a:r>
            <a:r>
              <a:rPr lang="en-GB" sz="2000" dirty="0">
                <a:solidFill>
                  <a:schemeClr val="bg1"/>
                </a:solidFill>
              </a:rPr>
              <a:t>’ a day you just use ‘el’ or ‘los’. </a:t>
            </a:r>
          </a:p>
          <a:p>
            <a:endParaRPr lang="en-GB" sz="2000" dirty="0">
              <a:solidFill>
                <a:schemeClr val="bg1"/>
              </a:solidFill>
            </a:endParaRPr>
          </a:p>
          <a:p>
            <a:r>
              <a:rPr lang="en-GB" sz="2000" b="1" dirty="0">
                <a:solidFill>
                  <a:schemeClr val="bg1"/>
                </a:solidFill>
              </a:rPr>
              <a:t>(On) Monday</a:t>
            </a:r>
            <a:r>
              <a:rPr lang="en-GB" sz="2000" dirty="0">
                <a:solidFill>
                  <a:schemeClr val="bg1"/>
                </a:solidFill>
              </a:rPr>
              <a:t> = </a:t>
            </a:r>
            <a:r>
              <a:rPr lang="en-GB" sz="2000" b="1" dirty="0">
                <a:solidFill>
                  <a:schemeClr val="bg1"/>
                </a:solidFill>
              </a:rPr>
              <a:t>el lunes</a:t>
            </a:r>
          </a:p>
          <a:p>
            <a:r>
              <a:rPr lang="en-GB" sz="2000" b="1" dirty="0">
                <a:solidFill>
                  <a:schemeClr val="bg1"/>
                </a:solidFill>
              </a:rPr>
              <a:t>(On) Monday</a:t>
            </a:r>
            <a:r>
              <a:rPr lang="en-GB" sz="2000" b="1" u="sng" dirty="0">
                <a:solidFill>
                  <a:schemeClr val="bg1"/>
                </a:solidFill>
              </a:rPr>
              <a:t>s</a:t>
            </a:r>
            <a:r>
              <a:rPr lang="en-GB" sz="2000" dirty="0">
                <a:solidFill>
                  <a:schemeClr val="bg1"/>
                </a:solidFill>
              </a:rPr>
              <a:t> = </a:t>
            </a:r>
            <a:r>
              <a:rPr lang="en-GB" sz="2000" b="1" dirty="0">
                <a:solidFill>
                  <a:schemeClr val="bg1"/>
                </a:solidFill>
              </a:rPr>
              <a:t>los lunes</a:t>
            </a:r>
          </a:p>
          <a:p>
            <a:endParaRPr lang="en-GB" sz="2000" dirty="0">
              <a:solidFill>
                <a:schemeClr val="bg1"/>
              </a:solidFill>
            </a:endParaRPr>
          </a:p>
          <a:p>
            <a:r>
              <a:rPr lang="en-GB" sz="2000" dirty="0">
                <a:solidFill>
                  <a:schemeClr val="bg1"/>
                </a:solidFill>
              </a:rPr>
              <a:t>We add </a:t>
            </a:r>
            <a:r>
              <a:rPr lang="en-GB" sz="2000" b="1" dirty="0">
                <a:solidFill>
                  <a:schemeClr val="bg1"/>
                </a:solidFill>
              </a:rPr>
              <a:t>–s </a:t>
            </a:r>
            <a:r>
              <a:rPr lang="en-GB" sz="2000" dirty="0">
                <a:solidFill>
                  <a:schemeClr val="bg1"/>
                </a:solidFill>
              </a:rPr>
              <a:t>to ‘sábado’ and ‘domingo’ to make them plural.</a:t>
            </a:r>
          </a:p>
          <a:p>
            <a:endParaRPr lang="en-GB" sz="2000" dirty="0">
              <a:solidFill>
                <a:schemeClr val="bg1"/>
              </a:solidFill>
            </a:endParaRPr>
          </a:p>
          <a:p>
            <a:r>
              <a:rPr lang="en-GB" sz="2000" dirty="0">
                <a:solidFill>
                  <a:schemeClr val="bg1"/>
                </a:solidFill>
              </a:rPr>
              <a:t>(On) Saturday</a:t>
            </a:r>
            <a:r>
              <a:rPr lang="en-GB" sz="2000" b="1" u="sng" dirty="0">
                <a:solidFill>
                  <a:schemeClr val="bg1"/>
                </a:solidFill>
              </a:rPr>
              <a:t>s</a:t>
            </a:r>
            <a:r>
              <a:rPr lang="en-GB" sz="2000" dirty="0">
                <a:solidFill>
                  <a:schemeClr val="bg1"/>
                </a:solidFill>
              </a:rPr>
              <a:t> = los sábado</a:t>
            </a:r>
            <a:r>
              <a:rPr lang="en-GB" sz="2000" b="1" dirty="0">
                <a:solidFill>
                  <a:schemeClr val="bg1"/>
                </a:solidFill>
              </a:rPr>
              <a:t>s</a:t>
            </a:r>
            <a:r>
              <a:rPr lang="en-GB" sz="2000" dirty="0">
                <a:solidFill>
                  <a:schemeClr val="bg1"/>
                </a:solidFill>
              </a:rPr>
              <a:t>.</a:t>
            </a:r>
          </a:p>
          <a:p>
            <a:r>
              <a:rPr lang="en-GB" sz="2000" dirty="0">
                <a:solidFill>
                  <a:schemeClr val="bg1"/>
                </a:solidFill>
              </a:rPr>
              <a:t>(On) Sunday</a:t>
            </a:r>
            <a:r>
              <a:rPr lang="en-GB" sz="2000" b="1" u="sng" dirty="0">
                <a:solidFill>
                  <a:schemeClr val="bg1"/>
                </a:solidFill>
              </a:rPr>
              <a:t>s</a:t>
            </a:r>
            <a:r>
              <a:rPr lang="en-GB" sz="2000" dirty="0">
                <a:solidFill>
                  <a:schemeClr val="bg1"/>
                </a:solidFill>
              </a:rPr>
              <a:t> = los domingo</a:t>
            </a:r>
            <a:r>
              <a:rPr lang="en-GB" sz="2000" b="1" dirty="0">
                <a:solidFill>
                  <a:schemeClr val="bg1"/>
                </a:solidFill>
              </a:rPr>
              <a:t>s</a:t>
            </a:r>
            <a:r>
              <a:rPr lang="en-GB" sz="2000" dirty="0">
                <a:solidFill>
                  <a:schemeClr val="bg1"/>
                </a:solidFill>
              </a:rPr>
              <a:t>.</a:t>
            </a:r>
          </a:p>
        </p:txBody>
      </p:sp>
      <p:sp>
        <p:nvSpPr>
          <p:cNvPr id="4" name="Rectangular Callout 3"/>
          <p:cNvSpPr/>
          <p:nvPr/>
        </p:nvSpPr>
        <p:spPr>
          <a:xfrm>
            <a:off x="528637" y="5232410"/>
            <a:ext cx="2833528" cy="1205862"/>
          </a:xfrm>
          <a:prstGeom prst="wedgeRectCallout">
            <a:avLst>
              <a:gd name="adj1" fmla="val 97503"/>
              <a:gd name="adj2" fmla="val -164574"/>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Weekdays in Spanish don’t start with a capital letter.</a:t>
            </a:r>
          </a:p>
        </p:txBody>
      </p:sp>
    </p:spTree>
    <p:extLst>
      <p:ext uri="{BB962C8B-B14F-4D97-AF65-F5344CB8AC3E}">
        <p14:creationId xmlns:p14="http://schemas.microsoft.com/office/powerpoint/2010/main" val="396994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66"/>
                                        </p:tgtEl>
                                      </p:cBhvr>
                                    </p:animEffect>
                                    <p:set>
                                      <p:cBhvr>
                                        <p:cTn id="30"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2"/>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hold" nodeType="afterEffect">
                                  <p:stCondLst>
                                    <p:cond delay="0"/>
                                  </p:stCondLst>
                                  <p:childTnLst>
                                    <p:animEffect transition="out" filter="slide(fromBottom)">
                                      <p:cBhvr>
                                        <p:cTn id="35" dur="59000"/>
                                        <p:tgtEl>
                                          <p:spTgt spid="44"/>
                                        </p:tgtEl>
                                      </p:cBhvr>
                                    </p:animEffect>
                                    <p:set>
                                      <p:cBhvr>
                                        <p:cTn id="36" dur="1" fill="hold">
                                          <p:stCondLst>
                                            <p:cond delay="58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3" name="ZoneTexte 2">
            <a:extLst>
              <a:ext uri="{FF2B5EF4-FFF2-40B4-BE49-F238E27FC236}">
                <a16:creationId xmlns:a16="http://schemas.microsoft.com/office/drawing/2014/main" id="{D164AFBC-A1A6-44A3-B9CB-5AC3B5C249B6}"/>
              </a:ext>
            </a:extLst>
          </p:cNvPr>
          <p:cNvSpPr txBox="1"/>
          <p:nvPr/>
        </p:nvSpPr>
        <p:spPr>
          <a:xfrm>
            <a:off x="366264" y="1437089"/>
            <a:ext cx="11688598" cy="461665"/>
          </a:xfrm>
          <a:prstGeom prst="rect">
            <a:avLst/>
          </a:prstGeom>
          <a:noFill/>
        </p:spPr>
        <p:txBody>
          <a:bodyPr wrap="square" rtlCol="0">
            <a:spAutoFit/>
          </a:bodyPr>
          <a:lstStyle/>
          <a:p>
            <a:r>
              <a:rPr lang="en-US" sz="2400" dirty="0">
                <a:solidFill>
                  <a:srgbClr val="115076"/>
                </a:solidFill>
              </a:rPr>
              <a:t>Use the verb ‘deber’ to talk about obligations (what people must do).</a:t>
            </a:r>
          </a:p>
        </p:txBody>
      </p:sp>
      <p:sp>
        <p:nvSpPr>
          <p:cNvPr id="11" name="ZoneTexte 10">
            <a:extLst>
              <a:ext uri="{FF2B5EF4-FFF2-40B4-BE49-F238E27FC236}">
                <a16:creationId xmlns:a16="http://schemas.microsoft.com/office/drawing/2014/main" id="{D23524D3-9224-4D74-9CE0-4ED564673D55}"/>
              </a:ext>
            </a:extLst>
          </p:cNvPr>
          <p:cNvSpPr txBox="1"/>
          <p:nvPr/>
        </p:nvSpPr>
        <p:spPr>
          <a:xfrm>
            <a:off x="373881" y="2304584"/>
            <a:ext cx="8080803" cy="461665"/>
          </a:xfrm>
          <a:prstGeom prst="rect">
            <a:avLst/>
          </a:prstGeom>
          <a:noFill/>
        </p:spPr>
        <p:txBody>
          <a:bodyPr wrap="square" rtlCol="0">
            <a:spAutoFit/>
          </a:bodyPr>
          <a:lstStyle/>
          <a:p>
            <a:r>
              <a:rPr lang="fr-CA" sz="2400" dirty="0">
                <a:solidFill>
                  <a:srgbClr val="115076"/>
                </a:solidFill>
              </a:rPr>
              <a:t>To </a:t>
            </a:r>
            <a:r>
              <a:rPr lang="fr-CA" sz="2400" dirty="0" err="1">
                <a:solidFill>
                  <a:srgbClr val="115076"/>
                </a:solidFill>
              </a:rPr>
              <a:t>say</a:t>
            </a:r>
            <a:r>
              <a:rPr lang="fr-CA" sz="2400" dirty="0">
                <a:solidFill>
                  <a:srgbClr val="115076"/>
                </a:solidFill>
              </a:rPr>
              <a:t> ‘I must’ </a:t>
            </a:r>
            <a:r>
              <a:rPr lang="fr-CA" sz="2400" dirty="0" err="1">
                <a:solidFill>
                  <a:srgbClr val="115076"/>
                </a:solidFill>
              </a:rPr>
              <a:t>say</a:t>
            </a:r>
            <a:r>
              <a:rPr lang="fr-CA" sz="2400" dirty="0">
                <a:solidFill>
                  <a:srgbClr val="115076"/>
                </a:solidFill>
              </a:rPr>
              <a:t> ‘</a:t>
            </a:r>
            <a:r>
              <a:rPr lang="fr-CA" sz="2400" b="1" dirty="0" err="1">
                <a:solidFill>
                  <a:srgbClr val="115076"/>
                </a:solidFill>
              </a:rPr>
              <a:t>debo</a:t>
            </a:r>
            <a:r>
              <a:rPr lang="fr-CA" sz="2400" dirty="0">
                <a:solidFill>
                  <a:srgbClr val="115076"/>
                </a:solidFill>
              </a:rPr>
              <a:t>’:</a:t>
            </a:r>
            <a:endParaRPr lang="en-CA" sz="2400" dirty="0">
              <a:solidFill>
                <a:srgbClr val="115076"/>
              </a:solidFill>
            </a:endParaRPr>
          </a:p>
        </p:txBody>
      </p:sp>
      <p:sp>
        <p:nvSpPr>
          <p:cNvPr id="12" name="ZoneTexte 11">
            <a:extLst>
              <a:ext uri="{FF2B5EF4-FFF2-40B4-BE49-F238E27FC236}">
                <a16:creationId xmlns:a16="http://schemas.microsoft.com/office/drawing/2014/main" id="{ADDBC5CA-B42A-4441-8757-56CEB26F75B3}"/>
              </a:ext>
            </a:extLst>
          </p:cNvPr>
          <p:cNvSpPr txBox="1"/>
          <p:nvPr/>
        </p:nvSpPr>
        <p:spPr>
          <a:xfrm>
            <a:off x="406265" y="5076694"/>
            <a:ext cx="3225407" cy="461665"/>
          </a:xfrm>
          <a:prstGeom prst="rect">
            <a:avLst/>
          </a:prstGeom>
          <a:noFill/>
        </p:spPr>
        <p:txBody>
          <a:bodyPr wrap="square" rtlCol="0">
            <a:spAutoFit/>
          </a:bodyPr>
          <a:lstStyle/>
          <a:p>
            <a:r>
              <a:rPr lang="es-ES" sz="2400" b="1" dirty="0">
                <a:solidFill>
                  <a:srgbClr val="E25B00"/>
                </a:solidFill>
              </a:rPr>
              <a:t>Debe</a:t>
            </a:r>
            <a:r>
              <a:rPr lang="es-ES" sz="2000" dirty="0">
                <a:solidFill>
                  <a:schemeClr val="accent5">
                    <a:lumMod val="50000"/>
                  </a:schemeClr>
                </a:solidFill>
              </a:rPr>
              <a:t> </a:t>
            </a:r>
            <a:r>
              <a:rPr lang="es-ES" sz="2400" dirty="0">
                <a:solidFill>
                  <a:srgbClr val="115076"/>
                </a:solidFill>
              </a:rPr>
              <a:t>lavar la ropa</a:t>
            </a:r>
            <a:r>
              <a:rPr lang="es-ES" sz="2000" dirty="0">
                <a:solidFill>
                  <a:srgbClr val="115076"/>
                </a:solidFill>
              </a:rPr>
              <a:t>.</a:t>
            </a:r>
          </a:p>
        </p:txBody>
      </p:sp>
      <p:sp>
        <p:nvSpPr>
          <p:cNvPr id="13" name="ZoneTexte 12">
            <a:extLst>
              <a:ext uri="{FF2B5EF4-FFF2-40B4-BE49-F238E27FC236}">
                <a16:creationId xmlns:a16="http://schemas.microsoft.com/office/drawing/2014/main" id="{631A418F-8FBD-44B7-B0B2-8A38CEA12794}"/>
              </a:ext>
            </a:extLst>
          </p:cNvPr>
          <p:cNvSpPr txBox="1"/>
          <p:nvPr/>
        </p:nvSpPr>
        <p:spPr>
          <a:xfrm>
            <a:off x="424194" y="2999463"/>
            <a:ext cx="3710436" cy="461665"/>
          </a:xfrm>
          <a:prstGeom prst="rect">
            <a:avLst/>
          </a:prstGeom>
          <a:noFill/>
        </p:spPr>
        <p:txBody>
          <a:bodyPr wrap="square" rtlCol="0">
            <a:spAutoFit/>
          </a:bodyPr>
          <a:lstStyle/>
          <a:p>
            <a:r>
              <a:rPr lang="es-ES" sz="2400" b="1" dirty="0">
                <a:solidFill>
                  <a:srgbClr val="E25B00"/>
                </a:solidFill>
              </a:rPr>
              <a:t>Debo</a:t>
            </a:r>
            <a:r>
              <a:rPr lang="es-ES" sz="2000" dirty="0">
                <a:solidFill>
                  <a:schemeClr val="accent5">
                    <a:lumMod val="50000"/>
                  </a:schemeClr>
                </a:solidFill>
              </a:rPr>
              <a:t> </a:t>
            </a:r>
            <a:r>
              <a:rPr lang="es-ES" sz="2400" dirty="0">
                <a:solidFill>
                  <a:srgbClr val="115076"/>
                </a:solidFill>
              </a:rPr>
              <a:t>limpiar el suelo.</a:t>
            </a:r>
            <a:endParaRPr lang="es-ES" sz="2000" dirty="0">
              <a:solidFill>
                <a:srgbClr val="115076"/>
              </a:solidFill>
            </a:endParaRPr>
          </a:p>
        </p:txBody>
      </p:sp>
      <p:sp>
        <p:nvSpPr>
          <p:cNvPr id="14" name="ZoneTexte 13">
            <a:extLst>
              <a:ext uri="{FF2B5EF4-FFF2-40B4-BE49-F238E27FC236}">
                <a16:creationId xmlns:a16="http://schemas.microsoft.com/office/drawing/2014/main" id="{E2DF3248-A072-4D81-9BE4-BD6F1D4F07DD}"/>
              </a:ext>
            </a:extLst>
          </p:cNvPr>
          <p:cNvSpPr txBox="1"/>
          <p:nvPr/>
        </p:nvSpPr>
        <p:spPr>
          <a:xfrm>
            <a:off x="4134630" y="5055691"/>
            <a:ext cx="4721303" cy="461665"/>
          </a:xfrm>
          <a:prstGeom prst="rect">
            <a:avLst/>
          </a:prstGeom>
          <a:noFill/>
        </p:spPr>
        <p:txBody>
          <a:bodyPr wrap="square" rtlCol="0">
            <a:spAutoFit/>
          </a:bodyPr>
          <a:lstStyle/>
          <a:p>
            <a:r>
              <a:rPr lang="en-US" sz="2400" b="1" dirty="0">
                <a:solidFill>
                  <a:srgbClr val="E25B00"/>
                </a:solidFill>
              </a:rPr>
              <a:t>S/he must </a:t>
            </a:r>
            <a:r>
              <a:rPr lang="en-US" sz="2400" dirty="0">
                <a:solidFill>
                  <a:srgbClr val="115076"/>
                </a:solidFill>
              </a:rPr>
              <a:t>wash the clothes</a:t>
            </a:r>
            <a:r>
              <a:rPr lang="en-US" sz="2000" dirty="0">
                <a:solidFill>
                  <a:srgbClr val="115076"/>
                </a:solidFill>
              </a:rPr>
              <a:t>.</a:t>
            </a:r>
          </a:p>
        </p:txBody>
      </p:sp>
      <p:sp>
        <p:nvSpPr>
          <p:cNvPr id="15" name="ZoneTexte 14">
            <a:extLst>
              <a:ext uri="{FF2B5EF4-FFF2-40B4-BE49-F238E27FC236}">
                <a16:creationId xmlns:a16="http://schemas.microsoft.com/office/drawing/2014/main" id="{61B46173-CA96-4662-9498-4E906F55F9B8}"/>
              </a:ext>
            </a:extLst>
          </p:cNvPr>
          <p:cNvSpPr txBox="1"/>
          <p:nvPr/>
        </p:nvSpPr>
        <p:spPr>
          <a:xfrm>
            <a:off x="4152559" y="2999463"/>
            <a:ext cx="4116009" cy="461665"/>
          </a:xfrm>
          <a:prstGeom prst="rect">
            <a:avLst/>
          </a:prstGeom>
          <a:noFill/>
        </p:spPr>
        <p:txBody>
          <a:bodyPr wrap="square" rtlCol="0">
            <a:spAutoFit/>
          </a:bodyPr>
          <a:lstStyle/>
          <a:p>
            <a:r>
              <a:rPr lang="en-US" sz="2400" b="1" dirty="0">
                <a:solidFill>
                  <a:srgbClr val="E25B00"/>
                </a:solidFill>
              </a:rPr>
              <a:t>I</a:t>
            </a:r>
            <a:r>
              <a:rPr lang="en-US" sz="2400" b="1" dirty="0">
                <a:solidFill>
                  <a:srgbClr val="F66400"/>
                </a:solidFill>
              </a:rPr>
              <a:t> </a:t>
            </a:r>
            <a:r>
              <a:rPr lang="en-GB" sz="2400" b="1" dirty="0">
                <a:solidFill>
                  <a:srgbClr val="E25B00"/>
                </a:solidFill>
              </a:rPr>
              <a:t>must</a:t>
            </a:r>
            <a:r>
              <a:rPr lang="en-GB" sz="2400" b="1" dirty="0">
                <a:solidFill>
                  <a:srgbClr val="F66400"/>
                </a:solidFill>
              </a:rPr>
              <a:t> </a:t>
            </a:r>
            <a:r>
              <a:rPr lang="en-GB" sz="2400" dirty="0">
                <a:solidFill>
                  <a:srgbClr val="115076"/>
                </a:solidFill>
              </a:rPr>
              <a:t>clean the floor.</a:t>
            </a:r>
            <a:endParaRPr lang="es-ES" sz="2400" dirty="0">
              <a:solidFill>
                <a:srgbClr val="115076"/>
              </a:solidFill>
            </a:endParaRPr>
          </a:p>
        </p:txBody>
      </p:sp>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13855" y="226306"/>
            <a:ext cx="7351059" cy="870488"/>
          </a:xfrm>
        </p:spPr>
        <p:txBody>
          <a:bodyPr>
            <a:noAutofit/>
          </a:bodyPr>
          <a:lstStyle/>
          <a:p>
            <a:r>
              <a:rPr lang="en-CA" sz="2600" b="1" dirty="0">
                <a:solidFill>
                  <a:schemeClr val="bg1"/>
                </a:solidFill>
              </a:rPr>
              <a:t>Talking about </a:t>
            </a:r>
            <a:r>
              <a:rPr lang="en-GB" sz="2600" b="1" dirty="0">
                <a:solidFill>
                  <a:prstClr val="white"/>
                </a:solidFill>
              </a:rPr>
              <a:t>what people must do</a:t>
            </a:r>
            <a:br>
              <a:rPr lang="en-GB" sz="2600" b="1" dirty="0">
                <a:solidFill>
                  <a:prstClr val="white"/>
                </a:solidFill>
              </a:rPr>
            </a:br>
            <a:r>
              <a:rPr lang="en-GB" sz="2600" b="1" dirty="0">
                <a:solidFill>
                  <a:prstClr val="white"/>
                </a:solidFill>
              </a:rPr>
              <a:t>Using the modal verb ‘</a:t>
            </a:r>
            <a:r>
              <a:rPr lang="en-GB" sz="2600" b="1" dirty="0" err="1">
                <a:solidFill>
                  <a:prstClr val="white"/>
                </a:solidFill>
              </a:rPr>
              <a:t>deber</a:t>
            </a:r>
            <a:r>
              <a:rPr lang="en-GB" sz="2600" b="1" dirty="0">
                <a:solidFill>
                  <a:prstClr val="white"/>
                </a:solidFill>
              </a:rPr>
              <a:t>’</a:t>
            </a:r>
            <a:endParaRPr lang="en-CA" sz="2600" dirty="0">
              <a:solidFill>
                <a:srgbClr val="002060"/>
              </a:solidFill>
            </a:endParaRPr>
          </a:p>
        </p:txBody>
      </p:sp>
      <p:sp>
        <p:nvSpPr>
          <p:cNvPr id="26" name="ZoneTexte 10">
            <a:extLst>
              <a:ext uri="{FF2B5EF4-FFF2-40B4-BE49-F238E27FC236}">
                <a16:creationId xmlns:a16="http://schemas.microsoft.com/office/drawing/2014/main" id="{D0884DCE-A3C3-44C9-ACEB-39C71AC3FA7F}"/>
              </a:ext>
            </a:extLst>
          </p:cNvPr>
          <p:cNvSpPr txBox="1"/>
          <p:nvPr/>
        </p:nvSpPr>
        <p:spPr>
          <a:xfrm>
            <a:off x="373881" y="4389221"/>
            <a:ext cx="8080803" cy="461665"/>
          </a:xfrm>
          <a:prstGeom prst="rect">
            <a:avLst/>
          </a:prstGeom>
          <a:noFill/>
        </p:spPr>
        <p:txBody>
          <a:bodyPr wrap="square" rtlCol="0">
            <a:spAutoFit/>
          </a:bodyPr>
          <a:lstStyle/>
          <a:p>
            <a:r>
              <a:rPr lang="fr-CA" sz="2400" dirty="0">
                <a:solidFill>
                  <a:srgbClr val="115076"/>
                </a:solidFill>
              </a:rPr>
              <a:t>To </a:t>
            </a:r>
            <a:r>
              <a:rPr lang="fr-CA" sz="2400" dirty="0" err="1">
                <a:solidFill>
                  <a:srgbClr val="115076"/>
                </a:solidFill>
              </a:rPr>
              <a:t>say</a:t>
            </a:r>
            <a:r>
              <a:rPr lang="fr-CA" sz="2400" dirty="0">
                <a:solidFill>
                  <a:srgbClr val="115076"/>
                </a:solidFill>
              </a:rPr>
              <a:t> ‘s/</a:t>
            </a:r>
            <a:r>
              <a:rPr lang="fr-CA" sz="2400" dirty="0" err="1">
                <a:solidFill>
                  <a:srgbClr val="115076"/>
                </a:solidFill>
              </a:rPr>
              <a:t>he</a:t>
            </a:r>
            <a:r>
              <a:rPr lang="fr-CA" sz="2400" dirty="0">
                <a:solidFill>
                  <a:srgbClr val="115076"/>
                </a:solidFill>
              </a:rPr>
              <a:t> must’ </a:t>
            </a:r>
            <a:r>
              <a:rPr lang="fr-CA" sz="2400" dirty="0" err="1">
                <a:solidFill>
                  <a:srgbClr val="115076"/>
                </a:solidFill>
              </a:rPr>
              <a:t>say</a:t>
            </a:r>
            <a:r>
              <a:rPr lang="fr-CA" sz="2400" dirty="0">
                <a:solidFill>
                  <a:srgbClr val="115076"/>
                </a:solidFill>
              </a:rPr>
              <a:t> ‘</a:t>
            </a:r>
            <a:r>
              <a:rPr lang="fr-CA" sz="2400" b="1" dirty="0" err="1">
                <a:solidFill>
                  <a:srgbClr val="115076"/>
                </a:solidFill>
              </a:rPr>
              <a:t>debe</a:t>
            </a:r>
            <a:r>
              <a:rPr lang="fr-CA" sz="2400" dirty="0">
                <a:solidFill>
                  <a:srgbClr val="115076"/>
                </a:solidFill>
              </a:rPr>
              <a:t>’:</a:t>
            </a:r>
            <a:endParaRPr lang="en-CA" sz="2400" dirty="0">
              <a:solidFill>
                <a:srgbClr val="115076"/>
              </a:solidFill>
            </a:endParaRPr>
          </a:p>
        </p:txBody>
      </p:sp>
      <p:sp>
        <p:nvSpPr>
          <p:cNvPr id="2" name="Rounded Rectangular Callout 1"/>
          <p:cNvSpPr/>
          <p:nvPr/>
        </p:nvSpPr>
        <p:spPr>
          <a:xfrm>
            <a:off x="7610623" y="2110280"/>
            <a:ext cx="4451856" cy="2966414"/>
          </a:xfrm>
          <a:prstGeom prst="wedgeRoundRectCallout">
            <a:avLst>
              <a:gd name="adj1" fmla="val -143803"/>
              <a:gd name="adj2" fmla="val 5423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Use an infinitive (e.g. </a:t>
            </a:r>
            <a:r>
              <a:rPr lang="en-GB" sz="2000" b="1" dirty="0">
                <a:solidFill>
                  <a:schemeClr val="bg1"/>
                </a:solidFill>
              </a:rPr>
              <a:t>lavar</a:t>
            </a:r>
            <a:r>
              <a:rPr lang="en-GB" sz="2000" dirty="0">
                <a:solidFill>
                  <a:schemeClr val="bg1"/>
                </a:solidFill>
              </a:rPr>
              <a:t>) after ‘</a:t>
            </a:r>
            <a:r>
              <a:rPr lang="en-GB" sz="2000" b="1" dirty="0">
                <a:solidFill>
                  <a:schemeClr val="bg1"/>
                </a:solidFill>
              </a:rPr>
              <a:t>deber</a:t>
            </a:r>
            <a:r>
              <a:rPr lang="en-GB" sz="2000" dirty="0">
                <a:solidFill>
                  <a:schemeClr val="bg1"/>
                </a:solidFill>
              </a:rPr>
              <a:t>’. </a:t>
            </a:r>
          </a:p>
          <a:p>
            <a:endParaRPr lang="en-GB" sz="2000" dirty="0">
              <a:solidFill>
                <a:schemeClr val="bg1"/>
              </a:solidFill>
            </a:endParaRPr>
          </a:p>
          <a:p>
            <a:r>
              <a:rPr lang="en-GB" sz="2000" dirty="0">
                <a:solidFill>
                  <a:schemeClr val="bg1"/>
                </a:solidFill>
              </a:rPr>
              <a:t>You also use the infinitive form of the verb after ‘</a:t>
            </a:r>
            <a:r>
              <a:rPr lang="en-GB" sz="2000" b="1" dirty="0">
                <a:solidFill>
                  <a:schemeClr val="bg1"/>
                </a:solidFill>
              </a:rPr>
              <a:t>poder</a:t>
            </a:r>
            <a:r>
              <a:rPr lang="en-GB" sz="2000" dirty="0">
                <a:solidFill>
                  <a:schemeClr val="bg1"/>
                </a:solidFill>
              </a:rPr>
              <a:t>’. </a:t>
            </a:r>
          </a:p>
          <a:p>
            <a:endParaRPr lang="en-GB" sz="2000" dirty="0">
              <a:solidFill>
                <a:schemeClr val="bg1"/>
              </a:solidFill>
            </a:endParaRPr>
          </a:p>
          <a:p>
            <a:r>
              <a:rPr lang="en-GB" sz="2000" dirty="0">
                <a:solidFill>
                  <a:schemeClr val="bg1"/>
                </a:solidFill>
              </a:rPr>
              <a:t>E.g. </a:t>
            </a:r>
            <a:r>
              <a:rPr lang="en-GB" sz="2000" b="1" dirty="0">
                <a:solidFill>
                  <a:schemeClr val="bg1"/>
                </a:solidFill>
              </a:rPr>
              <a:t>Debe lavar la ropa</a:t>
            </a:r>
            <a:r>
              <a:rPr lang="en-GB" sz="2000" dirty="0">
                <a:solidFill>
                  <a:schemeClr val="bg1"/>
                </a:solidFill>
              </a:rPr>
              <a:t>.</a:t>
            </a:r>
          </a:p>
          <a:p>
            <a:r>
              <a:rPr lang="en-GB" sz="2000" dirty="0">
                <a:solidFill>
                  <a:schemeClr val="bg1"/>
                </a:solidFill>
              </a:rPr>
              <a:t>       </a:t>
            </a:r>
            <a:r>
              <a:rPr lang="en-GB" sz="2000" i="1" dirty="0">
                <a:solidFill>
                  <a:schemeClr val="bg1"/>
                </a:solidFill>
              </a:rPr>
              <a:t>S/he must wash the clothes</a:t>
            </a:r>
            <a:r>
              <a:rPr lang="en-GB" sz="2000" dirty="0">
                <a:solidFill>
                  <a:schemeClr val="bg1"/>
                </a:solidFill>
              </a:rPr>
              <a:t>.</a:t>
            </a: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4" grpId="0"/>
      <p:bldP spid="15" grpId="0"/>
      <p:bldP spid="26"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05345" y="2270124"/>
            <a:ext cx="93478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must | I have to]</a:t>
            </a:r>
          </a:p>
        </p:txBody>
      </p:sp>
      <p:sp>
        <p:nvSpPr>
          <p:cNvPr id="9" name="TextBox 8"/>
          <p:cNvSpPr txBox="1"/>
          <p:nvPr/>
        </p:nvSpPr>
        <p:spPr>
          <a:xfrm>
            <a:off x="3038170" y="3361674"/>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debe</a:t>
            </a:r>
          </a:p>
        </p:txBody>
      </p:sp>
      <p:sp>
        <p:nvSpPr>
          <p:cNvPr id="10" name="TextBox 9"/>
          <p:cNvSpPr txBox="1"/>
          <p:nvPr/>
        </p:nvSpPr>
        <p:spPr>
          <a:xfrm>
            <a:off x="3038170" y="5087738"/>
            <a:ext cx="593438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[s/he must | s/he has to]</a:t>
            </a:r>
          </a:p>
        </p:txBody>
      </p:sp>
      <p:sp>
        <p:nvSpPr>
          <p:cNvPr id="2" name="Title 1">
            <a:extLst>
              <a:ext uri="{FF2B5EF4-FFF2-40B4-BE49-F238E27FC236}">
                <a16:creationId xmlns:a16="http://schemas.microsoft.com/office/drawing/2014/main" id="{F7B3AC34-1155-42E6-A957-B514260D6D3C}"/>
              </a:ext>
            </a:extLst>
          </p:cNvPr>
          <p:cNvSpPr>
            <a:spLocks noGrp="1"/>
          </p:cNvSpPr>
          <p:nvPr>
            <p:ph type="title"/>
          </p:nvPr>
        </p:nvSpPr>
        <p:spPr>
          <a:xfrm>
            <a:off x="3652474" y="744311"/>
            <a:ext cx="4800600" cy="1325563"/>
          </a:xfrm>
        </p:spPr>
        <p:txBody>
          <a:bodyPr>
            <a:noAutofit/>
          </a:bodyPr>
          <a:lstStyle/>
          <a:p>
            <a:pPr algn="ctr"/>
            <a:r>
              <a:rPr lang="en-GB" sz="11500" b="1" dirty="0">
                <a:solidFill>
                  <a:srgbClr val="5B9BD5">
                    <a:lumMod val="50000"/>
                  </a:srgbClr>
                </a:solidFill>
              </a:rPr>
              <a:t>debo</a:t>
            </a:r>
            <a:endParaRPr lang="en-GB" sz="11500" dirty="0"/>
          </a:p>
        </p:txBody>
      </p:sp>
    </p:spTree>
    <p:extLst>
      <p:ext uri="{BB962C8B-B14F-4D97-AF65-F5344CB8AC3E}">
        <p14:creationId xmlns:p14="http://schemas.microsoft.com/office/powerpoint/2010/main" val="272740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o.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debe.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88548" y="3429000"/>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debe</a:t>
            </a:r>
          </a:p>
        </p:txBody>
      </p:sp>
      <p:sp>
        <p:nvSpPr>
          <p:cNvPr id="10" name="TextBox 9"/>
          <p:cNvSpPr txBox="1"/>
          <p:nvPr/>
        </p:nvSpPr>
        <p:spPr>
          <a:xfrm>
            <a:off x="3213884" y="5177960"/>
            <a:ext cx="5764231"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[s/he must |s/he has to]</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Help 10">
            <a:hlinkClick r:id="" action="ppaction://noaction" highlightClick="1"/>
          </p:cNvPr>
          <p:cNvSpPr/>
          <p:nvPr/>
        </p:nvSpPr>
        <p:spPr>
          <a:xfrm>
            <a:off x="2515926" y="50864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CFEBEFF-B4BD-47A4-9ED4-73787A1A26B2}"/>
              </a:ext>
            </a:extLst>
          </p:cNvPr>
          <p:cNvSpPr txBox="1"/>
          <p:nvPr/>
        </p:nvSpPr>
        <p:spPr>
          <a:xfrm>
            <a:off x="3700873" y="2136036"/>
            <a:ext cx="479025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must | I have to]</a:t>
            </a:r>
          </a:p>
        </p:txBody>
      </p:sp>
      <p:sp>
        <p:nvSpPr>
          <p:cNvPr id="2" name="Title 1">
            <a:extLst>
              <a:ext uri="{FF2B5EF4-FFF2-40B4-BE49-F238E27FC236}">
                <a16:creationId xmlns:a16="http://schemas.microsoft.com/office/drawing/2014/main" id="{10B7089E-E34C-4CD6-83AD-8C4B16E44B5B}"/>
              </a:ext>
            </a:extLst>
          </p:cNvPr>
          <p:cNvSpPr>
            <a:spLocks noGrp="1"/>
          </p:cNvSpPr>
          <p:nvPr>
            <p:ph type="title"/>
          </p:nvPr>
        </p:nvSpPr>
        <p:spPr>
          <a:xfrm>
            <a:off x="4061459" y="810473"/>
            <a:ext cx="4069080" cy="1325563"/>
          </a:xfrm>
        </p:spPr>
        <p:txBody>
          <a:bodyPr>
            <a:noAutofit/>
          </a:bodyPr>
          <a:lstStyle/>
          <a:p>
            <a:pPr algn="ctr"/>
            <a:r>
              <a:rPr lang="en-GB" sz="11500" b="1" dirty="0">
                <a:solidFill>
                  <a:srgbClr val="5B9BD5">
                    <a:lumMod val="50000"/>
                  </a:srgbClr>
                </a:solidFill>
              </a:rPr>
              <a:t>debo</a:t>
            </a:r>
            <a:endParaRPr lang="en-GB" sz="11500" dirty="0"/>
          </a:p>
        </p:txBody>
      </p:sp>
    </p:spTree>
    <p:extLst>
      <p:ext uri="{BB962C8B-B14F-4D97-AF65-F5344CB8AC3E}">
        <p14:creationId xmlns:p14="http://schemas.microsoft.com/office/powerpoint/2010/main" val="11826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o.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4" name="deb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3" grpId="0" animBg="1"/>
      <p:bldP spid="11" grpId="0" animBg="1"/>
      <p:bldP spid="12"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7933" y="761612"/>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debo</a:t>
            </a:r>
          </a:p>
        </p:txBody>
      </p:sp>
      <p:sp>
        <p:nvSpPr>
          <p:cNvPr id="8" name="TextBox 7"/>
          <p:cNvSpPr txBox="1"/>
          <p:nvPr/>
        </p:nvSpPr>
        <p:spPr>
          <a:xfrm>
            <a:off x="3038170" y="2351782"/>
            <a:ext cx="6334430" cy="1077218"/>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 must | I have to]</a:t>
            </a:r>
          </a:p>
          <a:p>
            <a:pPr algn="ctr"/>
            <a:endParaRPr lang="en-GB" sz="3200" dirty="0">
              <a:solidFill>
                <a:srgbClr val="5B9BD5">
                  <a:lumMod val="50000"/>
                </a:srgbClr>
              </a:solidFill>
              <a:latin typeface="Century Gothic" panose="020B0502020202020204" pitchFamily="34" charset="0"/>
            </a:endParaRPr>
          </a:p>
        </p:txBody>
      </p:sp>
      <p:sp>
        <p:nvSpPr>
          <p:cNvPr id="10" name="TextBox 9"/>
          <p:cNvSpPr txBox="1"/>
          <p:nvPr/>
        </p:nvSpPr>
        <p:spPr>
          <a:xfrm>
            <a:off x="194729" y="5008929"/>
            <a:ext cx="12021312"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I </a:t>
            </a:r>
            <a:r>
              <a:rPr lang="en-HK" sz="3200" b="1" dirty="0">
                <a:solidFill>
                  <a:srgbClr val="EA5F00"/>
                </a:solidFill>
                <a:latin typeface="Century Gothic" panose="020B0502020202020204" pitchFamily="34" charset="0"/>
              </a:rPr>
              <a:t>must / have to</a:t>
            </a:r>
            <a:r>
              <a:rPr lang="en-HK" sz="3200" b="1" dirty="0">
                <a:solidFill>
                  <a:srgbClr val="EA5F00"/>
                </a:solidFill>
                <a:latin typeface="Century Gothic" panose="020B0502020202020204" pitchFamily="34" charset="0"/>
                <a:cs typeface="Calibri" panose="020F0502020204030204" pitchFamily="34" charset="0"/>
              </a:rPr>
              <a:t> </a:t>
            </a:r>
            <a:r>
              <a:rPr lang="en-HK" sz="3200" dirty="0">
                <a:solidFill>
                  <a:srgbClr val="5B9BD5">
                    <a:lumMod val="50000"/>
                  </a:srgbClr>
                </a:solidFill>
                <a:latin typeface="Century Gothic" panose="020B0502020202020204" pitchFamily="34" charset="0"/>
              </a:rPr>
              <a:t>prepare food</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879070A4-DE9A-4963-A3F1-92851322323C}"/>
              </a:ext>
            </a:extLst>
          </p:cNvPr>
          <p:cNvSpPr>
            <a:spLocks noGrp="1"/>
          </p:cNvSpPr>
          <p:nvPr>
            <p:ph type="title"/>
          </p:nvPr>
        </p:nvSpPr>
        <p:spPr>
          <a:xfrm>
            <a:off x="947585" y="3853833"/>
            <a:ext cx="10515600" cy="1325563"/>
          </a:xfrm>
        </p:spPr>
        <p:txBody>
          <a:bodyPr/>
          <a:lstStyle/>
          <a:p>
            <a:pPr algn="ctr"/>
            <a:r>
              <a:rPr lang="en-GB" b="1" dirty="0">
                <a:solidFill>
                  <a:srgbClr val="EA5F00"/>
                </a:solidFill>
              </a:rPr>
              <a:t>D</a:t>
            </a:r>
            <a:r>
              <a:rPr lang="en-GB" b="1" dirty="0">
                <a:solidFill>
                  <a:srgbClr val="EA5F00"/>
                </a:solidFill>
                <a:cs typeface="Calibri" panose="020F0502020204030204" pitchFamily="34" charset="0"/>
              </a:rPr>
              <a:t>ebo</a:t>
            </a:r>
            <a:r>
              <a:rPr lang="en-GB" dirty="0">
                <a:solidFill>
                  <a:srgbClr val="5B9BD5">
                    <a:lumMod val="50000"/>
                  </a:srgbClr>
                </a:solidFill>
              </a:rPr>
              <a:t> </a:t>
            </a:r>
            <a:r>
              <a:rPr lang="en-GB" dirty="0" err="1">
                <a:solidFill>
                  <a:srgbClr val="5B9BD5">
                    <a:lumMod val="50000"/>
                  </a:srgbClr>
                </a:solidFill>
              </a:rPr>
              <a:t>preparar</a:t>
            </a:r>
            <a:r>
              <a:rPr lang="en-GB" dirty="0">
                <a:solidFill>
                  <a:srgbClr val="5B9BD5">
                    <a:lumMod val="50000"/>
                  </a:srgbClr>
                </a:solidFill>
              </a:rPr>
              <a:t> la comida.</a:t>
            </a:r>
            <a:endParaRPr lang="en-GB" dirty="0"/>
          </a:p>
        </p:txBody>
      </p:sp>
    </p:spTree>
    <p:extLst>
      <p:ext uri="{BB962C8B-B14F-4D97-AF65-F5344CB8AC3E}">
        <p14:creationId xmlns:p14="http://schemas.microsoft.com/office/powerpoint/2010/main" val="38529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bo preparar la comid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7933" y="761612"/>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debe</a:t>
            </a:r>
          </a:p>
        </p:txBody>
      </p:sp>
      <p:sp>
        <p:nvSpPr>
          <p:cNvPr id="8" name="TextBox 7"/>
          <p:cNvSpPr txBox="1"/>
          <p:nvPr/>
        </p:nvSpPr>
        <p:spPr>
          <a:xfrm>
            <a:off x="3038170" y="2351782"/>
            <a:ext cx="6334430" cy="1077218"/>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[s/he must | s/he has to]</a:t>
            </a:r>
          </a:p>
          <a:p>
            <a:pPr algn="ctr"/>
            <a:endParaRPr lang="en-GB" sz="3200" dirty="0">
              <a:solidFill>
                <a:srgbClr val="5B9BD5">
                  <a:lumMod val="50000"/>
                </a:srgbClr>
              </a:solidFill>
              <a:latin typeface="Century Gothic" panose="020B0502020202020204" pitchFamily="34" charset="0"/>
            </a:endParaRPr>
          </a:p>
        </p:txBody>
      </p:sp>
      <p:sp>
        <p:nvSpPr>
          <p:cNvPr id="10" name="TextBox 9"/>
          <p:cNvSpPr txBox="1"/>
          <p:nvPr/>
        </p:nvSpPr>
        <p:spPr>
          <a:xfrm>
            <a:off x="423329" y="5019170"/>
            <a:ext cx="12021312"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My brother </a:t>
            </a:r>
            <a:r>
              <a:rPr lang="en-HK" sz="3200" b="1" dirty="0">
                <a:solidFill>
                  <a:srgbClr val="EA5F00"/>
                </a:solidFill>
                <a:latin typeface="Century Gothic" panose="020B0502020202020204" pitchFamily="34" charset="0"/>
              </a:rPr>
              <a:t>must / has to</a:t>
            </a:r>
            <a:r>
              <a:rPr lang="en-HK" sz="3200" b="1" dirty="0">
                <a:solidFill>
                  <a:srgbClr val="EA5F00"/>
                </a:solidFill>
                <a:latin typeface="Century Gothic" panose="020B0502020202020204" pitchFamily="34" charset="0"/>
                <a:cs typeface="Calibri" panose="020F0502020204030204" pitchFamily="34" charset="0"/>
              </a:rPr>
              <a:t> </a:t>
            </a:r>
            <a:r>
              <a:rPr lang="en-HK" sz="3200" dirty="0">
                <a:solidFill>
                  <a:srgbClr val="5B9BD5">
                    <a:lumMod val="50000"/>
                  </a:srgbClr>
                </a:solidFill>
                <a:latin typeface="Century Gothic" panose="020B0502020202020204" pitchFamily="34" charset="0"/>
              </a:rPr>
              <a:t>wash the dishes</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70C4A83C-438F-408A-BCEF-DD0A90D4808D}"/>
              </a:ext>
            </a:extLst>
          </p:cNvPr>
          <p:cNvSpPr>
            <a:spLocks noGrp="1"/>
          </p:cNvSpPr>
          <p:nvPr>
            <p:ph type="title"/>
          </p:nvPr>
        </p:nvSpPr>
        <p:spPr>
          <a:xfrm>
            <a:off x="1539256" y="3693607"/>
            <a:ext cx="10515600" cy="1325563"/>
          </a:xfrm>
        </p:spPr>
        <p:txBody>
          <a:bodyPr/>
          <a:lstStyle/>
          <a:p>
            <a:r>
              <a:rPr lang="en-GB" dirty="0">
                <a:solidFill>
                  <a:srgbClr val="5B9BD5">
                    <a:lumMod val="50000"/>
                  </a:srgbClr>
                </a:solidFill>
              </a:rPr>
              <a:t>Mi hermano </a:t>
            </a:r>
            <a:r>
              <a:rPr lang="en-GB" b="1" dirty="0">
                <a:solidFill>
                  <a:srgbClr val="EA5F00"/>
                </a:solidFill>
                <a:cs typeface="Calibri" panose="020F0502020204030204" pitchFamily="34" charset="0"/>
              </a:rPr>
              <a:t>debe</a:t>
            </a:r>
            <a:r>
              <a:rPr lang="en-GB" dirty="0">
                <a:solidFill>
                  <a:srgbClr val="5B9BD5">
                    <a:lumMod val="50000"/>
                  </a:srgbClr>
                </a:solidFill>
              </a:rPr>
              <a:t> lavar los </a:t>
            </a:r>
            <a:r>
              <a:rPr lang="en-GB" dirty="0" err="1">
                <a:solidFill>
                  <a:srgbClr val="5B9BD5">
                    <a:lumMod val="50000"/>
                  </a:srgbClr>
                </a:solidFill>
              </a:rPr>
              <a:t>platos</a:t>
            </a:r>
            <a:r>
              <a:rPr lang="en-GB" dirty="0">
                <a:solidFill>
                  <a:srgbClr val="5B9BD5">
                    <a:lumMod val="50000"/>
                  </a:srgbClr>
                </a:solidFill>
              </a:rPr>
              <a:t>.</a:t>
            </a:r>
            <a:endParaRPr lang="en-GB" dirty="0"/>
          </a:p>
        </p:txBody>
      </p:sp>
    </p:spTree>
    <p:extLst>
      <p:ext uri="{BB962C8B-B14F-4D97-AF65-F5344CB8AC3E}">
        <p14:creationId xmlns:p14="http://schemas.microsoft.com/office/powerpoint/2010/main" val="308311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mi hermano debe lavar los plato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p:cNvGraphicFramePr>
            <a:graphicFrameLocks noGrp="1"/>
          </p:cNvGraphicFramePr>
          <p:nvPr>
            <p:extLst>
              <p:ext uri="{D42A27DB-BD31-4B8C-83A1-F6EECF244321}">
                <p14:modId xmlns:p14="http://schemas.microsoft.com/office/powerpoint/2010/main" val="2461001307"/>
              </p:ext>
            </p:extLst>
          </p:nvPr>
        </p:nvGraphicFramePr>
        <p:xfrm>
          <a:off x="5741090" y="1001298"/>
          <a:ext cx="2585816" cy="4915224"/>
        </p:xfrm>
        <a:graphic>
          <a:graphicData uri="http://schemas.openxmlformats.org/drawingml/2006/table">
            <a:tbl>
              <a:tblPr firstRow="1" bandRow="1">
                <a:tableStyleId>{8A107856-5554-42FB-B03E-39F5DBC370BA}</a:tableStyleId>
              </a:tblPr>
              <a:tblGrid>
                <a:gridCol w="1201153">
                  <a:extLst>
                    <a:ext uri="{9D8B030D-6E8A-4147-A177-3AD203B41FA5}">
                      <a16:colId xmlns:a16="http://schemas.microsoft.com/office/drawing/2014/main" val="2928869905"/>
                    </a:ext>
                  </a:extLst>
                </a:gridCol>
                <a:gridCol w="1384663">
                  <a:extLst>
                    <a:ext uri="{9D8B030D-6E8A-4147-A177-3AD203B41FA5}">
                      <a16:colId xmlns:a16="http://schemas.microsoft.com/office/drawing/2014/main" val="2415405571"/>
                    </a:ext>
                  </a:extLst>
                </a:gridCol>
              </a:tblGrid>
              <a:tr h="697347">
                <a:tc>
                  <a:txBody>
                    <a:bodyPr/>
                    <a:lstStyle/>
                    <a:p>
                      <a:pPr algn="ctr"/>
                      <a:endParaRPr lang="en-GB" sz="2000" b="1" baseline="0" dirty="0">
                        <a:solidFill>
                          <a:schemeClr val="accent1">
                            <a:lumMod val="50000"/>
                          </a:schemeClr>
                        </a:solidFill>
                        <a:latin typeface="Century Gothic" panose="020B0502020202020204" pitchFamily="34" charset="0"/>
                      </a:endParaRPr>
                    </a:p>
                    <a:p>
                      <a:pPr algn="ctr"/>
                      <a:r>
                        <a:rPr lang="en-GB" sz="2000" b="0" baseline="0" dirty="0">
                          <a:solidFill>
                            <a:schemeClr val="accent1">
                              <a:lumMod val="50000"/>
                            </a:schemeClr>
                          </a:solidFill>
                          <a:latin typeface="Century Gothic" panose="020B0502020202020204" pitchFamily="34" charset="0"/>
                        </a:rPr>
                        <a:t>‘I must’</a:t>
                      </a:r>
                    </a:p>
                  </a:txBody>
                  <a:tcPr anchor="ctr">
                    <a:noFill/>
                  </a:tcPr>
                </a:tc>
                <a:tc>
                  <a:txBody>
                    <a:bodyPr/>
                    <a:lstStyle/>
                    <a:p>
                      <a:pPr algn="ctr"/>
                      <a:endParaRPr lang="en-GB" sz="2000" b="1" baseline="0" dirty="0">
                        <a:solidFill>
                          <a:schemeClr val="accent1">
                            <a:lumMod val="50000"/>
                          </a:schemeClr>
                        </a:solidFill>
                        <a:latin typeface="Century Gothic" panose="020B0502020202020204" pitchFamily="34" charset="0"/>
                      </a:endParaRPr>
                    </a:p>
                    <a:p>
                      <a:pPr algn="ctr"/>
                      <a:r>
                        <a:rPr lang="en-GB" sz="2000" b="0" baseline="0" dirty="0">
                          <a:solidFill>
                            <a:schemeClr val="accent1">
                              <a:lumMod val="50000"/>
                            </a:schemeClr>
                          </a:solidFill>
                          <a:latin typeface="Century Gothic" panose="020B0502020202020204" pitchFamily="34" charset="0"/>
                        </a:rPr>
                        <a:t>‘he must’</a:t>
                      </a:r>
                      <a:endParaRPr lang="en-GB" sz="2000" b="0" dirty="0">
                        <a:solidFill>
                          <a:schemeClr val="accent1">
                            <a:lumMod val="50000"/>
                          </a:schemeClr>
                        </a:solidFill>
                        <a:latin typeface="Century Gothic" panose="020B0502020202020204" pitchFamily="34" charset="0"/>
                      </a:endParaRPr>
                    </a:p>
                  </a:txBody>
                  <a:tcPr anchor="ctr">
                    <a:noFill/>
                  </a:tcPr>
                </a:tc>
                <a:extLst>
                  <a:ext uri="{0D108BD9-81ED-4DB2-BD59-A6C34878D82A}">
                    <a16:rowId xmlns:a16="http://schemas.microsoft.com/office/drawing/2014/main" val="924415809"/>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100476975"/>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848763795"/>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4107030061"/>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067270774"/>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4255301201"/>
                  </a:ext>
                </a:extLst>
              </a:tr>
              <a:tr h="526773">
                <a:tc>
                  <a:txBody>
                    <a:bodyPr/>
                    <a:lstStyle/>
                    <a:p>
                      <a:endParaRPr lang="en-GB">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623565507"/>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164601267"/>
                  </a:ext>
                </a:extLst>
              </a:tr>
              <a:tr h="526773">
                <a:tc>
                  <a:txBody>
                    <a:bodyPr/>
                    <a:lstStyle/>
                    <a:p>
                      <a:endParaRPr lang="en-GB" dirty="0">
                        <a:solidFill>
                          <a:schemeClr val="accent1">
                            <a:lumMod val="50000"/>
                          </a:schemeClr>
                        </a:solidFill>
                        <a:latin typeface="Century Gothic" panose="020B0502020202020204" pitchFamily="34" charset="0"/>
                      </a:endParaRPr>
                    </a:p>
                  </a:txBody>
                  <a:tcPr>
                    <a:noFill/>
                  </a:tcPr>
                </a:tc>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961647291"/>
                  </a:ext>
                </a:extLst>
              </a:tr>
            </a:tbl>
          </a:graphicData>
        </a:graphic>
      </p:graphicFrame>
      <p:pic>
        <p:nvPicPr>
          <p:cNvPr id="3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961" y="22397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756" y="175924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0793" y="278787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6873" y="332226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961" y="386752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0793" y="438775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961" y="488865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961" y="5425833"/>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17430" y="433518"/>
            <a:ext cx="184957" cy="45719"/>
          </a:xfrm>
        </p:spPr>
        <p:txBody>
          <a:bodyPr>
            <a:normAutofit fontScale="90000"/>
          </a:bodyPr>
          <a:lstStyle/>
          <a:p>
            <a:r>
              <a:rPr lang="en-GB" sz="100" b="1" dirty="0">
                <a:solidFill>
                  <a:schemeClr val="bg1"/>
                </a:solidFill>
                <a:latin typeface="Century Gothic" panose="020B0502020202020204" pitchFamily="34" charset="0"/>
              </a:rPr>
              <a:t>leer</a:t>
            </a:r>
          </a:p>
        </p:txBody>
      </p:sp>
      <p:sp>
        <p:nvSpPr>
          <p:cNvPr id="46" name="TextBox 45"/>
          <p:cNvSpPr txBox="1"/>
          <p:nvPr/>
        </p:nvSpPr>
        <p:spPr>
          <a:xfrm>
            <a:off x="91002" y="92938"/>
            <a:ext cx="11236487" cy="430887"/>
          </a:xfrm>
          <a:prstGeom prst="rect">
            <a:avLst/>
          </a:prstGeom>
          <a:noFill/>
        </p:spPr>
        <p:txBody>
          <a:bodyPr wrap="square" rtlCol="0">
            <a:spAutoFit/>
          </a:bodyPr>
          <a:lstStyle/>
          <a:p>
            <a:r>
              <a:rPr lang="en-GB" sz="2200" b="1" dirty="0">
                <a:solidFill>
                  <a:schemeClr val="accent1">
                    <a:lumMod val="50000"/>
                  </a:schemeClr>
                </a:solidFill>
              </a:rPr>
              <a:t>María escribe una </a:t>
            </a:r>
            <a:r>
              <a:rPr lang="en-GB" sz="2200" b="1" dirty="0" err="1">
                <a:solidFill>
                  <a:schemeClr val="accent1">
                    <a:lumMod val="50000"/>
                  </a:schemeClr>
                </a:solidFill>
              </a:rPr>
              <a:t>lista</a:t>
            </a:r>
            <a:r>
              <a:rPr lang="en-GB" sz="2200" b="1" dirty="0">
                <a:solidFill>
                  <a:schemeClr val="accent1">
                    <a:lumMod val="50000"/>
                  </a:schemeClr>
                </a:solidFill>
              </a:rPr>
              <a:t> de tareas. She writes tasks for herself and her brother, Pep. </a:t>
            </a:r>
          </a:p>
        </p:txBody>
      </p:sp>
      <p:sp>
        <p:nvSpPr>
          <p:cNvPr id="47" name="TextBox 46"/>
          <p:cNvSpPr txBox="1"/>
          <p:nvPr/>
        </p:nvSpPr>
        <p:spPr>
          <a:xfrm>
            <a:off x="91003" y="457305"/>
            <a:ext cx="7316554"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¿Qué </a:t>
            </a:r>
            <a:r>
              <a:rPr lang="en-GB" sz="2200" b="1" dirty="0" err="1">
                <a:solidFill>
                  <a:schemeClr val="accent1">
                    <a:lumMod val="50000"/>
                  </a:schemeClr>
                </a:solidFill>
                <a:latin typeface="Century Gothic" panose="020B0502020202020204" pitchFamily="34" charset="0"/>
              </a:rPr>
              <a:t>significa</a:t>
            </a:r>
            <a:r>
              <a:rPr lang="en-GB" sz="2200" b="1" dirty="0">
                <a:solidFill>
                  <a:schemeClr val="accent1">
                    <a:lumMod val="50000"/>
                  </a:schemeClr>
                </a:solidFill>
                <a:latin typeface="Century Gothic" panose="020B0502020202020204" pitchFamily="34" charset="0"/>
              </a:rPr>
              <a:t>?</a:t>
            </a:r>
            <a:endParaRPr lang="en-GB" sz="2200" b="1" dirty="0">
              <a:solidFill>
                <a:schemeClr val="accent1">
                  <a:lumMod val="50000"/>
                </a:schemeClr>
              </a:solidFill>
            </a:endParaRPr>
          </a:p>
        </p:txBody>
      </p:sp>
      <p:sp>
        <p:nvSpPr>
          <p:cNvPr id="48" name="Rectangle 47"/>
          <p:cNvSpPr/>
          <p:nvPr/>
        </p:nvSpPr>
        <p:spPr>
          <a:xfrm>
            <a:off x="2259711" y="464456"/>
            <a:ext cx="9067779" cy="430887"/>
          </a:xfrm>
          <a:prstGeom prst="rect">
            <a:avLst/>
          </a:prstGeom>
        </p:spPr>
        <p:txBody>
          <a:bodyPr wrap="square">
            <a:spAutoFit/>
          </a:bodyPr>
          <a:lstStyle/>
          <a:p>
            <a:r>
              <a:rPr lang="en-GB" sz="2200" b="1" dirty="0">
                <a:solidFill>
                  <a:schemeClr val="accent1">
                    <a:lumMod val="50000"/>
                  </a:schemeClr>
                </a:solidFill>
                <a:latin typeface="Century Gothic" panose="020B0502020202020204" pitchFamily="34" charset="0"/>
              </a:rPr>
              <a:t>Marca la opción </a:t>
            </a:r>
            <a:r>
              <a:rPr lang="en-GB" sz="2200" b="1" dirty="0" err="1">
                <a:solidFill>
                  <a:schemeClr val="accent1">
                    <a:lumMod val="50000"/>
                  </a:schemeClr>
                </a:solidFill>
                <a:latin typeface="Century Gothic" panose="020B0502020202020204" pitchFamily="34" charset="0"/>
              </a:rPr>
              <a:t>correcta</a:t>
            </a: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Luego</a:t>
            </a:r>
            <a:r>
              <a:rPr lang="en-GB" sz="2200" b="1" dirty="0">
                <a:solidFill>
                  <a:schemeClr val="accent1">
                    <a:lumMod val="50000"/>
                  </a:schemeClr>
                </a:solidFill>
                <a:latin typeface="Century Gothic" panose="020B0502020202020204" pitchFamily="34" charset="0"/>
              </a:rPr>
              <a:t>, escribe la </a:t>
            </a:r>
            <a:r>
              <a:rPr lang="en-GB" sz="2200" b="1" dirty="0" err="1">
                <a:solidFill>
                  <a:schemeClr val="accent1">
                    <a:lumMod val="50000"/>
                  </a:schemeClr>
                </a:solidFill>
                <a:latin typeface="Century Gothic" panose="020B0502020202020204" pitchFamily="34" charset="0"/>
              </a:rPr>
              <a:t>acción</a:t>
            </a:r>
            <a:r>
              <a:rPr lang="en-GB" sz="2200" b="1" dirty="0">
                <a:solidFill>
                  <a:schemeClr val="accent1">
                    <a:lumMod val="50000"/>
                  </a:schemeClr>
                </a:solidFill>
                <a:latin typeface="Century Gothic" panose="020B0502020202020204" pitchFamily="34" charset="0"/>
              </a:rPr>
              <a:t> en inglés. </a:t>
            </a:r>
            <a:endParaRPr lang="en-GB" sz="2200" b="1" dirty="0">
              <a:solidFill>
                <a:schemeClr val="accent1">
                  <a:lumMod val="50000"/>
                </a:schemeClr>
              </a:solidFill>
            </a:endParaRPr>
          </a:p>
        </p:txBody>
      </p:sp>
      <p:graphicFrame>
        <p:nvGraphicFramePr>
          <p:cNvPr id="54" name="Table 53"/>
          <p:cNvGraphicFramePr>
            <a:graphicFrameLocks noGrp="1"/>
          </p:cNvGraphicFramePr>
          <p:nvPr>
            <p:extLst>
              <p:ext uri="{D42A27DB-BD31-4B8C-83A1-F6EECF244321}">
                <p14:modId xmlns:p14="http://schemas.microsoft.com/office/powerpoint/2010/main" val="1613832349"/>
              </p:ext>
            </p:extLst>
          </p:nvPr>
        </p:nvGraphicFramePr>
        <p:xfrm>
          <a:off x="8438605" y="1021690"/>
          <a:ext cx="3705957" cy="4911530"/>
        </p:xfrm>
        <a:graphic>
          <a:graphicData uri="http://schemas.openxmlformats.org/drawingml/2006/table">
            <a:tbl>
              <a:tblPr firstRow="1" bandRow="1">
                <a:tableStyleId>{8A107856-5554-42FB-B03E-39F5DBC370BA}</a:tableStyleId>
              </a:tblPr>
              <a:tblGrid>
                <a:gridCol w="3705957">
                  <a:extLst>
                    <a:ext uri="{9D8B030D-6E8A-4147-A177-3AD203B41FA5}">
                      <a16:colId xmlns:a16="http://schemas.microsoft.com/office/drawing/2014/main" val="2415405571"/>
                    </a:ext>
                  </a:extLst>
                </a:gridCol>
              </a:tblGrid>
              <a:tr h="636306">
                <a:tc>
                  <a:txBody>
                    <a:bodyPr/>
                    <a:lstStyle/>
                    <a:p>
                      <a:endParaRPr lang="en-GB" b="1" dirty="0">
                        <a:solidFill>
                          <a:srgbClr val="002060"/>
                        </a:solidFill>
                      </a:endParaRPr>
                    </a:p>
                  </a:txBody>
                  <a:tcPr anchor="ctr">
                    <a:noFill/>
                  </a:tcPr>
                </a:tc>
                <a:extLst>
                  <a:ext uri="{0D108BD9-81ED-4DB2-BD59-A6C34878D82A}">
                    <a16:rowId xmlns:a16="http://schemas.microsoft.com/office/drawing/2014/main" val="924415809"/>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100476975"/>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848763795"/>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4107030061"/>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067270774"/>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4255301201"/>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623565507"/>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164601267"/>
                  </a:ext>
                </a:extLst>
              </a:tr>
              <a:tr h="534403">
                <a:tc>
                  <a:txBody>
                    <a:bodyPr/>
                    <a:lstStyle/>
                    <a:p>
                      <a:endParaRPr lang="en-GB" dirty="0">
                        <a:solidFill>
                          <a:schemeClr val="accent1">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961647291"/>
                  </a:ext>
                </a:extLst>
              </a:tr>
            </a:tbl>
          </a:graphicData>
        </a:graphic>
      </p:graphicFrame>
      <p:sp>
        <p:nvSpPr>
          <p:cNvPr id="52" name="Rectangle 51"/>
          <p:cNvSpPr/>
          <p:nvPr/>
        </p:nvSpPr>
        <p:spPr>
          <a:xfrm>
            <a:off x="8455687" y="1718362"/>
            <a:ext cx="3470621"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to visit the grandmother</a:t>
            </a:r>
            <a:endParaRPr lang="en-GB" sz="2000" dirty="0">
              <a:solidFill>
                <a:schemeClr val="accent1">
                  <a:lumMod val="50000"/>
                </a:schemeClr>
              </a:solidFill>
            </a:endParaRPr>
          </a:p>
        </p:txBody>
      </p:sp>
      <p:sp>
        <p:nvSpPr>
          <p:cNvPr id="56" name="Rectangle 55"/>
          <p:cNvSpPr/>
          <p:nvPr/>
        </p:nvSpPr>
        <p:spPr>
          <a:xfrm>
            <a:off x="8863285" y="1127720"/>
            <a:ext cx="3470622" cy="400110"/>
          </a:xfrm>
          <a:prstGeom prst="rect">
            <a:avLst/>
          </a:prstGeom>
        </p:spPr>
        <p:txBody>
          <a:bodyPr wrap="square">
            <a:spAutoFit/>
          </a:bodyPr>
          <a:lstStyle/>
          <a:p>
            <a:r>
              <a:rPr lang="en-GB" sz="2000" b="1" dirty="0">
                <a:solidFill>
                  <a:schemeClr val="accent1">
                    <a:lumMod val="50000"/>
                  </a:schemeClr>
                </a:solidFill>
                <a:latin typeface="Century Gothic" panose="020B0502020202020204" pitchFamily="34" charset="0"/>
              </a:rPr>
              <a:t>¿Qué tarea? (en inglés)</a:t>
            </a:r>
            <a:endParaRPr lang="en-GB" sz="2000" b="1" dirty="0">
              <a:solidFill>
                <a:schemeClr val="accent1">
                  <a:lumMod val="50000"/>
                </a:schemeClr>
              </a:solidFill>
            </a:endParaRPr>
          </a:p>
        </p:txBody>
      </p:sp>
      <p:sp>
        <p:nvSpPr>
          <p:cNvPr id="27" name="AutoShape 4" descr="Notebook Paper Clip Art">
            <a:extLst>
              <a:ext uri="{FF2B5EF4-FFF2-40B4-BE49-F238E27FC236}">
                <a16:creationId xmlns:a16="http://schemas.microsoft.com/office/drawing/2014/main" id="{767C6CEE-D933-4DD0-ABA9-393979089FE7}"/>
              </a:ext>
            </a:extLst>
          </p:cNvPr>
          <p:cNvSpPr>
            <a:spLocks noChangeAspect="1" noChangeArrowheads="1"/>
          </p:cNvSpPr>
          <p:nvPr/>
        </p:nvSpPr>
        <p:spPr bwMode="auto">
          <a:xfrm>
            <a:off x="5781803" y="330602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Paper Clip Art">
            <a:extLst>
              <a:ext uri="{FF2B5EF4-FFF2-40B4-BE49-F238E27FC236}">
                <a16:creationId xmlns:a16="http://schemas.microsoft.com/office/drawing/2014/main" id="{6D8D131E-28ED-4A31-B5D1-C757DEA41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4" y="1269395"/>
            <a:ext cx="5604327" cy="4804242"/>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34CAF791-EA37-410A-BC64-FBBC822C7E7F}"/>
              </a:ext>
            </a:extLst>
          </p:cNvPr>
          <p:cNvSpPr txBox="1"/>
          <p:nvPr/>
        </p:nvSpPr>
        <p:spPr>
          <a:xfrm>
            <a:off x="968646" y="1803218"/>
            <a:ext cx="36338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i="1" dirty="0">
                <a:solidFill>
                  <a:schemeClr val="accent1">
                    <a:lumMod val="50000"/>
                  </a:schemeClr>
                </a:solidFill>
                <a:latin typeface="Century Gothic" panose="020B0502020202020204" pitchFamily="34" charset="0"/>
              </a:rPr>
              <a:t>debe </a:t>
            </a:r>
            <a:r>
              <a:rPr lang="en-GB" sz="2200" b="1" i="1" dirty="0" err="1">
                <a:solidFill>
                  <a:schemeClr val="accent1">
                    <a:lumMod val="50000"/>
                  </a:schemeClr>
                </a:solidFill>
                <a:latin typeface="Century Gothic" panose="020B0502020202020204" pitchFamily="34" charset="0"/>
              </a:rPr>
              <a:t>visitar</a:t>
            </a:r>
            <a:r>
              <a:rPr lang="en-GB" sz="2200" b="1" i="1" dirty="0">
                <a:solidFill>
                  <a:schemeClr val="accent1">
                    <a:lumMod val="50000"/>
                  </a:schemeClr>
                </a:solidFill>
                <a:latin typeface="Century Gothic" panose="020B0502020202020204" pitchFamily="34" charset="0"/>
              </a:rPr>
              <a:t> a la </a:t>
            </a:r>
            <a:r>
              <a:rPr lang="en-GB" sz="2200" b="1" i="1" dirty="0" err="1">
                <a:solidFill>
                  <a:schemeClr val="accent1">
                    <a:lumMod val="50000"/>
                  </a:schemeClr>
                </a:solidFill>
                <a:latin typeface="Century Gothic" panose="020B0502020202020204" pitchFamily="34" charset="0"/>
              </a:rPr>
              <a:t>abuela</a:t>
            </a:r>
            <a:endPar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95" name="TextBox 94">
            <a:extLst>
              <a:ext uri="{FF2B5EF4-FFF2-40B4-BE49-F238E27FC236}">
                <a16:creationId xmlns:a16="http://schemas.microsoft.com/office/drawing/2014/main" id="{1719C777-9248-48D9-999F-EC401B01D949}"/>
              </a:ext>
            </a:extLst>
          </p:cNvPr>
          <p:cNvSpPr txBox="1"/>
          <p:nvPr/>
        </p:nvSpPr>
        <p:spPr>
          <a:xfrm>
            <a:off x="990007" y="2309487"/>
            <a:ext cx="3633821" cy="430887"/>
          </a:xfrm>
          <a:prstGeom prst="rect">
            <a:avLst/>
          </a:prstGeom>
          <a:noFill/>
        </p:spPr>
        <p:txBody>
          <a:bodyPr wrap="square" rtlCol="0">
            <a:spAutoFit/>
          </a:bodyPr>
          <a:lstStyle/>
          <a:p>
            <a:pPr lvl="0">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debo</a:t>
            </a:r>
            <a:r>
              <a:rPr lang="en-GB" sz="2200" b="1" i="1" dirty="0">
                <a:solidFill>
                  <a:schemeClr val="accent1">
                    <a:lumMod val="50000"/>
                  </a:schemeClr>
                </a:solidFill>
                <a:latin typeface="Century Gothic" panose="020B0502020202020204" pitchFamily="34" charset="0"/>
              </a:rPr>
              <a:t> hacer los </a:t>
            </a:r>
            <a:r>
              <a:rPr lang="en-GB" sz="2200" b="1" i="1" dirty="0" err="1">
                <a:solidFill>
                  <a:schemeClr val="accent1">
                    <a:lumMod val="50000"/>
                  </a:schemeClr>
                </a:solidFill>
                <a:latin typeface="Century Gothic" panose="020B0502020202020204" pitchFamily="34" charset="0"/>
              </a:rPr>
              <a:t>deberes</a:t>
            </a:r>
            <a:endPar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96" name="TextBox 95">
            <a:extLst>
              <a:ext uri="{FF2B5EF4-FFF2-40B4-BE49-F238E27FC236}">
                <a16:creationId xmlns:a16="http://schemas.microsoft.com/office/drawing/2014/main" id="{6B791253-8D30-4957-80E2-BE9BB5CF4BAD}"/>
              </a:ext>
            </a:extLst>
          </p:cNvPr>
          <p:cNvSpPr txBox="1"/>
          <p:nvPr/>
        </p:nvSpPr>
        <p:spPr>
          <a:xfrm>
            <a:off x="968646" y="2886044"/>
            <a:ext cx="46726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i="1" dirty="0">
                <a:solidFill>
                  <a:schemeClr val="accent1">
                    <a:lumMod val="50000"/>
                  </a:schemeClr>
                </a:solidFill>
                <a:latin typeface="Century Gothic" panose="020B0502020202020204" pitchFamily="34" charset="0"/>
              </a:rPr>
              <a:t>debe </a:t>
            </a:r>
            <a:r>
              <a:rPr lang="en-GB" sz="2200" b="1" i="1" dirty="0" err="1">
                <a:solidFill>
                  <a:schemeClr val="accent1">
                    <a:lumMod val="50000"/>
                  </a:schemeClr>
                </a:solidFill>
                <a:latin typeface="Century Gothic" panose="020B0502020202020204" pitchFamily="34" charset="0"/>
              </a:rPr>
              <a:t>dar</a:t>
            </a:r>
            <a:r>
              <a:rPr lang="en-GB" sz="2200" b="1" i="1" dirty="0">
                <a:solidFill>
                  <a:schemeClr val="accent1">
                    <a:lumMod val="50000"/>
                  </a:schemeClr>
                </a:solidFill>
                <a:latin typeface="Century Gothic" panose="020B0502020202020204" pitchFamily="34" charset="0"/>
              </a:rPr>
              <a:t> comida a Leo, el gato  </a:t>
            </a:r>
            <a:endPar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97" name="TextBox 96">
            <a:extLst>
              <a:ext uri="{FF2B5EF4-FFF2-40B4-BE49-F238E27FC236}">
                <a16:creationId xmlns:a16="http://schemas.microsoft.com/office/drawing/2014/main" id="{07F62E14-A36D-4B17-B4C8-803C111C12D3}"/>
              </a:ext>
            </a:extLst>
          </p:cNvPr>
          <p:cNvSpPr txBox="1"/>
          <p:nvPr/>
        </p:nvSpPr>
        <p:spPr>
          <a:xfrm>
            <a:off x="953872" y="3432806"/>
            <a:ext cx="44907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i="1" dirty="0">
                <a:solidFill>
                  <a:schemeClr val="accent1">
                    <a:lumMod val="50000"/>
                  </a:schemeClr>
                </a:solidFill>
                <a:latin typeface="Century Gothic" panose="020B0502020202020204" pitchFamily="34" charset="0"/>
              </a:rPr>
              <a:t>debe </a:t>
            </a:r>
            <a:r>
              <a:rPr lang="en-GB" sz="2200" b="1" i="1" dirty="0" err="1">
                <a:solidFill>
                  <a:schemeClr val="accent1">
                    <a:lumMod val="50000"/>
                  </a:schemeClr>
                </a:solidFill>
                <a:latin typeface="Century Gothic" panose="020B0502020202020204" pitchFamily="34" charset="0"/>
              </a:rPr>
              <a:t>comprar</a:t>
            </a:r>
            <a:r>
              <a:rPr lang="en-GB" sz="2200" b="1" i="1" dirty="0">
                <a:solidFill>
                  <a:schemeClr val="accent1">
                    <a:lumMod val="50000"/>
                  </a:schemeClr>
                </a:solidFill>
                <a:latin typeface="Century Gothic" panose="020B0502020202020204" pitchFamily="34" charset="0"/>
              </a:rPr>
              <a:t> el </a:t>
            </a:r>
            <a:r>
              <a:rPr lang="en-GB" sz="2200" b="1" i="1" dirty="0" err="1">
                <a:solidFill>
                  <a:schemeClr val="accent1">
                    <a:lumMod val="50000"/>
                  </a:schemeClr>
                </a:solidFill>
                <a:latin typeface="Century Gothic" panose="020B0502020202020204" pitchFamily="34" charset="0"/>
              </a:rPr>
              <a:t>periódico</a:t>
            </a:r>
            <a:endPar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98" name="TextBox 97">
            <a:extLst>
              <a:ext uri="{FF2B5EF4-FFF2-40B4-BE49-F238E27FC236}">
                <a16:creationId xmlns:a16="http://schemas.microsoft.com/office/drawing/2014/main" id="{12E11F5F-15AD-4907-8F85-5AEB1A17B750}"/>
              </a:ext>
            </a:extLst>
          </p:cNvPr>
          <p:cNvSpPr txBox="1"/>
          <p:nvPr/>
        </p:nvSpPr>
        <p:spPr>
          <a:xfrm>
            <a:off x="955621" y="3964479"/>
            <a:ext cx="37268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debo hacer la </a:t>
            </a:r>
            <a:r>
              <a:rPr kumimoji="0" lang="en-GB" sz="2200" b="1" i="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cama</a:t>
            </a:r>
            <a:endPar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99" name="TextBox 98">
            <a:extLst>
              <a:ext uri="{FF2B5EF4-FFF2-40B4-BE49-F238E27FC236}">
                <a16:creationId xmlns:a16="http://schemas.microsoft.com/office/drawing/2014/main" id="{4BE97026-1D6A-4B89-8183-085DFF2AC312}"/>
              </a:ext>
            </a:extLst>
          </p:cNvPr>
          <p:cNvSpPr txBox="1"/>
          <p:nvPr/>
        </p:nvSpPr>
        <p:spPr>
          <a:xfrm>
            <a:off x="956849" y="4511920"/>
            <a:ext cx="38498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debe limpiar las </a:t>
            </a:r>
            <a:r>
              <a:rPr kumimoji="0" lang="en-GB" sz="2200" b="1" i="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ventanas</a:t>
            </a:r>
            <a:endPar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AE89AC15-9AD9-4215-AC67-393F798F6672}"/>
              </a:ext>
            </a:extLst>
          </p:cNvPr>
          <p:cNvSpPr txBox="1"/>
          <p:nvPr/>
        </p:nvSpPr>
        <p:spPr>
          <a:xfrm>
            <a:off x="968646" y="5043593"/>
            <a:ext cx="38498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i="1" dirty="0">
                <a:solidFill>
                  <a:schemeClr val="accent1">
                    <a:lumMod val="50000"/>
                  </a:schemeClr>
                </a:solidFill>
                <a:latin typeface="Century Gothic" panose="020B0502020202020204" pitchFamily="34" charset="0"/>
              </a:rPr>
              <a:t>debo estudiar inglés </a:t>
            </a:r>
            <a:endPar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1" name="TextBox 100">
            <a:extLst>
              <a:ext uri="{FF2B5EF4-FFF2-40B4-BE49-F238E27FC236}">
                <a16:creationId xmlns:a16="http://schemas.microsoft.com/office/drawing/2014/main" id="{7129F169-7FAB-47B5-A585-B642455DD2DB}"/>
              </a:ext>
            </a:extLst>
          </p:cNvPr>
          <p:cNvSpPr txBox="1"/>
          <p:nvPr/>
        </p:nvSpPr>
        <p:spPr>
          <a:xfrm>
            <a:off x="968648" y="5535227"/>
            <a:ext cx="27127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debo descansar</a:t>
            </a:r>
          </a:p>
        </p:txBody>
      </p:sp>
      <p:sp>
        <p:nvSpPr>
          <p:cNvPr id="102" name="Action Button: Custom 10">
            <a:hlinkClick r:id="" action="ppaction://noaction" highlightClick="1"/>
            <a:extLst>
              <a:ext uri="{FF2B5EF4-FFF2-40B4-BE49-F238E27FC236}">
                <a16:creationId xmlns:a16="http://schemas.microsoft.com/office/drawing/2014/main" id="{79FEB7C5-659D-4271-9699-80DAC292FCB6}"/>
              </a:ext>
            </a:extLst>
          </p:cNvPr>
          <p:cNvSpPr/>
          <p:nvPr/>
        </p:nvSpPr>
        <p:spPr>
          <a:xfrm>
            <a:off x="562338" y="1898377"/>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103" name="Action Button: Custom 11">
            <a:hlinkClick r:id="" action="ppaction://noaction" highlightClick="1"/>
            <a:extLst>
              <a:ext uri="{FF2B5EF4-FFF2-40B4-BE49-F238E27FC236}">
                <a16:creationId xmlns:a16="http://schemas.microsoft.com/office/drawing/2014/main" id="{173FC54A-7E03-40F0-90CE-BEC09532EED0}"/>
              </a:ext>
            </a:extLst>
          </p:cNvPr>
          <p:cNvSpPr/>
          <p:nvPr/>
        </p:nvSpPr>
        <p:spPr>
          <a:xfrm>
            <a:off x="562338" y="240513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104" name="Action Button: Custom 17">
            <a:hlinkClick r:id="" action="ppaction://noaction" highlightClick="1"/>
            <a:extLst>
              <a:ext uri="{FF2B5EF4-FFF2-40B4-BE49-F238E27FC236}">
                <a16:creationId xmlns:a16="http://schemas.microsoft.com/office/drawing/2014/main" id="{B9AB059D-58CF-4704-9CC9-BBE9CCD4255F}"/>
              </a:ext>
            </a:extLst>
          </p:cNvPr>
          <p:cNvSpPr/>
          <p:nvPr/>
        </p:nvSpPr>
        <p:spPr>
          <a:xfrm>
            <a:off x="574862" y="4576214"/>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sp>
        <p:nvSpPr>
          <p:cNvPr id="105" name="Action Button: Custom 20">
            <a:hlinkClick r:id="" action="ppaction://noaction" highlightClick="1"/>
            <a:extLst>
              <a:ext uri="{FF2B5EF4-FFF2-40B4-BE49-F238E27FC236}">
                <a16:creationId xmlns:a16="http://schemas.microsoft.com/office/drawing/2014/main" id="{8C8941FD-552D-4E55-A984-202B4C730DF0}"/>
              </a:ext>
            </a:extLst>
          </p:cNvPr>
          <p:cNvSpPr/>
          <p:nvPr/>
        </p:nvSpPr>
        <p:spPr>
          <a:xfrm>
            <a:off x="566631" y="509553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7</a:t>
            </a:r>
          </a:p>
        </p:txBody>
      </p:sp>
      <p:sp>
        <p:nvSpPr>
          <p:cNvPr id="106" name="Action Button: Custom 23">
            <a:hlinkClick r:id="" action="ppaction://noaction" highlightClick="1"/>
            <a:extLst>
              <a:ext uri="{FF2B5EF4-FFF2-40B4-BE49-F238E27FC236}">
                <a16:creationId xmlns:a16="http://schemas.microsoft.com/office/drawing/2014/main" id="{340E8458-F0CB-4E2A-B80B-70572185BE7F}"/>
              </a:ext>
            </a:extLst>
          </p:cNvPr>
          <p:cNvSpPr/>
          <p:nvPr/>
        </p:nvSpPr>
        <p:spPr>
          <a:xfrm>
            <a:off x="569247" y="5606547"/>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8</a:t>
            </a:r>
          </a:p>
        </p:txBody>
      </p:sp>
      <p:sp>
        <p:nvSpPr>
          <p:cNvPr id="107" name="Action Button: Custom 12">
            <a:hlinkClick r:id="" action="ppaction://noaction" highlightClick="1"/>
            <a:extLst>
              <a:ext uri="{FF2B5EF4-FFF2-40B4-BE49-F238E27FC236}">
                <a16:creationId xmlns:a16="http://schemas.microsoft.com/office/drawing/2014/main" id="{289AD8BF-4E03-4222-91DE-B161090E824A}"/>
              </a:ext>
            </a:extLst>
          </p:cNvPr>
          <p:cNvSpPr/>
          <p:nvPr/>
        </p:nvSpPr>
        <p:spPr>
          <a:xfrm>
            <a:off x="564307" y="2978583"/>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108" name="Action Button: Custom 13">
            <a:hlinkClick r:id="" action="ppaction://noaction" highlightClick="1"/>
            <a:extLst>
              <a:ext uri="{FF2B5EF4-FFF2-40B4-BE49-F238E27FC236}">
                <a16:creationId xmlns:a16="http://schemas.microsoft.com/office/drawing/2014/main" id="{B92C7305-8759-4EE3-9777-A64B60DC04B6}"/>
              </a:ext>
            </a:extLst>
          </p:cNvPr>
          <p:cNvSpPr/>
          <p:nvPr/>
        </p:nvSpPr>
        <p:spPr>
          <a:xfrm>
            <a:off x="569247" y="3536939"/>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sp>
        <p:nvSpPr>
          <p:cNvPr id="109" name="Action Button: Custom 16">
            <a:hlinkClick r:id="" action="ppaction://noaction" highlightClick="1"/>
            <a:extLst>
              <a:ext uri="{FF2B5EF4-FFF2-40B4-BE49-F238E27FC236}">
                <a16:creationId xmlns:a16="http://schemas.microsoft.com/office/drawing/2014/main" id="{83C83CB3-DDE6-41C9-AD98-5148CA59D168}"/>
              </a:ext>
            </a:extLst>
          </p:cNvPr>
          <p:cNvSpPr/>
          <p:nvPr/>
        </p:nvSpPr>
        <p:spPr>
          <a:xfrm>
            <a:off x="562338" y="4032866"/>
            <a:ext cx="247490" cy="320251"/>
          </a:xfrm>
          <a:prstGeom prst="actionButtonBlank">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110" name="Rectangle 109">
            <a:extLst>
              <a:ext uri="{FF2B5EF4-FFF2-40B4-BE49-F238E27FC236}">
                <a16:creationId xmlns:a16="http://schemas.microsoft.com/office/drawing/2014/main" id="{3BB7C9BB-247C-4EDD-8D90-C1E7D5E1A8FA}"/>
              </a:ext>
            </a:extLst>
          </p:cNvPr>
          <p:cNvSpPr/>
          <p:nvPr/>
        </p:nvSpPr>
        <p:spPr>
          <a:xfrm>
            <a:off x="8455687" y="2274837"/>
            <a:ext cx="3470621"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to do the homework</a:t>
            </a:r>
            <a:endParaRPr lang="en-GB" sz="2000" dirty="0">
              <a:solidFill>
                <a:schemeClr val="accent1">
                  <a:lumMod val="50000"/>
                </a:schemeClr>
              </a:solidFill>
            </a:endParaRPr>
          </a:p>
        </p:txBody>
      </p:sp>
      <p:sp>
        <p:nvSpPr>
          <p:cNvPr id="111" name="Rectangle 110">
            <a:extLst>
              <a:ext uri="{FF2B5EF4-FFF2-40B4-BE49-F238E27FC236}">
                <a16:creationId xmlns:a16="http://schemas.microsoft.com/office/drawing/2014/main" id="{BF2B3B6B-8184-4ED3-A1C4-FC03CE260077}"/>
              </a:ext>
            </a:extLst>
          </p:cNvPr>
          <p:cNvSpPr/>
          <p:nvPr/>
        </p:nvSpPr>
        <p:spPr>
          <a:xfrm>
            <a:off x="8452159" y="2765107"/>
            <a:ext cx="3692404"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to give food to Leo, the cat</a:t>
            </a:r>
            <a:endParaRPr lang="en-GB" sz="2000" dirty="0">
              <a:solidFill>
                <a:schemeClr val="accent1">
                  <a:lumMod val="50000"/>
                </a:schemeClr>
              </a:solidFill>
            </a:endParaRPr>
          </a:p>
        </p:txBody>
      </p:sp>
      <p:sp>
        <p:nvSpPr>
          <p:cNvPr id="112" name="Rectangle 111">
            <a:extLst>
              <a:ext uri="{FF2B5EF4-FFF2-40B4-BE49-F238E27FC236}">
                <a16:creationId xmlns:a16="http://schemas.microsoft.com/office/drawing/2014/main" id="{6F41B126-4BF7-4A86-AA84-C6B487CF3FE8}"/>
              </a:ext>
            </a:extLst>
          </p:cNvPr>
          <p:cNvSpPr/>
          <p:nvPr/>
        </p:nvSpPr>
        <p:spPr>
          <a:xfrm>
            <a:off x="8452159" y="3324348"/>
            <a:ext cx="3470621"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to buy the newspaper</a:t>
            </a:r>
            <a:endParaRPr lang="en-GB" sz="2000" dirty="0">
              <a:solidFill>
                <a:schemeClr val="accent1">
                  <a:lumMod val="50000"/>
                </a:schemeClr>
              </a:solidFill>
            </a:endParaRPr>
          </a:p>
        </p:txBody>
      </p:sp>
      <p:sp>
        <p:nvSpPr>
          <p:cNvPr id="113" name="Rectangle 112">
            <a:extLst>
              <a:ext uri="{FF2B5EF4-FFF2-40B4-BE49-F238E27FC236}">
                <a16:creationId xmlns:a16="http://schemas.microsoft.com/office/drawing/2014/main" id="{CD7D6186-4CA9-446C-9ED9-8FAA8C8AF37A}"/>
              </a:ext>
            </a:extLst>
          </p:cNvPr>
          <p:cNvSpPr/>
          <p:nvPr/>
        </p:nvSpPr>
        <p:spPr>
          <a:xfrm>
            <a:off x="8452159" y="3846597"/>
            <a:ext cx="3470621"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to make the bed</a:t>
            </a:r>
            <a:endParaRPr lang="en-GB" sz="2000" dirty="0">
              <a:solidFill>
                <a:schemeClr val="accent1">
                  <a:lumMod val="50000"/>
                </a:schemeClr>
              </a:solidFill>
            </a:endParaRPr>
          </a:p>
        </p:txBody>
      </p:sp>
      <p:sp>
        <p:nvSpPr>
          <p:cNvPr id="114" name="Rectangle 113">
            <a:extLst>
              <a:ext uri="{FF2B5EF4-FFF2-40B4-BE49-F238E27FC236}">
                <a16:creationId xmlns:a16="http://schemas.microsoft.com/office/drawing/2014/main" id="{ECDB237A-1521-4EFB-B483-3AFB776CD922}"/>
              </a:ext>
            </a:extLst>
          </p:cNvPr>
          <p:cNvSpPr/>
          <p:nvPr/>
        </p:nvSpPr>
        <p:spPr>
          <a:xfrm>
            <a:off x="8463454" y="4387468"/>
            <a:ext cx="3470621"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to clean the windows</a:t>
            </a:r>
            <a:endParaRPr lang="en-GB" sz="2000" dirty="0">
              <a:solidFill>
                <a:schemeClr val="accent1">
                  <a:lumMod val="50000"/>
                </a:schemeClr>
              </a:solidFill>
            </a:endParaRPr>
          </a:p>
        </p:txBody>
      </p:sp>
      <p:sp>
        <p:nvSpPr>
          <p:cNvPr id="115" name="Rectangle 114">
            <a:extLst>
              <a:ext uri="{FF2B5EF4-FFF2-40B4-BE49-F238E27FC236}">
                <a16:creationId xmlns:a16="http://schemas.microsoft.com/office/drawing/2014/main" id="{0CCE5B9C-5CED-4AA7-8AE3-64B3C5710E4C}"/>
              </a:ext>
            </a:extLst>
          </p:cNvPr>
          <p:cNvSpPr/>
          <p:nvPr/>
        </p:nvSpPr>
        <p:spPr>
          <a:xfrm>
            <a:off x="8456078" y="4944603"/>
            <a:ext cx="3470621"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to study English</a:t>
            </a:r>
            <a:endParaRPr lang="en-GB" sz="2000" dirty="0">
              <a:solidFill>
                <a:schemeClr val="accent1">
                  <a:lumMod val="50000"/>
                </a:schemeClr>
              </a:solidFill>
            </a:endParaRPr>
          </a:p>
        </p:txBody>
      </p:sp>
      <p:sp>
        <p:nvSpPr>
          <p:cNvPr id="116" name="Rectangle 115">
            <a:extLst>
              <a:ext uri="{FF2B5EF4-FFF2-40B4-BE49-F238E27FC236}">
                <a16:creationId xmlns:a16="http://schemas.microsoft.com/office/drawing/2014/main" id="{8B0B92B8-287B-498B-8379-0C0B3FB25937}"/>
              </a:ext>
            </a:extLst>
          </p:cNvPr>
          <p:cNvSpPr/>
          <p:nvPr/>
        </p:nvSpPr>
        <p:spPr>
          <a:xfrm>
            <a:off x="8463454" y="5450588"/>
            <a:ext cx="3470621" cy="400110"/>
          </a:xfrm>
          <a:prstGeom prst="rect">
            <a:avLst/>
          </a:prstGeom>
        </p:spPr>
        <p:txBody>
          <a:bodyPr wrap="square">
            <a:spAutoFit/>
          </a:bodyPr>
          <a:lstStyle/>
          <a:p>
            <a:r>
              <a:rPr lang="en-GB" sz="2000" dirty="0">
                <a:solidFill>
                  <a:schemeClr val="accent1">
                    <a:lumMod val="50000"/>
                  </a:schemeClr>
                </a:solidFill>
                <a:latin typeface="Century Gothic" panose="020B0502020202020204" pitchFamily="34" charset="0"/>
              </a:rPr>
              <a:t>to rest</a:t>
            </a:r>
            <a:endParaRPr lang="en-GB" sz="2000" dirty="0">
              <a:solidFill>
                <a:schemeClr val="accent1">
                  <a:lumMod val="50000"/>
                </a:schemeClr>
              </a:solidFill>
            </a:endParaRPr>
          </a:p>
        </p:txBody>
      </p:sp>
      <p:sp>
        <p:nvSpPr>
          <p:cNvPr id="3" name="TextBox 2"/>
          <p:cNvSpPr txBox="1"/>
          <p:nvPr/>
        </p:nvSpPr>
        <p:spPr>
          <a:xfrm>
            <a:off x="5979926" y="972230"/>
            <a:ext cx="962338" cy="400110"/>
          </a:xfrm>
          <a:prstGeom prst="rect">
            <a:avLst/>
          </a:prstGeom>
          <a:noFill/>
        </p:spPr>
        <p:txBody>
          <a:bodyPr wrap="square" rtlCol="0">
            <a:spAutoFit/>
          </a:bodyPr>
          <a:lstStyle/>
          <a:p>
            <a:r>
              <a:rPr lang="en-GB" sz="2000" b="1" dirty="0">
                <a:solidFill>
                  <a:schemeClr val="accent1">
                    <a:lumMod val="50000"/>
                  </a:schemeClr>
                </a:solidFill>
              </a:rPr>
              <a:t>Maria</a:t>
            </a:r>
          </a:p>
        </p:txBody>
      </p:sp>
      <p:sp>
        <p:nvSpPr>
          <p:cNvPr id="49" name="TextBox 48"/>
          <p:cNvSpPr txBox="1"/>
          <p:nvPr/>
        </p:nvSpPr>
        <p:spPr>
          <a:xfrm>
            <a:off x="7346251" y="985746"/>
            <a:ext cx="962338" cy="400110"/>
          </a:xfrm>
          <a:prstGeom prst="rect">
            <a:avLst/>
          </a:prstGeom>
          <a:noFill/>
        </p:spPr>
        <p:txBody>
          <a:bodyPr wrap="square" rtlCol="0">
            <a:spAutoFit/>
          </a:bodyPr>
          <a:lstStyle/>
          <a:p>
            <a:r>
              <a:rPr lang="en-GB" sz="2000" b="1" dirty="0">
                <a:solidFill>
                  <a:schemeClr val="accent1">
                    <a:lumMod val="50000"/>
                  </a:schemeClr>
                </a:solidFill>
              </a:rPr>
              <a:t>Pep</a:t>
            </a:r>
          </a:p>
        </p:txBody>
      </p:sp>
      <p:sp>
        <p:nvSpPr>
          <p:cNvPr id="5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70592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10" grpId="0"/>
      <p:bldP spid="111" grpId="0"/>
      <p:bldP spid="112" grpId="0"/>
      <p:bldP spid="113" grpId="0"/>
      <p:bldP spid="114" grpId="0"/>
      <p:bldP spid="115" grpId="0"/>
      <p:bldP spid="1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B887A-FEF2-479A-B79F-EADC8978686C}"/>
              </a:ext>
            </a:extLst>
          </p:cNvPr>
          <p:cNvSpPr txBox="1">
            <a:spLocks/>
          </p:cNvSpPr>
          <p:nvPr/>
        </p:nvSpPr>
        <p:spPr>
          <a:xfrm>
            <a:off x="11303767" y="393644"/>
            <a:ext cx="45719" cy="16856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a:solidFill>
                  <a:prstClr val="white"/>
                </a:solidFill>
              </a:rPr>
              <a:t>escribir / </a:t>
            </a:r>
            <a:r>
              <a:rPr lang="en-GB" sz="100" b="1" dirty="0" err="1">
                <a:solidFill>
                  <a:prstClr val="white"/>
                </a:solidFill>
              </a:rPr>
              <a:t>escuchar</a:t>
            </a:r>
            <a:endParaRPr lang="en-GB" sz="100" dirty="0"/>
          </a:p>
        </p:txBody>
      </p:sp>
      <p:sp>
        <p:nvSpPr>
          <p:cNvPr id="7" name="TextBox 6">
            <a:extLst>
              <a:ext uri="{FF2B5EF4-FFF2-40B4-BE49-F238E27FC236}">
                <a16:creationId xmlns:a16="http://schemas.microsoft.com/office/drawing/2014/main" id="{D2461B85-134D-4B8D-9C2E-4844BA62CB64}"/>
              </a:ext>
            </a:extLst>
          </p:cNvPr>
          <p:cNvSpPr txBox="1"/>
          <p:nvPr/>
        </p:nvSpPr>
        <p:spPr>
          <a:xfrm>
            <a:off x="260195" y="290738"/>
            <a:ext cx="8488393" cy="461665"/>
          </a:xfrm>
          <a:prstGeom prst="rect">
            <a:avLst/>
          </a:prstGeom>
          <a:noFill/>
        </p:spPr>
        <p:txBody>
          <a:bodyPr wrap="square" rtlCol="0">
            <a:spAutoFit/>
          </a:bodyPr>
          <a:lstStyle/>
          <a:p>
            <a:r>
              <a:rPr lang="en-GB" sz="2400" b="1" dirty="0">
                <a:solidFill>
                  <a:schemeClr val="accent1">
                    <a:lumMod val="50000"/>
                  </a:schemeClr>
                </a:solidFill>
                <a:latin typeface="+mj-lt"/>
              </a:rPr>
              <a:t>Your friend Elvira has left a voicemail. </a:t>
            </a:r>
          </a:p>
        </p:txBody>
      </p:sp>
      <p:sp>
        <p:nvSpPr>
          <p:cNvPr id="9" name="TextBox 8">
            <a:extLst>
              <a:ext uri="{FF2B5EF4-FFF2-40B4-BE49-F238E27FC236}">
                <a16:creationId xmlns:a16="http://schemas.microsoft.com/office/drawing/2014/main" id="{483500A9-84AA-40B6-BB27-4C67E031B670}"/>
              </a:ext>
            </a:extLst>
          </p:cNvPr>
          <p:cNvSpPr txBox="1"/>
          <p:nvPr/>
        </p:nvSpPr>
        <p:spPr>
          <a:xfrm>
            <a:off x="566467" y="2150817"/>
            <a:ext cx="10721933" cy="461665"/>
          </a:xfrm>
          <a:prstGeom prst="rect">
            <a:avLst/>
          </a:prstGeom>
          <a:noFill/>
        </p:spPr>
        <p:txBody>
          <a:bodyPr wrap="square" rtlCol="0">
            <a:spAutoFit/>
          </a:bodyPr>
          <a:lstStyle/>
          <a:p>
            <a:r>
              <a:rPr lang="en-GB" sz="2400" dirty="0">
                <a:solidFill>
                  <a:schemeClr val="accent1">
                    <a:lumMod val="50000"/>
                  </a:schemeClr>
                </a:solidFill>
              </a:rPr>
              <a:t>Quiero </a:t>
            </a:r>
            <a:r>
              <a:rPr lang="es-ES" sz="2400" b="1" u="sng" dirty="0">
                <a:solidFill>
                  <a:schemeClr val="accent1">
                    <a:lumMod val="50000"/>
                  </a:schemeClr>
                </a:solidFill>
              </a:rPr>
              <a:t>_____________</a:t>
            </a:r>
            <a:r>
              <a:rPr lang="es-ES" sz="2400" b="1" dirty="0">
                <a:solidFill>
                  <a:schemeClr val="accent1">
                    <a:lumMod val="50000"/>
                  </a:schemeClr>
                </a:solidFill>
              </a:rPr>
              <a:t> </a:t>
            </a:r>
            <a:r>
              <a:rPr lang="en-GB" sz="2400" dirty="0" err="1">
                <a:solidFill>
                  <a:schemeClr val="accent1">
                    <a:lumMod val="50000"/>
                  </a:schemeClr>
                </a:solidFill>
              </a:rPr>
              <a:t>una</a:t>
            </a:r>
            <a:r>
              <a:rPr lang="en-GB" sz="2400" dirty="0">
                <a:solidFill>
                  <a:schemeClr val="accent1">
                    <a:lumMod val="50000"/>
                  </a:schemeClr>
                </a:solidFill>
              </a:rPr>
              <a:t> fiesta  </a:t>
            </a:r>
            <a:r>
              <a:rPr lang="es-ES" sz="2400" b="1" u="sng" dirty="0">
                <a:solidFill>
                  <a:schemeClr val="accent1">
                    <a:lumMod val="50000"/>
                  </a:schemeClr>
                </a:solidFill>
              </a:rPr>
              <a:t>_____________</a:t>
            </a:r>
            <a:r>
              <a:rPr lang="es-ES" sz="2400" b="1" dirty="0">
                <a:solidFill>
                  <a:schemeClr val="accent1">
                    <a:lumMod val="50000"/>
                  </a:schemeClr>
                </a:solidFill>
              </a:rPr>
              <a:t> </a:t>
            </a:r>
            <a:r>
              <a:rPr lang="en-GB" sz="2400" dirty="0">
                <a:solidFill>
                  <a:schemeClr val="accent1">
                    <a:lumMod val="50000"/>
                  </a:schemeClr>
                </a:solidFill>
              </a:rPr>
              <a:t>con mi </a:t>
            </a:r>
            <a:r>
              <a:rPr lang="en-GB" sz="2400" dirty="0" err="1">
                <a:solidFill>
                  <a:schemeClr val="accent1">
                    <a:lumMod val="50000"/>
                  </a:schemeClr>
                </a:solidFill>
              </a:rPr>
              <a:t>hermana</a:t>
            </a:r>
            <a:r>
              <a:rPr lang="en-GB" sz="2400" dirty="0">
                <a:solidFill>
                  <a:schemeClr val="accent1">
                    <a:lumMod val="50000"/>
                  </a:schemeClr>
                </a:solidFill>
              </a:rPr>
              <a:t>, Sara.</a:t>
            </a:r>
            <a:r>
              <a:rPr lang="es-ES" sz="2400" b="1" u="sng" dirty="0">
                <a:solidFill>
                  <a:schemeClr val="accent1">
                    <a:lumMod val="50000"/>
                  </a:schemeClr>
                </a:solidFill>
              </a:rPr>
              <a:t> </a:t>
            </a:r>
            <a:r>
              <a:rPr lang="en-GB" sz="2400" b="1" u="sng" dirty="0">
                <a:solidFill>
                  <a:schemeClr val="accent1">
                    <a:lumMod val="50000"/>
                  </a:schemeClr>
                </a:solidFill>
              </a:rPr>
              <a:t> </a:t>
            </a:r>
            <a:r>
              <a:rPr lang="en-GB" sz="2400" dirty="0">
                <a:solidFill>
                  <a:schemeClr val="accent1">
                    <a:lumMod val="50000"/>
                  </a:schemeClr>
                </a:solidFill>
              </a:rPr>
              <a:t>  </a:t>
            </a:r>
            <a:r>
              <a:rPr lang="es-ES" sz="2400" b="1" u="sng" dirty="0">
                <a:solidFill>
                  <a:schemeClr val="accent1">
                    <a:lumMod val="50000"/>
                  </a:schemeClr>
                </a:solidFill>
              </a:rPr>
              <a:t>  </a:t>
            </a:r>
            <a:endParaRPr lang="en-GB" sz="2400" dirty="0">
              <a:solidFill>
                <a:schemeClr val="accent1">
                  <a:lumMod val="50000"/>
                </a:schemeClr>
              </a:solidFill>
            </a:endParaRPr>
          </a:p>
        </p:txBody>
      </p:sp>
      <p:sp>
        <p:nvSpPr>
          <p:cNvPr id="10" name="TextBox 9">
            <a:extLst>
              <a:ext uri="{FF2B5EF4-FFF2-40B4-BE49-F238E27FC236}">
                <a16:creationId xmlns:a16="http://schemas.microsoft.com/office/drawing/2014/main" id="{76DE5ECA-73A4-48F0-A17D-965DA11A55CB}"/>
              </a:ext>
            </a:extLst>
          </p:cNvPr>
          <p:cNvSpPr txBox="1"/>
          <p:nvPr/>
        </p:nvSpPr>
        <p:spPr>
          <a:xfrm>
            <a:off x="566467" y="1564007"/>
            <a:ext cx="8488393" cy="461665"/>
          </a:xfrm>
          <a:prstGeom prst="rect">
            <a:avLst/>
          </a:prstGeom>
          <a:noFill/>
        </p:spPr>
        <p:txBody>
          <a:bodyPr wrap="square" rtlCol="0">
            <a:spAutoFit/>
          </a:bodyPr>
          <a:lstStyle/>
          <a:p>
            <a:r>
              <a:rPr lang="en-GB" sz="2400" dirty="0">
                <a:solidFill>
                  <a:schemeClr val="accent1">
                    <a:lumMod val="50000"/>
                  </a:schemeClr>
                </a:solidFill>
              </a:rPr>
              <a:t>“¡Hola! ¿</a:t>
            </a:r>
            <a:r>
              <a:rPr lang="en-GB" sz="2400" dirty="0" err="1">
                <a:solidFill>
                  <a:schemeClr val="accent1">
                    <a:lumMod val="50000"/>
                  </a:schemeClr>
                </a:solidFill>
              </a:rPr>
              <a:t>Cómo</a:t>
            </a:r>
            <a:r>
              <a:rPr lang="en-GB" sz="2400" dirty="0">
                <a:solidFill>
                  <a:schemeClr val="accent1">
                    <a:lumMod val="50000"/>
                  </a:schemeClr>
                </a:solidFill>
              </a:rPr>
              <a:t> </a:t>
            </a:r>
            <a:r>
              <a:rPr lang="en-GB" sz="2400" dirty="0" err="1">
                <a:solidFill>
                  <a:schemeClr val="accent1">
                    <a:lumMod val="50000"/>
                  </a:schemeClr>
                </a:solidFill>
              </a:rPr>
              <a:t>estás</a:t>
            </a:r>
            <a:r>
              <a:rPr lang="en-GB" sz="2400" dirty="0">
                <a:solidFill>
                  <a:schemeClr val="accent1">
                    <a:lumMod val="50000"/>
                  </a:schemeClr>
                </a:solidFill>
              </a:rPr>
              <a:t>?</a:t>
            </a:r>
          </a:p>
        </p:txBody>
      </p:sp>
      <p:sp>
        <p:nvSpPr>
          <p:cNvPr id="11" name="TextBox 10">
            <a:extLst>
              <a:ext uri="{FF2B5EF4-FFF2-40B4-BE49-F238E27FC236}">
                <a16:creationId xmlns:a16="http://schemas.microsoft.com/office/drawing/2014/main" id="{E37AC8A2-7003-40A6-B578-8A89B3E75A0C}"/>
              </a:ext>
            </a:extLst>
          </p:cNvPr>
          <p:cNvSpPr txBox="1"/>
          <p:nvPr/>
        </p:nvSpPr>
        <p:spPr>
          <a:xfrm>
            <a:off x="566467" y="2874699"/>
            <a:ext cx="11487510" cy="461665"/>
          </a:xfrm>
          <a:prstGeom prst="rect">
            <a:avLst/>
          </a:prstGeom>
          <a:noFill/>
        </p:spPr>
        <p:txBody>
          <a:bodyPr wrap="square" rtlCol="0">
            <a:spAutoFit/>
          </a:bodyPr>
          <a:lstStyle/>
          <a:p>
            <a:r>
              <a:rPr lang="es-ES" sz="2400" b="1" u="sng" dirty="0">
                <a:solidFill>
                  <a:schemeClr val="accent1">
                    <a:lumMod val="50000"/>
                  </a:schemeClr>
                </a:solidFill>
              </a:rPr>
              <a:t>______________</a:t>
            </a:r>
            <a:r>
              <a:rPr lang="es-ES" sz="2400" b="1" dirty="0">
                <a:solidFill>
                  <a:schemeClr val="accent1">
                    <a:lumMod val="50000"/>
                  </a:schemeClr>
                </a:solidFill>
              </a:rPr>
              <a:t> </a:t>
            </a:r>
            <a:r>
              <a:rPr lang="en-GB" sz="2400" dirty="0">
                <a:solidFill>
                  <a:schemeClr val="accent1">
                    <a:lumMod val="50000"/>
                  </a:schemeClr>
                </a:solidFill>
              </a:rPr>
              <a:t>con amigos y </a:t>
            </a:r>
            <a:r>
              <a:rPr lang="en-GB" sz="2400" dirty="0" err="1">
                <a:solidFill>
                  <a:schemeClr val="accent1">
                    <a:lumMod val="50000"/>
                  </a:schemeClr>
                </a:solidFill>
              </a:rPr>
              <a:t>pedir</a:t>
            </a:r>
            <a:r>
              <a:rPr lang="en-GB" sz="2400" dirty="0">
                <a:solidFill>
                  <a:schemeClr val="accent1">
                    <a:lumMod val="50000"/>
                  </a:schemeClr>
                </a:solidFill>
              </a:rPr>
              <a:t> </a:t>
            </a:r>
            <a:r>
              <a:rPr lang="es-ES" sz="2400" b="1" u="sng" dirty="0">
                <a:solidFill>
                  <a:schemeClr val="accent1">
                    <a:lumMod val="50000"/>
                  </a:schemeClr>
                </a:solidFill>
              </a:rPr>
              <a:t>____________</a:t>
            </a:r>
            <a:r>
              <a:rPr lang="en-GB" sz="2400" dirty="0">
                <a:solidFill>
                  <a:schemeClr val="accent1">
                    <a:lumMod val="50000"/>
                  </a:schemeClr>
                </a:solidFill>
              </a:rPr>
              <a:t>. ¿</a:t>
            </a:r>
            <a:r>
              <a:rPr lang="en-GB" sz="2400" dirty="0" err="1">
                <a:solidFill>
                  <a:schemeClr val="accent1">
                    <a:lumMod val="50000"/>
                  </a:schemeClr>
                </a:solidFill>
              </a:rPr>
              <a:t>Quieres</a:t>
            </a:r>
            <a:r>
              <a:rPr lang="en-GB" sz="2400" dirty="0">
                <a:solidFill>
                  <a:schemeClr val="accent1">
                    <a:lumMod val="50000"/>
                  </a:schemeClr>
                </a:solidFill>
              </a:rPr>
              <a:t> </a:t>
            </a:r>
            <a:r>
              <a:rPr lang="es-ES" sz="2400" b="1" u="sng" dirty="0">
                <a:solidFill>
                  <a:schemeClr val="accent1">
                    <a:lumMod val="50000"/>
                  </a:schemeClr>
                </a:solidFill>
              </a:rPr>
              <a:t>_______________</a:t>
            </a:r>
            <a:r>
              <a:rPr lang="en-GB" sz="2400" dirty="0">
                <a:solidFill>
                  <a:schemeClr val="accent1">
                    <a:lumMod val="50000"/>
                  </a:schemeClr>
                </a:solidFill>
              </a:rPr>
              <a:t>?   </a:t>
            </a:r>
            <a:r>
              <a:rPr lang="es-ES" sz="2400" b="1" u="sng" dirty="0">
                <a:solidFill>
                  <a:schemeClr val="accent1">
                    <a:lumMod val="50000"/>
                  </a:schemeClr>
                </a:solidFill>
              </a:rPr>
              <a:t>  </a:t>
            </a:r>
            <a:endParaRPr lang="en-GB" sz="2400" dirty="0">
              <a:solidFill>
                <a:schemeClr val="accent1">
                  <a:lumMod val="50000"/>
                </a:schemeClr>
              </a:solidFill>
            </a:endParaRPr>
          </a:p>
        </p:txBody>
      </p:sp>
      <p:sp>
        <p:nvSpPr>
          <p:cNvPr id="12" name="TextBox 11">
            <a:extLst>
              <a:ext uri="{FF2B5EF4-FFF2-40B4-BE49-F238E27FC236}">
                <a16:creationId xmlns:a16="http://schemas.microsoft.com/office/drawing/2014/main" id="{72E6D20B-307A-4451-8C1A-ABBA63D7A3F3}"/>
              </a:ext>
            </a:extLst>
          </p:cNvPr>
          <p:cNvSpPr txBox="1"/>
          <p:nvPr/>
        </p:nvSpPr>
        <p:spPr>
          <a:xfrm>
            <a:off x="615349" y="3688678"/>
            <a:ext cx="10734137" cy="461665"/>
          </a:xfrm>
          <a:prstGeom prst="rect">
            <a:avLst/>
          </a:prstGeom>
          <a:noFill/>
        </p:spPr>
        <p:txBody>
          <a:bodyPr wrap="square" rtlCol="0">
            <a:spAutoFit/>
          </a:bodyPr>
          <a:lstStyle/>
          <a:p>
            <a:r>
              <a:rPr lang="es-ES" sz="2400" b="1" u="sng" dirty="0">
                <a:solidFill>
                  <a:schemeClr val="accent1">
                    <a:lumMod val="50000"/>
                  </a:schemeClr>
                </a:solidFill>
              </a:rPr>
              <a:t>____________ </a:t>
            </a:r>
            <a:r>
              <a:rPr lang="es-ES" sz="2400" b="1" dirty="0">
                <a:solidFill>
                  <a:schemeClr val="accent1">
                    <a:lumMod val="50000"/>
                  </a:schemeClr>
                </a:solidFill>
              </a:rPr>
              <a:t> </a:t>
            </a:r>
            <a:r>
              <a:rPr lang="en-GB" sz="2400" dirty="0">
                <a:solidFill>
                  <a:schemeClr val="accent1">
                    <a:lumMod val="50000"/>
                  </a:schemeClr>
                </a:solidFill>
              </a:rPr>
              <a:t>comida y Sara </a:t>
            </a:r>
            <a:r>
              <a:rPr lang="es-ES" sz="2400" b="1" u="sng" dirty="0">
                <a:solidFill>
                  <a:schemeClr val="accent1">
                    <a:lumMod val="50000"/>
                  </a:schemeClr>
                </a:solidFill>
              </a:rPr>
              <a:t>_____________</a:t>
            </a:r>
            <a:r>
              <a:rPr lang="en-GB" sz="2400" dirty="0">
                <a:solidFill>
                  <a:schemeClr val="accent1">
                    <a:lumMod val="50000"/>
                  </a:schemeClr>
                </a:solidFill>
              </a:rPr>
              <a:t> </a:t>
            </a:r>
            <a:r>
              <a:rPr lang="en-GB" sz="2400" dirty="0" err="1">
                <a:solidFill>
                  <a:schemeClr val="accent1">
                    <a:lumMod val="50000"/>
                  </a:schemeClr>
                </a:solidFill>
              </a:rPr>
              <a:t>vasos</a:t>
            </a:r>
            <a:r>
              <a:rPr lang="en-GB" sz="2400" dirty="0">
                <a:solidFill>
                  <a:schemeClr val="accent1">
                    <a:lumMod val="50000"/>
                  </a:schemeClr>
                </a:solidFill>
              </a:rPr>
              <a:t>. </a:t>
            </a:r>
          </a:p>
        </p:txBody>
      </p:sp>
      <p:sp>
        <p:nvSpPr>
          <p:cNvPr id="13" name="TextBox 12">
            <a:extLst>
              <a:ext uri="{FF2B5EF4-FFF2-40B4-BE49-F238E27FC236}">
                <a16:creationId xmlns:a16="http://schemas.microsoft.com/office/drawing/2014/main" id="{C610DED4-17E5-4530-9F4E-F3B59574A84E}"/>
              </a:ext>
            </a:extLst>
          </p:cNvPr>
          <p:cNvSpPr txBox="1"/>
          <p:nvPr/>
        </p:nvSpPr>
        <p:spPr>
          <a:xfrm>
            <a:off x="554263" y="5136665"/>
            <a:ext cx="10734137" cy="461665"/>
          </a:xfrm>
          <a:prstGeom prst="rect">
            <a:avLst/>
          </a:prstGeom>
          <a:noFill/>
        </p:spPr>
        <p:txBody>
          <a:bodyPr wrap="square" rtlCol="0">
            <a:spAutoFit/>
          </a:bodyPr>
          <a:lstStyle/>
          <a:p>
            <a:r>
              <a:rPr lang="en-GB" sz="2400" dirty="0">
                <a:solidFill>
                  <a:schemeClr val="accent1">
                    <a:lumMod val="50000"/>
                  </a:schemeClr>
                </a:solidFill>
              </a:rPr>
              <a:t>¿</a:t>
            </a:r>
            <a:r>
              <a:rPr lang="en-GB" sz="2400" dirty="0" err="1">
                <a:solidFill>
                  <a:schemeClr val="accent1">
                    <a:lumMod val="50000"/>
                  </a:schemeClr>
                </a:solidFill>
              </a:rPr>
              <a:t>Puedes</a:t>
            </a:r>
            <a:r>
              <a:rPr lang="en-GB" sz="2400" dirty="0">
                <a:solidFill>
                  <a:schemeClr val="accent1">
                    <a:lumMod val="50000"/>
                  </a:schemeClr>
                </a:solidFill>
              </a:rPr>
              <a:t> </a:t>
            </a:r>
            <a:r>
              <a:rPr lang="es-ES" sz="2400" b="1" u="sng" dirty="0">
                <a:solidFill>
                  <a:schemeClr val="accent1">
                    <a:lumMod val="50000"/>
                  </a:schemeClr>
                </a:solidFill>
              </a:rPr>
              <a:t>_____________</a:t>
            </a:r>
            <a:r>
              <a:rPr lang="es-ES" sz="2400" b="1" dirty="0">
                <a:solidFill>
                  <a:schemeClr val="accent1">
                    <a:lumMod val="50000"/>
                  </a:schemeClr>
                </a:solidFill>
              </a:rPr>
              <a:t> </a:t>
            </a:r>
            <a:r>
              <a:rPr lang="en-GB" sz="2400" dirty="0" err="1">
                <a:solidFill>
                  <a:schemeClr val="accent1">
                    <a:lumMod val="50000"/>
                  </a:schemeClr>
                </a:solidFill>
              </a:rPr>
              <a:t>una</a:t>
            </a:r>
            <a:r>
              <a:rPr lang="en-GB" sz="2400" dirty="0">
                <a:solidFill>
                  <a:schemeClr val="accent1">
                    <a:lumMod val="50000"/>
                  </a:schemeClr>
                </a:solidFill>
              </a:rPr>
              <a:t> paella? ¡Hasta </a:t>
            </a:r>
            <a:r>
              <a:rPr lang="en-GB" sz="2400" dirty="0" err="1">
                <a:solidFill>
                  <a:schemeClr val="accent1">
                    <a:lumMod val="50000"/>
                  </a:schemeClr>
                </a:solidFill>
              </a:rPr>
              <a:t>luego</a:t>
            </a:r>
            <a:r>
              <a:rPr lang="en-GB" sz="2400" dirty="0">
                <a:solidFill>
                  <a:schemeClr val="accent1">
                    <a:lumMod val="50000"/>
                  </a:schemeClr>
                </a:solidFill>
              </a:rPr>
              <a:t>!”</a:t>
            </a:r>
          </a:p>
        </p:txBody>
      </p:sp>
      <p:pic>
        <p:nvPicPr>
          <p:cNvPr id="1026" name="Picture 2" descr="Voicemail Symbol Clip Art">
            <a:extLst>
              <a:ext uri="{FF2B5EF4-FFF2-40B4-BE49-F238E27FC236}">
                <a16:creationId xmlns:a16="http://schemas.microsoft.com/office/drawing/2014/main" id="{0FADB41D-F9D4-4CE7-8A60-048FC6FA01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6190" y="245287"/>
            <a:ext cx="872723" cy="39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e Iphone Clip Art">
            <a:extLst>
              <a:ext uri="{FF2B5EF4-FFF2-40B4-BE49-F238E27FC236}">
                <a16:creationId xmlns:a16="http://schemas.microsoft.com/office/drawing/2014/main" id="{E9C8D778-5F1B-4288-8614-2783D5874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1321">
            <a:off x="11135176" y="1095119"/>
            <a:ext cx="667370" cy="13042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66BAC-51C7-4A5F-8659-6922A4BCBEA5}"/>
              </a:ext>
            </a:extLst>
          </p:cNvPr>
          <p:cNvSpPr txBox="1"/>
          <p:nvPr/>
        </p:nvSpPr>
        <p:spPr>
          <a:xfrm>
            <a:off x="615349" y="4441932"/>
            <a:ext cx="7830773" cy="769441"/>
          </a:xfrm>
          <a:prstGeom prst="rect">
            <a:avLst/>
          </a:prstGeom>
          <a:noFill/>
        </p:spPr>
        <p:txBody>
          <a:bodyPr wrap="square" rtlCol="0">
            <a:spAutoFit/>
          </a:bodyPr>
          <a:lstStyle/>
          <a:p>
            <a:r>
              <a:rPr lang="en-GB" sz="2400" dirty="0">
                <a:solidFill>
                  <a:schemeClr val="accent1">
                    <a:lumMod val="50000"/>
                  </a:schemeClr>
                </a:solidFill>
              </a:rPr>
              <a:t>También </a:t>
            </a:r>
            <a:r>
              <a:rPr lang="es-ES" sz="2400" b="1" u="sng" dirty="0">
                <a:solidFill>
                  <a:schemeClr val="accent1">
                    <a:lumMod val="50000"/>
                  </a:schemeClr>
                </a:solidFill>
              </a:rPr>
              <a:t>______________</a:t>
            </a:r>
            <a:r>
              <a:rPr lang="es-ES" sz="2400" b="1" dirty="0">
                <a:solidFill>
                  <a:schemeClr val="accent1">
                    <a:lumMod val="50000"/>
                  </a:schemeClr>
                </a:solidFill>
              </a:rPr>
              <a:t> </a:t>
            </a:r>
            <a:r>
              <a:rPr lang="en-GB" sz="2400" dirty="0">
                <a:solidFill>
                  <a:schemeClr val="accent1">
                    <a:lumMod val="50000"/>
                  </a:schemeClr>
                </a:solidFill>
              </a:rPr>
              <a:t>la casa.</a:t>
            </a:r>
          </a:p>
          <a:p>
            <a:endParaRPr lang="en-GB" sz="2000" dirty="0">
              <a:solidFill>
                <a:schemeClr val="accent1">
                  <a:lumMod val="50000"/>
                </a:schemeClr>
              </a:solidFill>
            </a:endParaRPr>
          </a:p>
        </p:txBody>
      </p:sp>
      <p:sp>
        <p:nvSpPr>
          <p:cNvPr id="15" name="TextBox 14">
            <a:extLst>
              <a:ext uri="{FF2B5EF4-FFF2-40B4-BE49-F238E27FC236}">
                <a16:creationId xmlns:a16="http://schemas.microsoft.com/office/drawing/2014/main" id="{095CB525-E2CC-48EE-B81F-D3759F48A9AC}"/>
              </a:ext>
            </a:extLst>
          </p:cNvPr>
          <p:cNvSpPr txBox="1"/>
          <p:nvPr/>
        </p:nvSpPr>
        <p:spPr>
          <a:xfrm>
            <a:off x="1756738" y="2092232"/>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[1] to organize</a:t>
            </a:r>
          </a:p>
        </p:txBody>
      </p:sp>
      <p:sp>
        <p:nvSpPr>
          <p:cNvPr id="18" name="TextBox 17">
            <a:extLst>
              <a:ext uri="{FF2B5EF4-FFF2-40B4-BE49-F238E27FC236}">
                <a16:creationId xmlns:a16="http://schemas.microsoft.com/office/drawing/2014/main" id="{657DAE6A-3B15-4E22-B2B9-80A5A4FC1293}"/>
              </a:ext>
            </a:extLst>
          </p:cNvPr>
          <p:cNvSpPr txBox="1"/>
          <p:nvPr/>
        </p:nvSpPr>
        <p:spPr>
          <a:xfrm>
            <a:off x="5376140" y="2092232"/>
            <a:ext cx="2071338"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[2] on Saturday</a:t>
            </a:r>
          </a:p>
        </p:txBody>
      </p:sp>
      <p:sp>
        <p:nvSpPr>
          <p:cNvPr id="19" name="TextBox 18">
            <a:extLst>
              <a:ext uri="{FF2B5EF4-FFF2-40B4-BE49-F238E27FC236}">
                <a16:creationId xmlns:a16="http://schemas.microsoft.com/office/drawing/2014/main" id="{E92493BE-0900-461C-A538-21A1F6ACC6E6}"/>
              </a:ext>
            </a:extLst>
          </p:cNvPr>
          <p:cNvSpPr txBox="1"/>
          <p:nvPr/>
        </p:nvSpPr>
        <p:spPr>
          <a:xfrm>
            <a:off x="626101" y="2816993"/>
            <a:ext cx="2203817"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[3] I must speak</a:t>
            </a:r>
          </a:p>
        </p:txBody>
      </p:sp>
      <p:sp>
        <p:nvSpPr>
          <p:cNvPr id="20" name="TextBox 19">
            <a:extLst>
              <a:ext uri="{FF2B5EF4-FFF2-40B4-BE49-F238E27FC236}">
                <a16:creationId xmlns:a16="http://schemas.microsoft.com/office/drawing/2014/main" id="{AC7003CD-E78D-4590-BB0D-A822C8532AC9}"/>
              </a:ext>
            </a:extLst>
          </p:cNvPr>
          <p:cNvSpPr txBox="1"/>
          <p:nvPr/>
        </p:nvSpPr>
        <p:spPr>
          <a:xfrm>
            <a:off x="5886162" y="2811939"/>
            <a:ext cx="1686034"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[4] help</a:t>
            </a:r>
          </a:p>
        </p:txBody>
      </p:sp>
      <p:sp>
        <p:nvSpPr>
          <p:cNvPr id="21" name="TextBox 20">
            <a:extLst>
              <a:ext uri="{FF2B5EF4-FFF2-40B4-BE49-F238E27FC236}">
                <a16:creationId xmlns:a16="http://schemas.microsoft.com/office/drawing/2014/main" id="{892A7596-84DF-43D9-8A49-21F7A9EEAA64}"/>
              </a:ext>
            </a:extLst>
          </p:cNvPr>
          <p:cNvSpPr txBox="1"/>
          <p:nvPr/>
        </p:nvSpPr>
        <p:spPr>
          <a:xfrm>
            <a:off x="9209571" y="2811939"/>
            <a:ext cx="2225787"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[5] to participate</a:t>
            </a:r>
          </a:p>
        </p:txBody>
      </p:sp>
      <p:sp>
        <p:nvSpPr>
          <p:cNvPr id="22" name="TextBox 21">
            <a:extLst>
              <a:ext uri="{FF2B5EF4-FFF2-40B4-BE49-F238E27FC236}">
                <a16:creationId xmlns:a16="http://schemas.microsoft.com/office/drawing/2014/main" id="{1C20E89C-14E2-4836-9DB5-77C518A9A65C}"/>
              </a:ext>
            </a:extLst>
          </p:cNvPr>
          <p:cNvSpPr txBox="1"/>
          <p:nvPr/>
        </p:nvSpPr>
        <p:spPr>
          <a:xfrm>
            <a:off x="718104" y="3625918"/>
            <a:ext cx="1865262"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[6] I must buy</a:t>
            </a:r>
          </a:p>
        </p:txBody>
      </p:sp>
      <p:sp>
        <p:nvSpPr>
          <p:cNvPr id="23" name="TextBox 22">
            <a:extLst>
              <a:ext uri="{FF2B5EF4-FFF2-40B4-BE49-F238E27FC236}">
                <a16:creationId xmlns:a16="http://schemas.microsoft.com/office/drawing/2014/main" id="{BF0FC42A-1745-423E-A8F2-BBD55C215366}"/>
              </a:ext>
            </a:extLst>
          </p:cNvPr>
          <p:cNvSpPr txBox="1"/>
          <p:nvPr/>
        </p:nvSpPr>
        <p:spPr>
          <a:xfrm>
            <a:off x="5007626" y="3625918"/>
            <a:ext cx="1871126"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[7] must carry</a:t>
            </a:r>
          </a:p>
        </p:txBody>
      </p:sp>
      <p:sp>
        <p:nvSpPr>
          <p:cNvPr id="24" name="TextBox 23">
            <a:extLst>
              <a:ext uri="{FF2B5EF4-FFF2-40B4-BE49-F238E27FC236}">
                <a16:creationId xmlns:a16="http://schemas.microsoft.com/office/drawing/2014/main" id="{537E20B1-AB16-4990-9167-CE83DFD99A30}"/>
              </a:ext>
            </a:extLst>
          </p:cNvPr>
          <p:cNvSpPr txBox="1"/>
          <p:nvPr/>
        </p:nvSpPr>
        <p:spPr>
          <a:xfrm>
            <a:off x="2057552" y="4389189"/>
            <a:ext cx="2151819"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[8] I must clean</a:t>
            </a:r>
          </a:p>
        </p:txBody>
      </p:sp>
      <p:sp>
        <p:nvSpPr>
          <p:cNvPr id="25" name="TextBox 24">
            <a:extLst>
              <a:ext uri="{FF2B5EF4-FFF2-40B4-BE49-F238E27FC236}">
                <a16:creationId xmlns:a16="http://schemas.microsoft.com/office/drawing/2014/main" id="{B6B4CFE8-2C0B-4087-8109-9E1D0B30D171}"/>
              </a:ext>
            </a:extLst>
          </p:cNvPr>
          <p:cNvSpPr txBox="1"/>
          <p:nvPr/>
        </p:nvSpPr>
        <p:spPr>
          <a:xfrm>
            <a:off x="2006036" y="5064061"/>
            <a:ext cx="1933642" cy="400110"/>
          </a:xfrm>
          <a:prstGeom prst="rect">
            <a:avLst/>
          </a:prstGeom>
          <a:solidFill>
            <a:schemeClr val="accent2">
              <a:lumMod val="20000"/>
              <a:lumOff val="80000"/>
            </a:schemeClr>
          </a:solidFill>
        </p:spPr>
        <p:txBody>
          <a:bodyPr wrap="square" rtlCol="0">
            <a:spAutoFit/>
          </a:bodyPr>
          <a:lstStyle/>
          <a:p>
            <a:pPr algn="ctr"/>
            <a:r>
              <a:rPr lang="en-GB" sz="2000" b="1" dirty="0">
                <a:solidFill>
                  <a:schemeClr val="accent1">
                    <a:lumMod val="50000"/>
                  </a:schemeClr>
                </a:solidFill>
              </a:rPr>
              <a:t>[9] to prepare</a:t>
            </a:r>
          </a:p>
        </p:txBody>
      </p:sp>
      <p:sp>
        <p:nvSpPr>
          <p:cNvPr id="16" name="Speech Bubble: Rectangle with Corners Rounded 15">
            <a:extLst>
              <a:ext uri="{FF2B5EF4-FFF2-40B4-BE49-F238E27FC236}">
                <a16:creationId xmlns:a16="http://schemas.microsoft.com/office/drawing/2014/main" id="{89566487-52C6-4082-9900-9440455A65B6}"/>
              </a:ext>
            </a:extLst>
          </p:cNvPr>
          <p:cNvSpPr/>
          <p:nvPr/>
        </p:nvSpPr>
        <p:spPr>
          <a:xfrm>
            <a:off x="5036656" y="1345920"/>
            <a:ext cx="884675" cy="485147"/>
          </a:xfrm>
          <a:prstGeom prst="wedgeRoundRectCallout">
            <a:avLst>
              <a:gd name="adj1" fmla="val -70258"/>
              <a:gd name="adj2" fmla="val 12846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chemeClr val="bg1"/>
                </a:solidFill>
              </a:rPr>
              <a:t>party</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287546" y="761540"/>
            <a:ext cx="10515600" cy="564435"/>
          </a:xfrm>
        </p:spPr>
        <p:txBody>
          <a:bodyPr>
            <a:noAutofit/>
          </a:bodyPr>
          <a:lstStyle/>
          <a:p>
            <a:pPr lvl="0">
              <a:lnSpc>
                <a:spcPct val="100000"/>
              </a:lnSpc>
              <a:spcBef>
                <a:spcPts val="0"/>
              </a:spcBef>
            </a:pPr>
            <a:r>
              <a:rPr lang="en-GB" sz="2400" b="1" dirty="0">
                <a:solidFill>
                  <a:schemeClr val="accent1">
                    <a:lumMod val="50000"/>
                  </a:schemeClr>
                </a:solidFill>
                <a:latin typeface="+mj-lt"/>
                <a:ea typeface="+mn-ea"/>
                <a:cs typeface="+mn-cs"/>
              </a:rPr>
              <a:t>First, complete the text by translating the English words in gaps.</a:t>
            </a:r>
            <a:br>
              <a:rPr lang="en-GB" sz="2400" b="1" dirty="0">
                <a:solidFill>
                  <a:schemeClr val="accent1">
                    <a:lumMod val="50000"/>
                  </a:schemeClr>
                </a:solidFill>
                <a:latin typeface="+mj-lt"/>
                <a:ea typeface="+mn-ea"/>
                <a:cs typeface="+mn-cs"/>
              </a:rPr>
            </a:br>
            <a:r>
              <a:rPr lang="en-GB" sz="2400" b="1" dirty="0">
                <a:solidFill>
                  <a:schemeClr val="accent1">
                    <a:lumMod val="50000"/>
                  </a:schemeClr>
                </a:solidFill>
                <a:latin typeface="+mj-lt"/>
                <a:ea typeface="+mn-ea"/>
                <a:cs typeface="+mn-cs"/>
              </a:rPr>
              <a:t>Then, listen and check.</a:t>
            </a:r>
            <a:endParaRPr lang="en-GB" dirty="0">
              <a:solidFill>
                <a:schemeClr val="accent1">
                  <a:lumMod val="50000"/>
                </a:schemeClr>
              </a:solidFill>
              <a:latin typeface="+mj-lt"/>
            </a:endParaRPr>
          </a:p>
        </p:txBody>
      </p:sp>
      <p:pic>
        <p:nvPicPr>
          <p:cNvPr id="26" name="mensaje de buzón de voz">
            <a:hlinkClick r:id="" action="ppaction://media"/>
            <a:extLst>
              <a:ext uri="{FF2B5EF4-FFF2-40B4-BE49-F238E27FC236}">
                <a16:creationId xmlns:a16="http://schemas.microsoft.com/office/drawing/2014/main" id="{EE55C7C6-97FB-4CC6-8020-47FB42F4B5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72196" y="160626"/>
            <a:ext cx="609600" cy="609600"/>
          </a:xfrm>
          <a:prstGeom prst="rect">
            <a:avLst/>
          </a:prstGeom>
        </p:spPr>
      </p:pic>
      <p:pic>
        <p:nvPicPr>
          <p:cNvPr id="5" name="Picture 4">
            <a:extLst>
              <a:ext uri="{FF2B5EF4-FFF2-40B4-BE49-F238E27FC236}">
                <a16:creationId xmlns:a16="http://schemas.microsoft.com/office/drawing/2014/main" id="{AEE950B7-1B36-4DF4-BDBD-2EEABC6044FB}"/>
              </a:ext>
            </a:extLst>
          </p:cNvPr>
          <p:cNvPicPr>
            <a:picLocks noChangeAspect="1"/>
          </p:cNvPicPr>
          <p:nvPr/>
        </p:nvPicPr>
        <p:blipFill rotWithShape="1">
          <a:blip r:embed="rId8"/>
          <a:srcRect t="9596" r="3874" b="17418"/>
          <a:stretch/>
        </p:blipFill>
        <p:spPr>
          <a:xfrm>
            <a:off x="8908553" y="4790126"/>
            <a:ext cx="3068412" cy="1553188"/>
          </a:xfrm>
          <a:prstGeom prst="rect">
            <a:avLst/>
          </a:prstGeom>
        </p:spPr>
      </p:pic>
      <p:sp>
        <p:nvSpPr>
          <p:cNvPr id="8" name="Speech Bubble: Oval 7">
            <a:extLst>
              <a:ext uri="{FF2B5EF4-FFF2-40B4-BE49-F238E27FC236}">
                <a16:creationId xmlns:a16="http://schemas.microsoft.com/office/drawing/2014/main" id="{1C63DBDF-C8CC-4188-88A9-13C68CF081AC}"/>
              </a:ext>
            </a:extLst>
          </p:cNvPr>
          <p:cNvSpPr/>
          <p:nvPr/>
        </p:nvSpPr>
        <p:spPr>
          <a:xfrm>
            <a:off x="8049296" y="3367748"/>
            <a:ext cx="4004681" cy="1317629"/>
          </a:xfrm>
          <a:prstGeom prst="wedgeEllipseCallout">
            <a:avLst>
              <a:gd name="adj1" fmla="val -131983"/>
              <a:gd name="adj2" fmla="val 9273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t>
            </a:r>
            <a:r>
              <a:rPr lang="en-GB" dirty="0" err="1">
                <a:solidFill>
                  <a:schemeClr val="bg1"/>
                </a:solidFill>
              </a:rPr>
              <a:t>Qué</a:t>
            </a:r>
            <a:r>
              <a:rPr lang="en-GB" dirty="0">
                <a:solidFill>
                  <a:schemeClr val="bg1"/>
                </a:solidFill>
              </a:rPr>
              <a:t> es una </a:t>
            </a:r>
            <a:r>
              <a:rPr lang="en-GB" b="1" dirty="0">
                <a:solidFill>
                  <a:schemeClr val="bg1"/>
                </a:solidFill>
              </a:rPr>
              <a:t>paella</a:t>
            </a:r>
            <a:r>
              <a:rPr lang="en-GB" dirty="0">
                <a:solidFill>
                  <a:schemeClr val="bg1"/>
                </a:solidFill>
              </a:rPr>
              <a:t>? </a:t>
            </a:r>
          </a:p>
          <a:p>
            <a:pPr algn="ctr"/>
            <a:r>
              <a:rPr lang="en-GB" dirty="0">
                <a:solidFill>
                  <a:schemeClr val="bg1"/>
                </a:solidFill>
              </a:rPr>
              <a:t>Es </a:t>
            </a:r>
            <a:r>
              <a:rPr lang="es-ES" dirty="0">
                <a:solidFill>
                  <a:schemeClr val="bg1"/>
                </a:solidFill>
              </a:rPr>
              <a:t>un plato español, tradicional y muy famoso.</a:t>
            </a:r>
            <a:endParaRPr lang="en-GB" dirty="0">
              <a:solidFill>
                <a:schemeClr val="bg1"/>
              </a:solidFill>
            </a:endParaRPr>
          </a:p>
        </p:txBody>
      </p:sp>
      <p:sp>
        <p:nvSpPr>
          <p:cNvPr id="27" name="Rounded Rectangle 11">
            <a:extLst>
              <a:ext uri="{FF2B5EF4-FFF2-40B4-BE49-F238E27FC236}">
                <a16:creationId xmlns:a16="http://schemas.microsoft.com/office/drawing/2014/main" id="{A316DD52-7894-4A75-969C-CA0645DA2978}"/>
              </a:ext>
            </a:extLst>
          </p:cNvPr>
          <p:cNvSpPr/>
          <p:nvPr/>
        </p:nvSpPr>
        <p:spPr>
          <a:xfrm>
            <a:off x="9398833" y="258166"/>
            <a:ext cx="252931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8948341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87B10-DB18-EC40-96EA-A983131E6FCF}"/>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ca</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9" name="Picture 9" descr="hous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5795" y="2104669"/>
            <a:ext cx="2115550" cy="139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21664" y="3468766"/>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mpo</a:t>
            </a:r>
          </a:p>
        </p:txBody>
      </p:sp>
      <p:pic>
        <p:nvPicPr>
          <p:cNvPr id="3" name="Picture 2" descr="the countrysid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6273" y="1383427"/>
            <a:ext cx="2184937" cy="163870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589771" y="3468766"/>
            <a:ext cx="349450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mbiar</a:t>
            </a:r>
          </a:p>
        </p:txBody>
      </p:sp>
      <p:grpSp>
        <p:nvGrpSpPr>
          <p:cNvPr id="5" name="Group 4" descr="two hands, one holding British pounds, one holding euros. "/>
          <p:cNvGrpSpPr/>
          <p:nvPr/>
        </p:nvGrpSpPr>
        <p:grpSpPr>
          <a:xfrm>
            <a:off x="1100163" y="4437156"/>
            <a:ext cx="2337159" cy="1586132"/>
            <a:chOff x="1100163" y="4437156"/>
            <a:chExt cx="2337159" cy="1586132"/>
          </a:xfrm>
        </p:grpSpPr>
        <p:pic>
          <p:nvPicPr>
            <p:cNvPr id="8198" name="Picture 6" descr="two hands exchanging two different currencies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0163" y="4437156"/>
              <a:ext cx="2337159" cy="1581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682077">
              <a:off x="2036470" y="5072966"/>
              <a:ext cx="382096" cy="461665"/>
            </a:xfrm>
            <a:prstGeom prst="rect">
              <a:avLst/>
            </a:prstGeom>
            <a:noFill/>
          </p:spPr>
          <p:txBody>
            <a:bodyPr wrap="square" rtlCol="0">
              <a:spAutoFit/>
            </a:bodyPr>
            <a:lstStyle/>
            <a:p>
              <a:r>
                <a:rPr lang="en-GB" sz="2400" b="1" dirty="0"/>
                <a:t>£</a:t>
              </a:r>
            </a:p>
          </p:txBody>
        </p:sp>
        <p:sp>
          <p:nvSpPr>
            <p:cNvPr id="18" name="TextBox 17"/>
            <p:cNvSpPr txBox="1"/>
            <p:nvPr/>
          </p:nvSpPr>
          <p:spPr>
            <a:xfrm rot="682077">
              <a:off x="1955648" y="5561623"/>
              <a:ext cx="382096" cy="461665"/>
            </a:xfrm>
            <a:prstGeom prst="rect">
              <a:avLst/>
            </a:prstGeom>
            <a:noFill/>
          </p:spPr>
          <p:txBody>
            <a:bodyPr wrap="square" rtlCol="0">
              <a:spAutoFit/>
            </a:bodyPr>
            <a:lstStyle/>
            <a:p>
              <a:r>
                <a:rPr lang="en-GB" sz="2400" b="1" dirty="0"/>
                <a:t>$</a:t>
              </a:r>
            </a:p>
          </p:txBody>
        </p:sp>
      </p:grpSp>
      <p:sp>
        <p:nvSpPr>
          <p:cNvPr id="9" name="TextBox 8"/>
          <p:cNvSpPr txBox="1"/>
          <p:nvPr/>
        </p:nvSpPr>
        <p:spPr>
          <a:xfrm>
            <a:off x="4889502" y="4776793"/>
            <a:ext cx="237657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lle</a:t>
            </a:r>
          </a:p>
        </p:txBody>
      </p:sp>
      <p:sp>
        <p:nvSpPr>
          <p:cNvPr id="20" name="TextBox 19"/>
          <p:cNvSpPr txBox="1"/>
          <p:nvPr/>
        </p:nvSpPr>
        <p:spPr>
          <a:xfrm>
            <a:off x="5148039" y="5561623"/>
            <a:ext cx="1895922"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[street]</a:t>
            </a:r>
          </a:p>
        </p:txBody>
      </p:sp>
      <p:sp>
        <p:nvSpPr>
          <p:cNvPr id="11" name="TextBox 10"/>
          <p:cNvSpPr txBox="1"/>
          <p:nvPr/>
        </p:nvSpPr>
        <p:spPr>
          <a:xfrm>
            <a:off x="8315417" y="200075"/>
            <a:ext cx="3045198"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ra</a:t>
            </a:r>
          </a:p>
        </p:txBody>
      </p:sp>
      <p:pic>
        <p:nvPicPr>
          <p:cNvPr id="8194" name="Picture 2" descr="woman's fa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87725" y="1329716"/>
            <a:ext cx="1510963" cy="15499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32720" y="3421493"/>
            <a:ext cx="2810592"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ntar</a:t>
            </a:r>
          </a:p>
        </p:txBody>
      </p:sp>
      <p:pic>
        <p:nvPicPr>
          <p:cNvPr id="2" name="Picture 1" descr=" boy singing on stag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87725" y="4509141"/>
            <a:ext cx="1589314" cy="1589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145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ca_casa.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ca_camp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ca_camp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ca_car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fade">
                                      <p:cBhvr>
                                        <p:cTn id="38" dur="500"/>
                                        <p:tgtEl>
                                          <p:spTgt spid="8194"/>
                                        </p:tgtEl>
                                      </p:cBhvr>
                                    </p:animEffect>
                                  </p:childTnLst>
                                  <p:subTnLst>
                                    <p:audio>
                                      <p:cMediaNode>
                                        <p:cTn display="0" masterRel="sameClick">
                                          <p:stCondLst>
                                            <p:cond evt="begin" delay="0">
                                              <p:tn val="36"/>
                                            </p:cond>
                                          </p:stCondLst>
                                          <p:endCondLst>
                                            <p:cond evt="onStopAudio" delay="0">
                                              <p:tgtEl>
                                                <p:sldTgt/>
                                              </p:tgtEl>
                                            </p:cond>
                                          </p:endCondLst>
                                        </p:cTn>
                                        <p:tgtEl>
                                          <p:sndTgt r:embed="rId6" name="ca_car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ca_cambi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7" name="ca_cambi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ca_call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8" name="ca_call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ca_canta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a_can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12" grpId="0"/>
      <p:bldP spid="10" grpId="0"/>
      <p:bldP spid="9" grpId="0"/>
      <p:bldP spid="20" grpId="0"/>
      <p:bldP spid="11"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81B887A-FEF2-479A-B79F-EADC8978686C}"/>
              </a:ext>
            </a:extLst>
          </p:cNvPr>
          <p:cNvSpPr txBox="1">
            <a:spLocks/>
          </p:cNvSpPr>
          <p:nvPr/>
        </p:nvSpPr>
        <p:spPr>
          <a:xfrm>
            <a:off x="10442759" y="305284"/>
            <a:ext cx="140473" cy="22466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a:solidFill>
                  <a:prstClr val="white"/>
                </a:solidFill>
              </a:rPr>
              <a:t>escribir / </a:t>
            </a:r>
            <a:r>
              <a:rPr lang="en-GB" sz="100" b="1" dirty="0" err="1">
                <a:solidFill>
                  <a:prstClr val="white"/>
                </a:solidFill>
              </a:rPr>
              <a:t>escuchar</a:t>
            </a:r>
            <a:endParaRPr lang="en-GB" sz="100" dirty="0">
              <a:solidFill>
                <a:srgbClr val="4472C4">
                  <a:lumMod val="50000"/>
                </a:srgbClr>
              </a:solidFill>
            </a:endParaRPr>
          </a:p>
        </p:txBody>
      </p:sp>
      <p:sp>
        <p:nvSpPr>
          <p:cNvPr id="7" name="TextBox 6">
            <a:extLst>
              <a:ext uri="{FF2B5EF4-FFF2-40B4-BE49-F238E27FC236}">
                <a16:creationId xmlns:a16="http://schemas.microsoft.com/office/drawing/2014/main" id="{D2461B85-134D-4B8D-9C2E-4844BA62CB64}"/>
              </a:ext>
            </a:extLst>
          </p:cNvPr>
          <p:cNvSpPr txBox="1"/>
          <p:nvPr/>
        </p:nvSpPr>
        <p:spPr>
          <a:xfrm>
            <a:off x="260195" y="290738"/>
            <a:ext cx="8488393" cy="461665"/>
          </a:xfrm>
          <a:prstGeom prst="rect">
            <a:avLst/>
          </a:prstGeom>
          <a:noFill/>
        </p:spPr>
        <p:txBody>
          <a:bodyPr wrap="square" rtlCol="0">
            <a:spAutoFit/>
          </a:bodyPr>
          <a:lstStyle/>
          <a:p>
            <a:r>
              <a:rPr lang="en-GB" sz="2400" b="1" dirty="0">
                <a:solidFill>
                  <a:srgbClr val="5B9BD5">
                    <a:lumMod val="50000"/>
                  </a:srgbClr>
                </a:solidFill>
              </a:rPr>
              <a:t>Your friend Elvira has left a voicemail. </a:t>
            </a:r>
          </a:p>
        </p:txBody>
      </p:sp>
      <p:sp>
        <p:nvSpPr>
          <p:cNvPr id="9" name="TextBox 8">
            <a:extLst>
              <a:ext uri="{FF2B5EF4-FFF2-40B4-BE49-F238E27FC236}">
                <a16:creationId xmlns:a16="http://schemas.microsoft.com/office/drawing/2014/main" id="{483500A9-84AA-40B6-BB27-4C67E031B670}"/>
              </a:ext>
            </a:extLst>
          </p:cNvPr>
          <p:cNvSpPr txBox="1"/>
          <p:nvPr/>
        </p:nvSpPr>
        <p:spPr>
          <a:xfrm>
            <a:off x="566467" y="2150817"/>
            <a:ext cx="10721933" cy="461665"/>
          </a:xfrm>
          <a:prstGeom prst="rect">
            <a:avLst/>
          </a:prstGeom>
          <a:noFill/>
        </p:spPr>
        <p:txBody>
          <a:bodyPr wrap="square" rtlCol="0">
            <a:spAutoFit/>
          </a:bodyPr>
          <a:lstStyle/>
          <a:p>
            <a:r>
              <a:rPr lang="en-GB" sz="2400" dirty="0">
                <a:solidFill>
                  <a:srgbClr val="5B9BD5">
                    <a:lumMod val="50000"/>
                  </a:srgbClr>
                </a:solidFill>
              </a:rPr>
              <a:t>Quiero </a:t>
            </a:r>
            <a:r>
              <a:rPr lang="es-ES" sz="2400" b="1" u="sng" dirty="0">
                <a:solidFill>
                  <a:srgbClr val="E25B00"/>
                </a:solidFill>
              </a:rPr>
              <a:t>_____________</a:t>
            </a:r>
            <a:r>
              <a:rPr lang="es-ES" sz="2400" b="1" dirty="0">
                <a:solidFill>
                  <a:srgbClr val="5B9BD5">
                    <a:lumMod val="50000"/>
                  </a:srgbClr>
                </a:solidFill>
              </a:rPr>
              <a:t> </a:t>
            </a:r>
            <a:r>
              <a:rPr lang="en-GB" sz="2400" dirty="0" err="1">
                <a:solidFill>
                  <a:srgbClr val="5B9BD5">
                    <a:lumMod val="50000"/>
                  </a:srgbClr>
                </a:solidFill>
              </a:rPr>
              <a:t>una</a:t>
            </a:r>
            <a:r>
              <a:rPr lang="en-GB" sz="2400" dirty="0">
                <a:solidFill>
                  <a:srgbClr val="5B9BD5">
                    <a:lumMod val="50000"/>
                  </a:srgbClr>
                </a:solidFill>
              </a:rPr>
              <a:t> fiesta  </a:t>
            </a:r>
            <a:r>
              <a:rPr lang="es-ES" sz="2400" b="1" u="sng" dirty="0">
                <a:solidFill>
                  <a:srgbClr val="E25B00"/>
                </a:solidFill>
              </a:rPr>
              <a:t>_____________</a:t>
            </a:r>
            <a:r>
              <a:rPr lang="es-ES" sz="2400" b="1" dirty="0">
                <a:solidFill>
                  <a:srgbClr val="5B9BD5">
                    <a:lumMod val="50000"/>
                  </a:srgbClr>
                </a:solidFill>
              </a:rPr>
              <a:t> </a:t>
            </a:r>
            <a:r>
              <a:rPr lang="en-GB" sz="2400" dirty="0">
                <a:solidFill>
                  <a:srgbClr val="5B9BD5">
                    <a:lumMod val="50000"/>
                  </a:srgbClr>
                </a:solidFill>
              </a:rPr>
              <a:t>con mi </a:t>
            </a:r>
            <a:r>
              <a:rPr lang="en-GB" sz="2400" dirty="0" err="1">
                <a:solidFill>
                  <a:srgbClr val="5B9BD5">
                    <a:lumMod val="50000"/>
                  </a:srgbClr>
                </a:solidFill>
              </a:rPr>
              <a:t>hermana</a:t>
            </a:r>
            <a:r>
              <a:rPr lang="en-GB" sz="2400" dirty="0">
                <a:solidFill>
                  <a:srgbClr val="5B9BD5">
                    <a:lumMod val="50000"/>
                  </a:srgbClr>
                </a:solidFill>
              </a:rPr>
              <a:t>, Sara.</a:t>
            </a:r>
            <a:r>
              <a:rPr lang="es-ES" sz="2400" b="1" u="sng" dirty="0">
                <a:solidFill>
                  <a:srgbClr val="5B9BD5">
                    <a:lumMod val="50000"/>
                  </a:srgbClr>
                </a:solidFill>
              </a:rPr>
              <a:t> </a:t>
            </a:r>
            <a:r>
              <a:rPr lang="en-GB" sz="2400" b="1" u="sng" dirty="0">
                <a:solidFill>
                  <a:srgbClr val="5B9BD5">
                    <a:lumMod val="50000"/>
                  </a:srgbClr>
                </a:solidFill>
              </a:rPr>
              <a:t> </a:t>
            </a:r>
            <a:r>
              <a:rPr lang="en-GB" sz="2400" dirty="0">
                <a:solidFill>
                  <a:srgbClr val="5B9BD5">
                    <a:lumMod val="50000"/>
                  </a:srgbClr>
                </a:solidFill>
              </a:rPr>
              <a:t>  </a:t>
            </a:r>
            <a:r>
              <a:rPr lang="es-ES" sz="2400" b="1" u="sng" dirty="0">
                <a:solidFill>
                  <a:srgbClr val="5B9BD5">
                    <a:lumMod val="50000"/>
                  </a:srgbClr>
                </a:solidFill>
              </a:rPr>
              <a:t>  </a:t>
            </a:r>
            <a:endParaRPr lang="en-GB" sz="2400" dirty="0">
              <a:solidFill>
                <a:srgbClr val="5B9BD5">
                  <a:lumMod val="50000"/>
                </a:srgbClr>
              </a:solidFill>
            </a:endParaRPr>
          </a:p>
        </p:txBody>
      </p:sp>
      <p:sp>
        <p:nvSpPr>
          <p:cNvPr id="10" name="TextBox 9">
            <a:extLst>
              <a:ext uri="{FF2B5EF4-FFF2-40B4-BE49-F238E27FC236}">
                <a16:creationId xmlns:a16="http://schemas.microsoft.com/office/drawing/2014/main" id="{76DE5ECA-73A4-48F0-A17D-965DA11A55CB}"/>
              </a:ext>
            </a:extLst>
          </p:cNvPr>
          <p:cNvSpPr txBox="1"/>
          <p:nvPr/>
        </p:nvSpPr>
        <p:spPr>
          <a:xfrm>
            <a:off x="566467" y="1564007"/>
            <a:ext cx="8488393" cy="461665"/>
          </a:xfrm>
          <a:prstGeom prst="rect">
            <a:avLst/>
          </a:prstGeom>
          <a:noFill/>
        </p:spPr>
        <p:txBody>
          <a:bodyPr wrap="square" rtlCol="0">
            <a:spAutoFit/>
          </a:bodyPr>
          <a:lstStyle/>
          <a:p>
            <a:r>
              <a:rPr lang="en-GB" sz="2400" dirty="0">
                <a:solidFill>
                  <a:srgbClr val="5B9BD5">
                    <a:lumMod val="50000"/>
                  </a:srgbClr>
                </a:solidFill>
              </a:rPr>
              <a:t>“¡Hola! ¿</a:t>
            </a:r>
            <a:r>
              <a:rPr lang="en-GB" sz="2400" dirty="0" err="1">
                <a:solidFill>
                  <a:srgbClr val="5B9BD5">
                    <a:lumMod val="50000"/>
                  </a:srgbClr>
                </a:solidFill>
              </a:rPr>
              <a:t>Cómo</a:t>
            </a:r>
            <a:r>
              <a:rPr lang="en-GB" sz="2400" dirty="0">
                <a:solidFill>
                  <a:srgbClr val="5B9BD5">
                    <a:lumMod val="50000"/>
                  </a:srgbClr>
                </a:solidFill>
              </a:rPr>
              <a:t> </a:t>
            </a:r>
            <a:r>
              <a:rPr lang="en-GB" sz="2400" dirty="0" err="1">
                <a:solidFill>
                  <a:srgbClr val="5B9BD5">
                    <a:lumMod val="50000"/>
                  </a:srgbClr>
                </a:solidFill>
              </a:rPr>
              <a:t>estás</a:t>
            </a:r>
            <a:r>
              <a:rPr lang="en-GB" sz="2400" dirty="0">
                <a:solidFill>
                  <a:srgbClr val="5B9BD5">
                    <a:lumMod val="50000"/>
                  </a:srgbClr>
                </a:solidFill>
              </a:rPr>
              <a:t>?</a:t>
            </a:r>
          </a:p>
        </p:txBody>
      </p:sp>
      <p:sp>
        <p:nvSpPr>
          <p:cNvPr id="11" name="TextBox 10">
            <a:extLst>
              <a:ext uri="{FF2B5EF4-FFF2-40B4-BE49-F238E27FC236}">
                <a16:creationId xmlns:a16="http://schemas.microsoft.com/office/drawing/2014/main" id="{E37AC8A2-7003-40A6-B578-8A89B3E75A0C}"/>
              </a:ext>
            </a:extLst>
          </p:cNvPr>
          <p:cNvSpPr txBox="1"/>
          <p:nvPr/>
        </p:nvSpPr>
        <p:spPr>
          <a:xfrm>
            <a:off x="566467" y="2874699"/>
            <a:ext cx="11487510" cy="461665"/>
          </a:xfrm>
          <a:prstGeom prst="rect">
            <a:avLst/>
          </a:prstGeom>
          <a:noFill/>
        </p:spPr>
        <p:txBody>
          <a:bodyPr wrap="square" rtlCol="0">
            <a:spAutoFit/>
          </a:bodyPr>
          <a:lstStyle/>
          <a:p>
            <a:r>
              <a:rPr lang="es-ES" sz="2400" b="1" u="sng" dirty="0">
                <a:solidFill>
                  <a:srgbClr val="E25B00"/>
                </a:solidFill>
              </a:rPr>
              <a:t>______________</a:t>
            </a:r>
            <a:r>
              <a:rPr lang="es-ES" sz="2400" b="1" dirty="0">
                <a:solidFill>
                  <a:srgbClr val="5B9BD5">
                    <a:lumMod val="50000"/>
                  </a:srgbClr>
                </a:solidFill>
              </a:rPr>
              <a:t> </a:t>
            </a:r>
            <a:r>
              <a:rPr lang="en-GB" sz="2400" dirty="0">
                <a:solidFill>
                  <a:srgbClr val="5B9BD5">
                    <a:lumMod val="50000"/>
                  </a:srgbClr>
                </a:solidFill>
              </a:rPr>
              <a:t>con amigos y </a:t>
            </a:r>
            <a:r>
              <a:rPr lang="en-GB" sz="2400" dirty="0" err="1">
                <a:solidFill>
                  <a:srgbClr val="5B9BD5">
                    <a:lumMod val="50000"/>
                  </a:srgbClr>
                </a:solidFill>
              </a:rPr>
              <a:t>pedir</a:t>
            </a:r>
            <a:r>
              <a:rPr lang="en-GB" sz="2400" dirty="0">
                <a:solidFill>
                  <a:srgbClr val="5B9BD5">
                    <a:lumMod val="50000"/>
                  </a:srgbClr>
                </a:solidFill>
              </a:rPr>
              <a:t> </a:t>
            </a:r>
            <a:r>
              <a:rPr lang="es-ES" sz="2400" b="1" u="sng" dirty="0">
                <a:solidFill>
                  <a:srgbClr val="E25B00"/>
                </a:solidFill>
              </a:rPr>
              <a:t>____________</a:t>
            </a:r>
            <a:r>
              <a:rPr lang="en-GB" sz="2400" dirty="0">
                <a:solidFill>
                  <a:srgbClr val="5B9BD5">
                    <a:lumMod val="50000"/>
                  </a:srgbClr>
                </a:solidFill>
              </a:rPr>
              <a:t>. ¿</a:t>
            </a:r>
            <a:r>
              <a:rPr lang="en-GB" sz="2400" dirty="0" err="1">
                <a:solidFill>
                  <a:srgbClr val="5B9BD5">
                    <a:lumMod val="50000"/>
                  </a:srgbClr>
                </a:solidFill>
              </a:rPr>
              <a:t>Quieres</a:t>
            </a:r>
            <a:r>
              <a:rPr lang="en-GB" sz="2400" dirty="0">
                <a:solidFill>
                  <a:srgbClr val="5B9BD5">
                    <a:lumMod val="50000"/>
                  </a:srgbClr>
                </a:solidFill>
              </a:rPr>
              <a:t> </a:t>
            </a:r>
            <a:r>
              <a:rPr lang="es-ES" sz="2400" b="1" u="sng" dirty="0">
                <a:solidFill>
                  <a:srgbClr val="E25B00"/>
                </a:solidFill>
              </a:rPr>
              <a:t>_______________</a:t>
            </a:r>
            <a:r>
              <a:rPr lang="en-GB" sz="2400" dirty="0">
                <a:solidFill>
                  <a:srgbClr val="5B9BD5">
                    <a:lumMod val="50000"/>
                  </a:srgbClr>
                </a:solidFill>
              </a:rPr>
              <a:t>?   </a:t>
            </a:r>
            <a:r>
              <a:rPr lang="es-ES" sz="2400" b="1" u="sng" dirty="0">
                <a:solidFill>
                  <a:srgbClr val="5B9BD5">
                    <a:lumMod val="50000"/>
                  </a:srgbClr>
                </a:solidFill>
              </a:rPr>
              <a:t>  </a:t>
            </a:r>
            <a:endParaRPr lang="en-GB" sz="2400" dirty="0">
              <a:solidFill>
                <a:srgbClr val="5B9BD5">
                  <a:lumMod val="50000"/>
                </a:srgbClr>
              </a:solidFill>
            </a:endParaRPr>
          </a:p>
        </p:txBody>
      </p:sp>
      <p:sp>
        <p:nvSpPr>
          <p:cNvPr id="12" name="TextBox 11">
            <a:extLst>
              <a:ext uri="{FF2B5EF4-FFF2-40B4-BE49-F238E27FC236}">
                <a16:creationId xmlns:a16="http://schemas.microsoft.com/office/drawing/2014/main" id="{72E6D20B-307A-4451-8C1A-ABBA63D7A3F3}"/>
              </a:ext>
            </a:extLst>
          </p:cNvPr>
          <p:cNvSpPr txBox="1"/>
          <p:nvPr/>
        </p:nvSpPr>
        <p:spPr>
          <a:xfrm>
            <a:off x="257907" y="3688678"/>
            <a:ext cx="11091579" cy="461665"/>
          </a:xfrm>
          <a:prstGeom prst="rect">
            <a:avLst/>
          </a:prstGeom>
          <a:noFill/>
        </p:spPr>
        <p:txBody>
          <a:bodyPr wrap="square" rtlCol="0">
            <a:spAutoFit/>
          </a:bodyPr>
          <a:lstStyle/>
          <a:p>
            <a:r>
              <a:rPr lang="es-ES" sz="2400" b="1" u="sng" dirty="0">
                <a:solidFill>
                  <a:srgbClr val="E25B00"/>
                </a:solidFill>
              </a:rPr>
              <a:t>_______________ </a:t>
            </a:r>
            <a:r>
              <a:rPr lang="es-ES" sz="2400" b="1" dirty="0">
                <a:solidFill>
                  <a:srgbClr val="5B9BD5">
                    <a:lumMod val="50000"/>
                  </a:srgbClr>
                </a:solidFill>
              </a:rPr>
              <a:t> </a:t>
            </a:r>
            <a:r>
              <a:rPr lang="en-GB" sz="2400" dirty="0">
                <a:solidFill>
                  <a:srgbClr val="5B9BD5">
                    <a:lumMod val="50000"/>
                  </a:srgbClr>
                </a:solidFill>
              </a:rPr>
              <a:t>comida y Sara </a:t>
            </a:r>
            <a:r>
              <a:rPr lang="es-ES" sz="2400" b="1" u="sng" dirty="0">
                <a:solidFill>
                  <a:srgbClr val="E25B00"/>
                </a:solidFill>
              </a:rPr>
              <a:t>_____________</a:t>
            </a:r>
            <a:r>
              <a:rPr lang="en-GB" sz="2400" dirty="0">
                <a:solidFill>
                  <a:srgbClr val="5B9BD5">
                    <a:lumMod val="50000"/>
                  </a:srgbClr>
                </a:solidFill>
              </a:rPr>
              <a:t> </a:t>
            </a:r>
            <a:r>
              <a:rPr lang="en-GB" sz="2400" dirty="0" err="1">
                <a:solidFill>
                  <a:srgbClr val="5B9BD5">
                    <a:lumMod val="50000"/>
                  </a:srgbClr>
                </a:solidFill>
              </a:rPr>
              <a:t>vasos</a:t>
            </a:r>
            <a:r>
              <a:rPr lang="en-GB" sz="2400" dirty="0">
                <a:solidFill>
                  <a:srgbClr val="5B9BD5">
                    <a:lumMod val="50000"/>
                  </a:srgbClr>
                </a:solidFill>
              </a:rPr>
              <a:t>. </a:t>
            </a:r>
          </a:p>
        </p:txBody>
      </p:sp>
      <p:sp>
        <p:nvSpPr>
          <p:cNvPr id="13" name="TextBox 12">
            <a:extLst>
              <a:ext uri="{FF2B5EF4-FFF2-40B4-BE49-F238E27FC236}">
                <a16:creationId xmlns:a16="http://schemas.microsoft.com/office/drawing/2014/main" id="{C610DED4-17E5-4530-9F4E-F3B59574A84E}"/>
              </a:ext>
            </a:extLst>
          </p:cNvPr>
          <p:cNvSpPr txBox="1"/>
          <p:nvPr/>
        </p:nvSpPr>
        <p:spPr>
          <a:xfrm>
            <a:off x="554263" y="5136665"/>
            <a:ext cx="10734137" cy="461665"/>
          </a:xfrm>
          <a:prstGeom prst="rect">
            <a:avLst/>
          </a:prstGeom>
          <a:noFill/>
        </p:spPr>
        <p:txBody>
          <a:bodyPr wrap="square" rtlCol="0">
            <a:spAutoFit/>
          </a:bodyPr>
          <a:lstStyle/>
          <a:p>
            <a:r>
              <a:rPr lang="en-GB" sz="2400" dirty="0">
                <a:solidFill>
                  <a:srgbClr val="5B9BD5">
                    <a:lumMod val="50000"/>
                  </a:srgbClr>
                </a:solidFill>
              </a:rPr>
              <a:t>¿</a:t>
            </a:r>
            <a:r>
              <a:rPr lang="en-GB" sz="2400" dirty="0" err="1">
                <a:solidFill>
                  <a:srgbClr val="5B9BD5">
                    <a:lumMod val="50000"/>
                  </a:srgbClr>
                </a:solidFill>
              </a:rPr>
              <a:t>Puedes</a:t>
            </a:r>
            <a:r>
              <a:rPr lang="en-GB" sz="2400" dirty="0">
                <a:solidFill>
                  <a:srgbClr val="5B9BD5">
                    <a:lumMod val="50000"/>
                  </a:srgbClr>
                </a:solidFill>
              </a:rPr>
              <a:t> </a:t>
            </a:r>
            <a:r>
              <a:rPr lang="es-ES" sz="2400" b="1" u="sng" dirty="0">
                <a:solidFill>
                  <a:srgbClr val="E25B00"/>
                </a:solidFill>
              </a:rPr>
              <a:t>_____________</a:t>
            </a:r>
            <a:r>
              <a:rPr lang="es-ES" sz="2400" b="1" dirty="0">
                <a:solidFill>
                  <a:srgbClr val="5B9BD5">
                    <a:lumMod val="50000"/>
                  </a:srgbClr>
                </a:solidFill>
              </a:rPr>
              <a:t> </a:t>
            </a:r>
            <a:r>
              <a:rPr lang="en-GB" sz="2400" dirty="0" err="1">
                <a:solidFill>
                  <a:srgbClr val="5B9BD5">
                    <a:lumMod val="50000"/>
                  </a:srgbClr>
                </a:solidFill>
              </a:rPr>
              <a:t>una</a:t>
            </a:r>
            <a:r>
              <a:rPr lang="en-GB" sz="2400" dirty="0">
                <a:solidFill>
                  <a:srgbClr val="5B9BD5">
                    <a:lumMod val="50000"/>
                  </a:srgbClr>
                </a:solidFill>
              </a:rPr>
              <a:t> paella? ¡Hasta </a:t>
            </a:r>
            <a:r>
              <a:rPr lang="en-GB" sz="2400" dirty="0" err="1">
                <a:solidFill>
                  <a:srgbClr val="5B9BD5">
                    <a:lumMod val="50000"/>
                  </a:srgbClr>
                </a:solidFill>
              </a:rPr>
              <a:t>luego</a:t>
            </a:r>
            <a:r>
              <a:rPr lang="en-GB" sz="2400" dirty="0">
                <a:solidFill>
                  <a:srgbClr val="5B9BD5">
                    <a:lumMod val="50000"/>
                  </a:srgbClr>
                </a:solidFill>
              </a:rPr>
              <a:t>!”</a:t>
            </a:r>
          </a:p>
        </p:txBody>
      </p:sp>
      <p:pic>
        <p:nvPicPr>
          <p:cNvPr id="1026" name="Picture 2" descr="Voicemail Symbol Clip Art">
            <a:extLst>
              <a:ext uri="{FF2B5EF4-FFF2-40B4-BE49-F238E27FC236}">
                <a16:creationId xmlns:a16="http://schemas.microsoft.com/office/drawing/2014/main" id="{0FADB41D-F9D4-4CE7-8A60-048FC6FA01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6190" y="245287"/>
            <a:ext cx="872723" cy="392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ite Iphone Clip Art">
            <a:extLst>
              <a:ext uri="{FF2B5EF4-FFF2-40B4-BE49-F238E27FC236}">
                <a16:creationId xmlns:a16="http://schemas.microsoft.com/office/drawing/2014/main" id="{E9C8D778-5F1B-4288-8614-2783D5874E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1321">
            <a:off x="11135176" y="1095119"/>
            <a:ext cx="667370" cy="13042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66BAC-51C7-4A5F-8659-6922A4BCBEA5}"/>
              </a:ext>
            </a:extLst>
          </p:cNvPr>
          <p:cNvSpPr txBox="1"/>
          <p:nvPr/>
        </p:nvSpPr>
        <p:spPr>
          <a:xfrm>
            <a:off x="615349" y="4441932"/>
            <a:ext cx="7830773" cy="769441"/>
          </a:xfrm>
          <a:prstGeom prst="rect">
            <a:avLst/>
          </a:prstGeom>
          <a:noFill/>
        </p:spPr>
        <p:txBody>
          <a:bodyPr wrap="square" rtlCol="0">
            <a:spAutoFit/>
          </a:bodyPr>
          <a:lstStyle/>
          <a:p>
            <a:r>
              <a:rPr lang="en-GB" sz="2400" dirty="0">
                <a:solidFill>
                  <a:srgbClr val="5B9BD5">
                    <a:lumMod val="50000"/>
                  </a:srgbClr>
                </a:solidFill>
              </a:rPr>
              <a:t>También </a:t>
            </a:r>
            <a:r>
              <a:rPr lang="es-ES" sz="2400" b="1" u="sng" dirty="0">
                <a:solidFill>
                  <a:srgbClr val="E25B00"/>
                </a:solidFill>
              </a:rPr>
              <a:t>______________</a:t>
            </a:r>
            <a:r>
              <a:rPr lang="es-ES" sz="2400" b="1" dirty="0">
                <a:solidFill>
                  <a:srgbClr val="5B9BD5">
                    <a:lumMod val="50000"/>
                  </a:srgbClr>
                </a:solidFill>
              </a:rPr>
              <a:t> </a:t>
            </a:r>
            <a:r>
              <a:rPr lang="en-GB" sz="2400" dirty="0">
                <a:solidFill>
                  <a:srgbClr val="5B9BD5">
                    <a:lumMod val="50000"/>
                  </a:srgbClr>
                </a:solidFill>
              </a:rPr>
              <a:t>la casa.</a:t>
            </a:r>
          </a:p>
          <a:p>
            <a:endParaRPr lang="en-GB" sz="2000" dirty="0">
              <a:solidFill>
                <a:srgbClr val="5B9BD5">
                  <a:lumMod val="50000"/>
                </a:srgbClr>
              </a:solidFill>
            </a:endParaRPr>
          </a:p>
        </p:txBody>
      </p:sp>
      <p:sp>
        <p:nvSpPr>
          <p:cNvPr id="15" name="TextBox 14">
            <a:extLst>
              <a:ext uri="{FF2B5EF4-FFF2-40B4-BE49-F238E27FC236}">
                <a16:creationId xmlns:a16="http://schemas.microsoft.com/office/drawing/2014/main" id="{095CB525-E2CC-48EE-B81F-D3759F48A9AC}"/>
              </a:ext>
            </a:extLst>
          </p:cNvPr>
          <p:cNvSpPr txBox="1"/>
          <p:nvPr/>
        </p:nvSpPr>
        <p:spPr>
          <a:xfrm>
            <a:off x="1756738" y="2092232"/>
            <a:ext cx="1972614" cy="400110"/>
          </a:xfrm>
          <a:prstGeom prst="rect">
            <a:avLst/>
          </a:prstGeom>
          <a:solidFill>
            <a:schemeClr val="accent2">
              <a:lumMod val="20000"/>
              <a:lumOff val="80000"/>
            </a:schemeClr>
          </a:solidFill>
        </p:spPr>
        <p:txBody>
          <a:bodyPr wrap="square" rtlCol="0">
            <a:spAutoFit/>
          </a:bodyPr>
          <a:lstStyle/>
          <a:p>
            <a:pPr algn="ctr"/>
            <a:r>
              <a:rPr lang="en-GB" sz="2000" b="1" dirty="0">
                <a:solidFill>
                  <a:srgbClr val="5B9BD5">
                    <a:lumMod val="50000"/>
                  </a:srgbClr>
                </a:solidFill>
              </a:rPr>
              <a:t>[1] </a:t>
            </a:r>
            <a:r>
              <a:rPr lang="en-GB" sz="2000" b="1" dirty="0" err="1">
                <a:solidFill>
                  <a:srgbClr val="5B9BD5">
                    <a:lumMod val="50000"/>
                  </a:srgbClr>
                </a:solidFill>
              </a:rPr>
              <a:t>organizar</a:t>
            </a:r>
            <a:endParaRPr lang="en-GB" sz="2000" b="1" dirty="0">
              <a:solidFill>
                <a:srgbClr val="5B9BD5">
                  <a:lumMod val="50000"/>
                </a:srgbClr>
              </a:solidFill>
            </a:endParaRPr>
          </a:p>
        </p:txBody>
      </p:sp>
      <p:sp>
        <p:nvSpPr>
          <p:cNvPr id="18" name="TextBox 17">
            <a:extLst>
              <a:ext uri="{FF2B5EF4-FFF2-40B4-BE49-F238E27FC236}">
                <a16:creationId xmlns:a16="http://schemas.microsoft.com/office/drawing/2014/main" id="{657DAE6A-3B15-4E22-B2B9-80A5A4FC1293}"/>
              </a:ext>
            </a:extLst>
          </p:cNvPr>
          <p:cNvSpPr txBox="1"/>
          <p:nvPr/>
        </p:nvSpPr>
        <p:spPr>
          <a:xfrm>
            <a:off x="5376140" y="2092232"/>
            <a:ext cx="2071338" cy="400110"/>
          </a:xfrm>
          <a:prstGeom prst="rect">
            <a:avLst/>
          </a:prstGeom>
          <a:solidFill>
            <a:schemeClr val="accent2">
              <a:lumMod val="20000"/>
              <a:lumOff val="80000"/>
            </a:schemeClr>
          </a:solidFill>
        </p:spPr>
        <p:txBody>
          <a:bodyPr wrap="square" rtlCol="0">
            <a:spAutoFit/>
          </a:bodyPr>
          <a:lstStyle/>
          <a:p>
            <a:pPr algn="ctr"/>
            <a:r>
              <a:rPr lang="en-GB" sz="2000" b="1" dirty="0">
                <a:solidFill>
                  <a:srgbClr val="5B9BD5">
                    <a:lumMod val="50000"/>
                  </a:srgbClr>
                </a:solidFill>
              </a:rPr>
              <a:t>[2] el </a:t>
            </a:r>
            <a:r>
              <a:rPr lang="en-GB" sz="2000" b="1" dirty="0" err="1">
                <a:solidFill>
                  <a:srgbClr val="5B9BD5">
                    <a:lumMod val="50000"/>
                  </a:srgbClr>
                </a:solidFill>
              </a:rPr>
              <a:t>sábadó</a:t>
            </a:r>
            <a:endParaRPr lang="en-GB" sz="2000" b="1" dirty="0">
              <a:solidFill>
                <a:srgbClr val="5B9BD5">
                  <a:lumMod val="50000"/>
                </a:srgbClr>
              </a:solidFill>
            </a:endParaRPr>
          </a:p>
        </p:txBody>
      </p:sp>
      <p:sp>
        <p:nvSpPr>
          <p:cNvPr id="19" name="TextBox 18">
            <a:extLst>
              <a:ext uri="{FF2B5EF4-FFF2-40B4-BE49-F238E27FC236}">
                <a16:creationId xmlns:a16="http://schemas.microsoft.com/office/drawing/2014/main" id="{E92493BE-0900-461C-A538-21A1F6ACC6E6}"/>
              </a:ext>
            </a:extLst>
          </p:cNvPr>
          <p:cNvSpPr txBox="1"/>
          <p:nvPr/>
        </p:nvSpPr>
        <p:spPr>
          <a:xfrm>
            <a:off x="626101" y="2816993"/>
            <a:ext cx="2203817" cy="400110"/>
          </a:xfrm>
          <a:prstGeom prst="rect">
            <a:avLst/>
          </a:prstGeom>
          <a:solidFill>
            <a:schemeClr val="accent2">
              <a:lumMod val="20000"/>
              <a:lumOff val="80000"/>
            </a:schemeClr>
          </a:solidFill>
        </p:spPr>
        <p:txBody>
          <a:bodyPr wrap="square" rtlCol="0">
            <a:spAutoFit/>
          </a:bodyPr>
          <a:lstStyle/>
          <a:p>
            <a:pPr algn="ctr"/>
            <a:r>
              <a:rPr lang="en-GB" sz="2000" b="1" dirty="0">
                <a:solidFill>
                  <a:srgbClr val="5B9BD5">
                    <a:lumMod val="50000"/>
                  </a:srgbClr>
                </a:solidFill>
              </a:rPr>
              <a:t>[3] Debo </a:t>
            </a:r>
            <a:r>
              <a:rPr lang="en-GB" sz="2000" b="1" dirty="0" err="1">
                <a:solidFill>
                  <a:srgbClr val="5B9BD5">
                    <a:lumMod val="50000"/>
                  </a:srgbClr>
                </a:solidFill>
              </a:rPr>
              <a:t>hablar</a:t>
            </a:r>
            <a:endParaRPr lang="en-GB" sz="2000" b="1" dirty="0">
              <a:solidFill>
                <a:srgbClr val="5B9BD5">
                  <a:lumMod val="50000"/>
                </a:srgbClr>
              </a:solidFill>
            </a:endParaRPr>
          </a:p>
        </p:txBody>
      </p:sp>
      <p:sp>
        <p:nvSpPr>
          <p:cNvPr id="20" name="TextBox 19">
            <a:extLst>
              <a:ext uri="{FF2B5EF4-FFF2-40B4-BE49-F238E27FC236}">
                <a16:creationId xmlns:a16="http://schemas.microsoft.com/office/drawing/2014/main" id="{AC7003CD-E78D-4590-BB0D-A822C8532AC9}"/>
              </a:ext>
            </a:extLst>
          </p:cNvPr>
          <p:cNvSpPr txBox="1"/>
          <p:nvPr/>
        </p:nvSpPr>
        <p:spPr>
          <a:xfrm>
            <a:off x="5874439" y="2811939"/>
            <a:ext cx="1686034" cy="400110"/>
          </a:xfrm>
          <a:prstGeom prst="rect">
            <a:avLst/>
          </a:prstGeom>
          <a:solidFill>
            <a:schemeClr val="accent2">
              <a:lumMod val="20000"/>
              <a:lumOff val="80000"/>
            </a:schemeClr>
          </a:solidFill>
        </p:spPr>
        <p:txBody>
          <a:bodyPr wrap="square" rtlCol="0">
            <a:spAutoFit/>
          </a:bodyPr>
          <a:lstStyle/>
          <a:p>
            <a:pPr algn="ctr"/>
            <a:r>
              <a:rPr lang="en-GB" sz="2000" b="1" dirty="0">
                <a:solidFill>
                  <a:srgbClr val="5B9BD5">
                    <a:lumMod val="50000"/>
                  </a:srgbClr>
                </a:solidFill>
              </a:rPr>
              <a:t>[4] </a:t>
            </a:r>
            <a:r>
              <a:rPr lang="en-GB" sz="2000" b="1" dirty="0" err="1">
                <a:solidFill>
                  <a:srgbClr val="5B9BD5">
                    <a:lumMod val="50000"/>
                  </a:srgbClr>
                </a:solidFill>
              </a:rPr>
              <a:t>ayuda</a:t>
            </a:r>
            <a:endParaRPr lang="en-GB" sz="2000" b="1" dirty="0">
              <a:solidFill>
                <a:srgbClr val="5B9BD5">
                  <a:lumMod val="50000"/>
                </a:srgbClr>
              </a:solidFill>
            </a:endParaRPr>
          </a:p>
        </p:txBody>
      </p:sp>
      <p:sp>
        <p:nvSpPr>
          <p:cNvPr id="21" name="TextBox 20">
            <a:extLst>
              <a:ext uri="{FF2B5EF4-FFF2-40B4-BE49-F238E27FC236}">
                <a16:creationId xmlns:a16="http://schemas.microsoft.com/office/drawing/2014/main" id="{892A7596-84DF-43D9-8A49-21F7A9EEAA64}"/>
              </a:ext>
            </a:extLst>
          </p:cNvPr>
          <p:cNvSpPr txBox="1"/>
          <p:nvPr/>
        </p:nvSpPr>
        <p:spPr>
          <a:xfrm>
            <a:off x="9209571" y="2811939"/>
            <a:ext cx="2225787" cy="400110"/>
          </a:xfrm>
          <a:prstGeom prst="rect">
            <a:avLst/>
          </a:prstGeom>
          <a:solidFill>
            <a:schemeClr val="accent2">
              <a:lumMod val="20000"/>
              <a:lumOff val="80000"/>
            </a:schemeClr>
          </a:solidFill>
        </p:spPr>
        <p:txBody>
          <a:bodyPr wrap="square" rtlCol="0">
            <a:spAutoFit/>
          </a:bodyPr>
          <a:lstStyle/>
          <a:p>
            <a:pPr algn="ctr"/>
            <a:r>
              <a:rPr lang="en-GB" sz="2000" b="1" dirty="0">
                <a:solidFill>
                  <a:srgbClr val="5B9BD5">
                    <a:lumMod val="50000"/>
                  </a:srgbClr>
                </a:solidFill>
              </a:rPr>
              <a:t>[5] participate</a:t>
            </a:r>
          </a:p>
        </p:txBody>
      </p:sp>
      <p:sp>
        <p:nvSpPr>
          <p:cNvPr id="22" name="TextBox 21">
            <a:extLst>
              <a:ext uri="{FF2B5EF4-FFF2-40B4-BE49-F238E27FC236}">
                <a16:creationId xmlns:a16="http://schemas.microsoft.com/office/drawing/2014/main" id="{1C20E89C-14E2-4836-9DB5-77C518A9A65C}"/>
              </a:ext>
            </a:extLst>
          </p:cNvPr>
          <p:cNvSpPr txBox="1"/>
          <p:nvPr/>
        </p:nvSpPr>
        <p:spPr>
          <a:xfrm>
            <a:off x="257907" y="3625918"/>
            <a:ext cx="2430966" cy="400110"/>
          </a:xfrm>
          <a:prstGeom prst="rect">
            <a:avLst/>
          </a:prstGeom>
          <a:solidFill>
            <a:schemeClr val="accent2">
              <a:lumMod val="20000"/>
              <a:lumOff val="80000"/>
            </a:schemeClr>
          </a:solidFill>
        </p:spPr>
        <p:txBody>
          <a:bodyPr wrap="square" rtlCol="0">
            <a:spAutoFit/>
          </a:bodyPr>
          <a:lstStyle/>
          <a:p>
            <a:pPr algn="ctr"/>
            <a:r>
              <a:rPr lang="en-GB" sz="2000" b="1" dirty="0">
                <a:solidFill>
                  <a:srgbClr val="5B9BD5">
                    <a:lumMod val="50000"/>
                  </a:srgbClr>
                </a:solidFill>
              </a:rPr>
              <a:t>[6] Debo </a:t>
            </a:r>
            <a:r>
              <a:rPr lang="en-GB" sz="2000" b="1" dirty="0" err="1">
                <a:solidFill>
                  <a:srgbClr val="5B9BD5">
                    <a:lumMod val="50000"/>
                  </a:srgbClr>
                </a:solidFill>
              </a:rPr>
              <a:t>comprar</a:t>
            </a:r>
            <a:endParaRPr lang="en-GB" sz="2000" b="1" dirty="0">
              <a:solidFill>
                <a:srgbClr val="5B9BD5">
                  <a:lumMod val="50000"/>
                </a:srgbClr>
              </a:solidFill>
            </a:endParaRPr>
          </a:p>
        </p:txBody>
      </p:sp>
      <p:sp>
        <p:nvSpPr>
          <p:cNvPr id="23" name="TextBox 22">
            <a:extLst>
              <a:ext uri="{FF2B5EF4-FFF2-40B4-BE49-F238E27FC236}">
                <a16:creationId xmlns:a16="http://schemas.microsoft.com/office/drawing/2014/main" id="{BF0FC42A-1745-423E-A8F2-BBD55C215366}"/>
              </a:ext>
            </a:extLst>
          </p:cNvPr>
          <p:cNvSpPr txBox="1"/>
          <p:nvPr/>
        </p:nvSpPr>
        <p:spPr>
          <a:xfrm>
            <a:off x="4995902" y="3625918"/>
            <a:ext cx="2051287" cy="400110"/>
          </a:xfrm>
          <a:prstGeom prst="rect">
            <a:avLst/>
          </a:prstGeom>
          <a:solidFill>
            <a:schemeClr val="accent2">
              <a:lumMod val="20000"/>
              <a:lumOff val="80000"/>
            </a:schemeClr>
          </a:solidFill>
        </p:spPr>
        <p:txBody>
          <a:bodyPr wrap="square" rtlCol="0">
            <a:spAutoFit/>
          </a:bodyPr>
          <a:lstStyle/>
          <a:p>
            <a:pPr algn="ctr"/>
            <a:r>
              <a:rPr lang="en-GB" sz="2000" b="1" dirty="0">
                <a:solidFill>
                  <a:srgbClr val="5B9BD5">
                    <a:lumMod val="50000"/>
                  </a:srgbClr>
                </a:solidFill>
              </a:rPr>
              <a:t>[7] debo </a:t>
            </a:r>
            <a:r>
              <a:rPr lang="en-GB" sz="2000" b="1" dirty="0" err="1">
                <a:solidFill>
                  <a:srgbClr val="5B9BD5">
                    <a:lumMod val="50000"/>
                  </a:srgbClr>
                </a:solidFill>
              </a:rPr>
              <a:t>llevar</a:t>
            </a:r>
            <a:endParaRPr lang="en-GB" sz="2000" b="1" dirty="0">
              <a:solidFill>
                <a:srgbClr val="5B9BD5">
                  <a:lumMod val="50000"/>
                </a:srgbClr>
              </a:solidFill>
            </a:endParaRPr>
          </a:p>
        </p:txBody>
      </p:sp>
      <p:sp>
        <p:nvSpPr>
          <p:cNvPr id="24" name="TextBox 23">
            <a:extLst>
              <a:ext uri="{FF2B5EF4-FFF2-40B4-BE49-F238E27FC236}">
                <a16:creationId xmlns:a16="http://schemas.microsoft.com/office/drawing/2014/main" id="{537E20B1-AB16-4990-9167-CE83DFD99A30}"/>
              </a:ext>
            </a:extLst>
          </p:cNvPr>
          <p:cNvSpPr txBox="1"/>
          <p:nvPr/>
        </p:nvSpPr>
        <p:spPr>
          <a:xfrm>
            <a:off x="2057552" y="4389189"/>
            <a:ext cx="2151819" cy="400110"/>
          </a:xfrm>
          <a:prstGeom prst="rect">
            <a:avLst/>
          </a:prstGeom>
          <a:solidFill>
            <a:schemeClr val="accent2">
              <a:lumMod val="20000"/>
              <a:lumOff val="80000"/>
            </a:schemeClr>
          </a:solidFill>
        </p:spPr>
        <p:txBody>
          <a:bodyPr wrap="square" rtlCol="0">
            <a:spAutoFit/>
          </a:bodyPr>
          <a:lstStyle/>
          <a:p>
            <a:pPr algn="ctr"/>
            <a:r>
              <a:rPr lang="en-GB" sz="2000" b="1" dirty="0">
                <a:solidFill>
                  <a:srgbClr val="5B9BD5">
                    <a:lumMod val="50000"/>
                  </a:srgbClr>
                </a:solidFill>
              </a:rPr>
              <a:t>[8] debo </a:t>
            </a:r>
            <a:r>
              <a:rPr lang="en-GB" sz="2000" b="1" dirty="0" err="1">
                <a:solidFill>
                  <a:srgbClr val="5B9BD5">
                    <a:lumMod val="50000"/>
                  </a:srgbClr>
                </a:solidFill>
              </a:rPr>
              <a:t>limpiar</a:t>
            </a:r>
            <a:endParaRPr lang="en-GB" sz="2000" b="1" dirty="0">
              <a:solidFill>
                <a:srgbClr val="5B9BD5">
                  <a:lumMod val="50000"/>
                </a:srgbClr>
              </a:solidFill>
            </a:endParaRPr>
          </a:p>
        </p:txBody>
      </p:sp>
      <p:sp>
        <p:nvSpPr>
          <p:cNvPr id="25" name="TextBox 24">
            <a:extLst>
              <a:ext uri="{FF2B5EF4-FFF2-40B4-BE49-F238E27FC236}">
                <a16:creationId xmlns:a16="http://schemas.microsoft.com/office/drawing/2014/main" id="{B6B4CFE8-2C0B-4087-8109-9E1D0B30D171}"/>
              </a:ext>
            </a:extLst>
          </p:cNvPr>
          <p:cNvSpPr txBox="1"/>
          <p:nvPr/>
        </p:nvSpPr>
        <p:spPr>
          <a:xfrm>
            <a:off x="2006036" y="5064061"/>
            <a:ext cx="1933642" cy="400110"/>
          </a:xfrm>
          <a:prstGeom prst="rect">
            <a:avLst/>
          </a:prstGeom>
          <a:solidFill>
            <a:schemeClr val="accent2">
              <a:lumMod val="20000"/>
              <a:lumOff val="80000"/>
            </a:schemeClr>
          </a:solidFill>
        </p:spPr>
        <p:txBody>
          <a:bodyPr wrap="square" rtlCol="0">
            <a:spAutoFit/>
          </a:bodyPr>
          <a:lstStyle/>
          <a:p>
            <a:pPr algn="ctr"/>
            <a:r>
              <a:rPr lang="en-GB" sz="2000" b="1" dirty="0">
                <a:solidFill>
                  <a:srgbClr val="5B9BD5">
                    <a:lumMod val="50000"/>
                  </a:srgbClr>
                </a:solidFill>
              </a:rPr>
              <a:t>[9] </a:t>
            </a:r>
            <a:r>
              <a:rPr lang="en-GB" sz="2000" b="1" dirty="0" err="1">
                <a:solidFill>
                  <a:srgbClr val="5B9BD5">
                    <a:lumMod val="50000"/>
                  </a:srgbClr>
                </a:solidFill>
              </a:rPr>
              <a:t>preparar</a:t>
            </a:r>
            <a:endParaRPr lang="en-GB" sz="2000" b="1" dirty="0">
              <a:solidFill>
                <a:srgbClr val="5B9BD5">
                  <a:lumMod val="50000"/>
                </a:srgbClr>
              </a:solidFill>
            </a:endParaRPr>
          </a:p>
        </p:txBody>
      </p:sp>
      <p:sp>
        <p:nvSpPr>
          <p:cNvPr id="16" name="Speech Bubble: Rectangle with Corners Rounded 15">
            <a:extLst>
              <a:ext uri="{FF2B5EF4-FFF2-40B4-BE49-F238E27FC236}">
                <a16:creationId xmlns:a16="http://schemas.microsoft.com/office/drawing/2014/main" id="{89566487-52C6-4082-9900-9440455A65B6}"/>
              </a:ext>
            </a:extLst>
          </p:cNvPr>
          <p:cNvSpPr/>
          <p:nvPr/>
        </p:nvSpPr>
        <p:spPr>
          <a:xfrm>
            <a:off x="5036656" y="1345920"/>
            <a:ext cx="884675" cy="485147"/>
          </a:xfrm>
          <a:prstGeom prst="wedgeRoundRectCallout">
            <a:avLst>
              <a:gd name="adj1" fmla="val -70258"/>
              <a:gd name="adj2" fmla="val 128468"/>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prstClr val="white"/>
                </a:solidFill>
              </a:rPr>
              <a:t>party</a:t>
            </a:r>
          </a:p>
        </p:txBody>
      </p:sp>
      <p:sp>
        <p:nvSpPr>
          <p:cNvPr id="17" name="Title 16">
            <a:extLst>
              <a:ext uri="{FF2B5EF4-FFF2-40B4-BE49-F238E27FC236}">
                <a16:creationId xmlns:a16="http://schemas.microsoft.com/office/drawing/2014/main" id="{FA9DB4D6-E6FE-4799-8DCC-5FF8A7A5517B}"/>
              </a:ext>
            </a:extLst>
          </p:cNvPr>
          <p:cNvSpPr>
            <a:spLocks noGrp="1"/>
          </p:cNvSpPr>
          <p:nvPr>
            <p:ph type="title"/>
          </p:nvPr>
        </p:nvSpPr>
        <p:spPr>
          <a:xfrm>
            <a:off x="287546" y="761540"/>
            <a:ext cx="10515600" cy="564435"/>
          </a:xfrm>
        </p:spPr>
        <p:txBody>
          <a:bodyPr>
            <a:noAutofit/>
          </a:bodyPr>
          <a:lstStyle/>
          <a:p>
            <a:pPr lvl="0">
              <a:lnSpc>
                <a:spcPct val="100000"/>
              </a:lnSpc>
              <a:spcBef>
                <a:spcPts val="0"/>
              </a:spcBef>
            </a:pPr>
            <a:r>
              <a:rPr lang="en-GB" sz="2400" b="1" dirty="0">
                <a:solidFill>
                  <a:schemeClr val="accent1">
                    <a:lumMod val="50000"/>
                  </a:schemeClr>
                </a:solidFill>
                <a:latin typeface="+mj-lt"/>
                <a:ea typeface="+mn-ea"/>
                <a:cs typeface="+mn-cs"/>
              </a:rPr>
              <a:t>First, complete the text by translating the English words in gaps.</a:t>
            </a:r>
            <a:br>
              <a:rPr lang="en-GB" sz="2400" b="1" dirty="0">
                <a:solidFill>
                  <a:schemeClr val="accent1">
                    <a:lumMod val="50000"/>
                  </a:schemeClr>
                </a:solidFill>
                <a:latin typeface="+mj-lt"/>
                <a:ea typeface="+mn-ea"/>
                <a:cs typeface="+mn-cs"/>
              </a:rPr>
            </a:br>
            <a:r>
              <a:rPr lang="en-GB" sz="2400" b="1" dirty="0">
                <a:solidFill>
                  <a:schemeClr val="accent1">
                    <a:lumMod val="50000"/>
                  </a:schemeClr>
                </a:solidFill>
                <a:latin typeface="+mj-lt"/>
                <a:ea typeface="+mn-ea"/>
                <a:cs typeface="+mn-cs"/>
              </a:rPr>
              <a:t>Then, listen and check.</a:t>
            </a:r>
            <a:endParaRPr lang="en-GB" dirty="0">
              <a:solidFill>
                <a:schemeClr val="accent1">
                  <a:lumMod val="50000"/>
                </a:schemeClr>
              </a:solidFill>
              <a:latin typeface="+mj-lt"/>
            </a:endParaRPr>
          </a:p>
        </p:txBody>
      </p:sp>
      <p:pic>
        <p:nvPicPr>
          <p:cNvPr id="26" name="mensaje de buzón de voz">
            <a:hlinkClick r:id="" action="ppaction://media"/>
            <a:extLst>
              <a:ext uri="{FF2B5EF4-FFF2-40B4-BE49-F238E27FC236}">
                <a16:creationId xmlns:a16="http://schemas.microsoft.com/office/drawing/2014/main" id="{EE55C7C6-97FB-4CC6-8020-47FB42F4B5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67407" y="155672"/>
            <a:ext cx="609600" cy="609600"/>
          </a:xfrm>
          <a:prstGeom prst="rect">
            <a:avLst/>
          </a:prstGeom>
        </p:spPr>
      </p:pic>
      <p:pic>
        <p:nvPicPr>
          <p:cNvPr id="5" name="Picture 4">
            <a:extLst>
              <a:ext uri="{FF2B5EF4-FFF2-40B4-BE49-F238E27FC236}">
                <a16:creationId xmlns:a16="http://schemas.microsoft.com/office/drawing/2014/main" id="{AEE950B7-1B36-4DF4-BDBD-2EEABC6044FB}"/>
              </a:ext>
            </a:extLst>
          </p:cNvPr>
          <p:cNvPicPr>
            <a:picLocks noChangeAspect="1"/>
          </p:cNvPicPr>
          <p:nvPr/>
        </p:nvPicPr>
        <p:blipFill rotWithShape="1">
          <a:blip r:embed="rId8"/>
          <a:srcRect t="9596" r="3874" b="17418"/>
          <a:stretch/>
        </p:blipFill>
        <p:spPr>
          <a:xfrm>
            <a:off x="8908553" y="4790126"/>
            <a:ext cx="3068412" cy="1553188"/>
          </a:xfrm>
          <a:prstGeom prst="rect">
            <a:avLst/>
          </a:prstGeom>
        </p:spPr>
      </p:pic>
      <p:sp>
        <p:nvSpPr>
          <p:cNvPr id="8" name="Speech Bubble: Oval 7">
            <a:extLst>
              <a:ext uri="{FF2B5EF4-FFF2-40B4-BE49-F238E27FC236}">
                <a16:creationId xmlns:a16="http://schemas.microsoft.com/office/drawing/2014/main" id="{1C63DBDF-C8CC-4188-88A9-13C68CF081AC}"/>
              </a:ext>
            </a:extLst>
          </p:cNvPr>
          <p:cNvSpPr/>
          <p:nvPr/>
        </p:nvSpPr>
        <p:spPr>
          <a:xfrm>
            <a:off x="8049296" y="3367748"/>
            <a:ext cx="4004681" cy="1317629"/>
          </a:xfrm>
          <a:prstGeom prst="wedgeEllipseCallout">
            <a:avLst>
              <a:gd name="adj1" fmla="val -131983"/>
              <a:gd name="adj2" fmla="val 9273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rPr>
              <a:t>¿</a:t>
            </a:r>
            <a:r>
              <a:rPr lang="en-GB" dirty="0" err="1">
                <a:solidFill>
                  <a:prstClr val="white"/>
                </a:solidFill>
              </a:rPr>
              <a:t>Qué</a:t>
            </a:r>
            <a:r>
              <a:rPr lang="en-GB" dirty="0">
                <a:solidFill>
                  <a:prstClr val="white"/>
                </a:solidFill>
              </a:rPr>
              <a:t> es una </a:t>
            </a:r>
            <a:r>
              <a:rPr lang="en-GB" b="1" dirty="0">
                <a:solidFill>
                  <a:prstClr val="white"/>
                </a:solidFill>
              </a:rPr>
              <a:t>paella</a:t>
            </a:r>
            <a:r>
              <a:rPr lang="en-GB" dirty="0">
                <a:solidFill>
                  <a:prstClr val="white"/>
                </a:solidFill>
              </a:rPr>
              <a:t>? </a:t>
            </a:r>
          </a:p>
          <a:p>
            <a:pPr algn="ctr"/>
            <a:r>
              <a:rPr lang="en-GB" dirty="0">
                <a:solidFill>
                  <a:prstClr val="white"/>
                </a:solidFill>
              </a:rPr>
              <a:t>Es </a:t>
            </a:r>
            <a:r>
              <a:rPr lang="es-ES" dirty="0">
                <a:solidFill>
                  <a:prstClr val="white"/>
                </a:solidFill>
              </a:rPr>
              <a:t>un plato español, tradicional y muy famoso.</a:t>
            </a:r>
            <a:endParaRPr lang="en-GB" dirty="0">
              <a:solidFill>
                <a:prstClr val="white"/>
              </a:solidFill>
            </a:endParaRPr>
          </a:p>
        </p:txBody>
      </p:sp>
      <p:sp>
        <p:nvSpPr>
          <p:cNvPr id="28" name="Rounded Rectangle 11">
            <a:extLst>
              <a:ext uri="{FF2B5EF4-FFF2-40B4-BE49-F238E27FC236}">
                <a16:creationId xmlns:a16="http://schemas.microsoft.com/office/drawing/2014/main" id="{A316DD52-7894-4A75-969C-CA0645DA2978}"/>
              </a:ext>
            </a:extLst>
          </p:cNvPr>
          <p:cNvSpPr/>
          <p:nvPr/>
        </p:nvSpPr>
        <p:spPr>
          <a:xfrm>
            <a:off x="9398833" y="258166"/>
            <a:ext cx="252931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7328457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22098" y="3136612"/>
            <a:ext cx="93478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must | you have to]</a:t>
            </a:r>
          </a:p>
        </p:txBody>
      </p:sp>
      <p:sp>
        <p:nvSpPr>
          <p:cNvPr id="2" name="Title 1">
            <a:extLst>
              <a:ext uri="{FF2B5EF4-FFF2-40B4-BE49-F238E27FC236}">
                <a16:creationId xmlns:a16="http://schemas.microsoft.com/office/drawing/2014/main" id="{A3CA33ED-6B8E-4CD3-AC73-24B480300501}"/>
              </a:ext>
            </a:extLst>
          </p:cNvPr>
          <p:cNvSpPr>
            <a:spLocks noGrp="1"/>
          </p:cNvSpPr>
          <p:nvPr>
            <p:ph type="title"/>
          </p:nvPr>
        </p:nvSpPr>
        <p:spPr>
          <a:xfrm>
            <a:off x="3733800" y="1811049"/>
            <a:ext cx="4724400" cy="1325563"/>
          </a:xfrm>
        </p:spPr>
        <p:txBody>
          <a:bodyPr>
            <a:noAutofit/>
          </a:bodyPr>
          <a:lstStyle/>
          <a:p>
            <a:r>
              <a:rPr lang="en-GB" sz="11500" b="1" dirty="0">
                <a:solidFill>
                  <a:srgbClr val="5B9BD5">
                    <a:lumMod val="50000"/>
                  </a:srgbClr>
                </a:solidFill>
              </a:rPr>
              <a:t>debes</a:t>
            </a:r>
            <a:endParaRPr lang="en-GB" sz="11500" dirty="0"/>
          </a:p>
        </p:txBody>
      </p:sp>
    </p:spTree>
    <p:extLst>
      <p:ext uri="{BB962C8B-B14F-4D97-AF65-F5344CB8AC3E}">
        <p14:creationId xmlns:p14="http://schemas.microsoft.com/office/powerpoint/2010/main" val="145910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es.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Help 2">
            <a:hlinkClick r:id="" action="ppaction://noaction" highlightClick="1"/>
          </p:cNvPr>
          <p:cNvSpPr/>
          <p:nvPr/>
        </p:nvSpPr>
        <p:spPr>
          <a:xfrm>
            <a:off x="2769972" y="3382612"/>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CFEBEFF-B4BD-47A4-9ED4-73787A1A26B2}"/>
              </a:ext>
            </a:extLst>
          </p:cNvPr>
          <p:cNvSpPr txBox="1"/>
          <p:nvPr/>
        </p:nvSpPr>
        <p:spPr>
          <a:xfrm>
            <a:off x="3624816" y="3329235"/>
            <a:ext cx="5178636"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must | you have to]</a:t>
            </a:r>
          </a:p>
        </p:txBody>
      </p:sp>
      <p:sp>
        <p:nvSpPr>
          <p:cNvPr id="2" name="Title 1">
            <a:extLst>
              <a:ext uri="{FF2B5EF4-FFF2-40B4-BE49-F238E27FC236}">
                <a16:creationId xmlns:a16="http://schemas.microsoft.com/office/drawing/2014/main" id="{6D42E6C4-F8A2-4C2B-A89D-3F72C0435688}"/>
              </a:ext>
            </a:extLst>
          </p:cNvPr>
          <p:cNvSpPr>
            <a:spLocks noGrp="1"/>
          </p:cNvSpPr>
          <p:nvPr>
            <p:ph type="title"/>
          </p:nvPr>
        </p:nvSpPr>
        <p:spPr>
          <a:xfrm>
            <a:off x="3752874" y="1768953"/>
            <a:ext cx="4922520" cy="1325563"/>
          </a:xfrm>
        </p:spPr>
        <p:txBody>
          <a:bodyPr>
            <a:noAutofit/>
          </a:bodyPr>
          <a:lstStyle/>
          <a:p>
            <a:pPr lvl="0">
              <a:lnSpc>
                <a:spcPct val="100000"/>
              </a:lnSpc>
              <a:spcBef>
                <a:spcPts val="0"/>
              </a:spcBef>
            </a:pPr>
            <a:r>
              <a:rPr lang="en-GB" sz="11500" b="1" dirty="0">
                <a:solidFill>
                  <a:srgbClr val="5B9BD5">
                    <a:lumMod val="50000"/>
                  </a:srgbClr>
                </a:solidFill>
                <a:ea typeface="+mn-ea"/>
                <a:cs typeface="+mn-cs"/>
              </a:rPr>
              <a:t>debes</a:t>
            </a:r>
            <a:endParaRPr lang="en-GB" sz="11500" dirty="0"/>
          </a:p>
        </p:txBody>
      </p:sp>
    </p:spTree>
    <p:extLst>
      <p:ext uri="{BB962C8B-B14F-4D97-AF65-F5344CB8AC3E}">
        <p14:creationId xmlns:p14="http://schemas.microsoft.com/office/powerpoint/2010/main" val="24907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bes.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97933" y="761612"/>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debes</a:t>
            </a:r>
          </a:p>
        </p:txBody>
      </p:sp>
      <p:sp>
        <p:nvSpPr>
          <p:cNvPr id="8" name="TextBox 7"/>
          <p:cNvSpPr txBox="1"/>
          <p:nvPr/>
        </p:nvSpPr>
        <p:spPr>
          <a:xfrm>
            <a:off x="3038170" y="2351782"/>
            <a:ext cx="6334430" cy="1077218"/>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[you must | you have to]</a:t>
            </a:r>
          </a:p>
          <a:p>
            <a:pPr algn="ctr"/>
            <a:endParaRPr lang="en-GB" sz="3200" dirty="0">
              <a:solidFill>
                <a:srgbClr val="5B9BD5">
                  <a:lumMod val="50000"/>
                </a:srgbClr>
              </a:solidFill>
              <a:latin typeface="Century Gothic" panose="020B0502020202020204" pitchFamily="34" charset="0"/>
            </a:endParaRPr>
          </a:p>
        </p:txBody>
      </p:sp>
      <p:sp>
        <p:nvSpPr>
          <p:cNvPr id="10" name="TextBox 9"/>
          <p:cNvSpPr txBox="1"/>
          <p:nvPr/>
        </p:nvSpPr>
        <p:spPr>
          <a:xfrm>
            <a:off x="194729" y="5008929"/>
            <a:ext cx="12021312"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You </a:t>
            </a:r>
            <a:r>
              <a:rPr lang="en-HK" sz="3200" b="1" dirty="0">
                <a:solidFill>
                  <a:srgbClr val="EA5F00"/>
                </a:solidFill>
                <a:latin typeface="Century Gothic" panose="020B0502020202020204" pitchFamily="34" charset="0"/>
              </a:rPr>
              <a:t>must / have to</a:t>
            </a:r>
            <a:r>
              <a:rPr lang="en-HK" sz="3200" b="1" dirty="0">
                <a:solidFill>
                  <a:srgbClr val="EA5F00"/>
                </a:solidFill>
                <a:latin typeface="Century Gothic" panose="020B0502020202020204" pitchFamily="34" charset="0"/>
                <a:cs typeface="Calibri" panose="020F0502020204030204" pitchFamily="34" charset="0"/>
              </a:rPr>
              <a:t> </a:t>
            </a:r>
            <a:r>
              <a:rPr lang="en-HK" sz="3200" dirty="0">
                <a:solidFill>
                  <a:srgbClr val="5B9BD5">
                    <a:lumMod val="50000"/>
                  </a:srgbClr>
                </a:solidFill>
                <a:latin typeface="Century Gothic" panose="020B0502020202020204" pitchFamily="34" charset="0"/>
              </a:rPr>
              <a:t>arrive early to class</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C49C060D-F687-4595-BCC5-C621C053436C}"/>
              </a:ext>
            </a:extLst>
          </p:cNvPr>
          <p:cNvSpPr>
            <a:spLocks noGrp="1"/>
          </p:cNvSpPr>
          <p:nvPr>
            <p:ph type="title"/>
          </p:nvPr>
        </p:nvSpPr>
        <p:spPr>
          <a:xfrm>
            <a:off x="947585" y="3693607"/>
            <a:ext cx="10515600" cy="1325563"/>
          </a:xfrm>
        </p:spPr>
        <p:txBody>
          <a:bodyPr>
            <a:normAutofit/>
          </a:bodyPr>
          <a:lstStyle/>
          <a:p>
            <a:pPr lvl="0" algn="ctr">
              <a:lnSpc>
                <a:spcPct val="100000"/>
              </a:lnSpc>
              <a:spcBef>
                <a:spcPts val="0"/>
              </a:spcBef>
            </a:pPr>
            <a:r>
              <a:rPr lang="en-GB" sz="4500" b="1" dirty="0">
                <a:solidFill>
                  <a:srgbClr val="EA5F00"/>
                </a:solidFill>
                <a:ea typeface="+mn-ea"/>
                <a:cs typeface="+mn-cs"/>
              </a:rPr>
              <a:t>D</a:t>
            </a:r>
            <a:r>
              <a:rPr lang="en-GB" sz="4500" b="1" dirty="0">
                <a:solidFill>
                  <a:srgbClr val="EA5F00"/>
                </a:solidFill>
                <a:ea typeface="+mn-ea"/>
                <a:cs typeface="Calibri" panose="020F0502020204030204" pitchFamily="34" charset="0"/>
              </a:rPr>
              <a:t>ebes</a:t>
            </a:r>
            <a:r>
              <a:rPr lang="en-GB" sz="4500" dirty="0">
                <a:solidFill>
                  <a:srgbClr val="5B9BD5">
                    <a:lumMod val="50000"/>
                  </a:srgbClr>
                </a:solidFill>
                <a:ea typeface="+mn-ea"/>
                <a:cs typeface="+mn-cs"/>
              </a:rPr>
              <a:t> </a:t>
            </a:r>
            <a:r>
              <a:rPr lang="en-GB" sz="4500" dirty="0" err="1">
                <a:solidFill>
                  <a:srgbClr val="5B9BD5">
                    <a:lumMod val="50000"/>
                  </a:srgbClr>
                </a:solidFill>
                <a:ea typeface="+mn-ea"/>
                <a:cs typeface="+mn-cs"/>
              </a:rPr>
              <a:t>llegar</a:t>
            </a:r>
            <a:r>
              <a:rPr lang="en-GB" sz="4500" dirty="0">
                <a:solidFill>
                  <a:srgbClr val="5B9BD5">
                    <a:lumMod val="50000"/>
                  </a:srgbClr>
                </a:solidFill>
                <a:ea typeface="+mn-ea"/>
                <a:cs typeface="+mn-cs"/>
              </a:rPr>
              <a:t> </a:t>
            </a:r>
            <a:r>
              <a:rPr lang="en-GB" sz="4500" dirty="0" err="1">
                <a:solidFill>
                  <a:srgbClr val="5B9BD5">
                    <a:lumMod val="50000"/>
                  </a:srgbClr>
                </a:solidFill>
                <a:ea typeface="+mn-ea"/>
                <a:cs typeface="+mn-cs"/>
              </a:rPr>
              <a:t>temprano</a:t>
            </a:r>
            <a:r>
              <a:rPr lang="en-GB" sz="4500" dirty="0">
                <a:solidFill>
                  <a:srgbClr val="5B9BD5">
                    <a:lumMod val="50000"/>
                  </a:srgbClr>
                </a:solidFill>
                <a:ea typeface="+mn-ea"/>
                <a:cs typeface="+mn-cs"/>
              </a:rPr>
              <a:t> a clase.</a:t>
            </a:r>
            <a:endParaRPr lang="en-GB" dirty="0"/>
          </a:p>
        </p:txBody>
      </p:sp>
    </p:spTree>
    <p:extLst>
      <p:ext uri="{BB962C8B-B14F-4D97-AF65-F5344CB8AC3E}">
        <p14:creationId xmlns:p14="http://schemas.microsoft.com/office/powerpoint/2010/main" val="222919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debes llegar temprano a clas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7" y="98082"/>
            <a:ext cx="11541773" cy="400110"/>
          </a:xfrm>
          <a:prstGeom prst="rect">
            <a:avLst/>
          </a:prstGeom>
          <a:noFill/>
        </p:spPr>
        <p:txBody>
          <a:bodyPr wrap="square" rtlCol="0">
            <a:spAutoFit/>
          </a:bodyPr>
          <a:lstStyle/>
          <a:p>
            <a:r>
              <a:rPr lang="en-GB" sz="2000" b="1" dirty="0" err="1">
                <a:solidFill>
                  <a:schemeClr val="accent1">
                    <a:lumMod val="50000"/>
                  </a:schemeClr>
                </a:solidFill>
                <a:latin typeface="Century Gothic" panose="020B0502020202020204" pitchFamily="34" charset="0"/>
              </a:rPr>
              <a:t>Lucía</a:t>
            </a:r>
            <a:r>
              <a:rPr lang="en-GB" sz="2000" b="1" dirty="0">
                <a:solidFill>
                  <a:schemeClr val="accent1">
                    <a:lumMod val="50000"/>
                  </a:schemeClr>
                </a:solidFill>
                <a:latin typeface="Century Gothic" panose="020B0502020202020204" pitchFamily="34" charset="0"/>
              </a:rPr>
              <a:t> wants to go to the beach but there’s a lot to do at home!</a:t>
            </a:r>
          </a:p>
        </p:txBody>
      </p:sp>
      <p:sp>
        <p:nvSpPr>
          <p:cNvPr id="5" name="Title 4"/>
          <p:cNvSpPr>
            <a:spLocks noGrp="1"/>
          </p:cNvSpPr>
          <p:nvPr>
            <p:ph type="title"/>
          </p:nvPr>
        </p:nvSpPr>
        <p:spPr>
          <a:xfrm>
            <a:off x="10998919" y="418035"/>
            <a:ext cx="168462" cy="197458"/>
          </a:xfrm>
        </p:spPr>
        <p:txBody>
          <a:bodyPr>
            <a:normAutofit fontScale="90000"/>
          </a:bodyPr>
          <a:lstStyle/>
          <a:p>
            <a:pPr algn="ctr"/>
            <a:r>
              <a:rPr lang="en-GB" sz="100" b="1" dirty="0">
                <a:solidFill>
                  <a:schemeClr val="bg1"/>
                </a:solidFill>
              </a:rPr>
              <a:t>escribir</a:t>
            </a:r>
            <a:endParaRPr lang="en-GB" sz="100" dirty="0"/>
          </a:p>
        </p:txBody>
      </p:sp>
      <p:pic>
        <p:nvPicPr>
          <p:cNvPr id="3" name="Picture 2"/>
          <p:cNvPicPr>
            <a:picLocks noChangeAspect="1"/>
          </p:cNvPicPr>
          <p:nvPr/>
        </p:nvPicPr>
        <p:blipFill rotWithShape="1">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l="44955" t="27128" r="24600" b="10383"/>
          <a:stretch/>
        </p:blipFill>
        <p:spPr>
          <a:xfrm>
            <a:off x="9706081" y="2768048"/>
            <a:ext cx="2431659" cy="2807537"/>
          </a:xfrm>
          <a:prstGeom prst="rect">
            <a:avLst/>
          </a:prstGeom>
        </p:spPr>
      </p:pic>
      <p:sp>
        <p:nvSpPr>
          <p:cNvPr id="21" name="TextBox 20"/>
          <p:cNvSpPr txBox="1"/>
          <p:nvPr/>
        </p:nvSpPr>
        <p:spPr>
          <a:xfrm>
            <a:off x="129526" y="532934"/>
            <a:ext cx="1154177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¿Quién debe hacer la tarea? Y la tarea, ¿qué es? Escribe la frase en inglés.</a:t>
            </a:r>
          </a:p>
        </p:txBody>
      </p:sp>
      <p:sp>
        <p:nvSpPr>
          <p:cNvPr id="18" name="Rectangular Callout 17"/>
          <p:cNvSpPr/>
          <p:nvPr/>
        </p:nvSpPr>
        <p:spPr>
          <a:xfrm>
            <a:off x="129527" y="1070470"/>
            <a:ext cx="7985773" cy="4898530"/>
          </a:xfrm>
          <a:prstGeom prst="wedgeRectCallout">
            <a:avLst>
              <a:gd name="adj1" fmla="val 71585"/>
              <a:gd name="adj2" fmla="val 122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4715D9B-7134-403C-882D-CEC6822FBDEA}"/>
              </a:ext>
            </a:extLst>
          </p:cNvPr>
          <p:cNvSpPr txBox="1"/>
          <p:nvPr/>
        </p:nvSpPr>
        <p:spPr>
          <a:xfrm>
            <a:off x="129527" y="1167646"/>
            <a:ext cx="9487654" cy="461665"/>
          </a:xfrm>
          <a:prstGeom prst="rect">
            <a:avLst/>
          </a:prstGeom>
          <a:noFill/>
        </p:spPr>
        <p:txBody>
          <a:bodyPr wrap="square" rtlCol="0">
            <a:spAutoFit/>
          </a:bodyPr>
          <a:lstStyle/>
          <a:p>
            <a:r>
              <a:rPr lang="en-GB" sz="2400" dirty="0">
                <a:solidFill>
                  <a:schemeClr val="accent1">
                    <a:lumMod val="50000"/>
                  </a:schemeClr>
                </a:solidFill>
              </a:rPr>
              <a:t>1) </a:t>
            </a:r>
            <a:r>
              <a:rPr lang="en-GB" sz="2400" b="1" dirty="0">
                <a:solidFill>
                  <a:schemeClr val="accent1">
                    <a:lumMod val="50000"/>
                  </a:schemeClr>
                </a:solidFill>
              </a:rPr>
              <a:t>“Debo limpiar los zapatos.” </a:t>
            </a:r>
          </a:p>
        </p:txBody>
      </p:sp>
      <p:sp>
        <p:nvSpPr>
          <p:cNvPr id="8" name="TextBox 7">
            <a:extLst>
              <a:ext uri="{FF2B5EF4-FFF2-40B4-BE49-F238E27FC236}">
                <a16:creationId xmlns:a16="http://schemas.microsoft.com/office/drawing/2014/main" id="{DB146FB5-9833-4174-ACB7-ABD777D02429}"/>
              </a:ext>
            </a:extLst>
          </p:cNvPr>
          <p:cNvSpPr txBox="1"/>
          <p:nvPr/>
        </p:nvSpPr>
        <p:spPr>
          <a:xfrm>
            <a:off x="129527" y="2063252"/>
            <a:ext cx="6461054" cy="461665"/>
          </a:xfrm>
          <a:prstGeom prst="rect">
            <a:avLst/>
          </a:prstGeom>
          <a:noFill/>
        </p:spPr>
        <p:txBody>
          <a:bodyPr wrap="square" rtlCol="0">
            <a:spAutoFit/>
          </a:bodyPr>
          <a:lstStyle/>
          <a:p>
            <a:r>
              <a:rPr lang="en-GB" sz="2400" dirty="0">
                <a:solidFill>
                  <a:schemeClr val="accent1">
                    <a:lumMod val="50000"/>
                  </a:schemeClr>
                </a:solidFill>
              </a:rPr>
              <a:t>2) </a:t>
            </a:r>
            <a:r>
              <a:rPr lang="en-GB" sz="2400" b="1" dirty="0">
                <a:solidFill>
                  <a:schemeClr val="accent1">
                    <a:lumMod val="50000"/>
                  </a:schemeClr>
                </a:solidFill>
              </a:rPr>
              <a:t>“Debes lavar los </a:t>
            </a:r>
            <a:r>
              <a:rPr lang="en-GB" sz="2400" b="1" dirty="0" err="1">
                <a:solidFill>
                  <a:schemeClr val="accent1">
                    <a:lumMod val="50000"/>
                  </a:schemeClr>
                </a:solidFill>
              </a:rPr>
              <a:t>platos</a:t>
            </a:r>
            <a:r>
              <a:rPr lang="en-GB" sz="2400" b="1" dirty="0">
                <a:solidFill>
                  <a:schemeClr val="accent1">
                    <a:lumMod val="50000"/>
                  </a:schemeClr>
                </a:solidFill>
              </a:rPr>
              <a:t>.” </a:t>
            </a:r>
          </a:p>
        </p:txBody>
      </p:sp>
      <p:sp>
        <p:nvSpPr>
          <p:cNvPr id="10" name="TextBox 9">
            <a:extLst>
              <a:ext uri="{FF2B5EF4-FFF2-40B4-BE49-F238E27FC236}">
                <a16:creationId xmlns:a16="http://schemas.microsoft.com/office/drawing/2014/main" id="{2584A8BE-6A44-46A3-8EEA-0E8631926C17}"/>
              </a:ext>
            </a:extLst>
          </p:cNvPr>
          <p:cNvSpPr txBox="1"/>
          <p:nvPr/>
        </p:nvSpPr>
        <p:spPr>
          <a:xfrm>
            <a:off x="129527" y="2977484"/>
            <a:ext cx="9487654" cy="461665"/>
          </a:xfrm>
          <a:prstGeom prst="rect">
            <a:avLst/>
          </a:prstGeom>
          <a:noFill/>
        </p:spPr>
        <p:txBody>
          <a:bodyPr wrap="square" rtlCol="0">
            <a:spAutoFit/>
          </a:bodyPr>
          <a:lstStyle/>
          <a:p>
            <a:r>
              <a:rPr lang="en-GB" sz="2400" dirty="0">
                <a:solidFill>
                  <a:schemeClr val="accent1">
                    <a:lumMod val="50000"/>
                  </a:schemeClr>
                </a:solidFill>
              </a:rPr>
              <a:t>3) </a:t>
            </a:r>
            <a:r>
              <a:rPr lang="en-GB" sz="2400" b="1" dirty="0">
                <a:solidFill>
                  <a:schemeClr val="accent1">
                    <a:lumMod val="50000"/>
                  </a:schemeClr>
                </a:solidFill>
              </a:rPr>
              <a:t>“Debo lavar la ropa.”</a:t>
            </a:r>
          </a:p>
        </p:txBody>
      </p:sp>
      <p:sp>
        <p:nvSpPr>
          <p:cNvPr id="12" name="TextBox 11">
            <a:extLst>
              <a:ext uri="{FF2B5EF4-FFF2-40B4-BE49-F238E27FC236}">
                <a16:creationId xmlns:a16="http://schemas.microsoft.com/office/drawing/2014/main" id="{EF93AAE1-C155-4301-B1A5-519C70C63569}"/>
              </a:ext>
            </a:extLst>
          </p:cNvPr>
          <p:cNvSpPr txBox="1"/>
          <p:nvPr/>
        </p:nvSpPr>
        <p:spPr>
          <a:xfrm>
            <a:off x="129527" y="3919551"/>
            <a:ext cx="6804673" cy="461665"/>
          </a:xfrm>
          <a:prstGeom prst="rect">
            <a:avLst/>
          </a:prstGeom>
          <a:noFill/>
        </p:spPr>
        <p:txBody>
          <a:bodyPr wrap="square" rtlCol="0">
            <a:spAutoFit/>
          </a:bodyPr>
          <a:lstStyle/>
          <a:p>
            <a:r>
              <a:rPr lang="en-GB" sz="2400" dirty="0">
                <a:solidFill>
                  <a:schemeClr val="accent1">
                    <a:lumMod val="50000"/>
                  </a:schemeClr>
                </a:solidFill>
              </a:rPr>
              <a:t>4) </a:t>
            </a:r>
            <a:r>
              <a:rPr lang="en-GB" sz="2400" b="1" dirty="0">
                <a:solidFill>
                  <a:schemeClr val="accent1">
                    <a:lumMod val="50000"/>
                  </a:schemeClr>
                </a:solidFill>
              </a:rPr>
              <a:t>“Debo </a:t>
            </a:r>
            <a:r>
              <a:rPr lang="en-GB" sz="2400" b="1" dirty="0" err="1">
                <a:solidFill>
                  <a:schemeClr val="accent1">
                    <a:lumMod val="50000"/>
                  </a:schemeClr>
                </a:solidFill>
              </a:rPr>
              <a:t>organizar</a:t>
            </a:r>
            <a:r>
              <a:rPr lang="en-GB" sz="2400" b="1" dirty="0">
                <a:solidFill>
                  <a:schemeClr val="accent1">
                    <a:lumMod val="50000"/>
                  </a:schemeClr>
                </a:solidFill>
              </a:rPr>
              <a:t> los </a:t>
            </a:r>
            <a:r>
              <a:rPr lang="en-GB" sz="2400" b="1" dirty="0" err="1">
                <a:solidFill>
                  <a:schemeClr val="accent1">
                    <a:lumMod val="50000"/>
                  </a:schemeClr>
                </a:solidFill>
              </a:rPr>
              <a:t>papeles</a:t>
            </a:r>
            <a:r>
              <a:rPr lang="en-GB" sz="2400" b="1" dirty="0">
                <a:solidFill>
                  <a:schemeClr val="accent1">
                    <a:lumMod val="50000"/>
                  </a:schemeClr>
                </a:solidFill>
              </a:rPr>
              <a:t> en la mesa.”</a:t>
            </a:r>
          </a:p>
        </p:txBody>
      </p:sp>
      <p:sp>
        <p:nvSpPr>
          <p:cNvPr id="20" name="TextBox 19">
            <a:extLst>
              <a:ext uri="{FF2B5EF4-FFF2-40B4-BE49-F238E27FC236}">
                <a16:creationId xmlns:a16="http://schemas.microsoft.com/office/drawing/2014/main" id="{EF93AAE1-C155-4301-B1A5-519C70C63569}"/>
              </a:ext>
            </a:extLst>
          </p:cNvPr>
          <p:cNvSpPr txBox="1"/>
          <p:nvPr/>
        </p:nvSpPr>
        <p:spPr>
          <a:xfrm>
            <a:off x="129527" y="4875921"/>
            <a:ext cx="6042673" cy="461665"/>
          </a:xfrm>
          <a:prstGeom prst="rect">
            <a:avLst/>
          </a:prstGeom>
          <a:noFill/>
        </p:spPr>
        <p:txBody>
          <a:bodyPr wrap="square" rtlCol="0">
            <a:spAutoFit/>
          </a:bodyPr>
          <a:lstStyle/>
          <a:p>
            <a:r>
              <a:rPr lang="en-GB" sz="2400" dirty="0">
                <a:solidFill>
                  <a:schemeClr val="accent1">
                    <a:lumMod val="50000"/>
                  </a:schemeClr>
                </a:solidFill>
              </a:rPr>
              <a:t>5) </a:t>
            </a:r>
            <a:r>
              <a:rPr lang="en-GB" sz="2400" b="1" dirty="0">
                <a:solidFill>
                  <a:schemeClr val="accent1">
                    <a:lumMod val="50000"/>
                  </a:schemeClr>
                </a:solidFill>
              </a:rPr>
              <a:t>“Debes </a:t>
            </a:r>
            <a:r>
              <a:rPr lang="en-GB" sz="2400" b="1" dirty="0" err="1">
                <a:solidFill>
                  <a:schemeClr val="accent1">
                    <a:lumMod val="50000"/>
                  </a:schemeClr>
                </a:solidFill>
              </a:rPr>
              <a:t>dar</a:t>
            </a:r>
            <a:r>
              <a:rPr lang="en-GB" sz="2400" b="1" dirty="0">
                <a:solidFill>
                  <a:schemeClr val="accent1">
                    <a:lumMod val="50000"/>
                  </a:schemeClr>
                </a:solidFill>
              </a:rPr>
              <a:t> comida a Leo, el gato.”</a:t>
            </a:r>
          </a:p>
        </p:txBody>
      </p:sp>
      <p:sp>
        <p:nvSpPr>
          <p:cNvPr id="25" name="TextBox 24">
            <a:extLst>
              <a:ext uri="{FF2B5EF4-FFF2-40B4-BE49-F238E27FC236}">
                <a16:creationId xmlns:a16="http://schemas.microsoft.com/office/drawing/2014/main" id="{AB35787C-ACC5-4B98-A398-BBA49867642D}"/>
              </a:ext>
            </a:extLst>
          </p:cNvPr>
          <p:cNvSpPr txBox="1"/>
          <p:nvPr/>
        </p:nvSpPr>
        <p:spPr>
          <a:xfrm>
            <a:off x="218427" y="2495061"/>
            <a:ext cx="5418285" cy="461665"/>
          </a:xfrm>
          <a:prstGeom prst="rect">
            <a:avLst/>
          </a:prstGeom>
          <a:noFill/>
        </p:spPr>
        <p:txBody>
          <a:bodyPr wrap="square" rtlCol="0">
            <a:spAutoFit/>
          </a:bodyPr>
          <a:lstStyle/>
          <a:p>
            <a:r>
              <a:rPr lang="en-GB" sz="2400" dirty="0">
                <a:solidFill>
                  <a:schemeClr val="accent1">
                    <a:lumMod val="50000"/>
                  </a:schemeClr>
                </a:solidFill>
              </a:rPr>
              <a:t>You must wash the dishes. </a:t>
            </a:r>
          </a:p>
        </p:txBody>
      </p:sp>
      <p:sp>
        <p:nvSpPr>
          <p:cNvPr id="26" name="TextBox 25">
            <a:extLst>
              <a:ext uri="{FF2B5EF4-FFF2-40B4-BE49-F238E27FC236}">
                <a16:creationId xmlns:a16="http://schemas.microsoft.com/office/drawing/2014/main" id="{27797586-BFCB-4CDD-9582-C517FE0C545B}"/>
              </a:ext>
            </a:extLst>
          </p:cNvPr>
          <p:cNvSpPr txBox="1"/>
          <p:nvPr/>
        </p:nvSpPr>
        <p:spPr>
          <a:xfrm>
            <a:off x="218427" y="3437128"/>
            <a:ext cx="4121838" cy="461665"/>
          </a:xfrm>
          <a:prstGeom prst="rect">
            <a:avLst/>
          </a:prstGeom>
          <a:noFill/>
        </p:spPr>
        <p:txBody>
          <a:bodyPr wrap="square" rtlCol="0">
            <a:spAutoFit/>
          </a:bodyPr>
          <a:lstStyle/>
          <a:p>
            <a:r>
              <a:rPr lang="en-GB" sz="2400" dirty="0">
                <a:solidFill>
                  <a:schemeClr val="accent1">
                    <a:lumMod val="50000"/>
                  </a:schemeClr>
                </a:solidFill>
              </a:rPr>
              <a:t>I must wash the clothes.</a:t>
            </a:r>
          </a:p>
        </p:txBody>
      </p:sp>
      <p:sp>
        <p:nvSpPr>
          <p:cNvPr id="27" name="TextBox 26">
            <a:extLst>
              <a:ext uri="{FF2B5EF4-FFF2-40B4-BE49-F238E27FC236}">
                <a16:creationId xmlns:a16="http://schemas.microsoft.com/office/drawing/2014/main" id="{66FB35C6-C0D3-48D1-B37A-906FA2F340AB}"/>
              </a:ext>
            </a:extLst>
          </p:cNvPr>
          <p:cNvSpPr txBox="1"/>
          <p:nvPr/>
        </p:nvSpPr>
        <p:spPr>
          <a:xfrm>
            <a:off x="192667" y="4413581"/>
            <a:ext cx="5979533" cy="461665"/>
          </a:xfrm>
          <a:prstGeom prst="rect">
            <a:avLst/>
          </a:prstGeom>
          <a:noFill/>
        </p:spPr>
        <p:txBody>
          <a:bodyPr wrap="square" rtlCol="0">
            <a:spAutoFit/>
          </a:bodyPr>
          <a:lstStyle/>
          <a:p>
            <a:r>
              <a:rPr lang="en-GB" sz="2400" dirty="0">
                <a:solidFill>
                  <a:schemeClr val="accent1">
                    <a:lumMod val="50000"/>
                  </a:schemeClr>
                </a:solidFill>
              </a:rPr>
              <a:t>I must organise the papers on the desk.</a:t>
            </a:r>
          </a:p>
        </p:txBody>
      </p:sp>
      <p:sp>
        <p:nvSpPr>
          <p:cNvPr id="32" name="TextBox 31">
            <a:extLst>
              <a:ext uri="{FF2B5EF4-FFF2-40B4-BE49-F238E27FC236}">
                <a16:creationId xmlns:a16="http://schemas.microsoft.com/office/drawing/2014/main" id="{EF93AAE1-C155-4301-B1A5-519C70C63569}"/>
              </a:ext>
            </a:extLst>
          </p:cNvPr>
          <p:cNvSpPr txBox="1"/>
          <p:nvPr/>
        </p:nvSpPr>
        <p:spPr>
          <a:xfrm>
            <a:off x="270022" y="5327230"/>
            <a:ext cx="6334773" cy="461665"/>
          </a:xfrm>
          <a:prstGeom prst="rect">
            <a:avLst/>
          </a:prstGeom>
          <a:noFill/>
        </p:spPr>
        <p:txBody>
          <a:bodyPr wrap="square" rtlCol="0">
            <a:spAutoFit/>
          </a:bodyPr>
          <a:lstStyle/>
          <a:p>
            <a:r>
              <a:rPr lang="en-GB" sz="2400" dirty="0">
                <a:solidFill>
                  <a:schemeClr val="accent1">
                    <a:lumMod val="50000"/>
                  </a:schemeClr>
                </a:solidFill>
              </a:rPr>
              <a:t>You must give food to Leo, the cat. </a:t>
            </a:r>
          </a:p>
        </p:txBody>
      </p:sp>
      <p:sp>
        <p:nvSpPr>
          <p:cNvPr id="23" name="TextBox 22">
            <a:extLst>
              <a:ext uri="{FF2B5EF4-FFF2-40B4-BE49-F238E27FC236}">
                <a16:creationId xmlns:a16="http://schemas.microsoft.com/office/drawing/2014/main" id="{6492CE88-A699-4831-A5C5-C1AF6A3E7D58}"/>
              </a:ext>
            </a:extLst>
          </p:cNvPr>
          <p:cNvSpPr txBox="1"/>
          <p:nvPr/>
        </p:nvSpPr>
        <p:spPr>
          <a:xfrm>
            <a:off x="192667" y="1610685"/>
            <a:ext cx="3929747" cy="461665"/>
          </a:xfrm>
          <a:prstGeom prst="rect">
            <a:avLst/>
          </a:prstGeom>
          <a:noFill/>
        </p:spPr>
        <p:txBody>
          <a:bodyPr wrap="square" rtlCol="0">
            <a:spAutoFit/>
          </a:bodyPr>
          <a:lstStyle/>
          <a:p>
            <a:r>
              <a:rPr lang="en-GB" sz="2400" dirty="0">
                <a:solidFill>
                  <a:schemeClr val="accent1">
                    <a:lumMod val="50000"/>
                  </a:schemeClr>
                </a:solidFill>
              </a:rPr>
              <a:t>I must clean the shoes. </a:t>
            </a:r>
          </a:p>
        </p:txBody>
      </p:sp>
      <p:sp>
        <p:nvSpPr>
          <p:cNvPr id="34" name="Rounded Rectangle 33"/>
          <p:cNvSpPr/>
          <p:nvPr/>
        </p:nvSpPr>
        <p:spPr>
          <a:xfrm>
            <a:off x="270021" y="1652920"/>
            <a:ext cx="3775035"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5" name="Rounded Rectangle 34"/>
          <p:cNvSpPr/>
          <p:nvPr/>
        </p:nvSpPr>
        <p:spPr>
          <a:xfrm>
            <a:off x="270021" y="2517083"/>
            <a:ext cx="3775035"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6" name="Rounded Rectangle 35"/>
          <p:cNvSpPr/>
          <p:nvPr/>
        </p:nvSpPr>
        <p:spPr>
          <a:xfrm>
            <a:off x="270021" y="3457130"/>
            <a:ext cx="3775035"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7" name="Rounded Rectangle 36"/>
          <p:cNvSpPr/>
          <p:nvPr/>
        </p:nvSpPr>
        <p:spPr>
          <a:xfrm>
            <a:off x="254575" y="4445180"/>
            <a:ext cx="5792576"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8" name="Rounded Rectangle 37"/>
          <p:cNvSpPr/>
          <p:nvPr/>
        </p:nvSpPr>
        <p:spPr>
          <a:xfrm>
            <a:off x="270021" y="5343034"/>
            <a:ext cx="5366691"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 name="Cloud Callout 6"/>
          <p:cNvSpPr/>
          <p:nvPr/>
        </p:nvSpPr>
        <p:spPr>
          <a:xfrm>
            <a:off x="8665928" y="967786"/>
            <a:ext cx="3471812" cy="1464786"/>
          </a:xfrm>
          <a:prstGeom prst="cloudCallout">
            <a:avLst>
              <a:gd name="adj1" fmla="val 3420"/>
              <a:gd name="adj2" fmla="val 7889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Quiero ir a la playa, pero hoy no puedo.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8919" y="1900306"/>
            <a:ext cx="344088" cy="344088"/>
          </a:xfrm>
          <a:prstGeom prst="rect">
            <a:avLst/>
          </a:prstGeom>
        </p:spPr>
      </p:pic>
      <p:sp>
        <p:nvSpPr>
          <p:cNvPr id="28" name="Rounded Rectangle 11">
            <a:extLst>
              <a:ext uri="{FF2B5EF4-FFF2-40B4-BE49-F238E27FC236}">
                <a16:creationId xmlns:a16="http://schemas.microsoft.com/office/drawing/2014/main" id="{A316DD52-7894-4A75-969C-CA0645DA2978}"/>
              </a:ext>
            </a:extLst>
          </p:cNvPr>
          <p:cNvSpPr/>
          <p:nvPr/>
        </p:nvSpPr>
        <p:spPr>
          <a:xfrm>
            <a:off x="10702977" y="258166"/>
            <a:ext cx="122516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466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4"/>
                                        </p:tgtEl>
                                      </p:cBhvr>
                                    </p:animEffect>
                                    <p:set>
                                      <p:cBhvr>
                                        <p:cTn id="50"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5"/>
                                        </p:tgtEl>
                                      </p:cBhvr>
                                    </p:animEffect>
                                    <p:set>
                                      <p:cBhvr>
                                        <p:cTn id="5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6"/>
                                        </p:tgtEl>
                                      </p:cBhvr>
                                    </p:animEffect>
                                    <p:set>
                                      <p:cBhvr>
                                        <p:cTn id="6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3" restart="whenNotActive" fill="hold" evtFilter="cancelBubble" nodeType="interactiveSeq">
                <p:stCondLst>
                  <p:cond evt="onClick" delay="0">
                    <p:tgtEl>
                      <p:spTgt spid="37"/>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37"/>
                                        </p:tgtEl>
                                      </p:cBhvr>
                                    </p:animEffect>
                                    <p:set>
                                      <p:cBhvr>
                                        <p:cTn id="6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9" restart="whenNotActive" fill="hold" evtFilter="cancelBubble" nodeType="interactiveSeq">
                <p:stCondLst>
                  <p:cond evt="onClick" delay="0">
                    <p:tgtEl>
                      <p:spTgt spid="38"/>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38"/>
                                        </p:tgtEl>
                                      </p:cBhvr>
                                    </p:animEffect>
                                    <p:set>
                                      <p:cBhvr>
                                        <p:cTn id="7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4" grpId="0"/>
      <p:bldP spid="21" grpId="0"/>
      <p:bldP spid="18" grpId="0" animBg="1"/>
      <p:bldP spid="2" grpId="0"/>
      <p:bldP spid="8" grpId="0"/>
      <p:bldP spid="10" grpId="0"/>
      <p:bldP spid="12" grpId="0"/>
      <p:bldP spid="20" grpId="0"/>
      <p:bldP spid="25" grpId="0"/>
      <p:bldP spid="26" grpId="0"/>
      <p:bldP spid="27" grpId="0"/>
      <p:bldP spid="32" grpId="0"/>
      <p:bldP spid="23" grpId="0"/>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6" y="98082"/>
            <a:ext cx="10046439"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Your parent is speaking to you and your brother/sister. Who has to do what?</a:t>
            </a:r>
          </a:p>
        </p:txBody>
      </p:sp>
      <p:sp>
        <p:nvSpPr>
          <p:cNvPr id="39" name="TextBox 38"/>
          <p:cNvSpPr txBox="1"/>
          <p:nvPr/>
        </p:nvSpPr>
        <p:spPr>
          <a:xfrm>
            <a:off x="87529" y="907689"/>
            <a:ext cx="1193294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First, write the weekdays on your diary in the correct order:</a:t>
            </a:r>
          </a:p>
        </p:txBody>
      </p:sp>
      <p:sp>
        <p:nvSpPr>
          <p:cNvPr id="5" name="Title 4"/>
          <p:cNvSpPr>
            <a:spLocks noGrp="1"/>
          </p:cNvSpPr>
          <p:nvPr>
            <p:ph type="title"/>
          </p:nvPr>
        </p:nvSpPr>
        <p:spPr>
          <a:xfrm flipH="1">
            <a:off x="11602388" y="408451"/>
            <a:ext cx="164892" cy="166171"/>
          </a:xfrm>
        </p:spPr>
        <p:txBody>
          <a:bodyPr>
            <a:normAutofit fontScale="90000"/>
          </a:bodyPr>
          <a:lstStyle/>
          <a:p>
            <a:pPr algn="ctr"/>
            <a:r>
              <a:rPr lang="en-GB" sz="100" b="1" dirty="0">
                <a:solidFill>
                  <a:schemeClr val="bg1"/>
                </a:solidFill>
              </a:rPr>
              <a:t>escribir</a:t>
            </a:r>
            <a:endParaRPr lang="en-GB" sz="100" dirty="0"/>
          </a:p>
        </p:txBody>
      </p:sp>
      <p:graphicFrame>
        <p:nvGraphicFramePr>
          <p:cNvPr id="3" name="Table 5">
            <a:extLst>
              <a:ext uri="{FF2B5EF4-FFF2-40B4-BE49-F238E27FC236}">
                <a16:creationId xmlns:a16="http://schemas.microsoft.com/office/drawing/2014/main" id="{75D99031-EA45-4B2E-AEE4-5BE8D500FCB9}"/>
              </a:ext>
            </a:extLst>
          </p:cNvPr>
          <p:cNvGraphicFramePr>
            <a:graphicFrameLocks noGrp="1"/>
          </p:cNvGraphicFramePr>
          <p:nvPr>
            <p:extLst>
              <p:ext uri="{D42A27DB-BD31-4B8C-83A1-F6EECF244321}">
                <p14:modId xmlns:p14="http://schemas.microsoft.com/office/powerpoint/2010/main" val="1744138651"/>
              </p:ext>
            </p:extLst>
          </p:nvPr>
        </p:nvGraphicFramePr>
        <p:xfrm>
          <a:off x="1720902" y="1868592"/>
          <a:ext cx="8750196" cy="3618735"/>
        </p:xfrm>
        <a:graphic>
          <a:graphicData uri="http://schemas.openxmlformats.org/drawingml/2006/table">
            <a:tbl>
              <a:tblPr firstRow="1" bandRow="1">
                <a:tableStyleId>{5C22544A-7EE6-4342-B048-85BDC9FD1C3A}</a:tableStyleId>
              </a:tblPr>
              <a:tblGrid>
                <a:gridCol w="1250028">
                  <a:extLst>
                    <a:ext uri="{9D8B030D-6E8A-4147-A177-3AD203B41FA5}">
                      <a16:colId xmlns:a16="http://schemas.microsoft.com/office/drawing/2014/main" val="1935219300"/>
                    </a:ext>
                  </a:extLst>
                </a:gridCol>
                <a:gridCol w="1250028">
                  <a:extLst>
                    <a:ext uri="{9D8B030D-6E8A-4147-A177-3AD203B41FA5}">
                      <a16:colId xmlns:a16="http://schemas.microsoft.com/office/drawing/2014/main" val="3267934841"/>
                    </a:ext>
                  </a:extLst>
                </a:gridCol>
                <a:gridCol w="1250028">
                  <a:extLst>
                    <a:ext uri="{9D8B030D-6E8A-4147-A177-3AD203B41FA5}">
                      <a16:colId xmlns:a16="http://schemas.microsoft.com/office/drawing/2014/main" val="2918672948"/>
                    </a:ext>
                  </a:extLst>
                </a:gridCol>
                <a:gridCol w="1250028">
                  <a:extLst>
                    <a:ext uri="{9D8B030D-6E8A-4147-A177-3AD203B41FA5}">
                      <a16:colId xmlns:a16="http://schemas.microsoft.com/office/drawing/2014/main" val="2577363014"/>
                    </a:ext>
                  </a:extLst>
                </a:gridCol>
                <a:gridCol w="1250028">
                  <a:extLst>
                    <a:ext uri="{9D8B030D-6E8A-4147-A177-3AD203B41FA5}">
                      <a16:colId xmlns:a16="http://schemas.microsoft.com/office/drawing/2014/main" val="577515096"/>
                    </a:ext>
                  </a:extLst>
                </a:gridCol>
                <a:gridCol w="1250028">
                  <a:extLst>
                    <a:ext uri="{9D8B030D-6E8A-4147-A177-3AD203B41FA5}">
                      <a16:colId xmlns:a16="http://schemas.microsoft.com/office/drawing/2014/main" val="3355189552"/>
                    </a:ext>
                  </a:extLst>
                </a:gridCol>
                <a:gridCol w="1250028">
                  <a:extLst>
                    <a:ext uri="{9D8B030D-6E8A-4147-A177-3AD203B41FA5}">
                      <a16:colId xmlns:a16="http://schemas.microsoft.com/office/drawing/2014/main" val="3164272257"/>
                    </a:ext>
                  </a:extLst>
                </a:gridCol>
              </a:tblGrid>
              <a:tr h="935568">
                <a:tc>
                  <a:txBody>
                    <a:bodyPr/>
                    <a:lstStyle/>
                    <a:p>
                      <a:endParaRPr lang="en-GB" dirty="0">
                        <a:solidFill>
                          <a:schemeClr val="accent1">
                            <a:lumMod val="50000"/>
                          </a:schemeClr>
                        </a:solidFill>
                      </a:endParaRPr>
                    </a:p>
                    <a:p>
                      <a:r>
                        <a:rPr lang="en-GB" dirty="0">
                          <a:solidFill>
                            <a:schemeClr val="accent1">
                              <a:lumMod val="50000"/>
                            </a:schemeClr>
                          </a:solidFill>
                        </a:rPr>
                        <a:t>el l______</a:t>
                      </a:r>
                    </a:p>
                  </a:txBody>
                  <a:tcPr>
                    <a:solidFill>
                      <a:srgbClr val="FBF0D5"/>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j______</a:t>
                      </a:r>
                    </a:p>
                    <a:p>
                      <a:endParaRPr lang="en-GB" dirty="0">
                        <a:solidFill>
                          <a:schemeClr val="accent1">
                            <a:lumMod val="50000"/>
                          </a:schemeClr>
                        </a:solidFill>
                      </a:endParaRPr>
                    </a:p>
                  </a:txBody>
                  <a:tcPr>
                    <a:solidFill>
                      <a:srgbClr val="FBF0D5"/>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v_____</a:t>
                      </a:r>
                    </a:p>
                  </a:txBody>
                  <a:tcPr>
                    <a:solidFill>
                      <a:srgbClr val="FBF0D5"/>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s______</a:t>
                      </a:r>
                    </a:p>
                    <a:p>
                      <a:endParaRPr lang="en-GB" dirty="0">
                        <a:solidFill>
                          <a:schemeClr val="accent1">
                            <a:lumMod val="50000"/>
                          </a:schemeClr>
                        </a:solidFill>
                      </a:endParaRPr>
                    </a:p>
                  </a:txBody>
                  <a:tcPr>
                    <a:solidFill>
                      <a:srgbClr val="FBF0D5"/>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d_____</a:t>
                      </a:r>
                    </a:p>
                  </a:txBody>
                  <a:tcPr>
                    <a:solidFill>
                      <a:srgbClr val="FBF0D5"/>
                    </a:solidFill>
                  </a:tcPr>
                </a:tc>
                <a:extLst>
                  <a:ext uri="{0D108BD9-81ED-4DB2-BD59-A6C34878D82A}">
                    <a16:rowId xmlns:a16="http://schemas.microsoft.com/office/drawing/2014/main" val="1244020984"/>
                  </a:ext>
                </a:extLst>
              </a:tr>
              <a:tr h="2683167">
                <a:tc>
                  <a:txBody>
                    <a:bodyPr/>
                    <a:lstStyle/>
                    <a:p>
                      <a:endParaRPr lang="en-GB" dirty="0"/>
                    </a:p>
                  </a:txBody>
                  <a:tcPr>
                    <a:solidFill>
                      <a:srgbClr val="FBF0D5"/>
                    </a:solidFill>
                  </a:tcPr>
                </a:tc>
                <a:tc>
                  <a:txBody>
                    <a:bodyPr/>
                    <a:lstStyle/>
                    <a:p>
                      <a:endParaRPr lang="en-GB" dirty="0"/>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918271774"/>
                  </a:ext>
                </a:extLst>
              </a:tr>
            </a:tbl>
          </a:graphicData>
        </a:graphic>
      </p:graphicFrame>
      <p:sp>
        <p:nvSpPr>
          <p:cNvPr id="15" name="TextBox 14">
            <a:extLst>
              <a:ext uri="{FF2B5EF4-FFF2-40B4-BE49-F238E27FC236}">
                <a16:creationId xmlns:a16="http://schemas.microsoft.com/office/drawing/2014/main" id="{936D20AC-1D15-4181-8323-FC7125EAE96A}"/>
              </a:ext>
            </a:extLst>
          </p:cNvPr>
          <p:cNvSpPr txBox="1"/>
          <p:nvPr/>
        </p:nvSpPr>
        <p:spPr>
          <a:xfrm rot="813176">
            <a:off x="6135028" y="5661509"/>
            <a:ext cx="1082040" cy="461665"/>
          </a:xfrm>
          <a:prstGeom prst="rect">
            <a:avLst/>
          </a:prstGeom>
          <a:noFill/>
        </p:spPr>
        <p:txBody>
          <a:bodyPr wrap="square" rtlCol="0">
            <a:spAutoFit/>
          </a:bodyPr>
          <a:lstStyle/>
          <a:p>
            <a:r>
              <a:rPr lang="en-GB" sz="2400" dirty="0">
                <a:solidFill>
                  <a:schemeClr val="accent1">
                    <a:lumMod val="50000"/>
                  </a:schemeClr>
                </a:solidFill>
              </a:rPr>
              <a:t>lunes</a:t>
            </a:r>
          </a:p>
        </p:txBody>
      </p:sp>
      <p:sp>
        <p:nvSpPr>
          <p:cNvPr id="18" name="TextBox 17">
            <a:extLst>
              <a:ext uri="{FF2B5EF4-FFF2-40B4-BE49-F238E27FC236}">
                <a16:creationId xmlns:a16="http://schemas.microsoft.com/office/drawing/2014/main" id="{FAD9D904-9494-42F1-B09C-2EDF59E78169}"/>
              </a:ext>
            </a:extLst>
          </p:cNvPr>
          <p:cNvSpPr txBox="1"/>
          <p:nvPr/>
        </p:nvSpPr>
        <p:spPr>
          <a:xfrm rot="20655827">
            <a:off x="415209" y="1548590"/>
            <a:ext cx="1307911" cy="461665"/>
          </a:xfrm>
          <a:prstGeom prst="rect">
            <a:avLst/>
          </a:prstGeom>
          <a:noFill/>
        </p:spPr>
        <p:txBody>
          <a:bodyPr wrap="square" rtlCol="0">
            <a:spAutoFit/>
          </a:bodyPr>
          <a:lstStyle/>
          <a:p>
            <a:r>
              <a:rPr lang="en-GB" sz="2400" dirty="0">
                <a:solidFill>
                  <a:schemeClr val="accent1">
                    <a:lumMod val="50000"/>
                  </a:schemeClr>
                </a:solidFill>
              </a:rPr>
              <a:t>martes</a:t>
            </a:r>
          </a:p>
        </p:txBody>
      </p:sp>
      <p:sp>
        <p:nvSpPr>
          <p:cNvPr id="19" name="TextBox 18">
            <a:extLst>
              <a:ext uri="{FF2B5EF4-FFF2-40B4-BE49-F238E27FC236}">
                <a16:creationId xmlns:a16="http://schemas.microsoft.com/office/drawing/2014/main" id="{BA53D808-3CBB-4636-8F54-07B4C5E36512}"/>
              </a:ext>
            </a:extLst>
          </p:cNvPr>
          <p:cNvSpPr txBox="1"/>
          <p:nvPr/>
        </p:nvSpPr>
        <p:spPr>
          <a:xfrm rot="20655827">
            <a:off x="157799" y="5511355"/>
            <a:ext cx="1742107" cy="461665"/>
          </a:xfrm>
          <a:prstGeom prst="rect">
            <a:avLst/>
          </a:prstGeom>
          <a:noFill/>
        </p:spPr>
        <p:txBody>
          <a:bodyPr wrap="square" rtlCol="0">
            <a:spAutoFit/>
          </a:bodyPr>
          <a:lstStyle/>
          <a:p>
            <a:r>
              <a:rPr lang="en-GB" sz="2400" dirty="0">
                <a:solidFill>
                  <a:schemeClr val="accent1">
                    <a:lumMod val="50000"/>
                  </a:schemeClr>
                </a:solidFill>
              </a:rPr>
              <a:t>miércoles</a:t>
            </a:r>
          </a:p>
        </p:txBody>
      </p:sp>
      <p:sp>
        <p:nvSpPr>
          <p:cNvPr id="20" name="TextBox 19">
            <a:extLst>
              <a:ext uri="{FF2B5EF4-FFF2-40B4-BE49-F238E27FC236}">
                <a16:creationId xmlns:a16="http://schemas.microsoft.com/office/drawing/2014/main" id="{357B71BC-AB88-48B9-88AE-C033F3D91F4D}"/>
              </a:ext>
            </a:extLst>
          </p:cNvPr>
          <p:cNvSpPr txBox="1"/>
          <p:nvPr/>
        </p:nvSpPr>
        <p:spPr>
          <a:xfrm rot="19765427">
            <a:off x="10599532" y="1236320"/>
            <a:ext cx="1293917" cy="461665"/>
          </a:xfrm>
          <a:prstGeom prst="rect">
            <a:avLst/>
          </a:prstGeom>
          <a:noFill/>
        </p:spPr>
        <p:txBody>
          <a:bodyPr wrap="square" rtlCol="0">
            <a:spAutoFit/>
          </a:bodyPr>
          <a:lstStyle/>
          <a:p>
            <a:r>
              <a:rPr lang="en-GB" sz="2400" dirty="0">
                <a:solidFill>
                  <a:schemeClr val="accent1">
                    <a:lumMod val="50000"/>
                  </a:schemeClr>
                </a:solidFill>
              </a:rPr>
              <a:t>jueves</a:t>
            </a:r>
          </a:p>
        </p:txBody>
      </p:sp>
      <p:sp>
        <p:nvSpPr>
          <p:cNvPr id="21" name="TextBox 20">
            <a:extLst>
              <a:ext uri="{FF2B5EF4-FFF2-40B4-BE49-F238E27FC236}">
                <a16:creationId xmlns:a16="http://schemas.microsoft.com/office/drawing/2014/main" id="{8B2DC2C9-FFE7-439E-8720-7FA764177290}"/>
              </a:ext>
            </a:extLst>
          </p:cNvPr>
          <p:cNvSpPr txBox="1"/>
          <p:nvPr/>
        </p:nvSpPr>
        <p:spPr>
          <a:xfrm rot="20140627">
            <a:off x="10728019" y="5619819"/>
            <a:ext cx="1258784" cy="461665"/>
          </a:xfrm>
          <a:prstGeom prst="rect">
            <a:avLst/>
          </a:prstGeom>
          <a:noFill/>
        </p:spPr>
        <p:txBody>
          <a:bodyPr wrap="square" rtlCol="0">
            <a:spAutoFit/>
          </a:bodyPr>
          <a:lstStyle/>
          <a:p>
            <a:r>
              <a:rPr lang="en-GB" sz="2400" dirty="0">
                <a:solidFill>
                  <a:schemeClr val="accent1">
                    <a:lumMod val="50000"/>
                  </a:schemeClr>
                </a:solidFill>
              </a:rPr>
              <a:t>viernes</a:t>
            </a:r>
          </a:p>
        </p:txBody>
      </p:sp>
      <p:sp>
        <p:nvSpPr>
          <p:cNvPr id="22" name="TextBox 21">
            <a:extLst>
              <a:ext uri="{FF2B5EF4-FFF2-40B4-BE49-F238E27FC236}">
                <a16:creationId xmlns:a16="http://schemas.microsoft.com/office/drawing/2014/main" id="{15CCDA6D-D257-4ACB-A85D-F9A428B97A1F}"/>
              </a:ext>
            </a:extLst>
          </p:cNvPr>
          <p:cNvSpPr txBox="1"/>
          <p:nvPr/>
        </p:nvSpPr>
        <p:spPr>
          <a:xfrm rot="1092744">
            <a:off x="10499546" y="3877757"/>
            <a:ext cx="1558902" cy="461665"/>
          </a:xfrm>
          <a:prstGeom prst="rect">
            <a:avLst/>
          </a:prstGeom>
          <a:noFill/>
        </p:spPr>
        <p:txBody>
          <a:bodyPr wrap="square" rtlCol="0">
            <a:spAutoFit/>
          </a:bodyPr>
          <a:lstStyle/>
          <a:p>
            <a:r>
              <a:rPr lang="en-GB" sz="2400" dirty="0">
                <a:solidFill>
                  <a:schemeClr val="accent1">
                    <a:lumMod val="50000"/>
                  </a:schemeClr>
                </a:solidFill>
              </a:rPr>
              <a:t>sábado</a:t>
            </a:r>
          </a:p>
        </p:txBody>
      </p:sp>
      <p:sp>
        <p:nvSpPr>
          <p:cNvPr id="23" name="TextBox 22">
            <a:extLst>
              <a:ext uri="{FF2B5EF4-FFF2-40B4-BE49-F238E27FC236}">
                <a16:creationId xmlns:a16="http://schemas.microsoft.com/office/drawing/2014/main" id="{B4E42FAA-477B-4ECE-96A5-0BB4D8F79884}"/>
              </a:ext>
            </a:extLst>
          </p:cNvPr>
          <p:cNvSpPr txBox="1"/>
          <p:nvPr/>
        </p:nvSpPr>
        <p:spPr>
          <a:xfrm rot="1604987">
            <a:off x="103586" y="3510727"/>
            <a:ext cx="1641571" cy="461665"/>
          </a:xfrm>
          <a:prstGeom prst="rect">
            <a:avLst/>
          </a:prstGeom>
          <a:noFill/>
        </p:spPr>
        <p:txBody>
          <a:bodyPr wrap="square" rtlCol="0">
            <a:spAutoFit/>
          </a:bodyPr>
          <a:lstStyle/>
          <a:p>
            <a:r>
              <a:rPr lang="en-GB" sz="2400" dirty="0">
                <a:solidFill>
                  <a:schemeClr val="accent1">
                    <a:lumMod val="50000"/>
                  </a:schemeClr>
                </a:solidFill>
              </a:rPr>
              <a:t>domingo</a:t>
            </a:r>
          </a:p>
        </p:txBody>
      </p:sp>
      <p:sp>
        <p:nvSpPr>
          <p:cNvPr id="14" name="Rounded Rectangle 11">
            <a:extLst>
              <a:ext uri="{FF2B5EF4-FFF2-40B4-BE49-F238E27FC236}">
                <a16:creationId xmlns:a16="http://schemas.microsoft.com/office/drawing/2014/main" id="{A316DD52-7894-4A75-969C-CA0645DA2978}"/>
              </a:ext>
            </a:extLst>
          </p:cNvPr>
          <p:cNvSpPr/>
          <p:nvPr/>
        </p:nvSpPr>
        <p:spPr>
          <a:xfrm>
            <a:off x="10702977" y="258166"/>
            <a:ext cx="122516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2146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27" y="98082"/>
            <a:ext cx="9044454" cy="830997"/>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Your parent is telling you and your brother all the things you both have to do this week.</a:t>
            </a:r>
          </a:p>
        </p:txBody>
      </p:sp>
      <p:sp>
        <p:nvSpPr>
          <p:cNvPr id="5" name="Title 4"/>
          <p:cNvSpPr>
            <a:spLocks noGrp="1"/>
          </p:cNvSpPr>
          <p:nvPr>
            <p:ph type="title"/>
          </p:nvPr>
        </p:nvSpPr>
        <p:spPr>
          <a:xfrm>
            <a:off x="10698788" y="279591"/>
            <a:ext cx="214051" cy="135258"/>
          </a:xfrm>
        </p:spPr>
        <p:txBody>
          <a:bodyPr>
            <a:normAutofit fontScale="90000"/>
          </a:bodyPr>
          <a:lstStyle/>
          <a:p>
            <a:pPr algn="ctr"/>
            <a:r>
              <a:rPr lang="en-GB" sz="100" b="1" dirty="0" err="1">
                <a:solidFill>
                  <a:schemeClr val="bg1"/>
                </a:solidFill>
              </a:rPr>
              <a:t>escuchar</a:t>
            </a:r>
            <a:r>
              <a:rPr lang="en-GB" sz="100" b="1" dirty="0">
                <a:solidFill>
                  <a:schemeClr val="bg1"/>
                </a:solidFill>
              </a:rPr>
              <a:t> / hablar</a:t>
            </a:r>
            <a:endParaRPr lang="en-GB" sz="100" dirty="0"/>
          </a:p>
        </p:txBody>
      </p:sp>
      <p:sp>
        <p:nvSpPr>
          <p:cNvPr id="14" name="ZoneTexte 1">
            <a:extLst>
              <a:ext uri="{FF2B5EF4-FFF2-40B4-BE49-F238E27FC236}">
                <a16:creationId xmlns:a16="http://schemas.microsoft.com/office/drawing/2014/main" id="{34B18764-501B-4ECB-98F8-ACDCF0EE7DDD}"/>
              </a:ext>
            </a:extLst>
          </p:cNvPr>
          <p:cNvSpPr txBox="1"/>
          <p:nvPr/>
        </p:nvSpPr>
        <p:spPr>
          <a:xfrm>
            <a:off x="5226570" y="674663"/>
            <a:ext cx="2118610" cy="477054"/>
          </a:xfrm>
          <a:prstGeom prst="rect">
            <a:avLst/>
          </a:prstGeom>
          <a:noFill/>
        </p:spPr>
        <p:txBody>
          <a:bodyPr wrap="square" rtlCol="0">
            <a:spAutoFit/>
          </a:bodyPr>
          <a:lstStyle/>
          <a:p>
            <a:r>
              <a:rPr lang="es-ES" sz="2500" b="1" dirty="0">
                <a:solidFill>
                  <a:srgbClr val="E25B00"/>
                </a:solidFill>
              </a:rPr>
              <a:t>En parejas</a:t>
            </a:r>
          </a:p>
        </p:txBody>
      </p:sp>
      <p:sp>
        <p:nvSpPr>
          <p:cNvPr id="16" name="ZoneTexte 2">
            <a:extLst>
              <a:ext uri="{FF2B5EF4-FFF2-40B4-BE49-F238E27FC236}">
                <a16:creationId xmlns:a16="http://schemas.microsoft.com/office/drawing/2014/main" id="{F29C880E-0059-411D-A901-57AB8C041DE2}"/>
              </a:ext>
            </a:extLst>
          </p:cNvPr>
          <p:cNvSpPr txBox="1"/>
          <p:nvPr/>
        </p:nvSpPr>
        <p:spPr>
          <a:xfrm>
            <a:off x="754849" y="1121250"/>
            <a:ext cx="11236546" cy="892552"/>
          </a:xfrm>
          <a:prstGeom prst="rect">
            <a:avLst/>
          </a:prstGeom>
          <a:noFill/>
        </p:spPr>
        <p:txBody>
          <a:bodyPr wrap="square" rtlCol="0">
            <a:spAutoFit/>
          </a:bodyPr>
          <a:lstStyle/>
          <a:p>
            <a:r>
              <a:rPr lang="en-GB" sz="2600" b="1" dirty="0">
                <a:solidFill>
                  <a:schemeClr val="accent1">
                    <a:lumMod val="50000"/>
                  </a:schemeClr>
                </a:solidFill>
              </a:rPr>
              <a:t>Student A: </a:t>
            </a:r>
            <a:r>
              <a:rPr lang="en-GB" sz="2600" dirty="0">
                <a:solidFill>
                  <a:schemeClr val="accent1">
                    <a:lumMod val="50000"/>
                  </a:schemeClr>
                </a:solidFill>
              </a:rPr>
              <a:t>you are the parent. You say </a:t>
            </a:r>
            <a:r>
              <a:rPr lang="en-GB" sz="2600" b="1" dirty="0">
                <a:solidFill>
                  <a:schemeClr val="accent1">
                    <a:lumMod val="50000"/>
                  </a:schemeClr>
                </a:solidFill>
              </a:rPr>
              <a:t>debes</a:t>
            </a:r>
            <a:r>
              <a:rPr lang="en-GB" sz="2600" dirty="0">
                <a:solidFill>
                  <a:schemeClr val="accent1">
                    <a:lumMod val="50000"/>
                  </a:schemeClr>
                </a:solidFill>
              </a:rPr>
              <a:t> (you must) or </a:t>
            </a:r>
            <a:r>
              <a:rPr lang="en-GB" sz="2600" b="1" dirty="0">
                <a:solidFill>
                  <a:schemeClr val="accent1">
                    <a:lumMod val="50000"/>
                  </a:schemeClr>
                </a:solidFill>
              </a:rPr>
              <a:t>debe</a:t>
            </a:r>
            <a:r>
              <a:rPr lang="en-GB" sz="2600" dirty="0">
                <a:solidFill>
                  <a:schemeClr val="accent1">
                    <a:lumMod val="50000"/>
                  </a:schemeClr>
                </a:solidFill>
              </a:rPr>
              <a:t> (he must) and the action.</a:t>
            </a:r>
            <a:endParaRPr lang="es-ES" sz="2600" dirty="0">
              <a:solidFill>
                <a:schemeClr val="accent1">
                  <a:lumMod val="50000"/>
                </a:schemeClr>
              </a:solidFill>
            </a:endParaRPr>
          </a:p>
        </p:txBody>
      </p:sp>
      <p:sp>
        <p:nvSpPr>
          <p:cNvPr id="24" name="TextBox 6">
            <a:extLst>
              <a:ext uri="{FF2B5EF4-FFF2-40B4-BE49-F238E27FC236}">
                <a16:creationId xmlns:a16="http://schemas.microsoft.com/office/drawing/2014/main" id="{5395D494-FFE2-41F5-A26A-7D35216FA085}"/>
              </a:ext>
            </a:extLst>
          </p:cNvPr>
          <p:cNvSpPr txBox="1"/>
          <p:nvPr/>
        </p:nvSpPr>
        <p:spPr>
          <a:xfrm>
            <a:off x="739514" y="3641725"/>
            <a:ext cx="8208466" cy="1292662"/>
          </a:xfrm>
          <a:prstGeom prst="rect">
            <a:avLst/>
          </a:prstGeom>
          <a:noFill/>
        </p:spPr>
        <p:txBody>
          <a:bodyPr wrap="square" rtlCol="0">
            <a:spAutoFit/>
          </a:bodyPr>
          <a:lstStyle/>
          <a:p>
            <a:pPr lvl="0">
              <a:defRPr/>
            </a:pPr>
            <a:r>
              <a:rPr kumimoji="0" lang="en-GB" sz="26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Persona B: </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Listen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to</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your</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parent</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and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circle</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who</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has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to</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do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the</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task</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you</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or</a:t>
            </a:r>
            <a:r>
              <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‘he’</a:t>
            </a:r>
            <a:r>
              <a:rPr lang="es-ES" sz="2600" dirty="0">
                <a:solidFill>
                  <a:schemeClr val="accent1">
                    <a:lumMod val="50000"/>
                  </a:schemeClr>
                </a:solidFill>
                <a:latin typeface="Century Gothic" panose="020B0502020202020204" pitchFamily="34" charset="0"/>
              </a:rPr>
              <a:t>, and </a:t>
            </a:r>
            <a:r>
              <a:rPr lang="es-ES" sz="2600" dirty="0" err="1">
                <a:solidFill>
                  <a:schemeClr val="accent1">
                    <a:lumMod val="50000"/>
                  </a:schemeClr>
                </a:solidFill>
                <a:latin typeface="Century Gothic" panose="020B0502020202020204" pitchFamily="34" charset="0"/>
              </a:rPr>
              <a:t>on</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which</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day</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of</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the</a:t>
            </a:r>
            <a:r>
              <a:rPr lang="es-ES" sz="2600" dirty="0">
                <a:solidFill>
                  <a:schemeClr val="accent1">
                    <a:lumMod val="50000"/>
                  </a:schemeClr>
                </a:solidFill>
                <a:latin typeface="Century Gothic" panose="020B0502020202020204" pitchFamily="34" charset="0"/>
              </a:rPr>
              <a:t> </a:t>
            </a:r>
            <a:r>
              <a:rPr lang="es-ES" sz="2600" dirty="0" err="1">
                <a:solidFill>
                  <a:schemeClr val="accent1">
                    <a:lumMod val="50000"/>
                  </a:schemeClr>
                </a:solidFill>
                <a:latin typeface="Century Gothic" panose="020B0502020202020204" pitchFamily="34" charset="0"/>
              </a:rPr>
              <a:t>week</a:t>
            </a:r>
            <a:r>
              <a:rPr lang="es-ES" sz="2600" dirty="0">
                <a:solidFill>
                  <a:schemeClr val="accent1">
                    <a:lumMod val="50000"/>
                  </a:schemeClr>
                </a:solidFill>
                <a:latin typeface="Century Gothic" panose="020B0502020202020204" pitchFamily="34" charset="0"/>
              </a:rPr>
              <a:t>. </a:t>
            </a:r>
            <a:endParaRPr kumimoji="0" lang="es-ES"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5" name="TextBox 9">
            <a:extLst>
              <a:ext uri="{FF2B5EF4-FFF2-40B4-BE49-F238E27FC236}">
                <a16:creationId xmlns:a16="http://schemas.microsoft.com/office/drawing/2014/main" id="{DDB9D21D-6287-432B-8FBF-45BF2E3D7B61}"/>
              </a:ext>
            </a:extLst>
          </p:cNvPr>
          <p:cNvSpPr txBox="1"/>
          <p:nvPr/>
        </p:nvSpPr>
        <p:spPr>
          <a:xfrm>
            <a:off x="754849" y="4934387"/>
            <a:ext cx="511344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latin typeface="Century Gothic" panose="020B0502020202020204" pitchFamily="34" charset="0"/>
              </a:rPr>
              <a:t>Then, circle the correct task.</a:t>
            </a:r>
            <a:endParaRPr kumimoji="0" lang="en-GB" sz="26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7" name="ZoneTexte 2">
            <a:extLst>
              <a:ext uri="{FF2B5EF4-FFF2-40B4-BE49-F238E27FC236}">
                <a16:creationId xmlns:a16="http://schemas.microsoft.com/office/drawing/2014/main" id="{D22BBE03-F751-40D5-A402-9C56006414AB}"/>
              </a:ext>
            </a:extLst>
          </p:cNvPr>
          <p:cNvSpPr txBox="1"/>
          <p:nvPr/>
        </p:nvSpPr>
        <p:spPr>
          <a:xfrm>
            <a:off x="797681" y="2157198"/>
            <a:ext cx="7397556" cy="492443"/>
          </a:xfrm>
          <a:prstGeom prst="rect">
            <a:avLst/>
          </a:prstGeom>
          <a:noFill/>
        </p:spPr>
        <p:txBody>
          <a:bodyPr wrap="square" rtlCol="0">
            <a:spAutoFit/>
          </a:bodyPr>
          <a:lstStyle/>
          <a:p>
            <a:r>
              <a:rPr lang="es-ES" sz="2600" dirty="0">
                <a:solidFill>
                  <a:schemeClr val="accent1">
                    <a:lumMod val="50000"/>
                  </a:schemeClr>
                </a:solidFill>
              </a:rPr>
              <a:t>Ejemplo:</a:t>
            </a:r>
          </a:p>
        </p:txBody>
      </p:sp>
      <p:sp>
        <p:nvSpPr>
          <p:cNvPr id="2" name="Speech Bubble: Oval 1">
            <a:extLst>
              <a:ext uri="{FF2B5EF4-FFF2-40B4-BE49-F238E27FC236}">
                <a16:creationId xmlns:a16="http://schemas.microsoft.com/office/drawing/2014/main" id="{BD4C7287-A7B8-463D-B065-E96E41289202}"/>
              </a:ext>
            </a:extLst>
          </p:cNvPr>
          <p:cNvSpPr/>
          <p:nvPr/>
        </p:nvSpPr>
        <p:spPr>
          <a:xfrm>
            <a:off x="6439864" y="1867795"/>
            <a:ext cx="2895600" cy="1016036"/>
          </a:xfrm>
          <a:prstGeom prst="wedgeEllipseCallout">
            <a:avLst>
              <a:gd name="adj1" fmla="val -51226"/>
              <a:gd name="adj2" fmla="val -71404"/>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“El lunes </a:t>
            </a:r>
            <a:r>
              <a:rPr lang="en-GB" sz="2000" b="1" dirty="0">
                <a:solidFill>
                  <a:schemeClr val="bg1"/>
                </a:solidFill>
              </a:rPr>
              <a:t>debes</a:t>
            </a:r>
            <a:r>
              <a:rPr lang="en-GB" sz="2000" dirty="0">
                <a:solidFill>
                  <a:schemeClr val="bg1"/>
                </a:solidFill>
              </a:rPr>
              <a:t> </a:t>
            </a:r>
            <a:r>
              <a:rPr lang="en-GB" sz="2000" dirty="0" err="1">
                <a:solidFill>
                  <a:schemeClr val="bg1"/>
                </a:solidFill>
              </a:rPr>
              <a:t>comprar</a:t>
            </a:r>
            <a:r>
              <a:rPr lang="en-GB" sz="2000" dirty="0">
                <a:solidFill>
                  <a:schemeClr val="bg1"/>
                </a:solidFill>
              </a:rPr>
              <a:t> un </a:t>
            </a:r>
            <a:r>
              <a:rPr lang="en-GB" sz="2000" dirty="0" err="1">
                <a:solidFill>
                  <a:schemeClr val="bg1"/>
                </a:solidFill>
              </a:rPr>
              <a:t>regalo</a:t>
            </a:r>
            <a:r>
              <a:rPr lang="en-GB" sz="2000" dirty="0">
                <a:solidFill>
                  <a:schemeClr val="bg1"/>
                </a:solidFill>
              </a:rPr>
              <a:t>.”</a:t>
            </a:r>
          </a:p>
        </p:txBody>
      </p:sp>
      <p:sp>
        <p:nvSpPr>
          <p:cNvPr id="31" name="ZoneTexte 2">
            <a:extLst>
              <a:ext uri="{FF2B5EF4-FFF2-40B4-BE49-F238E27FC236}">
                <a16:creationId xmlns:a16="http://schemas.microsoft.com/office/drawing/2014/main" id="{71A908A0-65BE-46BC-BDA3-BA32DEDADC02}"/>
              </a:ext>
            </a:extLst>
          </p:cNvPr>
          <p:cNvSpPr txBox="1"/>
          <p:nvPr/>
        </p:nvSpPr>
        <p:spPr>
          <a:xfrm>
            <a:off x="754849" y="5434028"/>
            <a:ext cx="2377781" cy="492443"/>
          </a:xfrm>
          <a:prstGeom prst="rect">
            <a:avLst/>
          </a:prstGeom>
          <a:noFill/>
        </p:spPr>
        <p:txBody>
          <a:bodyPr wrap="square" rtlCol="0">
            <a:spAutoFit/>
          </a:bodyPr>
          <a:lstStyle/>
          <a:p>
            <a:r>
              <a:rPr lang="es-ES" sz="2600" dirty="0">
                <a:solidFill>
                  <a:schemeClr val="accent1">
                    <a:lumMod val="50000"/>
                  </a:schemeClr>
                </a:solidFill>
              </a:rPr>
              <a:t>Ejemplo:</a:t>
            </a:r>
          </a:p>
        </p:txBody>
      </p:sp>
      <p:graphicFrame>
        <p:nvGraphicFramePr>
          <p:cNvPr id="33" name="Table 5">
            <a:extLst>
              <a:ext uri="{FF2B5EF4-FFF2-40B4-BE49-F238E27FC236}">
                <a16:creationId xmlns:a16="http://schemas.microsoft.com/office/drawing/2014/main" id="{04F0C168-3DB3-4300-BFA1-E8FF43A34855}"/>
              </a:ext>
            </a:extLst>
          </p:cNvPr>
          <p:cNvGraphicFramePr>
            <a:graphicFrameLocks noGrp="1"/>
          </p:cNvGraphicFramePr>
          <p:nvPr>
            <p:extLst>
              <p:ext uri="{D42A27DB-BD31-4B8C-83A1-F6EECF244321}">
                <p14:modId xmlns:p14="http://schemas.microsoft.com/office/powerpoint/2010/main" val="1494670726"/>
              </p:ext>
            </p:extLst>
          </p:nvPr>
        </p:nvGraphicFramePr>
        <p:xfrm>
          <a:off x="4485605" y="1666300"/>
          <a:ext cx="1557231" cy="1968227"/>
        </p:xfrm>
        <a:graphic>
          <a:graphicData uri="http://schemas.openxmlformats.org/drawingml/2006/table">
            <a:tbl>
              <a:tblPr firstRow="1" bandRow="1">
                <a:tableStyleId>{5C22544A-7EE6-4342-B048-85BDC9FD1C3A}</a:tableStyleId>
              </a:tblPr>
              <a:tblGrid>
                <a:gridCol w="1557231">
                  <a:extLst>
                    <a:ext uri="{9D8B030D-6E8A-4147-A177-3AD203B41FA5}">
                      <a16:colId xmlns:a16="http://schemas.microsoft.com/office/drawing/2014/main" val="1935219300"/>
                    </a:ext>
                  </a:extLst>
                </a:gridCol>
              </a:tblGrid>
              <a:tr h="905367">
                <a:tc>
                  <a:txBody>
                    <a:bodyPr/>
                    <a:lstStyle/>
                    <a:p>
                      <a:endParaRPr lang="en-GB" dirty="0">
                        <a:solidFill>
                          <a:schemeClr val="accent1">
                            <a:lumMod val="50000"/>
                          </a:schemeClr>
                        </a:solidFill>
                      </a:endParaRPr>
                    </a:p>
                    <a:p>
                      <a:pPr algn="ctr"/>
                      <a:r>
                        <a:rPr lang="en-GB" sz="2000" dirty="0">
                          <a:solidFill>
                            <a:schemeClr val="accent1">
                              <a:lumMod val="50000"/>
                            </a:schemeClr>
                          </a:solidFill>
                        </a:rPr>
                        <a:t>el lunes</a:t>
                      </a:r>
                    </a:p>
                  </a:txBody>
                  <a:tcPr>
                    <a:solidFill>
                      <a:srgbClr val="E3EAFD"/>
                    </a:solidFill>
                  </a:tcPr>
                </a:tc>
                <a:extLst>
                  <a:ext uri="{0D108BD9-81ED-4DB2-BD59-A6C34878D82A}">
                    <a16:rowId xmlns:a16="http://schemas.microsoft.com/office/drawing/2014/main" val="1244020984"/>
                  </a:ext>
                </a:extLst>
              </a:tr>
              <a:tr h="1062860">
                <a:tc>
                  <a:txBody>
                    <a:bodyPr/>
                    <a:lstStyle/>
                    <a:p>
                      <a:pPr algn="ctr"/>
                      <a:r>
                        <a:rPr lang="en-GB" sz="2000" b="1" dirty="0">
                          <a:solidFill>
                            <a:schemeClr val="accent1">
                              <a:lumMod val="50000"/>
                            </a:schemeClr>
                          </a:solidFill>
                        </a:rPr>
                        <a:t>you must</a:t>
                      </a:r>
                    </a:p>
                    <a:p>
                      <a:pPr algn="ctr"/>
                      <a:r>
                        <a:rPr lang="en-GB" sz="2000" dirty="0">
                          <a:solidFill>
                            <a:schemeClr val="accent1">
                              <a:lumMod val="50000"/>
                            </a:schemeClr>
                          </a:solidFill>
                        </a:rPr>
                        <a:t>buy a present</a:t>
                      </a:r>
                    </a:p>
                  </a:txBody>
                  <a:tcPr>
                    <a:solidFill>
                      <a:srgbClr val="E3EAFD"/>
                    </a:solidFill>
                  </a:tcPr>
                </a:tc>
                <a:extLst>
                  <a:ext uri="{0D108BD9-81ED-4DB2-BD59-A6C34878D82A}">
                    <a16:rowId xmlns:a16="http://schemas.microsoft.com/office/drawing/2014/main" val="918271774"/>
                  </a:ext>
                </a:extLst>
              </a:tr>
            </a:tbl>
          </a:graphicData>
        </a:graphic>
      </p:graphicFrame>
      <p:sp>
        <p:nvSpPr>
          <p:cNvPr id="37" name="Speech Bubble: Rectangle 36">
            <a:extLst>
              <a:ext uri="{FF2B5EF4-FFF2-40B4-BE49-F238E27FC236}">
                <a16:creationId xmlns:a16="http://schemas.microsoft.com/office/drawing/2014/main" id="{B35BAD99-5132-4814-B2DE-A620B246EEE4}"/>
              </a:ext>
            </a:extLst>
          </p:cNvPr>
          <p:cNvSpPr/>
          <p:nvPr/>
        </p:nvSpPr>
        <p:spPr>
          <a:xfrm>
            <a:off x="9558650" y="1864956"/>
            <a:ext cx="2398255" cy="1132031"/>
          </a:xfrm>
          <a:prstGeom prst="wedgeRectCallout">
            <a:avLst>
              <a:gd name="adj1" fmla="val 55307"/>
              <a:gd name="adj2" fmla="val -8268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err="1">
                <a:solidFill>
                  <a:schemeClr val="bg1"/>
                </a:solidFill>
              </a:rPr>
              <a:t>Remember</a:t>
            </a:r>
            <a:r>
              <a:rPr lang="es-ES" sz="2000" dirty="0">
                <a:solidFill>
                  <a:schemeClr val="bg1"/>
                </a:solidFill>
              </a:rPr>
              <a:t> </a:t>
            </a:r>
            <a:r>
              <a:rPr lang="es-ES" sz="2000" dirty="0" err="1">
                <a:solidFill>
                  <a:schemeClr val="bg1"/>
                </a:solidFill>
              </a:rPr>
              <a:t>to</a:t>
            </a:r>
            <a:r>
              <a:rPr lang="es-ES" sz="2000" dirty="0">
                <a:solidFill>
                  <a:schemeClr val="bg1"/>
                </a:solidFill>
              </a:rPr>
              <a:t> use </a:t>
            </a:r>
            <a:r>
              <a:rPr lang="es-ES" sz="2000" dirty="0" err="1">
                <a:solidFill>
                  <a:schemeClr val="bg1"/>
                </a:solidFill>
              </a:rPr>
              <a:t>the</a:t>
            </a:r>
            <a:r>
              <a:rPr lang="es-ES" sz="2000" dirty="0">
                <a:solidFill>
                  <a:schemeClr val="bg1"/>
                </a:solidFill>
              </a:rPr>
              <a:t> </a:t>
            </a:r>
            <a:r>
              <a:rPr lang="es-ES" sz="2000" dirty="0" err="1">
                <a:solidFill>
                  <a:schemeClr val="bg1"/>
                </a:solidFill>
              </a:rPr>
              <a:t>article</a:t>
            </a:r>
            <a:r>
              <a:rPr lang="es-ES" sz="2000" dirty="0">
                <a:solidFill>
                  <a:schemeClr val="bg1"/>
                </a:solidFill>
              </a:rPr>
              <a:t>: </a:t>
            </a:r>
            <a:r>
              <a:rPr lang="es-ES" sz="2000" b="1" u="sng" dirty="0">
                <a:solidFill>
                  <a:schemeClr val="bg1"/>
                </a:solidFill>
              </a:rPr>
              <a:t>el</a:t>
            </a:r>
            <a:r>
              <a:rPr lang="es-ES" sz="2000" b="1" dirty="0">
                <a:solidFill>
                  <a:schemeClr val="bg1"/>
                </a:solidFill>
              </a:rPr>
              <a:t> lunes, </a:t>
            </a:r>
            <a:r>
              <a:rPr lang="es-ES" sz="2000" b="1" u="sng" dirty="0">
                <a:solidFill>
                  <a:schemeClr val="bg1"/>
                </a:solidFill>
              </a:rPr>
              <a:t>el</a:t>
            </a:r>
            <a:r>
              <a:rPr lang="es-ES" sz="2000" b="1" dirty="0">
                <a:solidFill>
                  <a:schemeClr val="bg1"/>
                </a:solidFill>
              </a:rPr>
              <a:t> martes</a:t>
            </a:r>
            <a:r>
              <a:rPr lang="es-ES" sz="2000" dirty="0">
                <a:solidFill>
                  <a:schemeClr val="bg1"/>
                </a:solidFill>
              </a:rPr>
              <a:t>…</a:t>
            </a:r>
          </a:p>
        </p:txBody>
      </p:sp>
      <p:graphicFrame>
        <p:nvGraphicFramePr>
          <p:cNvPr id="3" name="Table 2">
            <a:extLst>
              <a:ext uri="{FF2B5EF4-FFF2-40B4-BE49-F238E27FC236}">
                <a16:creationId xmlns:a16="http://schemas.microsoft.com/office/drawing/2014/main" id="{F5A84134-C0CF-4E8B-9995-E3313B8392AF}"/>
              </a:ext>
            </a:extLst>
          </p:cNvPr>
          <p:cNvGraphicFramePr>
            <a:graphicFrameLocks noGrp="1"/>
          </p:cNvGraphicFramePr>
          <p:nvPr>
            <p:extLst>
              <p:ext uri="{D42A27DB-BD31-4B8C-83A1-F6EECF244321}">
                <p14:modId xmlns:p14="http://schemas.microsoft.com/office/powerpoint/2010/main" val="3651771144"/>
              </p:ext>
            </p:extLst>
          </p:nvPr>
        </p:nvGraphicFramePr>
        <p:xfrm>
          <a:off x="8615755" y="3192379"/>
          <a:ext cx="3030812" cy="3035814"/>
        </p:xfrm>
        <a:graphic>
          <a:graphicData uri="http://schemas.openxmlformats.org/drawingml/2006/table">
            <a:tbl>
              <a:tblPr firstRow="1" bandRow="1">
                <a:tableStyleId>{5C22544A-7EE6-4342-B048-85BDC9FD1C3A}</a:tableStyleId>
              </a:tblPr>
              <a:tblGrid>
                <a:gridCol w="1515406">
                  <a:extLst>
                    <a:ext uri="{9D8B030D-6E8A-4147-A177-3AD203B41FA5}">
                      <a16:colId xmlns:a16="http://schemas.microsoft.com/office/drawing/2014/main" val="1145465377"/>
                    </a:ext>
                  </a:extLst>
                </a:gridCol>
                <a:gridCol w="1515406">
                  <a:extLst>
                    <a:ext uri="{9D8B030D-6E8A-4147-A177-3AD203B41FA5}">
                      <a16:colId xmlns:a16="http://schemas.microsoft.com/office/drawing/2014/main" val="2462945283"/>
                    </a:ext>
                  </a:extLst>
                </a:gridCol>
              </a:tblGrid>
              <a:tr h="404775">
                <a:tc>
                  <a:txBody>
                    <a:bodyPr/>
                    <a:lstStyle/>
                    <a:p>
                      <a:r>
                        <a:rPr lang="en-GB" sz="2000" dirty="0">
                          <a:solidFill>
                            <a:schemeClr val="accent1">
                              <a:lumMod val="50000"/>
                            </a:schemeClr>
                          </a:solidFill>
                        </a:rPr>
                        <a:t>¿</a:t>
                      </a:r>
                      <a:r>
                        <a:rPr lang="en-GB" sz="2000" dirty="0" err="1">
                          <a:solidFill>
                            <a:schemeClr val="accent1">
                              <a:lumMod val="50000"/>
                            </a:schemeClr>
                          </a:solidFill>
                        </a:rPr>
                        <a:t>Cuándo</a:t>
                      </a:r>
                      <a:r>
                        <a:rPr lang="en-GB" sz="2000" dirty="0">
                          <a:solidFill>
                            <a:schemeClr val="accent1">
                              <a:lumMod val="50000"/>
                            </a:schemeClr>
                          </a:solidFill>
                        </a:rPr>
                        <a:t>?</a:t>
                      </a:r>
                    </a:p>
                  </a:txBody>
                  <a:tcPr>
                    <a:solidFill>
                      <a:srgbClr val="FBF0D5"/>
                    </a:solidFill>
                  </a:tcPr>
                </a:tc>
                <a:tc>
                  <a:txBody>
                    <a:bodyPr/>
                    <a:lstStyle/>
                    <a:p>
                      <a:r>
                        <a:rPr lang="en-GB" sz="2000" dirty="0">
                          <a:solidFill>
                            <a:schemeClr val="accent1">
                              <a:lumMod val="50000"/>
                            </a:schemeClr>
                          </a:solidFill>
                        </a:rPr>
                        <a:t>el l______</a:t>
                      </a:r>
                    </a:p>
                  </a:txBody>
                  <a:tcPr>
                    <a:solidFill>
                      <a:srgbClr val="FBF0D5"/>
                    </a:solidFill>
                  </a:tcPr>
                </a:tc>
                <a:extLst>
                  <a:ext uri="{0D108BD9-81ED-4DB2-BD59-A6C34878D82A}">
                    <a16:rowId xmlns:a16="http://schemas.microsoft.com/office/drawing/2014/main" val="3402203363"/>
                  </a:ext>
                </a:extLst>
              </a:tr>
              <a:tr h="1011938">
                <a:tc>
                  <a:txBody>
                    <a:bodyPr/>
                    <a:lstStyle/>
                    <a:p>
                      <a:r>
                        <a:rPr lang="en-GB" sz="2000" dirty="0">
                          <a:solidFill>
                            <a:schemeClr val="accent1">
                              <a:lumMod val="50000"/>
                            </a:schemeClr>
                          </a:solidFill>
                        </a:rPr>
                        <a:t>¿</a:t>
                      </a:r>
                      <a:r>
                        <a:rPr lang="en-GB" sz="2000" dirty="0" err="1">
                          <a:solidFill>
                            <a:schemeClr val="accent1">
                              <a:lumMod val="50000"/>
                            </a:schemeClr>
                          </a:solidFill>
                        </a:rPr>
                        <a:t>Quién</a:t>
                      </a:r>
                      <a:r>
                        <a:rPr lang="en-GB" sz="2000" dirty="0">
                          <a:solidFill>
                            <a:schemeClr val="accent1">
                              <a:lumMod val="50000"/>
                            </a:schemeClr>
                          </a:solidFill>
                        </a:rPr>
                        <a:t>?</a:t>
                      </a:r>
                    </a:p>
                  </a:txBody>
                  <a:tcPr>
                    <a:solidFill>
                      <a:srgbClr val="FBF0D5"/>
                    </a:solidFill>
                  </a:tcPr>
                </a:tc>
                <a:tc>
                  <a:txBody>
                    <a:bodyPr/>
                    <a:lstStyle/>
                    <a:p>
                      <a:r>
                        <a:rPr lang="en-GB" sz="2000" dirty="0">
                          <a:solidFill>
                            <a:schemeClr val="accent1">
                              <a:lumMod val="50000"/>
                            </a:schemeClr>
                          </a:solidFill>
                        </a:rPr>
                        <a:t>‘You’</a:t>
                      </a:r>
                    </a:p>
                    <a:p>
                      <a:endParaRPr lang="en-GB" sz="2000" dirty="0">
                        <a:solidFill>
                          <a:schemeClr val="accent1">
                            <a:lumMod val="50000"/>
                          </a:schemeClr>
                        </a:solidFill>
                      </a:endParaRPr>
                    </a:p>
                    <a:p>
                      <a:r>
                        <a:rPr lang="en-GB" sz="2000" dirty="0">
                          <a:solidFill>
                            <a:schemeClr val="accent1">
                              <a:lumMod val="50000"/>
                            </a:schemeClr>
                          </a:solidFill>
                        </a:rPr>
                        <a:t>‘He’</a:t>
                      </a:r>
                    </a:p>
                  </a:txBody>
                  <a:tcPr>
                    <a:solidFill>
                      <a:srgbClr val="FBF0D5"/>
                    </a:solidFill>
                  </a:tcPr>
                </a:tc>
                <a:extLst>
                  <a:ext uri="{0D108BD9-81ED-4DB2-BD59-A6C34878D82A}">
                    <a16:rowId xmlns:a16="http://schemas.microsoft.com/office/drawing/2014/main" val="3742166597"/>
                  </a:ext>
                </a:extLst>
              </a:tr>
              <a:tr h="1619101">
                <a:tc>
                  <a:txBody>
                    <a:bodyPr/>
                    <a:lstStyle/>
                    <a:p>
                      <a:r>
                        <a:rPr lang="en-GB" sz="2000" dirty="0">
                          <a:solidFill>
                            <a:schemeClr val="accent1">
                              <a:lumMod val="50000"/>
                            </a:schemeClr>
                          </a:solidFill>
                        </a:rPr>
                        <a:t>¿</a:t>
                      </a:r>
                      <a:r>
                        <a:rPr lang="en-GB" sz="2000" dirty="0" err="1">
                          <a:solidFill>
                            <a:schemeClr val="accent1">
                              <a:lumMod val="50000"/>
                            </a:schemeClr>
                          </a:solidFill>
                        </a:rPr>
                        <a:t>Qué</a:t>
                      </a:r>
                      <a:r>
                        <a:rPr lang="en-GB" sz="2000" dirty="0">
                          <a:solidFill>
                            <a:schemeClr val="accent1">
                              <a:lumMod val="50000"/>
                            </a:schemeClr>
                          </a:solidFill>
                        </a:rPr>
                        <a:t> </a:t>
                      </a:r>
                      <a:r>
                        <a:rPr lang="en-GB" sz="2000" dirty="0" err="1">
                          <a:solidFill>
                            <a:schemeClr val="accent1">
                              <a:lumMod val="50000"/>
                            </a:schemeClr>
                          </a:solidFill>
                        </a:rPr>
                        <a:t>tarea</a:t>
                      </a:r>
                      <a:r>
                        <a:rPr lang="en-GB" sz="2000" dirty="0">
                          <a:solidFill>
                            <a:schemeClr val="accent1">
                              <a:lumMod val="50000"/>
                            </a:schemeClr>
                          </a:solidFill>
                        </a:rPr>
                        <a:t>?</a:t>
                      </a:r>
                    </a:p>
                  </a:txBody>
                  <a:tcPr>
                    <a:solidFill>
                      <a:srgbClr val="FBF0D5"/>
                    </a:solidFill>
                  </a:tcPr>
                </a:tc>
                <a:tc>
                  <a:txBody>
                    <a:bodyPr/>
                    <a:lstStyle/>
                    <a:p>
                      <a:r>
                        <a:rPr lang="en-GB" sz="2000" dirty="0">
                          <a:solidFill>
                            <a:schemeClr val="accent1">
                              <a:lumMod val="50000"/>
                            </a:schemeClr>
                          </a:solidFill>
                        </a:rPr>
                        <a:t>to clean the floor</a:t>
                      </a:r>
                    </a:p>
                    <a:p>
                      <a:endParaRPr lang="en-GB" sz="2000" dirty="0">
                        <a:solidFill>
                          <a:schemeClr val="accent1">
                            <a:lumMod val="50000"/>
                          </a:schemeClr>
                        </a:solidFill>
                      </a:endParaRPr>
                    </a:p>
                    <a:p>
                      <a:r>
                        <a:rPr lang="en-GB" sz="2000" dirty="0">
                          <a:solidFill>
                            <a:schemeClr val="accent1">
                              <a:lumMod val="50000"/>
                            </a:schemeClr>
                          </a:solidFill>
                        </a:rPr>
                        <a:t>to buy a present</a:t>
                      </a:r>
                    </a:p>
                  </a:txBody>
                  <a:tcPr>
                    <a:solidFill>
                      <a:srgbClr val="FBF0D5"/>
                    </a:solidFill>
                  </a:tcPr>
                </a:tc>
                <a:extLst>
                  <a:ext uri="{0D108BD9-81ED-4DB2-BD59-A6C34878D82A}">
                    <a16:rowId xmlns:a16="http://schemas.microsoft.com/office/drawing/2014/main" val="3659833015"/>
                  </a:ext>
                </a:extLst>
              </a:tr>
            </a:tbl>
          </a:graphicData>
        </a:graphic>
      </p:graphicFrame>
      <p:sp>
        <p:nvSpPr>
          <p:cNvPr id="21" name="Oval 20">
            <a:extLst>
              <a:ext uri="{FF2B5EF4-FFF2-40B4-BE49-F238E27FC236}">
                <a16:creationId xmlns:a16="http://schemas.microsoft.com/office/drawing/2014/main" id="{E7C3B16B-DF66-4FA6-BD6F-2521D29A6851}"/>
              </a:ext>
            </a:extLst>
          </p:cNvPr>
          <p:cNvSpPr/>
          <p:nvPr/>
        </p:nvSpPr>
        <p:spPr>
          <a:xfrm>
            <a:off x="10131161" y="3542670"/>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2DF0AEA2-0FD3-47D3-B815-0CBCD4EC4181}"/>
              </a:ext>
            </a:extLst>
          </p:cNvPr>
          <p:cNvCxnSpPr>
            <a:cxnSpLocks/>
          </p:cNvCxnSpPr>
          <p:nvPr/>
        </p:nvCxnSpPr>
        <p:spPr>
          <a:xfrm>
            <a:off x="4301288" y="5680249"/>
            <a:ext cx="4140280" cy="0"/>
          </a:xfrm>
          <a:prstGeom prst="straightConnector1">
            <a:avLst/>
          </a:prstGeom>
          <a:ln w="28575">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E39BEE9-9951-4D8E-A878-0436C91BB8E5}"/>
              </a:ext>
            </a:extLst>
          </p:cNvPr>
          <p:cNvSpPr/>
          <p:nvPr/>
        </p:nvSpPr>
        <p:spPr>
          <a:xfrm>
            <a:off x="9949995" y="5470711"/>
            <a:ext cx="1506379" cy="80136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1">
            <a:extLst>
              <a:ext uri="{FF2B5EF4-FFF2-40B4-BE49-F238E27FC236}">
                <a16:creationId xmlns:a16="http://schemas.microsoft.com/office/drawing/2014/main" id="{A316DD52-7894-4A75-969C-CA0645DA2978}"/>
              </a:ext>
            </a:extLst>
          </p:cNvPr>
          <p:cNvSpPr/>
          <p:nvPr/>
        </p:nvSpPr>
        <p:spPr>
          <a:xfrm>
            <a:off x="9335464" y="258166"/>
            <a:ext cx="25926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1898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p:bldP spid="25" grpId="0"/>
      <p:bldP spid="27" grpId="0"/>
      <p:bldP spid="2" grpId="0" animBg="1"/>
      <p:bldP spid="31" grpId="0"/>
      <p:bldP spid="37" grpId="0" animBg="1"/>
      <p:bldP spid="21"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75D99031-EA45-4B2E-AEE4-5BE8D500FCB9}"/>
              </a:ext>
            </a:extLst>
          </p:cNvPr>
          <p:cNvGraphicFramePr>
            <a:graphicFrameLocks noGrp="1"/>
          </p:cNvGraphicFramePr>
          <p:nvPr>
            <p:extLst>
              <p:ext uri="{D42A27DB-BD31-4B8C-83A1-F6EECF244321}">
                <p14:modId xmlns:p14="http://schemas.microsoft.com/office/powerpoint/2010/main" val="909528275"/>
              </p:ext>
            </p:extLst>
          </p:nvPr>
        </p:nvGraphicFramePr>
        <p:xfrm>
          <a:off x="983027" y="315696"/>
          <a:ext cx="11114248" cy="3576889"/>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dirty="0">
                          <a:solidFill>
                            <a:schemeClr val="accent1">
                              <a:lumMod val="50000"/>
                            </a:schemeClr>
                          </a:solidFill>
                        </a:rPr>
                        <a:t>¿</a:t>
                      </a:r>
                      <a:r>
                        <a:rPr lang="en-GB" dirty="0" err="1">
                          <a:solidFill>
                            <a:schemeClr val="accent1">
                              <a:lumMod val="50000"/>
                            </a:schemeClr>
                          </a:solidFill>
                        </a:rPr>
                        <a:t>Cuándo</a:t>
                      </a:r>
                      <a:r>
                        <a:rPr lang="en-GB" dirty="0">
                          <a:solidFill>
                            <a:schemeClr val="accent1">
                              <a:lumMod val="50000"/>
                            </a:schemeClr>
                          </a:solidFill>
                        </a:rPr>
                        <a:t>?</a:t>
                      </a:r>
                    </a:p>
                  </a:txBody>
                  <a:tcPr>
                    <a:solidFill>
                      <a:srgbClr val="FBF0D5"/>
                    </a:solidFill>
                  </a:tcPr>
                </a:tc>
                <a:tc>
                  <a:txBody>
                    <a:bodyPr/>
                    <a:lstStyle/>
                    <a:p>
                      <a:r>
                        <a:rPr lang="en-GB" dirty="0">
                          <a:solidFill>
                            <a:schemeClr val="accent1">
                              <a:lumMod val="50000"/>
                            </a:schemeClr>
                          </a:solidFill>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j______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v_____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s______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dirty="0">
                          <a:solidFill>
                            <a:schemeClr val="accent1">
                              <a:lumMod val="50000"/>
                            </a:schemeClr>
                          </a:solidFill>
                        </a:rPr>
                        <a:t>¿</a:t>
                      </a:r>
                      <a:r>
                        <a:rPr lang="en-GB" dirty="0" err="1">
                          <a:solidFill>
                            <a:schemeClr val="accent1">
                              <a:lumMod val="50000"/>
                            </a:schemeClr>
                          </a:solidFill>
                        </a:rPr>
                        <a:t>Quién</a:t>
                      </a:r>
                      <a:r>
                        <a:rPr lang="en-GB" dirty="0">
                          <a:solidFill>
                            <a:schemeClr val="accent1">
                              <a:lumMod val="50000"/>
                            </a:schemeClr>
                          </a:solidFill>
                        </a:rPr>
                        <a:t>?</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dirty="0">
                          <a:solidFill>
                            <a:schemeClr val="accent1">
                              <a:lumMod val="50000"/>
                            </a:schemeClr>
                          </a:solidFill>
                        </a:rPr>
                        <a:t>¿</a:t>
                      </a:r>
                      <a:r>
                        <a:rPr lang="en-GB" dirty="0" err="1">
                          <a:solidFill>
                            <a:schemeClr val="accent1">
                              <a:lumMod val="50000"/>
                            </a:schemeClr>
                          </a:solidFill>
                        </a:rPr>
                        <a:t>Qué</a:t>
                      </a:r>
                      <a:r>
                        <a:rPr lang="en-GB" dirty="0">
                          <a:solidFill>
                            <a:schemeClr val="accent1">
                              <a:lumMod val="50000"/>
                            </a:schemeClr>
                          </a:solidFill>
                        </a:rPr>
                        <a:t> </a:t>
                      </a:r>
                      <a:r>
                        <a:rPr lang="en-GB" dirty="0" err="1">
                          <a:solidFill>
                            <a:schemeClr val="accent1">
                              <a:lumMod val="50000"/>
                            </a:schemeClr>
                          </a:solidFill>
                        </a:rPr>
                        <a:t>tarea</a:t>
                      </a:r>
                      <a:r>
                        <a:rPr lang="en-GB" dirty="0">
                          <a:solidFill>
                            <a:schemeClr val="accent1">
                              <a:lumMod val="50000"/>
                            </a:schemeClr>
                          </a:solidFill>
                        </a:rPr>
                        <a:t>?</a:t>
                      </a:r>
                    </a:p>
                  </a:txBody>
                  <a:tcPr>
                    <a:solidFill>
                      <a:srgbClr val="FBF0D5"/>
                    </a:solidFill>
                  </a:tcPr>
                </a:tc>
                <a:tc>
                  <a:txBody>
                    <a:bodyPr/>
                    <a:lstStyle/>
                    <a:p>
                      <a:r>
                        <a:rPr lang="en-GB" sz="1600" dirty="0">
                          <a:solidFill>
                            <a:schemeClr val="accent1">
                              <a:lumMod val="50000"/>
                            </a:schemeClr>
                          </a:solidFill>
                        </a:rPr>
                        <a:t>clean the floor</a:t>
                      </a:r>
                    </a:p>
                    <a:p>
                      <a:endParaRPr lang="en-GB" sz="1600" dirty="0">
                        <a:solidFill>
                          <a:schemeClr val="accent1">
                            <a:lumMod val="50000"/>
                          </a:schemeClr>
                        </a:solidFill>
                      </a:endParaRPr>
                    </a:p>
                    <a:p>
                      <a:r>
                        <a:rPr lang="en-GB" sz="1600" dirty="0">
                          <a:solidFill>
                            <a:schemeClr val="accent1">
                              <a:lumMod val="50000"/>
                            </a:schemeClr>
                          </a:solidFill>
                        </a:rPr>
                        <a:t>buy a present</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walk to the shop</a:t>
                      </a:r>
                    </a:p>
                    <a:p>
                      <a:endParaRPr lang="en-GB" sz="1600" dirty="0">
                        <a:solidFill>
                          <a:schemeClr val="accent1">
                            <a:lumMod val="50000"/>
                          </a:schemeClr>
                        </a:solidFill>
                      </a:endParaRPr>
                    </a:p>
                    <a:p>
                      <a:r>
                        <a:rPr lang="en-GB" sz="1600" dirty="0">
                          <a:solidFill>
                            <a:schemeClr val="accent1">
                              <a:lumMod val="50000"/>
                            </a:schemeClr>
                          </a:solidFill>
                        </a:rPr>
                        <a:t>study science </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wash the clothes</a:t>
                      </a:r>
                    </a:p>
                    <a:p>
                      <a:endParaRPr lang="en-GB" sz="1600" dirty="0">
                        <a:solidFill>
                          <a:schemeClr val="accent1">
                            <a:lumMod val="50000"/>
                          </a:schemeClr>
                        </a:solidFill>
                      </a:endParaRPr>
                    </a:p>
                    <a:p>
                      <a:r>
                        <a:rPr lang="en-GB" sz="1600" dirty="0">
                          <a:solidFill>
                            <a:schemeClr val="accent1">
                              <a:lumMod val="50000"/>
                            </a:schemeClr>
                          </a:solidFill>
                        </a:rPr>
                        <a:t>wash the plates</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speak to the headmaster</a:t>
                      </a:r>
                    </a:p>
                    <a:p>
                      <a:endParaRPr lang="en-GB" sz="1600" dirty="0">
                        <a:solidFill>
                          <a:schemeClr val="accent1">
                            <a:lumMod val="50000"/>
                          </a:schemeClr>
                        </a:solidFill>
                      </a:endParaRPr>
                    </a:p>
                    <a:p>
                      <a:r>
                        <a:rPr lang="en-GB" sz="1600" dirty="0">
                          <a:solidFill>
                            <a:schemeClr val="accent1">
                              <a:lumMod val="50000"/>
                            </a:schemeClr>
                          </a:solidFill>
                        </a:rPr>
                        <a:t>study Spanish</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clean the windows</a:t>
                      </a:r>
                    </a:p>
                    <a:p>
                      <a:endParaRPr lang="en-GB" sz="1600" dirty="0">
                        <a:solidFill>
                          <a:schemeClr val="accent1">
                            <a:lumMod val="50000"/>
                          </a:schemeClr>
                        </a:solidFill>
                      </a:endParaRPr>
                    </a:p>
                    <a:p>
                      <a:r>
                        <a:rPr lang="en-GB" sz="1600" dirty="0">
                          <a:solidFill>
                            <a:schemeClr val="accent1">
                              <a:lumMod val="50000"/>
                            </a:schemeClr>
                          </a:solidFill>
                        </a:rPr>
                        <a:t>do the homework</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clean the house</a:t>
                      </a:r>
                    </a:p>
                    <a:p>
                      <a:endParaRPr lang="en-GB" sz="1600" dirty="0">
                        <a:solidFill>
                          <a:schemeClr val="accent1">
                            <a:lumMod val="50000"/>
                          </a:schemeClr>
                        </a:solidFill>
                      </a:endParaRPr>
                    </a:p>
                    <a:p>
                      <a:r>
                        <a:rPr lang="en-GB" sz="1600" dirty="0">
                          <a:solidFill>
                            <a:schemeClr val="accent1">
                              <a:lumMod val="50000"/>
                            </a:schemeClr>
                          </a:solidFill>
                        </a:rPr>
                        <a:t>give a present to the grandfather</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rest in the countryside</a:t>
                      </a:r>
                    </a:p>
                    <a:p>
                      <a:endParaRPr lang="en-GB" sz="1600" dirty="0">
                        <a:solidFill>
                          <a:schemeClr val="accent1">
                            <a:lumMod val="50000"/>
                          </a:schemeClr>
                        </a:solidFill>
                      </a:endParaRPr>
                    </a:p>
                    <a:p>
                      <a:r>
                        <a:rPr lang="en-GB" sz="1600" dirty="0">
                          <a:solidFill>
                            <a:schemeClr val="accent1">
                              <a:lumMod val="50000"/>
                            </a:schemeClr>
                          </a:solidFill>
                        </a:rPr>
                        <a:t>prepare food</a:t>
                      </a:r>
                    </a:p>
                    <a:p>
                      <a:endParaRPr lang="en-GB" sz="1600" dirty="0">
                        <a:solidFill>
                          <a:schemeClr val="accent1">
                            <a:lumMod val="50000"/>
                          </a:schemeClr>
                        </a:solidFill>
                      </a:endParaRPr>
                    </a:p>
                  </a:txBody>
                  <a:tcPr>
                    <a:solidFill>
                      <a:srgbClr val="FBF0D5"/>
                    </a:solidFill>
                  </a:tcPr>
                </a:tc>
                <a:extLst>
                  <a:ext uri="{0D108BD9-81ED-4DB2-BD59-A6C34878D82A}">
                    <a16:rowId xmlns:a16="http://schemas.microsoft.com/office/drawing/2014/main" val="1013534376"/>
                  </a:ext>
                </a:extLst>
              </a:tr>
            </a:tbl>
          </a:graphicData>
        </a:graphic>
      </p:graphicFrame>
      <p:sp>
        <p:nvSpPr>
          <p:cNvPr id="8" name="TextBox 7">
            <a:extLst>
              <a:ext uri="{FF2B5EF4-FFF2-40B4-BE49-F238E27FC236}">
                <a16:creationId xmlns:a16="http://schemas.microsoft.com/office/drawing/2014/main" id="{7A8D6643-C760-4AB7-8F5A-0799CE825933}"/>
              </a:ext>
            </a:extLst>
          </p:cNvPr>
          <p:cNvSpPr txBox="1"/>
          <p:nvPr/>
        </p:nvSpPr>
        <p:spPr>
          <a:xfrm>
            <a:off x="44" y="1952442"/>
            <a:ext cx="929643" cy="1015663"/>
          </a:xfrm>
          <a:prstGeom prst="rect">
            <a:avLst/>
          </a:prstGeom>
          <a:noFill/>
        </p:spPr>
        <p:txBody>
          <a:bodyPr wrap="square" rtlCol="0">
            <a:spAutoFit/>
          </a:bodyPr>
          <a:lstStyle/>
          <a:p>
            <a:pPr algn="ctr"/>
            <a:r>
              <a:rPr lang="en-GB" sz="2000" dirty="0">
                <a:solidFill>
                  <a:schemeClr val="accent1">
                    <a:lumMod val="50000"/>
                  </a:schemeClr>
                </a:solidFill>
              </a:rPr>
              <a:t>Listen and circle</a:t>
            </a:r>
          </a:p>
        </p:txBody>
      </p:sp>
      <p:sp>
        <p:nvSpPr>
          <p:cNvPr id="25" name="TextBox 24">
            <a:extLst>
              <a:ext uri="{FF2B5EF4-FFF2-40B4-BE49-F238E27FC236}">
                <a16:creationId xmlns:a16="http://schemas.microsoft.com/office/drawing/2014/main" id="{F15884BE-E5D4-4E42-B32B-351B80204DEA}"/>
              </a:ext>
            </a:extLst>
          </p:cNvPr>
          <p:cNvSpPr txBox="1"/>
          <p:nvPr/>
        </p:nvSpPr>
        <p:spPr>
          <a:xfrm>
            <a:off x="-16291" y="4492693"/>
            <a:ext cx="1184341" cy="1323439"/>
          </a:xfrm>
          <a:prstGeom prst="rect">
            <a:avLst/>
          </a:prstGeom>
          <a:noFill/>
        </p:spPr>
        <p:txBody>
          <a:bodyPr wrap="square" rtlCol="0">
            <a:spAutoFit/>
          </a:bodyPr>
          <a:lstStyle/>
          <a:p>
            <a:pPr algn="ctr"/>
            <a:r>
              <a:rPr lang="en-GB" sz="2000" dirty="0">
                <a:solidFill>
                  <a:schemeClr val="accent1">
                    <a:lumMod val="50000"/>
                  </a:schemeClr>
                </a:solidFill>
              </a:rPr>
              <a:t>Say these to your partner</a:t>
            </a:r>
          </a:p>
        </p:txBody>
      </p:sp>
      <p:cxnSp>
        <p:nvCxnSpPr>
          <p:cNvPr id="10" name="Straight Arrow Connector 9">
            <a:extLst>
              <a:ext uri="{FF2B5EF4-FFF2-40B4-BE49-F238E27FC236}">
                <a16:creationId xmlns:a16="http://schemas.microsoft.com/office/drawing/2014/main" id="{9C91330D-88EB-4FEB-A693-F535745F36F4}"/>
              </a:ext>
            </a:extLst>
          </p:cNvPr>
          <p:cNvCxnSpPr/>
          <p:nvPr/>
        </p:nvCxnSpPr>
        <p:spPr>
          <a:xfrm>
            <a:off x="111059" y="3222567"/>
            <a:ext cx="781624" cy="0"/>
          </a:xfrm>
          <a:prstGeom prst="straightConnector1">
            <a:avLst/>
          </a:prstGeom>
          <a:ln w="28575">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58792" y="5973309"/>
            <a:ext cx="781624"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49364DE8-E8BB-48F9-A6F8-15379564CCF4}"/>
              </a:ext>
            </a:extLst>
          </p:cNvPr>
          <p:cNvSpPr>
            <a:spLocks noGrp="1"/>
          </p:cNvSpPr>
          <p:nvPr>
            <p:ph type="title"/>
          </p:nvPr>
        </p:nvSpPr>
        <p:spPr>
          <a:xfrm rot="16200000">
            <a:off x="-432000" y="576000"/>
            <a:ext cx="1728000" cy="648000"/>
          </a:xfrm>
          <a:ln>
            <a:noFill/>
          </a:ln>
        </p:spPr>
        <p:txBody>
          <a:bodyPr>
            <a:normAutofit/>
          </a:bodyPr>
          <a:lstStyle/>
          <a:p>
            <a:pPr lvl="0">
              <a:lnSpc>
                <a:spcPct val="100000"/>
              </a:lnSpc>
              <a:spcBef>
                <a:spcPts val="0"/>
              </a:spcBef>
            </a:pPr>
            <a:r>
              <a:rPr lang="en-GB" sz="2200" b="1" dirty="0">
                <a:solidFill>
                  <a:schemeClr val="accent1">
                    <a:lumMod val="50000"/>
                  </a:schemeClr>
                </a:solidFill>
                <a:latin typeface="Century Gothic" panose="020F0302020204030204"/>
                <a:ea typeface="+mn-ea"/>
                <a:cs typeface="+mn-cs"/>
              </a:rPr>
              <a:t>Persona A</a:t>
            </a:r>
            <a:endParaRPr lang="en-GB" dirty="0">
              <a:solidFill>
                <a:schemeClr val="accent1">
                  <a:lumMod val="50000"/>
                </a:schemeClr>
              </a:solidFill>
            </a:endParaRPr>
          </a:p>
        </p:txBody>
      </p:sp>
      <p:graphicFrame>
        <p:nvGraphicFramePr>
          <p:cNvPr id="9" name="Table 5">
            <a:extLst>
              <a:ext uri="{FF2B5EF4-FFF2-40B4-BE49-F238E27FC236}">
                <a16:creationId xmlns:a16="http://schemas.microsoft.com/office/drawing/2014/main" id="{6BC5EF55-B2E2-47B1-BB4E-86FDAA399149}"/>
              </a:ext>
            </a:extLst>
          </p:cNvPr>
          <p:cNvGraphicFramePr>
            <a:graphicFrameLocks noGrp="1"/>
          </p:cNvGraphicFramePr>
          <p:nvPr>
            <p:extLst>
              <p:ext uri="{D42A27DB-BD31-4B8C-83A1-F6EECF244321}">
                <p14:modId xmlns:p14="http://schemas.microsoft.com/office/powerpoint/2010/main" val="24040924"/>
              </p:ext>
            </p:extLst>
          </p:nvPr>
        </p:nvGraphicFramePr>
        <p:xfrm>
          <a:off x="1168050" y="4195670"/>
          <a:ext cx="10744202" cy="1917484"/>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771603">
                <a:tc>
                  <a:txBody>
                    <a:bodyPr/>
                    <a:lstStyle/>
                    <a:p>
                      <a:endParaRPr lang="en-GB" dirty="0">
                        <a:solidFill>
                          <a:schemeClr val="accent1">
                            <a:lumMod val="50000"/>
                          </a:schemeClr>
                        </a:solidFill>
                      </a:endParaRPr>
                    </a:p>
                    <a:p>
                      <a:r>
                        <a:rPr lang="en-GB" dirty="0">
                          <a:solidFill>
                            <a:schemeClr val="accent1">
                              <a:lumMod val="50000"/>
                            </a:schemeClr>
                          </a:solidFill>
                        </a:rPr>
                        <a:t>el l________</a:t>
                      </a: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j________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v_______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s________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d_______</a:t>
                      </a:r>
                    </a:p>
                  </a:txBody>
                  <a:tcPr>
                    <a:solidFill>
                      <a:srgbClr val="E3EAFD"/>
                    </a:solidFill>
                  </a:tcPr>
                </a:tc>
                <a:extLst>
                  <a:ext uri="{0D108BD9-81ED-4DB2-BD59-A6C34878D82A}">
                    <a16:rowId xmlns:a16="http://schemas.microsoft.com/office/drawing/2014/main" val="1244020984"/>
                  </a:ext>
                </a:extLst>
              </a:tr>
              <a:tr h="1003084">
                <a:tc>
                  <a:txBody>
                    <a:bodyPr/>
                    <a:lstStyle/>
                    <a:p>
                      <a:r>
                        <a:rPr lang="en-GB" sz="1600" b="1" dirty="0">
                          <a:solidFill>
                            <a:schemeClr val="accent1">
                              <a:lumMod val="50000"/>
                            </a:schemeClr>
                          </a:solidFill>
                        </a:rPr>
                        <a:t>you must</a:t>
                      </a:r>
                    </a:p>
                    <a:p>
                      <a:r>
                        <a:rPr lang="en-GB" sz="1600" dirty="0">
                          <a:solidFill>
                            <a:schemeClr val="accent1">
                              <a:lumMod val="50000"/>
                            </a:schemeClr>
                          </a:solidFill>
                        </a:rPr>
                        <a:t>buy the newspaper</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organize the books</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look for a new shirt</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walk to school</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make the beds</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change the gift</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work in the shop</a:t>
                      </a:r>
                    </a:p>
                  </a:txBody>
                  <a:tcPr>
                    <a:solidFill>
                      <a:srgbClr val="E3EAFD"/>
                    </a:solidFill>
                  </a:tcPr>
                </a:tc>
                <a:extLst>
                  <a:ext uri="{0D108BD9-81ED-4DB2-BD59-A6C34878D82A}">
                    <a16:rowId xmlns:a16="http://schemas.microsoft.com/office/drawing/2014/main" val="918271774"/>
                  </a:ext>
                </a:extLst>
              </a:tr>
            </a:tbl>
          </a:graphicData>
        </a:graphic>
      </p:graphicFrame>
    </p:spTree>
    <p:extLst>
      <p:ext uri="{BB962C8B-B14F-4D97-AF65-F5344CB8AC3E}">
        <p14:creationId xmlns:p14="http://schemas.microsoft.com/office/powerpoint/2010/main" val="2244560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5">
            <a:extLst>
              <a:ext uri="{FF2B5EF4-FFF2-40B4-BE49-F238E27FC236}">
                <a16:creationId xmlns:a16="http://schemas.microsoft.com/office/drawing/2014/main" id="{A9B877FE-A701-42F1-A6D7-21C04F99FE2C}"/>
              </a:ext>
            </a:extLst>
          </p:cNvPr>
          <p:cNvGraphicFramePr>
            <a:graphicFrameLocks noGrp="1"/>
          </p:cNvGraphicFramePr>
          <p:nvPr>
            <p:extLst>
              <p:ext uri="{D42A27DB-BD31-4B8C-83A1-F6EECF244321}">
                <p14:modId xmlns:p14="http://schemas.microsoft.com/office/powerpoint/2010/main" val="4113236280"/>
              </p:ext>
            </p:extLst>
          </p:nvPr>
        </p:nvGraphicFramePr>
        <p:xfrm>
          <a:off x="1188720" y="4102853"/>
          <a:ext cx="10744202" cy="1957483"/>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802372">
                <a:tc>
                  <a:txBody>
                    <a:bodyPr/>
                    <a:lstStyle/>
                    <a:p>
                      <a:endParaRPr lang="en-GB" dirty="0">
                        <a:solidFill>
                          <a:schemeClr val="accent1">
                            <a:lumMod val="50000"/>
                          </a:schemeClr>
                        </a:solidFill>
                      </a:endParaRPr>
                    </a:p>
                    <a:p>
                      <a:r>
                        <a:rPr lang="en-GB" dirty="0">
                          <a:solidFill>
                            <a:schemeClr val="accent1">
                              <a:lumMod val="50000"/>
                            </a:schemeClr>
                          </a:solidFill>
                        </a:rPr>
                        <a:t>el l________</a:t>
                      </a: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j________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v_______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s________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d_______</a:t>
                      </a:r>
                    </a:p>
                  </a:txBody>
                  <a:tcPr>
                    <a:solidFill>
                      <a:srgbClr val="E3EAFD"/>
                    </a:solidFill>
                  </a:tcPr>
                </a:tc>
                <a:extLst>
                  <a:ext uri="{0D108BD9-81ED-4DB2-BD59-A6C34878D82A}">
                    <a16:rowId xmlns:a16="http://schemas.microsoft.com/office/drawing/2014/main" val="1244020984"/>
                  </a:ext>
                </a:extLst>
              </a:tr>
              <a:tr h="1043083">
                <a:tc>
                  <a:txBody>
                    <a:bodyPr/>
                    <a:lstStyle/>
                    <a:p>
                      <a:r>
                        <a:rPr lang="en-GB" sz="1600" b="1" dirty="0">
                          <a:solidFill>
                            <a:schemeClr val="accent1">
                              <a:lumMod val="50000"/>
                            </a:schemeClr>
                          </a:solidFill>
                        </a:rPr>
                        <a:t>he must</a:t>
                      </a:r>
                    </a:p>
                    <a:p>
                      <a:r>
                        <a:rPr lang="en-GB" sz="1600" dirty="0">
                          <a:solidFill>
                            <a:schemeClr val="accent1">
                              <a:lumMod val="50000"/>
                            </a:schemeClr>
                          </a:solidFill>
                        </a:rPr>
                        <a:t>buy a present</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walk to the shop</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wash the plates</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study Spanish</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do the homework</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clean the house</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rest in the countryside</a:t>
                      </a:r>
                    </a:p>
                  </a:txBody>
                  <a:tcPr>
                    <a:solidFill>
                      <a:srgbClr val="E3EAFD"/>
                    </a:solidFill>
                  </a:tcPr>
                </a:tc>
                <a:extLst>
                  <a:ext uri="{0D108BD9-81ED-4DB2-BD59-A6C34878D82A}">
                    <a16:rowId xmlns:a16="http://schemas.microsoft.com/office/drawing/2014/main" val="918271774"/>
                  </a:ext>
                </a:extLst>
              </a:tr>
            </a:tbl>
          </a:graphicData>
        </a:graphic>
      </p:graphicFrame>
      <p:sp>
        <p:nvSpPr>
          <p:cNvPr id="25" name="TextBox 24">
            <a:extLst>
              <a:ext uri="{FF2B5EF4-FFF2-40B4-BE49-F238E27FC236}">
                <a16:creationId xmlns:a16="http://schemas.microsoft.com/office/drawing/2014/main" id="{F15884BE-E5D4-4E42-B32B-351B80204DEA}"/>
              </a:ext>
            </a:extLst>
          </p:cNvPr>
          <p:cNvSpPr txBox="1"/>
          <p:nvPr/>
        </p:nvSpPr>
        <p:spPr>
          <a:xfrm>
            <a:off x="-18000" y="4492693"/>
            <a:ext cx="1184341" cy="1323439"/>
          </a:xfrm>
          <a:prstGeom prst="rect">
            <a:avLst/>
          </a:prstGeom>
          <a:noFill/>
        </p:spPr>
        <p:txBody>
          <a:bodyPr wrap="square" rtlCol="0">
            <a:spAutoFit/>
          </a:bodyPr>
          <a:lstStyle/>
          <a:p>
            <a:pPr algn="ctr"/>
            <a:r>
              <a:rPr lang="en-GB" sz="2000" dirty="0">
                <a:solidFill>
                  <a:schemeClr val="accent1">
                    <a:lumMod val="50000"/>
                  </a:schemeClr>
                </a:solidFill>
              </a:rPr>
              <a:t>Say these to your partner</a:t>
            </a:r>
          </a:p>
        </p:txBody>
      </p: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85068"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5">
            <a:extLst>
              <a:ext uri="{FF2B5EF4-FFF2-40B4-BE49-F238E27FC236}">
                <a16:creationId xmlns:a16="http://schemas.microsoft.com/office/drawing/2014/main" id="{BAA0BDD9-C068-447A-9C9A-1BA539300D8B}"/>
              </a:ext>
            </a:extLst>
          </p:cNvPr>
          <p:cNvGraphicFramePr>
            <a:graphicFrameLocks noGrp="1"/>
          </p:cNvGraphicFramePr>
          <p:nvPr>
            <p:extLst>
              <p:ext uri="{D42A27DB-BD31-4B8C-83A1-F6EECF244321}">
                <p14:modId xmlns:p14="http://schemas.microsoft.com/office/powerpoint/2010/main" val="3298665369"/>
              </p:ext>
            </p:extLst>
          </p:nvPr>
        </p:nvGraphicFramePr>
        <p:xfrm>
          <a:off x="966693" y="507925"/>
          <a:ext cx="11114248" cy="3349705"/>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dirty="0">
                          <a:solidFill>
                            <a:schemeClr val="accent1">
                              <a:lumMod val="50000"/>
                            </a:schemeClr>
                          </a:solidFill>
                        </a:rPr>
                        <a:t>¿</a:t>
                      </a:r>
                      <a:r>
                        <a:rPr lang="en-GB" dirty="0" err="1">
                          <a:solidFill>
                            <a:schemeClr val="accent1">
                              <a:lumMod val="50000"/>
                            </a:schemeClr>
                          </a:solidFill>
                        </a:rPr>
                        <a:t>Cuándo</a:t>
                      </a:r>
                      <a:r>
                        <a:rPr lang="en-GB" dirty="0">
                          <a:solidFill>
                            <a:schemeClr val="accent1">
                              <a:lumMod val="50000"/>
                            </a:schemeClr>
                          </a:solidFill>
                        </a:rPr>
                        <a:t>?</a:t>
                      </a:r>
                    </a:p>
                  </a:txBody>
                  <a:tcPr>
                    <a:solidFill>
                      <a:srgbClr val="FBF0D5"/>
                    </a:solidFill>
                  </a:tcPr>
                </a:tc>
                <a:tc>
                  <a:txBody>
                    <a:bodyPr/>
                    <a:lstStyle/>
                    <a:p>
                      <a:r>
                        <a:rPr lang="en-GB" dirty="0">
                          <a:solidFill>
                            <a:schemeClr val="accent1">
                              <a:lumMod val="50000"/>
                            </a:schemeClr>
                          </a:solidFill>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j______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v_____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s______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dirty="0">
                          <a:solidFill>
                            <a:schemeClr val="accent1">
                              <a:lumMod val="50000"/>
                            </a:schemeClr>
                          </a:solidFill>
                        </a:rPr>
                        <a:t>¿</a:t>
                      </a:r>
                      <a:r>
                        <a:rPr lang="en-GB" dirty="0" err="1">
                          <a:solidFill>
                            <a:schemeClr val="accent1">
                              <a:lumMod val="50000"/>
                            </a:schemeClr>
                          </a:solidFill>
                        </a:rPr>
                        <a:t>Quién</a:t>
                      </a:r>
                      <a:r>
                        <a:rPr lang="en-GB" dirty="0">
                          <a:solidFill>
                            <a:schemeClr val="accent1">
                              <a:lumMod val="50000"/>
                            </a:schemeClr>
                          </a:solidFill>
                        </a:rPr>
                        <a:t>?</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dirty="0">
                          <a:solidFill>
                            <a:schemeClr val="accent1">
                              <a:lumMod val="50000"/>
                            </a:schemeClr>
                          </a:solidFill>
                        </a:rPr>
                        <a:t>¿</a:t>
                      </a:r>
                      <a:r>
                        <a:rPr lang="en-GB" dirty="0" err="1">
                          <a:solidFill>
                            <a:schemeClr val="accent1">
                              <a:lumMod val="50000"/>
                            </a:schemeClr>
                          </a:solidFill>
                        </a:rPr>
                        <a:t>Qué</a:t>
                      </a:r>
                      <a:r>
                        <a:rPr lang="en-GB" dirty="0">
                          <a:solidFill>
                            <a:schemeClr val="accent1">
                              <a:lumMod val="50000"/>
                            </a:schemeClr>
                          </a:solidFill>
                        </a:rPr>
                        <a:t> </a:t>
                      </a:r>
                      <a:r>
                        <a:rPr lang="en-GB" dirty="0" err="1">
                          <a:solidFill>
                            <a:schemeClr val="accent1">
                              <a:lumMod val="50000"/>
                            </a:schemeClr>
                          </a:solidFill>
                        </a:rPr>
                        <a:t>tarea</a:t>
                      </a:r>
                      <a:r>
                        <a:rPr lang="en-GB" dirty="0">
                          <a:solidFill>
                            <a:schemeClr val="accent1">
                              <a:lumMod val="50000"/>
                            </a:schemeClr>
                          </a:solidFill>
                        </a:rPr>
                        <a:t>?</a:t>
                      </a:r>
                    </a:p>
                  </a:txBody>
                  <a:tcPr>
                    <a:solidFill>
                      <a:srgbClr val="FBF0D5"/>
                    </a:solidFill>
                  </a:tcPr>
                </a:tc>
                <a:tc>
                  <a:txBody>
                    <a:bodyPr/>
                    <a:lstStyle/>
                    <a:p>
                      <a:r>
                        <a:rPr lang="en-GB" sz="1600" dirty="0">
                          <a:solidFill>
                            <a:schemeClr val="accent1">
                              <a:lumMod val="50000"/>
                            </a:schemeClr>
                          </a:solidFill>
                        </a:rPr>
                        <a:t>clean the bike</a:t>
                      </a:r>
                    </a:p>
                    <a:p>
                      <a:endParaRPr lang="en-GB" sz="1600" dirty="0">
                        <a:solidFill>
                          <a:schemeClr val="accent1">
                            <a:lumMod val="50000"/>
                          </a:schemeClr>
                        </a:solidFill>
                      </a:endParaRPr>
                    </a:p>
                    <a:p>
                      <a:r>
                        <a:rPr lang="en-GB" sz="1600" dirty="0">
                          <a:solidFill>
                            <a:schemeClr val="accent1">
                              <a:lumMod val="50000"/>
                            </a:schemeClr>
                          </a:solidFill>
                        </a:rPr>
                        <a:t>buy the newspaper</a:t>
                      </a:r>
                    </a:p>
                  </a:txBody>
                  <a:tcPr>
                    <a:solidFill>
                      <a:srgbClr val="FBF0D5"/>
                    </a:solidFill>
                  </a:tcPr>
                </a:tc>
                <a:tc>
                  <a:txBody>
                    <a:bodyPr/>
                    <a:lstStyle/>
                    <a:p>
                      <a:r>
                        <a:rPr lang="en-GB" sz="1600" dirty="0">
                          <a:solidFill>
                            <a:schemeClr val="accent1">
                              <a:lumMod val="50000"/>
                            </a:schemeClr>
                          </a:solidFill>
                        </a:rPr>
                        <a:t>clean the house</a:t>
                      </a:r>
                    </a:p>
                    <a:p>
                      <a:endParaRPr lang="en-GB" sz="1600" dirty="0">
                        <a:solidFill>
                          <a:schemeClr val="accent1">
                            <a:lumMod val="50000"/>
                          </a:schemeClr>
                        </a:solidFill>
                      </a:endParaRPr>
                    </a:p>
                    <a:p>
                      <a:r>
                        <a:rPr lang="en-GB" sz="1600" dirty="0">
                          <a:solidFill>
                            <a:schemeClr val="accent1">
                              <a:lumMod val="50000"/>
                            </a:schemeClr>
                          </a:solidFill>
                        </a:rPr>
                        <a:t>organize the books</a:t>
                      </a:r>
                    </a:p>
                  </a:txBody>
                  <a:tcPr>
                    <a:solidFill>
                      <a:srgbClr val="FBF0D5"/>
                    </a:solidFill>
                  </a:tcPr>
                </a:tc>
                <a:tc>
                  <a:txBody>
                    <a:bodyPr/>
                    <a:lstStyle/>
                    <a:p>
                      <a:r>
                        <a:rPr lang="en-GB" sz="1600" dirty="0">
                          <a:solidFill>
                            <a:schemeClr val="accent1">
                              <a:lumMod val="50000"/>
                            </a:schemeClr>
                          </a:solidFill>
                        </a:rPr>
                        <a:t>look for a new shirt</a:t>
                      </a:r>
                    </a:p>
                    <a:p>
                      <a:endParaRPr lang="en-GB" sz="1600" dirty="0">
                        <a:solidFill>
                          <a:schemeClr val="accent1">
                            <a:lumMod val="50000"/>
                          </a:schemeClr>
                        </a:solidFill>
                      </a:endParaRPr>
                    </a:p>
                    <a:p>
                      <a:r>
                        <a:rPr lang="en-GB" sz="1600" dirty="0">
                          <a:solidFill>
                            <a:schemeClr val="accent1">
                              <a:lumMod val="50000"/>
                            </a:schemeClr>
                          </a:solidFill>
                        </a:rPr>
                        <a:t>wash a shirt</a:t>
                      </a:r>
                    </a:p>
                  </a:txBody>
                  <a:tcPr>
                    <a:solidFill>
                      <a:srgbClr val="FBF0D5"/>
                    </a:solidFill>
                  </a:tcPr>
                </a:tc>
                <a:tc>
                  <a:txBody>
                    <a:bodyPr/>
                    <a:lstStyle/>
                    <a:p>
                      <a:r>
                        <a:rPr lang="en-GB" sz="1600" dirty="0">
                          <a:solidFill>
                            <a:schemeClr val="accent1">
                              <a:lumMod val="50000"/>
                            </a:schemeClr>
                          </a:solidFill>
                        </a:rPr>
                        <a:t>walk to school</a:t>
                      </a:r>
                    </a:p>
                    <a:p>
                      <a:endParaRPr lang="en-GB" sz="1600" dirty="0">
                        <a:solidFill>
                          <a:schemeClr val="accent1">
                            <a:lumMod val="50000"/>
                          </a:schemeClr>
                        </a:solidFill>
                      </a:endParaRPr>
                    </a:p>
                    <a:p>
                      <a:r>
                        <a:rPr lang="en-GB" sz="1600" dirty="0">
                          <a:solidFill>
                            <a:schemeClr val="accent1">
                              <a:lumMod val="50000"/>
                            </a:schemeClr>
                          </a:solidFill>
                        </a:rPr>
                        <a:t>buy a new phone</a:t>
                      </a:r>
                    </a:p>
                  </a:txBody>
                  <a:tcPr>
                    <a:solidFill>
                      <a:srgbClr val="FBF0D5"/>
                    </a:solidFill>
                  </a:tcPr>
                </a:tc>
                <a:tc>
                  <a:txBody>
                    <a:bodyPr/>
                    <a:lstStyle/>
                    <a:p>
                      <a:r>
                        <a:rPr lang="en-GB" sz="1600" dirty="0">
                          <a:solidFill>
                            <a:schemeClr val="accent1">
                              <a:lumMod val="50000"/>
                            </a:schemeClr>
                          </a:solidFill>
                        </a:rPr>
                        <a:t>study English</a:t>
                      </a:r>
                    </a:p>
                    <a:p>
                      <a:endParaRPr lang="en-GB" sz="1600" dirty="0">
                        <a:solidFill>
                          <a:schemeClr val="accent1">
                            <a:lumMod val="50000"/>
                          </a:schemeClr>
                        </a:solidFill>
                      </a:endParaRPr>
                    </a:p>
                    <a:p>
                      <a:r>
                        <a:rPr lang="en-GB" sz="1600" dirty="0">
                          <a:solidFill>
                            <a:schemeClr val="accent1">
                              <a:lumMod val="50000"/>
                            </a:schemeClr>
                          </a:solidFill>
                        </a:rPr>
                        <a:t>make the beds</a:t>
                      </a:r>
                    </a:p>
                  </a:txBody>
                  <a:tcPr>
                    <a:solidFill>
                      <a:srgbClr val="FBF0D5"/>
                    </a:solidFill>
                  </a:tcPr>
                </a:tc>
                <a:tc>
                  <a:txBody>
                    <a:bodyPr/>
                    <a:lstStyle/>
                    <a:p>
                      <a:r>
                        <a:rPr lang="en-GB" sz="1600" dirty="0">
                          <a:solidFill>
                            <a:schemeClr val="accent1">
                              <a:lumMod val="50000"/>
                            </a:schemeClr>
                          </a:solidFill>
                        </a:rPr>
                        <a:t>change the gift</a:t>
                      </a:r>
                    </a:p>
                    <a:p>
                      <a:endParaRPr lang="en-GB" sz="1600" dirty="0">
                        <a:solidFill>
                          <a:schemeClr val="accent1">
                            <a:lumMod val="50000"/>
                          </a:schemeClr>
                        </a:solidFill>
                      </a:endParaRPr>
                    </a:p>
                    <a:p>
                      <a:r>
                        <a:rPr lang="en-GB" sz="1600" dirty="0">
                          <a:solidFill>
                            <a:schemeClr val="accent1">
                              <a:lumMod val="50000"/>
                            </a:schemeClr>
                          </a:solidFill>
                        </a:rPr>
                        <a:t>wash the dog</a:t>
                      </a:r>
                    </a:p>
                  </a:txBody>
                  <a:tcPr>
                    <a:solidFill>
                      <a:srgbClr val="FBF0D5"/>
                    </a:solidFill>
                  </a:tcPr>
                </a:tc>
                <a:tc>
                  <a:txBody>
                    <a:bodyPr/>
                    <a:lstStyle/>
                    <a:p>
                      <a:r>
                        <a:rPr lang="en-GB" sz="1600" dirty="0">
                          <a:solidFill>
                            <a:schemeClr val="accent1">
                              <a:lumMod val="50000"/>
                            </a:schemeClr>
                          </a:solidFill>
                        </a:rPr>
                        <a:t>wash the plates</a:t>
                      </a:r>
                    </a:p>
                    <a:p>
                      <a:endParaRPr lang="en-GB" sz="1600" dirty="0">
                        <a:solidFill>
                          <a:schemeClr val="accent1">
                            <a:lumMod val="50000"/>
                          </a:schemeClr>
                        </a:solidFill>
                      </a:endParaRPr>
                    </a:p>
                    <a:p>
                      <a:r>
                        <a:rPr lang="en-GB" sz="1600" dirty="0">
                          <a:solidFill>
                            <a:schemeClr val="accent1">
                              <a:lumMod val="50000"/>
                            </a:schemeClr>
                          </a:solidFill>
                        </a:rPr>
                        <a:t>work in the shop</a:t>
                      </a:r>
                    </a:p>
                  </a:txBody>
                  <a:tcPr>
                    <a:solidFill>
                      <a:srgbClr val="FBF0D5"/>
                    </a:solidFill>
                  </a:tcPr>
                </a:tc>
                <a:extLst>
                  <a:ext uri="{0D108BD9-81ED-4DB2-BD59-A6C34878D82A}">
                    <a16:rowId xmlns:a16="http://schemas.microsoft.com/office/drawing/2014/main" val="1013534376"/>
                  </a:ext>
                </a:extLst>
              </a:tr>
            </a:tbl>
          </a:graphicData>
        </a:graphic>
      </p:graphicFrame>
      <p:sp>
        <p:nvSpPr>
          <p:cNvPr id="13" name="Title 10">
            <a:extLst>
              <a:ext uri="{FF2B5EF4-FFF2-40B4-BE49-F238E27FC236}">
                <a16:creationId xmlns:a16="http://schemas.microsoft.com/office/drawing/2014/main" id="{7A2D4BB8-CBAA-4AF1-A8D1-3D558BED4735}"/>
              </a:ext>
            </a:extLst>
          </p:cNvPr>
          <p:cNvSpPr>
            <a:spLocks noGrp="1"/>
          </p:cNvSpPr>
          <p:nvPr>
            <p:ph type="title"/>
          </p:nvPr>
        </p:nvSpPr>
        <p:spPr>
          <a:xfrm rot="16200000">
            <a:off x="-432000" y="576000"/>
            <a:ext cx="1728000" cy="648000"/>
          </a:xfrm>
        </p:spPr>
        <p:txBody>
          <a:bodyPr>
            <a:normAutofit/>
          </a:bodyPr>
          <a:lstStyle/>
          <a:p>
            <a:pPr lvl="0">
              <a:lnSpc>
                <a:spcPct val="100000"/>
              </a:lnSpc>
              <a:spcBef>
                <a:spcPts val="0"/>
              </a:spcBef>
            </a:pPr>
            <a:r>
              <a:rPr lang="en-GB" sz="2200" b="1" dirty="0">
                <a:solidFill>
                  <a:schemeClr val="accent1">
                    <a:lumMod val="50000"/>
                  </a:schemeClr>
                </a:solidFill>
                <a:latin typeface="Century Gothic" panose="020F0302020204030204"/>
                <a:ea typeface="+mn-ea"/>
                <a:cs typeface="+mn-cs"/>
              </a:rPr>
              <a:t>Persona B</a:t>
            </a:r>
            <a:endParaRPr lang="en-GB" dirty="0">
              <a:solidFill>
                <a:schemeClr val="accent1">
                  <a:lumMod val="50000"/>
                </a:schemeClr>
              </a:solidFill>
            </a:endParaRPr>
          </a:p>
        </p:txBody>
      </p:sp>
      <p:sp>
        <p:nvSpPr>
          <p:cNvPr id="14" name="TextBox 13">
            <a:extLst>
              <a:ext uri="{FF2B5EF4-FFF2-40B4-BE49-F238E27FC236}">
                <a16:creationId xmlns:a16="http://schemas.microsoft.com/office/drawing/2014/main" id="{60F497E9-4654-4F38-A944-EDB38589DA95}"/>
              </a:ext>
            </a:extLst>
          </p:cNvPr>
          <p:cNvSpPr txBox="1"/>
          <p:nvPr/>
        </p:nvSpPr>
        <p:spPr>
          <a:xfrm>
            <a:off x="44" y="1952442"/>
            <a:ext cx="929643" cy="1015663"/>
          </a:xfrm>
          <a:prstGeom prst="rect">
            <a:avLst/>
          </a:prstGeom>
          <a:noFill/>
        </p:spPr>
        <p:txBody>
          <a:bodyPr wrap="square" rtlCol="0">
            <a:spAutoFit/>
          </a:bodyPr>
          <a:lstStyle/>
          <a:p>
            <a:pPr algn="ctr"/>
            <a:r>
              <a:rPr lang="en-GB" sz="2000" dirty="0">
                <a:solidFill>
                  <a:schemeClr val="accent5">
                    <a:lumMod val="50000"/>
                  </a:schemeClr>
                </a:solidFill>
              </a:rPr>
              <a:t>Listen and circle</a:t>
            </a:r>
          </a:p>
        </p:txBody>
      </p:sp>
      <p:cxnSp>
        <p:nvCxnSpPr>
          <p:cNvPr id="15" name="Straight Arrow Connector 14">
            <a:extLst>
              <a:ext uri="{FF2B5EF4-FFF2-40B4-BE49-F238E27FC236}">
                <a16:creationId xmlns:a16="http://schemas.microsoft.com/office/drawing/2014/main" id="{E0C25B4B-D6A3-4755-9163-D601960C7DD5}"/>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577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75D99031-EA45-4B2E-AEE4-5BE8D500FCB9}"/>
              </a:ext>
            </a:extLst>
          </p:cNvPr>
          <p:cNvGraphicFramePr>
            <a:graphicFrameLocks noGrp="1"/>
          </p:cNvGraphicFramePr>
          <p:nvPr>
            <p:extLst>
              <p:ext uri="{D42A27DB-BD31-4B8C-83A1-F6EECF244321}">
                <p14:modId xmlns:p14="http://schemas.microsoft.com/office/powerpoint/2010/main" val="888814587"/>
              </p:ext>
            </p:extLst>
          </p:nvPr>
        </p:nvGraphicFramePr>
        <p:xfrm>
          <a:off x="983027" y="315696"/>
          <a:ext cx="11114248" cy="3576889"/>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dirty="0">
                          <a:solidFill>
                            <a:schemeClr val="accent1">
                              <a:lumMod val="50000"/>
                            </a:schemeClr>
                          </a:solidFill>
                        </a:rPr>
                        <a:t>¿</a:t>
                      </a:r>
                      <a:r>
                        <a:rPr lang="en-GB" dirty="0" err="1">
                          <a:solidFill>
                            <a:schemeClr val="accent1">
                              <a:lumMod val="50000"/>
                            </a:schemeClr>
                          </a:solidFill>
                        </a:rPr>
                        <a:t>Cuándo</a:t>
                      </a:r>
                      <a:r>
                        <a:rPr lang="en-GB" dirty="0">
                          <a:solidFill>
                            <a:schemeClr val="accent1">
                              <a:lumMod val="50000"/>
                            </a:schemeClr>
                          </a:solidFill>
                        </a:rPr>
                        <a:t>?</a:t>
                      </a:r>
                    </a:p>
                  </a:txBody>
                  <a:tcPr>
                    <a:solidFill>
                      <a:srgbClr val="FBF0D5"/>
                    </a:solidFill>
                  </a:tcPr>
                </a:tc>
                <a:tc>
                  <a:txBody>
                    <a:bodyPr/>
                    <a:lstStyle/>
                    <a:p>
                      <a:r>
                        <a:rPr lang="en-GB" dirty="0">
                          <a:solidFill>
                            <a:schemeClr val="accent1">
                              <a:lumMod val="50000"/>
                            </a:schemeClr>
                          </a:solidFill>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j______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v_____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s______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dirty="0">
                          <a:solidFill>
                            <a:schemeClr val="accent1">
                              <a:lumMod val="50000"/>
                            </a:schemeClr>
                          </a:solidFill>
                        </a:rPr>
                        <a:t>¿</a:t>
                      </a:r>
                      <a:r>
                        <a:rPr lang="en-GB" dirty="0" err="1">
                          <a:solidFill>
                            <a:schemeClr val="accent1">
                              <a:lumMod val="50000"/>
                            </a:schemeClr>
                          </a:solidFill>
                        </a:rPr>
                        <a:t>Quién</a:t>
                      </a:r>
                      <a:r>
                        <a:rPr lang="en-GB" dirty="0">
                          <a:solidFill>
                            <a:schemeClr val="accent1">
                              <a:lumMod val="50000"/>
                            </a:schemeClr>
                          </a:solidFill>
                        </a:rPr>
                        <a:t>?</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dirty="0">
                          <a:solidFill>
                            <a:schemeClr val="accent1">
                              <a:lumMod val="50000"/>
                            </a:schemeClr>
                          </a:solidFill>
                        </a:rPr>
                        <a:t>¿</a:t>
                      </a:r>
                      <a:r>
                        <a:rPr lang="en-GB" dirty="0" err="1">
                          <a:solidFill>
                            <a:schemeClr val="accent1">
                              <a:lumMod val="50000"/>
                            </a:schemeClr>
                          </a:solidFill>
                        </a:rPr>
                        <a:t>Qué</a:t>
                      </a:r>
                      <a:r>
                        <a:rPr lang="en-GB" dirty="0">
                          <a:solidFill>
                            <a:schemeClr val="accent1">
                              <a:lumMod val="50000"/>
                            </a:schemeClr>
                          </a:solidFill>
                        </a:rPr>
                        <a:t> </a:t>
                      </a:r>
                      <a:r>
                        <a:rPr lang="en-GB" dirty="0" err="1">
                          <a:solidFill>
                            <a:schemeClr val="accent1">
                              <a:lumMod val="50000"/>
                            </a:schemeClr>
                          </a:solidFill>
                        </a:rPr>
                        <a:t>tarea</a:t>
                      </a:r>
                      <a:r>
                        <a:rPr lang="en-GB" dirty="0">
                          <a:solidFill>
                            <a:schemeClr val="accent1">
                              <a:lumMod val="50000"/>
                            </a:schemeClr>
                          </a:solidFill>
                        </a:rPr>
                        <a:t>?</a:t>
                      </a:r>
                    </a:p>
                  </a:txBody>
                  <a:tcPr>
                    <a:solidFill>
                      <a:srgbClr val="FBF0D5"/>
                    </a:solidFill>
                  </a:tcPr>
                </a:tc>
                <a:tc>
                  <a:txBody>
                    <a:bodyPr/>
                    <a:lstStyle/>
                    <a:p>
                      <a:r>
                        <a:rPr lang="en-GB" sz="1600" dirty="0">
                          <a:solidFill>
                            <a:schemeClr val="accent1">
                              <a:lumMod val="50000"/>
                            </a:schemeClr>
                          </a:solidFill>
                        </a:rPr>
                        <a:t>clean the floor</a:t>
                      </a:r>
                    </a:p>
                    <a:p>
                      <a:endParaRPr lang="en-GB" sz="1600" dirty="0">
                        <a:solidFill>
                          <a:schemeClr val="accent1">
                            <a:lumMod val="50000"/>
                          </a:schemeClr>
                        </a:solidFill>
                      </a:endParaRPr>
                    </a:p>
                    <a:p>
                      <a:r>
                        <a:rPr lang="en-GB" sz="1600" dirty="0">
                          <a:solidFill>
                            <a:schemeClr val="accent1">
                              <a:lumMod val="50000"/>
                            </a:schemeClr>
                          </a:solidFill>
                        </a:rPr>
                        <a:t>buy a present</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walk to the shop</a:t>
                      </a:r>
                    </a:p>
                    <a:p>
                      <a:endParaRPr lang="en-GB" sz="1600" dirty="0">
                        <a:solidFill>
                          <a:schemeClr val="accent1">
                            <a:lumMod val="50000"/>
                          </a:schemeClr>
                        </a:solidFill>
                      </a:endParaRPr>
                    </a:p>
                    <a:p>
                      <a:r>
                        <a:rPr lang="en-GB" sz="1600" dirty="0">
                          <a:solidFill>
                            <a:schemeClr val="accent1">
                              <a:lumMod val="50000"/>
                            </a:schemeClr>
                          </a:solidFill>
                        </a:rPr>
                        <a:t>study science </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wash the clothes</a:t>
                      </a:r>
                    </a:p>
                    <a:p>
                      <a:endParaRPr lang="en-GB" sz="1600" dirty="0">
                        <a:solidFill>
                          <a:schemeClr val="accent1">
                            <a:lumMod val="50000"/>
                          </a:schemeClr>
                        </a:solidFill>
                      </a:endParaRPr>
                    </a:p>
                    <a:p>
                      <a:r>
                        <a:rPr lang="en-GB" sz="1600" dirty="0">
                          <a:solidFill>
                            <a:schemeClr val="accent1">
                              <a:lumMod val="50000"/>
                            </a:schemeClr>
                          </a:solidFill>
                        </a:rPr>
                        <a:t>wash the plates</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speak to the headmaster</a:t>
                      </a:r>
                    </a:p>
                    <a:p>
                      <a:endParaRPr lang="en-GB" sz="1600" dirty="0">
                        <a:solidFill>
                          <a:schemeClr val="accent1">
                            <a:lumMod val="50000"/>
                          </a:schemeClr>
                        </a:solidFill>
                      </a:endParaRPr>
                    </a:p>
                    <a:p>
                      <a:r>
                        <a:rPr lang="en-GB" sz="1600" dirty="0">
                          <a:solidFill>
                            <a:schemeClr val="accent1">
                              <a:lumMod val="50000"/>
                            </a:schemeClr>
                          </a:solidFill>
                        </a:rPr>
                        <a:t>study Spanish</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clean the windows</a:t>
                      </a:r>
                    </a:p>
                    <a:p>
                      <a:endParaRPr lang="en-GB" sz="1600" dirty="0">
                        <a:solidFill>
                          <a:schemeClr val="accent1">
                            <a:lumMod val="50000"/>
                          </a:schemeClr>
                        </a:solidFill>
                      </a:endParaRPr>
                    </a:p>
                    <a:p>
                      <a:r>
                        <a:rPr lang="en-GB" sz="1600" dirty="0">
                          <a:solidFill>
                            <a:schemeClr val="accent1">
                              <a:lumMod val="50000"/>
                            </a:schemeClr>
                          </a:solidFill>
                        </a:rPr>
                        <a:t>do the homework</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clean the house</a:t>
                      </a:r>
                    </a:p>
                    <a:p>
                      <a:endParaRPr lang="en-GB" sz="1600" dirty="0">
                        <a:solidFill>
                          <a:schemeClr val="accent1">
                            <a:lumMod val="50000"/>
                          </a:schemeClr>
                        </a:solidFill>
                      </a:endParaRPr>
                    </a:p>
                    <a:p>
                      <a:r>
                        <a:rPr lang="en-GB" sz="1600" dirty="0">
                          <a:solidFill>
                            <a:schemeClr val="accent1">
                              <a:lumMod val="50000"/>
                            </a:schemeClr>
                          </a:solidFill>
                        </a:rPr>
                        <a:t>give a present to the grandfather</a:t>
                      </a:r>
                    </a:p>
                    <a:p>
                      <a:endParaRPr lang="en-GB" sz="1600" dirty="0">
                        <a:solidFill>
                          <a:schemeClr val="accent1">
                            <a:lumMod val="50000"/>
                          </a:schemeClr>
                        </a:solidFill>
                      </a:endParaRPr>
                    </a:p>
                  </a:txBody>
                  <a:tcPr>
                    <a:solidFill>
                      <a:srgbClr val="FBF0D5"/>
                    </a:solidFill>
                  </a:tcPr>
                </a:tc>
                <a:tc>
                  <a:txBody>
                    <a:bodyPr/>
                    <a:lstStyle/>
                    <a:p>
                      <a:r>
                        <a:rPr lang="en-GB" sz="1600" dirty="0">
                          <a:solidFill>
                            <a:schemeClr val="accent1">
                              <a:lumMod val="50000"/>
                            </a:schemeClr>
                          </a:solidFill>
                        </a:rPr>
                        <a:t>rest in the countryside</a:t>
                      </a:r>
                    </a:p>
                    <a:p>
                      <a:endParaRPr lang="en-GB" sz="1600" dirty="0">
                        <a:solidFill>
                          <a:schemeClr val="accent1">
                            <a:lumMod val="50000"/>
                          </a:schemeClr>
                        </a:solidFill>
                      </a:endParaRPr>
                    </a:p>
                    <a:p>
                      <a:r>
                        <a:rPr lang="en-GB" sz="1600" dirty="0">
                          <a:solidFill>
                            <a:schemeClr val="accent1">
                              <a:lumMod val="50000"/>
                            </a:schemeClr>
                          </a:solidFill>
                        </a:rPr>
                        <a:t>prepare food</a:t>
                      </a:r>
                    </a:p>
                    <a:p>
                      <a:endParaRPr lang="en-GB" sz="1600" dirty="0">
                        <a:solidFill>
                          <a:schemeClr val="accent1">
                            <a:lumMod val="50000"/>
                          </a:schemeClr>
                        </a:solidFill>
                      </a:endParaRPr>
                    </a:p>
                  </a:txBody>
                  <a:tcPr>
                    <a:solidFill>
                      <a:srgbClr val="FBF0D5"/>
                    </a:solidFill>
                  </a:tcPr>
                </a:tc>
                <a:extLst>
                  <a:ext uri="{0D108BD9-81ED-4DB2-BD59-A6C34878D82A}">
                    <a16:rowId xmlns:a16="http://schemas.microsoft.com/office/drawing/2014/main" val="1013534376"/>
                  </a:ext>
                </a:extLst>
              </a:tr>
            </a:tbl>
          </a:graphicData>
        </a:graphic>
      </p:graphicFrame>
      <p:sp>
        <p:nvSpPr>
          <p:cNvPr id="8" name="TextBox 7">
            <a:extLst>
              <a:ext uri="{FF2B5EF4-FFF2-40B4-BE49-F238E27FC236}">
                <a16:creationId xmlns:a16="http://schemas.microsoft.com/office/drawing/2014/main" id="{7A8D6643-C760-4AB7-8F5A-0799CE825933}"/>
              </a:ext>
            </a:extLst>
          </p:cNvPr>
          <p:cNvSpPr txBox="1"/>
          <p:nvPr/>
        </p:nvSpPr>
        <p:spPr>
          <a:xfrm>
            <a:off x="44" y="1952442"/>
            <a:ext cx="929643" cy="1015663"/>
          </a:xfrm>
          <a:prstGeom prst="rect">
            <a:avLst/>
          </a:prstGeom>
          <a:noFill/>
        </p:spPr>
        <p:txBody>
          <a:bodyPr wrap="square" rtlCol="0">
            <a:spAutoFit/>
          </a:bodyPr>
          <a:lstStyle/>
          <a:p>
            <a:pPr algn="ctr"/>
            <a:r>
              <a:rPr lang="en-GB" sz="2000" dirty="0">
                <a:solidFill>
                  <a:schemeClr val="accent1">
                    <a:lumMod val="50000"/>
                  </a:schemeClr>
                </a:solidFill>
              </a:rPr>
              <a:t>Listen and circle</a:t>
            </a:r>
          </a:p>
        </p:txBody>
      </p:sp>
      <p:sp>
        <p:nvSpPr>
          <p:cNvPr id="25" name="TextBox 24">
            <a:extLst>
              <a:ext uri="{FF2B5EF4-FFF2-40B4-BE49-F238E27FC236}">
                <a16:creationId xmlns:a16="http://schemas.microsoft.com/office/drawing/2014/main" id="{F15884BE-E5D4-4E42-B32B-351B80204DEA}"/>
              </a:ext>
            </a:extLst>
          </p:cNvPr>
          <p:cNvSpPr txBox="1"/>
          <p:nvPr/>
        </p:nvSpPr>
        <p:spPr>
          <a:xfrm>
            <a:off x="-16291" y="4492693"/>
            <a:ext cx="1184341" cy="1323439"/>
          </a:xfrm>
          <a:prstGeom prst="rect">
            <a:avLst/>
          </a:prstGeom>
          <a:noFill/>
        </p:spPr>
        <p:txBody>
          <a:bodyPr wrap="square" rtlCol="0">
            <a:spAutoFit/>
          </a:bodyPr>
          <a:lstStyle/>
          <a:p>
            <a:pPr algn="ctr"/>
            <a:r>
              <a:rPr lang="en-GB" sz="2000" dirty="0">
                <a:solidFill>
                  <a:schemeClr val="accent1">
                    <a:lumMod val="50000"/>
                  </a:schemeClr>
                </a:solidFill>
              </a:rPr>
              <a:t>Say these to your partner</a:t>
            </a:r>
          </a:p>
        </p:txBody>
      </p:sp>
      <p:cxnSp>
        <p:nvCxnSpPr>
          <p:cNvPr id="10" name="Straight Arrow Connector 9">
            <a:extLst>
              <a:ext uri="{FF2B5EF4-FFF2-40B4-BE49-F238E27FC236}">
                <a16:creationId xmlns:a16="http://schemas.microsoft.com/office/drawing/2014/main" id="{9C91330D-88EB-4FEB-A693-F535745F36F4}"/>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83844"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49364DE8-E8BB-48F9-A6F8-15379564CCF4}"/>
              </a:ext>
            </a:extLst>
          </p:cNvPr>
          <p:cNvSpPr>
            <a:spLocks noGrp="1"/>
          </p:cNvSpPr>
          <p:nvPr>
            <p:ph type="title"/>
          </p:nvPr>
        </p:nvSpPr>
        <p:spPr>
          <a:xfrm rot="16200000">
            <a:off x="-432000" y="576000"/>
            <a:ext cx="1728000" cy="648000"/>
          </a:xfrm>
        </p:spPr>
        <p:txBody>
          <a:bodyPr>
            <a:normAutofit/>
          </a:bodyPr>
          <a:lstStyle/>
          <a:p>
            <a:pPr lvl="0">
              <a:lnSpc>
                <a:spcPct val="100000"/>
              </a:lnSpc>
              <a:spcBef>
                <a:spcPts val="0"/>
              </a:spcBef>
            </a:pPr>
            <a:r>
              <a:rPr lang="en-GB" sz="2200" b="1" dirty="0">
                <a:solidFill>
                  <a:schemeClr val="accent1">
                    <a:lumMod val="50000"/>
                  </a:schemeClr>
                </a:solidFill>
                <a:latin typeface="Century Gothic" panose="020F0302020204030204"/>
                <a:ea typeface="+mn-ea"/>
                <a:cs typeface="+mn-cs"/>
              </a:rPr>
              <a:t>Persona A</a:t>
            </a:r>
            <a:endParaRPr lang="en-GB" dirty="0">
              <a:solidFill>
                <a:schemeClr val="accent1">
                  <a:lumMod val="50000"/>
                </a:schemeClr>
              </a:solidFill>
            </a:endParaRPr>
          </a:p>
        </p:txBody>
      </p:sp>
      <p:graphicFrame>
        <p:nvGraphicFramePr>
          <p:cNvPr id="9" name="Table 5">
            <a:extLst>
              <a:ext uri="{FF2B5EF4-FFF2-40B4-BE49-F238E27FC236}">
                <a16:creationId xmlns:a16="http://schemas.microsoft.com/office/drawing/2014/main" id="{6BC5EF55-B2E2-47B1-BB4E-86FDAA399149}"/>
              </a:ext>
            </a:extLst>
          </p:cNvPr>
          <p:cNvGraphicFramePr>
            <a:graphicFrameLocks noGrp="1"/>
          </p:cNvGraphicFramePr>
          <p:nvPr>
            <p:extLst>
              <p:ext uri="{D42A27DB-BD31-4B8C-83A1-F6EECF244321}">
                <p14:modId xmlns:p14="http://schemas.microsoft.com/office/powerpoint/2010/main" val="3528124536"/>
              </p:ext>
            </p:extLst>
          </p:nvPr>
        </p:nvGraphicFramePr>
        <p:xfrm>
          <a:off x="1168050" y="4195670"/>
          <a:ext cx="10744202" cy="1917484"/>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771603">
                <a:tc>
                  <a:txBody>
                    <a:bodyPr/>
                    <a:lstStyle/>
                    <a:p>
                      <a:endParaRPr lang="en-GB" dirty="0">
                        <a:solidFill>
                          <a:schemeClr val="accent1">
                            <a:lumMod val="50000"/>
                          </a:schemeClr>
                        </a:solidFill>
                      </a:endParaRPr>
                    </a:p>
                    <a:p>
                      <a:r>
                        <a:rPr lang="en-GB" dirty="0">
                          <a:solidFill>
                            <a:schemeClr val="accent1">
                              <a:lumMod val="50000"/>
                            </a:schemeClr>
                          </a:solidFill>
                        </a:rPr>
                        <a:t>el l________</a:t>
                      </a: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j________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v_______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s________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d_______</a:t>
                      </a:r>
                    </a:p>
                  </a:txBody>
                  <a:tcPr>
                    <a:solidFill>
                      <a:srgbClr val="E3EAFD"/>
                    </a:solidFill>
                  </a:tcPr>
                </a:tc>
                <a:extLst>
                  <a:ext uri="{0D108BD9-81ED-4DB2-BD59-A6C34878D82A}">
                    <a16:rowId xmlns:a16="http://schemas.microsoft.com/office/drawing/2014/main" val="1244020984"/>
                  </a:ext>
                </a:extLst>
              </a:tr>
              <a:tr h="1003084">
                <a:tc>
                  <a:txBody>
                    <a:bodyPr/>
                    <a:lstStyle/>
                    <a:p>
                      <a:r>
                        <a:rPr lang="en-GB" sz="1600" b="1" dirty="0">
                          <a:solidFill>
                            <a:schemeClr val="accent1">
                              <a:lumMod val="50000"/>
                            </a:schemeClr>
                          </a:solidFill>
                        </a:rPr>
                        <a:t>you must</a:t>
                      </a:r>
                    </a:p>
                    <a:p>
                      <a:r>
                        <a:rPr lang="en-GB" sz="1600" dirty="0">
                          <a:solidFill>
                            <a:schemeClr val="accent1">
                              <a:lumMod val="50000"/>
                            </a:schemeClr>
                          </a:solidFill>
                        </a:rPr>
                        <a:t>buy the newspaper</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organize the books</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look for a new shirt</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walk to school</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make the beds</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change the gift</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work in the shop</a:t>
                      </a:r>
                    </a:p>
                  </a:txBody>
                  <a:tcPr>
                    <a:solidFill>
                      <a:srgbClr val="E3EAFD"/>
                    </a:solidFill>
                  </a:tcPr>
                </a:tc>
                <a:extLst>
                  <a:ext uri="{0D108BD9-81ED-4DB2-BD59-A6C34878D82A}">
                    <a16:rowId xmlns:a16="http://schemas.microsoft.com/office/drawing/2014/main" val="918271774"/>
                  </a:ext>
                </a:extLst>
              </a:tr>
            </a:tbl>
          </a:graphicData>
        </a:graphic>
      </p:graphicFrame>
      <p:sp>
        <p:nvSpPr>
          <p:cNvPr id="12" name="Oval 11">
            <a:extLst>
              <a:ext uri="{FF2B5EF4-FFF2-40B4-BE49-F238E27FC236}">
                <a16:creationId xmlns:a16="http://schemas.microsoft.com/office/drawing/2014/main" id="{8B49680A-552A-4022-B118-5EF3F81261DA}"/>
              </a:ext>
            </a:extLst>
          </p:cNvPr>
          <p:cNvSpPr/>
          <p:nvPr/>
        </p:nvSpPr>
        <p:spPr>
          <a:xfrm>
            <a:off x="2266505" y="1418123"/>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059C16F-9821-4376-A5A8-980DE7B96FA0}"/>
              </a:ext>
            </a:extLst>
          </p:cNvPr>
          <p:cNvSpPr/>
          <p:nvPr/>
        </p:nvSpPr>
        <p:spPr>
          <a:xfrm>
            <a:off x="2080238" y="2496164"/>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62FDB60-6C99-4704-B8AB-69DE529E137C}"/>
              </a:ext>
            </a:extLst>
          </p:cNvPr>
          <p:cNvSpPr/>
          <p:nvPr/>
        </p:nvSpPr>
        <p:spPr>
          <a:xfrm>
            <a:off x="3691467" y="927997"/>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A77B7D1-678D-47B6-8FC8-098F606896B7}"/>
              </a:ext>
            </a:extLst>
          </p:cNvPr>
          <p:cNvSpPr/>
          <p:nvPr/>
        </p:nvSpPr>
        <p:spPr>
          <a:xfrm>
            <a:off x="3642871" y="1761957"/>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212B036-2904-4C12-80A0-567BDC9E171F}"/>
              </a:ext>
            </a:extLst>
          </p:cNvPr>
          <p:cNvSpPr/>
          <p:nvPr/>
        </p:nvSpPr>
        <p:spPr>
          <a:xfrm>
            <a:off x="5197497" y="907810"/>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5372933-E0C2-415E-AFC3-FF2F3A7C60BB}"/>
              </a:ext>
            </a:extLst>
          </p:cNvPr>
          <p:cNvSpPr/>
          <p:nvPr/>
        </p:nvSpPr>
        <p:spPr>
          <a:xfrm>
            <a:off x="4928922" y="2538201"/>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54C8760D-9503-4D42-AA76-7F388B1FBDE5}"/>
              </a:ext>
            </a:extLst>
          </p:cNvPr>
          <p:cNvSpPr/>
          <p:nvPr/>
        </p:nvSpPr>
        <p:spPr>
          <a:xfrm>
            <a:off x="6488650" y="1418122"/>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F6FAD7A1-526D-40A8-8FF3-9E3EA7E0915F}"/>
              </a:ext>
            </a:extLst>
          </p:cNvPr>
          <p:cNvSpPr/>
          <p:nvPr/>
        </p:nvSpPr>
        <p:spPr>
          <a:xfrm>
            <a:off x="6283141" y="2833859"/>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73E8AFD-3D4E-4B5F-86B3-744D4DF479FB}"/>
              </a:ext>
            </a:extLst>
          </p:cNvPr>
          <p:cNvSpPr/>
          <p:nvPr/>
        </p:nvSpPr>
        <p:spPr>
          <a:xfrm>
            <a:off x="7894370" y="927996"/>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19D4EFD-C61C-419E-89E3-7DEF78A3A9D1}"/>
              </a:ext>
            </a:extLst>
          </p:cNvPr>
          <p:cNvSpPr/>
          <p:nvPr/>
        </p:nvSpPr>
        <p:spPr>
          <a:xfrm>
            <a:off x="7707483" y="2538201"/>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456B1101-2517-41E2-8A16-B3B2B35F5256}"/>
              </a:ext>
            </a:extLst>
          </p:cNvPr>
          <p:cNvSpPr/>
          <p:nvPr/>
        </p:nvSpPr>
        <p:spPr>
          <a:xfrm>
            <a:off x="9292962" y="1418122"/>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B96E491-483B-46F4-A9BD-C7CD3E35981A}"/>
              </a:ext>
            </a:extLst>
          </p:cNvPr>
          <p:cNvSpPr/>
          <p:nvPr/>
        </p:nvSpPr>
        <p:spPr>
          <a:xfrm>
            <a:off x="9058178" y="18538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1DA8FB8B-48D4-447D-B5EC-72B849F620EF}"/>
              </a:ext>
            </a:extLst>
          </p:cNvPr>
          <p:cNvSpPr/>
          <p:nvPr/>
        </p:nvSpPr>
        <p:spPr>
          <a:xfrm>
            <a:off x="10620811" y="1375902"/>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FF8DA9C-025B-43FF-9229-C381951EE578}"/>
              </a:ext>
            </a:extLst>
          </p:cNvPr>
          <p:cNvSpPr/>
          <p:nvPr/>
        </p:nvSpPr>
        <p:spPr>
          <a:xfrm>
            <a:off x="10580771" y="18538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891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87B10-DB18-EC40-96EA-A983131E6FCF}"/>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ca</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extBox 5"/>
          <p:cNvSpPr txBox="1"/>
          <p:nvPr/>
        </p:nvSpPr>
        <p:spPr>
          <a:xfrm>
            <a:off x="4921664" y="3468766"/>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mpo</a:t>
            </a:r>
          </a:p>
        </p:txBody>
      </p:sp>
      <p:sp>
        <p:nvSpPr>
          <p:cNvPr id="10" name="TextBox 9"/>
          <p:cNvSpPr txBox="1"/>
          <p:nvPr/>
        </p:nvSpPr>
        <p:spPr>
          <a:xfrm>
            <a:off x="589771" y="3468766"/>
            <a:ext cx="349450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mbiar</a:t>
            </a:r>
          </a:p>
        </p:txBody>
      </p:sp>
      <p:sp>
        <p:nvSpPr>
          <p:cNvPr id="9" name="TextBox 8"/>
          <p:cNvSpPr txBox="1"/>
          <p:nvPr/>
        </p:nvSpPr>
        <p:spPr>
          <a:xfrm>
            <a:off x="4889502" y="4776793"/>
            <a:ext cx="237657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lle</a:t>
            </a:r>
          </a:p>
        </p:txBody>
      </p:sp>
      <p:sp>
        <p:nvSpPr>
          <p:cNvPr id="11" name="TextBox 10"/>
          <p:cNvSpPr txBox="1"/>
          <p:nvPr/>
        </p:nvSpPr>
        <p:spPr>
          <a:xfrm>
            <a:off x="8315417" y="200075"/>
            <a:ext cx="3045198"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ra</a:t>
            </a:r>
          </a:p>
        </p:txBody>
      </p:sp>
      <p:sp>
        <p:nvSpPr>
          <p:cNvPr id="8" name="TextBox 7"/>
          <p:cNvSpPr txBox="1"/>
          <p:nvPr/>
        </p:nvSpPr>
        <p:spPr>
          <a:xfrm>
            <a:off x="8432720" y="3421493"/>
            <a:ext cx="2810592"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ntar</a:t>
            </a:r>
          </a:p>
        </p:txBody>
      </p:sp>
    </p:spTree>
    <p:extLst>
      <p:ext uri="{BB962C8B-B14F-4D97-AF65-F5344CB8AC3E}">
        <p14:creationId xmlns:p14="http://schemas.microsoft.com/office/powerpoint/2010/main" val="120640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a_new.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4" name="ca_casa.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ca_camp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6" name="ca_car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ca_cambi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ca_ca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ca_can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12" grpId="0"/>
      <p:bldP spid="10" grpId="0"/>
      <p:bldP spid="9" grpId="0"/>
      <p:bldP spid="11"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5">
            <a:extLst>
              <a:ext uri="{FF2B5EF4-FFF2-40B4-BE49-F238E27FC236}">
                <a16:creationId xmlns:a16="http://schemas.microsoft.com/office/drawing/2014/main" id="{A9B877FE-A701-42F1-A6D7-21C04F99FE2C}"/>
              </a:ext>
            </a:extLst>
          </p:cNvPr>
          <p:cNvGraphicFramePr>
            <a:graphicFrameLocks noGrp="1"/>
          </p:cNvGraphicFramePr>
          <p:nvPr>
            <p:extLst>
              <p:ext uri="{D42A27DB-BD31-4B8C-83A1-F6EECF244321}">
                <p14:modId xmlns:p14="http://schemas.microsoft.com/office/powerpoint/2010/main" val="1835768072"/>
              </p:ext>
            </p:extLst>
          </p:nvPr>
        </p:nvGraphicFramePr>
        <p:xfrm>
          <a:off x="1188720" y="4102853"/>
          <a:ext cx="10744202" cy="1957483"/>
        </p:xfrm>
        <a:graphic>
          <a:graphicData uri="http://schemas.openxmlformats.org/drawingml/2006/table">
            <a:tbl>
              <a:tblPr firstRow="1" bandRow="1">
                <a:tableStyleId>{5C22544A-7EE6-4342-B048-85BDC9FD1C3A}</a:tableStyleId>
              </a:tblPr>
              <a:tblGrid>
                <a:gridCol w="1534886">
                  <a:extLst>
                    <a:ext uri="{9D8B030D-6E8A-4147-A177-3AD203B41FA5}">
                      <a16:colId xmlns:a16="http://schemas.microsoft.com/office/drawing/2014/main" val="1935219300"/>
                    </a:ext>
                  </a:extLst>
                </a:gridCol>
                <a:gridCol w="1534886">
                  <a:extLst>
                    <a:ext uri="{9D8B030D-6E8A-4147-A177-3AD203B41FA5}">
                      <a16:colId xmlns:a16="http://schemas.microsoft.com/office/drawing/2014/main" val="3267934841"/>
                    </a:ext>
                  </a:extLst>
                </a:gridCol>
                <a:gridCol w="1534886">
                  <a:extLst>
                    <a:ext uri="{9D8B030D-6E8A-4147-A177-3AD203B41FA5}">
                      <a16:colId xmlns:a16="http://schemas.microsoft.com/office/drawing/2014/main" val="2918672948"/>
                    </a:ext>
                  </a:extLst>
                </a:gridCol>
                <a:gridCol w="1534886">
                  <a:extLst>
                    <a:ext uri="{9D8B030D-6E8A-4147-A177-3AD203B41FA5}">
                      <a16:colId xmlns:a16="http://schemas.microsoft.com/office/drawing/2014/main" val="2577363014"/>
                    </a:ext>
                  </a:extLst>
                </a:gridCol>
                <a:gridCol w="1534886">
                  <a:extLst>
                    <a:ext uri="{9D8B030D-6E8A-4147-A177-3AD203B41FA5}">
                      <a16:colId xmlns:a16="http://schemas.microsoft.com/office/drawing/2014/main" val="577515096"/>
                    </a:ext>
                  </a:extLst>
                </a:gridCol>
                <a:gridCol w="1534886">
                  <a:extLst>
                    <a:ext uri="{9D8B030D-6E8A-4147-A177-3AD203B41FA5}">
                      <a16:colId xmlns:a16="http://schemas.microsoft.com/office/drawing/2014/main" val="3355189552"/>
                    </a:ext>
                  </a:extLst>
                </a:gridCol>
                <a:gridCol w="1534886">
                  <a:extLst>
                    <a:ext uri="{9D8B030D-6E8A-4147-A177-3AD203B41FA5}">
                      <a16:colId xmlns:a16="http://schemas.microsoft.com/office/drawing/2014/main" val="3164272257"/>
                    </a:ext>
                  </a:extLst>
                </a:gridCol>
              </a:tblGrid>
              <a:tr h="802372">
                <a:tc>
                  <a:txBody>
                    <a:bodyPr/>
                    <a:lstStyle/>
                    <a:p>
                      <a:endParaRPr lang="en-GB" dirty="0">
                        <a:solidFill>
                          <a:schemeClr val="accent1">
                            <a:lumMod val="50000"/>
                          </a:schemeClr>
                        </a:solidFill>
                      </a:endParaRPr>
                    </a:p>
                    <a:p>
                      <a:r>
                        <a:rPr lang="en-GB" dirty="0">
                          <a:solidFill>
                            <a:schemeClr val="accent1">
                              <a:lumMod val="50000"/>
                            </a:schemeClr>
                          </a:solidFill>
                        </a:rPr>
                        <a:t>el l________</a:t>
                      </a: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j________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v_______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s________</a:t>
                      </a:r>
                    </a:p>
                    <a:p>
                      <a:endParaRPr lang="en-GB" dirty="0">
                        <a:solidFill>
                          <a:schemeClr val="accent1">
                            <a:lumMod val="50000"/>
                          </a:schemeClr>
                        </a:solidFill>
                      </a:endParaRPr>
                    </a:p>
                  </a:txBody>
                  <a:tcPr>
                    <a:solidFill>
                      <a:srgbClr val="E3EAFD"/>
                    </a:solidFill>
                  </a:tcPr>
                </a:tc>
                <a:tc>
                  <a:txBody>
                    <a:bodyPr/>
                    <a:lstStyle/>
                    <a:p>
                      <a:endParaRPr lang="en-GB"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d_______</a:t>
                      </a:r>
                    </a:p>
                  </a:txBody>
                  <a:tcPr>
                    <a:solidFill>
                      <a:srgbClr val="E3EAFD"/>
                    </a:solidFill>
                  </a:tcPr>
                </a:tc>
                <a:extLst>
                  <a:ext uri="{0D108BD9-81ED-4DB2-BD59-A6C34878D82A}">
                    <a16:rowId xmlns:a16="http://schemas.microsoft.com/office/drawing/2014/main" val="1244020984"/>
                  </a:ext>
                </a:extLst>
              </a:tr>
              <a:tr h="1043083">
                <a:tc>
                  <a:txBody>
                    <a:bodyPr/>
                    <a:lstStyle/>
                    <a:p>
                      <a:r>
                        <a:rPr lang="en-GB" sz="1600" b="1" dirty="0">
                          <a:solidFill>
                            <a:schemeClr val="accent1">
                              <a:lumMod val="50000"/>
                            </a:schemeClr>
                          </a:solidFill>
                        </a:rPr>
                        <a:t>he must</a:t>
                      </a:r>
                    </a:p>
                    <a:p>
                      <a:r>
                        <a:rPr lang="en-GB" sz="1600" dirty="0">
                          <a:solidFill>
                            <a:schemeClr val="accent1">
                              <a:lumMod val="50000"/>
                            </a:schemeClr>
                          </a:solidFill>
                        </a:rPr>
                        <a:t>buy a present</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walk to the shop</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wash the plates</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study Spanish</a:t>
                      </a:r>
                    </a:p>
                  </a:txBody>
                  <a:tcPr>
                    <a:solidFill>
                      <a:srgbClr val="E3EAFD"/>
                    </a:solidFill>
                  </a:tcPr>
                </a:tc>
                <a:tc>
                  <a:txBody>
                    <a:bodyPr/>
                    <a:lstStyle/>
                    <a:p>
                      <a:r>
                        <a:rPr lang="en-GB" sz="1600" b="1" dirty="0">
                          <a:solidFill>
                            <a:schemeClr val="accent1">
                              <a:lumMod val="50000"/>
                            </a:schemeClr>
                          </a:solidFill>
                        </a:rPr>
                        <a:t>you must</a:t>
                      </a:r>
                    </a:p>
                    <a:p>
                      <a:r>
                        <a:rPr lang="en-GB" sz="1600" dirty="0">
                          <a:solidFill>
                            <a:schemeClr val="accent1">
                              <a:lumMod val="50000"/>
                            </a:schemeClr>
                          </a:solidFill>
                        </a:rPr>
                        <a:t>do the homework</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clean the house</a:t>
                      </a:r>
                    </a:p>
                  </a:txBody>
                  <a:tcPr>
                    <a:solidFill>
                      <a:srgbClr val="E3EAFD"/>
                    </a:solidFill>
                  </a:tcPr>
                </a:tc>
                <a:tc>
                  <a:txBody>
                    <a:bodyPr/>
                    <a:lstStyle/>
                    <a:p>
                      <a:r>
                        <a:rPr lang="en-GB" sz="1600" b="1" dirty="0">
                          <a:solidFill>
                            <a:schemeClr val="accent1">
                              <a:lumMod val="50000"/>
                            </a:schemeClr>
                          </a:solidFill>
                        </a:rPr>
                        <a:t>he must</a:t>
                      </a:r>
                    </a:p>
                    <a:p>
                      <a:r>
                        <a:rPr lang="en-GB" sz="1600" dirty="0">
                          <a:solidFill>
                            <a:schemeClr val="accent1">
                              <a:lumMod val="50000"/>
                            </a:schemeClr>
                          </a:solidFill>
                        </a:rPr>
                        <a:t>rest in the countryside</a:t>
                      </a:r>
                    </a:p>
                  </a:txBody>
                  <a:tcPr>
                    <a:solidFill>
                      <a:srgbClr val="E3EAFD"/>
                    </a:solidFill>
                  </a:tcPr>
                </a:tc>
                <a:extLst>
                  <a:ext uri="{0D108BD9-81ED-4DB2-BD59-A6C34878D82A}">
                    <a16:rowId xmlns:a16="http://schemas.microsoft.com/office/drawing/2014/main" val="918271774"/>
                  </a:ext>
                </a:extLst>
              </a:tr>
            </a:tbl>
          </a:graphicData>
        </a:graphic>
      </p:graphicFrame>
      <p:sp>
        <p:nvSpPr>
          <p:cNvPr id="25" name="TextBox 24">
            <a:extLst>
              <a:ext uri="{FF2B5EF4-FFF2-40B4-BE49-F238E27FC236}">
                <a16:creationId xmlns:a16="http://schemas.microsoft.com/office/drawing/2014/main" id="{F15884BE-E5D4-4E42-B32B-351B80204DEA}"/>
              </a:ext>
            </a:extLst>
          </p:cNvPr>
          <p:cNvSpPr txBox="1"/>
          <p:nvPr/>
        </p:nvSpPr>
        <p:spPr>
          <a:xfrm>
            <a:off x="4379" y="4492693"/>
            <a:ext cx="1184341" cy="1323439"/>
          </a:xfrm>
          <a:prstGeom prst="rect">
            <a:avLst/>
          </a:prstGeom>
          <a:noFill/>
        </p:spPr>
        <p:txBody>
          <a:bodyPr wrap="square" rtlCol="0">
            <a:spAutoFit/>
          </a:bodyPr>
          <a:lstStyle/>
          <a:p>
            <a:pPr algn="ctr"/>
            <a:r>
              <a:rPr lang="en-GB" sz="2000" dirty="0">
                <a:solidFill>
                  <a:schemeClr val="accent1">
                    <a:lumMod val="50000"/>
                  </a:schemeClr>
                </a:solidFill>
              </a:rPr>
              <a:t>Say these to your partner</a:t>
            </a:r>
          </a:p>
        </p:txBody>
      </p:sp>
      <p:cxnSp>
        <p:nvCxnSpPr>
          <p:cNvPr id="26" name="Straight Arrow Connector 25">
            <a:extLst>
              <a:ext uri="{FF2B5EF4-FFF2-40B4-BE49-F238E27FC236}">
                <a16:creationId xmlns:a16="http://schemas.microsoft.com/office/drawing/2014/main" id="{0CB9CAB6-BCF3-4DFA-8621-A160CCB18FF3}"/>
              </a:ext>
            </a:extLst>
          </p:cNvPr>
          <p:cNvCxnSpPr/>
          <p:nvPr/>
        </p:nvCxnSpPr>
        <p:spPr>
          <a:xfrm>
            <a:off x="185068" y="5973309"/>
            <a:ext cx="781624" cy="0"/>
          </a:xfrm>
          <a:prstGeom prst="straightConnector1">
            <a:avLst/>
          </a:prstGeom>
          <a:ln w="28575">
            <a:solidFill>
              <a:srgbClr val="11507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Table 5">
            <a:extLst>
              <a:ext uri="{FF2B5EF4-FFF2-40B4-BE49-F238E27FC236}">
                <a16:creationId xmlns:a16="http://schemas.microsoft.com/office/drawing/2014/main" id="{BAA0BDD9-C068-447A-9C9A-1BA539300D8B}"/>
              </a:ext>
            </a:extLst>
          </p:cNvPr>
          <p:cNvGraphicFramePr>
            <a:graphicFrameLocks noGrp="1"/>
          </p:cNvGraphicFramePr>
          <p:nvPr>
            <p:extLst>
              <p:ext uri="{D42A27DB-BD31-4B8C-83A1-F6EECF244321}">
                <p14:modId xmlns:p14="http://schemas.microsoft.com/office/powerpoint/2010/main" val="2752336271"/>
              </p:ext>
            </p:extLst>
          </p:nvPr>
        </p:nvGraphicFramePr>
        <p:xfrm>
          <a:off x="966693" y="507925"/>
          <a:ext cx="11114248" cy="3349705"/>
        </p:xfrm>
        <a:graphic>
          <a:graphicData uri="http://schemas.openxmlformats.org/drawingml/2006/table">
            <a:tbl>
              <a:tblPr firstRow="1" bandRow="1">
                <a:tableStyleId>{5C22544A-7EE6-4342-B048-85BDC9FD1C3A}</a:tableStyleId>
              </a:tblPr>
              <a:tblGrid>
                <a:gridCol w="1389281">
                  <a:extLst>
                    <a:ext uri="{9D8B030D-6E8A-4147-A177-3AD203B41FA5}">
                      <a16:colId xmlns:a16="http://schemas.microsoft.com/office/drawing/2014/main" val="3874917674"/>
                    </a:ext>
                  </a:extLst>
                </a:gridCol>
                <a:gridCol w="1389281">
                  <a:extLst>
                    <a:ext uri="{9D8B030D-6E8A-4147-A177-3AD203B41FA5}">
                      <a16:colId xmlns:a16="http://schemas.microsoft.com/office/drawing/2014/main" val="1935219300"/>
                    </a:ext>
                  </a:extLst>
                </a:gridCol>
                <a:gridCol w="1389281">
                  <a:extLst>
                    <a:ext uri="{9D8B030D-6E8A-4147-A177-3AD203B41FA5}">
                      <a16:colId xmlns:a16="http://schemas.microsoft.com/office/drawing/2014/main" val="3267934841"/>
                    </a:ext>
                  </a:extLst>
                </a:gridCol>
                <a:gridCol w="1389281">
                  <a:extLst>
                    <a:ext uri="{9D8B030D-6E8A-4147-A177-3AD203B41FA5}">
                      <a16:colId xmlns:a16="http://schemas.microsoft.com/office/drawing/2014/main" val="2918672948"/>
                    </a:ext>
                  </a:extLst>
                </a:gridCol>
                <a:gridCol w="1389281">
                  <a:extLst>
                    <a:ext uri="{9D8B030D-6E8A-4147-A177-3AD203B41FA5}">
                      <a16:colId xmlns:a16="http://schemas.microsoft.com/office/drawing/2014/main" val="2577363014"/>
                    </a:ext>
                  </a:extLst>
                </a:gridCol>
                <a:gridCol w="1389281">
                  <a:extLst>
                    <a:ext uri="{9D8B030D-6E8A-4147-A177-3AD203B41FA5}">
                      <a16:colId xmlns:a16="http://schemas.microsoft.com/office/drawing/2014/main" val="577515096"/>
                    </a:ext>
                  </a:extLst>
                </a:gridCol>
                <a:gridCol w="1389281">
                  <a:extLst>
                    <a:ext uri="{9D8B030D-6E8A-4147-A177-3AD203B41FA5}">
                      <a16:colId xmlns:a16="http://schemas.microsoft.com/office/drawing/2014/main" val="3355189552"/>
                    </a:ext>
                  </a:extLst>
                </a:gridCol>
                <a:gridCol w="1389281">
                  <a:extLst>
                    <a:ext uri="{9D8B030D-6E8A-4147-A177-3AD203B41FA5}">
                      <a16:colId xmlns:a16="http://schemas.microsoft.com/office/drawing/2014/main" val="3164272257"/>
                    </a:ext>
                  </a:extLst>
                </a:gridCol>
              </a:tblGrid>
              <a:tr h="464123">
                <a:tc>
                  <a:txBody>
                    <a:bodyPr/>
                    <a:lstStyle/>
                    <a:p>
                      <a:r>
                        <a:rPr lang="en-GB" dirty="0">
                          <a:solidFill>
                            <a:schemeClr val="accent1">
                              <a:lumMod val="50000"/>
                            </a:schemeClr>
                          </a:solidFill>
                        </a:rPr>
                        <a:t>¿</a:t>
                      </a:r>
                      <a:r>
                        <a:rPr lang="en-GB" dirty="0" err="1">
                          <a:solidFill>
                            <a:schemeClr val="accent1">
                              <a:lumMod val="50000"/>
                            </a:schemeClr>
                          </a:solidFill>
                        </a:rPr>
                        <a:t>Cuándo</a:t>
                      </a:r>
                      <a:r>
                        <a:rPr lang="en-GB" dirty="0">
                          <a:solidFill>
                            <a:schemeClr val="accent1">
                              <a:lumMod val="50000"/>
                            </a:schemeClr>
                          </a:solidFill>
                        </a:rPr>
                        <a:t>?</a:t>
                      </a:r>
                    </a:p>
                  </a:txBody>
                  <a:tcPr>
                    <a:solidFill>
                      <a:srgbClr val="FBF0D5"/>
                    </a:solidFill>
                  </a:tcPr>
                </a:tc>
                <a:tc>
                  <a:txBody>
                    <a:bodyPr/>
                    <a:lstStyle/>
                    <a:p>
                      <a:r>
                        <a:rPr lang="en-GB" dirty="0">
                          <a:solidFill>
                            <a:schemeClr val="accent1">
                              <a:lumMod val="50000"/>
                            </a:schemeClr>
                          </a:solidFill>
                        </a:rPr>
                        <a:t>el l______</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m_____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j______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v_____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s______</a:t>
                      </a:r>
                    </a:p>
                    <a:p>
                      <a:endParaRPr lang="en-GB" dirty="0">
                        <a:solidFill>
                          <a:schemeClr val="accent1">
                            <a:lumMod val="50000"/>
                          </a:schemeClr>
                        </a:solidFill>
                      </a:endParaRP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rPr>
                        <a:t>el d_____</a:t>
                      </a:r>
                    </a:p>
                  </a:txBody>
                  <a:tcPr>
                    <a:solidFill>
                      <a:srgbClr val="FBF0D5"/>
                    </a:solidFill>
                  </a:tcPr>
                </a:tc>
                <a:extLst>
                  <a:ext uri="{0D108BD9-81ED-4DB2-BD59-A6C34878D82A}">
                    <a16:rowId xmlns:a16="http://schemas.microsoft.com/office/drawing/2014/main" val="1244020984"/>
                  </a:ext>
                </a:extLst>
              </a:tr>
              <a:tr h="894649">
                <a:tc>
                  <a:txBody>
                    <a:bodyPr/>
                    <a:lstStyle/>
                    <a:p>
                      <a:r>
                        <a:rPr lang="en-GB" dirty="0">
                          <a:solidFill>
                            <a:schemeClr val="accent1">
                              <a:lumMod val="50000"/>
                            </a:schemeClr>
                          </a:solidFill>
                        </a:rPr>
                        <a:t>¿</a:t>
                      </a:r>
                      <a:r>
                        <a:rPr lang="en-GB" dirty="0" err="1">
                          <a:solidFill>
                            <a:schemeClr val="accent1">
                              <a:lumMod val="50000"/>
                            </a:schemeClr>
                          </a:solidFill>
                        </a:rPr>
                        <a:t>Quién</a:t>
                      </a:r>
                      <a:r>
                        <a:rPr lang="en-GB" dirty="0">
                          <a:solidFill>
                            <a:schemeClr val="accent1">
                              <a:lumMod val="50000"/>
                            </a:schemeClr>
                          </a:solidFill>
                        </a:rPr>
                        <a:t>?</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tc>
                  <a:txBody>
                    <a:bodyPr/>
                    <a:lstStyle/>
                    <a:p>
                      <a:r>
                        <a:rPr lang="en-GB" sz="1600" dirty="0">
                          <a:solidFill>
                            <a:schemeClr val="accent1">
                              <a:lumMod val="50000"/>
                            </a:schemeClr>
                          </a:solidFill>
                        </a:rPr>
                        <a:t>‘You’</a:t>
                      </a:r>
                    </a:p>
                    <a:p>
                      <a:endParaRPr lang="en-GB" sz="1600" dirty="0">
                        <a:solidFill>
                          <a:schemeClr val="accent1">
                            <a:lumMod val="50000"/>
                          </a:schemeClr>
                        </a:solidFill>
                      </a:endParaRPr>
                    </a:p>
                    <a:p>
                      <a:r>
                        <a:rPr lang="en-GB" sz="1600" dirty="0">
                          <a:solidFill>
                            <a:schemeClr val="accent1">
                              <a:lumMod val="50000"/>
                            </a:schemeClr>
                          </a:solidFill>
                        </a:rPr>
                        <a:t>‘He’</a:t>
                      </a:r>
                    </a:p>
                  </a:txBody>
                  <a:tcPr>
                    <a:solidFill>
                      <a:srgbClr val="FBF0D5"/>
                    </a:solidFill>
                  </a:tcPr>
                </a:tc>
                <a:extLst>
                  <a:ext uri="{0D108BD9-81ED-4DB2-BD59-A6C34878D82A}">
                    <a16:rowId xmlns:a16="http://schemas.microsoft.com/office/drawing/2014/main" val="918271774"/>
                  </a:ext>
                </a:extLst>
              </a:tr>
              <a:tr h="1814976">
                <a:tc>
                  <a:txBody>
                    <a:bodyPr/>
                    <a:lstStyle/>
                    <a:p>
                      <a:r>
                        <a:rPr lang="en-GB" dirty="0">
                          <a:solidFill>
                            <a:schemeClr val="accent1">
                              <a:lumMod val="50000"/>
                            </a:schemeClr>
                          </a:solidFill>
                        </a:rPr>
                        <a:t>¿</a:t>
                      </a:r>
                      <a:r>
                        <a:rPr lang="en-GB" dirty="0" err="1">
                          <a:solidFill>
                            <a:schemeClr val="accent1">
                              <a:lumMod val="50000"/>
                            </a:schemeClr>
                          </a:solidFill>
                        </a:rPr>
                        <a:t>Qué</a:t>
                      </a:r>
                      <a:r>
                        <a:rPr lang="en-GB" dirty="0">
                          <a:solidFill>
                            <a:schemeClr val="accent1">
                              <a:lumMod val="50000"/>
                            </a:schemeClr>
                          </a:solidFill>
                        </a:rPr>
                        <a:t> </a:t>
                      </a:r>
                      <a:r>
                        <a:rPr lang="en-GB" dirty="0" err="1">
                          <a:solidFill>
                            <a:schemeClr val="accent1">
                              <a:lumMod val="50000"/>
                            </a:schemeClr>
                          </a:solidFill>
                        </a:rPr>
                        <a:t>tarea</a:t>
                      </a:r>
                      <a:r>
                        <a:rPr lang="en-GB" dirty="0">
                          <a:solidFill>
                            <a:schemeClr val="accent1">
                              <a:lumMod val="50000"/>
                            </a:schemeClr>
                          </a:solidFill>
                        </a:rPr>
                        <a:t>?</a:t>
                      </a:r>
                    </a:p>
                  </a:txBody>
                  <a:tcPr>
                    <a:solidFill>
                      <a:srgbClr val="FBF0D5"/>
                    </a:solidFill>
                  </a:tcPr>
                </a:tc>
                <a:tc>
                  <a:txBody>
                    <a:bodyPr/>
                    <a:lstStyle/>
                    <a:p>
                      <a:r>
                        <a:rPr lang="en-GB" sz="1600" dirty="0">
                          <a:solidFill>
                            <a:schemeClr val="accent1">
                              <a:lumMod val="50000"/>
                            </a:schemeClr>
                          </a:solidFill>
                        </a:rPr>
                        <a:t>clean the bike</a:t>
                      </a:r>
                    </a:p>
                    <a:p>
                      <a:endParaRPr lang="en-GB" sz="1600" dirty="0">
                        <a:solidFill>
                          <a:schemeClr val="accent1">
                            <a:lumMod val="50000"/>
                          </a:schemeClr>
                        </a:solidFill>
                      </a:endParaRPr>
                    </a:p>
                    <a:p>
                      <a:r>
                        <a:rPr lang="en-GB" sz="1600" dirty="0">
                          <a:solidFill>
                            <a:schemeClr val="accent1">
                              <a:lumMod val="50000"/>
                            </a:schemeClr>
                          </a:solidFill>
                        </a:rPr>
                        <a:t>buy the newspaper</a:t>
                      </a:r>
                    </a:p>
                  </a:txBody>
                  <a:tcPr>
                    <a:solidFill>
                      <a:srgbClr val="FBF0D5"/>
                    </a:solidFill>
                  </a:tcPr>
                </a:tc>
                <a:tc>
                  <a:txBody>
                    <a:bodyPr/>
                    <a:lstStyle/>
                    <a:p>
                      <a:r>
                        <a:rPr lang="en-GB" sz="1600" dirty="0">
                          <a:solidFill>
                            <a:schemeClr val="accent1">
                              <a:lumMod val="50000"/>
                            </a:schemeClr>
                          </a:solidFill>
                        </a:rPr>
                        <a:t>clean the house</a:t>
                      </a:r>
                    </a:p>
                    <a:p>
                      <a:endParaRPr lang="en-GB" sz="1600" dirty="0">
                        <a:solidFill>
                          <a:schemeClr val="accent1">
                            <a:lumMod val="50000"/>
                          </a:schemeClr>
                        </a:solidFill>
                      </a:endParaRPr>
                    </a:p>
                    <a:p>
                      <a:r>
                        <a:rPr lang="en-GB" sz="1600" dirty="0">
                          <a:solidFill>
                            <a:schemeClr val="accent1">
                              <a:lumMod val="50000"/>
                            </a:schemeClr>
                          </a:solidFill>
                        </a:rPr>
                        <a:t>to organize the books</a:t>
                      </a:r>
                    </a:p>
                  </a:txBody>
                  <a:tcPr>
                    <a:solidFill>
                      <a:srgbClr val="FBF0D5"/>
                    </a:solidFill>
                  </a:tcPr>
                </a:tc>
                <a:tc>
                  <a:txBody>
                    <a:bodyPr/>
                    <a:lstStyle/>
                    <a:p>
                      <a:r>
                        <a:rPr lang="en-GB" sz="1600" dirty="0">
                          <a:solidFill>
                            <a:schemeClr val="accent1">
                              <a:lumMod val="50000"/>
                            </a:schemeClr>
                          </a:solidFill>
                        </a:rPr>
                        <a:t>look for a new shirt</a:t>
                      </a:r>
                    </a:p>
                    <a:p>
                      <a:endParaRPr lang="en-GB" sz="1600" dirty="0">
                        <a:solidFill>
                          <a:schemeClr val="accent1">
                            <a:lumMod val="50000"/>
                          </a:schemeClr>
                        </a:solidFill>
                      </a:endParaRPr>
                    </a:p>
                    <a:p>
                      <a:r>
                        <a:rPr lang="en-GB" sz="1600" dirty="0">
                          <a:solidFill>
                            <a:schemeClr val="accent1">
                              <a:lumMod val="50000"/>
                            </a:schemeClr>
                          </a:solidFill>
                        </a:rPr>
                        <a:t>wash a shirt</a:t>
                      </a:r>
                    </a:p>
                  </a:txBody>
                  <a:tcPr>
                    <a:solidFill>
                      <a:srgbClr val="FBF0D5"/>
                    </a:solidFill>
                  </a:tcPr>
                </a:tc>
                <a:tc>
                  <a:txBody>
                    <a:bodyPr/>
                    <a:lstStyle/>
                    <a:p>
                      <a:r>
                        <a:rPr lang="en-GB" sz="1600" dirty="0">
                          <a:solidFill>
                            <a:schemeClr val="accent1">
                              <a:lumMod val="50000"/>
                            </a:schemeClr>
                          </a:solidFill>
                        </a:rPr>
                        <a:t>walk to school</a:t>
                      </a:r>
                    </a:p>
                    <a:p>
                      <a:endParaRPr lang="en-GB" sz="1600" dirty="0">
                        <a:solidFill>
                          <a:schemeClr val="accent1">
                            <a:lumMod val="50000"/>
                          </a:schemeClr>
                        </a:solidFill>
                      </a:endParaRPr>
                    </a:p>
                    <a:p>
                      <a:r>
                        <a:rPr lang="en-GB" sz="1600" dirty="0">
                          <a:solidFill>
                            <a:schemeClr val="accent1">
                              <a:lumMod val="50000"/>
                            </a:schemeClr>
                          </a:solidFill>
                        </a:rPr>
                        <a:t>buy a new phone</a:t>
                      </a:r>
                    </a:p>
                  </a:txBody>
                  <a:tcPr>
                    <a:solidFill>
                      <a:srgbClr val="FBF0D5"/>
                    </a:solidFill>
                  </a:tcPr>
                </a:tc>
                <a:tc>
                  <a:txBody>
                    <a:bodyPr/>
                    <a:lstStyle/>
                    <a:p>
                      <a:r>
                        <a:rPr lang="en-GB" sz="1600" dirty="0">
                          <a:solidFill>
                            <a:schemeClr val="accent1">
                              <a:lumMod val="50000"/>
                            </a:schemeClr>
                          </a:solidFill>
                        </a:rPr>
                        <a:t>study English</a:t>
                      </a:r>
                    </a:p>
                    <a:p>
                      <a:endParaRPr lang="en-GB" sz="1600" dirty="0">
                        <a:solidFill>
                          <a:schemeClr val="accent1">
                            <a:lumMod val="50000"/>
                          </a:schemeClr>
                        </a:solidFill>
                      </a:endParaRPr>
                    </a:p>
                    <a:p>
                      <a:r>
                        <a:rPr lang="en-GB" sz="1600" dirty="0">
                          <a:solidFill>
                            <a:schemeClr val="accent1">
                              <a:lumMod val="50000"/>
                            </a:schemeClr>
                          </a:solidFill>
                        </a:rPr>
                        <a:t>make the beds</a:t>
                      </a:r>
                    </a:p>
                  </a:txBody>
                  <a:tcPr>
                    <a:solidFill>
                      <a:srgbClr val="FBF0D5"/>
                    </a:solidFill>
                  </a:tcPr>
                </a:tc>
                <a:tc>
                  <a:txBody>
                    <a:bodyPr/>
                    <a:lstStyle/>
                    <a:p>
                      <a:r>
                        <a:rPr lang="en-GB" sz="1600" dirty="0">
                          <a:solidFill>
                            <a:schemeClr val="accent1">
                              <a:lumMod val="50000"/>
                            </a:schemeClr>
                          </a:solidFill>
                        </a:rPr>
                        <a:t>change the gift</a:t>
                      </a:r>
                    </a:p>
                    <a:p>
                      <a:endParaRPr lang="en-GB" sz="1600" dirty="0">
                        <a:solidFill>
                          <a:schemeClr val="accent1">
                            <a:lumMod val="50000"/>
                          </a:schemeClr>
                        </a:solidFill>
                      </a:endParaRPr>
                    </a:p>
                    <a:p>
                      <a:r>
                        <a:rPr lang="en-GB" sz="1600" dirty="0">
                          <a:solidFill>
                            <a:schemeClr val="accent1">
                              <a:lumMod val="50000"/>
                            </a:schemeClr>
                          </a:solidFill>
                        </a:rPr>
                        <a:t>wash the dog</a:t>
                      </a:r>
                    </a:p>
                  </a:txBody>
                  <a:tcPr>
                    <a:solidFill>
                      <a:srgbClr val="FBF0D5"/>
                    </a:solidFill>
                  </a:tcPr>
                </a:tc>
                <a:tc>
                  <a:txBody>
                    <a:bodyPr/>
                    <a:lstStyle/>
                    <a:p>
                      <a:r>
                        <a:rPr lang="en-GB" sz="1600" dirty="0">
                          <a:solidFill>
                            <a:schemeClr val="accent1">
                              <a:lumMod val="50000"/>
                            </a:schemeClr>
                          </a:solidFill>
                        </a:rPr>
                        <a:t>wash the plates</a:t>
                      </a:r>
                    </a:p>
                    <a:p>
                      <a:endParaRPr lang="en-GB" sz="1600" dirty="0">
                        <a:solidFill>
                          <a:schemeClr val="accent1">
                            <a:lumMod val="50000"/>
                          </a:schemeClr>
                        </a:solidFill>
                      </a:endParaRPr>
                    </a:p>
                    <a:p>
                      <a:r>
                        <a:rPr lang="en-GB" sz="1600" dirty="0">
                          <a:solidFill>
                            <a:schemeClr val="accent1">
                              <a:lumMod val="50000"/>
                            </a:schemeClr>
                          </a:solidFill>
                        </a:rPr>
                        <a:t>work in the shop</a:t>
                      </a:r>
                    </a:p>
                  </a:txBody>
                  <a:tcPr>
                    <a:solidFill>
                      <a:srgbClr val="FBF0D5"/>
                    </a:solidFill>
                  </a:tcPr>
                </a:tc>
                <a:extLst>
                  <a:ext uri="{0D108BD9-81ED-4DB2-BD59-A6C34878D82A}">
                    <a16:rowId xmlns:a16="http://schemas.microsoft.com/office/drawing/2014/main" val="1013534376"/>
                  </a:ext>
                </a:extLst>
              </a:tr>
            </a:tbl>
          </a:graphicData>
        </a:graphic>
      </p:graphicFrame>
      <p:sp>
        <p:nvSpPr>
          <p:cNvPr id="13" name="Title 10">
            <a:extLst>
              <a:ext uri="{FF2B5EF4-FFF2-40B4-BE49-F238E27FC236}">
                <a16:creationId xmlns:a16="http://schemas.microsoft.com/office/drawing/2014/main" id="{7A2D4BB8-CBAA-4AF1-A8D1-3D558BED4735}"/>
              </a:ext>
            </a:extLst>
          </p:cNvPr>
          <p:cNvSpPr>
            <a:spLocks noGrp="1"/>
          </p:cNvSpPr>
          <p:nvPr>
            <p:ph type="title"/>
          </p:nvPr>
        </p:nvSpPr>
        <p:spPr>
          <a:xfrm rot="16200000">
            <a:off x="-432000" y="576000"/>
            <a:ext cx="1728000" cy="648000"/>
          </a:xfrm>
        </p:spPr>
        <p:txBody>
          <a:bodyPr>
            <a:normAutofit/>
          </a:bodyPr>
          <a:lstStyle/>
          <a:p>
            <a:pPr lvl="0">
              <a:lnSpc>
                <a:spcPct val="100000"/>
              </a:lnSpc>
              <a:spcBef>
                <a:spcPts val="0"/>
              </a:spcBef>
            </a:pPr>
            <a:r>
              <a:rPr lang="en-GB" sz="2200" b="1" dirty="0">
                <a:solidFill>
                  <a:schemeClr val="accent1">
                    <a:lumMod val="50000"/>
                  </a:schemeClr>
                </a:solidFill>
                <a:latin typeface="Century Gothic" panose="020F0302020204030204"/>
                <a:ea typeface="+mn-ea"/>
                <a:cs typeface="+mn-cs"/>
              </a:rPr>
              <a:t>Persona B</a:t>
            </a:r>
            <a:endParaRPr lang="en-GB" dirty="0">
              <a:solidFill>
                <a:schemeClr val="accent1">
                  <a:lumMod val="50000"/>
                </a:schemeClr>
              </a:solidFill>
            </a:endParaRPr>
          </a:p>
        </p:txBody>
      </p:sp>
      <p:sp>
        <p:nvSpPr>
          <p:cNvPr id="14" name="TextBox 13">
            <a:extLst>
              <a:ext uri="{FF2B5EF4-FFF2-40B4-BE49-F238E27FC236}">
                <a16:creationId xmlns:a16="http://schemas.microsoft.com/office/drawing/2014/main" id="{60F497E9-4654-4F38-A944-EDB38589DA95}"/>
              </a:ext>
            </a:extLst>
          </p:cNvPr>
          <p:cNvSpPr txBox="1"/>
          <p:nvPr/>
        </p:nvSpPr>
        <p:spPr>
          <a:xfrm>
            <a:off x="44" y="1952442"/>
            <a:ext cx="929643" cy="1015663"/>
          </a:xfrm>
          <a:prstGeom prst="rect">
            <a:avLst/>
          </a:prstGeom>
          <a:noFill/>
        </p:spPr>
        <p:txBody>
          <a:bodyPr wrap="square" rtlCol="0">
            <a:spAutoFit/>
          </a:bodyPr>
          <a:lstStyle/>
          <a:p>
            <a:pPr algn="ctr"/>
            <a:r>
              <a:rPr lang="en-GB" sz="2000" dirty="0">
                <a:solidFill>
                  <a:schemeClr val="accent1">
                    <a:lumMod val="50000"/>
                  </a:schemeClr>
                </a:solidFill>
              </a:rPr>
              <a:t>Listen and circle</a:t>
            </a:r>
          </a:p>
        </p:txBody>
      </p:sp>
      <p:cxnSp>
        <p:nvCxnSpPr>
          <p:cNvPr id="15" name="Straight Arrow Connector 14">
            <a:extLst>
              <a:ext uri="{FF2B5EF4-FFF2-40B4-BE49-F238E27FC236}">
                <a16:creationId xmlns:a16="http://schemas.microsoft.com/office/drawing/2014/main" id="{E0C25B4B-D6A3-4755-9163-D601960C7DD5}"/>
              </a:ext>
            </a:extLst>
          </p:cNvPr>
          <p:cNvCxnSpPr/>
          <p:nvPr/>
        </p:nvCxnSpPr>
        <p:spPr>
          <a:xfrm>
            <a:off x="111059" y="3222567"/>
            <a:ext cx="781624" cy="0"/>
          </a:xfrm>
          <a:prstGeom prst="straightConnector1">
            <a:avLst/>
          </a:prstGeom>
          <a:ln w="28575">
            <a:solidFill>
              <a:srgbClr val="F664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30958B34-C6FE-4201-83BB-439388E1D4DA}"/>
              </a:ext>
            </a:extLst>
          </p:cNvPr>
          <p:cNvSpPr/>
          <p:nvPr/>
        </p:nvSpPr>
        <p:spPr>
          <a:xfrm>
            <a:off x="2300372" y="1088901"/>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D07AACC-A07A-47DB-84C7-E8B13B9C0859}"/>
              </a:ext>
            </a:extLst>
          </p:cNvPr>
          <p:cNvSpPr/>
          <p:nvPr/>
        </p:nvSpPr>
        <p:spPr>
          <a:xfrm>
            <a:off x="2131038" y="2744634"/>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3F12043-7169-4706-A186-D0D8F124ECB3}"/>
              </a:ext>
            </a:extLst>
          </p:cNvPr>
          <p:cNvSpPr/>
          <p:nvPr/>
        </p:nvSpPr>
        <p:spPr>
          <a:xfrm>
            <a:off x="3621172" y="1613268"/>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93CF4EE3-AAEB-4092-A093-39A1FAD74B95}"/>
              </a:ext>
            </a:extLst>
          </p:cNvPr>
          <p:cNvSpPr/>
          <p:nvPr/>
        </p:nvSpPr>
        <p:spPr>
          <a:xfrm>
            <a:off x="3487794" y="2719983"/>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538C79FE-C44B-4577-80C7-3A5609BE294A}"/>
              </a:ext>
            </a:extLst>
          </p:cNvPr>
          <p:cNvSpPr/>
          <p:nvPr/>
        </p:nvSpPr>
        <p:spPr>
          <a:xfrm>
            <a:off x="4987193" y="1566834"/>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CBD7DBF-775F-4258-9156-0CC74E7F79A7}"/>
              </a:ext>
            </a:extLst>
          </p:cNvPr>
          <p:cNvSpPr/>
          <p:nvPr/>
        </p:nvSpPr>
        <p:spPr>
          <a:xfrm>
            <a:off x="4987193" y="2010966"/>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1D0450A-96D1-4079-B2EF-1C179591CD8F}"/>
              </a:ext>
            </a:extLst>
          </p:cNvPr>
          <p:cNvSpPr/>
          <p:nvPr/>
        </p:nvSpPr>
        <p:spPr>
          <a:xfrm>
            <a:off x="6396910" y="1088901"/>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A39E24E-C2C1-43AF-BFBF-06B4D6BAC43F}"/>
              </a:ext>
            </a:extLst>
          </p:cNvPr>
          <p:cNvSpPr/>
          <p:nvPr/>
        </p:nvSpPr>
        <p:spPr>
          <a:xfrm>
            <a:off x="6210112" y="19770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AA4EAEF-2FA3-4064-876C-81E4A25F8E25}"/>
              </a:ext>
            </a:extLst>
          </p:cNvPr>
          <p:cNvSpPr/>
          <p:nvPr/>
        </p:nvSpPr>
        <p:spPr>
          <a:xfrm>
            <a:off x="7821341" y="1582331"/>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14AE06E-B95F-4E4A-9DA5-C88E20B2D6D1}"/>
              </a:ext>
            </a:extLst>
          </p:cNvPr>
          <p:cNvSpPr/>
          <p:nvPr/>
        </p:nvSpPr>
        <p:spPr>
          <a:xfrm>
            <a:off x="7762767" y="2695332"/>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F6CDC665-B3FE-41A4-91EE-A40F0703EDC8}"/>
              </a:ext>
            </a:extLst>
          </p:cNvPr>
          <p:cNvSpPr/>
          <p:nvPr/>
        </p:nvSpPr>
        <p:spPr>
          <a:xfrm>
            <a:off x="9238925" y="1088900"/>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03E16CDE-A1AA-462C-9AD4-3725C6C9966A}"/>
              </a:ext>
            </a:extLst>
          </p:cNvPr>
          <p:cNvSpPr/>
          <p:nvPr/>
        </p:nvSpPr>
        <p:spPr>
          <a:xfrm>
            <a:off x="9044260" y="1977035"/>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2835D31B-7E53-4D87-ACD9-DE631440AC03}"/>
              </a:ext>
            </a:extLst>
          </p:cNvPr>
          <p:cNvSpPr/>
          <p:nvPr/>
        </p:nvSpPr>
        <p:spPr>
          <a:xfrm>
            <a:off x="10634699" y="1087464"/>
            <a:ext cx="898503" cy="47793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2BF5EDEB-5651-4C43-B63D-D526EC2C04ED}"/>
              </a:ext>
            </a:extLst>
          </p:cNvPr>
          <p:cNvSpPr/>
          <p:nvPr/>
        </p:nvSpPr>
        <p:spPr>
          <a:xfrm>
            <a:off x="10419692" y="2695332"/>
            <a:ext cx="1611229" cy="684366"/>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88684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928091" cy="879475"/>
          </a:xfrm>
        </p:spPr>
        <p:txBody>
          <a:bodyPr>
            <a:normAutofit fontScale="90000"/>
          </a:bodyPr>
          <a:lstStyle/>
          <a:p>
            <a:pPr algn="l"/>
            <a:r>
              <a:rPr lang="en-GB" sz="4000" b="1" dirty="0">
                <a:solidFill>
                  <a:prstClr val="white"/>
                </a:solidFill>
              </a:rPr>
              <a:t>Describing what people must </a:t>
            </a:r>
            <a:br>
              <a:rPr lang="en-GB" sz="4000" b="1" dirty="0">
                <a:solidFill>
                  <a:prstClr val="white"/>
                </a:solidFill>
              </a:rPr>
            </a:br>
            <a:r>
              <a:rPr lang="en-GB" sz="4000" b="1" dirty="0">
                <a:solidFill>
                  <a:prstClr val="white"/>
                </a:solidFill>
              </a:rPr>
              <a:t>(vs can or want to) do</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lvl="0" algn="l" defTabSz="742950">
              <a:spcBef>
                <a:spcPts val="813"/>
              </a:spcBef>
            </a:pPr>
            <a:r>
              <a:rPr lang="en-GB" sz="2800" dirty="0">
                <a:solidFill>
                  <a:prstClr val="white"/>
                </a:solidFill>
              </a:rPr>
              <a:t>Using modal verb ‘</a:t>
            </a:r>
            <a:r>
              <a:rPr lang="en-GB" sz="2800" dirty="0" err="1">
                <a:solidFill>
                  <a:prstClr val="white"/>
                </a:solidFill>
              </a:rPr>
              <a:t>deber</a:t>
            </a:r>
            <a:r>
              <a:rPr lang="en-GB" sz="2800" dirty="0">
                <a:solidFill>
                  <a:prstClr val="white"/>
                </a:solidFill>
              </a:rPr>
              <a:t>’</a:t>
            </a:r>
            <a:endParaRPr lang="en-GB" sz="2800" dirty="0">
              <a:solidFill>
                <a:srgbClr val="4472C4">
                  <a:lumMod val="50000"/>
                </a:srgbClr>
              </a:solidFill>
            </a:endParaRPr>
          </a:p>
          <a:p>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90329" y="3632652"/>
            <a:ext cx="5659326"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[ca], [co], [cu] [revisited]</a:t>
            </a:r>
            <a:endParaRPr lang="en-US" sz="28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2.2 - Week 3 - Lesson 44</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808120"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Izquierdo / Nick Avery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05/07/2</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59992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80286" y="2921168"/>
            <a:ext cx="11228041" cy="1015663"/>
          </a:xfrm>
          <a:prstGeom prst="rect">
            <a:avLst/>
          </a:prstGeom>
          <a:noFill/>
        </p:spPr>
        <p:txBody>
          <a:bodyPr wrap="square" rtlCol="0">
            <a:spAutoFit/>
          </a:bodyPr>
          <a:lstStyle/>
          <a:p>
            <a:pPr>
              <a:defRPr/>
            </a:pPr>
            <a:r>
              <a:rPr lang="es-CO" sz="6000" dirty="0">
                <a:solidFill>
                  <a:srgbClr val="5B9BD5">
                    <a:lumMod val="50000"/>
                  </a:srgbClr>
                </a:solidFill>
                <a:cs typeface="Calibri" panose="020F0502020204030204" pitchFamily="34" charset="0"/>
              </a:rPr>
              <a:t>Doy libros a un</a:t>
            </a:r>
            <a:r>
              <a:rPr lang="es-CO" sz="6000" dirty="0">
                <a:solidFill>
                  <a:srgbClr val="002060"/>
                </a:solidFill>
                <a:cs typeface="Calibri" panose="020F0502020204030204" pitchFamily="34" charset="0"/>
              </a:rPr>
              <a:t> </a:t>
            </a:r>
            <a:r>
              <a:rPr lang="es-CO" sz="6000" b="1" dirty="0">
                <a:solidFill>
                  <a:srgbClr val="E25B00"/>
                </a:solidFill>
                <a:cs typeface="Calibri" panose="020F0502020204030204" pitchFamily="34" charset="0"/>
              </a:rPr>
              <a:t>co</a:t>
            </a:r>
            <a:r>
              <a:rPr lang="es-CO" sz="6000" dirty="0">
                <a:solidFill>
                  <a:srgbClr val="5B9BD5">
                    <a:lumMod val="50000"/>
                  </a:srgbClr>
                </a:solidFill>
                <a:cs typeface="Calibri" panose="020F0502020204030204" pitchFamily="34" charset="0"/>
              </a:rPr>
              <a:t>mpañero.</a:t>
            </a:r>
          </a:p>
        </p:txBody>
      </p:sp>
      <p:sp>
        <p:nvSpPr>
          <p:cNvPr id="13" name="TextBox 12"/>
          <p:cNvSpPr txBox="1"/>
          <p:nvPr/>
        </p:nvSpPr>
        <p:spPr>
          <a:xfrm>
            <a:off x="2258084" y="4641371"/>
            <a:ext cx="7960003" cy="769441"/>
          </a:xfrm>
          <a:prstGeom prst="rect">
            <a:avLst/>
          </a:prstGeom>
          <a:noFill/>
        </p:spPr>
        <p:txBody>
          <a:bodyPr wrap="square" rtlCol="0">
            <a:spAutoFit/>
          </a:bodyPr>
          <a:lstStyle/>
          <a:p>
            <a:pPr>
              <a:defRPr/>
            </a:pPr>
            <a:r>
              <a:rPr lang="es-CO" sz="4400" dirty="0">
                <a:solidFill>
                  <a:srgbClr val="5B9BD5">
                    <a:lumMod val="50000"/>
                  </a:srgbClr>
                </a:solidFill>
                <a:cs typeface="Calibri" panose="020F0502020204030204" pitchFamily="34" charset="0"/>
              </a:rPr>
              <a:t>I </a:t>
            </a:r>
            <a:r>
              <a:rPr lang="es-CO" sz="4400" dirty="0" err="1">
                <a:solidFill>
                  <a:srgbClr val="5B9BD5">
                    <a:lumMod val="50000"/>
                  </a:srgbClr>
                </a:solidFill>
                <a:cs typeface="Calibri" panose="020F0502020204030204" pitchFamily="34" charset="0"/>
              </a:rPr>
              <a:t>give</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books</a:t>
            </a:r>
            <a:r>
              <a:rPr lang="es-CO" sz="4400" dirty="0">
                <a:solidFill>
                  <a:srgbClr val="5B9BD5">
                    <a:lumMod val="50000"/>
                  </a:srgbClr>
                </a:solidFill>
                <a:cs typeface="Calibri" panose="020F0502020204030204" pitchFamily="34" charset="0"/>
              </a:rPr>
              <a:t> to a </a:t>
            </a:r>
            <a:r>
              <a:rPr lang="es-CO" sz="4400" dirty="0" err="1">
                <a:solidFill>
                  <a:srgbClr val="5B9BD5">
                    <a:lumMod val="50000"/>
                  </a:srgbClr>
                </a:solidFill>
                <a:cs typeface="Calibri" panose="020F0502020204030204" pitchFamily="34" charset="0"/>
              </a:rPr>
              <a:t>classmate</a:t>
            </a:r>
            <a:r>
              <a:rPr lang="es-CO" sz="4400" dirty="0">
                <a:solidFill>
                  <a:srgbClr val="5B9BD5">
                    <a:lumMod val="50000"/>
                  </a:srgbClr>
                </a:solidFill>
                <a:cs typeface="Calibri" panose="020F0502020204030204" pitchFamily="34" charset="0"/>
              </a:rPr>
              <a:t>.</a:t>
            </a:r>
          </a:p>
        </p:txBody>
      </p:sp>
      <p:sp>
        <p:nvSpPr>
          <p:cNvPr id="16" name="Action Button: Custom 15">
            <a:hlinkClick r:id="" action="ppaction://noaction" highlightClick="1">
              <a:snd r:embed="rId3" name="doy libros a un companero.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1</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388" y="1982688"/>
            <a:ext cx="522871" cy="544657"/>
          </a:xfrm>
          <a:prstGeom prst="rect">
            <a:avLst/>
          </a:prstGeom>
        </p:spPr>
      </p:pic>
      <p:sp>
        <p:nvSpPr>
          <p:cNvPr id="19" name="TextBox 18"/>
          <p:cNvSpPr txBox="1"/>
          <p:nvPr/>
        </p:nvSpPr>
        <p:spPr>
          <a:xfrm>
            <a:off x="1595621" y="1942321"/>
            <a:ext cx="2321285" cy="646331"/>
          </a:xfrm>
          <a:prstGeom prst="rect">
            <a:avLst/>
          </a:prstGeom>
          <a:noFill/>
        </p:spPr>
        <p:txBody>
          <a:bodyPr wrap="square" rtlCol="0">
            <a:spAutoFit/>
          </a:bodyPr>
          <a:lstStyle/>
          <a:p>
            <a:r>
              <a:rPr lang="en-GB" sz="3600" b="1" dirty="0">
                <a:solidFill>
                  <a:srgbClr val="5B9BD5">
                    <a:lumMod val="50000"/>
                  </a:srgbClr>
                </a:solidFill>
              </a:rPr>
              <a:t>CO</a:t>
            </a:r>
          </a:p>
        </p:txBody>
      </p:sp>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Tree>
    <p:extLst>
      <p:ext uri="{BB962C8B-B14F-4D97-AF65-F5344CB8AC3E}">
        <p14:creationId xmlns:p14="http://schemas.microsoft.com/office/powerpoint/2010/main" val="179782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875448"/>
            <a:ext cx="12208327" cy="1938992"/>
          </a:xfrm>
          <a:prstGeom prst="rect">
            <a:avLst/>
          </a:prstGeom>
          <a:noFill/>
        </p:spPr>
        <p:txBody>
          <a:bodyPr wrap="square" rtlCol="0">
            <a:spAutoFit/>
          </a:bodyPr>
          <a:lstStyle/>
          <a:p>
            <a:pPr algn="ctr">
              <a:defRPr/>
            </a:pPr>
            <a:r>
              <a:rPr lang="es-CO" sz="6000" dirty="0">
                <a:solidFill>
                  <a:srgbClr val="5B9BD5">
                    <a:lumMod val="50000"/>
                  </a:srgbClr>
                </a:solidFill>
                <a:cs typeface="Calibri" panose="020F0502020204030204" pitchFamily="34" charset="0"/>
              </a:rPr>
              <a:t>La madre quiere un </a:t>
            </a:r>
            <a:r>
              <a:rPr lang="es-CO" sz="6000" b="1" dirty="0">
                <a:solidFill>
                  <a:srgbClr val="E25B00"/>
                </a:solidFill>
                <a:cs typeface="Calibri" panose="020F0502020204030204" pitchFamily="34" charset="0"/>
              </a:rPr>
              <a:t>co</a:t>
            </a:r>
            <a:r>
              <a:rPr lang="es-CO" sz="6000" dirty="0">
                <a:solidFill>
                  <a:srgbClr val="5B9BD5">
                    <a:lumMod val="50000"/>
                  </a:srgbClr>
                </a:solidFill>
                <a:cs typeface="Calibri" panose="020F0502020204030204" pitchFamily="34" charset="0"/>
              </a:rPr>
              <a:t>che blan</a:t>
            </a:r>
            <a:r>
              <a:rPr lang="es-CO" sz="6000" b="1" dirty="0">
                <a:solidFill>
                  <a:srgbClr val="E25B00"/>
                </a:solidFill>
                <a:cs typeface="Calibri" panose="020F0502020204030204" pitchFamily="34" charset="0"/>
              </a:rPr>
              <a:t>co</a:t>
            </a:r>
            <a:r>
              <a:rPr lang="es-CO" sz="6000" dirty="0">
                <a:solidFill>
                  <a:srgbClr val="5B9BD5">
                    <a:lumMod val="50000"/>
                  </a:srgbClr>
                </a:solidFill>
                <a:cs typeface="Calibri" panose="020F0502020204030204" pitchFamily="34" charset="0"/>
              </a:rPr>
              <a:t>.</a:t>
            </a:r>
          </a:p>
        </p:txBody>
      </p:sp>
      <p:sp>
        <p:nvSpPr>
          <p:cNvPr id="13" name="TextBox 12"/>
          <p:cNvSpPr txBox="1"/>
          <p:nvPr/>
        </p:nvSpPr>
        <p:spPr>
          <a:xfrm>
            <a:off x="0" y="4778531"/>
            <a:ext cx="12208326" cy="769441"/>
          </a:xfrm>
          <a:prstGeom prst="rect">
            <a:avLst/>
          </a:prstGeom>
          <a:noFill/>
        </p:spPr>
        <p:txBody>
          <a:bodyPr wrap="square" rtlCol="0">
            <a:spAutoFit/>
          </a:bodyPr>
          <a:lstStyle/>
          <a:p>
            <a:pPr algn="ctr">
              <a:defRPr/>
            </a:pPr>
            <a:r>
              <a:rPr lang="es-CO" sz="4400" dirty="0" err="1">
                <a:solidFill>
                  <a:srgbClr val="5B9BD5">
                    <a:lumMod val="50000"/>
                  </a:srgbClr>
                </a:solidFill>
                <a:cs typeface="Calibri" panose="020F0502020204030204" pitchFamily="34" charset="0"/>
              </a:rPr>
              <a:t>The</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mother</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wants</a:t>
            </a:r>
            <a:r>
              <a:rPr lang="es-CO" sz="4400" dirty="0">
                <a:solidFill>
                  <a:srgbClr val="5B9BD5">
                    <a:lumMod val="50000"/>
                  </a:srgbClr>
                </a:solidFill>
                <a:cs typeface="Calibri" panose="020F0502020204030204" pitchFamily="34" charset="0"/>
              </a:rPr>
              <a:t> a </a:t>
            </a:r>
            <a:r>
              <a:rPr lang="es-CO" sz="4400" dirty="0" err="1">
                <a:solidFill>
                  <a:srgbClr val="5B9BD5">
                    <a:lumMod val="50000"/>
                  </a:srgbClr>
                </a:solidFill>
                <a:cs typeface="Calibri" panose="020F0502020204030204" pitchFamily="34" charset="0"/>
              </a:rPr>
              <a:t>white</a:t>
            </a:r>
            <a:r>
              <a:rPr lang="es-CO" sz="4400" dirty="0">
                <a:solidFill>
                  <a:srgbClr val="5B9BD5">
                    <a:lumMod val="50000"/>
                  </a:srgbClr>
                </a:solidFill>
                <a:cs typeface="Calibri" panose="020F0502020204030204" pitchFamily="34" charset="0"/>
              </a:rPr>
              <a:t> car.</a:t>
            </a:r>
          </a:p>
        </p:txBody>
      </p:sp>
      <p:sp>
        <p:nvSpPr>
          <p:cNvPr id="16" name="Action Button: Custom 15">
            <a:hlinkClick r:id="" action="ppaction://noaction" highlightClick="1">
              <a:snd r:embed="rId3" name="la madre quiere un coche blanco.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2</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388" y="1982688"/>
            <a:ext cx="522871" cy="544657"/>
          </a:xfrm>
          <a:prstGeom prst="rect">
            <a:avLst/>
          </a:prstGeom>
        </p:spPr>
      </p:pic>
      <p:sp>
        <p:nvSpPr>
          <p:cNvPr id="19" name="TextBox 18"/>
          <p:cNvSpPr txBox="1"/>
          <p:nvPr/>
        </p:nvSpPr>
        <p:spPr>
          <a:xfrm>
            <a:off x="1595621" y="1942321"/>
            <a:ext cx="2321285" cy="646331"/>
          </a:xfrm>
          <a:prstGeom prst="rect">
            <a:avLst/>
          </a:prstGeom>
          <a:noFill/>
        </p:spPr>
        <p:txBody>
          <a:bodyPr wrap="square" rtlCol="0">
            <a:spAutoFit/>
          </a:bodyPr>
          <a:lstStyle/>
          <a:p>
            <a:r>
              <a:rPr lang="en-GB" sz="3600" b="1" dirty="0">
                <a:solidFill>
                  <a:srgbClr val="5B9BD5">
                    <a:lumMod val="50000"/>
                  </a:srgbClr>
                </a:solidFill>
              </a:rPr>
              <a:t>CO</a:t>
            </a:r>
          </a:p>
        </p:txBody>
      </p:sp>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Tree>
    <p:extLst>
      <p:ext uri="{BB962C8B-B14F-4D97-AF65-F5344CB8AC3E}">
        <p14:creationId xmlns:p14="http://schemas.microsoft.com/office/powerpoint/2010/main" val="366312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95621" y="1942321"/>
            <a:ext cx="2321285" cy="646331"/>
          </a:xfrm>
          <a:prstGeom prst="rect">
            <a:avLst/>
          </a:prstGeom>
          <a:noFill/>
        </p:spPr>
        <p:txBody>
          <a:bodyPr wrap="square" rtlCol="0">
            <a:spAutoFit/>
          </a:bodyPr>
          <a:lstStyle/>
          <a:p>
            <a:r>
              <a:rPr lang="en-GB" sz="3600" b="1" dirty="0">
                <a:solidFill>
                  <a:srgbClr val="5B9BD5">
                    <a:lumMod val="50000"/>
                  </a:srgbClr>
                </a:solidFill>
              </a:rPr>
              <a:t>CO y CA</a:t>
            </a:r>
          </a:p>
        </p:txBody>
      </p:sp>
      <p:sp>
        <p:nvSpPr>
          <p:cNvPr id="7" name="TextBox 6"/>
          <p:cNvSpPr txBox="1"/>
          <p:nvPr/>
        </p:nvSpPr>
        <p:spPr>
          <a:xfrm>
            <a:off x="0" y="2921168"/>
            <a:ext cx="12208327" cy="1938992"/>
          </a:xfrm>
          <a:prstGeom prst="rect">
            <a:avLst/>
          </a:prstGeom>
          <a:noFill/>
        </p:spPr>
        <p:txBody>
          <a:bodyPr wrap="square" rtlCol="0">
            <a:spAutoFit/>
          </a:bodyPr>
          <a:lstStyle/>
          <a:p>
            <a:pPr algn="ctr">
              <a:defRPr/>
            </a:pPr>
            <a:r>
              <a:rPr lang="es-CO" sz="6000" dirty="0">
                <a:solidFill>
                  <a:srgbClr val="5B9BD5">
                    <a:lumMod val="50000"/>
                  </a:srgbClr>
                </a:solidFill>
                <a:cs typeface="Calibri" panose="020F0502020204030204" pitchFamily="34" charset="0"/>
              </a:rPr>
              <a:t>La hermana pasa tiempo </a:t>
            </a:r>
            <a:r>
              <a:rPr lang="es-CO" sz="6000" b="1" dirty="0">
                <a:solidFill>
                  <a:srgbClr val="E25B00"/>
                </a:solidFill>
                <a:cs typeface="Calibri" panose="020F0502020204030204" pitchFamily="34" charset="0"/>
              </a:rPr>
              <a:t>co</a:t>
            </a:r>
            <a:r>
              <a:rPr lang="es-CO" sz="6000" dirty="0">
                <a:solidFill>
                  <a:srgbClr val="5B9BD5">
                    <a:lumMod val="50000"/>
                  </a:srgbClr>
                </a:solidFill>
                <a:cs typeface="Calibri" panose="020F0502020204030204" pitchFamily="34" charset="0"/>
              </a:rPr>
              <a:t>n un amigo en la </a:t>
            </a:r>
            <a:r>
              <a:rPr lang="es-CO" sz="6000" b="1" dirty="0">
                <a:solidFill>
                  <a:srgbClr val="E25B00"/>
                </a:solidFill>
                <a:cs typeface="Calibri" panose="020F0502020204030204" pitchFamily="34" charset="0"/>
              </a:rPr>
              <a:t>ca</a:t>
            </a:r>
            <a:r>
              <a:rPr lang="es-CO" sz="6000" dirty="0">
                <a:solidFill>
                  <a:srgbClr val="5B9BD5">
                    <a:lumMod val="50000"/>
                  </a:srgbClr>
                </a:solidFill>
                <a:cs typeface="Calibri" panose="020F0502020204030204" pitchFamily="34" charset="0"/>
              </a:rPr>
              <a:t>lle.</a:t>
            </a:r>
          </a:p>
        </p:txBody>
      </p:sp>
      <p:sp>
        <p:nvSpPr>
          <p:cNvPr id="16" name="Action Button: Custom 15">
            <a:hlinkClick r:id="" action="ppaction://noaction" highlightClick="1">
              <a:snd r:embed="rId3" name="la hermana pasa tiempo con un amigo en la calle.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3</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5508" y="1982688"/>
            <a:ext cx="522871" cy="544657"/>
          </a:xfrm>
          <a:prstGeom prst="rect">
            <a:avLst/>
          </a:prstGeom>
        </p:spPr>
      </p:pic>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
        <p:nvSpPr>
          <p:cNvPr id="8" name="TextBox 7"/>
          <p:cNvSpPr txBox="1"/>
          <p:nvPr/>
        </p:nvSpPr>
        <p:spPr>
          <a:xfrm>
            <a:off x="0" y="4778531"/>
            <a:ext cx="12208326" cy="1446550"/>
          </a:xfrm>
          <a:prstGeom prst="rect">
            <a:avLst/>
          </a:prstGeom>
          <a:noFill/>
        </p:spPr>
        <p:txBody>
          <a:bodyPr wrap="square" rtlCol="0">
            <a:spAutoFit/>
          </a:bodyPr>
          <a:lstStyle/>
          <a:p>
            <a:pPr algn="ctr">
              <a:defRPr/>
            </a:pPr>
            <a:r>
              <a:rPr lang="es-CO" sz="4400" dirty="0" err="1">
                <a:solidFill>
                  <a:srgbClr val="5B9BD5">
                    <a:lumMod val="50000"/>
                  </a:srgbClr>
                </a:solidFill>
                <a:cs typeface="Calibri" panose="020F0502020204030204" pitchFamily="34" charset="0"/>
              </a:rPr>
              <a:t>The</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sister</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spends</a:t>
            </a:r>
            <a:r>
              <a:rPr lang="es-CO" sz="4400" dirty="0">
                <a:solidFill>
                  <a:srgbClr val="5B9BD5">
                    <a:lumMod val="50000"/>
                  </a:srgbClr>
                </a:solidFill>
                <a:cs typeface="Calibri" panose="020F0502020204030204" pitchFamily="34" charset="0"/>
              </a:rPr>
              <a:t> time </a:t>
            </a:r>
            <a:r>
              <a:rPr lang="es-CO" sz="4400" dirty="0" err="1">
                <a:solidFill>
                  <a:srgbClr val="5B9BD5">
                    <a:lumMod val="50000"/>
                  </a:srgbClr>
                </a:solidFill>
                <a:cs typeface="Calibri" panose="020F0502020204030204" pitchFamily="34" charset="0"/>
              </a:rPr>
              <a:t>with</a:t>
            </a:r>
            <a:r>
              <a:rPr lang="es-CO" sz="4400" dirty="0">
                <a:solidFill>
                  <a:srgbClr val="5B9BD5">
                    <a:lumMod val="50000"/>
                  </a:srgbClr>
                </a:solidFill>
                <a:cs typeface="Calibri" panose="020F0502020204030204" pitchFamily="34" charset="0"/>
              </a:rPr>
              <a:t> a </a:t>
            </a:r>
            <a:r>
              <a:rPr lang="es-CO" sz="4400" dirty="0" err="1">
                <a:solidFill>
                  <a:srgbClr val="5B9BD5">
                    <a:lumMod val="50000"/>
                  </a:srgbClr>
                </a:solidFill>
                <a:cs typeface="Calibri" panose="020F0502020204030204" pitchFamily="34" charset="0"/>
              </a:rPr>
              <a:t>male</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friend</a:t>
            </a:r>
            <a:r>
              <a:rPr lang="es-CO" sz="4400" dirty="0">
                <a:solidFill>
                  <a:srgbClr val="5B9BD5">
                    <a:lumMod val="50000"/>
                  </a:srgbClr>
                </a:solidFill>
                <a:cs typeface="Calibri" panose="020F0502020204030204" pitchFamily="34" charset="0"/>
              </a:rPr>
              <a:t> in </a:t>
            </a:r>
            <a:r>
              <a:rPr lang="es-CO" sz="4400" dirty="0" err="1">
                <a:solidFill>
                  <a:srgbClr val="5B9BD5">
                    <a:lumMod val="50000"/>
                  </a:srgbClr>
                </a:solidFill>
                <a:cs typeface="Calibri" panose="020F0502020204030204" pitchFamily="34" charset="0"/>
              </a:rPr>
              <a:t>the</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street</a:t>
            </a:r>
            <a:r>
              <a:rPr lang="es-CO" sz="4400" dirty="0">
                <a:solidFill>
                  <a:srgbClr val="5B9BD5">
                    <a:lumMod val="50000"/>
                  </a:srgbClr>
                </a:solidFill>
                <a:cs typeface="Calibri" panose="020F0502020204030204" pitchFamily="34" charset="0"/>
              </a:rPr>
              <a:t>.</a:t>
            </a:r>
          </a:p>
        </p:txBody>
      </p:sp>
    </p:spTree>
    <p:extLst>
      <p:ext uri="{BB962C8B-B14F-4D97-AF65-F5344CB8AC3E}">
        <p14:creationId xmlns:p14="http://schemas.microsoft.com/office/powerpoint/2010/main" val="424263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95621" y="1942321"/>
            <a:ext cx="2321285" cy="646331"/>
          </a:xfrm>
          <a:prstGeom prst="rect">
            <a:avLst/>
          </a:prstGeom>
          <a:noFill/>
        </p:spPr>
        <p:txBody>
          <a:bodyPr wrap="square" rtlCol="0">
            <a:spAutoFit/>
          </a:bodyPr>
          <a:lstStyle/>
          <a:p>
            <a:r>
              <a:rPr lang="en-GB" sz="3600" b="1" dirty="0">
                <a:solidFill>
                  <a:srgbClr val="5B9BD5">
                    <a:lumMod val="50000"/>
                  </a:srgbClr>
                </a:solidFill>
              </a:rPr>
              <a:t>CA y CO</a:t>
            </a:r>
          </a:p>
        </p:txBody>
      </p:sp>
      <p:sp>
        <p:nvSpPr>
          <p:cNvPr id="7" name="TextBox 6"/>
          <p:cNvSpPr txBox="1"/>
          <p:nvPr/>
        </p:nvSpPr>
        <p:spPr>
          <a:xfrm>
            <a:off x="1" y="2921168"/>
            <a:ext cx="12192000" cy="1938992"/>
          </a:xfrm>
          <a:prstGeom prst="rect">
            <a:avLst/>
          </a:prstGeom>
          <a:noFill/>
        </p:spPr>
        <p:txBody>
          <a:bodyPr wrap="square" rtlCol="0">
            <a:spAutoFit/>
          </a:bodyPr>
          <a:lstStyle/>
          <a:p>
            <a:pPr algn="ctr">
              <a:defRPr/>
            </a:pPr>
            <a:r>
              <a:rPr lang="es-CO" sz="6000" b="1" dirty="0">
                <a:solidFill>
                  <a:srgbClr val="E25B00"/>
                </a:solidFill>
                <a:cs typeface="Calibri" panose="020F0502020204030204" pitchFamily="34" charset="0"/>
              </a:rPr>
              <a:t>Ca</a:t>
            </a:r>
            <a:r>
              <a:rPr lang="es-CO" sz="6000" dirty="0">
                <a:solidFill>
                  <a:srgbClr val="5B9BD5">
                    <a:lumMod val="50000"/>
                  </a:srgbClr>
                </a:solidFill>
                <a:cs typeface="Calibri" panose="020F0502020204030204" pitchFamily="34" charset="0"/>
              </a:rPr>
              <a:t>ntar solo puede ser </a:t>
            </a:r>
            <a:r>
              <a:rPr lang="es-CO" sz="6000" b="1" dirty="0">
                <a:solidFill>
                  <a:srgbClr val="E25B00"/>
                </a:solidFill>
                <a:cs typeface="Calibri" panose="020F0502020204030204" pitchFamily="34" charset="0"/>
              </a:rPr>
              <a:t>co</a:t>
            </a:r>
            <a:r>
              <a:rPr lang="es-CO" sz="6000" dirty="0">
                <a:solidFill>
                  <a:srgbClr val="5B9BD5">
                    <a:lumMod val="50000"/>
                  </a:srgbClr>
                </a:solidFill>
                <a:cs typeface="Calibri" panose="020F0502020204030204" pitchFamily="34" charset="0"/>
              </a:rPr>
              <a:t>mpli</a:t>
            </a:r>
            <a:r>
              <a:rPr lang="es-CO" sz="6000" b="1" dirty="0">
                <a:solidFill>
                  <a:srgbClr val="E25B00"/>
                </a:solidFill>
                <a:cs typeface="Calibri" panose="020F0502020204030204" pitchFamily="34" charset="0"/>
              </a:rPr>
              <a:t>ca</a:t>
            </a:r>
            <a:r>
              <a:rPr lang="es-CO" sz="6000" dirty="0">
                <a:solidFill>
                  <a:srgbClr val="5B9BD5">
                    <a:lumMod val="50000"/>
                  </a:srgbClr>
                </a:solidFill>
                <a:cs typeface="Calibri" panose="020F0502020204030204" pitchFamily="34" charset="0"/>
              </a:rPr>
              <a:t>do.</a:t>
            </a:r>
            <a:endParaRPr lang="es-CO" sz="6000" b="1" dirty="0">
              <a:solidFill>
                <a:srgbClr val="5B9BD5">
                  <a:lumMod val="50000"/>
                </a:srgbClr>
              </a:solidFill>
              <a:cs typeface="Calibri" panose="020F0502020204030204" pitchFamily="34" charset="0"/>
            </a:endParaRPr>
          </a:p>
        </p:txBody>
      </p:sp>
      <p:sp>
        <p:nvSpPr>
          <p:cNvPr id="16" name="Action Button: Custom 15">
            <a:hlinkClick r:id="" action="ppaction://noaction" highlightClick="1">
              <a:snd r:embed="rId3" name="cantar solo puede ser complicado.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4</a:t>
            </a:r>
          </a:p>
        </p:txBody>
      </p:sp>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
        <p:nvSpPr>
          <p:cNvPr id="8" name="TextBox 7"/>
          <p:cNvSpPr txBox="1"/>
          <p:nvPr/>
        </p:nvSpPr>
        <p:spPr>
          <a:xfrm>
            <a:off x="0" y="4778531"/>
            <a:ext cx="12208326" cy="769441"/>
          </a:xfrm>
          <a:prstGeom prst="rect">
            <a:avLst/>
          </a:prstGeom>
          <a:noFill/>
        </p:spPr>
        <p:txBody>
          <a:bodyPr wrap="square" rtlCol="0">
            <a:spAutoFit/>
          </a:bodyPr>
          <a:lstStyle/>
          <a:p>
            <a:pPr algn="ctr">
              <a:defRPr/>
            </a:pPr>
            <a:r>
              <a:rPr lang="es-CO" sz="4400" dirty="0" err="1">
                <a:solidFill>
                  <a:srgbClr val="5B9BD5">
                    <a:lumMod val="50000"/>
                  </a:srgbClr>
                </a:solidFill>
                <a:cs typeface="Calibri" panose="020F0502020204030204" pitchFamily="34" charset="0"/>
              </a:rPr>
              <a:t>Singing</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alone</a:t>
            </a:r>
            <a:r>
              <a:rPr lang="es-CO" sz="4400" dirty="0">
                <a:solidFill>
                  <a:srgbClr val="5B9BD5">
                    <a:lumMod val="50000"/>
                  </a:srgbClr>
                </a:solidFill>
                <a:cs typeface="Calibri" panose="020F0502020204030204" pitchFamily="34" charset="0"/>
              </a:rPr>
              <a:t> can be </a:t>
            </a:r>
            <a:r>
              <a:rPr lang="es-CO" sz="4400" dirty="0" err="1">
                <a:solidFill>
                  <a:srgbClr val="5B9BD5">
                    <a:lumMod val="50000"/>
                  </a:srgbClr>
                </a:solidFill>
                <a:cs typeface="Calibri" panose="020F0502020204030204" pitchFamily="34" charset="0"/>
              </a:rPr>
              <a:t>complicated</a:t>
            </a:r>
            <a:r>
              <a:rPr lang="es-CO" sz="4400" dirty="0">
                <a:solidFill>
                  <a:srgbClr val="5B9BD5">
                    <a:lumMod val="50000"/>
                  </a:srgbClr>
                </a:solidFill>
                <a:cs typeface="Calibri" panose="020F0502020204030204" pitchFamily="34" charset="0"/>
              </a:rPr>
              <a: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5508" y="1982688"/>
            <a:ext cx="522871" cy="544657"/>
          </a:xfrm>
          <a:prstGeom prst="rect">
            <a:avLst/>
          </a:prstGeom>
        </p:spPr>
      </p:pic>
    </p:spTree>
    <p:extLst>
      <p:ext uri="{BB962C8B-B14F-4D97-AF65-F5344CB8AC3E}">
        <p14:creationId xmlns:p14="http://schemas.microsoft.com/office/powerpoint/2010/main" val="183779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5508" y="1982688"/>
            <a:ext cx="522871" cy="544657"/>
          </a:xfrm>
          <a:prstGeom prst="rect">
            <a:avLst/>
          </a:prstGeom>
        </p:spPr>
      </p:pic>
      <p:sp>
        <p:nvSpPr>
          <p:cNvPr id="19" name="TextBox 18"/>
          <p:cNvSpPr txBox="1"/>
          <p:nvPr/>
        </p:nvSpPr>
        <p:spPr>
          <a:xfrm>
            <a:off x="1595621" y="1942321"/>
            <a:ext cx="2321285" cy="646331"/>
          </a:xfrm>
          <a:prstGeom prst="rect">
            <a:avLst/>
          </a:prstGeom>
          <a:noFill/>
        </p:spPr>
        <p:txBody>
          <a:bodyPr wrap="square" rtlCol="0">
            <a:spAutoFit/>
          </a:bodyPr>
          <a:lstStyle/>
          <a:p>
            <a:r>
              <a:rPr lang="en-GB" sz="3600" b="1" dirty="0">
                <a:solidFill>
                  <a:srgbClr val="5B9BD5">
                    <a:lumMod val="50000"/>
                  </a:srgbClr>
                </a:solidFill>
              </a:rPr>
              <a:t>CA y CU</a:t>
            </a:r>
          </a:p>
        </p:txBody>
      </p:sp>
      <p:sp>
        <p:nvSpPr>
          <p:cNvPr id="7" name="TextBox 6"/>
          <p:cNvSpPr txBox="1"/>
          <p:nvPr/>
        </p:nvSpPr>
        <p:spPr>
          <a:xfrm>
            <a:off x="0" y="2921168"/>
            <a:ext cx="12208327" cy="1938992"/>
          </a:xfrm>
          <a:prstGeom prst="rect">
            <a:avLst/>
          </a:prstGeom>
          <a:noFill/>
        </p:spPr>
        <p:txBody>
          <a:bodyPr wrap="square" rtlCol="0">
            <a:spAutoFit/>
          </a:bodyPr>
          <a:lstStyle/>
          <a:p>
            <a:pPr algn="ctr">
              <a:defRPr/>
            </a:pPr>
            <a:r>
              <a:rPr lang="es-CO" sz="6000" b="1" dirty="0">
                <a:solidFill>
                  <a:srgbClr val="E25B00"/>
                </a:solidFill>
                <a:cs typeface="Calibri" panose="020F0502020204030204" pitchFamily="34" charset="0"/>
              </a:rPr>
              <a:t>Ca</a:t>
            </a:r>
            <a:r>
              <a:rPr lang="es-CO" sz="6000" dirty="0">
                <a:solidFill>
                  <a:srgbClr val="5B9BD5">
                    <a:lumMod val="50000"/>
                  </a:srgbClr>
                </a:solidFill>
                <a:cs typeface="Calibri" panose="020F0502020204030204" pitchFamily="34" charset="0"/>
              </a:rPr>
              <a:t>minamos juntos a la es</a:t>
            </a:r>
            <a:r>
              <a:rPr lang="es-CO" sz="6000" b="1" dirty="0">
                <a:solidFill>
                  <a:srgbClr val="E25B00"/>
                </a:solidFill>
                <a:cs typeface="Calibri" panose="020F0502020204030204" pitchFamily="34" charset="0"/>
              </a:rPr>
              <a:t>cu</a:t>
            </a:r>
            <a:r>
              <a:rPr lang="es-CO" sz="6000" dirty="0">
                <a:solidFill>
                  <a:srgbClr val="5B9BD5">
                    <a:lumMod val="50000"/>
                  </a:srgbClr>
                </a:solidFill>
                <a:cs typeface="Calibri" panose="020F0502020204030204" pitchFamily="34" charset="0"/>
              </a:rPr>
              <a:t>ela. Es la </a:t>
            </a:r>
            <a:r>
              <a:rPr lang="es-CO" sz="6000" b="1" dirty="0">
                <a:solidFill>
                  <a:srgbClr val="E25B00"/>
                </a:solidFill>
                <a:cs typeface="Calibri" panose="020F0502020204030204" pitchFamily="34" charset="0"/>
              </a:rPr>
              <a:t>cu</a:t>
            </a:r>
            <a:r>
              <a:rPr lang="es-CO" sz="6000" dirty="0">
                <a:solidFill>
                  <a:srgbClr val="5B9BD5">
                    <a:lumMod val="50000"/>
                  </a:srgbClr>
                </a:solidFill>
                <a:cs typeface="Calibri" panose="020F0502020204030204" pitchFamily="34" charset="0"/>
              </a:rPr>
              <a:t>ltura aquí.</a:t>
            </a:r>
            <a:endParaRPr lang="es-CO" sz="6000" b="1" dirty="0">
              <a:solidFill>
                <a:srgbClr val="5B9BD5">
                  <a:lumMod val="50000"/>
                </a:srgbClr>
              </a:solidFill>
              <a:cs typeface="Calibri" panose="020F0502020204030204" pitchFamily="34" charset="0"/>
            </a:endParaRPr>
          </a:p>
        </p:txBody>
      </p:sp>
      <p:sp>
        <p:nvSpPr>
          <p:cNvPr id="16" name="Action Button: Custom 15">
            <a:hlinkClick r:id="" action="ppaction://noaction" highlightClick="1">
              <a:snd r:embed="rId4" name="caminamos juntos a la escuela es la cultura aqui.wav"/>
            </a:hlinkClick>
          </p:cNvPr>
          <p:cNvSpPr/>
          <p:nvPr/>
        </p:nvSpPr>
        <p:spPr>
          <a:xfrm>
            <a:off x="980285" y="2049487"/>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prstClr val="white"/>
                </a:solidFill>
              </a:rPr>
              <a:t>5</a:t>
            </a:r>
          </a:p>
        </p:txBody>
      </p:sp>
      <p:sp>
        <p:nvSpPr>
          <p:cNvPr id="2" name="Title 1"/>
          <p:cNvSpPr>
            <a:spLocks noGrp="1"/>
          </p:cNvSpPr>
          <p:nvPr>
            <p:ph type="title"/>
          </p:nvPr>
        </p:nvSpPr>
        <p:spPr>
          <a:xfrm>
            <a:off x="-1" y="342225"/>
            <a:ext cx="12208327" cy="1325563"/>
          </a:xfrm>
        </p:spPr>
        <p:txBody>
          <a:bodyPr>
            <a:normAutofit/>
          </a:bodyPr>
          <a:lstStyle/>
          <a:p>
            <a:pPr algn="ctr"/>
            <a:r>
              <a:rPr lang="en-GB" sz="4000" b="1" i="1" dirty="0">
                <a:solidFill>
                  <a:schemeClr val="accent1">
                    <a:lumMod val="50000"/>
                  </a:schemeClr>
                </a:solidFill>
              </a:rPr>
              <a:t>¿</a:t>
            </a:r>
            <a:r>
              <a:rPr lang="en-GB" sz="4000" b="1" i="1" dirty="0" err="1">
                <a:solidFill>
                  <a:schemeClr val="accent1">
                    <a:lumMod val="50000"/>
                  </a:schemeClr>
                </a:solidFill>
              </a:rPr>
              <a:t>Qué</a:t>
            </a:r>
            <a:r>
              <a:rPr lang="en-GB" sz="4000" b="1" i="1" dirty="0">
                <a:solidFill>
                  <a:schemeClr val="accent1">
                    <a:lumMod val="50000"/>
                  </a:schemeClr>
                </a:solidFill>
              </a:rPr>
              <a:t> </a:t>
            </a:r>
            <a:r>
              <a:rPr lang="en-GB" sz="4000" b="1" i="1" dirty="0" err="1">
                <a:solidFill>
                  <a:schemeClr val="accent1">
                    <a:lumMod val="50000"/>
                  </a:schemeClr>
                </a:solidFill>
              </a:rPr>
              <a:t>escuchas</a:t>
            </a:r>
            <a:r>
              <a:rPr lang="en-GB" sz="4000" b="1" i="1" dirty="0">
                <a:solidFill>
                  <a:schemeClr val="accent1">
                    <a:lumMod val="50000"/>
                  </a:schemeClr>
                </a:solidFill>
              </a:rPr>
              <a:t>? ¿</a:t>
            </a:r>
            <a:r>
              <a:rPr lang="en-GB" sz="4000" b="1" dirty="0">
                <a:solidFill>
                  <a:schemeClr val="accent1">
                    <a:lumMod val="50000"/>
                  </a:schemeClr>
                </a:solidFill>
              </a:rPr>
              <a:t>[CA], [CO] o [CU]?</a:t>
            </a:r>
            <a:endParaRPr lang="en-GB" sz="4000" dirty="0">
              <a:solidFill>
                <a:schemeClr val="accent1">
                  <a:lumMod val="50000"/>
                </a:schemeClr>
              </a:solidFill>
            </a:endParaRPr>
          </a:p>
        </p:txBody>
      </p:sp>
      <p:sp>
        <p:nvSpPr>
          <p:cNvPr id="9" name="TextBox 8"/>
          <p:cNvSpPr txBox="1"/>
          <p:nvPr/>
        </p:nvSpPr>
        <p:spPr>
          <a:xfrm>
            <a:off x="0" y="4778531"/>
            <a:ext cx="12208326" cy="1446550"/>
          </a:xfrm>
          <a:prstGeom prst="rect">
            <a:avLst/>
          </a:prstGeom>
          <a:noFill/>
        </p:spPr>
        <p:txBody>
          <a:bodyPr wrap="square" rtlCol="0">
            <a:spAutoFit/>
          </a:bodyPr>
          <a:lstStyle/>
          <a:p>
            <a:pPr algn="ctr">
              <a:defRPr/>
            </a:pPr>
            <a:r>
              <a:rPr lang="es-CO" sz="4400" dirty="0" err="1">
                <a:solidFill>
                  <a:srgbClr val="5B9BD5">
                    <a:lumMod val="50000"/>
                  </a:srgbClr>
                </a:solidFill>
                <a:cs typeface="Calibri" panose="020F0502020204030204" pitchFamily="34" charset="0"/>
              </a:rPr>
              <a:t>We</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walk</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together</a:t>
            </a:r>
            <a:r>
              <a:rPr lang="es-CO" sz="4400" dirty="0">
                <a:solidFill>
                  <a:srgbClr val="5B9BD5">
                    <a:lumMod val="50000"/>
                  </a:srgbClr>
                </a:solidFill>
                <a:cs typeface="Calibri" panose="020F0502020204030204" pitchFamily="34" charset="0"/>
              </a:rPr>
              <a:t> to </a:t>
            </a:r>
            <a:r>
              <a:rPr lang="es-CO" sz="4400" dirty="0" err="1">
                <a:solidFill>
                  <a:srgbClr val="5B9BD5">
                    <a:lumMod val="50000"/>
                  </a:srgbClr>
                </a:solidFill>
                <a:cs typeface="Calibri" panose="020F0502020204030204" pitchFamily="34" charset="0"/>
              </a:rPr>
              <a:t>school</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It’s</a:t>
            </a:r>
            <a:r>
              <a:rPr lang="es-CO" sz="4400" dirty="0">
                <a:solidFill>
                  <a:srgbClr val="5B9BD5">
                    <a:lumMod val="50000"/>
                  </a:srgbClr>
                </a:solidFill>
                <a:cs typeface="Calibri" panose="020F0502020204030204" pitchFamily="34" charset="0"/>
              </a:rPr>
              <a:t> </a:t>
            </a:r>
            <a:r>
              <a:rPr lang="es-CO" sz="4400" dirty="0" err="1">
                <a:solidFill>
                  <a:srgbClr val="5B9BD5">
                    <a:lumMod val="50000"/>
                  </a:srgbClr>
                </a:solidFill>
                <a:cs typeface="Calibri" panose="020F0502020204030204" pitchFamily="34" charset="0"/>
              </a:rPr>
              <a:t>the</a:t>
            </a:r>
            <a:r>
              <a:rPr lang="es-CO" sz="4400" dirty="0">
                <a:solidFill>
                  <a:srgbClr val="5B9BD5">
                    <a:lumMod val="50000"/>
                  </a:srgbClr>
                </a:solidFill>
                <a:cs typeface="Calibri" panose="020F0502020204030204" pitchFamily="34" charset="0"/>
              </a:rPr>
              <a:t> culture </a:t>
            </a:r>
            <a:r>
              <a:rPr lang="es-CO" sz="4400" dirty="0" err="1">
                <a:solidFill>
                  <a:srgbClr val="5B9BD5">
                    <a:lumMod val="50000"/>
                  </a:srgbClr>
                </a:solidFill>
                <a:cs typeface="Calibri" panose="020F0502020204030204" pitchFamily="34" charset="0"/>
              </a:rPr>
              <a:t>here</a:t>
            </a:r>
            <a:r>
              <a:rPr lang="es-CO" sz="4400" dirty="0">
                <a:solidFill>
                  <a:srgbClr val="5B9BD5">
                    <a:lumMod val="50000"/>
                  </a:srgbClr>
                </a:solidFill>
                <a:cs typeface="Calibri" panose="020F0502020204030204" pitchFamily="34" charset="0"/>
              </a:rPr>
              <a:t>.</a:t>
            </a:r>
          </a:p>
        </p:txBody>
      </p:sp>
    </p:spTree>
    <p:extLst>
      <p:ext uri="{BB962C8B-B14F-4D97-AF65-F5344CB8AC3E}">
        <p14:creationId xmlns:p14="http://schemas.microsoft.com/office/powerpoint/2010/main" val="303947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95900" y="35718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r_ _ _ _ _</a:t>
            </a:r>
          </a:p>
        </p:txBody>
      </p:sp>
      <p:sp>
        <p:nvSpPr>
          <p:cNvPr id="12" name="Rounded Rectangle 11"/>
          <p:cNvSpPr/>
          <p:nvPr/>
        </p:nvSpPr>
        <p:spPr>
          <a:xfrm>
            <a:off x="1854901" y="49110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a:t>
            </a:r>
          </a:p>
        </p:txBody>
      </p:sp>
      <p:sp>
        <p:nvSpPr>
          <p:cNvPr id="14" name="Rounded Rectangle 13"/>
          <p:cNvSpPr/>
          <p:nvPr/>
        </p:nvSpPr>
        <p:spPr>
          <a:xfrm>
            <a:off x="555880" y="2938930"/>
            <a:ext cx="224446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a_ _ _ _ _</a:t>
            </a:r>
          </a:p>
        </p:txBody>
      </p:sp>
      <p:sp>
        <p:nvSpPr>
          <p:cNvPr id="16" name="Rounded Rectangle 15"/>
          <p:cNvSpPr/>
          <p:nvPr/>
        </p:nvSpPr>
        <p:spPr>
          <a:xfrm>
            <a:off x="1327252" y="1045124"/>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 _ _ _</a:t>
            </a:r>
          </a:p>
        </p:txBody>
      </p:sp>
      <p:sp>
        <p:nvSpPr>
          <p:cNvPr id="18" name="Rounded Rectangle 17"/>
          <p:cNvSpPr/>
          <p:nvPr/>
        </p:nvSpPr>
        <p:spPr>
          <a:xfrm>
            <a:off x="8653290" y="146422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a:t>
            </a:r>
          </a:p>
        </p:txBody>
      </p:sp>
      <p:sp>
        <p:nvSpPr>
          <p:cNvPr id="20" name="Rounded Rectangle 19"/>
          <p:cNvSpPr/>
          <p:nvPr/>
        </p:nvSpPr>
        <p:spPr>
          <a:xfrm>
            <a:off x="5071310" y="53301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 _</a:t>
            </a:r>
          </a:p>
        </p:txBody>
      </p:sp>
      <p:sp>
        <p:nvSpPr>
          <p:cNvPr id="21" name="Rounded Rectangle 20"/>
          <p:cNvSpPr/>
          <p:nvPr/>
        </p:nvSpPr>
        <p:spPr>
          <a:xfrm>
            <a:off x="9126217" y="3363748"/>
            <a:ext cx="2649340" cy="838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a:t>
            </a:r>
          </a:p>
        </p:txBody>
      </p:sp>
      <p:sp>
        <p:nvSpPr>
          <p:cNvPr id="27" name="Rounded Rectangle 26"/>
          <p:cNvSpPr/>
          <p:nvPr/>
        </p:nvSpPr>
        <p:spPr>
          <a:xfrm>
            <a:off x="9126217" y="3363748"/>
            <a:ext cx="2649340" cy="838200"/>
          </a:xfrm>
          <a:prstGeom prst="round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padre</a:t>
            </a:r>
          </a:p>
        </p:txBody>
      </p:sp>
      <p:sp>
        <p:nvSpPr>
          <p:cNvPr id="22" name="Rounded Rectangle 21"/>
          <p:cNvSpPr/>
          <p:nvPr/>
        </p:nvSpPr>
        <p:spPr>
          <a:xfrm>
            <a:off x="8044782" y="4969759"/>
            <a:ext cx="216287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d_ _ _ _ _</a:t>
            </a:r>
          </a:p>
        </p:txBody>
      </p:sp>
      <p:sp>
        <p:nvSpPr>
          <p:cNvPr id="2" name="Rectangle 1"/>
          <p:cNvSpPr/>
          <p:nvPr/>
        </p:nvSpPr>
        <p:spPr>
          <a:xfrm>
            <a:off x="5071310" y="2938930"/>
            <a:ext cx="2061754" cy="104252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1">
                    <a:lumMod val="50000"/>
                  </a:schemeClr>
                </a:solidFill>
              </a:rPr>
              <a:t>father</a:t>
            </a:r>
          </a:p>
        </p:txBody>
      </p:sp>
      <p:sp>
        <p:nvSpPr>
          <p:cNvPr id="3" name="Title 2"/>
          <p:cNvSpPr>
            <a:spLocks noGrp="1"/>
          </p:cNvSpPr>
          <p:nvPr>
            <p:ph type="title"/>
          </p:nvPr>
        </p:nvSpPr>
        <p:spPr>
          <a:xfrm>
            <a:off x="0" y="-120677"/>
            <a:ext cx="2518610" cy="887434"/>
          </a:xfrm>
        </p:spPr>
        <p:txBody>
          <a:bodyPr>
            <a:normAutofit/>
          </a:bodyPr>
          <a:lstStyle/>
          <a:p>
            <a:r>
              <a:rPr lang="en-GB" sz="3200" dirty="0" err="1">
                <a:solidFill>
                  <a:schemeClr val="accent1">
                    <a:lumMod val="50000"/>
                  </a:schemeClr>
                </a:solidFill>
              </a:rPr>
              <a:t>Repaso</a:t>
            </a:r>
            <a:endParaRPr lang="en-GB" sz="3200" dirty="0">
              <a:solidFill>
                <a:schemeClr val="accent1">
                  <a:lumMod val="50000"/>
                </a:schemeClr>
              </a:solidFill>
            </a:endParaRPr>
          </a:p>
        </p:txBody>
      </p:sp>
    </p:spTree>
    <p:extLst>
      <p:ext uri="{BB962C8B-B14F-4D97-AF65-F5344CB8AC3E}">
        <p14:creationId xmlns:p14="http://schemas.microsoft.com/office/powerpoint/2010/main" val="4072835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
                  </p:tgtEl>
                </p:cond>
              </p:nextCondLst>
            </p:seq>
          </p:childTnLst>
        </p:cTn>
      </p:par>
    </p:tnLst>
    <p:bldLst>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95900" y="35718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r_ _ _ _ _</a:t>
            </a:r>
          </a:p>
        </p:txBody>
      </p:sp>
      <p:sp>
        <p:nvSpPr>
          <p:cNvPr id="12" name="Rounded Rectangle 11"/>
          <p:cNvSpPr/>
          <p:nvPr/>
        </p:nvSpPr>
        <p:spPr>
          <a:xfrm>
            <a:off x="1854901" y="49110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a:t>
            </a:r>
          </a:p>
        </p:txBody>
      </p:sp>
      <p:sp>
        <p:nvSpPr>
          <p:cNvPr id="16" name="Rounded Rectangle 15"/>
          <p:cNvSpPr/>
          <p:nvPr/>
        </p:nvSpPr>
        <p:spPr>
          <a:xfrm>
            <a:off x="1327252" y="1045124"/>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 _ _ _</a:t>
            </a:r>
          </a:p>
        </p:txBody>
      </p:sp>
      <p:sp>
        <p:nvSpPr>
          <p:cNvPr id="18" name="Rounded Rectangle 17"/>
          <p:cNvSpPr/>
          <p:nvPr/>
        </p:nvSpPr>
        <p:spPr>
          <a:xfrm>
            <a:off x="8653290" y="146422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a:t>
            </a:r>
          </a:p>
        </p:txBody>
      </p:sp>
      <p:sp>
        <p:nvSpPr>
          <p:cNvPr id="20" name="Rounded Rectangle 19"/>
          <p:cNvSpPr/>
          <p:nvPr/>
        </p:nvSpPr>
        <p:spPr>
          <a:xfrm>
            <a:off x="5071310" y="53301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 _</a:t>
            </a:r>
          </a:p>
        </p:txBody>
      </p:sp>
      <p:sp>
        <p:nvSpPr>
          <p:cNvPr id="21" name="Rounded Rectangle 20"/>
          <p:cNvSpPr/>
          <p:nvPr/>
        </p:nvSpPr>
        <p:spPr>
          <a:xfrm>
            <a:off x="9126217" y="336374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a:t>
            </a:r>
          </a:p>
        </p:txBody>
      </p:sp>
      <p:sp>
        <p:nvSpPr>
          <p:cNvPr id="27" name="Rounded Rectangle 26"/>
          <p:cNvSpPr/>
          <p:nvPr/>
        </p:nvSpPr>
        <p:spPr>
          <a:xfrm>
            <a:off x="1327252" y="1045124"/>
            <a:ext cx="2191058" cy="838200"/>
          </a:xfrm>
          <a:prstGeom prst="round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trabajar</a:t>
            </a:r>
            <a:endParaRPr lang="en-GB" sz="2400" b="1" dirty="0">
              <a:solidFill>
                <a:schemeClr val="accent1">
                  <a:lumMod val="50000"/>
                </a:schemeClr>
              </a:solidFill>
              <a:latin typeface="Century Gothic" panose="020B0502020202020204" pitchFamily="34" charset="0"/>
            </a:endParaRPr>
          </a:p>
        </p:txBody>
      </p:sp>
      <p:sp>
        <p:nvSpPr>
          <p:cNvPr id="22" name="Rounded Rectangle 21"/>
          <p:cNvSpPr/>
          <p:nvPr/>
        </p:nvSpPr>
        <p:spPr>
          <a:xfrm>
            <a:off x="8044782" y="4969759"/>
            <a:ext cx="216287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d_ _ _ _ _</a:t>
            </a:r>
          </a:p>
        </p:txBody>
      </p:sp>
      <p:sp>
        <p:nvSpPr>
          <p:cNvPr id="2" name="Rectangle 1"/>
          <p:cNvSpPr/>
          <p:nvPr/>
        </p:nvSpPr>
        <p:spPr>
          <a:xfrm>
            <a:off x="3721801" y="2938930"/>
            <a:ext cx="4793549" cy="104252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1">
                    <a:lumMod val="50000"/>
                  </a:schemeClr>
                </a:solidFill>
              </a:rPr>
              <a:t>to work, working</a:t>
            </a:r>
          </a:p>
        </p:txBody>
      </p:sp>
      <p:sp>
        <p:nvSpPr>
          <p:cNvPr id="4" name="Title 3"/>
          <p:cNvSpPr>
            <a:spLocks noGrp="1"/>
          </p:cNvSpPr>
          <p:nvPr>
            <p:ph type="title"/>
          </p:nvPr>
        </p:nvSpPr>
        <p:spPr>
          <a:xfrm>
            <a:off x="-2188" y="71780"/>
            <a:ext cx="1875609" cy="505501"/>
          </a:xfrm>
        </p:spPr>
        <p:txBody>
          <a:bodyPr>
            <a:noAutofit/>
          </a:bodyPr>
          <a:lstStyle/>
          <a:p>
            <a:r>
              <a:rPr lang="en-GB" sz="3200" dirty="0" err="1">
                <a:solidFill>
                  <a:schemeClr val="accent1">
                    <a:lumMod val="50000"/>
                  </a:schemeClr>
                </a:solidFill>
              </a:rPr>
              <a:t>Repaso</a:t>
            </a:r>
            <a:endParaRPr lang="en-GB" sz="3200" dirty="0">
              <a:solidFill>
                <a:schemeClr val="accent1">
                  <a:lumMod val="50000"/>
                </a:schemeClr>
              </a:solidFill>
            </a:endParaRPr>
          </a:p>
        </p:txBody>
      </p:sp>
      <p:sp>
        <p:nvSpPr>
          <p:cNvPr id="13" name="Rounded Rectangle 12"/>
          <p:cNvSpPr/>
          <p:nvPr/>
        </p:nvSpPr>
        <p:spPr>
          <a:xfrm>
            <a:off x="555880" y="2938930"/>
            <a:ext cx="224446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a_ _ _ _ _</a:t>
            </a:r>
          </a:p>
        </p:txBody>
      </p:sp>
    </p:spTree>
    <p:extLst>
      <p:ext uri="{BB962C8B-B14F-4D97-AF65-F5344CB8AC3E}">
        <p14:creationId xmlns:p14="http://schemas.microsoft.com/office/powerpoint/2010/main" val="243613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
                  </p:tgtEl>
                </p:cond>
              </p:nextCondLst>
            </p:seq>
          </p:childTnLst>
        </p:cTn>
      </p:par>
    </p:tnLst>
    <p:bldLst>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95900" y="35718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r_ _ _ _ _</a:t>
            </a:r>
          </a:p>
        </p:txBody>
      </p:sp>
      <p:sp>
        <p:nvSpPr>
          <p:cNvPr id="12" name="Rounded Rectangle 11"/>
          <p:cNvSpPr/>
          <p:nvPr/>
        </p:nvSpPr>
        <p:spPr>
          <a:xfrm>
            <a:off x="1854901" y="49110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a:t>
            </a:r>
          </a:p>
        </p:txBody>
      </p:sp>
      <p:sp>
        <p:nvSpPr>
          <p:cNvPr id="14" name="Rounded Rectangle 13"/>
          <p:cNvSpPr/>
          <p:nvPr/>
        </p:nvSpPr>
        <p:spPr>
          <a:xfrm>
            <a:off x="541510" y="2938930"/>
            <a:ext cx="228599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a_ _ _ _ _</a:t>
            </a:r>
          </a:p>
        </p:txBody>
      </p:sp>
      <p:sp>
        <p:nvSpPr>
          <p:cNvPr id="16" name="Rounded Rectangle 15"/>
          <p:cNvSpPr/>
          <p:nvPr/>
        </p:nvSpPr>
        <p:spPr>
          <a:xfrm>
            <a:off x="1327252" y="1045124"/>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 _ _ _</a:t>
            </a:r>
          </a:p>
        </p:txBody>
      </p:sp>
      <p:sp>
        <p:nvSpPr>
          <p:cNvPr id="18" name="Rounded Rectangle 17"/>
          <p:cNvSpPr/>
          <p:nvPr/>
        </p:nvSpPr>
        <p:spPr>
          <a:xfrm>
            <a:off x="8653290" y="146422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a:t>
            </a:r>
          </a:p>
        </p:txBody>
      </p:sp>
      <p:sp>
        <p:nvSpPr>
          <p:cNvPr id="20" name="Rounded Rectangle 19"/>
          <p:cNvSpPr/>
          <p:nvPr/>
        </p:nvSpPr>
        <p:spPr>
          <a:xfrm>
            <a:off x="5071310" y="53301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 _</a:t>
            </a:r>
          </a:p>
        </p:txBody>
      </p:sp>
      <p:sp>
        <p:nvSpPr>
          <p:cNvPr id="21" name="Rounded Rectangle 20"/>
          <p:cNvSpPr/>
          <p:nvPr/>
        </p:nvSpPr>
        <p:spPr>
          <a:xfrm>
            <a:off x="9126217" y="336374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a:t>
            </a:r>
          </a:p>
        </p:txBody>
      </p:sp>
      <p:sp>
        <p:nvSpPr>
          <p:cNvPr id="27" name="Rounded Rectangle 26"/>
          <p:cNvSpPr/>
          <p:nvPr/>
        </p:nvSpPr>
        <p:spPr>
          <a:xfrm>
            <a:off x="541509" y="2938930"/>
            <a:ext cx="2285999" cy="838200"/>
          </a:xfrm>
          <a:prstGeom prst="round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animal</a:t>
            </a:r>
          </a:p>
        </p:txBody>
      </p:sp>
      <p:sp>
        <p:nvSpPr>
          <p:cNvPr id="22" name="Rounded Rectangle 21"/>
          <p:cNvSpPr/>
          <p:nvPr/>
        </p:nvSpPr>
        <p:spPr>
          <a:xfrm>
            <a:off x="8044782" y="4969759"/>
            <a:ext cx="216287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d_ _ _ _ _</a:t>
            </a:r>
          </a:p>
        </p:txBody>
      </p:sp>
      <p:sp>
        <p:nvSpPr>
          <p:cNvPr id="2" name="Rectangle 1"/>
          <p:cNvSpPr/>
          <p:nvPr/>
        </p:nvSpPr>
        <p:spPr>
          <a:xfrm>
            <a:off x="4349274" y="2836770"/>
            <a:ext cx="2850449" cy="104252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1">
                    <a:lumMod val="50000"/>
                  </a:schemeClr>
                </a:solidFill>
              </a:rPr>
              <a:t>animal</a:t>
            </a:r>
          </a:p>
        </p:txBody>
      </p:sp>
      <p:sp>
        <p:nvSpPr>
          <p:cNvPr id="4" name="Title 3"/>
          <p:cNvSpPr>
            <a:spLocks noGrp="1"/>
          </p:cNvSpPr>
          <p:nvPr>
            <p:ph type="title"/>
          </p:nvPr>
        </p:nvSpPr>
        <p:spPr>
          <a:xfrm>
            <a:off x="0" y="-40462"/>
            <a:ext cx="2041391" cy="729957"/>
          </a:xfrm>
        </p:spPr>
        <p:txBody>
          <a:bodyPr>
            <a:normAutofit/>
          </a:bodyPr>
          <a:lstStyle/>
          <a:p>
            <a:r>
              <a:rPr lang="en-GB" sz="3200" dirty="0" err="1">
                <a:solidFill>
                  <a:schemeClr val="accent1">
                    <a:lumMod val="50000"/>
                  </a:schemeClr>
                </a:solidFill>
              </a:rPr>
              <a:t>Repaso</a:t>
            </a:r>
            <a:endParaRPr lang="en-GB" sz="3200" dirty="0">
              <a:solidFill>
                <a:schemeClr val="accent1">
                  <a:lumMod val="50000"/>
                </a:schemeClr>
              </a:solidFill>
            </a:endParaRPr>
          </a:p>
        </p:txBody>
      </p:sp>
    </p:spTree>
    <p:extLst>
      <p:ext uri="{BB962C8B-B14F-4D97-AF65-F5344CB8AC3E}">
        <p14:creationId xmlns:p14="http://schemas.microsoft.com/office/powerpoint/2010/main" val="1567218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05BD-5AE6-1F4F-8EC8-76E45EDAFF52}"/>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ca</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extBox 5"/>
          <p:cNvSpPr txBox="1"/>
          <p:nvPr/>
        </p:nvSpPr>
        <p:spPr>
          <a:xfrm>
            <a:off x="4921664" y="3468766"/>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mpo</a:t>
            </a:r>
          </a:p>
        </p:txBody>
      </p:sp>
      <p:sp>
        <p:nvSpPr>
          <p:cNvPr id="10" name="TextBox 9"/>
          <p:cNvSpPr txBox="1"/>
          <p:nvPr/>
        </p:nvSpPr>
        <p:spPr>
          <a:xfrm>
            <a:off x="589771" y="3468766"/>
            <a:ext cx="349450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mbiar</a:t>
            </a:r>
          </a:p>
        </p:txBody>
      </p:sp>
      <p:sp>
        <p:nvSpPr>
          <p:cNvPr id="9" name="TextBox 8"/>
          <p:cNvSpPr txBox="1"/>
          <p:nvPr/>
        </p:nvSpPr>
        <p:spPr>
          <a:xfrm>
            <a:off x="4889502" y="4776793"/>
            <a:ext cx="237657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lle</a:t>
            </a:r>
          </a:p>
        </p:txBody>
      </p:sp>
      <p:sp>
        <p:nvSpPr>
          <p:cNvPr id="11" name="TextBox 10"/>
          <p:cNvSpPr txBox="1"/>
          <p:nvPr/>
        </p:nvSpPr>
        <p:spPr>
          <a:xfrm>
            <a:off x="8315417" y="200075"/>
            <a:ext cx="3045198"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ra</a:t>
            </a:r>
          </a:p>
        </p:txBody>
      </p:sp>
      <p:sp>
        <p:nvSpPr>
          <p:cNvPr id="8" name="TextBox 7"/>
          <p:cNvSpPr txBox="1"/>
          <p:nvPr/>
        </p:nvSpPr>
        <p:spPr>
          <a:xfrm>
            <a:off x="8432720" y="3421493"/>
            <a:ext cx="2810592"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ntar</a:t>
            </a:r>
          </a:p>
        </p:txBody>
      </p:sp>
    </p:spTree>
    <p:extLst>
      <p:ext uri="{BB962C8B-B14F-4D97-AF65-F5344CB8AC3E}">
        <p14:creationId xmlns:p14="http://schemas.microsoft.com/office/powerpoint/2010/main" val="13622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2" grpId="0"/>
      <p:bldP spid="10" grpId="0"/>
      <p:bldP spid="9" grpId="0"/>
      <p:bldP spid="11"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95900" y="35718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r_ _ _ _ _</a:t>
            </a:r>
          </a:p>
        </p:txBody>
      </p:sp>
      <p:sp>
        <p:nvSpPr>
          <p:cNvPr id="12" name="Rounded Rectangle 11"/>
          <p:cNvSpPr/>
          <p:nvPr/>
        </p:nvSpPr>
        <p:spPr>
          <a:xfrm>
            <a:off x="1854901" y="49110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 </a:t>
            </a:r>
          </a:p>
        </p:txBody>
      </p:sp>
      <p:sp>
        <p:nvSpPr>
          <p:cNvPr id="16" name="Rounded Rectangle 15"/>
          <p:cNvSpPr/>
          <p:nvPr/>
        </p:nvSpPr>
        <p:spPr>
          <a:xfrm>
            <a:off x="1327252" y="1045124"/>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 _ _ _</a:t>
            </a:r>
          </a:p>
        </p:txBody>
      </p:sp>
      <p:sp>
        <p:nvSpPr>
          <p:cNvPr id="18" name="Rounded Rectangle 17"/>
          <p:cNvSpPr/>
          <p:nvPr/>
        </p:nvSpPr>
        <p:spPr>
          <a:xfrm>
            <a:off x="8653290" y="146422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a:t>
            </a:r>
          </a:p>
        </p:txBody>
      </p:sp>
      <p:sp>
        <p:nvSpPr>
          <p:cNvPr id="20" name="Rounded Rectangle 19"/>
          <p:cNvSpPr/>
          <p:nvPr/>
        </p:nvSpPr>
        <p:spPr>
          <a:xfrm>
            <a:off x="5071310" y="53301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 _</a:t>
            </a:r>
          </a:p>
        </p:txBody>
      </p:sp>
      <p:sp>
        <p:nvSpPr>
          <p:cNvPr id="21" name="Rounded Rectangle 20"/>
          <p:cNvSpPr/>
          <p:nvPr/>
        </p:nvSpPr>
        <p:spPr>
          <a:xfrm>
            <a:off x="9126217" y="336374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a:t>
            </a:r>
          </a:p>
        </p:txBody>
      </p:sp>
      <p:sp>
        <p:nvSpPr>
          <p:cNvPr id="27" name="Rounded Rectangle 26"/>
          <p:cNvSpPr/>
          <p:nvPr/>
        </p:nvSpPr>
        <p:spPr>
          <a:xfrm>
            <a:off x="5071310" y="5330178"/>
            <a:ext cx="1866900" cy="838200"/>
          </a:xfrm>
          <a:prstGeom prst="round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das</a:t>
            </a:r>
          </a:p>
        </p:txBody>
      </p:sp>
      <p:sp>
        <p:nvSpPr>
          <p:cNvPr id="22" name="Rounded Rectangle 21"/>
          <p:cNvSpPr/>
          <p:nvPr/>
        </p:nvSpPr>
        <p:spPr>
          <a:xfrm>
            <a:off x="8044782" y="4969759"/>
            <a:ext cx="216287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d_ _ _ _ _</a:t>
            </a:r>
          </a:p>
        </p:txBody>
      </p:sp>
      <p:sp>
        <p:nvSpPr>
          <p:cNvPr id="2" name="Rectangle 1"/>
          <p:cNvSpPr/>
          <p:nvPr/>
        </p:nvSpPr>
        <p:spPr>
          <a:xfrm>
            <a:off x="4349274" y="2836770"/>
            <a:ext cx="2850449" cy="104252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1">
                    <a:lumMod val="50000"/>
                  </a:schemeClr>
                </a:solidFill>
              </a:rPr>
              <a:t>you give</a:t>
            </a:r>
          </a:p>
        </p:txBody>
      </p:sp>
      <p:sp>
        <p:nvSpPr>
          <p:cNvPr id="4" name="Title 3"/>
          <p:cNvSpPr>
            <a:spLocks noGrp="1"/>
          </p:cNvSpPr>
          <p:nvPr>
            <p:ph type="title"/>
          </p:nvPr>
        </p:nvSpPr>
        <p:spPr>
          <a:xfrm>
            <a:off x="-4753" y="-43766"/>
            <a:ext cx="1760163" cy="725189"/>
          </a:xfrm>
        </p:spPr>
        <p:txBody>
          <a:bodyPr>
            <a:normAutofit/>
          </a:bodyPr>
          <a:lstStyle/>
          <a:p>
            <a:r>
              <a:rPr lang="en-GB" sz="3200" dirty="0" err="1">
                <a:solidFill>
                  <a:schemeClr val="accent1">
                    <a:lumMod val="50000"/>
                  </a:schemeClr>
                </a:solidFill>
              </a:rPr>
              <a:t>Repaso</a:t>
            </a:r>
            <a:endParaRPr lang="en-GB" sz="3200" dirty="0">
              <a:solidFill>
                <a:schemeClr val="accent1">
                  <a:lumMod val="50000"/>
                </a:schemeClr>
              </a:solidFill>
            </a:endParaRPr>
          </a:p>
        </p:txBody>
      </p:sp>
      <p:sp>
        <p:nvSpPr>
          <p:cNvPr id="13" name="Rounded Rectangle 12"/>
          <p:cNvSpPr/>
          <p:nvPr/>
        </p:nvSpPr>
        <p:spPr>
          <a:xfrm>
            <a:off x="555880" y="2938930"/>
            <a:ext cx="224446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a_ _ _ _ _</a:t>
            </a:r>
          </a:p>
        </p:txBody>
      </p:sp>
    </p:spTree>
    <p:extLst>
      <p:ext uri="{BB962C8B-B14F-4D97-AF65-F5344CB8AC3E}">
        <p14:creationId xmlns:p14="http://schemas.microsoft.com/office/powerpoint/2010/main" val="3327858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
                  </p:tgtEl>
                </p:cond>
              </p:nextCondLst>
            </p:seq>
          </p:childTnLst>
        </p:cTn>
      </p:par>
    </p:tnLst>
    <p:bldLst>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95900" y="35718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r_ _ _ _ _</a:t>
            </a:r>
          </a:p>
        </p:txBody>
      </p:sp>
      <p:sp>
        <p:nvSpPr>
          <p:cNvPr id="12" name="Rounded Rectangle 11"/>
          <p:cNvSpPr/>
          <p:nvPr/>
        </p:nvSpPr>
        <p:spPr>
          <a:xfrm>
            <a:off x="1854901" y="49110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16" name="Rounded Rectangle 15"/>
          <p:cNvSpPr/>
          <p:nvPr/>
        </p:nvSpPr>
        <p:spPr>
          <a:xfrm>
            <a:off x="1327252" y="1045124"/>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 _ _ _</a:t>
            </a:r>
          </a:p>
        </p:txBody>
      </p:sp>
      <p:sp>
        <p:nvSpPr>
          <p:cNvPr id="18" name="Rounded Rectangle 17"/>
          <p:cNvSpPr/>
          <p:nvPr/>
        </p:nvSpPr>
        <p:spPr>
          <a:xfrm>
            <a:off x="8653290" y="146422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a:t>
            </a:r>
          </a:p>
        </p:txBody>
      </p:sp>
      <p:sp>
        <p:nvSpPr>
          <p:cNvPr id="20" name="Rounded Rectangle 19"/>
          <p:cNvSpPr/>
          <p:nvPr/>
        </p:nvSpPr>
        <p:spPr>
          <a:xfrm>
            <a:off x="5071310" y="53301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 _</a:t>
            </a:r>
          </a:p>
        </p:txBody>
      </p:sp>
      <p:sp>
        <p:nvSpPr>
          <p:cNvPr id="21" name="Rounded Rectangle 20"/>
          <p:cNvSpPr/>
          <p:nvPr/>
        </p:nvSpPr>
        <p:spPr>
          <a:xfrm>
            <a:off x="9126217" y="336374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a:t>
            </a:r>
          </a:p>
        </p:txBody>
      </p:sp>
      <p:sp>
        <p:nvSpPr>
          <p:cNvPr id="27" name="Rounded Rectangle 26"/>
          <p:cNvSpPr/>
          <p:nvPr/>
        </p:nvSpPr>
        <p:spPr>
          <a:xfrm>
            <a:off x="1828656" y="4911078"/>
            <a:ext cx="1893145" cy="838200"/>
          </a:xfrm>
          <a:prstGeom prst="round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pasar</a:t>
            </a:r>
            <a:endParaRPr lang="en-GB" sz="2400" b="1" dirty="0">
              <a:solidFill>
                <a:schemeClr val="accent1">
                  <a:lumMod val="50000"/>
                </a:schemeClr>
              </a:solidFill>
              <a:latin typeface="Century Gothic" panose="020B0502020202020204" pitchFamily="34" charset="0"/>
            </a:endParaRPr>
          </a:p>
        </p:txBody>
      </p:sp>
      <p:sp>
        <p:nvSpPr>
          <p:cNvPr id="22" name="Rounded Rectangle 21"/>
          <p:cNvSpPr/>
          <p:nvPr/>
        </p:nvSpPr>
        <p:spPr>
          <a:xfrm>
            <a:off x="8044782" y="4969759"/>
            <a:ext cx="216287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d_ _ _ _ _</a:t>
            </a:r>
          </a:p>
        </p:txBody>
      </p:sp>
      <p:sp>
        <p:nvSpPr>
          <p:cNvPr id="2" name="Rectangle 1"/>
          <p:cNvSpPr/>
          <p:nvPr/>
        </p:nvSpPr>
        <p:spPr>
          <a:xfrm>
            <a:off x="3088448" y="2651135"/>
            <a:ext cx="5372100" cy="155081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1">
                    <a:lumMod val="50000"/>
                  </a:schemeClr>
                </a:solidFill>
              </a:rPr>
              <a:t>to spend, spending (time)</a:t>
            </a:r>
          </a:p>
        </p:txBody>
      </p:sp>
      <p:sp>
        <p:nvSpPr>
          <p:cNvPr id="3" name="Title 2"/>
          <p:cNvSpPr>
            <a:spLocks noGrp="1"/>
          </p:cNvSpPr>
          <p:nvPr>
            <p:ph type="title"/>
          </p:nvPr>
        </p:nvSpPr>
        <p:spPr>
          <a:xfrm>
            <a:off x="3735" y="61609"/>
            <a:ext cx="1854901" cy="530662"/>
          </a:xfrm>
        </p:spPr>
        <p:txBody>
          <a:bodyPr/>
          <a:lstStyle/>
          <a:p>
            <a:r>
              <a:rPr lang="en-GB" sz="3200" kern="1200" dirty="0" err="1">
                <a:solidFill>
                  <a:schemeClr val="accent1">
                    <a:lumMod val="50000"/>
                  </a:schemeClr>
                </a:solidFill>
                <a:effectLst/>
              </a:rPr>
              <a:t>Repaso</a:t>
            </a:r>
            <a:endParaRPr lang="en-GB" dirty="0">
              <a:solidFill>
                <a:schemeClr val="accent1">
                  <a:lumMod val="50000"/>
                </a:schemeClr>
              </a:solidFill>
            </a:endParaRPr>
          </a:p>
        </p:txBody>
      </p:sp>
      <p:sp>
        <p:nvSpPr>
          <p:cNvPr id="15" name="Rounded Rectangle 14"/>
          <p:cNvSpPr/>
          <p:nvPr/>
        </p:nvSpPr>
        <p:spPr>
          <a:xfrm>
            <a:off x="555880" y="2938930"/>
            <a:ext cx="224446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a_ _ _ _ _</a:t>
            </a:r>
          </a:p>
        </p:txBody>
      </p:sp>
    </p:spTree>
    <p:extLst>
      <p:ext uri="{BB962C8B-B14F-4D97-AF65-F5344CB8AC3E}">
        <p14:creationId xmlns:p14="http://schemas.microsoft.com/office/powerpoint/2010/main" val="119475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
                  </p:tgtEl>
                </p:cond>
              </p:nextCondLst>
            </p:seq>
          </p:childTnLst>
        </p:cTn>
      </p:par>
    </p:tnLst>
    <p:bldLst>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95900" y="35718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r_ _ _ _ _</a:t>
            </a:r>
          </a:p>
        </p:txBody>
      </p:sp>
      <p:sp>
        <p:nvSpPr>
          <p:cNvPr id="12" name="Rounded Rectangle 11"/>
          <p:cNvSpPr/>
          <p:nvPr/>
        </p:nvSpPr>
        <p:spPr>
          <a:xfrm>
            <a:off x="1854901" y="49110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16" name="Rounded Rectangle 15"/>
          <p:cNvSpPr/>
          <p:nvPr/>
        </p:nvSpPr>
        <p:spPr>
          <a:xfrm>
            <a:off x="1327252" y="1045124"/>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 _ _ _</a:t>
            </a:r>
          </a:p>
        </p:txBody>
      </p:sp>
      <p:sp>
        <p:nvSpPr>
          <p:cNvPr id="18" name="Rounded Rectangle 17"/>
          <p:cNvSpPr/>
          <p:nvPr/>
        </p:nvSpPr>
        <p:spPr>
          <a:xfrm>
            <a:off x="8653290" y="146422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a:t>
            </a:r>
          </a:p>
        </p:txBody>
      </p:sp>
      <p:sp>
        <p:nvSpPr>
          <p:cNvPr id="20" name="Rounded Rectangle 19"/>
          <p:cNvSpPr/>
          <p:nvPr/>
        </p:nvSpPr>
        <p:spPr>
          <a:xfrm>
            <a:off x="5071310" y="53301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 _</a:t>
            </a:r>
          </a:p>
        </p:txBody>
      </p:sp>
      <p:sp>
        <p:nvSpPr>
          <p:cNvPr id="21" name="Rounded Rectangle 20"/>
          <p:cNvSpPr/>
          <p:nvPr/>
        </p:nvSpPr>
        <p:spPr>
          <a:xfrm>
            <a:off x="9126217" y="336374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a:t>
            </a:r>
          </a:p>
        </p:txBody>
      </p:sp>
      <p:sp>
        <p:nvSpPr>
          <p:cNvPr id="27" name="Rounded Rectangle 26"/>
          <p:cNvSpPr/>
          <p:nvPr/>
        </p:nvSpPr>
        <p:spPr>
          <a:xfrm>
            <a:off x="5276850" y="338132"/>
            <a:ext cx="2533650" cy="838200"/>
          </a:xfrm>
          <a:prstGeom prst="round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t>
            </a:r>
            <a:r>
              <a:rPr lang="en-GB" sz="2400" b="1" dirty="0" err="1">
                <a:solidFill>
                  <a:schemeClr val="accent1">
                    <a:lumMod val="50000"/>
                  </a:schemeClr>
                </a:solidFill>
                <a:latin typeface="Century Gothic" panose="020B0502020202020204" pitchFamily="34" charset="0"/>
              </a:rPr>
              <a:t>regalo</a:t>
            </a:r>
            <a:endParaRPr lang="en-GB" sz="2400" b="1" dirty="0">
              <a:solidFill>
                <a:schemeClr val="accent1">
                  <a:lumMod val="50000"/>
                </a:schemeClr>
              </a:solidFill>
              <a:latin typeface="Century Gothic" panose="020B0502020202020204" pitchFamily="34" charset="0"/>
            </a:endParaRPr>
          </a:p>
        </p:txBody>
      </p:sp>
      <p:sp>
        <p:nvSpPr>
          <p:cNvPr id="22" name="Rounded Rectangle 21"/>
          <p:cNvSpPr/>
          <p:nvPr/>
        </p:nvSpPr>
        <p:spPr>
          <a:xfrm>
            <a:off x="8044782" y="4969759"/>
            <a:ext cx="216287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d_ _ _ _ _</a:t>
            </a:r>
          </a:p>
        </p:txBody>
      </p:sp>
      <p:sp>
        <p:nvSpPr>
          <p:cNvPr id="2" name="Rectangle 1"/>
          <p:cNvSpPr/>
          <p:nvPr/>
        </p:nvSpPr>
        <p:spPr>
          <a:xfrm>
            <a:off x="4378395" y="2688467"/>
            <a:ext cx="3164648" cy="155081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1">
                    <a:lumMod val="50000"/>
                  </a:schemeClr>
                </a:solidFill>
              </a:rPr>
              <a:t>present</a:t>
            </a:r>
          </a:p>
        </p:txBody>
      </p:sp>
      <p:sp>
        <p:nvSpPr>
          <p:cNvPr id="3" name="Title 2"/>
          <p:cNvSpPr>
            <a:spLocks noGrp="1"/>
          </p:cNvSpPr>
          <p:nvPr>
            <p:ph type="title"/>
          </p:nvPr>
        </p:nvSpPr>
        <p:spPr>
          <a:xfrm>
            <a:off x="0" y="25814"/>
            <a:ext cx="1854901" cy="594656"/>
          </a:xfrm>
        </p:spPr>
        <p:txBody>
          <a:bodyPr/>
          <a:lstStyle/>
          <a:p>
            <a:r>
              <a:rPr lang="en-GB" sz="3200" kern="1200" dirty="0" err="1">
                <a:solidFill>
                  <a:schemeClr val="accent1">
                    <a:lumMod val="50000"/>
                  </a:schemeClr>
                </a:solidFill>
                <a:effectLst/>
              </a:rPr>
              <a:t>Repaso</a:t>
            </a:r>
            <a:endParaRPr lang="en-GB" dirty="0">
              <a:solidFill>
                <a:schemeClr val="accent1">
                  <a:lumMod val="50000"/>
                </a:schemeClr>
              </a:solidFill>
            </a:endParaRPr>
          </a:p>
        </p:txBody>
      </p:sp>
      <p:sp>
        <p:nvSpPr>
          <p:cNvPr id="13" name="Rounded Rectangle 12"/>
          <p:cNvSpPr/>
          <p:nvPr/>
        </p:nvSpPr>
        <p:spPr>
          <a:xfrm>
            <a:off x="555880" y="2938930"/>
            <a:ext cx="224446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a_ _ _ _ _</a:t>
            </a:r>
          </a:p>
        </p:txBody>
      </p:sp>
    </p:spTree>
    <p:extLst>
      <p:ext uri="{BB962C8B-B14F-4D97-AF65-F5344CB8AC3E}">
        <p14:creationId xmlns:p14="http://schemas.microsoft.com/office/powerpoint/2010/main" val="1784426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
                  </p:tgtEl>
                </p:cond>
              </p:nextCondLst>
            </p:seq>
          </p:childTnLst>
        </p:cTn>
      </p:par>
    </p:tnLst>
    <p:bldLst>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95900" y="35718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r_ _ _ _ _</a:t>
            </a:r>
          </a:p>
        </p:txBody>
      </p:sp>
      <p:sp>
        <p:nvSpPr>
          <p:cNvPr id="12" name="Rounded Rectangle 11"/>
          <p:cNvSpPr/>
          <p:nvPr/>
        </p:nvSpPr>
        <p:spPr>
          <a:xfrm>
            <a:off x="1854901" y="49110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16" name="Rounded Rectangle 15"/>
          <p:cNvSpPr/>
          <p:nvPr/>
        </p:nvSpPr>
        <p:spPr>
          <a:xfrm>
            <a:off x="1327252" y="1045124"/>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 _ _ _</a:t>
            </a:r>
          </a:p>
        </p:txBody>
      </p:sp>
      <p:sp>
        <p:nvSpPr>
          <p:cNvPr id="18" name="Rounded Rectangle 17"/>
          <p:cNvSpPr/>
          <p:nvPr/>
        </p:nvSpPr>
        <p:spPr>
          <a:xfrm>
            <a:off x="8653290" y="146422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a:t>
            </a:r>
          </a:p>
        </p:txBody>
      </p:sp>
      <p:sp>
        <p:nvSpPr>
          <p:cNvPr id="20" name="Rounded Rectangle 19"/>
          <p:cNvSpPr/>
          <p:nvPr/>
        </p:nvSpPr>
        <p:spPr>
          <a:xfrm>
            <a:off x="5071310" y="53301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 _</a:t>
            </a:r>
          </a:p>
        </p:txBody>
      </p:sp>
      <p:sp>
        <p:nvSpPr>
          <p:cNvPr id="21" name="Rounded Rectangle 20"/>
          <p:cNvSpPr/>
          <p:nvPr/>
        </p:nvSpPr>
        <p:spPr>
          <a:xfrm>
            <a:off x="9126217" y="336374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a:t>
            </a:r>
          </a:p>
        </p:txBody>
      </p:sp>
      <p:sp>
        <p:nvSpPr>
          <p:cNvPr id="27" name="Rounded Rectangle 26"/>
          <p:cNvSpPr/>
          <p:nvPr/>
        </p:nvSpPr>
        <p:spPr>
          <a:xfrm>
            <a:off x="8653290" y="1464224"/>
            <a:ext cx="1866900" cy="838200"/>
          </a:xfrm>
          <a:prstGeom prst="round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da</a:t>
            </a:r>
          </a:p>
        </p:txBody>
      </p:sp>
      <p:sp>
        <p:nvSpPr>
          <p:cNvPr id="22" name="Rounded Rectangle 21"/>
          <p:cNvSpPr/>
          <p:nvPr/>
        </p:nvSpPr>
        <p:spPr>
          <a:xfrm>
            <a:off x="8044782" y="4969759"/>
            <a:ext cx="216287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d_ _ _ _ _</a:t>
            </a:r>
          </a:p>
        </p:txBody>
      </p:sp>
      <p:sp>
        <p:nvSpPr>
          <p:cNvPr id="2" name="Rectangle 1"/>
          <p:cNvSpPr/>
          <p:nvPr/>
        </p:nvSpPr>
        <p:spPr>
          <a:xfrm>
            <a:off x="4378395" y="2688467"/>
            <a:ext cx="3164648" cy="1550813"/>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1">
                    <a:lumMod val="50000"/>
                  </a:schemeClr>
                </a:solidFill>
              </a:rPr>
              <a:t>s/he gives</a:t>
            </a:r>
          </a:p>
        </p:txBody>
      </p:sp>
      <p:sp>
        <p:nvSpPr>
          <p:cNvPr id="4" name="Title 3"/>
          <p:cNvSpPr>
            <a:spLocks noGrp="1"/>
          </p:cNvSpPr>
          <p:nvPr>
            <p:ph type="title"/>
          </p:nvPr>
        </p:nvSpPr>
        <p:spPr>
          <a:xfrm>
            <a:off x="0" y="44970"/>
            <a:ext cx="1854901" cy="548938"/>
          </a:xfrm>
        </p:spPr>
        <p:txBody>
          <a:bodyPr/>
          <a:lstStyle/>
          <a:p>
            <a:r>
              <a:rPr lang="en-GB" sz="3200" kern="1200" dirty="0" err="1">
                <a:solidFill>
                  <a:schemeClr val="accent1">
                    <a:lumMod val="50000"/>
                  </a:schemeClr>
                </a:solidFill>
                <a:effectLst/>
              </a:rPr>
              <a:t>Repaso</a:t>
            </a:r>
            <a:endParaRPr lang="en-GB" dirty="0">
              <a:solidFill>
                <a:schemeClr val="accent1">
                  <a:lumMod val="50000"/>
                </a:schemeClr>
              </a:solidFill>
            </a:endParaRPr>
          </a:p>
        </p:txBody>
      </p:sp>
      <p:sp>
        <p:nvSpPr>
          <p:cNvPr id="13" name="Rounded Rectangle 12"/>
          <p:cNvSpPr/>
          <p:nvPr/>
        </p:nvSpPr>
        <p:spPr>
          <a:xfrm>
            <a:off x="555880" y="2938930"/>
            <a:ext cx="224446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a_ _ _ _ _</a:t>
            </a:r>
          </a:p>
        </p:txBody>
      </p:sp>
    </p:spTree>
    <p:extLst>
      <p:ext uri="{BB962C8B-B14F-4D97-AF65-F5344CB8AC3E}">
        <p14:creationId xmlns:p14="http://schemas.microsoft.com/office/powerpoint/2010/main" val="35988187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
                  </p:tgtEl>
                </p:cond>
              </p:nextCondLst>
            </p:seq>
          </p:childTnLst>
        </p:cTn>
      </p:par>
    </p:tnLst>
    <p:bldLst>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295900" y="357182"/>
            <a:ext cx="2514600" cy="8191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r_ _ _ _ _</a:t>
            </a:r>
          </a:p>
        </p:txBody>
      </p:sp>
      <p:sp>
        <p:nvSpPr>
          <p:cNvPr id="12" name="Rounded Rectangle 11"/>
          <p:cNvSpPr/>
          <p:nvPr/>
        </p:nvSpPr>
        <p:spPr>
          <a:xfrm>
            <a:off x="1854901" y="49110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p_ _ _ _</a:t>
            </a:r>
          </a:p>
        </p:txBody>
      </p:sp>
      <p:sp>
        <p:nvSpPr>
          <p:cNvPr id="16" name="Rounded Rectangle 15"/>
          <p:cNvSpPr/>
          <p:nvPr/>
        </p:nvSpPr>
        <p:spPr>
          <a:xfrm>
            <a:off x="1327252" y="1045124"/>
            <a:ext cx="2191058"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t_ _ _ _ _ _ _</a:t>
            </a:r>
          </a:p>
        </p:txBody>
      </p:sp>
      <p:sp>
        <p:nvSpPr>
          <p:cNvPr id="18" name="Rounded Rectangle 17"/>
          <p:cNvSpPr/>
          <p:nvPr/>
        </p:nvSpPr>
        <p:spPr>
          <a:xfrm>
            <a:off x="8653290" y="1464224"/>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a:t>
            </a:r>
          </a:p>
        </p:txBody>
      </p:sp>
      <p:sp>
        <p:nvSpPr>
          <p:cNvPr id="20" name="Rounded Rectangle 19"/>
          <p:cNvSpPr/>
          <p:nvPr/>
        </p:nvSpPr>
        <p:spPr>
          <a:xfrm>
            <a:off x="5071310" y="5330178"/>
            <a:ext cx="186690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d_ _</a:t>
            </a:r>
          </a:p>
        </p:txBody>
      </p:sp>
      <p:sp>
        <p:nvSpPr>
          <p:cNvPr id="21" name="Rounded Rectangle 20"/>
          <p:cNvSpPr/>
          <p:nvPr/>
        </p:nvSpPr>
        <p:spPr>
          <a:xfrm>
            <a:off x="9126217" y="3363748"/>
            <a:ext cx="264934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p_ _ _ _</a:t>
            </a:r>
          </a:p>
        </p:txBody>
      </p:sp>
      <p:sp>
        <p:nvSpPr>
          <p:cNvPr id="22" name="Rounded Rectangle 21"/>
          <p:cNvSpPr/>
          <p:nvPr/>
        </p:nvSpPr>
        <p:spPr>
          <a:xfrm>
            <a:off x="8044782" y="4969759"/>
            <a:ext cx="2162870"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d_ _ _ _ _</a:t>
            </a:r>
          </a:p>
        </p:txBody>
      </p:sp>
      <p:sp>
        <p:nvSpPr>
          <p:cNvPr id="2" name="Rectangle 1"/>
          <p:cNvSpPr/>
          <p:nvPr/>
        </p:nvSpPr>
        <p:spPr>
          <a:xfrm>
            <a:off x="4422436" y="2817296"/>
            <a:ext cx="3164648" cy="130035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accent1">
                    <a:lumMod val="50000"/>
                  </a:schemeClr>
                </a:solidFill>
              </a:rPr>
              <a:t>money</a:t>
            </a:r>
          </a:p>
        </p:txBody>
      </p:sp>
      <p:sp>
        <p:nvSpPr>
          <p:cNvPr id="27" name="Rounded Rectangle 26"/>
          <p:cNvSpPr/>
          <p:nvPr/>
        </p:nvSpPr>
        <p:spPr>
          <a:xfrm>
            <a:off x="8044782" y="4969759"/>
            <a:ext cx="2162870" cy="838200"/>
          </a:xfrm>
          <a:prstGeom prst="roundRect">
            <a:avLst/>
          </a:prstGeom>
          <a:solidFill>
            <a:srgbClr val="E25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t>
            </a:r>
            <a:r>
              <a:rPr lang="en-GB" sz="2400" b="1" dirty="0" err="1">
                <a:solidFill>
                  <a:schemeClr val="accent1">
                    <a:lumMod val="50000"/>
                  </a:schemeClr>
                </a:solidFill>
                <a:latin typeface="Century Gothic" panose="020B0502020202020204" pitchFamily="34" charset="0"/>
              </a:rPr>
              <a:t>dinero</a:t>
            </a:r>
            <a:endParaRPr lang="en-GB" sz="2400" b="1" dirty="0">
              <a:solidFill>
                <a:schemeClr val="accent1">
                  <a:lumMod val="50000"/>
                </a:schemeClr>
              </a:solidFill>
              <a:latin typeface="Century Gothic" panose="020B0502020202020204" pitchFamily="34" charset="0"/>
            </a:endParaRPr>
          </a:p>
        </p:txBody>
      </p:sp>
      <p:sp>
        <p:nvSpPr>
          <p:cNvPr id="4" name="Title 3"/>
          <p:cNvSpPr>
            <a:spLocks noGrp="1"/>
          </p:cNvSpPr>
          <p:nvPr>
            <p:ph type="title"/>
          </p:nvPr>
        </p:nvSpPr>
        <p:spPr>
          <a:xfrm>
            <a:off x="0" y="-11190"/>
            <a:ext cx="1854901" cy="656249"/>
          </a:xfrm>
        </p:spPr>
        <p:txBody>
          <a:bodyPr/>
          <a:lstStyle/>
          <a:p>
            <a:r>
              <a:rPr lang="en-GB" sz="3200" kern="1200" dirty="0" err="1">
                <a:solidFill>
                  <a:schemeClr val="accent1">
                    <a:lumMod val="50000"/>
                  </a:schemeClr>
                </a:solidFill>
                <a:effectLst/>
              </a:rPr>
              <a:t>Repaso</a:t>
            </a:r>
            <a:endParaRPr lang="en-GB" dirty="0">
              <a:solidFill>
                <a:schemeClr val="accent1">
                  <a:lumMod val="50000"/>
                </a:schemeClr>
              </a:solidFill>
            </a:endParaRPr>
          </a:p>
        </p:txBody>
      </p:sp>
      <p:sp>
        <p:nvSpPr>
          <p:cNvPr id="13" name="Rounded Rectangle 12"/>
          <p:cNvSpPr/>
          <p:nvPr/>
        </p:nvSpPr>
        <p:spPr>
          <a:xfrm>
            <a:off x="555880" y="2938930"/>
            <a:ext cx="2244469" cy="838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el a_ _ _ _ _</a:t>
            </a:r>
          </a:p>
        </p:txBody>
      </p:sp>
    </p:spTree>
    <p:extLst>
      <p:ext uri="{BB962C8B-B14F-4D97-AF65-F5344CB8AC3E}">
        <p14:creationId xmlns:p14="http://schemas.microsoft.com/office/powerpoint/2010/main" val="1719609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
                  </p:tgtEl>
                </p:cond>
              </p:nextCondLst>
            </p:seq>
          </p:childTnLst>
        </p:cTn>
      </p:par>
    </p:tnLst>
    <p:bldLst>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02920" y="5728411"/>
            <a:ext cx="8769416" cy="461665"/>
          </a:xfrm>
          <a:prstGeom prst="rect">
            <a:avLst/>
          </a:prstGeom>
          <a:noFill/>
        </p:spPr>
        <p:txBody>
          <a:bodyPr wrap="square" rtlCol="0">
            <a:spAutoFit/>
          </a:bodyPr>
          <a:lstStyle/>
          <a:p>
            <a:r>
              <a:rPr lang="en-GB" sz="2400" i="1" dirty="0">
                <a:solidFill>
                  <a:schemeClr val="accent1">
                    <a:lumMod val="50000"/>
                  </a:schemeClr>
                </a:solidFill>
              </a:rPr>
              <a:t>I wash the clothes and then I do other tasks if I have time.</a:t>
            </a:r>
          </a:p>
        </p:txBody>
      </p:sp>
      <p:sp>
        <p:nvSpPr>
          <p:cNvPr id="17" name="TextBox 16"/>
          <p:cNvSpPr txBox="1"/>
          <p:nvPr/>
        </p:nvSpPr>
        <p:spPr>
          <a:xfrm>
            <a:off x="502920" y="4637433"/>
            <a:ext cx="9281160" cy="461665"/>
          </a:xfrm>
          <a:prstGeom prst="rect">
            <a:avLst/>
          </a:prstGeom>
          <a:noFill/>
        </p:spPr>
        <p:txBody>
          <a:bodyPr wrap="square" rtlCol="0">
            <a:spAutoFit/>
          </a:bodyPr>
          <a:lstStyle/>
          <a:p>
            <a:r>
              <a:rPr lang="en-GB" sz="2400" i="1" dirty="0">
                <a:solidFill>
                  <a:schemeClr val="accent1">
                    <a:lumMod val="50000"/>
                  </a:schemeClr>
                </a:solidFill>
              </a:rPr>
              <a:t>I take out the rubbish, although I don’t clean the house. </a:t>
            </a:r>
          </a:p>
        </p:txBody>
      </p:sp>
      <p:sp>
        <p:nvSpPr>
          <p:cNvPr id="2" name="Title 1"/>
          <p:cNvSpPr>
            <a:spLocks noGrp="1"/>
          </p:cNvSpPr>
          <p:nvPr>
            <p:ph type="title"/>
          </p:nvPr>
        </p:nvSpPr>
        <p:spPr>
          <a:xfrm>
            <a:off x="502920" y="1"/>
            <a:ext cx="10515600" cy="661370"/>
          </a:xfrm>
        </p:spPr>
        <p:txBody>
          <a:bodyPr>
            <a:normAutofit/>
          </a:bodyPr>
          <a:lstStyle/>
          <a:p>
            <a:r>
              <a:rPr lang="en-GB" sz="3600" b="1" dirty="0" err="1">
                <a:solidFill>
                  <a:schemeClr val="accent1">
                    <a:lumMod val="50000"/>
                  </a:schemeClr>
                </a:solidFill>
              </a:rPr>
              <a:t>Vocabulario</a:t>
            </a:r>
            <a:endParaRPr lang="en-GB" sz="3600" b="1" dirty="0">
              <a:solidFill>
                <a:schemeClr val="accent1">
                  <a:lumMod val="50000"/>
                </a:schemeClr>
              </a:solidFill>
            </a:endParaRPr>
          </a:p>
        </p:txBody>
      </p:sp>
      <p:sp>
        <p:nvSpPr>
          <p:cNvPr id="5" name="TextBox 4"/>
          <p:cNvSpPr txBox="1"/>
          <p:nvPr/>
        </p:nvSpPr>
        <p:spPr>
          <a:xfrm>
            <a:off x="502919" y="743229"/>
            <a:ext cx="4821621" cy="461665"/>
          </a:xfrm>
          <a:prstGeom prst="rect">
            <a:avLst/>
          </a:prstGeom>
          <a:noFill/>
        </p:spPr>
        <p:txBody>
          <a:bodyPr wrap="square" rtlCol="0">
            <a:spAutoFit/>
          </a:bodyPr>
          <a:lstStyle/>
          <a:p>
            <a:r>
              <a:rPr lang="en-GB" sz="2400" dirty="0">
                <a:solidFill>
                  <a:schemeClr val="accent1">
                    <a:lumMod val="50000"/>
                  </a:schemeClr>
                </a:solidFill>
              </a:rPr>
              <a:t>sacar – to take out, taking out</a:t>
            </a:r>
          </a:p>
        </p:txBody>
      </p:sp>
      <p:sp>
        <p:nvSpPr>
          <p:cNvPr id="6" name="TextBox 5"/>
          <p:cNvSpPr txBox="1"/>
          <p:nvPr/>
        </p:nvSpPr>
        <p:spPr>
          <a:xfrm>
            <a:off x="502920" y="1338570"/>
            <a:ext cx="5650289" cy="461665"/>
          </a:xfrm>
          <a:prstGeom prst="rect">
            <a:avLst/>
          </a:prstGeom>
          <a:noFill/>
        </p:spPr>
        <p:txBody>
          <a:bodyPr wrap="square" rtlCol="0">
            <a:spAutoFit/>
          </a:bodyPr>
          <a:lstStyle/>
          <a:p>
            <a:r>
              <a:rPr lang="en-GB" sz="2400" dirty="0">
                <a:solidFill>
                  <a:schemeClr val="accent1">
                    <a:lumMod val="50000"/>
                  </a:schemeClr>
                </a:solidFill>
              </a:rPr>
              <a:t>la basura – rubbish</a:t>
            </a:r>
          </a:p>
        </p:txBody>
      </p:sp>
      <p:sp>
        <p:nvSpPr>
          <p:cNvPr id="7" name="TextBox 6"/>
          <p:cNvSpPr txBox="1"/>
          <p:nvPr/>
        </p:nvSpPr>
        <p:spPr>
          <a:xfrm>
            <a:off x="502920" y="1877310"/>
            <a:ext cx="5650289" cy="461665"/>
          </a:xfrm>
          <a:prstGeom prst="rect">
            <a:avLst/>
          </a:prstGeom>
          <a:noFill/>
        </p:spPr>
        <p:txBody>
          <a:bodyPr wrap="square" rtlCol="0">
            <a:spAutoFit/>
          </a:bodyPr>
          <a:lstStyle/>
          <a:p>
            <a:r>
              <a:rPr lang="en-GB" sz="2400" dirty="0">
                <a:solidFill>
                  <a:schemeClr val="accent1">
                    <a:lumMod val="50000"/>
                  </a:schemeClr>
                </a:solidFill>
              </a:rPr>
              <a:t>aunque – although</a:t>
            </a:r>
          </a:p>
        </p:txBody>
      </p:sp>
      <p:sp>
        <p:nvSpPr>
          <p:cNvPr id="8" name="TextBox 7"/>
          <p:cNvSpPr txBox="1"/>
          <p:nvPr/>
        </p:nvSpPr>
        <p:spPr>
          <a:xfrm>
            <a:off x="502920" y="2420833"/>
            <a:ext cx="5650289" cy="461665"/>
          </a:xfrm>
          <a:prstGeom prst="rect">
            <a:avLst/>
          </a:prstGeom>
          <a:noFill/>
        </p:spPr>
        <p:txBody>
          <a:bodyPr wrap="square" rtlCol="0">
            <a:spAutoFit/>
          </a:bodyPr>
          <a:lstStyle/>
          <a:p>
            <a:r>
              <a:rPr lang="en-GB" sz="2400" dirty="0" err="1">
                <a:solidFill>
                  <a:schemeClr val="accent1">
                    <a:lumMod val="50000"/>
                  </a:schemeClr>
                </a:solidFill>
              </a:rPr>
              <a:t>otro</a:t>
            </a:r>
            <a:r>
              <a:rPr lang="en-GB" sz="2400" dirty="0">
                <a:solidFill>
                  <a:schemeClr val="accent1">
                    <a:lumMod val="50000"/>
                  </a:schemeClr>
                </a:solidFill>
              </a:rPr>
              <a:t> – another, other</a:t>
            </a:r>
          </a:p>
        </p:txBody>
      </p:sp>
      <p:sp>
        <p:nvSpPr>
          <p:cNvPr id="11" name="Rectangular Callout 10"/>
          <p:cNvSpPr/>
          <p:nvPr/>
        </p:nvSpPr>
        <p:spPr>
          <a:xfrm>
            <a:off x="6740810" y="104720"/>
            <a:ext cx="5222590" cy="4092712"/>
          </a:xfrm>
          <a:prstGeom prst="wedgeRectCallout">
            <a:avLst>
              <a:gd name="adj1" fmla="val -106882"/>
              <a:gd name="adj2" fmla="val 10955"/>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Otro</a:t>
            </a:r>
            <a:r>
              <a:rPr lang="en-GB" sz="2400" dirty="0">
                <a:solidFill>
                  <a:schemeClr val="bg1"/>
                </a:solidFill>
              </a:rPr>
              <a:t> is an adjective, so it needs to agree in </a:t>
            </a:r>
            <a:r>
              <a:rPr lang="en-GB" sz="2400" b="1" i="1" dirty="0">
                <a:solidFill>
                  <a:schemeClr val="bg1"/>
                </a:solidFill>
              </a:rPr>
              <a:t>gender</a:t>
            </a:r>
            <a:r>
              <a:rPr lang="en-GB" sz="2400" dirty="0">
                <a:solidFill>
                  <a:schemeClr val="bg1"/>
                </a:solidFill>
              </a:rPr>
              <a:t> with the noun.</a:t>
            </a:r>
          </a:p>
          <a:p>
            <a:endParaRPr lang="en-GB" sz="2400" dirty="0">
              <a:solidFill>
                <a:schemeClr val="bg1"/>
              </a:solidFill>
            </a:endParaRPr>
          </a:p>
          <a:p>
            <a:r>
              <a:rPr lang="en-GB" sz="2400" dirty="0">
                <a:solidFill>
                  <a:schemeClr val="bg1"/>
                </a:solidFill>
              </a:rPr>
              <a:t>‘</a:t>
            </a:r>
            <a:r>
              <a:rPr lang="en-GB" sz="2400" dirty="0" err="1">
                <a:solidFill>
                  <a:schemeClr val="bg1"/>
                </a:solidFill>
              </a:rPr>
              <a:t>Otr</a:t>
            </a:r>
            <a:r>
              <a:rPr lang="en-GB" sz="2400" b="1" dirty="0" err="1">
                <a:solidFill>
                  <a:schemeClr val="bg1"/>
                </a:solidFill>
              </a:rPr>
              <a:t>o</a:t>
            </a:r>
            <a:r>
              <a:rPr lang="en-GB" sz="2400" dirty="0">
                <a:solidFill>
                  <a:schemeClr val="bg1"/>
                </a:solidFill>
              </a:rPr>
              <a:t> </a:t>
            </a:r>
            <a:r>
              <a:rPr lang="en-GB" sz="2400" dirty="0" err="1">
                <a:solidFill>
                  <a:schemeClr val="bg1"/>
                </a:solidFill>
              </a:rPr>
              <a:t>chic</a:t>
            </a:r>
            <a:r>
              <a:rPr lang="en-GB" sz="2400" b="1" dirty="0" err="1">
                <a:solidFill>
                  <a:schemeClr val="bg1"/>
                </a:solidFill>
              </a:rPr>
              <a:t>o</a:t>
            </a:r>
            <a:r>
              <a:rPr lang="en-GB" sz="2400" dirty="0">
                <a:solidFill>
                  <a:schemeClr val="bg1"/>
                </a:solidFill>
              </a:rPr>
              <a:t>’ – another boy</a:t>
            </a:r>
          </a:p>
          <a:p>
            <a:r>
              <a:rPr lang="en-GB" sz="2400" dirty="0">
                <a:solidFill>
                  <a:schemeClr val="bg1"/>
                </a:solidFill>
              </a:rPr>
              <a:t>‘</a:t>
            </a:r>
            <a:r>
              <a:rPr lang="en-GB" sz="2400" dirty="0" err="1">
                <a:solidFill>
                  <a:schemeClr val="bg1"/>
                </a:solidFill>
              </a:rPr>
              <a:t>Otr</a:t>
            </a:r>
            <a:r>
              <a:rPr lang="en-GB" sz="2400" b="1" dirty="0" err="1">
                <a:solidFill>
                  <a:schemeClr val="bg1"/>
                </a:solidFill>
              </a:rPr>
              <a:t>a</a:t>
            </a:r>
            <a:r>
              <a:rPr lang="en-GB" sz="2400" dirty="0">
                <a:solidFill>
                  <a:schemeClr val="bg1"/>
                </a:solidFill>
              </a:rPr>
              <a:t> </a:t>
            </a:r>
            <a:r>
              <a:rPr lang="en-GB" sz="2400" dirty="0" err="1">
                <a:solidFill>
                  <a:schemeClr val="bg1"/>
                </a:solidFill>
              </a:rPr>
              <a:t>chic</a:t>
            </a:r>
            <a:r>
              <a:rPr lang="en-GB" sz="2400" b="1" dirty="0" err="1">
                <a:solidFill>
                  <a:schemeClr val="bg1"/>
                </a:solidFill>
              </a:rPr>
              <a:t>a</a:t>
            </a:r>
            <a:r>
              <a:rPr lang="en-GB" sz="2400" dirty="0">
                <a:solidFill>
                  <a:schemeClr val="bg1"/>
                </a:solidFill>
              </a:rPr>
              <a:t>’ – another girl</a:t>
            </a:r>
          </a:p>
          <a:p>
            <a:endParaRPr lang="en-GB" sz="2400" dirty="0">
              <a:solidFill>
                <a:schemeClr val="bg1"/>
              </a:solidFill>
            </a:endParaRPr>
          </a:p>
          <a:p>
            <a:r>
              <a:rPr lang="en-GB" sz="2400" dirty="0">
                <a:solidFill>
                  <a:schemeClr val="bg1"/>
                </a:solidFill>
              </a:rPr>
              <a:t>It also needs to agree in </a:t>
            </a:r>
            <a:r>
              <a:rPr lang="en-GB" sz="2400" b="1" i="1" dirty="0">
                <a:solidFill>
                  <a:schemeClr val="bg1"/>
                </a:solidFill>
              </a:rPr>
              <a:t>number</a:t>
            </a:r>
            <a:r>
              <a:rPr lang="en-GB" sz="2400" dirty="0">
                <a:solidFill>
                  <a:schemeClr val="bg1"/>
                </a:solidFill>
              </a:rPr>
              <a:t>.</a:t>
            </a:r>
          </a:p>
          <a:p>
            <a:endParaRPr lang="en-GB" sz="2400" dirty="0">
              <a:solidFill>
                <a:schemeClr val="bg1"/>
              </a:solidFill>
            </a:endParaRPr>
          </a:p>
          <a:p>
            <a:r>
              <a:rPr lang="en-GB" sz="2400" dirty="0">
                <a:solidFill>
                  <a:schemeClr val="bg1"/>
                </a:solidFill>
              </a:rPr>
              <a:t>‘</a:t>
            </a:r>
            <a:r>
              <a:rPr lang="en-GB" sz="2400" dirty="0" err="1">
                <a:solidFill>
                  <a:schemeClr val="bg1"/>
                </a:solidFill>
              </a:rPr>
              <a:t>Otr</a:t>
            </a:r>
            <a:r>
              <a:rPr lang="en-GB" sz="2400" b="1" dirty="0" err="1">
                <a:solidFill>
                  <a:schemeClr val="bg1"/>
                </a:solidFill>
              </a:rPr>
              <a:t>os</a:t>
            </a:r>
            <a:r>
              <a:rPr lang="en-GB" sz="2400" dirty="0">
                <a:solidFill>
                  <a:schemeClr val="bg1"/>
                </a:solidFill>
              </a:rPr>
              <a:t> </a:t>
            </a:r>
            <a:r>
              <a:rPr lang="en-GB" sz="2400" dirty="0" err="1">
                <a:solidFill>
                  <a:schemeClr val="bg1"/>
                </a:solidFill>
              </a:rPr>
              <a:t>regal</a:t>
            </a:r>
            <a:r>
              <a:rPr lang="en-GB" sz="2400" b="1" dirty="0" err="1">
                <a:solidFill>
                  <a:schemeClr val="bg1"/>
                </a:solidFill>
              </a:rPr>
              <a:t>os</a:t>
            </a:r>
            <a:r>
              <a:rPr lang="en-GB" sz="2400" dirty="0">
                <a:solidFill>
                  <a:schemeClr val="bg1"/>
                </a:solidFill>
              </a:rPr>
              <a:t>’ – other presents</a:t>
            </a:r>
          </a:p>
          <a:p>
            <a:r>
              <a:rPr lang="en-GB" sz="2400" dirty="0">
                <a:solidFill>
                  <a:schemeClr val="bg1"/>
                </a:solidFill>
              </a:rPr>
              <a:t>‘</a:t>
            </a:r>
            <a:r>
              <a:rPr lang="en-GB" sz="2400" dirty="0" err="1">
                <a:solidFill>
                  <a:schemeClr val="bg1"/>
                </a:solidFill>
              </a:rPr>
              <a:t>Otr</a:t>
            </a:r>
            <a:r>
              <a:rPr lang="en-GB" sz="2400" b="1" dirty="0" err="1">
                <a:solidFill>
                  <a:schemeClr val="bg1"/>
                </a:solidFill>
              </a:rPr>
              <a:t>as</a:t>
            </a:r>
            <a:r>
              <a:rPr lang="en-GB" sz="2400" dirty="0">
                <a:solidFill>
                  <a:schemeClr val="bg1"/>
                </a:solidFill>
              </a:rPr>
              <a:t> vist</a:t>
            </a:r>
            <a:r>
              <a:rPr lang="en-GB" sz="2400" b="1" dirty="0">
                <a:solidFill>
                  <a:schemeClr val="bg1"/>
                </a:solidFill>
              </a:rPr>
              <a:t>as</a:t>
            </a:r>
            <a:r>
              <a:rPr lang="en-GB" sz="2400" dirty="0">
                <a:solidFill>
                  <a:schemeClr val="bg1"/>
                </a:solidFill>
              </a:rPr>
              <a:t>’ – other views </a:t>
            </a:r>
          </a:p>
        </p:txBody>
      </p:sp>
      <p:sp>
        <p:nvSpPr>
          <p:cNvPr id="12" name="TextBox 11"/>
          <p:cNvSpPr txBox="1"/>
          <p:nvPr/>
        </p:nvSpPr>
        <p:spPr>
          <a:xfrm>
            <a:off x="411481" y="3520440"/>
            <a:ext cx="5974080" cy="523220"/>
          </a:xfrm>
          <a:prstGeom prst="rect">
            <a:avLst/>
          </a:prstGeom>
          <a:noFill/>
        </p:spPr>
        <p:txBody>
          <a:bodyPr wrap="square" rtlCol="0">
            <a:spAutoFit/>
          </a:bodyPr>
          <a:lstStyle/>
          <a:p>
            <a:r>
              <a:rPr lang="en-GB" sz="2800" b="1" i="1" dirty="0">
                <a:solidFill>
                  <a:schemeClr val="accent1">
                    <a:lumMod val="50000"/>
                  </a:schemeClr>
                </a:solidFill>
              </a:rPr>
              <a:t>¿</a:t>
            </a:r>
            <a:r>
              <a:rPr lang="en-GB" sz="2800" b="1" i="1" dirty="0" err="1">
                <a:solidFill>
                  <a:schemeClr val="accent1">
                    <a:lumMod val="50000"/>
                  </a:schemeClr>
                </a:solidFill>
              </a:rPr>
              <a:t>Cómo</a:t>
            </a:r>
            <a:r>
              <a:rPr lang="en-GB" sz="2800" b="1" i="1" dirty="0">
                <a:solidFill>
                  <a:schemeClr val="accent1">
                    <a:lumMod val="50000"/>
                  </a:schemeClr>
                </a:solidFill>
              </a:rPr>
              <a:t> se dice en </a:t>
            </a:r>
            <a:r>
              <a:rPr lang="en-GB" sz="2800" b="1" i="1" dirty="0" err="1">
                <a:solidFill>
                  <a:schemeClr val="accent1">
                    <a:lumMod val="50000"/>
                  </a:schemeClr>
                </a:solidFill>
              </a:rPr>
              <a:t>inglés</a:t>
            </a:r>
            <a:r>
              <a:rPr lang="en-GB" sz="2800" b="1" i="1" dirty="0">
                <a:solidFill>
                  <a:schemeClr val="accent1">
                    <a:lumMod val="50000"/>
                  </a:schemeClr>
                </a:solidFill>
              </a:rPr>
              <a:t>?</a:t>
            </a:r>
          </a:p>
        </p:txBody>
      </p:sp>
      <p:sp>
        <p:nvSpPr>
          <p:cNvPr id="13" name="TextBox 12"/>
          <p:cNvSpPr txBox="1"/>
          <p:nvPr/>
        </p:nvSpPr>
        <p:spPr>
          <a:xfrm>
            <a:off x="502920" y="4156120"/>
            <a:ext cx="6477000" cy="461665"/>
          </a:xfrm>
          <a:prstGeom prst="rect">
            <a:avLst/>
          </a:prstGeom>
          <a:noFill/>
        </p:spPr>
        <p:txBody>
          <a:bodyPr wrap="square" rtlCol="0">
            <a:spAutoFit/>
          </a:bodyPr>
          <a:lstStyle/>
          <a:p>
            <a:r>
              <a:rPr lang="en-GB" sz="2400" dirty="0">
                <a:solidFill>
                  <a:schemeClr val="accent1">
                    <a:lumMod val="50000"/>
                  </a:schemeClr>
                </a:solidFill>
              </a:rPr>
              <a:t>Saco la basura, aunque no </a:t>
            </a:r>
            <a:r>
              <a:rPr lang="en-GB" sz="2400" dirty="0" err="1">
                <a:solidFill>
                  <a:schemeClr val="accent1">
                    <a:lumMod val="50000"/>
                  </a:schemeClr>
                </a:solidFill>
              </a:rPr>
              <a:t>limpio</a:t>
            </a:r>
            <a:r>
              <a:rPr lang="en-GB" sz="2400" dirty="0">
                <a:solidFill>
                  <a:schemeClr val="accent1">
                    <a:lumMod val="50000"/>
                  </a:schemeClr>
                </a:solidFill>
              </a:rPr>
              <a:t> la casa. </a:t>
            </a:r>
          </a:p>
        </p:txBody>
      </p:sp>
      <p:sp>
        <p:nvSpPr>
          <p:cNvPr id="16" name="Rounded Rectangle 15"/>
          <p:cNvSpPr/>
          <p:nvPr/>
        </p:nvSpPr>
        <p:spPr>
          <a:xfrm>
            <a:off x="501421" y="4653238"/>
            <a:ext cx="8382000" cy="430056"/>
          </a:xfrm>
          <a:prstGeom prst="roundRect">
            <a:avLst/>
          </a:prstGeom>
          <a:solidFill>
            <a:srgbClr val="EE6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 name="TextBox 17"/>
          <p:cNvSpPr txBox="1"/>
          <p:nvPr/>
        </p:nvSpPr>
        <p:spPr>
          <a:xfrm>
            <a:off x="502919" y="5182922"/>
            <a:ext cx="8769417" cy="461665"/>
          </a:xfrm>
          <a:prstGeom prst="rect">
            <a:avLst/>
          </a:prstGeom>
          <a:noFill/>
        </p:spPr>
        <p:txBody>
          <a:bodyPr wrap="square" rtlCol="0">
            <a:spAutoFit/>
          </a:bodyPr>
          <a:lstStyle/>
          <a:p>
            <a:r>
              <a:rPr lang="en-GB" sz="2400" dirty="0" err="1">
                <a:solidFill>
                  <a:schemeClr val="accent1">
                    <a:lumMod val="50000"/>
                  </a:schemeClr>
                </a:solidFill>
              </a:rPr>
              <a:t>Lavo</a:t>
            </a:r>
            <a:r>
              <a:rPr lang="en-GB" sz="2400" dirty="0">
                <a:solidFill>
                  <a:schemeClr val="accent1">
                    <a:lumMod val="50000"/>
                  </a:schemeClr>
                </a:solidFill>
              </a:rPr>
              <a:t> la ropa y </a:t>
            </a:r>
            <a:r>
              <a:rPr lang="en-GB" sz="2400" dirty="0" err="1">
                <a:solidFill>
                  <a:schemeClr val="accent1">
                    <a:lumMod val="50000"/>
                  </a:schemeClr>
                </a:solidFill>
              </a:rPr>
              <a:t>luego</a:t>
            </a:r>
            <a:r>
              <a:rPr lang="en-GB" sz="2400" dirty="0">
                <a:solidFill>
                  <a:schemeClr val="accent1">
                    <a:lumMod val="50000"/>
                  </a:schemeClr>
                </a:solidFill>
              </a:rPr>
              <a:t> </a:t>
            </a:r>
            <a:r>
              <a:rPr lang="en-GB" sz="2400" dirty="0" err="1">
                <a:solidFill>
                  <a:schemeClr val="accent1">
                    <a:lumMod val="50000"/>
                  </a:schemeClr>
                </a:solidFill>
              </a:rPr>
              <a:t>hago</a:t>
            </a:r>
            <a:r>
              <a:rPr lang="en-GB" sz="2400" dirty="0">
                <a:solidFill>
                  <a:schemeClr val="accent1">
                    <a:lumMod val="50000"/>
                  </a:schemeClr>
                </a:solidFill>
              </a:rPr>
              <a:t> otras tareas si tengo tiempo. </a:t>
            </a:r>
          </a:p>
        </p:txBody>
      </p:sp>
      <p:sp>
        <p:nvSpPr>
          <p:cNvPr id="19" name="Rounded Rectangle 18"/>
          <p:cNvSpPr/>
          <p:nvPr/>
        </p:nvSpPr>
        <p:spPr>
          <a:xfrm>
            <a:off x="502919" y="5728411"/>
            <a:ext cx="8929838" cy="430056"/>
          </a:xfrm>
          <a:prstGeom prst="roundRect">
            <a:avLst/>
          </a:prstGeom>
          <a:solidFill>
            <a:srgbClr val="EE6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TextBox 20"/>
          <p:cNvSpPr txBox="1"/>
          <p:nvPr/>
        </p:nvSpPr>
        <p:spPr>
          <a:xfrm>
            <a:off x="573376" y="2946315"/>
            <a:ext cx="5650289" cy="461665"/>
          </a:xfrm>
          <a:prstGeom prst="rect">
            <a:avLst/>
          </a:prstGeom>
          <a:noFill/>
        </p:spPr>
        <p:txBody>
          <a:bodyPr wrap="square" rtlCol="0">
            <a:spAutoFit/>
          </a:bodyPr>
          <a:lstStyle/>
          <a:p>
            <a:r>
              <a:rPr lang="en-GB" sz="2400" dirty="0">
                <a:solidFill>
                  <a:schemeClr val="accent1">
                    <a:lumMod val="50000"/>
                  </a:schemeClr>
                </a:solidFill>
              </a:rPr>
              <a:t>si – if</a:t>
            </a:r>
          </a:p>
        </p:txBody>
      </p:sp>
    </p:spTree>
    <p:extLst>
      <p:ext uri="{BB962C8B-B14F-4D97-AF65-F5344CB8AC3E}">
        <p14:creationId xmlns:p14="http://schemas.microsoft.com/office/powerpoint/2010/main" val="330821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0" grpId="0"/>
      <p:bldP spid="17" grpId="0"/>
      <p:bldP spid="11" grpId="0" animBg="1"/>
      <p:bldP spid="12" grpId="0"/>
      <p:bldP spid="13" grpId="0"/>
      <p:bldP spid="16" grpId="0" animBg="1"/>
      <p:bldP spid="16" grpId="1" animBg="1"/>
      <p:bldP spid="18" grpId="0"/>
      <p:bldP spid="19" grpId="0" animBg="1"/>
      <p:bldP spid="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839066904"/>
              </p:ext>
            </p:extLst>
          </p:nvPr>
        </p:nvGraphicFramePr>
        <p:xfrm>
          <a:off x="335280" y="1259923"/>
          <a:ext cx="6878673" cy="4976304"/>
        </p:xfrm>
        <a:graphic>
          <a:graphicData uri="http://schemas.openxmlformats.org/drawingml/2006/table">
            <a:tbl>
              <a:tblPr firstRow="1" bandRow="1">
                <a:tableStyleId>{5940675A-B579-460E-94D1-54222C63F5DA}</a:tableStyleId>
              </a:tblPr>
              <a:tblGrid>
                <a:gridCol w="6878673">
                  <a:extLst>
                    <a:ext uri="{9D8B030D-6E8A-4147-A177-3AD203B41FA5}">
                      <a16:colId xmlns:a16="http://schemas.microsoft.com/office/drawing/2014/main" val="563559366"/>
                    </a:ext>
                  </a:extLst>
                </a:gridCol>
              </a:tblGrid>
              <a:tr h="507738">
                <a:tc>
                  <a:txBody>
                    <a:bodyPr/>
                    <a:lstStyle/>
                    <a:p>
                      <a:endParaRPr lang="en-GB" dirty="0"/>
                    </a:p>
                  </a:txBody>
                  <a:tcPr/>
                </a:tc>
                <a:extLst>
                  <a:ext uri="{0D108BD9-81ED-4DB2-BD59-A6C34878D82A}">
                    <a16:rowId xmlns:a16="http://schemas.microsoft.com/office/drawing/2014/main" val="194657499"/>
                  </a:ext>
                </a:extLst>
              </a:tr>
              <a:tr h="507738">
                <a:tc>
                  <a:txBody>
                    <a:bodyPr/>
                    <a:lstStyle/>
                    <a:p>
                      <a:endParaRPr lang="en-GB"/>
                    </a:p>
                  </a:txBody>
                  <a:tcPr/>
                </a:tc>
                <a:extLst>
                  <a:ext uri="{0D108BD9-81ED-4DB2-BD59-A6C34878D82A}">
                    <a16:rowId xmlns:a16="http://schemas.microsoft.com/office/drawing/2014/main" val="694457346"/>
                  </a:ext>
                </a:extLst>
              </a:tr>
              <a:tr h="507738">
                <a:tc>
                  <a:txBody>
                    <a:bodyPr/>
                    <a:lstStyle/>
                    <a:p>
                      <a:endParaRPr lang="en-GB"/>
                    </a:p>
                  </a:txBody>
                  <a:tcPr/>
                </a:tc>
                <a:extLst>
                  <a:ext uri="{0D108BD9-81ED-4DB2-BD59-A6C34878D82A}">
                    <a16:rowId xmlns:a16="http://schemas.microsoft.com/office/drawing/2014/main" val="6060242"/>
                  </a:ext>
                </a:extLst>
              </a:tr>
              <a:tr h="507738">
                <a:tc>
                  <a:txBody>
                    <a:bodyPr/>
                    <a:lstStyle/>
                    <a:p>
                      <a:endParaRPr lang="en-GB" dirty="0"/>
                    </a:p>
                  </a:txBody>
                  <a:tcPr/>
                </a:tc>
                <a:extLst>
                  <a:ext uri="{0D108BD9-81ED-4DB2-BD59-A6C34878D82A}">
                    <a16:rowId xmlns:a16="http://schemas.microsoft.com/office/drawing/2014/main" val="443063290"/>
                  </a:ext>
                </a:extLst>
              </a:tr>
              <a:tr h="507738">
                <a:tc>
                  <a:txBody>
                    <a:bodyPr/>
                    <a:lstStyle/>
                    <a:p>
                      <a:endParaRPr lang="en-GB"/>
                    </a:p>
                  </a:txBody>
                  <a:tcPr/>
                </a:tc>
                <a:extLst>
                  <a:ext uri="{0D108BD9-81ED-4DB2-BD59-A6C34878D82A}">
                    <a16:rowId xmlns:a16="http://schemas.microsoft.com/office/drawing/2014/main" val="1288599321"/>
                  </a:ext>
                </a:extLst>
              </a:tr>
              <a:tr h="507738">
                <a:tc>
                  <a:txBody>
                    <a:bodyPr/>
                    <a:lstStyle/>
                    <a:p>
                      <a:endParaRPr lang="en-GB" dirty="0"/>
                    </a:p>
                  </a:txBody>
                  <a:tcPr/>
                </a:tc>
                <a:extLst>
                  <a:ext uri="{0D108BD9-81ED-4DB2-BD59-A6C34878D82A}">
                    <a16:rowId xmlns:a16="http://schemas.microsoft.com/office/drawing/2014/main" val="1630982492"/>
                  </a:ext>
                </a:extLst>
              </a:tr>
              <a:tr h="507738">
                <a:tc>
                  <a:txBody>
                    <a:bodyPr/>
                    <a:lstStyle/>
                    <a:p>
                      <a:endParaRPr lang="en-GB" dirty="0"/>
                    </a:p>
                    <a:p>
                      <a:endParaRPr lang="en-GB" dirty="0"/>
                    </a:p>
                    <a:p>
                      <a:endParaRPr lang="en-GB" dirty="0"/>
                    </a:p>
                  </a:txBody>
                  <a:tcPr/>
                </a:tc>
                <a:extLst>
                  <a:ext uri="{0D108BD9-81ED-4DB2-BD59-A6C34878D82A}">
                    <a16:rowId xmlns:a16="http://schemas.microsoft.com/office/drawing/2014/main" val="3615599129"/>
                  </a:ext>
                </a:extLst>
              </a:tr>
              <a:tr h="507738">
                <a:tc>
                  <a:txBody>
                    <a:bodyPr/>
                    <a:lstStyle/>
                    <a:p>
                      <a:endParaRPr lang="en-GB" dirty="0"/>
                    </a:p>
                  </a:txBody>
                  <a:tcPr/>
                </a:tc>
                <a:extLst>
                  <a:ext uri="{0D108BD9-81ED-4DB2-BD59-A6C34878D82A}">
                    <a16:rowId xmlns:a16="http://schemas.microsoft.com/office/drawing/2014/main" val="6496710"/>
                  </a:ext>
                </a:extLst>
              </a:tr>
              <a:tr h="507738">
                <a:tc>
                  <a:txBody>
                    <a:bodyPr/>
                    <a:lstStyle/>
                    <a:p>
                      <a:endParaRPr lang="en-GB" dirty="0"/>
                    </a:p>
                  </a:txBody>
                  <a:tcPr/>
                </a:tc>
                <a:extLst>
                  <a:ext uri="{0D108BD9-81ED-4DB2-BD59-A6C34878D82A}">
                    <a16:rowId xmlns:a16="http://schemas.microsoft.com/office/drawing/2014/main" val="3328729214"/>
                  </a:ext>
                </a:extLst>
              </a:tr>
            </a:tbl>
          </a:graphicData>
        </a:graphic>
      </p:graphicFrame>
      <p:sp>
        <p:nvSpPr>
          <p:cNvPr id="5" name="TextBox 4"/>
          <p:cNvSpPr txBox="1"/>
          <p:nvPr/>
        </p:nvSpPr>
        <p:spPr>
          <a:xfrm>
            <a:off x="335280" y="394858"/>
            <a:ext cx="6821345" cy="707886"/>
          </a:xfrm>
          <a:prstGeom prst="rect">
            <a:avLst/>
          </a:prstGeom>
          <a:noFill/>
        </p:spPr>
        <p:txBody>
          <a:bodyPr wrap="square" rtlCol="0">
            <a:spAutoFit/>
          </a:bodyPr>
          <a:lstStyle/>
          <a:p>
            <a:r>
              <a:rPr lang="en-GB" sz="2000" b="1" i="1" dirty="0">
                <a:solidFill>
                  <a:schemeClr val="accent1">
                    <a:lumMod val="50000"/>
                  </a:schemeClr>
                </a:solidFill>
              </a:rPr>
              <a:t>- said by teacher (‘you must not’)</a:t>
            </a:r>
          </a:p>
          <a:p>
            <a:r>
              <a:rPr lang="en-GB" sz="2000" b="1" i="1" dirty="0">
                <a:solidFill>
                  <a:schemeClr val="accent1">
                    <a:lumMod val="50000"/>
                  </a:schemeClr>
                </a:solidFill>
              </a:rPr>
              <a:t>- written by the student during detention (‘I must not’)</a:t>
            </a:r>
            <a:endParaRPr lang="en-GB" sz="2000" b="1" dirty="0">
              <a:solidFill>
                <a:schemeClr val="accent1">
                  <a:lumMod val="5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577600260"/>
              </p:ext>
            </p:extLst>
          </p:nvPr>
        </p:nvGraphicFramePr>
        <p:xfrm>
          <a:off x="7421880" y="544158"/>
          <a:ext cx="4654738" cy="5693079"/>
        </p:xfrm>
        <a:graphic>
          <a:graphicData uri="http://schemas.openxmlformats.org/drawingml/2006/table">
            <a:tbl>
              <a:tblPr firstRow="1" bandRow="1">
                <a:tableStyleId>{5940675A-B579-460E-94D1-54222C63F5DA}</a:tableStyleId>
              </a:tblPr>
              <a:tblGrid>
                <a:gridCol w="2479766">
                  <a:extLst>
                    <a:ext uri="{9D8B030D-6E8A-4147-A177-3AD203B41FA5}">
                      <a16:colId xmlns:a16="http://schemas.microsoft.com/office/drawing/2014/main" val="2173177356"/>
                    </a:ext>
                  </a:extLst>
                </a:gridCol>
                <a:gridCol w="2174972">
                  <a:extLst>
                    <a:ext uri="{9D8B030D-6E8A-4147-A177-3AD203B41FA5}">
                      <a16:colId xmlns:a16="http://schemas.microsoft.com/office/drawing/2014/main" val="563559366"/>
                    </a:ext>
                  </a:extLst>
                </a:gridCol>
              </a:tblGrid>
              <a:tr h="730223">
                <a:tc>
                  <a:txBody>
                    <a:bodyPr/>
                    <a:lstStyle/>
                    <a:p>
                      <a:endParaRPr lang="en-GB" dirty="0"/>
                    </a:p>
                  </a:txBody>
                  <a:tcPr/>
                </a:tc>
                <a:tc>
                  <a:txBody>
                    <a:bodyPr/>
                    <a:lstStyle/>
                    <a:p>
                      <a:endParaRPr lang="en-GB" dirty="0"/>
                    </a:p>
                    <a:p>
                      <a:endParaRPr lang="en-GB" dirty="0"/>
                    </a:p>
                  </a:txBody>
                  <a:tcPr/>
                </a:tc>
                <a:extLst>
                  <a:ext uri="{0D108BD9-81ED-4DB2-BD59-A6C34878D82A}">
                    <a16:rowId xmlns:a16="http://schemas.microsoft.com/office/drawing/2014/main" val="3825139035"/>
                  </a:ext>
                </a:extLst>
              </a:tr>
              <a:tr h="506057">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4657499"/>
                  </a:ext>
                </a:extLst>
              </a:tr>
              <a:tr h="506057">
                <a:tc>
                  <a:txBody>
                    <a:bodyPr/>
                    <a:lstStyle/>
                    <a:p>
                      <a:endParaRPr lang="en-GB" dirty="0"/>
                    </a:p>
                  </a:txBody>
                  <a:tcPr/>
                </a:tc>
                <a:tc>
                  <a:txBody>
                    <a:bodyPr/>
                    <a:lstStyle/>
                    <a:p>
                      <a:endParaRPr lang="en-GB"/>
                    </a:p>
                  </a:txBody>
                  <a:tcPr/>
                </a:tc>
                <a:extLst>
                  <a:ext uri="{0D108BD9-81ED-4DB2-BD59-A6C34878D82A}">
                    <a16:rowId xmlns:a16="http://schemas.microsoft.com/office/drawing/2014/main" val="694457346"/>
                  </a:ext>
                </a:extLst>
              </a:tr>
              <a:tr h="506057">
                <a:tc>
                  <a:txBody>
                    <a:bodyPr/>
                    <a:lstStyle/>
                    <a:p>
                      <a:endParaRPr lang="en-GB" dirty="0"/>
                    </a:p>
                  </a:txBody>
                  <a:tcPr/>
                </a:tc>
                <a:tc>
                  <a:txBody>
                    <a:bodyPr/>
                    <a:lstStyle/>
                    <a:p>
                      <a:endParaRPr lang="en-GB"/>
                    </a:p>
                  </a:txBody>
                  <a:tcPr/>
                </a:tc>
                <a:extLst>
                  <a:ext uri="{0D108BD9-81ED-4DB2-BD59-A6C34878D82A}">
                    <a16:rowId xmlns:a16="http://schemas.microsoft.com/office/drawing/2014/main" val="6060242"/>
                  </a:ext>
                </a:extLst>
              </a:tr>
              <a:tr h="506057">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43063290"/>
                  </a:ext>
                </a:extLst>
              </a:tr>
              <a:tr h="506057">
                <a:tc>
                  <a:txBody>
                    <a:bodyPr/>
                    <a:lstStyle/>
                    <a:p>
                      <a:endParaRPr lang="en-GB"/>
                    </a:p>
                  </a:txBody>
                  <a:tcPr/>
                </a:tc>
                <a:tc>
                  <a:txBody>
                    <a:bodyPr/>
                    <a:lstStyle/>
                    <a:p>
                      <a:endParaRPr lang="en-GB"/>
                    </a:p>
                  </a:txBody>
                  <a:tcPr/>
                </a:tc>
                <a:extLst>
                  <a:ext uri="{0D108BD9-81ED-4DB2-BD59-A6C34878D82A}">
                    <a16:rowId xmlns:a16="http://schemas.microsoft.com/office/drawing/2014/main" val="1288599321"/>
                  </a:ext>
                </a:extLst>
              </a:tr>
              <a:tr h="506057">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30982492"/>
                  </a:ext>
                </a:extLst>
              </a:tr>
              <a:tr h="909323">
                <a:tc>
                  <a:txBody>
                    <a:bodyPr/>
                    <a:lstStyle/>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3615599129"/>
                  </a:ext>
                </a:extLst>
              </a:tr>
              <a:tr h="506057">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496710"/>
                  </a:ext>
                </a:extLst>
              </a:tr>
              <a:tr h="506057">
                <a:tc>
                  <a:txBody>
                    <a:bodyPr/>
                    <a:lstStyle/>
                    <a:p>
                      <a:endParaRPr lang="en-GB"/>
                    </a:p>
                  </a:txBody>
                  <a:tcPr/>
                </a:tc>
                <a:tc>
                  <a:txBody>
                    <a:bodyPr/>
                    <a:lstStyle/>
                    <a:p>
                      <a:endParaRPr lang="en-GB" dirty="0"/>
                    </a:p>
                  </a:txBody>
                  <a:tcPr/>
                </a:tc>
                <a:extLst>
                  <a:ext uri="{0D108BD9-81ED-4DB2-BD59-A6C34878D82A}">
                    <a16:rowId xmlns:a16="http://schemas.microsoft.com/office/drawing/2014/main" val="3328729214"/>
                  </a:ext>
                </a:extLst>
              </a:tr>
            </a:tbl>
          </a:graphicData>
        </a:graphic>
      </p:graphicFrame>
      <p:sp>
        <p:nvSpPr>
          <p:cNvPr id="7" name="TextBox 6"/>
          <p:cNvSpPr txBox="1"/>
          <p:nvPr/>
        </p:nvSpPr>
        <p:spPr>
          <a:xfrm>
            <a:off x="7731008" y="540078"/>
            <a:ext cx="2268596" cy="707886"/>
          </a:xfrm>
          <a:prstGeom prst="rect">
            <a:avLst/>
          </a:prstGeom>
          <a:noFill/>
        </p:spPr>
        <p:txBody>
          <a:bodyPr wrap="square" rtlCol="0">
            <a:spAutoFit/>
          </a:bodyPr>
          <a:lstStyle/>
          <a:p>
            <a:r>
              <a:rPr lang="en-GB" sz="2000" b="1" i="1" dirty="0">
                <a:solidFill>
                  <a:schemeClr val="accent1">
                    <a:lumMod val="50000"/>
                  </a:schemeClr>
                </a:solidFill>
              </a:rPr>
              <a:t>El profesor</a:t>
            </a:r>
          </a:p>
          <a:p>
            <a:r>
              <a:rPr lang="en-GB" sz="2000" i="1" dirty="0">
                <a:solidFill>
                  <a:schemeClr val="accent1">
                    <a:lumMod val="50000"/>
                  </a:schemeClr>
                </a:solidFill>
              </a:rPr>
              <a:t>(‘you must not’)</a:t>
            </a:r>
          </a:p>
        </p:txBody>
      </p:sp>
      <p:sp>
        <p:nvSpPr>
          <p:cNvPr id="8" name="TextBox 7"/>
          <p:cNvSpPr txBox="1"/>
          <p:nvPr/>
        </p:nvSpPr>
        <p:spPr>
          <a:xfrm>
            <a:off x="9999604" y="567027"/>
            <a:ext cx="2034563" cy="707886"/>
          </a:xfrm>
          <a:prstGeom prst="rect">
            <a:avLst/>
          </a:prstGeom>
          <a:noFill/>
        </p:spPr>
        <p:txBody>
          <a:bodyPr wrap="square" rtlCol="0">
            <a:spAutoFit/>
          </a:bodyPr>
          <a:lstStyle/>
          <a:p>
            <a:r>
              <a:rPr lang="en-GB" sz="2000" b="1" i="1" dirty="0">
                <a:solidFill>
                  <a:schemeClr val="accent1">
                    <a:lumMod val="50000"/>
                  </a:schemeClr>
                </a:solidFill>
              </a:rPr>
              <a:t>El compañero</a:t>
            </a:r>
          </a:p>
          <a:p>
            <a:r>
              <a:rPr lang="en-GB" sz="2000" i="1" dirty="0">
                <a:solidFill>
                  <a:schemeClr val="accent1">
                    <a:lumMod val="50000"/>
                  </a:schemeClr>
                </a:solidFill>
              </a:rPr>
              <a:t>(‘I must not’)</a:t>
            </a:r>
          </a:p>
        </p:txBody>
      </p:sp>
      <p:sp>
        <p:nvSpPr>
          <p:cNvPr id="9" name="TextBox 8"/>
          <p:cNvSpPr txBox="1"/>
          <p:nvPr/>
        </p:nvSpPr>
        <p:spPr>
          <a:xfrm>
            <a:off x="355422" y="1297554"/>
            <a:ext cx="5337269" cy="415498"/>
          </a:xfrm>
          <a:prstGeom prst="rect">
            <a:avLst/>
          </a:prstGeom>
          <a:noFill/>
        </p:spPr>
        <p:txBody>
          <a:bodyPr wrap="square" rtlCol="0">
            <a:spAutoFit/>
          </a:bodyPr>
          <a:lstStyle/>
          <a:p>
            <a:r>
              <a:rPr lang="en-GB" sz="2100" dirty="0">
                <a:solidFill>
                  <a:schemeClr val="accent1">
                    <a:lumMod val="50000"/>
                  </a:schemeClr>
                </a:solidFill>
              </a:rPr>
              <a:t>No debes sacar las </a:t>
            </a:r>
            <a:r>
              <a:rPr lang="en-GB" sz="2100" dirty="0" err="1">
                <a:solidFill>
                  <a:schemeClr val="accent1">
                    <a:lumMod val="50000"/>
                  </a:schemeClr>
                </a:solidFill>
              </a:rPr>
              <a:t>sillas</a:t>
            </a:r>
            <a:r>
              <a:rPr lang="en-GB" sz="2100" dirty="0">
                <a:solidFill>
                  <a:schemeClr val="accent1">
                    <a:lumMod val="50000"/>
                  </a:schemeClr>
                </a:solidFill>
              </a:rPr>
              <a:t> de la escuela.</a:t>
            </a:r>
          </a:p>
        </p:txBody>
      </p:sp>
      <p:sp>
        <p:nvSpPr>
          <p:cNvPr id="11" name="TextBox 10"/>
          <p:cNvSpPr txBox="1"/>
          <p:nvPr/>
        </p:nvSpPr>
        <p:spPr>
          <a:xfrm>
            <a:off x="329294" y="1819925"/>
            <a:ext cx="5337269" cy="415498"/>
          </a:xfrm>
          <a:prstGeom prst="rect">
            <a:avLst/>
          </a:prstGeom>
          <a:noFill/>
        </p:spPr>
        <p:txBody>
          <a:bodyPr wrap="square" rtlCol="0">
            <a:spAutoFit/>
          </a:bodyPr>
          <a:lstStyle/>
          <a:p>
            <a:r>
              <a:rPr lang="en-GB" sz="2100" dirty="0">
                <a:solidFill>
                  <a:schemeClr val="accent1">
                    <a:lumMod val="50000"/>
                  </a:schemeClr>
                </a:solidFill>
              </a:rPr>
              <a:t>No debo </a:t>
            </a:r>
            <a:r>
              <a:rPr lang="en-GB" sz="2100" dirty="0" err="1">
                <a:solidFill>
                  <a:schemeClr val="accent1">
                    <a:lumMod val="50000"/>
                  </a:schemeClr>
                </a:solidFill>
              </a:rPr>
              <a:t>llegar</a:t>
            </a:r>
            <a:r>
              <a:rPr lang="en-GB" sz="2100" dirty="0">
                <a:solidFill>
                  <a:schemeClr val="accent1">
                    <a:lumMod val="50000"/>
                  </a:schemeClr>
                </a:solidFill>
              </a:rPr>
              <a:t> tarde.</a:t>
            </a:r>
          </a:p>
        </p:txBody>
      </p:sp>
      <p:sp>
        <p:nvSpPr>
          <p:cNvPr id="12" name="TextBox 11"/>
          <p:cNvSpPr txBox="1"/>
          <p:nvPr/>
        </p:nvSpPr>
        <p:spPr>
          <a:xfrm>
            <a:off x="329294" y="2351644"/>
            <a:ext cx="5337269" cy="415498"/>
          </a:xfrm>
          <a:prstGeom prst="rect">
            <a:avLst/>
          </a:prstGeom>
          <a:noFill/>
        </p:spPr>
        <p:txBody>
          <a:bodyPr wrap="square" rtlCol="0">
            <a:spAutoFit/>
          </a:bodyPr>
          <a:lstStyle/>
          <a:p>
            <a:r>
              <a:rPr lang="en-GB" sz="2100" dirty="0">
                <a:solidFill>
                  <a:schemeClr val="accent1">
                    <a:lumMod val="50000"/>
                  </a:schemeClr>
                </a:solidFill>
              </a:rPr>
              <a:t>No debes </a:t>
            </a:r>
            <a:r>
              <a:rPr lang="en-GB" sz="2100" dirty="0" err="1">
                <a:solidFill>
                  <a:schemeClr val="accent1">
                    <a:lumMod val="50000"/>
                  </a:schemeClr>
                </a:solidFill>
              </a:rPr>
              <a:t>bailar</a:t>
            </a:r>
            <a:r>
              <a:rPr lang="en-GB" sz="2100" dirty="0">
                <a:solidFill>
                  <a:schemeClr val="accent1">
                    <a:lumMod val="50000"/>
                  </a:schemeClr>
                </a:solidFill>
              </a:rPr>
              <a:t> en clase.</a:t>
            </a:r>
          </a:p>
        </p:txBody>
      </p:sp>
      <p:sp>
        <p:nvSpPr>
          <p:cNvPr id="13" name="TextBox 12"/>
          <p:cNvSpPr txBox="1"/>
          <p:nvPr/>
        </p:nvSpPr>
        <p:spPr>
          <a:xfrm>
            <a:off x="335280" y="2845731"/>
            <a:ext cx="6712746" cy="415498"/>
          </a:xfrm>
          <a:prstGeom prst="rect">
            <a:avLst/>
          </a:prstGeom>
          <a:noFill/>
        </p:spPr>
        <p:txBody>
          <a:bodyPr wrap="square" rtlCol="0">
            <a:spAutoFit/>
          </a:bodyPr>
          <a:lstStyle/>
          <a:p>
            <a:r>
              <a:rPr lang="en-GB" sz="2100" dirty="0">
                <a:solidFill>
                  <a:schemeClr val="accent1">
                    <a:lumMod val="50000"/>
                  </a:schemeClr>
                </a:solidFill>
              </a:rPr>
              <a:t>No debes </a:t>
            </a:r>
            <a:r>
              <a:rPr lang="en-GB" sz="2100" dirty="0" err="1">
                <a:solidFill>
                  <a:schemeClr val="accent1">
                    <a:lumMod val="50000"/>
                  </a:schemeClr>
                </a:solidFill>
              </a:rPr>
              <a:t>usar</a:t>
            </a:r>
            <a:r>
              <a:rPr lang="en-GB" sz="2100" dirty="0">
                <a:solidFill>
                  <a:schemeClr val="accent1">
                    <a:lumMod val="50000"/>
                  </a:schemeClr>
                </a:solidFill>
              </a:rPr>
              <a:t> una </a:t>
            </a:r>
            <a:r>
              <a:rPr lang="en-GB" sz="2100" dirty="0" err="1">
                <a:solidFill>
                  <a:schemeClr val="accent1">
                    <a:lumMod val="50000"/>
                  </a:schemeClr>
                </a:solidFill>
              </a:rPr>
              <a:t>cámara</a:t>
            </a:r>
            <a:r>
              <a:rPr lang="en-GB" sz="2100" dirty="0">
                <a:solidFill>
                  <a:schemeClr val="accent1">
                    <a:lumMod val="50000"/>
                  </a:schemeClr>
                </a:solidFill>
              </a:rPr>
              <a:t>.</a:t>
            </a:r>
          </a:p>
        </p:txBody>
      </p:sp>
      <p:sp>
        <p:nvSpPr>
          <p:cNvPr id="14" name="TextBox 13"/>
          <p:cNvSpPr txBox="1"/>
          <p:nvPr/>
        </p:nvSpPr>
        <p:spPr>
          <a:xfrm>
            <a:off x="335280" y="3353504"/>
            <a:ext cx="6764020" cy="415498"/>
          </a:xfrm>
          <a:prstGeom prst="rect">
            <a:avLst/>
          </a:prstGeom>
          <a:noFill/>
        </p:spPr>
        <p:txBody>
          <a:bodyPr wrap="square" rtlCol="0">
            <a:spAutoFit/>
          </a:bodyPr>
          <a:lstStyle/>
          <a:p>
            <a:r>
              <a:rPr lang="en-GB" sz="2100" dirty="0">
                <a:solidFill>
                  <a:schemeClr val="accent1">
                    <a:lumMod val="50000"/>
                  </a:schemeClr>
                </a:solidFill>
              </a:rPr>
              <a:t>No debes </a:t>
            </a:r>
            <a:r>
              <a:rPr lang="en-GB" sz="2100" dirty="0" err="1">
                <a:solidFill>
                  <a:schemeClr val="accent1">
                    <a:lumMod val="50000"/>
                  </a:schemeClr>
                </a:solidFill>
              </a:rPr>
              <a:t>mirar</a:t>
            </a:r>
            <a:r>
              <a:rPr lang="en-GB" sz="2100" dirty="0">
                <a:solidFill>
                  <a:schemeClr val="accent1">
                    <a:lumMod val="50000"/>
                  </a:schemeClr>
                </a:solidFill>
              </a:rPr>
              <a:t> el suelo </a:t>
            </a:r>
            <a:r>
              <a:rPr lang="en-GB" sz="2100" dirty="0" err="1">
                <a:solidFill>
                  <a:schemeClr val="accent1">
                    <a:lumMod val="50000"/>
                  </a:schemeClr>
                </a:solidFill>
              </a:rPr>
              <a:t>cuando</a:t>
            </a:r>
            <a:r>
              <a:rPr lang="en-GB" sz="2100" dirty="0">
                <a:solidFill>
                  <a:schemeClr val="accent1">
                    <a:lumMod val="50000"/>
                  </a:schemeClr>
                </a:solidFill>
              </a:rPr>
              <a:t> </a:t>
            </a:r>
            <a:r>
              <a:rPr lang="en-GB" sz="2100" dirty="0" err="1">
                <a:solidFill>
                  <a:schemeClr val="accent1">
                    <a:lumMod val="50000"/>
                  </a:schemeClr>
                </a:solidFill>
              </a:rPr>
              <a:t>habla</a:t>
            </a:r>
            <a:r>
              <a:rPr lang="en-GB" sz="2100" dirty="0">
                <a:solidFill>
                  <a:schemeClr val="accent1">
                    <a:lumMod val="50000"/>
                  </a:schemeClr>
                </a:solidFill>
              </a:rPr>
              <a:t> el profesor.</a:t>
            </a:r>
          </a:p>
        </p:txBody>
      </p:sp>
      <p:sp>
        <p:nvSpPr>
          <p:cNvPr id="15" name="TextBox 14"/>
          <p:cNvSpPr txBox="1"/>
          <p:nvPr/>
        </p:nvSpPr>
        <p:spPr>
          <a:xfrm>
            <a:off x="335279" y="3852621"/>
            <a:ext cx="6878673" cy="415498"/>
          </a:xfrm>
          <a:prstGeom prst="rect">
            <a:avLst/>
          </a:prstGeom>
          <a:noFill/>
        </p:spPr>
        <p:txBody>
          <a:bodyPr wrap="square" rtlCol="0">
            <a:spAutoFit/>
          </a:bodyPr>
          <a:lstStyle/>
          <a:p>
            <a:r>
              <a:rPr lang="en-GB" sz="2100" dirty="0">
                <a:solidFill>
                  <a:schemeClr val="accent1">
                    <a:lumMod val="50000"/>
                  </a:schemeClr>
                </a:solidFill>
              </a:rPr>
              <a:t>No debo estudiar español en la clase de </a:t>
            </a:r>
            <a:r>
              <a:rPr lang="en-GB" sz="2100" dirty="0" err="1">
                <a:solidFill>
                  <a:schemeClr val="accent1">
                    <a:lumMod val="50000"/>
                  </a:schemeClr>
                </a:solidFill>
              </a:rPr>
              <a:t>ciencias</a:t>
            </a:r>
            <a:r>
              <a:rPr lang="en-GB" sz="2100" dirty="0">
                <a:solidFill>
                  <a:schemeClr val="accent1">
                    <a:lumMod val="50000"/>
                  </a:schemeClr>
                </a:solidFill>
              </a:rPr>
              <a:t>.</a:t>
            </a:r>
          </a:p>
        </p:txBody>
      </p:sp>
      <p:sp>
        <p:nvSpPr>
          <p:cNvPr id="16" name="TextBox 15"/>
          <p:cNvSpPr txBox="1"/>
          <p:nvPr/>
        </p:nvSpPr>
        <p:spPr>
          <a:xfrm>
            <a:off x="329294" y="4361071"/>
            <a:ext cx="6764020" cy="738664"/>
          </a:xfrm>
          <a:prstGeom prst="rect">
            <a:avLst/>
          </a:prstGeom>
          <a:noFill/>
        </p:spPr>
        <p:txBody>
          <a:bodyPr wrap="square" rtlCol="0">
            <a:spAutoFit/>
          </a:bodyPr>
          <a:lstStyle/>
          <a:p>
            <a:r>
              <a:rPr lang="en-GB" sz="2100" dirty="0">
                <a:solidFill>
                  <a:schemeClr val="accent1">
                    <a:lumMod val="50000"/>
                  </a:schemeClr>
                </a:solidFill>
              </a:rPr>
              <a:t>No debo hablar con </a:t>
            </a:r>
            <a:r>
              <a:rPr lang="en-GB" sz="2100" dirty="0" err="1">
                <a:solidFill>
                  <a:schemeClr val="accent1">
                    <a:lumMod val="50000"/>
                  </a:schemeClr>
                </a:solidFill>
              </a:rPr>
              <a:t>otros</a:t>
            </a:r>
            <a:r>
              <a:rPr lang="en-GB" sz="2100" dirty="0">
                <a:solidFill>
                  <a:schemeClr val="accent1">
                    <a:lumMod val="50000"/>
                  </a:schemeClr>
                </a:solidFill>
              </a:rPr>
              <a:t> </a:t>
            </a:r>
            <a:r>
              <a:rPr lang="en-GB" sz="2100" dirty="0" err="1">
                <a:solidFill>
                  <a:schemeClr val="accent1">
                    <a:lumMod val="50000"/>
                  </a:schemeClr>
                </a:solidFill>
              </a:rPr>
              <a:t>compañeros</a:t>
            </a:r>
            <a:r>
              <a:rPr lang="en-GB" sz="2100" dirty="0">
                <a:solidFill>
                  <a:schemeClr val="accent1">
                    <a:lumMod val="50000"/>
                  </a:schemeClr>
                </a:solidFill>
              </a:rPr>
              <a:t> </a:t>
            </a:r>
            <a:r>
              <a:rPr lang="en-GB" sz="2100" dirty="0" err="1">
                <a:solidFill>
                  <a:schemeClr val="accent1">
                    <a:lumMod val="50000"/>
                  </a:schemeClr>
                </a:solidFill>
              </a:rPr>
              <a:t>cuando</a:t>
            </a:r>
            <a:r>
              <a:rPr lang="en-GB" sz="2100" dirty="0">
                <a:solidFill>
                  <a:schemeClr val="accent1">
                    <a:lumMod val="50000"/>
                  </a:schemeClr>
                </a:solidFill>
              </a:rPr>
              <a:t> el </a:t>
            </a:r>
            <a:r>
              <a:rPr lang="en-GB" sz="2100" dirty="0" err="1">
                <a:solidFill>
                  <a:schemeClr val="accent1">
                    <a:lumMod val="50000"/>
                  </a:schemeClr>
                </a:solidFill>
              </a:rPr>
              <a:t>grupo</a:t>
            </a:r>
            <a:r>
              <a:rPr lang="en-GB" sz="2100" dirty="0">
                <a:solidFill>
                  <a:schemeClr val="accent1">
                    <a:lumMod val="50000"/>
                  </a:schemeClr>
                </a:solidFill>
              </a:rPr>
              <a:t> </a:t>
            </a:r>
            <a:r>
              <a:rPr lang="en-GB" sz="2100" dirty="0" err="1">
                <a:solidFill>
                  <a:schemeClr val="accent1">
                    <a:lumMod val="50000"/>
                  </a:schemeClr>
                </a:solidFill>
              </a:rPr>
              <a:t>estudia</a:t>
            </a:r>
            <a:r>
              <a:rPr lang="en-GB" sz="2100" dirty="0">
                <a:solidFill>
                  <a:schemeClr val="accent1">
                    <a:lumMod val="50000"/>
                  </a:schemeClr>
                </a:solidFill>
              </a:rPr>
              <a:t> en silencio.</a:t>
            </a:r>
          </a:p>
        </p:txBody>
      </p:sp>
      <p:sp>
        <p:nvSpPr>
          <p:cNvPr id="17" name="TextBox 16"/>
          <p:cNvSpPr txBox="1"/>
          <p:nvPr/>
        </p:nvSpPr>
        <p:spPr>
          <a:xfrm>
            <a:off x="335280" y="5234667"/>
            <a:ext cx="6764020" cy="415498"/>
          </a:xfrm>
          <a:prstGeom prst="rect">
            <a:avLst/>
          </a:prstGeom>
          <a:noFill/>
        </p:spPr>
        <p:txBody>
          <a:bodyPr wrap="square" rtlCol="0">
            <a:spAutoFit/>
          </a:bodyPr>
          <a:lstStyle/>
          <a:p>
            <a:r>
              <a:rPr lang="en-GB" sz="2100" dirty="0">
                <a:solidFill>
                  <a:schemeClr val="accent1">
                    <a:lumMod val="50000"/>
                  </a:schemeClr>
                </a:solidFill>
              </a:rPr>
              <a:t>No debes </a:t>
            </a:r>
            <a:r>
              <a:rPr lang="en-GB" sz="2100" dirty="0" err="1">
                <a:solidFill>
                  <a:schemeClr val="accent1">
                    <a:lumMod val="50000"/>
                  </a:schemeClr>
                </a:solidFill>
              </a:rPr>
              <a:t>escribir</a:t>
            </a:r>
            <a:r>
              <a:rPr lang="en-GB" sz="2100" dirty="0">
                <a:solidFill>
                  <a:schemeClr val="accent1">
                    <a:lumMod val="50000"/>
                  </a:schemeClr>
                </a:solidFill>
              </a:rPr>
              <a:t> en </a:t>
            </a:r>
            <a:r>
              <a:rPr lang="en-GB" sz="2100" dirty="0" err="1">
                <a:solidFill>
                  <a:schemeClr val="accent1">
                    <a:lumMod val="50000"/>
                  </a:schemeClr>
                </a:solidFill>
              </a:rPr>
              <a:t>amarillo</a:t>
            </a:r>
            <a:r>
              <a:rPr lang="en-GB" sz="2100" dirty="0">
                <a:solidFill>
                  <a:schemeClr val="accent1">
                    <a:lumMod val="50000"/>
                  </a:schemeClr>
                </a:solidFill>
              </a:rPr>
              <a:t>, </a:t>
            </a:r>
            <a:r>
              <a:rPr lang="en-GB" sz="2100" dirty="0" err="1">
                <a:solidFill>
                  <a:schemeClr val="accent1">
                    <a:lumMod val="50000"/>
                  </a:schemeClr>
                </a:solidFill>
              </a:rPr>
              <a:t>rojo</a:t>
            </a:r>
            <a:r>
              <a:rPr lang="en-GB" sz="2100" dirty="0">
                <a:solidFill>
                  <a:schemeClr val="accent1">
                    <a:lumMod val="50000"/>
                  </a:schemeClr>
                </a:solidFill>
              </a:rPr>
              <a:t>, </a:t>
            </a:r>
            <a:r>
              <a:rPr lang="en-GB" sz="2100" dirty="0" err="1">
                <a:solidFill>
                  <a:schemeClr val="accent1">
                    <a:lumMod val="50000"/>
                  </a:schemeClr>
                </a:solidFill>
              </a:rPr>
              <a:t>azul</a:t>
            </a:r>
            <a:r>
              <a:rPr lang="en-GB" sz="2100" dirty="0">
                <a:solidFill>
                  <a:schemeClr val="accent1">
                    <a:lumMod val="50000"/>
                  </a:schemeClr>
                </a:solidFill>
              </a:rPr>
              <a:t> o </a:t>
            </a:r>
            <a:r>
              <a:rPr lang="en-GB" sz="2100" dirty="0" err="1">
                <a:solidFill>
                  <a:schemeClr val="accent1">
                    <a:lumMod val="50000"/>
                  </a:schemeClr>
                </a:solidFill>
              </a:rPr>
              <a:t>verde</a:t>
            </a:r>
            <a:r>
              <a:rPr lang="en-GB" sz="2100" dirty="0">
                <a:solidFill>
                  <a:schemeClr val="accent1">
                    <a:lumMod val="50000"/>
                  </a:schemeClr>
                </a:solidFill>
              </a:rPr>
              <a:t>.</a:t>
            </a:r>
          </a:p>
        </p:txBody>
      </p:sp>
      <p:sp>
        <p:nvSpPr>
          <p:cNvPr id="18" name="TextBox 17"/>
          <p:cNvSpPr txBox="1"/>
          <p:nvPr/>
        </p:nvSpPr>
        <p:spPr>
          <a:xfrm>
            <a:off x="363942" y="5728754"/>
            <a:ext cx="6764020" cy="415498"/>
          </a:xfrm>
          <a:prstGeom prst="rect">
            <a:avLst/>
          </a:prstGeom>
          <a:noFill/>
        </p:spPr>
        <p:txBody>
          <a:bodyPr wrap="square" rtlCol="0">
            <a:spAutoFit/>
          </a:bodyPr>
          <a:lstStyle/>
          <a:p>
            <a:r>
              <a:rPr lang="en-GB" sz="2100" dirty="0">
                <a:solidFill>
                  <a:schemeClr val="accent1">
                    <a:lumMod val="50000"/>
                  </a:schemeClr>
                </a:solidFill>
              </a:rPr>
              <a:t>No debo leer </a:t>
            </a:r>
            <a:r>
              <a:rPr lang="en-GB" sz="2100" dirty="0" err="1">
                <a:solidFill>
                  <a:schemeClr val="accent1">
                    <a:lumMod val="50000"/>
                  </a:schemeClr>
                </a:solidFill>
              </a:rPr>
              <a:t>revistas</a:t>
            </a:r>
            <a:r>
              <a:rPr lang="en-GB" sz="2100" dirty="0">
                <a:solidFill>
                  <a:schemeClr val="accent1">
                    <a:lumMod val="50000"/>
                  </a:schemeClr>
                </a:solidFill>
              </a:rPr>
              <a:t> en clase si no son </a:t>
            </a:r>
            <a:r>
              <a:rPr lang="en-GB" sz="2100" dirty="0" err="1">
                <a:solidFill>
                  <a:schemeClr val="accent1">
                    <a:lumMod val="50000"/>
                  </a:schemeClr>
                </a:solidFill>
              </a:rPr>
              <a:t>científicas</a:t>
            </a:r>
            <a:r>
              <a:rPr lang="en-GB" sz="2100" dirty="0">
                <a:solidFill>
                  <a:schemeClr val="accent1">
                    <a:lumMod val="50000"/>
                  </a:schemeClr>
                </a:solidFill>
              </a:rPr>
              <a:t>.</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4" y="1232974"/>
            <a:ext cx="522871" cy="544657"/>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5053" y="1718620"/>
            <a:ext cx="522871" cy="544657"/>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3" y="2235423"/>
            <a:ext cx="522871" cy="544657"/>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1" y="2757914"/>
            <a:ext cx="522871" cy="544657"/>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1" y="3280405"/>
            <a:ext cx="522871" cy="544657"/>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5052" y="3753761"/>
            <a:ext cx="522871" cy="544657"/>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5052" y="4484475"/>
            <a:ext cx="522871" cy="544657"/>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901" y="5206470"/>
            <a:ext cx="522871" cy="544657"/>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641" y="5703923"/>
            <a:ext cx="522871" cy="544657"/>
          </a:xfrm>
          <a:prstGeom prst="rect">
            <a:avLst/>
          </a:prstGeom>
        </p:spPr>
      </p:pic>
      <p:sp>
        <p:nvSpPr>
          <p:cNvPr id="30" name="Title 4"/>
          <p:cNvSpPr txBox="1">
            <a:spLocks/>
          </p:cNvSpPr>
          <p:nvPr/>
        </p:nvSpPr>
        <p:spPr>
          <a:xfrm>
            <a:off x="11424933" y="425419"/>
            <a:ext cx="292375" cy="54233"/>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100" dirty="0"/>
          </a:p>
        </p:txBody>
      </p:sp>
      <p:sp>
        <p:nvSpPr>
          <p:cNvPr id="31" name="Title 30"/>
          <p:cNvSpPr>
            <a:spLocks noGrp="1"/>
          </p:cNvSpPr>
          <p:nvPr>
            <p:ph type="title"/>
          </p:nvPr>
        </p:nvSpPr>
        <p:spPr>
          <a:xfrm>
            <a:off x="11347651" y="-81885"/>
            <a:ext cx="1376668" cy="592803"/>
          </a:xfrm>
        </p:spPr>
        <p:txBody>
          <a:bodyPr>
            <a:normAutofit/>
          </a:bodyPr>
          <a:lstStyle/>
          <a:p>
            <a:r>
              <a:rPr lang="en-GB" sz="2000" b="1" dirty="0">
                <a:solidFill>
                  <a:schemeClr val="bg1"/>
                </a:solidFill>
              </a:rPr>
              <a:t>leer</a:t>
            </a:r>
            <a:endParaRPr lang="en-GB" sz="2000" dirty="0"/>
          </a:p>
        </p:txBody>
      </p:sp>
      <p:sp>
        <p:nvSpPr>
          <p:cNvPr id="32" name="TextBox 31"/>
          <p:cNvSpPr txBox="1"/>
          <p:nvPr/>
        </p:nvSpPr>
        <p:spPr>
          <a:xfrm>
            <a:off x="108707" y="45017"/>
            <a:ext cx="11967910" cy="400110"/>
          </a:xfrm>
          <a:prstGeom prst="rect">
            <a:avLst/>
          </a:prstGeom>
          <a:noFill/>
        </p:spPr>
        <p:txBody>
          <a:bodyPr wrap="square" rtlCol="0">
            <a:spAutoFit/>
          </a:bodyPr>
          <a:lstStyle/>
          <a:p>
            <a:r>
              <a:rPr lang="en-GB" sz="2000" b="1" i="1" dirty="0">
                <a:solidFill>
                  <a:schemeClr val="accent1">
                    <a:lumMod val="50000"/>
                  </a:schemeClr>
                </a:solidFill>
              </a:rPr>
              <a:t>A classmate is told off by the science teacher and is in detention! Which sentences are </a:t>
            </a:r>
            <a:endParaRPr lang="en-GB" sz="2000" dirty="0">
              <a:solidFill>
                <a:schemeClr val="accent1">
                  <a:lumMod val="50000"/>
                </a:schemeClr>
              </a:solidFill>
            </a:endParaRPr>
          </a:p>
        </p:txBody>
      </p:sp>
      <p:sp>
        <p:nvSpPr>
          <p:cNvPr id="33" name="Oval 32"/>
          <p:cNvSpPr/>
          <p:nvPr/>
        </p:nvSpPr>
        <p:spPr>
          <a:xfrm>
            <a:off x="7549551" y="2412883"/>
            <a:ext cx="4303159" cy="2171010"/>
          </a:xfrm>
          <a:prstGeom prst="ellipse">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a:t>
            </a:r>
            <a:r>
              <a:rPr lang="en-GB" sz="2800" b="1" dirty="0" err="1">
                <a:solidFill>
                  <a:schemeClr val="bg1"/>
                </a:solidFill>
              </a:rPr>
              <a:t>Es</a:t>
            </a:r>
            <a:r>
              <a:rPr lang="en-GB" sz="2800" b="1" dirty="0">
                <a:solidFill>
                  <a:schemeClr val="bg1"/>
                </a:solidFill>
              </a:rPr>
              <a:t> </a:t>
            </a:r>
            <a:r>
              <a:rPr lang="en-GB" sz="2800" b="1" dirty="0" err="1">
                <a:solidFill>
                  <a:schemeClr val="bg1"/>
                </a:solidFill>
              </a:rPr>
              <a:t>justo</a:t>
            </a:r>
            <a:r>
              <a:rPr lang="en-GB" sz="2800" b="1" dirty="0">
                <a:solidFill>
                  <a:schemeClr val="bg1"/>
                </a:solidFill>
              </a:rPr>
              <a:t>?</a:t>
            </a:r>
          </a:p>
          <a:p>
            <a:pPr algn="ctr"/>
            <a:r>
              <a:rPr lang="en-GB" sz="2800" dirty="0">
                <a:solidFill>
                  <a:schemeClr val="bg1"/>
                </a:solidFill>
              </a:rPr>
              <a:t>(Is it fair?)</a:t>
            </a:r>
          </a:p>
        </p:txBody>
      </p:sp>
      <p:sp>
        <p:nvSpPr>
          <p:cNvPr id="3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2231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fontScale="90000"/>
          </a:bodyPr>
          <a:lstStyle/>
          <a:p>
            <a:r>
              <a:rPr lang="en-GB" sz="2400" b="1" i="1" dirty="0">
                <a:solidFill>
                  <a:schemeClr val="accent1">
                    <a:lumMod val="50000"/>
                  </a:schemeClr>
                </a:solidFill>
              </a:rPr>
              <a:t>Leonor está frustrada. She has left a voicemail message for a teen magazine with an advice section. In the transcript there are some words missing.</a:t>
            </a:r>
          </a:p>
        </p:txBody>
      </p:sp>
      <p:sp>
        <p:nvSpPr>
          <p:cNvPr id="5" name="Title 1"/>
          <p:cNvSpPr txBox="1">
            <a:spLocks/>
          </p:cNvSpPr>
          <p:nvPr/>
        </p:nvSpPr>
        <p:spPr>
          <a:xfrm>
            <a:off x="339290" y="1146227"/>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err="1">
                <a:solidFill>
                  <a:schemeClr val="accent1">
                    <a:lumMod val="50000"/>
                  </a:schemeClr>
                </a:solidFill>
              </a:rPr>
              <a:t>Escucha</a:t>
            </a:r>
            <a:r>
              <a:rPr lang="en-GB" sz="2200" b="1" i="1" dirty="0">
                <a:solidFill>
                  <a:schemeClr val="accent1">
                    <a:lumMod val="50000"/>
                  </a:schemeClr>
                </a:solidFill>
              </a:rPr>
              <a:t> y </a:t>
            </a:r>
            <a:r>
              <a:rPr lang="en-GB" sz="2200" b="1" i="1" dirty="0" err="1">
                <a:solidFill>
                  <a:schemeClr val="accent1">
                    <a:lumMod val="50000"/>
                  </a:schemeClr>
                </a:solidFill>
              </a:rPr>
              <a:t>completa</a:t>
            </a:r>
            <a:r>
              <a:rPr lang="en-GB" sz="2200" b="1" i="1" dirty="0">
                <a:solidFill>
                  <a:schemeClr val="accent1">
                    <a:lumMod val="50000"/>
                  </a:schemeClr>
                </a:solidFill>
              </a:rPr>
              <a:t> las </a:t>
            </a:r>
            <a:r>
              <a:rPr lang="en-GB" sz="2200" b="1" i="1" dirty="0" err="1">
                <a:solidFill>
                  <a:schemeClr val="accent1">
                    <a:lumMod val="50000"/>
                  </a:schemeClr>
                </a:solidFill>
              </a:rPr>
              <a:t>frases</a:t>
            </a:r>
            <a:r>
              <a:rPr lang="en-GB" sz="2200" b="1" i="1" dirty="0">
                <a:solidFill>
                  <a:schemeClr val="accent1">
                    <a:lumMod val="50000"/>
                  </a:schemeClr>
                </a:solidFill>
              </a:rPr>
              <a:t>. </a:t>
            </a: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dirty="0"/>
          </a:p>
        </p:txBody>
      </p:sp>
      <p:sp>
        <p:nvSpPr>
          <p:cNvPr id="8" name="Title 30"/>
          <p:cNvSpPr txBox="1">
            <a:spLocks/>
          </p:cNvSpPr>
          <p:nvPr/>
        </p:nvSpPr>
        <p:spPr>
          <a:xfrm>
            <a:off x="11340163" y="346330"/>
            <a:ext cx="55319" cy="27228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err="1">
                <a:solidFill>
                  <a:schemeClr val="bg1"/>
                </a:solidFill>
              </a:rPr>
              <a:t>escuchar</a:t>
            </a:r>
            <a:r>
              <a:rPr lang="en-GB" sz="100" b="1" dirty="0">
                <a:solidFill>
                  <a:schemeClr val="bg1"/>
                </a:solidFill>
              </a:rPr>
              <a:t> / </a:t>
            </a:r>
            <a:r>
              <a:rPr lang="en-GB" sz="100" b="1" dirty="0" err="1">
                <a:solidFill>
                  <a:schemeClr val="bg1"/>
                </a:solidFill>
              </a:rPr>
              <a:t>escribir</a:t>
            </a:r>
            <a:endParaRPr lang="en-GB" sz="100" dirty="0"/>
          </a:p>
        </p:txBody>
      </p:sp>
      <p:sp>
        <p:nvSpPr>
          <p:cNvPr id="10" name="TextBox 9"/>
          <p:cNvSpPr txBox="1"/>
          <p:nvPr/>
        </p:nvSpPr>
        <p:spPr>
          <a:xfrm>
            <a:off x="419074" y="1768476"/>
            <a:ext cx="11353851" cy="4401205"/>
          </a:xfrm>
          <a:prstGeom prst="rect">
            <a:avLst/>
          </a:prstGeom>
          <a:noFill/>
        </p:spPr>
        <p:txBody>
          <a:bodyPr wrap="square" rtlCol="0">
            <a:spAutoFit/>
          </a:bodyPr>
          <a:lstStyle/>
          <a:p>
            <a:r>
              <a:rPr lang="en-GB" sz="2000" dirty="0">
                <a:solidFill>
                  <a:schemeClr val="accent1">
                    <a:lumMod val="50000"/>
                  </a:schemeClr>
                </a:solidFill>
              </a:rPr>
              <a:t>La vida </a:t>
            </a:r>
            <a:r>
              <a:rPr lang="en-GB" sz="2000" dirty="0" err="1">
                <a:solidFill>
                  <a:schemeClr val="accent1">
                    <a:lumMod val="50000"/>
                  </a:schemeClr>
                </a:solidFill>
              </a:rPr>
              <a:t>puede</a:t>
            </a:r>
            <a:r>
              <a:rPr lang="en-GB" sz="2000" dirty="0">
                <a:solidFill>
                  <a:schemeClr val="accent1">
                    <a:lumMod val="50000"/>
                  </a:schemeClr>
                </a:solidFill>
              </a:rPr>
              <a:t> ser complicada, ¿no? Quiero hacer unas cosas, pero no __________. __________ hacer otras, pero no quiero. Ay, ay, ay…</a:t>
            </a:r>
          </a:p>
          <a:p>
            <a:endParaRPr lang="en-GB" sz="2000" dirty="0">
              <a:solidFill>
                <a:schemeClr val="accent1">
                  <a:lumMod val="50000"/>
                </a:schemeClr>
              </a:solidFill>
            </a:endParaRPr>
          </a:p>
          <a:p>
            <a:r>
              <a:rPr lang="en-GB" sz="2000" dirty="0">
                <a:solidFill>
                  <a:schemeClr val="accent1">
                    <a:lumMod val="50000"/>
                  </a:schemeClr>
                </a:solidFill>
              </a:rPr>
              <a:t>Un </a:t>
            </a:r>
            <a:r>
              <a:rPr lang="en-GB" sz="2000" dirty="0" err="1">
                <a:solidFill>
                  <a:schemeClr val="accent1">
                    <a:lumMod val="50000"/>
                  </a:schemeClr>
                </a:solidFill>
              </a:rPr>
              <a:t>ejemplo</a:t>
            </a:r>
            <a:r>
              <a:rPr lang="en-GB" sz="2000" dirty="0">
                <a:solidFill>
                  <a:schemeClr val="accent1">
                    <a:lumMod val="50000"/>
                  </a:schemeClr>
                </a:solidFill>
              </a:rPr>
              <a:t>: los viernes por la tarde, hay una clase de </a:t>
            </a:r>
            <a:r>
              <a:rPr lang="en-GB" sz="2000" dirty="0" err="1">
                <a:solidFill>
                  <a:schemeClr val="accent1">
                    <a:lumMod val="50000"/>
                  </a:schemeClr>
                </a:solidFill>
              </a:rPr>
              <a:t>bádminton</a:t>
            </a:r>
            <a:r>
              <a:rPr lang="en-GB" sz="2000" dirty="0">
                <a:solidFill>
                  <a:schemeClr val="accent1">
                    <a:lumMod val="50000"/>
                  </a:schemeClr>
                </a:solidFill>
              </a:rPr>
              <a:t>. Es un deporte fantástico y __________ participar, pero no __________ </a:t>
            </a:r>
            <a:r>
              <a:rPr lang="en-GB" sz="2000" dirty="0">
                <a:solidFill>
                  <a:schemeClr val="accent1">
                    <a:lumMod val="50000"/>
                  </a:schemeClr>
                </a:solidFill>
                <a:sym typeface="Wingdings" panose="05000000000000000000" pitchFamily="2" charset="2"/>
              </a:rPr>
              <a:t>porque está muy lejos de aquí. </a:t>
            </a:r>
            <a:endParaRPr lang="en-GB" sz="2000" dirty="0">
              <a:solidFill>
                <a:schemeClr val="accent1">
                  <a:lumMod val="50000"/>
                </a:schemeClr>
              </a:solidFill>
            </a:endParaRPr>
          </a:p>
          <a:p>
            <a:endParaRPr lang="en-GB" sz="2000" dirty="0">
              <a:solidFill>
                <a:schemeClr val="accent1">
                  <a:lumMod val="50000"/>
                </a:schemeClr>
              </a:solidFill>
            </a:endParaRPr>
          </a:p>
          <a:p>
            <a:r>
              <a:rPr lang="en-GB" sz="2000" dirty="0" err="1">
                <a:solidFill>
                  <a:schemeClr val="accent1">
                    <a:lumMod val="50000"/>
                  </a:schemeClr>
                </a:solidFill>
              </a:rPr>
              <a:t>Otro</a:t>
            </a:r>
            <a:r>
              <a:rPr lang="en-GB" sz="2000" dirty="0">
                <a:solidFill>
                  <a:schemeClr val="accent1">
                    <a:lumMod val="50000"/>
                  </a:schemeClr>
                </a:solidFill>
              </a:rPr>
              <a:t> </a:t>
            </a:r>
            <a:r>
              <a:rPr lang="en-GB" sz="2000" dirty="0" err="1">
                <a:solidFill>
                  <a:schemeClr val="accent1">
                    <a:lumMod val="50000"/>
                  </a:schemeClr>
                </a:solidFill>
              </a:rPr>
              <a:t>ejemplo</a:t>
            </a:r>
            <a:r>
              <a:rPr lang="en-GB" sz="2000" dirty="0">
                <a:solidFill>
                  <a:schemeClr val="accent1">
                    <a:lumMod val="50000"/>
                  </a:schemeClr>
                </a:solidFill>
              </a:rPr>
              <a:t>: los sábados __________ hacer unas cosas en casa (lavar la ropa, sacar la basura, limpiar las bicicletas). Quiero pasar tiempo con amigos, pero no __________ </a:t>
            </a:r>
            <a:r>
              <a:rPr lang="en-GB" sz="2000" dirty="0">
                <a:solidFill>
                  <a:schemeClr val="accent1">
                    <a:lumMod val="50000"/>
                  </a:schemeClr>
                </a:solidFill>
                <a:sym typeface="Wingdings" panose="05000000000000000000" pitchFamily="2" charset="2"/>
              </a:rPr>
              <a:t></a:t>
            </a:r>
            <a:r>
              <a:rPr lang="en-GB" sz="2000" dirty="0">
                <a:solidFill>
                  <a:schemeClr val="accent1">
                    <a:lumMod val="50000"/>
                  </a:schemeClr>
                </a:solidFill>
              </a:rPr>
              <a:t>. También mi hermano __________ hacer otras tareas, aunque solo por la mañana. Por la tarde__________ descansar si __________.</a:t>
            </a:r>
          </a:p>
          <a:p>
            <a:endParaRPr lang="en-GB" sz="2000" dirty="0">
              <a:solidFill>
                <a:schemeClr val="accent1">
                  <a:lumMod val="50000"/>
                </a:schemeClr>
              </a:solidFill>
            </a:endParaRPr>
          </a:p>
          <a:p>
            <a:r>
              <a:rPr lang="en-GB" sz="2000" dirty="0">
                <a:solidFill>
                  <a:schemeClr val="accent1">
                    <a:lumMod val="50000"/>
                  </a:schemeClr>
                </a:solidFill>
              </a:rPr>
              <a:t>Los martes y jueves tengo una clase de matemáticas. Debo estudiar en silencio, pero no quiero. Aunque no __________ hablar, necesito pedir ayuda. Es normal querer preguntar, ¿no? ¡</a:t>
            </a:r>
            <a:r>
              <a:rPr lang="en-GB" sz="2000" dirty="0" err="1">
                <a:solidFill>
                  <a:schemeClr val="accent1">
                    <a:lumMod val="50000"/>
                  </a:schemeClr>
                </a:solidFill>
              </a:rPr>
              <a:t>Grrr</a:t>
            </a:r>
            <a:r>
              <a:rPr lang="en-GB" sz="2000" dirty="0">
                <a:solidFill>
                  <a:schemeClr val="accent1">
                    <a:lumMod val="50000"/>
                  </a:schemeClr>
                </a:solidFill>
              </a:rPr>
              <a:t>!</a:t>
            </a:r>
          </a:p>
        </p:txBody>
      </p:sp>
      <p:pic>
        <p:nvPicPr>
          <p:cNvPr id="4" name="Picture 3">
            <a:extLst>
              <a:ext uri="{FF2B5EF4-FFF2-40B4-BE49-F238E27FC236}">
                <a16:creationId xmlns:a16="http://schemas.microsoft.com/office/drawing/2014/main" id="{5CC4287B-A648-4E66-9BEE-952A0D8E45B0}"/>
              </a:ext>
            </a:extLst>
          </p:cNvPr>
          <p:cNvPicPr>
            <a:picLocks noChangeAspect="1"/>
          </p:cNvPicPr>
          <p:nvPr/>
        </p:nvPicPr>
        <p:blipFill rotWithShape="1">
          <a:blip r:embed="rId5"/>
          <a:srcRect l="38138" t="25236" r="39043" b="38434"/>
          <a:stretch/>
        </p:blipFill>
        <p:spPr>
          <a:xfrm>
            <a:off x="10202342" y="640975"/>
            <a:ext cx="954179" cy="854090"/>
          </a:xfrm>
          <a:prstGeom prst="rect">
            <a:avLst/>
          </a:prstGeom>
        </p:spPr>
      </p:pic>
      <p:pic>
        <p:nvPicPr>
          <p:cNvPr id="11" name="Picture 10">
            <a:extLst>
              <a:ext uri="{FF2B5EF4-FFF2-40B4-BE49-F238E27FC236}">
                <a16:creationId xmlns:a16="http://schemas.microsoft.com/office/drawing/2014/main" id="{59F0F6FF-169E-4A16-9BD2-8B0DC701915F}"/>
              </a:ext>
            </a:extLst>
          </p:cNvPr>
          <p:cNvPicPr>
            <a:picLocks noChangeAspect="1"/>
          </p:cNvPicPr>
          <p:nvPr/>
        </p:nvPicPr>
        <p:blipFill rotWithShape="1">
          <a:blip r:embed="rId6"/>
          <a:srcRect l="37979" t="42539" r="39042" b="25946"/>
          <a:stretch/>
        </p:blipFill>
        <p:spPr>
          <a:xfrm>
            <a:off x="8554519" y="818157"/>
            <a:ext cx="1107641" cy="854090"/>
          </a:xfrm>
          <a:prstGeom prst="rect">
            <a:avLst/>
          </a:prstGeom>
        </p:spPr>
      </p:pic>
      <p:pic>
        <p:nvPicPr>
          <p:cNvPr id="14" name="Persona frustrada (normal)">
            <a:hlinkClick r:id="" action="ppaction://media"/>
            <a:extLst>
              <a:ext uri="{FF2B5EF4-FFF2-40B4-BE49-F238E27FC236}">
                <a16:creationId xmlns:a16="http://schemas.microsoft.com/office/drawing/2014/main" id="{F4790368-46F6-402D-B847-4D5DC9D334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70028" y="962739"/>
            <a:ext cx="609600" cy="609600"/>
          </a:xfrm>
          <a:prstGeom prst="rect">
            <a:avLst/>
          </a:prstGeom>
        </p:spPr>
      </p:pic>
      <p:sp>
        <p:nvSpPr>
          <p:cNvPr id="12" name="Rounded Rectangle 11">
            <a:extLst>
              <a:ext uri="{FF2B5EF4-FFF2-40B4-BE49-F238E27FC236}">
                <a16:creationId xmlns:a16="http://schemas.microsoft.com/office/drawing/2014/main" id="{A316DD52-7894-4A75-969C-CA0645DA2978}"/>
              </a:ext>
            </a:extLst>
          </p:cNvPr>
          <p:cNvSpPr/>
          <p:nvPr/>
        </p:nvSpPr>
        <p:spPr>
          <a:xfrm>
            <a:off x="9383844" y="258166"/>
            <a:ext cx="25443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1372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4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8" y="227734"/>
            <a:ext cx="11000873" cy="663832"/>
          </a:xfrm>
        </p:spPr>
        <p:txBody>
          <a:bodyPr>
            <a:noAutofit/>
          </a:bodyPr>
          <a:lstStyle/>
          <a:p>
            <a:r>
              <a:rPr lang="en-GB" sz="2200" b="1" i="1" dirty="0">
                <a:solidFill>
                  <a:schemeClr val="accent1">
                    <a:lumMod val="50000"/>
                  </a:schemeClr>
                </a:solidFill>
              </a:rPr>
              <a:t>Find all examples of two verbs together in the text, and write the English translation for each verb phrase.</a:t>
            </a:r>
            <a:endParaRPr lang="en-GB" sz="2200" dirty="0">
              <a:solidFill>
                <a:schemeClr val="accent1">
                  <a:lumMod val="50000"/>
                </a:schemeClr>
              </a:solidFill>
            </a:endParaRPr>
          </a:p>
        </p:txBody>
      </p:sp>
      <p:sp>
        <p:nvSpPr>
          <p:cNvPr id="7" name="TextBox 6"/>
          <p:cNvSpPr txBox="1"/>
          <p:nvPr/>
        </p:nvSpPr>
        <p:spPr>
          <a:xfrm>
            <a:off x="679383" y="1580950"/>
            <a:ext cx="10833233" cy="4401205"/>
          </a:xfrm>
          <a:prstGeom prst="rect">
            <a:avLst/>
          </a:prstGeom>
          <a:noFill/>
        </p:spPr>
        <p:txBody>
          <a:bodyPr wrap="square" rtlCol="0">
            <a:spAutoFit/>
          </a:bodyPr>
          <a:lstStyle/>
          <a:p>
            <a:r>
              <a:rPr lang="en-GB" sz="2000" dirty="0">
                <a:solidFill>
                  <a:schemeClr val="accent1">
                    <a:lumMod val="50000"/>
                  </a:schemeClr>
                </a:solidFill>
              </a:rPr>
              <a:t>La vida </a:t>
            </a:r>
            <a:r>
              <a:rPr lang="en-GB" sz="2000" dirty="0" err="1">
                <a:solidFill>
                  <a:schemeClr val="accent1">
                    <a:lumMod val="50000"/>
                  </a:schemeClr>
                </a:solidFill>
              </a:rPr>
              <a:t>puede</a:t>
            </a:r>
            <a:r>
              <a:rPr lang="en-GB" sz="2000" dirty="0">
                <a:solidFill>
                  <a:schemeClr val="accent1">
                    <a:lumMod val="50000"/>
                  </a:schemeClr>
                </a:solidFill>
              </a:rPr>
              <a:t> ser complicada, ¿no? Quiero hacer unas cosas, pero no puedo. Debo hacer otras, pero no quiero. Ay, ay, ay…</a:t>
            </a:r>
          </a:p>
          <a:p>
            <a:endParaRPr lang="en-GB" sz="2000" dirty="0">
              <a:solidFill>
                <a:schemeClr val="accent1">
                  <a:lumMod val="50000"/>
                </a:schemeClr>
              </a:solidFill>
            </a:endParaRPr>
          </a:p>
          <a:p>
            <a:r>
              <a:rPr lang="en-GB" sz="2000" dirty="0">
                <a:solidFill>
                  <a:schemeClr val="accent1">
                    <a:lumMod val="50000"/>
                  </a:schemeClr>
                </a:solidFill>
              </a:rPr>
              <a:t>Un </a:t>
            </a:r>
            <a:r>
              <a:rPr lang="en-GB" sz="2000" dirty="0" err="1">
                <a:solidFill>
                  <a:schemeClr val="accent1">
                    <a:lumMod val="50000"/>
                  </a:schemeClr>
                </a:solidFill>
              </a:rPr>
              <a:t>ejemplo</a:t>
            </a:r>
            <a:r>
              <a:rPr lang="en-GB" sz="2000" dirty="0">
                <a:solidFill>
                  <a:schemeClr val="accent1">
                    <a:lumMod val="50000"/>
                  </a:schemeClr>
                </a:solidFill>
              </a:rPr>
              <a:t>: los viernes por la tarde, hay una clase de </a:t>
            </a:r>
            <a:r>
              <a:rPr lang="en-GB" sz="2000" dirty="0" err="1">
                <a:solidFill>
                  <a:schemeClr val="accent1">
                    <a:lumMod val="50000"/>
                  </a:schemeClr>
                </a:solidFill>
              </a:rPr>
              <a:t>bádminton</a:t>
            </a:r>
            <a:r>
              <a:rPr lang="en-GB" sz="2000" dirty="0">
                <a:solidFill>
                  <a:schemeClr val="accent1">
                    <a:lumMod val="50000"/>
                  </a:schemeClr>
                </a:solidFill>
              </a:rPr>
              <a:t>. Es un deporte fantástico y quiero participar, pero no puedo </a:t>
            </a:r>
            <a:r>
              <a:rPr lang="en-GB" sz="2000" dirty="0">
                <a:solidFill>
                  <a:schemeClr val="accent1">
                    <a:lumMod val="50000"/>
                  </a:schemeClr>
                </a:solidFill>
                <a:sym typeface="Wingdings" panose="05000000000000000000" pitchFamily="2" charset="2"/>
              </a:rPr>
              <a:t>porque está muy lejos de aquí. </a:t>
            </a:r>
            <a:endParaRPr lang="en-GB" sz="2000" dirty="0">
              <a:solidFill>
                <a:schemeClr val="accent1">
                  <a:lumMod val="50000"/>
                </a:schemeClr>
              </a:solidFill>
            </a:endParaRPr>
          </a:p>
          <a:p>
            <a:endParaRPr lang="en-GB" sz="2000" dirty="0">
              <a:solidFill>
                <a:schemeClr val="accent1">
                  <a:lumMod val="50000"/>
                </a:schemeClr>
              </a:solidFill>
            </a:endParaRPr>
          </a:p>
          <a:p>
            <a:r>
              <a:rPr lang="en-GB" sz="2000" dirty="0" err="1">
                <a:solidFill>
                  <a:schemeClr val="accent1">
                    <a:lumMod val="50000"/>
                  </a:schemeClr>
                </a:solidFill>
              </a:rPr>
              <a:t>Otro</a:t>
            </a:r>
            <a:r>
              <a:rPr lang="en-GB" sz="2000" dirty="0">
                <a:solidFill>
                  <a:schemeClr val="accent1">
                    <a:lumMod val="50000"/>
                  </a:schemeClr>
                </a:solidFill>
              </a:rPr>
              <a:t> </a:t>
            </a:r>
            <a:r>
              <a:rPr lang="en-GB" sz="2000" dirty="0" err="1">
                <a:solidFill>
                  <a:schemeClr val="accent1">
                    <a:lumMod val="50000"/>
                  </a:schemeClr>
                </a:solidFill>
              </a:rPr>
              <a:t>ejemplo</a:t>
            </a:r>
            <a:r>
              <a:rPr lang="en-GB" sz="2000" dirty="0">
                <a:solidFill>
                  <a:schemeClr val="accent1">
                    <a:lumMod val="50000"/>
                  </a:schemeClr>
                </a:solidFill>
              </a:rPr>
              <a:t>: los sábados debo hacer unas cosas en casa (lavar la ropa, sacar la basura, limpiar las bicicletas). Quiero pasar tiempo con amigos, pero no puedo </a:t>
            </a:r>
            <a:r>
              <a:rPr lang="en-GB" sz="2000" dirty="0">
                <a:solidFill>
                  <a:schemeClr val="accent1">
                    <a:lumMod val="50000"/>
                  </a:schemeClr>
                </a:solidFill>
                <a:sym typeface="Wingdings" panose="05000000000000000000" pitchFamily="2" charset="2"/>
              </a:rPr>
              <a:t></a:t>
            </a:r>
            <a:r>
              <a:rPr lang="en-GB" sz="2000" dirty="0">
                <a:solidFill>
                  <a:schemeClr val="accent1">
                    <a:lumMod val="50000"/>
                  </a:schemeClr>
                </a:solidFill>
              </a:rPr>
              <a:t>. También mi hermano debe hacer otras tareas, aunque sólo por la mañana. Por la tarde </a:t>
            </a:r>
            <a:r>
              <a:rPr lang="en-GB" sz="2000" dirty="0" err="1">
                <a:solidFill>
                  <a:schemeClr val="accent1">
                    <a:lumMod val="50000"/>
                  </a:schemeClr>
                </a:solidFill>
              </a:rPr>
              <a:t>puede</a:t>
            </a:r>
            <a:r>
              <a:rPr lang="en-GB" sz="2000" dirty="0">
                <a:solidFill>
                  <a:schemeClr val="accent1">
                    <a:lumMod val="50000"/>
                  </a:schemeClr>
                </a:solidFill>
              </a:rPr>
              <a:t> descansar si quiere.</a:t>
            </a:r>
          </a:p>
          <a:p>
            <a:endParaRPr lang="en-GB" sz="2000" dirty="0">
              <a:solidFill>
                <a:schemeClr val="accent1">
                  <a:lumMod val="50000"/>
                </a:schemeClr>
              </a:solidFill>
            </a:endParaRPr>
          </a:p>
          <a:p>
            <a:r>
              <a:rPr lang="en-GB" sz="2000" dirty="0">
                <a:solidFill>
                  <a:schemeClr val="accent1">
                    <a:lumMod val="50000"/>
                  </a:schemeClr>
                </a:solidFill>
              </a:rPr>
              <a:t>Los martes y jueves tengo una clase de matemáticas. Debo estudiar en silencio, pero no quiero. Aunque no debo hablar, necesito pedir ayuda. Es normal querer preguntar, ¿no? Grrrr.</a:t>
            </a:r>
          </a:p>
        </p:txBody>
      </p:sp>
      <p:sp>
        <p:nvSpPr>
          <p:cNvPr id="4" name="ZoneTexte 2">
            <a:extLst>
              <a:ext uri="{FF2B5EF4-FFF2-40B4-BE49-F238E27FC236}">
                <a16:creationId xmlns:a16="http://schemas.microsoft.com/office/drawing/2014/main" id="{40212560-B1E5-47B8-9921-60350EA77E5E}"/>
              </a:ext>
            </a:extLst>
          </p:cNvPr>
          <p:cNvSpPr txBox="1"/>
          <p:nvPr/>
        </p:nvSpPr>
        <p:spPr>
          <a:xfrm>
            <a:off x="270308" y="951297"/>
            <a:ext cx="7397556" cy="430887"/>
          </a:xfrm>
          <a:prstGeom prst="rect">
            <a:avLst/>
          </a:prstGeom>
          <a:noFill/>
        </p:spPr>
        <p:txBody>
          <a:bodyPr wrap="square" rtlCol="0">
            <a:spAutoFit/>
          </a:bodyPr>
          <a:lstStyle/>
          <a:p>
            <a:r>
              <a:rPr lang="es-ES" sz="2200" b="1" dirty="0">
                <a:solidFill>
                  <a:schemeClr val="accent1">
                    <a:lumMod val="50000"/>
                  </a:schemeClr>
                </a:solidFill>
              </a:rPr>
              <a:t>Ejemplo:</a:t>
            </a:r>
          </a:p>
        </p:txBody>
      </p:sp>
      <p:sp>
        <p:nvSpPr>
          <p:cNvPr id="3" name="TextBox 2">
            <a:extLst>
              <a:ext uri="{FF2B5EF4-FFF2-40B4-BE49-F238E27FC236}">
                <a16:creationId xmlns:a16="http://schemas.microsoft.com/office/drawing/2014/main" id="{27E4782F-6AEC-465C-8161-F0162BC150C8}"/>
              </a:ext>
            </a:extLst>
          </p:cNvPr>
          <p:cNvSpPr txBox="1"/>
          <p:nvPr/>
        </p:nvSpPr>
        <p:spPr>
          <a:xfrm>
            <a:off x="1556085" y="1575826"/>
            <a:ext cx="1595309" cy="430887"/>
          </a:xfrm>
          <a:prstGeom prst="rect">
            <a:avLst/>
          </a:prstGeom>
          <a:noFill/>
        </p:spPr>
        <p:txBody>
          <a:bodyPr wrap="none" rtlCol="0">
            <a:spAutoFit/>
          </a:bodyPr>
          <a:lstStyle/>
          <a:p>
            <a:r>
              <a:rPr lang="en-GB" sz="2200" b="1" dirty="0">
                <a:solidFill>
                  <a:srgbClr val="E25B00"/>
                </a:solidFill>
              </a:rPr>
              <a:t>__________</a:t>
            </a:r>
          </a:p>
        </p:txBody>
      </p:sp>
      <p:cxnSp>
        <p:nvCxnSpPr>
          <p:cNvPr id="6" name="Straight Arrow Connector 5">
            <a:extLst>
              <a:ext uri="{FF2B5EF4-FFF2-40B4-BE49-F238E27FC236}">
                <a16:creationId xmlns:a16="http://schemas.microsoft.com/office/drawing/2014/main" id="{37C5BF61-9D32-4E4A-971E-AABD275A39EE}"/>
              </a:ext>
            </a:extLst>
          </p:cNvPr>
          <p:cNvCxnSpPr/>
          <p:nvPr/>
        </p:nvCxnSpPr>
        <p:spPr>
          <a:xfrm flipV="1">
            <a:off x="2566737" y="1382184"/>
            <a:ext cx="593558" cy="232945"/>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122E94-26BE-4E32-88EB-513FEEE4F798}"/>
              </a:ext>
            </a:extLst>
          </p:cNvPr>
          <p:cNvSpPr txBox="1"/>
          <p:nvPr/>
        </p:nvSpPr>
        <p:spPr>
          <a:xfrm>
            <a:off x="3160295" y="1064780"/>
            <a:ext cx="1095172" cy="400110"/>
          </a:xfrm>
          <a:prstGeom prst="rect">
            <a:avLst/>
          </a:prstGeom>
          <a:noFill/>
        </p:spPr>
        <p:txBody>
          <a:bodyPr wrap="none" rtlCol="0">
            <a:spAutoFit/>
          </a:bodyPr>
          <a:lstStyle/>
          <a:p>
            <a:r>
              <a:rPr lang="en-GB" sz="2000" b="1" i="1" dirty="0">
                <a:solidFill>
                  <a:schemeClr val="accent1">
                    <a:lumMod val="50000"/>
                  </a:schemeClr>
                </a:solidFill>
              </a:rPr>
              <a:t>can be</a:t>
            </a:r>
          </a:p>
        </p:txBody>
      </p:sp>
    </p:spTree>
    <p:extLst>
      <p:ext uri="{BB962C8B-B14F-4D97-AF65-F5344CB8AC3E}">
        <p14:creationId xmlns:p14="http://schemas.microsoft.com/office/powerpoint/2010/main" val="34912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8" y="287465"/>
            <a:ext cx="11000873" cy="663832"/>
          </a:xfrm>
        </p:spPr>
        <p:txBody>
          <a:bodyPr>
            <a:noAutofit/>
          </a:bodyPr>
          <a:lstStyle/>
          <a:p>
            <a:r>
              <a:rPr lang="en-GB" sz="2200" b="1" i="1" dirty="0">
                <a:solidFill>
                  <a:schemeClr val="accent1">
                    <a:lumMod val="50000"/>
                  </a:schemeClr>
                </a:solidFill>
              </a:rPr>
              <a:t>Find all examples of two verbs together in the text, and write the English translation for each verb phrase.</a:t>
            </a:r>
            <a:endParaRPr lang="en-GB" sz="2200" dirty="0">
              <a:solidFill>
                <a:schemeClr val="accent1">
                  <a:lumMod val="50000"/>
                </a:schemeClr>
              </a:solidFill>
            </a:endParaRPr>
          </a:p>
        </p:txBody>
      </p:sp>
      <p:sp>
        <p:nvSpPr>
          <p:cNvPr id="7" name="TextBox 6"/>
          <p:cNvSpPr txBox="1"/>
          <p:nvPr/>
        </p:nvSpPr>
        <p:spPr>
          <a:xfrm>
            <a:off x="679383" y="1580950"/>
            <a:ext cx="10833233" cy="4708981"/>
          </a:xfrm>
          <a:prstGeom prst="rect">
            <a:avLst/>
          </a:prstGeom>
          <a:noFill/>
        </p:spPr>
        <p:txBody>
          <a:bodyPr wrap="square" rtlCol="0">
            <a:spAutoFit/>
          </a:bodyPr>
          <a:lstStyle/>
          <a:p>
            <a:r>
              <a:rPr lang="en-GB" sz="2000" dirty="0">
                <a:solidFill>
                  <a:schemeClr val="accent1">
                    <a:lumMod val="50000"/>
                  </a:schemeClr>
                </a:solidFill>
              </a:rPr>
              <a:t>La vida </a:t>
            </a:r>
            <a:r>
              <a:rPr lang="en-GB" sz="2000" dirty="0" err="1">
                <a:solidFill>
                  <a:schemeClr val="accent1">
                    <a:lumMod val="50000"/>
                  </a:schemeClr>
                </a:solidFill>
              </a:rPr>
              <a:t>puede</a:t>
            </a:r>
            <a:r>
              <a:rPr lang="en-GB" sz="2000" dirty="0">
                <a:solidFill>
                  <a:schemeClr val="accent1">
                    <a:lumMod val="50000"/>
                  </a:schemeClr>
                </a:solidFill>
              </a:rPr>
              <a:t> ser complicada, ¿no? Quiero hacer unas cosas, pero no puedo. Debo hacer otras, pero no quiero. Ay, ay, ay…</a:t>
            </a:r>
          </a:p>
          <a:p>
            <a:endParaRPr lang="en-GB" sz="2000" dirty="0">
              <a:solidFill>
                <a:schemeClr val="accent1">
                  <a:lumMod val="50000"/>
                </a:schemeClr>
              </a:solidFill>
            </a:endParaRPr>
          </a:p>
          <a:p>
            <a:r>
              <a:rPr lang="en-GB" sz="2000" dirty="0">
                <a:solidFill>
                  <a:schemeClr val="accent1">
                    <a:lumMod val="50000"/>
                  </a:schemeClr>
                </a:solidFill>
              </a:rPr>
              <a:t>Un </a:t>
            </a:r>
            <a:r>
              <a:rPr lang="en-GB" sz="2000" dirty="0" err="1">
                <a:solidFill>
                  <a:schemeClr val="accent1">
                    <a:lumMod val="50000"/>
                  </a:schemeClr>
                </a:solidFill>
              </a:rPr>
              <a:t>ejemplo</a:t>
            </a:r>
            <a:r>
              <a:rPr lang="en-GB" sz="2000" dirty="0">
                <a:solidFill>
                  <a:schemeClr val="accent1">
                    <a:lumMod val="50000"/>
                  </a:schemeClr>
                </a:solidFill>
              </a:rPr>
              <a:t>: los viernes por la tarde, hay una clase de </a:t>
            </a:r>
            <a:r>
              <a:rPr lang="en-GB" sz="2000" dirty="0" err="1">
                <a:solidFill>
                  <a:schemeClr val="accent1">
                    <a:lumMod val="50000"/>
                  </a:schemeClr>
                </a:solidFill>
              </a:rPr>
              <a:t>bádminton</a:t>
            </a:r>
            <a:r>
              <a:rPr lang="en-GB" sz="2000" dirty="0">
                <a:solidFill>
                  <a:schemeClr val="accent1">
                    <a:lumMod val="50000"/>
                  </a:schemeClr>
                </a:solidFill>
              </a:rPr>
              <a:t>. Es un deporte fantástico y quiero participar, pero no puedo </a:t>
            </a:r>
            <a:r>
              <a:rPr lang="en-GB" sz="2000" dirty="0">
                <a:solidFill>
                  <a:schemeClr val="accent1">
                    <a:lumMod val="50000"/>
                  </a:schemeClr>
                </a:solidFill>
                <a:sym typeface="Wingdings" panose="05000000000000000000" pitchFamily="2" charset="2"/>
              </a:rPr>
              <a:t>porque está muy lejos de aquí. </a:t>
            </a:r>
            <a:endParaRPr lang="en-GB" sz="2000" dirty="0">
              <a:solidFill>
                <a:schemeClr val="accent1">
                  <a:lumMod val="50000"/>
                </a:schemeClr>
              </a:solidFill>
            </a:endParaRPr>
          </a:p>
          <a:p>
            <a:endParaRPr lang="en-GB" sz="2000" dirty="0">
              <a:solidFill>
                <a:schemeClr val="accent1">
                  <a:lumMod val="50000"/>
                </a:schemeClr>
              </a:solidFill>
            </a:endParaRPr>
          </a:p>
          <a:p>
            <a:r>
              <a:rPr lang="en-GB" sz="2000" dirty="0" err="1">
                <a:solidFill>
                  <a:schemeClr val="accent1">
                    <a:lumMod val="50000"/>
                  </a:schemeClr>
                </a:solidFill>
              </a:rPr>
              <a:t>Otro</a:t>
            </a:r>
            <a:r>
              <a:rPr lang="en-GB" sz="2000" dirty="0">
                <a:solidFill>
                  <a:schemeClr val="accent1">
                    <a:lumMod val="50000"/>
                  </a:schemeClr>
                </a:solidFill>
              </a:rPr>
              <a:t> </a:t>
            </a:r>
            <a:r>
              <a:rPr lang="en-GB" sz="2000" dirty="0" err="1">
                <a:solidFill>
                  <a:schemeClr val="accent1">
                    <a:lumMod val="50000"/>
                  </a:schemeClr>
                </a:solidFill>
              </a:rPr>
              <a:t>ejemplo</a:t>
            </a:r>
            <a:r>
              <a:rPr lang="en-GB" sz="2000" dirty="0">
                <a:solidFill>
                  <a:schemeClr val="accent1">
                    <a:lumMod val="50000"/>
                  </a:schemeClr>
                </a:solidFill>
              </a:rPr>
              <a:t>: los sábados debo hacer unas cosas en casa (lavar la ropa, sacar la basura, limpiar las bicicletas). Quiero pasar tiempo con amigos, pero no puedo </a:t>
            </a:r>
            <a:r>
              <a:rPr lang="en-GB" sz="2000" dirty="0">
                <a:solidFill>
                  <a:schemeClr val="accent1">
                    <a:lumMod val="50000"/>
                  </a:schemeClr>
                </a:solidFill>
                <a:sym typeface="Wingdings" panose="05000000000000000000" pitchFamily="2" charset="2"/>
              </a:rPr>
              <a:t></a:t>
            </a:r>
            <a:r>
              <a:rPr lang="en-GB" sz="2000" dirty="0">
                <a:solidFill>
                  <a:schemeClr val="accent1">
                    <a:lumMod val="50000"/>
                  </a:schemeClr>
                </a:solidFill>
              </a:rPr>
              <a:t>. También mi hermano debe hacer otras tareas, aunque sólo por la mañana. Por la tarde </a:t>
            </a:r>
            <a:r>
              <a:rPr lang="en-GB" sz="2000" dirty="0" err="1">
                <a:solidFill>
                  <a:schemeClr val="accent1">
                    <a:lumMod val="50000"/>
                  </a:schemeClr>
                </a:solidFill>
              </a:rPr>
              <a:t>puede</a:t>
            </a:r>
            <a:r>
              <a:rPr lang="en-GB" sz="2000" dirty="0">
                <a:solidFill>
                  <a:schemeClr val="accent1">
                    <a:lumMod val="50000"/>
                  </a:schemeClr>
                </a:solidFill>
              </a:rPr>
              <a:t> descansar si quiere.</a:t>
            </a:r>
          </a:p>
          <a:p>
            <a:endParaRPr lang="en-GB" sz="2000" dirty="0">
              <a:solidFill>
                <a:schemeClr val="accent1">
                  <a:lumMod val="50000"/>
                </a:schemeClr>
              </a:solidFill>
            </a:endParaRPr>
          </a:p>
          <a:p>
            <a:r>
              <a:rPr lang="en-GB" sz="2000" dirty="0">
                <a:solidFill>
                  <a:schemeClr val="accent1">
                    <a:lumMod val="50000"/>
                  </a:schemeClr>
                </a:solidFill>
              </a:rPr>
              <a:t>Los martes y jueves tengo una clase de matemáticas. Debo estudiar en silencio, pero no quiero. Aunque no debo hablar, necesito pedir ayuda. Es normal querer preguntar, ¿no? Grrrr.</a:t>
            </a:r>
          </a:p>
          <a:p>
            <a:endParaRPr lang="en-GB" sz="2000" dirty="0">
              <a:solidFill>
                <a:schemeClr val="accent1">
                  <a:lumMod val="50000"/>
                </a:schemeClr>
              </a:solidFill>
            </a:endParaRPr>
          </a:p>
        </p:txBody>
      </p:sp>
      <p:sp>
        <p:nvSpPr>
          <p:cNvPr id="4" name="ZoneTexte 2">
            <a:extLst>
              <a:ext uri="{FF2B5EF4-FFF2-40B4-BE49-F238E27FC236}">
                <a16:creationId xmlns:a16="http://schemas.microsoft.com/office/drawing/2014/main" id="{40212560-B1E5-47B8-9921-60350EA77E5E}"/>
              </a:ext>
            </a:extLst>
          </p:cNvPr>
          <p:cNvSpPr txBox="1"/>
          <p:nvPr/>
        </p:nvSpPr>
        <p:spPr>
          <a:xfrm>
            <a:off x="270308" y="951297"/>
            <a:ext cx="1595309" cy="430887"/>
          </a:xfrm>
          <a:prstGeom prst="rect">
            <a:avLst/>
          </a:prstGeom>
          <a:noFill/>
        </p:spPr>
        <p:txBody>
          <a:bodyPr wrap="square" rtlCol="0">
            <a:spAutoFit/>
          </a:bodyPr>
          <a:lstStyle/>
          <a:p>
            <a:r>
              <a:rPr lang="es-ES" sz="2200" b="1" dirty="0">
                <a:solidFill>
                  <a:schemeClr val="accent1">
                    <a:lumMod val="50000"/>
                  </a:schemeClr>
                </a:solidFill>
              </a:rPr>
              <a:t>Solución:</a:t>
            </a:r>
          </a:p>
        </p:txBody>
      </p:sp>
      <p:sp>
        <p:nvSpPr>
          <p:cNvPr id="3" name="TextBox 2">
            <a:extLst>
              <a:ext uri="{FF2B5EF4-FFF2-40B4-BE49-F238E27FC236}">
                <a16:creationId xmlns:a16="http://schemas.microsoft.com/office/drawing/2014/main" id="{27E4782F-6AEC-465C-8161-F0162BC150C8}"/>
              </a:ext>
            </a:extLst>
          </p:cNvPr>
          <p:cNvSpPr txBox="1"/>
          <p:nvPr/>
        </p:nvSpPr>
        <p:spPr>
          <a:xfrm>
            <a:off x="1556085" y="1575826"/>
            <a:ext cx="1595309" cy="430887"/>
          </a:xfrm>
          <a:prstGeom prst="rect">
            <a:avLst/>
          </a:prstGeom>
          <a:noFill/>
        </p:spPr>
        <p:txBody>
          <a:bodyPr wrap="none" rtlCol="0">
            <a:spAutoFit/>
          </a:bodyPr>
          <a:lstStyle/>
          <a:p>
            <a:r>
              <a:rPr lang="en-GB" sz="2200" b="1" dirty="0">
                <a:solidFill>
                  <a:srgbClr val="E25B00"/>
                </a:solidFill>
              </a:rPr>
              <a:t>__________</a:t>
            </a:r>
          </a:p>
        </p:txBody>
      </p:sp>
      <p:cxnSp>
        <p:nvCxnSpPr>
          <p:cNvPr id="6" name="Straight Arrow Connector 5">
            <a:extLst>
              <a:ext uri="{FF2B5EF4-FFF2-40B4-BE49-F238E27FC236}">
                <a16:creationId xmlns:a16="http://schemas.microsoft.com/office/drawing/2014/main" id="{37C5BF61-9D32-4E4A-971E-AABD275A39EE}"/>
              </a:ext>
            </a:extLst>
          </p:cNvPr>
          <p:cNvCxnSpPr/>
          <p:nvPr/>
        </p:nvCxnSpPr>
        <p:spPr>
          <a:xfrm flipV="1">
            <a:off x="2566737" y="1382184"/>
            <a:ext cx="593558" cy="232945"/>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A122E94-26BE-4E32-88EB-513FEEE4F798}"/>
              </a:ext>
            </a:extLst>
          </p:cNvPr>
          <p:cNvSpPr txBox="1"/>
          <p:nvPr/>
        </p:nvSpPr>
        <p:spPr>
          <a:xfrm>
            <a:off x="3160295" y="1064780"/>
            <a:ext cx="1492716" cy="400110"/>
          </a:xfrm>
          <a:prstGeom prst="rect">
            <a:avLst/>
          </a:prstGeom>
          <a:noFill/>
        </p:spPr>
        <p:txBody>
          <a:bodyPr wrap="none" rtlCol="0">
            <a:spAutoFit/>
          </a:bodyPr>
          <a:lstStyle/>
          <a:p>
            <a:r>
              <a:rPr lang="en-GB" sz="2000" b="1" i="1" dirty="0">
                <a:solidFill>
                  <a:schemeClr val="accent1">
                    <a:lumMod val="50000"/>
                  </a:schemeClr>
                </a:solidFill>
              </a:rPr>
              <a:t>(it) can be</a:t>
            </a:r>
          </a:p>
        </p:txBody>
      </p:sp>
      <p:sp>
        <p:nvSpPr>
          <p:cNvPr id="9" name="TextBox 8">
            <a:extLst>
              <a:ext uri="{FF2B5EF4-FFF2-40B4-BE49-F238E27FC236}">
                <a16:creationId xmlns:a16="http://schemas.microsoft.com/office/drawing/2014/main" id="{D930EF5B-8C61-4967-97C1-52EB4A7F8858}"/>
              </a:ext>
            </a:extLst>
          </p:cNvPr>
          <p:cNvSpPr txBox="1"/>
          <p:nvPr/>
        </p:nvSpPr>
        <p:spPr>
          <a:xfrm>
            <a:off x="5298344" y="1575825"/>
            <a:ext cx="1877437" cy="430887"/>
          </a:xfrm>
          <a:prstGeom prst="rect">
            <a:avLst/>
          </a:prstGeom>
          <a:noFill/>
        </p:spPr>
        <p:txBody>
          <a:bodyPr wrap="none" rtlCol="0">
            <a:spAutoFit/>
          </a:bodyPr>
          <a:lstStyle/>
          <a:p>
            <a:r>
              <a:rPr lang="en-GB" sz="2200" b="1" dirty="0">
                <a:solidFill>
                  <a:srgbClr val="E25B00"/>
                </a:solidFill>
              </a:rPr>
              <a:t>____________</a:t>
            </a:r>
          </a:p>
        </p:txBody>
      </p:sp>
      <p:sp>
        <p:nvSpPr>
          <p:cNvPr id="10" name="TextBox 9">
            <a:extLst>
              <a:ext uri="{FF2B5EF4-FFF2-40B4-BE49-F238E27FC236}">
                <a16:creationId xmlns:a16="http://schemas.microsoft.com/office/drawing/2014/main" id="{4945DACD-71DF-402B-A1D2-D4205D5F35D1}"/>
              </a:ext>
            </a:extLst>
          </p:cNvPr>
          <p:cNvSpPr txBox="1"/>
          <p:nvPr/>
        </p:nvSpPr>
        <p:spPr>
          <a:xfrm>
            <a:off x="10511881" y="1615129"/>
            <a:ext cx="1031051" cy="430887"/>
          </a:xfrm>
          <a:prstGeom prst="rect">
            <a:avLst/>
          </a:prstGeom>
          <a:noFill/>
        </p:spPr>
        <p:txBody>
          <a:bodyPr wrap="none" rtlCol="0">
            <a:spAutoFit/>
          </a:bodyPr>
          <a:lstStyle/>
          <a:p>
            <a:r>
              <a:rPr lang="en-GB" sz="2200" b="1" dirty="0">
                <a:solidFill>
                  <a:srgbClr val="E25B00"/>
                </a:solidFill>
              </a:rPr>
              <a:t>______</a:t>
            </a:r>
          </a:p>
        </p:txBody>
      </p:sp>
      <p:sp>
        <p:nvSpPr>
          <p:cNvPr id="11" name="TextBox 10">
            <a:extLst>
              <a:ext uri="{FF2B5EF4-FFF2-40B4-BE49-F238E27FC236}">
                <a16:creationId xmlns:a16="http://schemas.microsoft.com/office/drawing/2014/main" id="{8FC46F1E-85D7-453B-8842-E7D627DAD999}"/>
              </a:ext>
            </a:extLst>
          </p:cNvPr>
          <p:cNvSpPr txBox="1"/>
          <p:nvPr/>
        </p:nvSpPr>
        <p:spPr>
          <a:xfrm>
            <a:off x="649067" y="1857208"/>
            <a:ext cx="1031051" cy="430887"/>
          </a:xfrm>
          <a:prstGeom prst="rect">
            <a:avLst/>
          </a:prstGeom>
          <a:noFill/>
        </p:spPr>
        <p:txBody>
          <a:bodyPr wrap="none" rtlCol="0">
            <a:spAutoFit/>
          </a:bodyPr>
          <a:lstStyle/>
          <a:p>
            <a:r>
              <a:rPr lang="en-GB" sz="2200" b="1" dirty="0">
                <a:solidFill>
                  <a:srgbClr val="E25B00"/>
                </a:solidFill>
              </a:rPr>
              <a:t>______</a:t>
            </a:r>
          </a:p>
        </p:txBody>
      </p:sp>
      <p:sp>
        <p:nvSpPr>
          <p:cNvPr id="12" name="TextBox 11">
            <a:extLst>
              <a:ext uri="{FF2B5EF4-FFF2-40B4-BE49-F238E27FC236}">
                <a16:creationId xmlns:a16="http://schemas.microsoft.com/office/drawing/2014/main" id="{DFE1589D-BE55-42DB-A978-45EBCE673AAF}"/>
              </a:ext>
            </a:extLst>
          </p:cNvPr>
          <p:cNvSpPr txBox="1"/>
          <p:nvPr/>
        </p:nvSpPr>
        <p:spPr>
          <a:xfrm>
            <a:off x="2172962" y="2796110"/>
            <a:ext cx="2300630" cy="430887"/>
          </a:xfrm>
          <a:prstGeom prst="rect">
            <a:avLst/>
          </a:prstGeom>
          <a:noFill/>
        </p:spPr>
        <p:txBody>
          <a:bodyPr wrap="none" rtlCol="0">
            <a:spAutoFit/>
          </a:bodyPr>
          <a:lstStyle/>
          <a:p>
            <a:r>
              <a:rPr lang="en-GB" sz="2200" b="1" dirty="0">
                <a:solidFill>
                  <a:srgbClr val="E25B00"/>
                </a:solidFill>
              </a:rPr>
              <a:t>_______________</a:t>
            </a:r>
          </a:p>
        </p:txBody>
      </p:sp>
      <p:sp>
        <p:nvSpPr>
          <p:cNvPr id="13" name="TextBox 12">
            <a:extLst>
              <a:ext uri="{FF2B5EF4-FFF2-40B4-BE49-F238E27FC236}">
                <a16:creationId xmlns:a16="http://schemas.microsoft.com/office/drawing/2014/main" id="{4EBAFB84-56B6-4CC2-8258-F2CA8E8EF837}"/>
              </a:ext>
            </a:extLst>
          </p:cNvPr>
          <p:cNvSpPr txBox="1"/>
          <p:nvPr/>
        </p:nvSpPr>
        <p:spPr>
          <a:xfrm>
            <a:off x="4028095" y="3390441"/>
            <a:ext cx="1595309" cy="430887"/>
          </a:xfrm>
          <a:prstGeom prst="rect">
            <a:avLst/>
          </a:prstGeom>
          <a:noFill/>
        </p:spPr>
        <p:txBody>
          <a:bodyPr wrap="none" rtlCol="0">
            <a:spAutoFit/>
          </a:bodyPr>
          <a:lstStyle/>
          <a:p>
            <a:r>
              <a:rPr lang="en-GB" sz="2200" b="1" dirty="0">
                <a:solidFill>
                  <a:srgbClr val="E25B00"/>
                </a:solidFill>
              </a:rPr>
              <a:t>__________</a:t>
            </a:r>
          </a:p>
        </p:txBody>
      </p:sp>
      <p:sp>
        <p:nvSpPr>
          <p:cNvPr id="14" name="TextBox 13">
            <a:extLst>
              <a:ext uri="{FF2B5EF4-FFF2-40B4-BE49-F238E27FC236}">
                <a16:creationId xmlns:a16="http://schemas.microsoft.com/office/drawing/2014/main" id="{1AF6FE23-FA83-4C0A-9C4E-E02D98C9B24F}"/>
              </a:ext>
            </a:extLst>
          </p:cNvPr>
          <p:cNvSpPr txBox="1"/>
          <p:nvPr/>
        </p:nvSpPr>
        <p:spPr>
          <a:xfrm>
            <a:off x="4359626" y="3717434"/>
            <a:ext cx="1736373" cy="430887"/>
          </a:xfrm>
          <a:prstGeom prst="rect">
            <a:avLst/>
          </a:prstGeom>
          <a:noFill/>
        </p:spPr>
        <p:txBody>
          <a:bodyPr wrap="none" rtlCol="0">
            <a:spAutoFit/>
          </a:bodyPr>
          <a:lstStyle/>
          <a:p>
            <a:r>
              <a:rPr lang="en-GB" sz="2200" b="1" dirty="0">
                <a:solidFill>
                  <a:srgbClr val="E25B00"/>
                </a:solidFill>
              </a:rPr>
              <a:t>___________</a:t>
            </a:r>
          </a:p>
        </p:txBody>
      </p:sp>
      <p:sp>
        <p:nvSpPr>
          <p:cNvPr id="15" name="TextBox 14">
            <a:extLst>
              <a:ext uri="{FF2B5EF4-FFF2-40B4-BE49-F238E27FC236}">
                <a16:creationId xmlns:a16="http://schemas.microsoft.com/office/drawing/2014/main" id="{69BD2D71-43D1-4B73-A498-061D665EC6A5}"/>
              </a:ext>
            </a:extLst>
          </p:cNvPr>
          <p:cNvSpPr txBox="1"/>
          <p:nvPr/>
        </p:nvSpPr>
        <p:spPr>
          <a:xfrm>
            <a:off x="3326533" y="4033388"/>
            <a:ext cx="1736373" cy="430887"/>
          </a:xfrm>
          <a:prstGeom prst="rect">
            <a:avLst/>
          </a:prstGeom>
          <a:noFill/>
        </p:spPr>
        <p:txBody>
          <a:bodyPr wrap="none" rtlCol="0">
            <a:spAutoFit/>
          </a:bodyPr>
          <a:lstStyle/>
          <a:p>
            <a:r>
              <a:rPr lang="en-GB" sz="2200" b="1" dirty="0">
                <a:solidFill>
                  <a:srgbClr val="E25B00"/>
                </a:solidFill>
              </a:rPr>
              <a:t>___________</a:t>
            </a:r>
          </a:p>
        </p:txBody>
      </p:sp>
      <p:sp>
        <p:nvSpPr>
          <p:cNvPr id="17" name="TextBox 16">
            <a:extLst>
              <a:ext uri="{FF2B5EF4-FFF2-40B4-BE49-F238E27FC236}">
                <a16:creationId xmlns:a16="http://schemas.microsoft.com/office/drawing/2014/main" id="{15188F58-1584-419C-8E53-CC49D0FAF9EC}"/>
              </a:ext>
            </a:extLst>
          </p:cNvPr>
          <p:cNvSpPr txBox="1"/>
          <p:nvPr/>
        </p:nvSpPr>
        <p:spPr>
          <a:xfrm>
            <a:off x="1410132" y="4344814"/>
            <a:ext cx="2529623" cy="430887"/>
          </a:xfrm>
          <a:prstGeom prst="rect">
            <a:avLst/>
          </a:prstGeom>
          <a:noFill/>
        </p:spPr>
        <p:txBody>
          <a:bodyPr wrap="square" rtlCol="0">
            <a:spAutoFit/>
          </a:bodyPr>
          <a:lstStyle/>
          <a:p>
            <a:r>
              <a:rPr lang="en-GB" sz="2200" b="1" dirty="0">
                <a:solidFill>
                  <a:srgbClr val="E25B00"/>
                </a:solidFill>
              </a:rPr>
              <a:t>________________</a:t>
            </a:r>
          </a:p>
        </p:txBody>
      </p:sp>
      <p:sp>
        <p:nvSpPr>
          <p:cNvPr id="18" name="TextBox 17">
            <a:extLst>
              <a:ext uri="{FF2B5EF4-FFF2-40B4-BE49-F238E27FC236}">
                <a16:creationId xmlns:a16="http://schemas.microsoft.com/office/drawing/2014/main" id="{8A063D86-77C1-4B52-ACE4-1967FC01B09E}"/>
              </a:ext>
            </a:extLst>
          </p:cNvPr>
          <p:cNvSpPr txBox="1"/>
          <p:nvPr/>
        </p:nvSpPr>
        <p:spPr>
          <a:xfrm>
            <a:off x="7363926" y="4923436"/>
            <a:ext cx="2018501" cy="430887"/>
          </a:xfrm>
          <a:prstGeom prst="rect">
            <a:avLst/>
          </a:prstGeom>
          <a:noFill/>
        </p:spPr>
        <p:txBody>
          <a:bodyPr wrap="none" rtlCol="0">
            <a:spAutoFit/>
          </a:bodyPr>
          <a:lstStyle/>
          <a:p>
            <a:r>
              <a:rPr lang="en-GB" sz="2200" b="1" dirty="0">
                <a:solidFill>
                  <a:srgbClr val="E25B00"/>
                </a:solidFill>
              </a:rPr>
              <a:t>_____________</a:t>
            </a:r>
          </a:p>
        </p:txBody>
      </p:sp>
      <p:sp>
        <p:nvSpPr>
          <p:cNvPr id="19" name="TextBox 18">
            <a:extLst>
              <a:ext uri="{FF2B5EF4-FFF2-40B4-BE49-F238E27FC236}">
                <a16:creationId xmlns:a16="http://schemas.microsoft.com/office/drawing/2014/main" id="{33486EBB-BE62-4BA4-9895-1FA535191020}"/>
              </a:ext>
            </a:extLst>
          </p:cNvPr>
          <p:cNvSpPr txBox="1"/>
          <p:nvPr/>
        </p:nvSpPr>
        <p:spPr>
          <a:xfrm>
            <a:off x="3435597" y="5234824"/>
            <a:ext cx="1736373" cy="430887"/>
          </a:xfrm>
          <a:prstGeom prst="rect">
            <a:avLst/>
          </a:prstGeom>
          <a:noFill/>
        </p:spPr>
        <p:txBody>
          <a:bodyPr wrap="none" rtlCol="0">
            <a:spAutoFit/>
          </a:bodyPr>
          <a:lstStyle/>
          <a:p>
            <a:r>
              <a:rPr lang="en-GB" sz="2200" b="1" dirty="0">
                <a:solidFill>
                  <a:srgbClr val="E25B00"/>
                </a:solidFill>
              </a:rPr>
              <a:t>___________</a:t>
            </a:r>
          </a:p>
        </p:txBody>
      </p:sp>
      <p:sp>
        <p:nvSpPr>
          <p:cNvPr id="20" name="TextBox 19">
            <a:extLst>
              <a:ext uri="{FF2B5EF4-FFF2-40B4-BE49-F238E27FC236}">
                <a16:creationId xmlns:a16="http://schemas.microsoft.com/office/drawing/2014/main" id="{F0BBD072-4FDF-41E8-840A-B738D010CD2F}"/>
              </a:ext>
            </a:extLst>
          </p:cNvPr>
          <p:cNvSpPr txBox="1"/>
          <p:nvPr/>
        </p:nvSpPr>
        <p:spPr>
          <a:xfrm>
            <a:off x="5120583" y="5254443"/>
            <a:ext cx="2018501" cy="430887"/>
          </a:xfrm>
          <a:prstGeom prst="rect">
            <a:avLst/>
          </a:prstGeom>
          <a:noFill/>
        </p:spPr>
        <p:txBody>
          <a:bodyPr wrap="none" rtlCol="0">
            <a:spAutoFit/>
          </a:bodyPr>
          <a:lstStyle/>
          <a:p>
            <a:r>
              <a:rPr lang="en-GB" sz="2200" b="1" dirty="0">
                <a:solidFill>
                  <a:srgbClr val="E25B00"/>
                </a:solidFill>
              </a:rPr>
              <a:t>_____________</a:t>
            </a:r>
          </a:p>
        </p:txBody>
      </p:sp>
      <p:sp>
        <p:nvSpPr>
          <p:cNvPr id="21" name="TextBox 20">
            <a:extLst>
              <a:ext uri="{FF2B5EF4-FFF2-40B4-BE49-F238E27FC236}">
                <a16:creationId xmlns:a16="http://schemas.microsoft.com/office/drawing/2014/main" id="{E3286691-58A5-4070-90F5-438C42BF095D}"/>
              </a:ext>
            </a:extLst>
          </p:cNvPr>
          <p:cNvSpPr txBox="1"/>
          <p:nvPr/>
        </p:nvSpPr>
        <p:spPr>
          <a:xfrm>
            <a:off x="9129482" y="5277050"/>
            <a:ext cx="1031051" cy="430887"/>
          </a:xfrm>
          <a:prstGeom prst="rect">
            <a:avLst/>
          </a:prstGeom>
          <a:noFill/>
        </p:spPr>
        <p:txBody>
          <a:bodyPr wrap="none" rtlCol="0">
            <a:spAutoFit/>
          </a:bodyPr>
          <a:lstStyle/>
          <a:p>
            <a:r>
              <a:rPr lang="en-GB" sz="2200" b="1" dirty="0">
                <a:solidFill>
                  <a:srgbClr val="E25B00"/>
                </a:solidFill>
              </a:rPr>
              <a:t>______</a:t>
            </a:r>
          </a:p>
        </p:txBody>
      </p:sp>
      <p:sp>
        <p:nvSpPr>
          <p:cNvPr id="22" name="TextBox 21">
            <a:extLst>
              <a:ext uri="{FF2B5EF4-FFF2-40B4-BE49-F238E27FC236}">
                <a16:creationId xmlns:a16="http://schemas.microsoft.com/office/drawing/2014/main" id="{19E52495-5F8E-4990-92E4-FBCA68E011C6}"/>
              </a:ext>
            </a:extLst>
          </p:cNvPr>
          <p:cNvSpPr txBox="1"/>
          <p:nvPr/>
        </p:nvSpPr>
        <p:spPr>
          <a:xfrm>
            <a:off x="699472" y="5563862"/>
            <a:ext cx="1454244" cy="430887"/>
          </a:xfrm>
          <a:prstGeom prst="rect">
            <a:avLst/>
          </a:prstGeom>
          <a:noFill/>
        </p:spPr>
        <p:txBody>
          <a:bodyPr wrap="none" rtlCol="0">
            <a:spAutoFit/>
          </a:bodyPr>
          <a:lstStyle/>
          <a:p>
            <a:r>
              <a:rPr lang="en-GB" sz="2200" b="1" dirty="0">
                <a:solidFill>
                  <a:srgbClr val="E25B00"/>
                </a:solidFill>
              </a:rPr>
              <a:t>_________</a:t>
            </a:r>
          </a:p>
        </p:txBody>
      </p:sp>
      <p:cxnSp>
        <p:nvCxnSpPr>
          <p:cNvPr id="23" name="Straight Arrow Connector 22">
            <a:extLst>
              <a:ext uri="{FF2B5EF4-FFF2-40B4-BE49-F238E27FC236}">
                <a16:creationId xmlns:a16="http://schemas.microsoft.com/office/drawing/2014/main" id="{8C829DE1-31CE-4CD3-9240-861DF7691C99}"/>
              </a:ext>
            </a:extLst>
          </p:cNvPr>
          <p:cNvCxnSpPr/>
          <p:nvPr/>
        </p:nvCxnSpPr>
        <p:spPr>
          <a:xfrm flipV="1">
            <a:off x="6363827" y="1307066"/>
            <a:ext cx="466793" cy="331062"/>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4169015-24A0-4A7E-AB0D-021C5FE75B5D}"/>
              </a:ext>
            </a:extLst>
          </p:cNvPr>
          <p:cNvCxnSpPr>
            <a:cxnSpLocks/>
          </p:cNvCxnSpPr>
          <p:nvPr/>
        </p:nvCxnSpPr>
        <p:spPr>
          <a:xfrm flipH="1" flipV="1">
            <a:off x="10584590" y="1371919"/>
            <a:ext cx="286252" cy="243211"/>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E54E7DA-37E6-48A9-84BB-831F2794BEC5}"/>
              </a:ext>
            </a:extLst>
          </p:cNvPr>
          <p:cNvCxnSpPr>
            <a:cxnSpLocks/>
          </p:cNvCxnSpPr>
          <p:nvPr/>
        </p:nvCxnSpPr>
        <p:spPr>
          <a:xfrm flipH="1">
            <a:off x="3508922" y="3199780"/>
            <a:ext cx="398050" cy="149630"/>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0607FB1-2D5E-4D27-AAE6-8B83BF22760A}"/>
              </a:ext>
            </a:extLst>
          </p:cNvPr>
          <p:cNvCxnSpPr>
            <a:cxnSpLocks/>
            <a:endCxn id="50" idx="1"/>
          </p:cNvCxnSpPr>
          <p:nvPr/>
        </p:nvCxnSpPr>
        <p:spPr>
          <a:xfrm flipV="1">
            <a:off x="4926936" y="3274146"/>
            <a:ext cx="808512" cy="200056"/>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12B23B-16E1-434B-9D21-3F37C60CBB68}"/>
              </a:ext>
            </a:extLst>
          </p:cNvPr>
          <p:cNvCxnSpPr>
            <a:cxnSpLocks/>
          </p:cNvCxnSpPr>
          <p:nvPr/>
        </p:nvCxnSpPr>
        <p:spPr>
          <a:xfrm>
            <a:off x="4945298" y="4460578"/>
            <a:ext cx="509716" cy="360195"/>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9508B8C-4B9C-455A-9F77-C2ADF3EF5021}"/>
              </a:ext>
            </a:extLst>
          </p:cNvPr>
          <p:cNvCxnSpPr>
            <a:cxnSpLocks/>
          </p:cNvCxnSpPr>
          <p:nvPr/>
        </p:nvCxnSpPr>
        <p:spPr>
          <a:xfrm flipH="1">
            <a:off x="1581061" y="4759575"/>
            <a:ext cx="461298" cy="178028"/>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CECAF30-5E21-4722-81A5-65E485E0C4A5}"/>
              </a:ext>
            </a:extLst>
          </p:cNvPr>
          <p:cNvCxnSpPr>
            <a:cxnSpLocks/>
          </p:cNvCxnSpPr>
          <p:nvPr/>
        </p:nvCxnSpPr>
        <p:spPr>
          <a:xfrm flipV="1">
            <a:off x="8824932" y="4794404"/>
            <a:ext cx="1567297" cy="179212"/>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A904F42-8280-4828-A292-CB9B31290124}"/>
              </a:ext>
            </a:extLst>
          </p:cNvPr>
          <p:cNvCxnSpPr>
            <a:cxnSpLocks/>
          </p:cNvCxnSpPr>
          <p:nvPr/>
        </p:nvCxnSpPr>
        <p:spPr>
          <a:xfrm>
            <a:off x="9802614" y="5737095"/>
            <a:ext cx="868187" cy="84419"/>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7072406-6D7D-470A-94AB-1B89987F3908}"/>
              </a:ext>
            </a:extLst>
          </p:cNvPr>
          <p:cNvCxnSpPr>
            <a:cxnSpLocks/>
          </p:cNvCxnSpPr>
          <p:nvPr/>
        </p:nvCxnSpPr>
        <p:spPr>
          <a:xfrm flipH="1">
            <a:off x="3632827" y="5707787"/>
            <a:ext cx="357511" cy="313379"/>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D1E3EF9-867B-4B48-8632-EAEB45FF3EB7}"/>
              </a:ext>
            </a:extLst>
          </p:cNvPr>
          <p:cNvCxnSpPr>
            <a:cxnSpLocks/>
          </p:cNvCxnSpPr>
          <p:nvPr/>
        </p:nvCxnSpPr>
        <p:spPr>
          <a:xfrm flipH="1">
            <a:off x="5773713" y="5685330"/>
            <a:ext cx="357511" cy="313379"/>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E7E999F-5E64-4E3C-AE6C-4215C8013B55}"/>
              </a:ext>
            </a:extLst>
          </p:cNvPr>
          <p:cNvSpPr txBox="1"/>
          <p:nvPr/>
        </p:nvSpPr>
        <p:spPr>
          <a:xfrm>
            <a:off x="6776262" y="955190"/>
            <a:ext cx="1685077" cy="400110"/>
          </a:xfrm>
          <a:prstGeom prst="rect">
            <a:avLst/>
          </a:prstGeom>
          <a:noFill/>
        </p:spPr>
        <p:txBody>
          <a:bodyPr wrap="none" rtlCol="0">
            <a:spAutoFit/>
          </a:bodyPr>
          <a:lstStyle/>
          <a:p>
            <a:r>
              <a:rPr lang="en-GB" sz="2000" b="1" i="1" dirty="0">
                <a:solidFill>
                  <a:schemeClr val="accent1">
                    <a:lumMod val="50000"/>
                  </a:schemeClr>
                </a:solidFill>
              </a:rPr>
              <a:t>I want to do</a:t>
            </a:r>
          </a:p>
        </p:txBody>
      </p:sp>
      <p:sp>
        <p:nvSpPr>
          <p:cNvPr id="48" name="TextBox 47">
            <a:extLst>
              <a:ext uri="{FF2B5EF4-FFF2-40B4-BE49-F238E27FC236}">
                <a16:creationId xmlns:a16="http://schemas.microsoft.com/office/drawing/2014/main" id="{95F6BCC0-86DC-4432-B4A7-CC087287F18C}"/>
              </a:ext>
            </a:extLst>
          </p:cNvPr>
          <p:cNvSpPr txBox="1"/>
          <p:nvPr/>
        </p:nvSpPr>
        <p:spPr>
          <a:xfrm>
            <a:off x="9626395" y="966685"/>
            <a:ext cx="1309974" cy="400110"/>
          </a:xfrm>
          <a:prstGeom prst="rect">
            <a:avLst/>
          </a:prstGeom>
          <a:noFill/>
        </p:spPr>
        <p:txBody>
          <a:bodyPr wrap="none" rtlCol="0">
            <a:spAutoFit/>
          </a:bodyPr>
          <a:lstStyle/>
          <a:p>
            <a:r>
              <a:rPr lang="en-GB" sz="2000" b="1" i="1" dirty="0">
                <a:solidFill>
                  <a:schemeClr val="accent1">
                    <a:lumMod val="50000"/>
                  </a:schemeClr>
                </a:solidFill>
              </a:rPr>
              <a:t>I must do</a:t>
            </a:r>
          </a:p>
        </p:txBody>
      </p:sp>
      <p:sp>
        <p:nvSpPr>
          <p:cNvPr id="49" name="TextBox 48">
            <a:extLst>
              <a:ext uri="{FF2B5EF4-FFF2-40B4-BE49-F238E27FC236}">
                <a16:creationId xmlns:a16="http://schemas.microsoft.com/office/drawing/2014/main" id="{DAF28819-B0F1-4783-BA6A-F7BBFF974B39}"/>
              </a:ext>
            </a:extLst>
          </p:cNvPr>
          <p:cNvSpPr txBox="1"/>
          <p:nvPr/>
        </p:nvSpPr>
        <p:spPr>
          <a:xfrm>
            <a:off x="866863" y="3101720"/>
            <a:ext cx="2725426" cy="400110"/>
          </a:xfrm>
          <a:prstGeom prst="rect">
            <a:avLst/>
          </a:prstGeom>
          <a:noFill/>
        </p:spPr>
        <p:txBody>
          <a:bodyPr wrap="none" rtlCol="0">
            <a:spAutoFit/>
          </a:bodyPr>
          <a:lstStyle/>
          <a:p>
            <a:r>
              <a:rPr lang="en-GB" sz="2000" b="1" i="1" dirty="0">
                <a:solidFill>
                  <a:schemeClr val="accent1">
                    <a:lumMod val="50000"/>
                  </a:schemeClr>
                </a:solidFill>
              </a:rPr>
              <a:t>I want to participate</a:t>
            </a:r>
          </a:p>
        </p:txBody>
      </p:sp>
      <p:sp>
        <p:nvSpPr>
          <p:cNvPr id="50" name="TextBox 49">
            <a:extLst>
              <a:ext uri="{FF2B5EF4-FFF2-40B4-BE49-F238E27FC236}">
                <a16:creationId xmlns:a16="http://schemas.microsoft.com/office/drawing/2014/main" id="{A13C217A-AEE5-4340-B03F-9E8C2A4A6DC3}"/>
              </a:ext>
            </a:extLst>
          </p:cNvPr>
          <p:cNvSpPr txBox="1"/>
          <p:nvPr/>
        </p:nvSpPr>
        <p:spPr>
          <a:xfrm>
            <a:off x="5735448" y="3074091"/>
            <a:ext cx="1309974" cy="400110"/>
          </a:xfrm>
          <a:prstGeom prst="rect">
            <a:avLst/>
          </a:prstGeom>
          <a:noFill/>
        </p:spPr>
        <p:txBody>
          <a:bodyPr wrap="none" rtlCol="0">
            <a:spAutoFit/>
          </a:bodyPr>
          <a:lstStyle/>
          <a:p>
            <a:r>
              <a:rPr lang="en-GB" sz="2000" b="1" i="1" dirty="0">
                <a:solidFill>
                  <a:schemeClr val="accent1">
                    <a:lumMod val="50000"/>
                  </a:schemeClr>
                </a:solidFill>
              </a:rPr>
              <a:t>I must do</a:t>
            </a:r>
          </a:p>
        </p:txBody>
      </p:sp>
      <p:sp>
        <p:nvSpPr>
          <p:cNvPr id="51" name="TextBox 50">
            <a:extLst>
              <a:ext uri="{FF2B5EF4-FFF2-40B4-BE49-F238E27FC236}">
                <a16:creationId xmlns:a16="http://schemas.microsoft.com/office/drawing/2014/main" id="{9A1B164D-9E6D-4FE6-9C56-48854A2C2BA8}"/>
              </a:ext>
            </a:extLst>
          </p:cNvPr>
          <p:cNvSpPr txBox="1"/>
          <p:nvPr/>
        </p:nvSpPr>
        <p:spPr>
          <a:xfrm>
            <a:off x="6502237" y="4560257"/>
            <a:ext cx="2114681" cy="400110"/>
          </a:xfrm>
          <a:prstGeom prst="rect">
            <a:avLst/>
          </a:prstGeom>
          <a:noFill/>
        </p:spPr>
        <p:txBody>
          <a:bodyPr wrap="none" rtlCol="0">
            <a:spAutoFit/>
          </a:bodyPr>
          <a:lstStyle/>
          <a:p>
            <a:r>
              <a:rPr lang="en-GB" sz="2000" b="1" i="1" dirty="0">
                <a:solidFill>
                  <a:schemeClr val="accent1">
                    <a:lumMod val="50000"/>
                  </a:schemeClr>
                </a:solidFill>
              </a:rPr>
              <a:t>I want to spend</a:t>
            </a:r>
          </a:p>
        </p:txBody>
      </p:sp>
      <p:sp>
        <p:nvSpPr>
          <p:cNvPr id="52" name="TextBox 51">
            <a:extLst>
              <a:ext uri="{FF2B5EF4-FFF2-40B4-BE49-F238E27FC236}">
                <a16:creationId xmlns:a16="http://schemas.microsoft.com/office/drawing/2014/main" id="{6440DBAE-9F49-4469-9B8E-A40ED874D703}"/>
              </a:ext>
            </a:extLst>
          </p:cNvPr>
          <p:cNvSpPr txBox="1"/>
          <p:nvPr/>
        </p:nvSpPr>
        <p:spPr>
          <a:xfrm>
            <a:off x="4913404" y="4710232"/>
            <a:ext cx="1576072" cy="400110"/>
          </a:xfrm>
          <a:prstGeom prst="rect">
            <a:avLst/>
          </a:prstGeom>
          <a:noFill/>
        </p:spPr>
        <p:txBody>
          <a:bodyPr wrap="none" rtlCol="0">
            <a:spAutoFit/>
          </a:bodyPr>
          <a:lstStyle/>
          <a:p>
            <a:r>
              <a:rPr lang="en-GB" sz="2000" b="1" i="1" dirty="0">
                <a:solidFill>
                  <a:schemeClr val="accent1">
                    <a:lumMod val="50000"/>
                  </a:schemeClr>
                </a:solidFill>
              </a:rPr>
              <a:t>he must do</a:t>
            </a:r>
          </a:p>
        </p:txBody>
      </p:sp>
      <p:sp>
        <p:nvSpPr>
          <p:cNvPr id="53" name="TextBox 52">
            <a:extLst>
              <a:ext uri="{FF2B5EF4-FFF2-40B4-BE49-F238E27FC236}">
                <a16:creationId xmlns:a16="http://schemas.microsoft.com/office/drawing/2014/main" id="{2EE89DA9-EB03-47F2-94C1-6F1F175796B7}"/>
              </a:ext>
            </a:extLst>
          </p:cNvPr>
          <p:cNvSpPr txBox="1"/>
          <p:nvPr/>
        </p:nvSpPr>
        <p:spPr>
          <a:xfrm>
            <a:off x="3385" y="4683955"/>
            <a:ext cx="1577676" cy="400110"/>
          </a:xfrm>
          <a:prstGeom prst="rect">
            <a:avLst/>
          </a:prstGeom>
          <a:noFill/>
        </p:spPr>
        <p:txBody>
          <a:bodyPr wrap="none" rtlCol="0">
            <a:spAutoFit/>
          </a:bodyPr>
          <a:lstStyle/>
          <a:p>
            <a:r>
              <a:rPr lang="en-GB" sz="2000" b="1" i="1" dirty="0">
                <a:solidFill>
                  <a:schemeClr val="accent1">
                    <a:lumMod val="50000"/>
                  </a:schemeClr>
                </a:solidFill>
              </a:rPr>
              <a:t>he can rest</a:t>
            </a:r>
          </a:p>
        </p:txBody>
      </p:sp>
      <p:sp>
        <p:nvSpPr>
          <p:cNvPr id="56" name="TextBox 55">
            <a:extLst>
              <a:ext uri="{FF2B5EF4-FFF2-40B4-BE49-F238E27FC236}">
                <a16:creationId xmlns:a16="http://schemas.microsoft.com/office/drawing/2014/main" id="{E7C39227-9FC6-4F15-ACBB-46DC3FA9286B}"/>
              </a:ext>
            </a:extLst>
          </p:cNvPr>
          <p:cNvSpPr txBox="1"/>
          <p:nvPr/>
        </p:nvSpPr>
        <p:spPr>
          <a:xfrm>
            <a:off x="10451140" y="4542710"/>
            <a:ext cx="1646605" cy="400110"/>
          </a:xfrm>
          <a:prstGeom prst="rect">
            <a:avLst/>
          </a:prstGeom>
          <a:noFill/>
        </p:spPr>
        <p:txBody>
          <a:bodyPr wrap="none" rtlCol="0">
            <a:spAutoFit/>
          </a:bodyPr>
          <a:lstStyle/>
          <a:p>
            <a:r>
              <a:rPr lang="en-GB" sz="2000" b="1" i="1" dirty="0">
                <a:solidFill>
                  <a:schemeClr val="accent1">
                    <a:lumMod val="50000"/>
                  </a:schemeClr>
                </a:solidFill>
              </a:rPr>
              <a:t>I must study</a:t>
            </a:r>
          </a:p>
        </p:txBody>
      </p:sp>
      <p:sp>
        <p:nvSpPr>
          <p:cNvPr id="58" name="TextBox 57">
            <a:extLst>
              <a:ext uri="{FF2B5EF4-FFF2-40B4-BE49-F238E27FC236}">
                <a16:creationId xmlns:a16="http://schemas.microsoft.com/office/drawing/2014/main" id="{C6E2FD04-A766-433D-ABE3-2F4A31C75C8F}"/>
              </a:ext>
            </a:extLst>
          </p:cNvPr>
          <p:cNvSpPr txBox="1"/>
          <p:nvPr/>
        </p:nvSpPr>
        <p:spPr>
          <a:xfrm>
            <a:off x="2806846" y="5955280"/>
            <a:ext cx="1749197" cy="400110"/>
          </a:xfrm>
          <a:prstGeom prst="rect">
            <a:avLst/>
          </a:prstGeom>
          <a:noFill/>
        </p:spPr>
        <p:txBody>
          <a:bodyPr wrap="none" rtlCol="0">
            <a:spAutoFit/>
          </a:bodyPr>
          <a:lstStyle/>
          <a:p>
            <a:r>
              <a:rPr lang="en-GB" sz="2000" b="1" i="1" dirty="0">
                <a:solidFill>
                  <a:schemeClr val="accent1">
                    <a:lumMod val="50000"/>
                  </a:schemeClr>
                </a:solidFill>
              </a:rPr>
              <a:t>I must speak</a:t>
            </a:r>
          </a:p>
        </p:txBody>
      </p:sp>
      <p:sp>
        <p:nvSpPr>
          <p:cNvPr id="59" name="TextBox 58">
            <a:extLst>
              <a:ext uri="{FF2B5EF4-FFF2-40B4-BE49-F238E27FC236}">
                <a16:creationId xmlns:a16="http://schemas.microsoft.com/office/drawing/2014/main" id="{D71867C3-2559-4C39-8409-507A8DED48E4}"/>
              </a:ext>
            </a:extLst>
          </p:cNvPr>
          <p:cNvSpPr txBox="1"/>
          <p:nvPr/>
        </p:nvSpPr>
        <p:spPr>
          <a:xfrm>
            <a:off x="4683747" y="5955280"/>
            <a:ext cx="2173993" cy="400110"/>
          </a:xfrm>
          <a:prstGeom prst="rect">
            <a:avLst/>
          </a:prstGeom>
          <a:noFill/>
        </p:spPr>
        <p:txBody>
          <a:bodyPr wrap="none" rtlCol="0">
            <a:spAutoFit/>
          </a:bodyPr>
          <a:lstStyle/>
          <a:p>
            <a:r>
              <a:rPr lang="en-GB" sz="2000" b="1" i="1" dirty="0">
                <a:solidFill>
                  <a:schemeClr val="accent1">
                    <a:lumMod val="50000"/>
                  </a:schemeClr>
                </a:solidFill>
              </a:rPr>
              <a:t>I need to ask for</a:t>
            </a:r>
          </a:p>
        </p:txBody>
      </p:sp>
      <p:sp>
        <p:nvSpPr>
          <p:cNvPr id="60" name="TextBox 59">
            <a:extLst>
              <a:ext uri="{FF2B5EF4-FFF2-40B4-BE49-F238E27FC236}">
                <a16:creationId xmlns:a16="http://schemas.microsoft.com/office/drawing/2014/main" id="{C3F6ED35-B38A-4DE9-945D-3EB04883C158}"/>
              </a:ext>
            </a:extLst>
          </p:cNvPr>
          <p:cNvSpPr txBox="1"/>
          <p:nvPr/>
        </p:nvSpPr>
        <p:spPr>
          <a:xfrm>
            <a:off x="9900865" y="5821514"/>
            <a:ext cx="1939955" cy="400110"/>
          </a:xfrm>
          <a:prstGeom prst="rect">
            <a:avLst/>
          </a:prstGeom>
          <a:noFill/>
        </p:spPr>
        <p:txBody>
          <a:bodyPr wrap="none" rtlCol="0">
            <a:spAutoFit/>
          </a:bodyPr>
          <a:lstStyle/>
          <a:p>
            <a:r>
              <a:rPr lang="en-GB" sz="2000" b="1" i="1" dirty="0">
                <a:solidFill>
                  <a:schemeClr val="accent1">
                    <a:lumMod val="50000"/>
                  </a:schemeClr>
                </a:solidFill>
              </a:rPr>
              <a:t>to want to ask</a:t>
            </a:r>
          </a:p>
        </p:txBody>
      </p:sp>
      <p:cxnSp>
        <p:nvCxnSpPr>
          <p:cNvPr id="61" name="Straight Arrow Connector 60">
            <a:extLst>
              <a:ext uri="{FF2B5EF4-FFF2-40B4-BE49-F238E27FC236}">
                <a16:creationId xmlns:a16="http://schemas.microsoft.com/office/drawing/2014/main" id="{5712B23B-16E1-434B-9D21-3F37C60CBB68}"/>
              </a:ext>
            </a:extLst>
          </p:cNvPr>
          <p:cNvCxnSpPr>
            <a:cxnSpLocks/>
          </p:cNvCxnSpPr>
          <p:nvPr/>
        </p:nvCxnSpPr>
        <p:spPr>
          <a:xfrm>
            <a:off x="6000084" y="4061437"/>
            <a:ext cx="597139" cy="524313"/>
          </a:xfrm>
          <a:prstGeom prst="straightConnector1">
            <a:avLst/>
          </a:prstGeom>
          <a:ln>
            <a:solidFill>
              <a:srgbClr val="E25B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50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2" grpId="0"/>
      <p:bldP spid="13" grpId="0"/>
      <p:bldP spid="14" grpId="0"/>
      <p:bldP spid="15" grpId="0"/>
      <p:bldP spid="17" grpId="0"/>
      <p:bldP spid="18" grpId="0"/>
      <p:bldP spid="19" grpId="0"/>
      <p:bldP spid="20" grpId="0"/>
      <p:bldP spid="21" grpId="0"/>
      <p:bldP spid="22" grpId="0"/>
      <p:bldP spid="47" grpId="0"/>
      <p:bldP spid="48" grpId="0"/>
      <p:bldP spid="49" grpId="0"/>
      <p:bldP spid="50" grpId="0"/>
      <p:bldP spid="51" grpId="0"/>
      <p:bldP spid="52" grpId="0"/>
      <p:bldP spid="53" grpId="0"/>
      <p:bldP spid="56" grpId="0"/>
      <p:bldP spid="58" grpId="0"/>
      <p:bldP spid="5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1597C4-D6FD-A346-B6A8-B68BDBFEE20D}"/>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co</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6" descr="boy eating a cob of corn"/>
          <p:cNvPicPr>
            <a:picLocks noChangeAspect="1"/>
          </p:cNvPicPr>
          <p:nvPr/>
        </p:nvPicPr>
        <p:blipFill rotWithShape="1">
          <a:blip r:embed="rId10" cstate="print">
            <a:extLst>
              <a:ext uri="{28A0092B-C50C-407E-A947-70E740481C1C}">
                <a14:useLocalDpi xmlns:a14="http://schemas.microsoft.com/office/drawing/2010/main" val="0"/>
              </a:ext>
            </a:extLst>
          </a:blip>
          <a:srcRect l="14876" r="16346"/>
          <a:stretch/>
        </p:blipFill>
        <p:spPr>
          <a:xfrm>
            <a:off x="5574655" y="1935793"/>
            <a:ext cx="1042689" cy="1516014"/>
          </a:xfrm>
          <a:prstGeom prst="rect">
            <a:avLst/>
          </a:prstGeom>
        </p:spPr>
      </p:pic>
      <p:sp>
        <p:nvSpPr>
          <p:cNvPr id="5" name="TextBox 4"/>
          <p:cNvSpPr txBox="1"/>
          <p:nvPr/>
        </p:nvSpPr>
        <p:spPr>
          <a:xfrm>
            <a:off x="4492624" y="3306891"/>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sta</a:t>
            </a:r>
          </a:p>
        </p:txBody>
      </p:sp>
      <p:pic>
        <p:nvPicPr>
          <p:cNvPr id="9224" name="Picture 8" descr="the beach"/>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558" t="24883" r="12184" b="22699"/>
          <a:stretch/>
        </p:blipFill>
        <p:spPr bwMode="auto">
          <a:xfrm>
            <a:off x="1221795" y="1217730"/>
            <a:ext cx="1698905" cy="1251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654140" y="3352489"/>
            <a:ext cx="283421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blan</a:t>
            </a:r>
            <a:r>
              <a:rPr lang="es-CO" sz="6000" dirty="0">
                <a:solidFill>
                  <a:srgbClr val="E87D1E"/>
                </a:solidFill>
                <a:latin typeface="Century Gothic" panose="020B0502020202020204" pitchFamily="34" charset="0"/>
                <a:cs typeface="Calibri" panose="020F0502020204030204" pitchFamily="34" charset="0"/>
              </a:rPr>
              <a:t>co</a:t>
            </a:r>
          </a:p>
        </p:txBody>
      </p:sp>
      <p:grpSp>
        <p:nvGrpSpPr>
          <p:cNvPr id="6" name="Group 5" descr="pencil crayons with an arrow pointing to the white one"/>
          <p:cNvGrpSpPr/>
          <p:nvPr/>
        </p:nvGrpSpPr>
        <p:grpSpPr>
          <a:xfrm>
            <a:off x="960660" y="4392696"/>
            <a:ext cx="2464343" cy="1646426"/>
            <a:chOff x="1095896" y="4621539"/>
            <a:chExt cx="2464343" cy="1646426"/>
          </a:xfrm>
        </p:grpSpPr>
        <p:pic>
          <p:nvPicPr>
            <p:cNvPr id="9220" name="Picture 4" descr="coloured crayons with the white crayon highlight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896" y="4621539"/>
              <a:ext cx="1939963" cy="1286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2" name="Picture 6" descr="white cray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275449">
              <a:off x="2659858" y="4824774"/>
              <a:ext cx="900381" cy="9828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V="1">
              <a:off x="2929542" y="6000574"/>
              <a:ext cx="193062" cy="267391"/>
            </a:xfrm>
            <a:prstGeom prst="straightConnector1">
              <a:avLst/>
            </a:prstGeom>
            <a:ln w="381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427583" y="4728283"/>
            <a:ext cx="3376154"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có</a:t>
            </a:r>
            <a:r>
              <a:rPr lang="es-CO" sz="6000" dirty="0">
                <a:solidFill>
                  <a:srgbClr val="115076"/>
                </a:solidFill>
                <a:latin typeface="Century Gothic" panose="020B0502020202020204" pitchFamily="34" charset="0"/>
                <a:cs typeface="Calibri" panose="020F0502020204030204" pitchFamily="34" charset="0"/>
              </a:rPr>
              <a:t>mo</a:t>
            </a:r>
            <a:r>
              <a:rPr lang="es-CO" sz="6000" b="1" dirty="0">
                <a:solidFill>
                  <a:srgbClr val="115076"/>
                </a:solidFill>
                <a:latin typeface="Century Gothic" panose="020B0502020202020204" pitchFamily="34" charset="0"/>
                <a:cs typeface="Calibri" panose="020F0502020204030204" pitchFamily="34" charset="0"/>
              </a:rPr>
              <a:t>?</a:t>
            </a:r>
          </a:p>
        </p:txBody>
      </p:sp>
      <p:sp>
        <p:nvSpPr>
          <p:cNvPr id="22" name="TextBox 21"/>
          <p:cNvSpPr txBox="1"/>
          <p:nvPr/>
        </p:nvSpPr>
        <p:spPr>
          <a:xfrm>
            <a:off x="4947962" y="5587106"/>
            <a:ext cx="22960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[how…</a:t>
            </a:r>
            <a:r>
              <a:rPr lang="en-GB" sz="3600" b="1" dirty="0">
                <a:solidFill>
                  <a:srgbClr val="115076"/>
                </a:solidFill>
                <a:latin typeface="Century Gothic" panose="020B0502020202020204" pitchFamily="34" charset="0"/>
                <a:cs typeface="Calibri" panose="020F0502020204030204" pitchFamily="34" charset="0"/>
              </a:rPr>
              <a:t>?</a:t>
            </a:r>
            <a:r>
              <a:rPr lang="en-GB" sz="3600" dirty="0">
                <a:solidFill>
                  <a:srgbClr val="115076"/>
                </a:solidFill>
                <a:latin typeface="Century Gothic" panose="020B0502020202020204" pitchFamily="34" charset="0"/>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che</a:t>
            </a:r>
          </a:p>
        </p:txBody>
      </p:sp>
      <p:pic>
        <p:nvPicPr>
          <p:cNvPr id="27" name="Picture 5" descr="ca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7113" y="1323837"/>
            <a:ext cx="1906324" cy="13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9197931" y="3351100"/>
            <a:ext cx="189688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n</a:t>
            </a:r>
          </a:p>
        </p:txBody>
      </p:sp>
      <p:sp>
        <p:nvSpPr>
          <p:cNvPr id="14" name="TextBox 13"/>
          <p:cNvSpPr txBox="1"/>
          <p:nvPr/>
        </p:nvSpPr>
        <p:spPr>
          <a:xfrm>
            <a:off x="9404333" y="4183486"/>
            <a:ext cx="1484079" cy="369332"/>
          </a:xfrm>
          <a:prstGeom prst="rect">
            <a:avLst/>
          </a:prstGeom>
          <a:noFill/>
        </p:spPr>
        <p:txBody>
          <a:bodyPr wrap="square" rtlCol="0">
            <a:spAutoFit/>
          </a:bodyPr>
          <a:lstStyle/>
          <a:p>
            <a:pPr algn="ctr"/>
            <a:r>
              <a:rPr lang="en-GB" dirty="0">
                <a:solidFill>
                  <a:srgbClr val="115076"/>
                </a:solidFill>
              </a:rPr>
              <a:t>Con ketchup</a:t>
            </a:r>
          </a:p>
        </p:txBody>
      </p:sp>
      <p:grpSp>
        <p:nvGrpSpPr>
          <p:cNvPr id="2" name="Group 1" descr="fries with ketchup and a green checkmark, fries without ketchip and a red cross"/>
          <p:cNvGrpSpPr/>
          <p:nvPr/>
        </p:nvGrpSpPr>
        <p:grpSpPr>
          <a:xfrm>
            <a:off x="9563537" y="4515689"/>
            <a:ext cx="1359167" cy="1618580"/>
            <a:chOff x="9563537" y="4515689"/>
            <a:chExt cx="1359167" cy="1618580"/>
          </a:xfrm>
        </p:grpSpPr>
        <p:pic>
          <p:nvPicPr>
            <p:cNvPr id="15"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63537" y="459473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09634" y="543038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een checkmar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4218" y="4558358"/>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red cros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74219" y="5592678"/>
              <a:ext cx="509733" cy="446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ketchu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19222" y="4515689"/>
              <a:ext cx="455299" cy="877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10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o_come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4" name="co_com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co_cost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fade">
                                      <p:cBhvr>
                                        <p:cTn id="28" dur="500"/>
                                        <p:tgtEl>
                                          <p:spTgt spid="9224"/>
                                        </p:tgtEl>
                                      </p:cBhvr>
                                    </p:animEffect>
                                  </p:childTnLst>
                                  <p:subTnLst>
                                    <p:audio>
                                      <p:cMediaNode>
                                        <p:cTn display="0" masterRel="sameClick">
                                          <p:stCondLst>
                                            <p:cond evt="begin" delay="0">
                                              <p:tn val="26"/>
                                            </p:cond>
                                          </p:stCondLst>
                                          <p:endCondLst>
                                            <p:cond evt="onStopAudio" delay="0">
                                              <p:tgtEl>
                                                <p:sldTgt/>
                                              </p:tgtEl>
                                            </p:cond>
                                          </p:endCondLst>
                                        </p:cTn>
                                        <p:tgtEl>
                                          <p:sndTgt r:embed="rId5" name="co_cost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co_coch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subTnLst>
                                    <p:audio>
                                      <p:cMediaNode>
                                        <p:cTn display="0" masterRel="sameClick">
                                          <p:stCondLst>
                                            <p:cond evt="begin" delay="0">
                                              <p:tn val="36"/>
                                            </p:cond>
                                          </p:stCondLst>
                                          <p:endCondLst>
                                            <p:cond evt="onStopAudio" delay="0">
                                              <p:tgtEl>
                                                <p:sldTgt/>
                                              </p:tgtEl>
                                            </p:cond>
                                          </p:endCondLst>
                                        </p:cTn>
                                        <p:tgtEl>
                                          <p:sndTgt r:embed="rId6" name="co_coch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co_blanc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subTnLst>
                                    <p:audio>
                                      <p:cMediaNode>
                                        <p:cTn display="0" masterRel="sameClick">
                                          <p:stCondLst>
                                            <p:cond evt="begin" delay="0">
                                              <p:tn val="46"/>
                                            </p:cond>
                                          </p:stCondLst>
                                          <p:endCondLst>
                                            <p:cond evt="onStopAudio" delay="0">
                                              <p:tgtEl>
                                                <p:sldTgt/>
                                              </p:tgtEl>
                                            </p:cond>
                                          </p:endCondLst>
                                        </p:cTn>
                                        <p:tgtEl>
                                          <p:sndTgt r:embed="rId7" name="co_blanc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8" name="co_co%CC%81m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8" name="co_co%CC%81m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co_co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o_con.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9" name="c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10" grpId="0"/>
      <p:bldP spid="12" grpId="0"/>
      <p:bldP spid="22" grpId="0"/>
      <p:bldP spid="9" grpId="0"/>
      <p:bldP spid="11"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08" y="287465"/>
            <a:ext cx="11000873" cy="663832"/>
          </a:xfrm>
        </p:spPr>
        <p:txBody>
          <a:bodyPr>
            <a:noAutofit/>
          </a:bodyPr>
          <a:lstStyle/>
          <a:p>
            <a:r>
              <a:rPr lang="en-GB" sz="2200" b="1" i="1" dirty="0">
                <a:solidFill>
                  <a:schemeClr val="accent1">
                    <a:lumMod val="50000"/>
                  </a:schemeClr>
                </a:solidFill>
              </a:rPr>
              <a:t>Find all examples of two verbs together in the text, and write the English translation for each verb phrase.</a:t>
            </a:r>
            <a:endParaRPr lang="en-GB" sz="2200" dirty="0">
              <a:solidFill>
                <a:schemeClr val="accent1">
                  <a:lumMod val="50000"/>
                </a:schemeClr>
              </a:solidFill>
            </a:endParaRPr>
          </a:p>
        </p:txBody>
      </p:sp>
      <p:graphicFrame>
        <p:nvGraphicFramePr>
          <p:cNvPr id="5" name="Table 24">
            <a:extLst>
              <a:ext uri="{FF2B5EF4-FFF2-40B4-BE49-F238E27FC236}">
                <a16:creationId xmlns:a16="http://schemas.microsoft.com/office/drawing/2014/main" id="{187A7D4B-3DD5-40B1-BCC1-0180B12683A7}"/>
              </a:ext>
            </a:extLst>
          </p:cNvPr>
          <p:cNvGraphicFramePr>
            <a:graphicFrameLocks noGrp="1"/>
          </p:cNvGraphicFramePr>
          <p:nvPr>
            <p:extLst>
              <p:ext uri="{D42A27DB-BD31-4B8C-83A1-F6EECF244321}">
                <p14:modId xmlns:p14="http://schemas.microsoft.com/office/powerpoint/2010/main" val="439944529"/>
              </p:ext>
            </p:extLst>
          </p:nvPr>
        </p:nvGraphicFramePr>
        <p:xfrm>
          <a:off x="2032000" y="1046820"/>
          <a:ext cx="8128000" cy="51511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38598826"/>
                    </a:ext>
                  </a:extLst>
                </a:gridCol>
                <a:gridCol w="4064000">
                  <a:extLst>
                    <a:ext uri="{9D8B030D-6E8A-4147-A177-3AD203B41FA5}">
                      <a16:colId xmlns:a16="http://schemas.microsoft.com/office/drawing/2014/main" val="2128015393"/>
                    </a:ext>
                  </a:extLst>
                </a:gridCol>
              </a:tblGrid>
              <a:tr h="370840">
                <a:tc>
                  <a:txBody>
                    <a:bodyPr/>
                    <a:lstStyle/>
                    <a:p>
                      <a:pPr algn="ctr"/>
                      <a:r>
                        <a:rPr lang="en-GB" sz="2000" dirty="0" err="1">
                          <a:solidFill>
                            <a:schemeClr val="accent1">
                              <a:lumMod val="50000"/>
                            </a:schemeClr>
                          </a:solidFill>
                        </a:rPr>
                        <a:t>español</a:t>
                      </a:r>
                      <a:endParaRPr lang="en-GB" dirty="0">
                        <a:solidFill>
                          <a:schemeClr val="accent1">
                            <a:lumMod val="50000"/>
                          </a:schemeClr>
                        </a:solidFill>
                      </a:endParaRPr>
                    </a:p>
                  </a:txBody>
                  <a:tcPr>
                    <a:solidFill>
                      <a:srgbClr val="FBF0D5"/>
                    </a:solidFill>
                  </a:tcPr>
                </a:tc>
                <a:tc>
                  <a:txBody>
                    <a:bodyPr/>
                    <a:lstStyle/>
                    <a:p>
                      <a:pPr algn="ctr"/>
                      <a:r>
                        <a:rPr lang="en-GB" sz="2000" dirty="0" err="1">
                          <a:solidFill>
                            <a:schemeClr val="accent1">
                              <a:lumMod val="50000"/>
                            </a:schemeClr>
                          </a:solidFill>
                        </a:rPr>
                        <a:t>inglés</a:t>
                      </a:r>
                      <a:endParaRPr lang="en-GB" dirty="0">
                        <a:solidFill>
                          <a:schemeClr val="accent1">
                            <a:lumMod val="50000"/>
                          </a:schemeClr>
                        </a:solidFill>
                      </a:endParaRPr>
                    </a:p>
                  </a:txBody>
                  <a:tcPr>
                    <a:solidFill>
                      <a:srgbClr val="FBF0D5"/>
                    </a:solidFill>
                  </a:tcPr>
                </a:tc>
                <a:extLst>
                  <a:ext uri="{0D108BD9-81ED-4DB2-BD59-A6C34878D82A}">
                    <a16:rowId xmlns:a16="http://schemas.microsoft.com/office/drawing/2014/main" val="1686890139"/>
                  </a:ext>
                </a:extLst>
              </a:tr>
              <a:tr h="370840">
                <a:tc>
                  <a:txBody>
                    <a:bodyPr/>
                    <a:lstStyle/>
                    <a:p>
                      <a:r>
                        <a:rPr lang="en-GB" sz="2000" dirty="0" err="1">
                          <a:solidFill>
                            <a:schemeClr val="accent1">
                              <a:lumMod val="50000"/>
                            </a:schemeClr>
                          </a:solidFill>
                        </a:rPr>
                        <a:t>puede</a:t>
                      </a:r>
                      <a:r>
                        <a:rPr lang="en-GB" sz="2000" dirty="0">
                          <a:solidFill>
                            <a:schemeClr val="accent1">
                              <a:lumMod val="50000"/>
                            </a:schemeClr>
                          </a:solidFill>
                        </a:rPr>
                        <a:t> ser</a:t>
                      </a:r>
                    </a:p>
                  </a:txBody>
                  <a:tcPr>
                    <a:solidFill>
                      <a:srgbClr val="FBF0D5"/>
                    </a:solidFill>
                  </a:tcPr>
                </a:tc>
                <a:tc>
                  <a:txBody>
                    <a:bodyPr/>
                    <a:lstStyle/>
                    <a:p>
                      <a:r>
                        <a:rPr lang="en-GB" sz="2000" dirty="0">
                          <a:solidFill>
                            <a:schemeClr val="accent1">
                              <a:lumMod val="50000"/>
                            </a:schemeClr>
                          </a:solidFill>
                        </a:rPr>
                        <a:t>it can be</a:t>
                      </a:r>
                    </a:p>
                  </a:txBody>
                  <a:tcPr>
                    <a:solidFill>
                      <a:srgbClr val="FBF0D5"/>
                    </a:solidFill>
                  </a:tcPr>
                </a:tc>
                <a:extLst>
                  <a:ext uri="{0D108BD9-81ED-4DB2-BD59-A6C34878D82A}">
                    <a16:rowId xmlns:a16="http://schemas.microsoft.com/office/drawing/2014/main" val="2175166176"/>
                  </a:ext>
                </a:extLst>
              </a:tr>
              <a:tr h="0">
                <a:tc>
                  <a:txBody>
                    <a:bodyPr/>
                    <a:lstStyle/>
                    <a:p>
                      <a:r>
                        <a:rPr lang="en-GB" sz="2000" dirty="0">
                          <a:solidFill>
                            <a:schemeClr val="accent1">
                              <a:lumMod val="50000"/>
                            </a:schemeClr>
                          </a:solidFill>
                        </a:rPr>
                        <a:t>quiero hacer</a:t>
                      </a:r>
                    </a:p>
                  </a:txBody>
                  <a:tcPr>
                    <a:solidFill>
                      <a:srgbClr val="FBF0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 want to do</a:t>
                      </a:r>
                    </a:p>
                  </a:txBody>
                  <a:tcPr>
                    <a:solidFill>
                      <a:srgbClr val="FBF0D5"/>
                    </a:solidFill>
                  </a:tcPr>
                </a:tc>
                <a:extLst>
                  <a:ext uri="{0D108BD9-81ED-4DB2-BD59-A6C34878D82A}">
                    <a16:rowId xmlns:a16="http://schemas.microsoft.com/office/drawing/2014/main" val="4262794923"/>
                  </a:ext>
                </a:extLst>
              </a:tr>
              <a:tr h="370840">
                <a:tc>
                  <a:txBody>
                    <a:bodyPr/>
                    <a:lstStyle/>
                    <a:p>
                      <a:r>
                        <a:rPr lang="en-GB" sz="2000" dirty="0">
                          <a:solidFill>
                            <a:schemeClr val="accent1">
                              <a:lumMod val="50000"/>
                            </a:schemeClr>
                          </a:solidFill>
                        </a:rPr>
                        <a:t>debo hacer</a:t>
                      </a:r>
                    </a:p>
                  </a:txBody>
                  <a:tcPr>
                    <a:solidFill>
                      <a:srgbClr val="FBF0D5"/>
                    </a:solidFill>
                  </a:tcPr>
                </a:tc>
                <a:tc>
                  <a:txBody>
                    <a:bodyPr/>
                    <a:lstStyle/>
                    <a:p>
                      <a:r>
                        <a:rPr lang="en-GB" sz="2000" dirty="0">
                          <a:solidFill>
                            <a:schemeClr val="accent1">
                              <a:lumMod val="50000"/>
                            </a:schemeClr>
                          </a:solidFill>
                        </a:rPr>
                        <a:t>I must do</a:t>
                      </a:r>
                    </a:p>
                  </a:txBody>
                  <a:tcPr>
                    <a:solidFill>
                      <a:srgbClr val="FBF0D5"/>
                    </a:solidFill>
                  </a:tcPr>
                </a:tc>
                <a:extLst>
                  <a:ext uri="{0D108BD9-81ED-4DB2-BD59-A6C34878D82A}">
                    <a16:rowId xmlns:a16="http://schemas.microsoft.com/office/drawing/2014/main" val="1537203006"/>
                  </a:ext>
                </a:extLst>
              </a:tr>
              <a:tr h="370840">
                <a:tc>
                  <a:txBody>
                    <a:bodyPr/>
                    <a:lstStyle/>
                    <a:p>
                      <a:r>
                        <a:rPr lang="en-GB" sz="2000" dirty="0">
                          <a:solidFill>
                            <a:schemeClr val="accent1">
                              <a:lumMod val="50000"/>
                            </a:schemeClr>
                          </a:solidFill>
                        </a:rPr>
                        <a:t>quiero participar</a:t>
                      </a:r>
                    </a:p>
                  </a:txBody>
                  <a:tcPr>
                    <a:solidFill>
                      <a:srgbClr val="FBF0D5"/>
                    </a:solidFill>
                  </a:tcPr>
                </a:tc>
                <a:tc>
                  <a:txBody>
                    <a:bodyPr/>
                    <a:lstStyle/>
                    <a:p>
                      <a:r>
                        <a:rPr lang="en-GB" sz="2000" dirty="0">
                          <a:solidFill>
                            <a:schemeClr val="accent1">
                              <a:lumMod val="50000"/>
                            </a:schemeClr>
                          </a:solidFill>
                        </a:rPr>
                        <a:t>I want to participate</a:t>
                      </a:r>
                    </a:p>
                  </a:txBody>
                  <a:tcPr>
                    <a:solidFill>
                      <a:srgbClr val="FBF0D5"/>
                    </a:solidFill>
                  </a:tcPr>
                </a:tc>
                <a:extLst>
                  <a:ext uri="{0D108BD9-81ED-4DB2-BD59-A6C34878D82A}">
                    <a16:rowId xmlns:a16="http://schemas.microsoft.com/office/drawing/2014/main" val="3667515053"/>
                  </a:ext>
                </a:extLst>
              </a:tr>
              <a:tr h="370840">
                <a:tc>
                  <a:txBody>
                    <a:bodyPr/>
                    <a:lstStyle/>
                    <a:p>
                      <a:r>
                        <a:rPr lang="en-GB" sz="2000" dirty="0">
                          <a:solidFill>
                            <a:schemeClr val="accent1">
                              <a:lumMod val="50000"/>
                            </a:schemeClr>
                          </a:solidFill>
                        </a:rPr>
                        <a:t>debo hacer</a:t>
                      </a:r>
                    </a:p>
                  </a:txBody>
                  <a:tcPr>
                    <a:solidFill>
                      <a:srgbClr val="FBF0D5"/>
                    </a:solidFill>
                  </a:tcPr>
                </a:tc>
                <a:tc>
                  <a:txBody>
                    <a:bodyPr/>
                    <a:lstStyle/>
                    <a:p>
                      <a:r>
                        <a:rPr lang="en-GB" sz="2000" dirty="0">
                          <a:solidFill>
                            <a:schemeClr val="accent1">
                              <a:lumMod val="50000"/>
                            </a:schemeClr>
                          </a:solidFill>
                        </a:rPr>
                        <a:t>I must do</a:t>
                      </a:r>
                    </a:p>
                  </a:txBody>
                  <a:tcPr>
                    <a:solidFill>
                      <a:srgbClr val="FBF0D5"/>
                    </a:solidFill>
                  </a:tcPr>
                </a:tc>
                <a:extLst>
                  <a:ext uri="{0D108BD9-81ED-4DB2-BD59-A6C34878D82A}">
                    <a16:rowId xmlns:a16="http://schemas.microsoft.com/office/drawing/2014/main" val="1867482239"/>
                  </a:ext>
                </a:extLst>
              </a:tr>
              <a:tr h="370840">
                <a:tc>
                  <a:txBody>
                    <a:bodyPr/>
                    <a:lstStyle/>
                    <a:p>
                      <a:r>
                        <a:rPr lang="en-GB" sz="2000" dirty="0">
                          <a:solidFill>
                            <a:schemeClr val="accent1">
                              <a:lumMod val="50000"/>
                            </a:schemeClr>
                          </a:solidFill>
                        </a:rPr>
                        <a:t>quiero pasar</a:t>
                      </a:r>
                    </a:p>
                  </a:txBody>
                  <a:tcPr>
                    <a:solidFill>
                      <a:srgbClr val="FBF0D5"/>
                    </a:solidFill>
                  </a:tcPr>
                </a:tc>
                <a:tc>
                  <a:txBody>
                    <a:bodyPr/>
                    <a:lstStyle/>
                    <a:p>
                      <a:r>
                        <a:rPr lang="en-GB" sz="2000" dirty="0">
                          <a:solidFill>
                            <a:schemeClr val="accent1">
                              <a:lumMod val="50000"/>
                            </a:schemeClr>
                          </a:solidFill>
                        </a:rPr>
                        <a:t>I want to spend</a:t>
                      </a:r>
                    </a:p>
                  </a:txBody>
                  <a:tcPr>
                    <a:solidFill>
                      <a:srgbClr val="FBF0D5"/>
                    </a:solidFill>
                  </a:tcPr>
                </a:tc>
                <a:extLst>
                  <a:ext uri="{0D108BD9-81ED-4DB2-BD59-A6C34878D82A}">
                    <a16:rowId xmlns:a16="http://schemas.microsoft.com/office/drawing/2014/main" val="4219962985"/>
                  </a:ext>
                </a:extLst>
              </a:tr>
              <a:tr h="370840">
                <a:tc>
                  <a:txBody>
                    <a:bodyPr/>
                    <a:lstStyle/>
                    <a:p>
                      <a:r>
                        <a:rPr lang="en-GB" sz="2000" dirty="0">
                          <a:solidFill>
                            <a:schemeClr val="accent1">
                              <a:lumMod val="50000"/>
                            </a:schemeClr>
                          </a:solidFill>
                        </a:rPr>
                        <a:t>debe hacer</a:t>
                      </a:r>
                    </a:p>
                  </a:txBody>
                  <a:tcPr>
                    <a:solidFill>
                      <a:srgbClr val="FBF0D5"/>
                    </a:solidFill>
                  </a:tcPr>
                </a:tc>
                <a:tc>
                  <a:txBody>
                    <a:bodyPr/>
                    <a:lstStyle/>
                    <a:p>
                      <a:r>
                        <a:rPr lang="en-GB" sz="2000" dirty="0">
                          <a:solidFill>
                            <a:schemeClr val="accent1">
                              <a:lumMod val="50000"/>
                            </a:schemeClr>
                          </a:solidFill>
                        </a:rPr>
                        <a:t>he must do</a:t>
                      </a:r>
                    </a:p>
                  </a:txBody>
                  <a:tcPr>
                    <a:solidFill>
                      <a:srgbClr val="FBF0D5"/>
                    </a:solidFill>
                  </a:tcPr>
                </a:tc>
                <a:extLst>
                  <a:ext uri="{0D108BD9-81ED-4DB2-BD59-A6C34878D82A}">
                    <a16:rowId xmlns:a16="http://schemas.microsoft.com/office/drawing/2014/main" val="2653576449"/>
                  </a:ext>
                </a:extLst>
              </a:tr>
              <a:tr h="370840">
                <a:tc>
                  <a:txBody>
                    <a:bodyPr/>
                    <a:lstStyle/>
                    <a:p>
                      <a:r>
                        <a:rPr lang="en-GB" sz="2000" dirty="0" err="1">
                          <a:solidFill>
                            <a:schemeClr val="accent1">
                              <a:lumMod val="50000"/>
                            </a:schemeClr>
                          </a:solidFill>
                        </a:rPr>
                        <a:t>puede</a:t>
                      </a:r>
                      <a:r>
                        <a:rPr lang="en-GB" sz="2000" dirty="0">
                          <a:solidFill>
                            <a:schemeClr val="accent1">
                              <a:lumMod val="50000"/>
                            </a:schemeClr>
                          </a:solidFill>
                        </a:rPr>
                        <a:t> descansar</a:t>
                      </a:r>
                    </a:p>
                  </a:txBody>
                  <a:tcPr>
                    <a:solidFill>
                      <a:srgbClr val="FBF0D5"/>
                    </a:solidFill>
                  </a:tcPr>
                </a:tc>
                <a:tc>
                  <a:txBody>
                    <a:bodyPr/>
                    <a:lstStyle/>
                    <a:p>
                      <a:r>
                        <a:rPr lang="en-GB" sz="2000" dirty="0">
                          <a:solidFill>
                            <a:schemeClr val="accent1">
                              <a:lumMod val="50000"/>
                            </a:schemeClr>
                          </a:solidFill>
                        </a:rPr>
                        <a:t>he can rest</a:t>
                      </a:r>
                    </a:p>
                  </a:txBody>
                  <a:tcPr>
                    <a:solidFill>
                      <a:srgbClr val="FBF0D5"/>
                    </a:solidFill>
                  </a:tcPr>
                </a:tc>
                <a:extLst>
                  <a:ext uri="{0D108BD9-81ED-4DB2-BD59-A6C34878D82A}">
                    <a16:rowId xmlns:a16="http://schemas.microsoft.com/office/drawing/2014/main" val="3930268192"/>
                  </a:ext>
                </a:extLst>
              </a:tr>
              <a:tr h="370840">
                <a:tc>
                  <a:txBody>
                    <a:bodyPr/>
                    <a:lstStyle/>
                    <a:p>
                      <a:r>
                        <a:rPr lang="en-GB" sz="2000" dirty="0">
                          <a:solidFill>
                            <a:schemeClr val="accent1">
                              <a:lumMod val="50000"/>
                            </a:schemeClr>
                          </a:solidFill>
                        </a:rPr>
                        <a:t>debo estudiar</a:t>
                      </a:r>
                    </a:p>
                  </a:txBody>
                  <a:tcPr>
                    <a:solidFill>
                      <a:srgbClr val="FBF0D5"/>
                    </a:solidFill>
                  </a:tcPr>
                </a:tc>
                <a:tc>
                  <a:txBody>
                    <a:bodyPr/>
                    <a:lstStyle/>
                    <a:p>
                      <a:r>
                        <a:rPr lang="en-GB" sz="2000" dirty="0">
                          <a:solidFill>
                            <a:schemeClr val="accent1">
                              <a:lumMod val="50000"/>
                            </a:schemeClr>
                          </a:solidFill>
                        </a:rPr>
                        <a:t>I must study</a:t>
                      </a:r>
                    </a:p>
                  </a:txBody>
                  <a:tcPr>
                    <a:solidFill>
                      <a:srgbClr val="FBF0D5"/>
                    </a:solidFill>
                  </a:tcPr>
                </a:tc>
                <a:extLst>
                  <a:ext uri="{0D108BD9-81ED-4DB2-BD59-A6C34878D82A}">
                    <a16:rowId xmlns:a16="http://schemas.microsoft.com/office/drawing/2014/main" val="1385257387"/>
                  </a:ext>
                </a:extLst>
              </a:tr>
              <a:tr h="370840">
                <a:tc>
                  <a:txBody>
                    <a:bodyPr/>
                    <a:lstStyle/>
                    <a:p>
                      <a:r>
                        <a:rPr lang="en-GB" sz="2000" dirty="0">
                          <a:solidFill>
                            <a:schemeClr val="accent1">
                              <a:lumMod val="50000"/>
                            </a:schemeClr>
                          </a:solidFill>
                        </a:rPr>
                        <a:t>debo hablar</a:t>
                      </a:r>
                    </a:p>
                  </a:txBody>
                  <a:tcPr>
                    <a:solidFill>
                      <a:srgbClr val="FBF0D5"/>
                    </a:solidFill>
                  </a:tcPr>
                </a:tc>
                <a:tc>
                  <a:txBody>
                    <a:bodyPr/>
                    <a:lstStyle/>
                    <a:p>
                      <a:r>
                        <a:rPr lang="en-GB" sz="2000" dirty="0">
                          <a:solidFill>
                            <a:schemeClr val="accent1">
                              <a:lumMod val="50000"/>
                            </a:schemeClr>
                          </a:solidFill>
                        </a:rPr>
                        <a:t>I must speak</a:t>
                      </a:r>
                    </a:p>
                  </a:txBody>
                  <a:tcPr>
                    <a:solidFill>
                      <a:srgbClr val="FBF0D5"/>
                    </a:solidFill>
                  </a:tcPr>
                </a:tc>
                <a:extLst>
                  <a:ext uri="{0D108BD9-81ED-4DB2-BD59-A6C34878D82A}">
                    <a16:rowId xmlns:a16="http://schemas.microsoft.com/office/drawing/2014/main" val="3002651078"/>
                  </a:ext>
                </a:extLst>
              </a:tr>
              <a:tr h="370840">
                <a:tc>
                  <a:txBody>
                    <a:bodyPr/>
                    <a:lstStyle/>
                    <a:p>
                      <a:r>
                        <a:rPr lang="en-GB" sz="2000" dirty="0">
                          <a:solidFill>
                            <a:schemeClr val="accent1">
                              <a:lumMod val="50000"/>
                            </a:schemeClr>
                          </a:solidFill>
                        </a:rPr>
                        <a:t>necesito pedir</a:t>
                      </a:r>
                    </a:p>
                  </a:txBody>
                  <a:tcPr>
                    <a:solidFill>
                      <a:srgbClr val="FBF0D5"/>
                    </a:solidFill>
                  </a:tcPr>
                </a:tc>
                <a:tc>
                  <a:txBody>
                    <a:bodyPr/>
                    <a:lstStyle/>
                    <a:p>
                      <a:r>
                        <a:rPr lang="en-GB" sz="2000" dirty="0">
                          <a:solidFill>
                            <a:schemeClr val="accent1">
                              <a:lumMod val="50000"/>
                            </a:schemeClr>
                          </a:solidFill>
                        </a:rPr>
                        <a:t>I need to ask</a:t>
                      </a:r>
                    </a:p>
                  </a:txBody>
                  <a:tcPr>
                    <a:solidFill>
                      <a:srgbClr val="FBF0D5"/>
                    </a:solidFill>
                  </a:tcPr>
                </a:tc>
                <a:extLst>
                  <a:ext uri="{0D108BD9-81ED-4DB2-BD59-A6C34878D82A}">
                    <a16:rowId xmlns:a16="http://schemas.microsoft.com/office/drawing/2014/main" val="2679218280"/>
                  </a:ext>
                </a:extLst>
              </a:tr>
              <a:tr h="370840">
                <a:tc>
                  <a:txBody>
                    <a:bodyPr/>
                    <a:lstStyle/>
                    <a:p>
                      <a:r>
                        <a:rPr lang="en-GB" sz="2000" dirty="0">
                          <a:solidFill>
                            <a:schemeClr val="accent1">
                              <a:lumMod val="50000"/>
                            </a:schemeClr>
                          </a:solidFill>
                        </a:rPr>
                        <a:t>querer preguntar</a:t>
                      </a:r>
                    </a:p>
                  </a:txBody>
                  <a:tcPr>
                    <a:solidFill>
                      <a:srgbClr val="FBF0D5"/>
                    </a:solidFill>
                  </a:tcPr>
                </a:tc>
                <a:tc>
                  <a:txBody>
                    <a:bodyPr/>
                    <a:lstStyle/>
                    <a:p>
                      <a:r>
                        <a:rPr lang="en-GB" sz="2000" dirty="0">
                          <a:solidFill>
                            <a:schemeClr val="accent1">
                              <a:lumMod val="50000"/>
                            </a:schemeClr>
                          </a:solidFill>
                        </a:rPr>
                        <a:t>to want to ask</a:t>
                      </a:r>
                    </a:p>
                  </a:txBody>
                  <a:tcPr>
                    <a:solidFill>
                      <a:srgbClr val="FBF0D5"/>
                    </a:solidFill>
                  </a:tcPr>
                </a:tc>
                <a:extLst>
                  <a:ext uri="{0D108BD9-81ED-4DB2-BD59-A6C34878D82A}">
                    <a16:rowId xmlns:a16="http://schemas.microsoft.com/office/drawing/2014/main" val="4201630557"/>
                  </a:ext>
                </a:extLst>
              </a:tr>
            </a:tbl>
          </a:graphicData>
        </a:graphic>
      </p:graphicFrame>
      <p:sp>
        <p:nvSpPr>
          <p:cNvPr id="46" name="ZoneTexte 2">
            <a:extLst>
              <a:ext uri="{FF2B5EF4-FFF2-40B4-BE49-F238E27FC236}">
                <a16:creationId xmlns:a16="http://schemas.microsoft.com/office/drawing/2014/main" id="{A011C07C-07DC-46E6-9A43-9402618656AC}"/>
              </a:ext>
            </a:extLst>
          </p:cNvPr>
          <p:cNvSpPr txBox="1"/>
          <p:nvPr/>
        </p:nvSpPr>
        <p:spPr>
          <a:xfrm>
            <a:off x="270308" y="951297"/>
            <a:ext cx="1595309" cy="430887"/>
          </a:xfrm>
          <a:prstGeom prst="rect">
            <a:avLst/>
          </a:prstGeom>
          <a:noFill/>
        </p:spPr>
        <p:txBody>
          <a:bodyPr wrap="square" rtlCol="0">
            <a:spAutoFit/>
          </a:bodyPr>
          <a:lstStyle/>
          <a:p>
            <a:r>
              <a:rPr lang="es-ES" sz="2200" dirty="0">
                <a:solidFill>
                  <a:schemeClr val="accent1">
                    <a:lumMod val="50000"/>
                  </a:schemeClr>
                </a:solidFill>
              </a:rPr>
              <a:t>Solución:</a:t>
            </a:r>
          </a:p>
        </p:txBody>
      </p:sp>
    </p:spTree>
    <p:extLst>
      <p:ext uri="{BB962C8B-B14F-4D97-AF65-F5344CB8AC3E}">
        <p14:creationId xmlns:p14="http://schemas.microsoft.com/office/powerpoint/2010/main" val="444489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7" y="89127"/>
            <a:ext cx="9322870" cy="748560"/>
          </a:xfrm>
        </p:spPr>
        <p:txBody>
          <a:bodyPr>
            <a:normAutofit/>
          </a:bodyPr>
          <a:lstStyle/>
          <a:p>
            <a:r>
              <a:rPr lang="en-GB" sz="2400" b="1" i="1" dirty="0">
                <a:solidFill>
                  <a:schemeClr val="accent1">
                    <a:lumMod val="50000"/>
                  </a:schemeClr>
                </a:solidFill>
              </a:rPr>
              <a:t>Have you understood Leonor’s message? </a:t>
            </a:r>
          </a:p>
        </p:txBody>
      </p:sp>
      <p:sp>
        <p:nvSpPr>
          <p:cNvPr id="5" name="Title 1"/>
          <p:cNvSpPr txBox="1">
            <a:spLocks/>
          </p:cNvSpPr>
          <p:nvPr/>
        </p:nvSpPr>
        <p:spPr>
          <a:xfrm>
            <a:off x="339287" y="70670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a:solidFill>
                  <a:schemeClr val="accent1">
                    <a:lumMod val="50000"/>
                  </a:schemeClr>
                </a:solidFill>
              </a:rPr>
              <a:t>¿</a:t>
            </a:r>
            <a:r>
              <a:rPr lang="en-GB" sz="2200" b="1" i="1" dirty="0" err="1">
                <a:solidFill>
                  <a:schemeClr val="accent1">
                    <a:lumMod val="50000"/>
                  </a:schemeClr>
                </a:solidFill>
              </a:rPr>
              <a:t>Verdadero</a:t>
            </a:r>
            <a:r>
              <a:rPr lang="en-GB" sz="2200" b="1" i="1" dirty="0">
                <a:solidFill>
                  <a:schemeClr val="accent1">
                    <a:lumMod val="50000"/>
                  </a:schemeClr>
                </a:solidFill>
              </a:rPr>
              <a:t> o </a:t>
            </a:r>
            <a:r>
              <a:rPr lang="en-GB" sz="2200" b="1" i="1" dirty="0" err="1">
                <a:solidFill>
                  <a:schemeClr val="accent1">
                    <a:lumMod val="50000"/>
                  </a:schemeClr>
                </a:solidFill>
              </a:rPr>
              <a:t>falso</a:t>
            </a:r>
            <a:r>
              <a:rPr lang="en-GB" sz="2200" b="1" i="1" dirty="0">
                <a:solidFill>
                  <a:schemeClr val="accent1">
                    <a:lumMod val="50000"/>
                  </a:schemeClr>
                </a:solidFill>
              </a:rPr>
              <a:t>?</a:t>
            </a:r>
          </a:p>
        </p:txBody>
      </p:sp>
      <p:sp>
        <p:nvSpPr>
          <p:cNvPr id="7" name="Title 4"/>
          <p:cNvSpPr txBox="1">
            <a:spLocks/>
          </p:cNvSpPr>
          <p:nvPr/>
        </p:nvSpPr>
        <p:spPr>
          <a:xfrm>
            <a:off x="11109856" y="48172"/>
            <a:ext cx="1485709"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2000" dirty="0"/>
          </a:p>
        </p:txBody>
      </p:sp>
      <p:sp>
        <p:nvSpPr>
          <p:cNvPr id="8" name="Title 30"/>
          <p:cNvSpPr txBox="1">
            <a:spLocks/>
          </p:cNvSpPr>
          <p:nvPr/>
        </p:nvSpPr>
        <p:spPr>
          <a:xfrm flipH="1">
            <a:off x="11317222" y="386493"/>
            <a:ext cx="45719" cy="110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100" b="1" dirty="0">
                <a:solidFill>
                  <a:schemeClr val="bg1"/>
                </a:solidFill>
              </a:rPr>
              <a:t>leer</a:t>
            </a:r>
            <a:endParaRPr lang="en-GB" sz="100" dirty="0"/>
          </a:p>
        </p:txBody>
      </p:sp>
      <p:pic>
        <p:nvPicPr>
          <p:cNvPr id="11" name="Picture 10">
            <a:extLst>
              <a:ext uri="{FF2B5EF4-FFF2-40B4-BE49-F238E27FC236}">
                <a16:creationId xmlns:a16="http://schemas.microsoft.com/office/drawing/2014/main" id="{59F0F6FF-169E-4A16-9BD2-8B0DC701915F}"/>
              </a:ext>
            </a:extLst>
          </p:cNvPr>
          <p:cNvPicPr>
            <a:picLocks noChangeAspect="1"/>
          </p:cNvPicPr>
          <p:nvPr/>
        </p:nvPicPr>
        <p:blipFill rotWithShape="1">
          <a:blip r:embed="rId3"/>
          <a:srcRect l="37979" t="42539" r="39042" b="25946"/>
          <a:stretch/>
        </p:blipFill>
        <p:spPr>
          <a:xfrm>
            <a:off x="8270788" y="407846"/>
            <a:ext cx="1107641" cy="854090"/>
          </a:xfrm>
          <a:prstGeom prst="rect">
            <a:avLst/>
          </a:prstGeom>
        </p:spPr>
      </p:pic>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extLst>
              <p:ext uri="{D42A27DB-BD31-4B8C-83A1-F6EECF244321}">
                <p14:modId xmlns:p14="http://schemas.microsoft.com/office/powerpoint/2010/main" val="1308712604"/>
              </p:ext>
            </p:extLst>
          </p:nvPr>
        </p:nvGraphicFramePr>
        <p:xfrm>
          <a:off x="1190147" y="1671323"/>
          <a:ext cx="10150013" cy="4412616"/>
        </p:xfrm>
        <a:graphic>
          <a:graphicData uri="http://schemas.openxmlformats.org/drawingml/2006/table">
            <a:tbl>
              <a:tblPr firstRow="1" bandRow="1">
                <a:tableStyleId>{5C22544A-7EE6-4342-B048-85BDC9FD1C3A}</a:tableStyleId>
              </a:tblPr>
              <a:tblGrid>
                <a:gridCol w="7039453">
                  <a:extLst>
                    <a:ext uri="{9D8B030D-6E8A-4147-A177-3AD203B41FA5}">
                      <a16:colId xmlns:a16="http://schemas.microsoft.com/office/drawing/2014/main" val="3196789534"/>
                    </a:ext>
                  </a:extLst>
                </a:gridCol>
                <a:gridCol w="1627839">
                  <a:extLst>
                    <a:ext uri="{9D8B030D-6E8A-4147-A177-3AD203B41FA5}">
                      <a16:colId xmlns:a16="http://schemas.microsoft.com/office/drawing/2014/main" val="922133167"/>
                    </a:ext>
                  </a:extLst>
                </a:gridCol>
                <a:gridCol w="1482721">
                  <a:extLst>
                    <a:ext uri="{9D8B030D-6E8A-4147-A177-3AD203B41FA5}">
                      <a16:colId xmlns:a16="http://schemas.microsoft.com/office/drawing/2014/main" val="517537551"/>
                    </a:ext>
                  </a:extLst>
                </a:gridCol>
              </a:tblGrid>
              <a:tr h="463947">
                <a:tc>
                  <a:txBody>
                    <a:bodyPr/>
                    <a:lstStyle/>
                    <a:p>
                      <a:endParaRPr lang="en-GB" sz="2000" dirty="0">
                        <a:solidFill>
                          <a:schemeClr val="accent1">
                            <a:lumMod val="50000"/>
                          </a:schemeClr>
                        </a:solidFill>
                      </a:endParaRPr>
                    </a:p>
                  </a:txBody>
                  <a:tcPr>
                    <a:solidFill>
                      <a:srgbClr val="FBF0D5"/>
                    </a:solidFill>
                  </a:tcPr>
                </a:tc>
                <a:tc>
                  <a:txBody>
                    <a:bodyPr/>
                    <a:lstStyle/>
                    <a:p>
                      <a:pPr algn="ctr"/>
                      <a:r>
                        <a:rPr lang="en-GB" sz="2000" dirty="0" err="1">
                          <a:solidFill>
                            <a:schemeClr val="accent1">
                              <a:lumMod val="50000"/>
                            </a:schemeClr>
                          </a:solidFill>
                        </a:rPr>
                        <a:t>Verdadero</a:t>
                      </a:r>
                      <a:r>
                        <a:rPr lang="en-GB" sz="2000" dirty="0">
                          <a:solidFill>
                            <a:schemeClr val="accent1">
                              <a:lumMod val="50000"/>
                            </a:schemeClr>
                          </a:solidFill>
                        </a:rPr>
                        <a:t> (V)</a:t>
                      </a:r>
                    </a:p>
                  </a:txBody>
                  <a:tcPr>
                    <a:solidFill>
                      <a:srgbClr val="FBF0D5"/>
                    </a:solidFill>
                  </a:tcPr>
                </a:tc>
                <a:tc>
                  <a:txBody>
                    <a:bodyPr/>
                    <a:lstStyle/>
                    <a:p>
                      <a:pPr algn="ctr"/>
                      <a:r>
                        <a:rPr lang="en-GB" sz="2000" dirty="0" err="1">
                          <a:solidFill>
                            <a:schemeClr val="accent1">
                              <a:lumMod val="50000"/>
                            </a:schemeClr>
                          </a:solidFill>
                        </a:rPr>
                        <a:t>Falso</a:t>
                      </a:r>
                      <a:r>
                        <a:rPr lang="en-GB" sz="2000" dirty="0">
                          <a:solidFill>
                            <a:schemeClr val="accent1">
                              <a:lumMod val="50000"/>
                            </a:schemeClr>
                          </a:solidFill>
                        </a:rPr>
                        <a:t> </a:t>
                      </a:r>
                    </a:p>
                    <a:p>
                      <a:pPr algn="ctr"/>
                      <a:r>
                        <a:rPr lang="en-GB" sz="2000" dirty="0">
                          <a:solidFill>
                            <a:schemeClr val="accent1">
                              <a:lumMod val="50000"/>
                            </a:schemeClr>
                          </a:solidFill>
                        </a:rPr>
                        <a:t>(F)</a:t>
                      </a:r>
                    </a:p>
                  </a:txBody>
                  <a:tcPr>
                    <a:solidFill>
                      <a:srgbClr val="FBF0D5"/>
                    </a:solidFill>
                  </a:tcPr>
                </a:tc>
                <a:extLst>
                  <a:ext uri="{0D108BD9-81ED-4DB2-BD59-A6C34878D82A}">
                    <a16:rowId xmlns:a16="http://schemas.microsoft.com/office/drawing/2014/main" val="368604094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Leonor puede participar en la clase de bádminton.</a:t>
                      </a: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extLst>
                  <a:ext uri="{0D108BD9-81ED-4DB2-BD59-A6C34878D82A}">
                    <a16:rowId xmlns:a16="http://schemas.microsoft.com/office/drawing/2014/main" val="1547271477"/>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Los sábados Leonor quiere hacer tareas en casa.</a:t>
                      </a: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325719133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hermano quiere pasar tiempo con amigos.</a:t>
                      </a: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2727177618"/>
                  </a:ext>
                </a:extLst>
              </a:tr>
              <a:tr h="463947">
                <a:tc>
                  <a:txBody>
                    <a:bodyPr/>
                    <a:lstStyle/>
                    <a:p>
                      <a:r>
                        <a:rPr lang="es-ES" sz="2000" dirty="0">
                          <a:solidFill>
                            <a:schemeClr val="accent1">
                              <a:lumMod val="50000"/>
                            </a:schemeClr>
                          </a:solidFill>
                        </a:rPr>
                        <a:t>El hermano debe hacer tareas en casa por la mañana.</a:t>
                      </a:r>
                      <a:endParaRPr lang="en-GB" sz="2000" dirty="0">
                        <a:solidFill>
                          <a:schemeClr val="accent1">
                            <a:lumMod val="50000"/>
                          </a:schemeClr>
                        </a:solidFill>
                      </a:endParaRP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4207029472"/>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hermano no puede descansar por la tarde.</a:t>
                      </a: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2181723234"/>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Leonor no quiere estudiar matemáticas.</a:t>
                      </a: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3029340340"/>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Leonor quiere pedir ayuda en clase.</a:t>
                      </a: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1932297935"/>
                  </a:ext>
                </a:extLst>
              </a:tr>
              <a:tr h="463947">
                <a:tc>
                  <a:txBody>
                    <a:bodyPr/>
                    <a:lstStyle/>
                    <a:p>
                      <a:r>
                        <a:rPr lang="es-ES" sz="2000" dirty="0">
                          <a:solidFill>
                            <a:schemeClr val="accent1">
                              <a:lumMod val="50000"/>
                            </a:schemeClr>
                          </a:solidFill>
                        </a:rPr>
                        <a:t>Leonor no quiere preguntar en clase.</a:t>
                      </a:r>
                      <a:endParaRPr lang="en-GB" sz="2000" dirty="0">
                        <a:solidFill>
                          <a:schemeClr val="accent1">
                            <a:lumMod val="50000"/>
                          </a:schemeClr>
                        </a:solidFill>
                      </a:endParaRP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317671530"/>
                  </a:ext>
                </a:extLst>
              </a:tr>
            </a:tbl>
          </a:graphicData>
        </a:graphic>
      </p:graphicFrame>
      <p:pic>
        <p:nvPicPr>
          <p:cNvPr id="13" name="Picture 12">
            <a:extLst>
              <a:ext uri="{FF2B5EF4-FFF2-40B4-BE49-F238E27FC236}">
                <a16:creationId xmlns:a16="http://schemas.microsoft.com/office/drawing/2014/main" id="{C84410C7-81F1-4528-9846-A3E349F9BC31}"/>
              </a:ext>
            </a:extLst>
          </p:cNvPr>
          <p:cNvPicPr>
            <a:picLocks noChangeAspect="1"/>
          </p:cNvPicPr>
          <p:nvPr/>
        </p:nvPicPr>
        <p:blipFill rotWithShape="1">
          <a:blip r:embed="rId4"/>
          <a:srcRect l="38138" t="25236" r="39043" b="38434"/>
          <a:stretch/>
        </p:blipFill>
        <p:spPr>
          <a:xfrm>
            <a:off x="10202342" y="640975"/>
            <a:ext cx="954179" cy="854090"/>
          </a:xfrm>
          <a:prstGeom prst="rect">
            <a:avLst/>
          </a:prstGeom>
        </p:spPr>
      </p:pic>
      <p:sp>
        <p:nvSpPr>
          <p:cNvPr id="1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2998087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7" y="89127"/>
            <a:ext cx="9322870" cy="748560"/>
          </a:xfrm>
        </p:spPr>
        <p:txBody>
          <a:bodyPr>
            <a:normAutofit/>
          </a:bodyPr>
          <a:lstStyle/>
          <a:p>
            <a:r>
              <a:rPr lang="en-GB" sz="2400" b="1" i="1" dirty="0">
                <a:solidFill>
                  <a:schemeClr val="accent1">
                    <a:lumMod val="50000"/>
                  </a:schemeClr>
                </a:solidFill>
              </a:rPr>
              <a:t>Have you understood Leonor’s message? </a:t>
            </a:r>
          </a:p>
        </p:txBody>
      </p:sp>
      <p:sp>
        <p:nvSpPr>
          <p:cNvPr id="5" name="Title 1"/>
          <p:cNvSpPr txBox="1">
            <a:spLocks/>
          </p:cNvSpPr>
          <p:nvPr/>
        </p:nvSpPr>
        <p:spPr>
          <a:xfrm>
            <a:off x="339287" y="70670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a:solidFill>
                  <a:schemeClr val="accent1">
                    <a:lumMod val="50000"/>
                  </a:schemeClr>
                </a:solidFill>
              </a:rPr>
              <a:t>¿</a:t>
            </a:r>
            <a:r>
              <a:rPr lang="en-GB" sz="2200" b="1" i="1" dirty="0" err="1">
                <a:solidFill>
                  <a:schemeClr val="accent1">
                    <a:lumMod val="50000"/>
                  </a:schemeClr>
                </a:solidFill>
              </a:rPr>
              <a:t>Verdadero</a:t>
            </a:r>
            <a:r>
              <a:rPr lang="en-GB" sz="2200" b="1" i="1" dirty="0">
                <a:solidFill>
                  <a:schemeClr val="accent1">
                    <a:lumMod val="50000"/>
                  </a:schemeClr>
                </a:solidFill>
              </a:rPr>
              <a:t> o </a:t>
            </a:r>
            <a:r>
              <a:rPr lang="en-GB" sz="2200" b="1" i="1" dirty="0" err="1">
                <a:solidFill>
                  <a:schemeClr val="accent1">
                    <a:lumMod val="50000"/>
                  </a:schemeClr>
                </a:solidFill>
              </a:rPr>
              <a:t>falso</a:t>
            </a:r>
            <a:r>
              <a:rPr lang="en-GB" sz="2200" b="1" i="1" dirty="0">
                <a:solidFill>
                  <a:schemeClr val="accent1">
                    <a:lumMod val="50000"/>
                  </a:schemeClr>
                </a:solidFill>
              </a:rPr>
              <a:t>?</a:t>
            </a:r>
          </a:p>
        </p:txBody>
      </p:sp>
      <p:sp>
        <p:nvSpPr>
          <p:cNvPr id="7" name="Title 4"/>
          <p:cNvSpPr txBox="1">
            <a:spLocks/>
          </p:cNvSpPr>
          <p:nvPr/>
        </p:nvSpPr>
        <p:spPr>
          <a:xfrm>
            <a:off x="11492343" y="384986"/>
            <a:ext cx="78778" cy="45719"/>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100" dirty="0"/>
          </a:p>
        </p:txBody>
      </p:sp>
      <p:sp>
        <p:nvSpPr>
          <p:cNvPr id="8" name="Title 30"/>
          <p:cNvSpPr txBox="1">
            <a:spLocks/>
          </p:cNvSpPr>
          <p:nvPr/>
        </p:nvSpPr>
        <p:spPr>
          <a:xfrm>
            <a:off x="11340160" y="-62357"/>
            <a:ext cx="736457" cy="5928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bg1"/>
                </a:solidFill>
              </a:rPr>
              <a:t>leer</a:t>
            </a:r>
            <a:endParaRPr lang="en-GB" sz="2000" dirty="0"/>
          </a:p>
        </p:txBody>
      </p:sp>
      <p:pic>
        <p:nvPicPr>
          <p:cNvPr id="11" name="Picture 10">
            <a:extLst>
              <a:ext uri="{FF2B5EF4-FFF2-40B4-BE49-F238E27FC236}">
                <a16:creationId xmlns:a16="http://schemas.microsoft.com/office/drawing/2014/main" id="{59F0F6FF-169E-4A16-9BD2-8B0DC701915F}"/>
              </a:ext>
            </a:extLst>
          </p:cNvPr>
          <p:cNvPicPr>
            <a:picLocks noChangeAspect="1"/>
          </p:cNvPicPr>
          <p:nvPr/>
        </p:nvPicPr>
        <p:blipFill rotWithShape="1">
          <a:blip r:embed="rId3"/>
          <a:srcRect l="37979" t="42539" r="39042" b="25946"/>
          <a:stretch/>
        </p:blipFill>
        <p:spPr>
          <a:xfrm>
            <a:off x="8270788" y="407846"/>
            <a:ext cx="1107641" cy="854090"/>
          </a:xfrm>
          <a:prstGeom prst="rect">
            <a:avLst/>
          </a:prstGeom>
        </p:spPr>
      </p:pic>
      <p:graphicFrame>
        <p:nvGraphicFramePr>
          <p:cNvPr id="3" name="Table 8">
            <a:extLst>
              <a:ext uri="{FF2B5EF4-FFF2-40B4-BE49-F238E27FC236}">
                <a16:creationId xmlns:a16="http://schemas.microsoft.com/office/drawing/2014/main" id="{E3CFC48D-62D4-4282-89CC-9F019F7A958F}"/>
              </a:ext>
            </a:extLst>
          </p:cNvPr>
          <p:cNvGraphicFramePr>
            <a:graphicFrameLocks noGrp="1"/>
          </p:cNvGraphicFramePr>
          <p:nvPr>
            <p:extLst>
              <p:ext uri="{D42A27DB-BD31-4B8C-83A1-F6EECF244321}">
                <p14:modId xmlns:p14="http://schemas.microsoft.com/office/powerpoint/2010/main" val="3791975809"/>
              </p:ext>
            </p:extLst>
          </p:nvPr>
        </p:nvGraphicFramePr>
        <p:xfrm>
          <a:off x="1190147" y="1671323"/>
          <a:ext cx="10150013" cy="4412616"/>
        </p:xfrm>
        <a:graphic>
          <a:graphicData uri="http://schemas.openxmlformats.org/drawingml/2006/table">
            <a:tbl>
              <a:tblPr firstRow="1" bandRow="1">
                <a:tableStyleId>{5C22544A-7EE6-4342-B048-85BDC9FD1C3A}</a:tableStyleId>
              </a:tblPr>
              <a:tblGrid>
                <a:gridCol w="7039453">
                  <a:extLst>
                    <a:ext uri="{9D8B030D-6E8A-4147-A177-3AD203B41FA5}">
                      <a16:colId xmlns:a16="http://schemas.microsoft.com/office/drawing/2014/main" val="3196789534"/>
                    </a:ext>
                  </a:extLst>
                </a:gridCol>
                <a:gridCol w="1627839">
                  <a:extLst>
                    <a:ext uri="{9D8B030D-6E8A-4147-A177-3AD203B41FA5}">
                      <a16:colId xmlns:a16="http://schemas.microsoft.com/office/drawing/2014/main" val="922133167"/>
                    </a:ext>
                  </a:extLst>
                </a:gridCol>
                <a:gridCol w="1482721">
                  <a:extLst>
                    <a:ext uri="{9D8B030D-6E8A-4147-A177-3AD203B41FA5}">
                      <a16:colId xmlns:a16="http://schemas.microsoft.com/office/drawing/2014/main" val="517537551"/>
                    </a:ext>
                  </a:extLst>
                </a:gridCol>
              </a:tblGrid>
              <a:tr h="463947">
                <a:tc>
                  <a:txBody>
                    <a:bodyPr/>
                    <a:lstStyle/>
                    <a:p>
                      <a:endParaRPr lang="en-GB" sz="2000" dirty="0">
                        <a:solidFill>
                          <a:schemeClr val="accent1">
                            <a:lumMod val="50000"/>
                          </a:schemeClr>
                        </a:solidFill>
                      </a:endParaRPr>
                    </a:p>
                  </a:txBody>
                  <a:tcPr>
                    <a:solidFill>
                      <a:srgbClr val="FBF0D5"/>
                    </a:solidFill>
                  </a:tcPr>
                </a:tc>
                <a:tc>
                  <a:txBody>
                    <a:bodyPr/>
                    <a:lstStyle/>
                    <a:p>
                      <a:pPr algn="ctr"/>
                      <a:r>
                        <a:rPr lang="en-GB" sz="2000" dirty="0" err="1">
                          <a:solidFill>
                            <a:schemeClr val="accent1">
                              <a:lumMod val="50000"/>
                            </a:schemeClr>
                          </a:solidFill>
                        </a:rPr>
                        <a:t>Verdadero</a:t>
                      </a:r>
                      <a:r>
                        <a:rPr lang="en-GB" sz="2000" dirty="0">
                          <a:solidFill>
                            <a:schemeClr val="accent1">
                              <a:lumMod val="50000"/>
                            </a:schemeClr>
                          </a:solidFill>
                        </a:rPr>
                        <a:t> (V)</a:t>
                      </a:r>
                    </a:p>
                  </a:txBody>
                  <a:tcPr>
                    <a:solidFill>
                      <a:srgbClr val="FBF0D5"/>
                    </a:solidFill>
                  </a:tcPr>
                </a:tc>
                <a:tc>
                  <a:txBody>
                    <a:bodyPr/>
                    <a:lstStyle/>
                    <a:p>
                      <a:pPr algn="ctr"/>
                      <a:r>
                        <a:rPr lang="en-GB" sz="2000" dirty="0" err="1">
                          <a:solidFill>
                            <a:schemeClr val="accent1">
                              <a:lumMod val="50000"/>
                            </a:schemeClr>
                          </a:solidFill>
                        </a:rPr>
                        <a:t>Falso</a:t>
                      </a:r>
                      <a:r>
                        <a:rPr lang="en-GB" sz="2000" dirty="0">
                          <a:solidFill>
                            <a:schemeClr val="accent1">
                              <a:lumMod val="50000"/>
                            </a:schemeClr>
                          </a:solidFill>
                        </a:rPr>
                        <a:t> </a:t>
                      </a:r>
                    </a:p>
                    <a:p>
                      <a:pPr algn="ctr"/>
                      <a:r>
                        <a:rPr lang="en-GB" sz="2000" dirty="0">
                          <a:solidFill>
                            <a:schemeClr val="accent1">
                              <a:lumMod val="50000"/>
                            </a:schemeClr>
                          </a:solidFill>
                        </a:rPr>
                        <a:t>(F)</a:t>
                      </a:r>
                    </a:p>
                  </a:txBody>
                  <a:tcPr>
                    <a:solidFill>
                      <a:srgbClr val="FBF0D5"/>
                    </a:solidFill>
                  </a:tcPr>
                </a:tc>
                <a:extLst>
                  <a:ext uri="{0D108BD9-81ED-4DB2-BD59-A6C34878D82A}">
                    <a16:rowId xmlns:a16="http://schemas.microsoft.com/office/drawing/2014/main" val="368604094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Leonor puede participar en la clase de bádminton.</a:t>
                      </a: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1547271477"/>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Los sábados Leonor debe hacer tareas en casa.</a:t>
                      </a: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3257191336"/>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hermano quiere pasar tiempo con amigos.</a:t>
                      </a: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2727177618"/>
                  </a:ext>
                </a:extLst>
              </a:tr>
              <a:tr h="463947">
                <a:tc>
                  <a:txBody>
                    <a:bodyPr/>
                    <a:lstStyle/>
                    <a:p>
                      <a:r>
                        <a:rPr lang="es-ES" sz="2000" dirty="0">
                          <a:solidFill>
                            <a:schemeClr val="accent1">
                              <a:lumMod val="50000"/>
                            </a:schemeClr>
                          </a:solidFill>
                        </a:rPr>
                        <a:t>El hermano debe hacer tareas en casa por la mañana.</a:t>
                      </a:r>
                      <a:endParaRPr lang="en-GB" sz="2000" dirty="0">
                        <a:solidFill>
                          <a:schemeClr val="accent1">
                            <a:lumMod val="50000"/>
                          </a:schemeClr>
                        </a:solidFill>
                      </a:endParaRP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4207029472"/>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El hermano no puede descansar por la tarde.</a:t>
                      </a: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2181723234"/>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Leonor no quiere estudiar matemáticas.</a:t>
                      </a: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3029340340"/>
                  </a:ext>
                </a:extLst>
              </a:tr>
              <a:tr h="4639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chemeClr val="accent1">
                              <a:lumMod val="50000"/>
                            </a:schemeClr>
                          </a:solidFill>
                        </a:rPr>
                        <a:t>Leonor quiere pedir ayuda en clase.</a:t>
                      </a: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1932297935"/>
                  </a:ext>
                </a:extLst>
              </a:tr>
              <a:tr h="463947">
                <a:tc>
                  <a:txBody>
                    <a:bodyPr/>
                    <a:lstStyle/>
                    <a:p>
                      <a:r>
                        <a:rPr lang="es-ES" sz="2000" dirty="0">
                          <a:solidFill>
                            <a:schemeClr val="accent1">
                              <a:lumMod val="50000"/>
                            </a:schemeClr>
                          </a:solidFill>
                        </a:rPr>
                        <a:t>Leonor quiere preguntar en clase.</a:t>
                      </a:r>
                      <a:endParaRPr lang="en-GB" sz="2000" dirty="0">
                        <a:solidFill>
                          <a:schemeClr val="accent1">
                            <a:lumMod val="50000"/>
                          </a:schemeClr>
                        </a:solidFill>
                      </a:endParaRPr>
                    </a:p>
                  </a:txBody>
                  <a:tcPr>
                    <a:solidFill>
                      <a:srgbClr val="FBF0D5"/>
                    </a:solidFill>
                  </a:tcPr>
                </a:tc>
                <a:tc>
                  <a:txBody>
                    <a:bodyPr/>
                    <a:lstStyle/>
                    <a:p>
                      <a:endParaRPr lang="en-GB" sz="2000">
                        <a:solidFill>
                          <a:schemeClr val="accent1">
                            <a:lumMod val="50000"/>
                          </a:schemeClr>
                        </a:solidFill>
                      </a:endParaRPr>
                    </a:p>
                  </a:txBody>
                  <a:tcPr>
                    <a:solidFill>
                      <a:srgbClr val="FBF0D5"/>
                    </a:solidFill>
                  </a:tcPr>
                </a:tc>
                <a:tc>
                  <a:txBody>
                    <a:bodyPr/>
                    <a:lstStyle/>
                    <a:p>
                      <a:endParaRPr lang="en-GB" sz="2000" dirty="0">
                        <a:solidFill>
                          <a:schemeClr val="accent1">
                            <a:lumMod val="50000"/>
                          </a:schemeClr>
                        </a:solidFill>
                      </a:endParaRPr>
                    </a:p>
                  </a:txBody>
                  <a:tcPr>
                    <a:solidFill>
                      <a:srgbClr val="FBF0D5"/>
                    </a:solidFill>
                  </a:tcPr>
                </a:tc>
                <a:extLst>
                  <a:ext uri="{0D108BD9-81ED-4DB2-BD59-A6C34878D82A}">
                    <a16:rowId xmlns:a16="http://schemas.microsoft.com/office/drawing/2014/main" val="317671530"/>
                  </a:ext>
                </a:extLst>
              </a:tr>
            </a:tbl>
          </a:graphicData>
        </a:graphic>
      </p:graphicFrame>
      <p:pic>
        <p:nvPicPr>
          <p:cNvPr id="13" name="Picture 12">
            <a:extLst>
              <a:ext uri="{FF2B5EF4-FFF2-40B4-BE49-F238E27FC236}">
                <a16:creationId xmlns:a16="http://schemas.microsoft.com/office/drawing/2014/main" id="{C84410C7-81F1-4528-9846-A3E349F9BC31}"/>
              </a:ext>
            </a:extLst>
          </p:cNvPr>
          <p:cNvPicPr>
            <a:picLocks noChangeAspect="1"/>
          </p:cNvPicPr>
          <p:nvPr/>
        </p:nvPicPr>
        <p:blipFill rotWithShape="1">
          <a:blip r:embed="rId4"/>
          <a:srcRect l="38138" t="25236" r="39043" b="38434"/>
          <a:stretch/>
        </p:blipFill>
        <p:spPr>
          <a:xfrm>
            <a:off x="10202342" y="640975"/>
            <a:ext cx="954179" cy="854090"/>
          </a:xfrm>
          <a:prstGeom prst="rect">
            <a:avLst/>
          </a:prstGeom>
        </p:spPr>
      </p:pic>
      <p:sp>
        <p:nvSpPr>
          <p:cNvPr id="10" name="ZoneTexte 2">
            <a:extLst>
              <a:ext uri="{FF2B5EF4-FFF2-40B4-BE49-F238E27FC236}">
                <a16:creationId xmlns:a16="http://schemas.microsoft.com/office/drawing/2014/main" id="{519AF45D-9FF2-44AF-AEA2-69BA6BCAD234}"/>
              </a:ext>
            </a:extLst>
          </p:cNvPr>
          <p:cNvSpPr txBox="1"/>
          <p:nvPr/>
        </p:nvSpPr>
        <p:spPr>
          <a:xfrm>
            <a:off x="392492" y="1128310"/>
            <a:ext cx="1595309" cy="430887"/>
          </a:xfrm>
          <a:prstGeom prst="rect">
            <a:avLst/>
          </a:prstGeom>
          <a:noFill/>
        </p:spPr>
        <p:txBody>
          <a:bodyPr wrap="square" rtlCol="0">
            <a:spAutoFit/>
          </a:bodyPr>
          <a:lstStyle/>
          <a:p>
            <a:r>
              <a:rPr lang="es-ES" sz="2200" dirty="0">
                <a:solidFill>
                  <a:schemeClr val="accent1">
                    <a:lumMod val="50000"/>
                  </a:schemeClr>
                </a:solidFill>
              </a:rPr>
              <a:t>Solución:</a:t>
            </a:r>
          </a:p>
        </p:txBody>
      </p:sp>
      <p:pic>
        <p:nvPicPr>
          <p:cNvPr id="12" name="Picture 11">
            <a:extLst>
              <a:ext uri="{FF2B5EF4-FFF2-40B4-BE49-F238E27FC236}">
                <a16:creationId xmlns:a16="http://schemas.microsoft.com/office/drawing/2014/main" id="{3E3591A8-EA1B-4867-8C9F-564A25526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2035" y="2454859"/>
            <a:ext cx="322576" cy="336016"/>
          </a:xfrm>
          <a:prstGeom prst="rect">
            <a:avLst/>
          </a:prstGeom>
        </p:spPr>
      </p:pic>
      <p:pic>
        <p:nvPicPr>
          <p:cNvPr id="14" name="Picture 13">
            <a:extLst>
              <a:ext uri="{FF2B5EF4-FFF2-40B4-BE49-F238E27FC236}">
                <a16:creationId xmlns:a16="http://schemas.microsoft.com/office/drawing/2014/main" id="{B7F896FB-915D-45D6-940A-EB24A63F5F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5873" y="2898752"/>
            <a:ext cx="322576" cy="336016"/>
          </a:xfrm>
          <a:prstGeom prst="rect">
            <a:avLst/>
          </a:prstGeom>
        </p:spPr>
      </p:pic>
      <p:pic>
        <p:nvPicPr>
          <p:cNvPr id="15" name="Picture 14">
            <a:extLst>
              <a:ext uri="{FF2B5EF4-FFF2-40B4-BE49-F238E27FC236}">
                <a16:creationId xmlns:a16="http://schemas.microsoft.com/office/drawing/2014/main" id="{5A506544-7763-4DB4-A5B0-EC522EF9F8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02055" y="3350505"/>
            <a:ext cx="322576" cy="336016"/>
          </a:xfrm>
          <a:prstGeom prst="rect">
            <a:avLst/>
          </a:prstGeom>
        </p:spPr>
      </p:pic>
      <p:pic>
        <p:nvPicPr>
          <p:cNvPr id="16" name="Picture 15">
            <a:extLst>
              <a:ext uri="{FF2B5EF4-FFF2-40B4-BE49-F238E27FC236}">
                <a16:creationId xmlns:a16="http://schemas.microsoft.com/office/drawing/2014/main" id="{0FE07FFB-4EEE-4D15-B7D8-03E552056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0863" y="3840436"/>
            <a:ext cx="322576" cy="336016"/>
          </a:xfrm>
          <a:prstGeom prst="rect">
            <a:avLst/>
          </a:prstGeom>
        </p:spPr>
      </p:pic>
      <p:pic>
        <p:nvPicPr>
          <p:cNvPr id="17" name="Picture 16">
            <a:extLst>
              <a:ext uri="{FF2B5EF4-FFF2-40B4-BE49-F238E27FC236}">
                <a16:creationId xmlns:a16="http://schemas.microsoft.com/office/drawing/2014/main" id="{72EB60C1-6BF8-482D-A6ED-D905C2265F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7045" y="4281202"/>
            <a:ext cx="322576" cy="336016"/>
          </a:xfrm>
          <a:prstGeom prst="rect">
            <a:avLst/>
          </a:prstGeom>
        </p:spPr>
      </p:pic>
      <p:pic>
        <p:nvPicPr>
          <p:cNvPr id="18" name="Picture 17">
            <a:extLst>
              <a:ext uri="{FF2B5EF4-FFF2-40B4-BE49-F238E27FC236}">
                <a16:creationId xmlns:a16="http://schemas.microsoft.com/office/drawing/2014/main" id="{98BEA5B6-943A-419E-A776-E2EBB69253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7045" y="4718526"/>
            <a:ext cx="322576" cy="336016"/>
          </a:xfrm>
          <a:prstGeom prst="rect">
            <a:avLst/>
          </a:prstGeom>
        </p:spPr>
      </p:pic>
      <p:pic>
        <p:nvPicPr>
          <p:cNvPr id="19" name="Picture 18">
            <a:extLst>
              <a:ext uri="{FF2B5EF4-FFF2-40B4-BE49-F238E27FC236}">
                <a16:creationId xmlns:a16="http://schemas.microsoft.com/office/drawing/2014/main" id="{18CDA458-1F93-4353-A26C-768423C72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5853" y="5246637"/>
            <a:ext cx="322576" cy="336016"/>
          </a:xfrm>
          <a:prstGeom prst="rect">
            <a:avLst/>
          </a:prstGeom>
        </p:spPr>
      </p:pic>
      <p:pic>
        <p:nvPicPr>
          <p:cNvPr id="20" name="Picture 19">
            <a:extLst>
              <a:ext uri="{FF2B5EF4-FFF2-40B4-BE49-F238E27FC236}">
                <a16:creationId xmlns:a16="http://schemas.microsoft.com/office/drawing/2014/main" id="{B4EFB6F1-D315-4A90-A001-243A96414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5853" y="5694779"/>
            <a:ext cx="322576" cy="336016"/>
          </a:xfrm>
          <a:prstGeom prst="rect">
            <a:avLst/>
          </a:prstGeom>
        </p:spPr>
      </p:pic>
      <p:sp>
        <p:nvSpPr>
          <p:cNvPr id="21"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52528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fontScale="90000"/>
          </a:bodyPr>
          <a:lstStyle/>
          <a:p>
            <a:r>
              <a:rPr lang="en-GB" sz="2400" b="1" i="1" dirty="0">
                <a:solidFill>
                  <a:schemeClr val="accent1">
                    <a:lumMod val="50000"/>
                  </a:schemeClr>
                </a:solidFill>
              </a:rPr>
              <a:t>Leticia, the magazine’s lifestyle guru, has responded to Leonor!</a:t>
            </a:r>
          </a:p>
        </p:txBody>
      </p:sp>
      <p:sp>
        <p:nvSpPr>
          <p:cNvPr id="5" name="Title 1"/>
          <p:cNvSpPr txBox="1">
            <a:spLocks/>
          </p:cNvSpPr>
          <p:nvPr/>
        </p:nvSpPr>
        <p:spPr>
          <a:xfrm>
            <a:off x="339290" y="79127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a:solidFill>
                  <a:schemeClr val="accent1">
                    <a:lumMod val="50000"/>
                  </a:schemeClr>
                </a:solidFill>
              </a:rPr>
              <a:t>Translate her response into Spanish:</a:t>
            </a:r>
          </a:p>
        </p:txBody>
      </p:sp>
      <p:sp>
        <p:nvSpPr>
          <p:cNvPr id="7" name="Title 4"/>
          <p:cNvSpPr txBox="1">
            <a:spLocks/>
          </p:cNvSpPr>
          <p:nvPr/>
        </p:nvSpPr>
        <p:spPr>
          <a:xfrm>
            <a:off x="11095746" y="364729"/>
            <a:ext cx="244417" cy="1495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100" dirty="0"/>
          </a:p>
        </p:txBody>
      </p:sp>
      <p:sp>
        <p:nvSpPr>
          <p:cNvPr id="10" name="TextBox 9"/>
          <p:cNvSpPr txBox="1"/>
          <p:nvPr/>
        </p:nvSpPr>
        <p:spPr>
          <a:xfrm>
            <a:off x="419074" y="1891225"/>
            <a:ext cx="11353851" cy="4154984"/>
          </a:xfrm>
          <a:prstGeom prst="rect">
            <a:avLst/>
          </a:prstGeom>
          <a:noFill/>
        </p:spPr>
        <p:txBody>
          <a:bodyPr wrap="square" rtlCol="0">
            <a:spAutoFit/>
          </a:bodyPr>
          <a:lstStyle/>
          <a:p>
            <a:r>
              <a:rPr lang="en-GB" sz="2200" dirty="0">
                <a:solidFill>
                  <a:schemeClr val="accent1">
                    <a:lumMod val="50000"/>
                  </a:schemeClr>
                </a:solidFill>
              </a:rPr>
              <a:t>Hello Leonor,</a:t>
            </a:r>
          </a:p>
          <a:p>
            <a:endParaRPr lang="en-GB" sz="2200" dirty="0">
              <a:solidFill>
                <a:schemeClr val="accent1">
                  <a:lumMod val="50000"/>
                </a:schemeClr>
              </a:solidFill>
            </a:endParaRPr>
          </a:p>
          <a:p>
            <a:r>
              <a:rPr lang="en-GB" sz="2200" dirty="0">
                <a:solidFill>
                  <a:schemeClr val="accent1">
                    <a:lumMod val="50000"/>
                  </a:schemeClr>
                </a:solidFill>
              </a:rPr>
              <a:t>I understand your problem. You want to do some things but you must do other tasks.</a:t>
            </a:r>
          </a:p>
          <a:p>
            <a:endParaRPr lang="en-GB" sz="2200" dirty="0">
              <a:solidFill>
                <a:schemeClr val="accent1">
                  <a:lumMod val="50000"/>
                </a:schemeClr>
              </a:solidFill>
            </a:endParaRPr>
          </a:p>
          <a:p>
            <a:r>
              <a:rPr lang="en-GB" sz="2200" dirty="0">
                <a:solidFill>
                  <a:schemeClr val="accent1">
                    <a:lumMod val="50000"/>
                  </a:schemeClr>
                </a:solidFill>
              </a:rPr>
              <a:t>Although you can’t go to the badminton class, you can look for other sports and other activities.</a:t>
            </a:r>
          </a:p>
          <a:p>
            <a:endParaRPr lang="en-GB" sz="2200" dirty="0">
              <a:solidFill>
                <a:schemeClr val="accent1">
                  <a:lumMod val="50000"/>
                </a:schemeClr>
              </a:solidFill>
            </a:endParaRPr>
          </a:p>
          <a:p>
            <a:r>
              <a:rPr lang="en-GB" sz="2200" dirty="0">
                <a:solidFill>
                  <a:schemeClr val="accent1">
                    <a:lumMod val="50000"/>
                  </a:schemeClr>
                </a:solidFill>
              </a:rPr>
              <a:t>Also, you must talk with your brother. You can ask for help. If he has time, he can clean the bikes and take out the rubbish.  </a:t>
            </a:r>
          </a:p>
          <a:p>
            <a:endParaRPr lang="en-GB" sz="2200" dirty="0">
              <a:solidFill>
                <a:schemeClr val="accent1">
                  <a:lumMod val="50000"/>
                </a:schemeClr>
              </a:solidFill>
            </a:endParaRPr>
          </a:p>
          <a:p>
            <a:r>
              <a:rPr lang="en-GB" sz="2200" dirty="0">
                <a:solidFill>
                  <a:schemeClr val="accent1">
                    <a:lumMod val="50000"/>
                  </a:schemeClr>
                </a:solidFill>
              </a:rPr>
              <a:t>Bye!</a:t>
            </a:r>
          </a:p>
        </p:txBody>
      </p:sp>
      <p:pic>
        <p:nvPicPr>
          <p:cNvPr id="4" name="Picture 3">
            <a:extLst>
              <a:ext uri="{FF2B5EF4-FFF2-40B4-BE49-F238E27FC236}">
                <a16:creationId xmlns:a16="http://schemas.microsoft.com/office/drawing/2014/main" id="{5CC4287B-A648-4E66-9BEE-952A0D8E45B0}"/>
              </a:ext>
            </a:extLst>
          </p:cNvPr>
          <p:cNvPicPr>
            <a:picLocks noChangeAspect="1"/>
          </p:cNvPicPr>
          <p:nvPr/>
        </p:nvPicPr>
        <p:blipFill rotWithShape="1">
          <a:blip r:embed="rId3"/>
          <a:srcRect l="38138" t="25236" r="39043" b="38434"/>
          <a:stretch/>
        </p:blipFill>
        <p:spPr>
          <a:xfrm>
            <a:off x="10618657" y="914386"/>
            <a:ext cx="954179" cy="854090"/>
          </a:xfrm>
          <a:prstGeom prst="rect">
            <a:avLst/>
          </a:prstGeom>
        </p:spPr>
      </p:pic>
      <p:pic>
        <p:nvPicPr>
          <p:cNvPr id="1026" name="Picture 2" descr="Girl Face Clip Art">
            <a:extLst>
              <a:ext uri="{FF2B5EF4-FFF2-40B4-BE49-F238E27FC236}">
                <a16:creationId xmlns:a16="http://schemas.microsoft.com/office/drawing/2014/main" id="{1C559A34-0B12-4C30-929D-533519B8B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766" y="353253"/>
            <a:ext cx="1021736" cy="12976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961307" y="5446044"/>
            <a:ext cx="3314700" cy="400110"/>
          </a:xfrm>
          <a:prstGeom prst="rect">
            <a:avLst/>
          </a:prstGeom>
          <a:noFill/>
        </p:spPr>
        <p:txBody>
          <a:bodyPr wrap="square" rtlCol="0">
            <a:spAutoFit/>
          </a:bodyPr>
          <a:lstStyle/>
          <a:p>
            <a:r>
              <a:rPr lang="en-GB" sz="2000" i="1" dirty="0">
                <a:solidFill>
                  <a:schemeClr val="accent1">
                    <a:lumMod val="50000"/>
                  </a:schemeClr>
                </a:solidFill>
              </a:rPr>
              <a:t>your (singular) = tu</a:t>
            </a:r>
          </a:p>
        </p:txBody>
      </p:sp>
      <p:sp>
        <p:nvSpPr>
          <p:cNvPr id="12" name="TextBox 11"/>
          <p:cNvSpPr txBox="1"/>
          <p:nvPr/>
        </p:nvSpPr>
        <p:spPr>
          <a:xfrm>
            <a:off x="8961307" y="5846154"/>
            <a:ext cx="3314700" cy="400110"/>
          </a:xfrm>
          <a:prstGeom prst="rect">
            <a:avLst/>
          </a:prstGeom>
          <a:noFill/>
        </p:spPr>
        <p:txBody>
          <a:bodyPr wrap="square" rtlCol="0">
            <a:spAutoFit/>
          </a:bodyPr>
          <a:lstStyle/>
          <a:p>
            <a:r>
              <a:rPr lang="en-GB" sz="2000" i="1" dirty="0">
                <a:solidFill>
                  <a:schemeClr val="accent1">
                    <a:lumMod val="50000"/>
                  </a:schemeClr>
                </a:solidFill>
              </a:rPr>
              <a:t>problem = problema (m.)</a:t>
            </a: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792918" y="258166"/>
            <a:ext cx="11352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11166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fontScale="90000"/>
          </a:bodyPr>
          <a:lstStyle/>
          <a:p>
            <a:r>
              <a:rPr lang="en-GB" sz="2400" b="1" i="1" dirty="0">
                <a:solidFill>
                  <a:schemeClr val="accent1">
                    <a:lumMod val="50000"/>
                  </a:schemeClr>
                </a:solidFill>
              </a:rPr>
              <a:t>Leticia, the magazine’s lifestyle guru, has responded to Leonor!</a:t>
            </a:r>
          </a:p>
        </p:txBody>
      </p:sp>
      <p:sp>
        <p:nvSpPr>
          <p:cNvPr id="5" name="Title 1"/>
          <p:cNvSpPr txBox="1">
            <a:spLocks/>
          </p:cNvSpPr>
          <p:nvPr/>
        </p:nvSpPr>
        <p:spPr>
          <a:xfrm>
            <a:off x="339290" y="791274"/>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a:solidFill>
                  <a:schemeClr val="accent1">
                    <a:lumMod val="50000"/>
                  </a:schemeClr>
                </a:solidFill>
              </a:rPr>
              <a:t>Translate her response into Spanish:</a:t>
            </a:r>
          </a:p>
        </p:txBody>
      </p:sp>
      <p:sp>
        <p:nvSpPr>
          <p:cNvPr id="7" name="Title 4"/>
          <p:cNvSpPr txBox="1">
            <a:spLocks/>
          </p:cNvSpPr>
          <p:nvPr/>
        </p:nvSpPr>
        <p:spPr>
          <a:xfrm>
            <a:off x="11185288" y="438606"/>
            <a:ext cx="154875" cy="1106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GB" sz="100" dirty="0"/>
          </a:p>
        </p:txBody>
      </p:sp>
      <p:sp>
        <p:nvSpPr>
          <p:cNvPr id="10" name="TextBox 9"/>
          <p:cNvSpPr txBox="1"/>
          <p:nvPr/>
        </p:nvSpPr>
        <p:spPr>
          <a:xfrm>
            <a:off x="419074" y="2010539"/>
            <a:ext cx="11353851" cy="3816429"/>
          </a:xfrm>
          <a:prstGeom prst="rect">
            <a:avLst/>
          </a:prstGeom>
          <a:noFill/>
        </p:spPr>
        <p:txBody>
          <a:bodyPr wrap="square" rtlCol="0">
            <a:spAutoFit/>
          </a:bodyPr>
          <a:lstStyle/>
          <a:p>
            <a:r>
              <a:rPr lang="en-GB" sz="2200" dirty="0">
                <a:solidFill>
                  <a:schemeClr val="accent1">
                    <a:lumMod val="50000"/>
                  </a:schemeClr>
                </a:solidFill>
              </a:rPr>
              <a:t>Hola Leonor:</a:t>
            </a:r>
          </a:p>
          <a:p>
            <a:endParaRPr lang="en-GB" sz="2200" dirty="0">
              <a:solidFill>
                <a:schemeClr val="accent1">
                  <a:lumMod val="50000"/>
                </a:schemeClr>
              </a:solidFill>
            </a:endParaRPr>
          </a:p>
          <a:p>
            <a:r>
              <a:rPr lang="en-GB" sz="2200" dirty="0" err="1">
                <a:solidFill>
                  <a:schemeClr val="accent1">
                    <a:lumMod val="50000"/>
                  </a:schemeClr>
                </a:solidFill>
              </a:rPr>
              <a:t>Entiendo</a:t>
            </a:r>
            <a:r>
              <a:rPr lang="en-GB" sz="2200" dirty="0">
                <a:solidFill>
                  <a:schemeClr val="accent1">
                    <a:lumMod val="50000"/>
                  </a:schemeClr>
                </a:solidFill>
              </a:rPr>
              <a:t> </a:t>
            </a:r>
            <a:r>
              <a:rPr lang="en-GB" sz="2200" dirty="0" err="1">
                <a:solidFill>
                  <a:schemeClr val="accent1">
                    <a:lumMod val="50000"/>
                  </a:schemeClr>
                </a:solidFill>
              </a:rPr>
              <a:t>tu</a:t>
            </a:r>
            <a:r>
              <a:rPr lang="en-GB" sz="2200" dirty="0">
                <a:solidFill>
                  <a:schemeClr val="accent1">
                    <a:lumMod val="50000"/>
                  </a:schemeClr>
                </a:solidFill>
              </a:rPr>
              <a:t> problema. </a:t>
            </a:r>
            <a:r>
              <a:rPr lang="en-GB" sz="2200" dirty="0" err="1">
                <a:solidFill>
                  <a:schemeClr val="accent1">
                    <a:lumMod val="50000"/>
                  </a:schemeClr>
                </a:solidFill>
              </a:rPr>
              <a:t>Quieres</a:t>
            </a:r>
            <a:r>
              <a:rPr lang="en-GB" sz="2200" dirty="0">
                <a:solidFill>
                  <a:schemeClr val="accent1">
                    <a:lumMod val="50000"/>
                  </a:schemeClr>
                </a:solidFill>
              </a:rPr>
              <a:t> hacer unas cosas pero debes hacer otras tareas.</a:t>
            </a:r>
          </a:p>
          <a:p>
            <a:endParaRPr lang="en-GB" sz="2200" dirty="0">
              <a:solidFill>
                <a:schemeClr val="accent1">
                  <a:lumMod val="50000"/>
                </a:schemeClr>
              </a:solidFill>
            </a:endParaRPr>
          </a:p>
          <a:p>
            <a:r>
              <a:rPr lang="en-GB" sz="2200" dirty="0">
                <a:solidFill>
                  <a:schemeClr val="accent1">
                    <a:lumMod val="50000"/>
                  </a:schemeClr>
                </a:solidFill>
              </a:rPr>
              <a:t>Aunque no puedes </a:t>
            </a:r>
            <a:r>
              <a:rPr lang="en-GB" sz="2200" dirty="0" err="1">
                <a:solidFill>
                  <a:schemeClr val="accent1">
                    <a:lumMod val="50000"/>
                  </a:schemeClr>
                </a:solidFill>
              </a:rPr>
              <a:t>ir</a:t>
            </a:r>
            <a:r>
              <a:rPr lang="en-GB" sz="2200" dirty="0">
                <a:solidFill>
                  <a:schemeClr val="accent1">
                    <a:lumMod val="50000"/>
                  </a:schemeClr>
                </a:solidFill>
              </a:rPr>
              <a:t> a la </a:t>
            </a:r>
            <a:r>
              <a:rPr lang="en-GB" sz="2200" dirty="0" err="1">
                <a:solidFill>
                  <a:schemeClr val="accent1">
                    <a:lumMod val="50000"/>
                  </a:schemeClr>
                </a:solidFill>
              </a:rPr>
              <a:t>clase</a:t>
            </a:r>
            <a:r>
              <a:rPr lang="en-GB" sz="2200" dirty="0">
                <a:solidFill>
                  <a:schemeClr val="accent1">
                    <a:lumMod val="50000"/>
                  </a:schemeClr>
                </a:solidFill>
              </a:rPr>
              <a:t> de </a:t>
            </a:r>
            <a:r>
              <a:rPr lang="en-GB" sz="2200" dirty="0" err="1">
                <a:solidFill>
                  <a:schemeClr val="accent1">
                    <a:lumMod val="50000"/>
                  </a:schemeClr>
                </a:solidFill>
              </a:rPr>
              <a:t>bádminton</a:t>
            </a:r>
            <a:r>
              <a:rPr lang="en-GB" sz="2200" dirty="0">
                <a:solidFill>
                  <a:schemeClr val="accent1">
                    <a:lumMod val="50000"/>
                  </a:schemeClr>
                </a:solidFill>
              </a:rPr>
              <a:t>, puedes </a:t>
            </a:r>
            <a:r>
              <a:rPr lang="en-GB" sz="2200" dirty="0" err="1">
                <a:solidFill>
                  <a:schemeClr val="accent1">
                    <a:lumMod val="50000"/>
                  </a:schemeClr>
                </a:solidFill>
              </a:rPr>
              <a:t>buscar</a:t>
            </a:r>
            <a:r>
              <a:rPr lang="en-GB" sz="2200" dirty="0">
                <a:solidFill>
                  <a:schemeClr val="accent1">
                    <a:lumMod val="50000"/>
                  </a:schemeClr>
                </a:solidFill>
              </a:rPr>
              <a:t> </a:t>
            </a:r>
            <a:r>
              <a:rPr lang="en-GB" sz="2200" dirty="0" err="1">
                <a:solidFill>
                  <a:schemeClr val="accent1">
                    <a:lumMod val="50000"/>
                  </a:schemeClr>
                </a:solidFill>
              </a:rPr>
              <a:t>otros</a:t>
            </a:r>
            <a:r>
              <a:rPr lang="en-GB" sz="2200" dirty="0">
                <a:solidFill>
                  <a:schemeClr val="accent1">
                    <a:lumMod val="50000"/>
                  </a:schemeClr>
                </a:solidFill>
              </a:rPr>
              <a:t> </a:t>
            </a:r>
            <a:r>
              <a:rPr lang="en-GB" sz="2200" dirty="0" err="1">
                <a:solidFill>
                  <a:schemeClr val="accent1">
                    <a:lumMod val="50000"/>
                  </a:schemeClr>
                </a:solidFill>
              </a:rPr>
              <a:t>deportes</a:t>
            </a:r>
            <a:r>
              <a:rPr lang="en-GB" sz="2200" dirty="0">
                <a:solidFill>
                  <a:schemeClr val="accent1">
                    <a:lumMod val="50000"/>
                  </a:schemeClr>
                </a:solidFill>
              </a:rPr>
              <a:t> y otras </a:t>
            </a:r>
            <a:r>
              <a:rPr lang="en-GB" sz="2200" dirty="0" err="1">
                <a:solidFill>
                  <a:schemeClr val="accent1">
                    <a:lumMod val="50000"/>
                  </a:schemeClr>
                </a:solidFill>
              </a:rPr>
              <a:t>actividades</a:t>
            </a:r>
            <a:r>
              <a:rPr lang="en-GB" sz="2200" dirty="0">
                <a:solidFill>
                  <a:schemeClr val="accent1">
                    <a:lumMod val="50000"/>
                  </a:schemeClr>
                </a:solidFill>
              </a:rPr>
              <a:t>.</a:t>
            </a:r>
          </a:p>
          <a:p>
            <a:endParaRPr lang="en-GB" sz="2200" dirty="0">
              <a:solidFill>
                <a:schemeClr val="accent1">
                  <a:lumMod val="50000"/>
                </a:schemeClr>
              </a:solidFill>
            </a:endParaRPr>
          </a:p>
          <a:p>
            <a:r>
              <a:rPr lang="en-GB" sz="2200" dirty="0">
                <a:solidFill>
                  <a:schemeClr val="accent1">
                    <a:lumMod val="50000"/>
                  </a:schemeClr>
                </a:solidFill>
              </a:rPr>
              <a:t>También, debes hablar con tu hermano. </a:t>
            </a:r>
            <a:r>
              <a:rPr lang="en-GB" sz="2200" dirty="0" err="1">
                <a:solidFill>
                  <a:schemeClr val="accent1">
                    <a:lumMod val="50000"/>
                  </a:schemeClr>
                </a:solidFill>
              </a:rPr>
              <a:t>Puedes</a:t>
            </a:r>
            <a:r>
              <a:rPr lang="en-GB" sz="2200" dirty="0">
                <a:solidFill>
                  <a:schemeClr val="accent1">
                    <a:lumMod val="50000"/>
                  </a:schemeClr>
                </a:solidFill>
              </a:rPr>
              <a:t> pedir ayuda. Si </a:t>
            </a:r>
            <a:r>
              <a:rPr lang="en-GB" sz="2200" dirty="0" err="1">
                <a:solidFill>
                  <a:schemeClr val="accent1">
                    <a:lumMod val="50000"/>
                  </a:schemeClr>
                </a:solidFill>
              </a:rPr>
              <a:t>tiene</a:t>
            </a:r>
            <a:r>
              <a:rPr lang="en-GB" sz="2200" dirty="0">
                <a:solidFill>
                  <a:schemeClr val="accent1">
                    <a:lumMod val="50000"/>
                  </a:schemeClr>
                </a:solidFill>
              </a:rPr>
              <a:t> </a:t>
            </a:r>
            <a:r>
              <a:rPr lang="en-GB" sz="2200" dirty="0" err="1">
                <a:solidFill>
                  <a:schemeClr val="accent1">
                    <a:lumMod val="50000"/>
                  </a:schemeClr>
                </a:solidFill>
              </a:rPr>
              <a:t>tiempo</a:t>
            </a:r>
            <a:r>
              <a:rPr lang="en-GB" sz="2200" dirty="0">
                <a:solidFill>
                  <a:schemeClr val="accent1">
                    <a:lumMod val="50000"/>
                  </a:schemeClr>
                </a:solidFill>
              </a:rPr>
              <a:t>, </a:t>
            </a:r>
            <a:r>
              <a:rPr lang="en-GB" sz="2200" dirty="0" err="1">
                <a:solidFill>
                  <a:schemeClr val="accent1">
                    <a:lumMod val="50000"/>
                  </a:schemeClr>
                </a:solidFill>
              </a:rPr>
              <a:t>puede</a:t>
            </a:r>
            <a:r>
              <a:rPr lang="en-GB" sz="2200" dirty="0">
                <a:solidFill>
                  <a:schemeClr val="accent1">
                    <a:lumMod val="50000"/>
                  </a:schemeClr>
                </a:solidFill>
              </a:rPr>
              <a:t> limpiar las bicicletas y sacar la basura.</a:t>
            </a:r>
          </a:p>
          <a:p>
            <a:endParaRPr lang="en-GB" sz="2200" dirty="0">
              <a:solidFill>
                <a:schemeClr val="accent1">
                  <a:lumMod val="50000"/>
                </a:schemeClr>
              </a:solidFill>
            </a:endParaRPr>
          </a:p>
          <a:p>
            <a:r>
              <a:rPr lang="en-GB" sz="2200" dirty="0">
                <a:solidFill>
                  <a:schemeClr val="accent1">
                    <a:lumMod val="50000"/>
                  </a:schemeClr>
                </a:solidFill>
              </a:rPr>
              <a:t>¡</a:t>
            </a:r>
            <a:r>
              <a:rPr lang="en-GB" sz="2200" dirty="0" err="1">
                <a:solidFill>
                  <a:schemeClr val="accent1">
                    <a:lumMod val="50000"/>
                  </a:schemeClr>
                </a:solidFill>
              </a:rPr>
              <a:t>Adiós</a:t>
            </a:r>
            <a:r>
              <a:rPr lang="en-GB" sz="2200" dirty="0">
                <a:solidFill>
                  <a:schemeClr val="accent1">
                    <a:lumMod val="50000"/>
                  </a:schemeClr>
                </a:solidFill>
              </a:rPr>
              <a:t>!</a:t>
            </a:r>
          </a:p>
        </p:txBody>
      </p:sp>
      <p:pic>
        <p:nvPicPr>
          <p:cNvPr id="4" name="Picture 3">
            <a:extLst>
              <a:ext uri="{FF2B5EF4-FFF2-40B4-BE49-F238E27FC236}">
                <a16:creationId xmlns:a16="http://schemas.microsoft.com/office/drawing/2014/main" id="{5CC4287B-A648-4E66-9BEE-952A0D8E45B0}"/>
              </a:ext>
            </a:extLst>
          </p:cNvPr>
          <p:cNvPicPr>
            <a:picLocks noChangeAspect="1"/>
          </p:cNvPicPr>
          <p:nvPr/>
        </p:nvPicPr>
        <p:blipFill rotWithShape="1">
          <a:blip r:embed="rId3"/>
          <a:srcRect l="38138" t="25236" r="39043" b="38434"/>
          <a:stretch/>
        </p:blipFill>
        <p:spPr>
          <a:xfrm>
            <a:off x="10618657" y="914386"/>
            <a:ext cx="954179" cy="854090"/>
          </a:xfrm>
          <a:prstGeom prst="rect">
            <a:avLst/>
          </a:prstGeom>
        </p:spPr>
      </p:pic>
      <p:pic>
        <p:nvPicPr>
          <p:cNvPr id="1026" name="Picture 2" descr="Girl Face Clip Art">
            <a:extLst>
              <a:ext uri="{FF2B5EF4-FFF2-40B4-BE49-F238E27FC236}">
                <a16:creationId xmlns:a16="http://schemas.microsoft.com/office/drawing/2014/main" id="{1C559A34-0B12-4C30-929D-533519B8B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0766" y="353253"/>
            <a:ext cx="1021736" cy="1297648"/>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2">
            <a:extLst>
              <a:ext uri="{FF2B5EF4-FFF2-40B4-BE49-F238E27FC236}">
                <a16:creationId xmlns:a16="http://schemas.microsoft.com/office/drawing/2014/main" id="{7CD1C67F-29D6-4BED-8290-C88E1A12A62E}"/>
              </a:ext>
            </a:extLst>
          </p:cNvPr>
          <p:cNvSpPr txBox="1"/>
          <p:nvPr/>
        </p:nvSpPr>
        <p:spPr>
          <a:xfrm>
            <a:off x="339290" y="1275234"/>
            <a:ext cx="1595309" cy="430887"/>
          </a:xfrm>
          <a:prstGeom prst="rect">
            <a:avLst/>
          </a:prstGeom>
          <a:noFill/>
        </p:spPr>
        <p:txBody>
          <a:bodyPr wrap="square" rtlCol="0">
            <a:spAutoFit/>
          </a:bodyPr>
          <a:lstStyle/>
          <a:p>
            <a:r>
              <a:rPr lang="es-ES" sz="2200" dirty="0">
                <a:solidFill>
                  <a:schemeClr val="accent1">
                    <a:lumMod val="50000"/>
                  </a:schemeClr>
                </a:solidFill>
              </a:rPr>
              <a:t>Solución:</a:t>
            </a: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792918" y="258166"/>
            <a:ext cx="11352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20803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2.2,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a:hlinkClick r:id="rId5"/>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31603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2.2 Week 1</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t>Term 2.1 Week 1</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35482" y="2546395"/>
            <a:ext cx="1131666" cy="1131666"/>
          </a:xfrm>
          <a:prstGeom prst="rect">
            <a:avLst/>
          </a:prstGeom>
        </p:spPr>
      </p:pic>
    </p:spTree>
    <p:extLst>
      <p:ext uri="{BB962C8B-B14F-4D97-AF65-F5344CB8AC3E}">
        <p14:creationId xmlns:p14="http://schemas.microsoft.com/office/powerpoint/2010/main" val="221257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1597C4-D6FD-A346-B6A8-B68BDBFEE20D}"/>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co</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92624" y="3306891"/>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sta</a:t>
            </a:r>
          </a:p>
        </p:txBody>
      </p:sp>
      <p:sp>
        <p:nvSpPr>
          <p:cNvPr id="10" name="TextBox 9"/>
          <p:cNvSpPr txBox="1"/>
          <p:nvPr/>
        </p:nvSpPr>
        <p:spPr>
          <a:xfrm>
            <a:off x="654140" y="3352489"/>
            <a:ext cx="283421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blan</a:t>
            </a:r>
            <a:r>
              <a:rPr lang="es-CO" sz="6000" dirty="0">
                <a:solidFill>
                  <a:srgbClr val="E87D1E"/>
                </a:solidFill>
                <a:latin typeface="Century Gothic" panose="020B0502020202020204" pitchFamily="34" charset="0"/>
                <a:cs typeface="Calibri" panose="020F0502020204030204" pitchFamily="34" charset="0"/>
              </a:rPr>
              <a:t>co</a:t>
            </a:r>
          </a:p>
        </p:txBody>
      </p:sp>
      <p:sp>
        <p:nvSpPr>
          <p:cNvPr id="12" name="TextBox 11"/>
          <p:cNvSpPr txBox="1"/>
          <p:nvPr/>
        </p:nvSpPr>
        <p:spPr>
          <a:xfrm>
            <a:off x="4427583" y="4728283"/>
            <a:ext cx="3376154"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có</a:t>
            </a:r>
            <a:r>
              <a:rPr lang="es-CO" sz="6000" dirty="0">
                <a:solidFill>
                  <a:srgbClr val="115076"/>
                </a:solidFill>
                <a:latin typeface="Century Gothic" panose="020B0502020202020204" pitchFamily="34" charset="0"/>
                <a:cs typeface="Calibri" panose="020F0502020204030204" pitchFamily="34" charset="0"/>
              </a:rPr>
              <a:t>mo</a:t>
            </a:r>
            <a:r>
              <a:rPr lang="es-CO" sz="6000" b="1" dirty="0">
                <a:solidFill>
                  <a:srgbClr val="115076"/>
                </a:solidFill>
                <a:latin typeface="Century Gothic" panose="020B0502020202020204" pitchFamily="34" charset="0"/>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che</a:t>
            </a:r>
          </a:p>
        </p:txBody>
      </p:sp>
      <p:sp>
        <p:nvSpPr>
          <p:cNvPr id="11" name="TextBox 10"/>
          <p:cNvSpPr txBox="1"/>
          <p:nvPr/>
        </p:nvSpPr>
        <p:spPr>
          <a:xfrm>
            <a:off x="9197931" y="3351100"/>
            <a:ext cx="189688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n</a:t>
            </a:r>
          </a:p>
        </p:txBody>
      </p:sp>
      <p:sp>
        <p:nvSpPr>
          <p:cNvPr id="14" name="TextBox 13"/>
          <p:cNvSpPr txBox="1"/>
          <p:nvPr/>
        </p:nvSpPr>
        <p:spPr>
          <a:xfrm>
            <a:off x="9404333" y="4183486"/>
            <a:ext cx="1484079" cy="369332"/>
          </a:xfrm>
          <a:prstGeom prst="rect">
            <a:avLst/>
          </a:prstGeom>
          <a:noFill/>
        </p:spPr>
        <p:txBody>
          <a:bodyPr wrap="square" rtlCol="0">
            <a:spAutoFit/>
          </a:bodyPr>
          <a:lstStyle/>
          <a:p>
            <a:pPr algn="ctr"/>
            <a:r>
              <a:rPr lang="en-GB" dirty="0">
                <a:solidFill>
                  <a:srgbClr val="115076"/>
                </a:solidFill>
              </a:rPr>
              <a:t>Con ketchup</a:t>
            </a:r>
          </a:p>
        </p:txBody>
      </p:sp>
    </p:spTree>
    <p:extLst>
      <p:ext uri="{BB962C8B-B14F-4D97-AF65-F5344CB8AC3E}">
        <p14:creationId xmlns:p14="http://schemas.microsoft.com/office/powerpoint/2010/main" val="817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o_com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co_cost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co_coch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co_blanc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8" name="co_co%CC%81m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co_con.wav"/>
                                        </p:tgtEl>
                                      </p:cMediaNode>
                                    </p:audio>
                                  </p:sub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9" name="c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10" grpId="0"/>
      <p:bldP spid="12" grpId="0"/>
      <p:bldP spid="9" grpId="0"/>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1B86-4852-DB49-A7A9-273DC274397C}"/>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co</a:t>
            </a:r>
            <a:endParaRPr lang="en-US" sz="12000" b="0"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92624" y="3306891"/>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sta</a:t>
            </a:r>
          </a:p>
        </p:txBody>
      </p:sp>
      <p:sp>
        <p:nvSpPr>
          <p:cNvPr id="10" name="TextBox 9"/>
          <p:cNvSpPr txBox="1"/>
          <p:nvPr/>
        </p:nvSpPr>
        <p:spPr>
          <a:xfrm>
            <a:off x="654140" y="3352489"/>
            <a:ext cx="283421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blan</a:t>
            </a:r>
            <a:r>
              <a:rPr lang="es-CO" sz="6000" dirty="0">
                <a:solidFill>
                  <a:srgbClr val="E87D1E"/>
                </a:solidFill>
                <a:latin typeface="Century Gothic" panose="020B0502020202020204" pitchFamily="34" charset="0"/>
                <a:cs typeface="Calibri" panose="020F0502020204030204" pitchFamily="34" charset="0"/>
              </a:rPr>
              <a:t>co</a:t>
            </a:r>
          </a:p>
        </p:txBody>
      </p:sp>
      <p:sp>
        <p:nvSpPr>
          <p:cNvPr id="12" name="TextBox 11"/>
          <p:cNvSpPr txBox="1"/>
          <p:nvPr/>
        </p:nvSpPr>
        <p:spPr>
          <a:xfrm>
            <a:off x="4427583" y="4728283"/>
            <a:ext cx="3376154"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có</a:t>
            </a:r>
            <a:r>
              <a:rPr lang="es-CO" sz="6000" dirty="0">
                <a:solidFill>
                  <a:srgbClr val="115076"/>
                </a:solidFill>
                <a:latin typeface="Century Gothic" panose="020B0502020202020204" pitchFamily="34" charset="0"/>
                <a:cs typeface="Calibri" panose="020F0502020204030204" pitchFamily="34" charset="0"/>
              </a:rPr>
              <a:t>mo</a:t>
            </a:r>
            <a:r>
              <a:rPr lang="es-CO" sz="6000" b="1" dirty="0">
                <a:solidFill>
                  <a:srgbClr val="115076"/>
                </a:solidFill>
                <a:latin typeface="Century Gothic" panose="020B0502020202020204" pitchFamily="34" charset="0"/>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che</a:t>
            </a:r>
          </a:p>
        </p:txBody>
      </p:sp>
      <p:sp>
        <p:nvSpPr>
          <p:cNvPr id="11" name="TextBox 10"/>
          <p:cNvSpPr txBox="1"/>
          <p:nvPr/>
        </p:nvSpPr>
        <p:spPr>
          <a:xfrm>
            <a:off x="9197931" y="3351100"/>
            <a:ext cx="189688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n</a:t>
            </a:r>
          </a:p>
        </p:txBody>
      </p:sp>
    </p:spTree>
    <p:extLst>
      <p:ext uri="{BB962C8B-B14F-4D97-AF65-F5344CB8AC3E}">
        <p14:creationId xmlns:p14="http://schemas.microsoft.com/office/powerpoint/2010/main" val="27744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10" grpId="0"/>
      <p:bldP spid="12"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81102-000E-724D-BCDD-A420A33693F8}"/>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cu</a:t>
            </a:r>
            <a:endParaRPr lang="en-US" sz="12000" b="0"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4" descr="silhouette of a man's bac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03464" y="1859193"/>
            <a:ext cx="385071" cy="14316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28053" y="3165569"/>
            <a:ext cx="3135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ltura</a:t>
            </a:r>
          </a:p>
        </p:txBody>
      </p:sp>
      <p:pic>
        <p:nvPicPr>
          <p:cNvPr id="2" name="Picture 1" descr="the Mona Lis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42851" y="1246060"/>
            <a:ext cx="998700" cy="15106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p:cNvSpPr txBox="1"/>
          <p:nvPr/>
        </p:nvSpPr>
        <p:spPr>
          <a:xfrm>
            <a:off x="333498" y="3341339"/>
            <a:ext cx="381740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char</a:t>
            </a:r>
          </a:p>
        </p:txBody>
      </p:sp>
      <p:pic>
        <p:nvPicPr>
          <p:cNvPr id="10244" name="Picture 4" descr="girl with headphon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90593" y="4409036"/>
            <a:ext cx="1173094" cy="16674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44663" y="4304819"/>
            <a:ext cx="3302673"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ela</a:t>
            </a:r>
          </a:p>
        </p:txBody>
      </p:sp>
      <p:pic>
        <p:nvPicPr>
          <p:cNvPr id="10248" name="Picture 8" descr="a 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3777" y="5220583"/>
            <a:ext cx="1824444" cy="9335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15442" y="136199"/>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atro</a:t>
            </a:r>
          </a:p>
        </p:txBody>
      </p:sp>
      <p:pic>
        <p:nvPicPr>
          <p:cNvPr id="10242" name="Picture 2" descr="the number fou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7005" y="1239915"/>
            <a:ext cx="1508210" cy="15082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23849" y="3341339"/>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adro</a:t>
            </a:r>
          </a:p>
        </p:txBody>
      </p:sp>
      <p:pic>
        <p:nvPicPr>
          <p:cNvPr id="10246" name="Picture 6" descr="an empty picturefram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68615" y="4380073"/>
            <a:ext cx="2127873" cy="168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3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u_new.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u_cuerpo.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5" name="cu_cultura.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5" name="cu_cultura.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6" name="cu_cuatro.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242"/>
                                        </p:tgtEl>
                                        <p:attrNameLst>
                                          <p:attrName>style.visibility</p:attrName>
                                        </p:attrNameLst>
                                      </p:cBhvr>
                                      <p:to>
                                        <p:strVal val="visible"/>
                                      </p:to>
                                    </p:set>
                                    <p:animEffect transition="in" filter="fade">
                                      <p:cBhvr>
                                        <p:cTn id="39" dur="500"/>
                                        <p:tgtEl>
                                          <p:spTgt spid="10242"/>
                                        </p:tgtEl>
                                      </p:cBhvr>
                                    </p:animEffect>
                                  </p:childTnLst>
                                  <p:subTnLst>
                                    <p:audio>
                                      <p:cMediaNode>
                                        <p:cTn display="0" masterRel="sameClick">
                                          <p:stCondLst>
                                            <p:cond evt="begin" delay="0">
                                              <p:tn val="37"/>
                                            </p:cond>
                                          </p:stCondLst>
                                          <p:endCondLst>
                                            <p:cond evt="onStopAudio" delay="0">
                                              <p:tgtEl>
                                                <p:sldTgt/>
                                              </p:tgtEl>
                                            </p:cond>
                                          </p:endCondLst>
                                        </p:cTn>
                                        <p:tgtEl>
                                          <p:sndTgt r:embed="rId6" name="cu_cuatro.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subTnLst>
                                    <p:audio>
                                      <p:cMediaNode>
                                        <p:cTn display="0" masterRel="sameClick">
                                          <p:stCondLst>
                                            <p:cond evt="begin" delay="0">
                                              <p:tn val="42"/>
                                            </p:cond>
                                          </p:stCondLst>
                                          <p:endCondLst>
                                            <p:cond evt="onStopAudio" delay="0">
                                              <p:tgtEl>
                                                <p:sldTgt/>
                                              </p:tgtEl>
                                            </p:cond>
                                          </p:endCondLst>
                                        </p:cTn>
                                        <p:tgtEl>
                                          <p:sndTgt r:embed="rId7" name="cu_escuchar.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44"/>
                                        </p:tgtEl>
                                        <p:attrNameLst>
                                          <p:attrName>style.visibility</p:attrName>
                                        </p:attrNameLst>
                                      </p:cBhvr>
                                      <p:to>
                                        <p:strVal val="visible"/>
                                      </p:to>
                                    </p:set>
                                    <p:animEffect transition="in" filter="fade">
                                      <p:cBhvr>
                                        <p:cTn id="49" dur="500"/>
                                        <p:tgtEl>
                                          <p:spTgt spid="10244"/>
                                        </p:tgtEl>
                                      </p:cBhvr>
                                    </p:animEffect>
                                  </p:childTnLst>
                                  <p:subTnLst>
                                    <p:audio>
                                      <p:cMediaNode>
                                        <p:cTn display="0" masterRel="sameClick">
                                          <p:stCondLst>
                                            <p:cond evt="begin" delay="0">
                                              <p:tn val="47"/>
                                            </p:cond>
                                          </p:stCondLst>
                                          <p:endCondLst>
                                            <p:cond evt="onStopAudio" delay="0">
                                              <p:tgtEl>
                                                <p:sldTgt/>
                                              </p:tgtEl>
                                            </p:cond>
                                          </p:endCondLst>
                                        </p:cTn>
                                        <p:tgtEl>
                                          <p:sndTgt r:embed="rId7" name="cu_escuchar.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8" name="cu_escuela.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248"/>
                                        </p:tgtEl>
                                        <p:attrNameLst>
                                          <p:attrName>style.visibility</p:attrName>
                                        </p:attrNameLst>
                                      </p:cBhvr>
                                      <p:to>
                                        <p:strVal val="visible"/>
                                      </p:to>
                                    </p:set>
                                    <p:animEffect transition="in" filter="fade">
                                      <p:cBhvr>
                                        <p:cTn id="59" dur="500"/>
                                        <p:tgtEl>
                                          <p:spTgt spid="10248"/>
                                        </p:tgtEl>
                                      </p:cBhvr>
                                    </p:animEffect>
                                  </p:childTnLst>
                                  <p:subTnLst>
                                    <p:audio>
                                      <p:cMediaNode>
                                        <p:cTn display="0" masterRel="sameClick">
                                          <p:stCondLst>
                                            <p:cond evt="begin" delay="0">
                                              <p:tn val="57"/>
                                            </p:cond>
                                          </p:stCondLst>
                                          <p:endCondLst>
                                            <p:cond evt="onStopAudio" delay="0">
                                              <p:tgtEl>
                                                <p:sldTgt/>
                                              </p:tgtEl>
                                            </p:cond>
                                          </p:endCondLst>
                                        </p:cTn>
                                        <p:tgtEl>
                                          <p:sndTgt r:embed="rId8" name="cu_escuela.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9" name="cu_cuadro.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246"/>
                                        </p:tgtEl>
                                        <p:attrNameLst>
                                          <p:attrName>style.visibility</p:attrName>
                                        </p:attrNameLst>
                                      </p:cBhvr>
                                      <p:to>
                                        <p:strVal val="visible"/>
                                      </p:to>
                                    </p:set>
                                    <p:animEffect transition="in" filter="fade">
                                      <p:cBhvr>
                                        <p:cTn id="69" dur="500"/>
                                        <p:tgtEl>
                                          <p:spTgt spid="10246"/>
                                        </p:tgtEl>
                                      </p:cBhvr>
                                    </p:animEffect>
                                  </p:childTnLst>
                                  <p:subTnLst>
                                    <p:audio>
                                      <p:cMediaNode>
                                        <p:cTn display="0" masterRel="sameClick">
                                          <p:stCondLst>
                                            <p:cond evt="begin" delay="0">
                                              <p:tn val="67"/>
                                            </p:cond>
                                          </p:stCondLst>
                                          <p:endCondLst>
                                            <p:cond evt="onStopAudio" delay="0">
                                              <p:tgtEl>
                                                <p:sldTgt/>
                                              </p:tgtEl>
                                            </p:cond>
                                          </p:endCondLst>
                                        </p:cTn>
                                        <p:tgtEl>
                                          <p:sndTgt r:embed="rId9" name="cu_cuad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6" grpId="0"/>
      <p:bldP spid="11" grpId="0"/>
      <p:bldP spid="15"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81102-000E-724D-BCDD-A420A33693F8}"/>
              </a:ext>
            </a:extLst>
          </p:cNvPr>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cu</a:t>
            </a:r>
            <a:endParaRPr lang="en-US" sz="12000" b="0"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extBox 5"/>
          <p:cNvSpPr txBox="1"/>
          <p:nvPr/>
        </p:nvSpPr>
        <p:spPr>
          <a:xfrm>
            <a:off x="4528053" y="3165569"/>
            <a:ext cx="3135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ltura</a:t>
            </a:r>
          </a:p>
        </p:txBody>
      </p:sp>
      <p:sp>
        <p:nvSpPr>
          <p:cNvPr id="11" name="TextBox 10"/>
          <p:cNvSpPr txBox="1"/>
          <p:nvPr/>
        </p:nvSpPr>
        <p:spPr>
          <a:xfrm>
            <a:off x="333498" y="3341339"/>
            <a:ext cx="381740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char</a:t>
            </a:r>
          </a:p>
        </p:txBody>
      </p:sp>
      <p:sp>
        <p:nvSpPr>
          <p:cNvPr id="15" name="TextBox 14"/>
          <p:cNvSpPr txBox="1"/>
          <p:nvPr/>
        </p:nvSpPr>
        <p:spPr>
          <a:xfrm>
            <a:off x="4444663" y="4304819"/>
            <a:ext cx="3302673"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ela</a:t>
            </a:r>
          </a:p>
        </p:txBody>
      </p:sp>
      <p:sp>
        <p:nvSpPr>
          <p:cNvPr id="9" name="TextBox 8"/>
          <p:cNvSpPr txBox="1"/>
          <p:nvPr/>
        </p:nvSpPr>
        <p:spPr>
          <a:xfrm>
            <a:off x="8715442" y="136199"/>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atro</a:t>
            </a:r>
          </a:p>
        </p:txBody>
      </p:sp>
      <p:sp>
        <p:nvSpPr>
          <p:cNvPr id="13" name="TextBox 12"/>
          <p:cNvSpPr txBox="1"/>
          <p:nvPr/>
        </p:nvSpPr>
        <p:spPr>
          <a:xfrm>
            <a:off x="8223849" y="3341339"/>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adro</a:t>
            </a:r>
          </a:p>
        </p:txBody>
      </p:sp>
    </p:spTree>
    <p:extLst>
      <p:ext uri="{BB962C8B-B14F-4D97-AF65-F5344CB8AC3E}">
        <p14:creationId xmlns:p14="http://schemas.microsoft.com/office/powerpoint/2010/main" val="297187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u_new.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u_cuerpo.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5" name="cu_cultura.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6" name="cu_cuatro.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cu_escucha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8" name="cu_escuela.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9" name="cu_cuad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6" grpId="0"/>
      <p:bldP spid="11" grpId="0"/>
      <p:bldP spid="15" grpId="0"/>
      <p:bldP spid="9" grpId="0"/>
      <p:bldP spid="1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5295</TotalTime>
  <Words>7600</Words>
  <Application>Microsoft Office PowerPoint</Application>
  <PresentationFormat>Widescreen</PresentationFormat>
  <Paragraphs>1355</Paragraphs>
  <Slides>55</Slides>
  <Notes>55</Notes>
  <HiddenSlides>0</HiddenSlides>
  <MMClips>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55</vt:i4>
      </vt:variant>
    </vt:vector>
  </HeadingPairs>
  <TitlesOfParts>
    <vt:vector size="62" baseType="lpstr">
      <vt:lpstr>Arial</vt:lpstr>
      <vt:lpstr>Calibri</vt:lpstr>
      <vt:lpstr>Century Gothic</vt:lpstr>
      <vt:lpstr>Tw Cen MT</vt:lpstr>
      <vt:lpstr>1_Office Theme</vt:lpstr>
      <vt:lpstr>Office Theme</vt:lpstr>
      <vt:lpstr>2_Office Theme</vt:lpstr>
      <vt:lpstr>Describing what people must  (vs can or want to) do</vt:lpstr>
      <vt:lpstr>ca</vt:lpstr>
      <vt:lpstr>ca</vt:lpstr>
      <vt:lpstr>ca</vt:lpstr>
      <vt:lpstr>co</vt:lpstr>
      <vt:lpstr>co</vt:lpstr>
      <vt:lpstr>co</vt:lpstr>
      <vt:lpstr>cu</vt:lpstr>
      <vt:lpstr>cu</vt:lpstr>
      <vt:lpstr>cu</vt:lpstr>
      <vt:lpstr>escuchar / escribir</vt:lpstr>
      <vt:lpstr>Vocabulario</vt:lpstr>
      <vt:lpstr>Talking about what people must do Using the modal verb ‘deber’</vt:lpstr>
      <vt:lpstr>debo</vt:lpstr>
      <vt:lpstr>debo</vt:lpstr>
      <vt:lpstr>Debo preparar la comida.</vt:lpstr>
      <vt:lpstr>Mi hermano debe lavar los platos.</vt:lpstr>
      <vt:lpstr>leer</vt:lpstr>
      <vt:lpstr>First, complete the text by translating the English words in gaps. Then, listen and check.</vt:lpstr>
      <vt:lpstr>First, complete the text by translating the English words in gaps. Then, listen and check.</vt:lpstr>
      <vt:lpstr>debes</vt:lpstr>
      <vt:lpstr>debes</vt:lpstr>
      <vt:lpstr>Debes llegar temprano a clase.</vt:lpstr>
      <vt:lpstr>escribir</vt:lpstr>
      <vt:lpstr>escribir</vt:lpstr>
      <vt:lpstr>escuchar / hablar</vt:lpstr>
      <vt:lpstr>Persona A</vt:lpstr>
      <vt:lpstr>Persona B</vt:lpstr>
      <vt:lpstr>Persona A</vt:lpstr>
      <vt:lpstr>Persona B</vt:lpstr>
      <vt:lpstr>Describing what people must  (vs can or want to) do</vt:lpstr>
      <vt:lpstr>¿Qué escuchas? ¿[CA], [CO] o [CU]?</vt:lpstr>
      <vt:lpstr>¿Qué escuchas? ¿[CA], [CO] o [CU]?</vt:lpstr>
      <vt:lpstr>¿Qué escuchas? ¿[CA], [CO] o [CU]?</vt:lpstr>
      <vt:lpstr>¿Qué escuchas? ¿[CA], [CO] o [CU]?</vt:lpstr>
      <vt:lpstr>¿Qué escuchas? ¿[CA], [CO] o [CU]?</vt:lpstr>
      <vt:lpstr>Repaso</vt:lpstr>
      <vt:lpstr>Repaso</vt:lpstr>
      <vt:lpstr>Repaso</vt:lpstr>
      <vt:lpstr>Repaso</vt:lpstr>
      <vt:lpstr>Repaso</vt:lpstr>
      <vt:lpstr>Repaso</vt:lpstr>
      <vt:lpstr>Repaso</vt:lpstr>
      <vt:lpstr>Repaso</vt:lpstr>
      <vt:lpstr>Vocabulario</vt:lpstr>
      <vt:lpstr>leer</vt:lpstr>
      <vt:lpstr>Leonor está frustrada. She has left a voicemail message for a teen magazine with an advice section. In the transcript there are some words missing.</vt:lpstr>
      <vt:lpstr>Find all examples of two verbs together in the text, and write the English translation for each verb phrase.</vt:lpstr>
      <vt:lpstr>Find all examples of two verbs together in the text, and write the English translation for each verb phrase.</vt:lpstr>
      <vt:lpstr>Find all examples of two verbs together in the text, and write the English translation for each verb phrase.</vt:lpstr>
      <vt:lpstr>Have you understood Leonor’s message? </vt:lpstr>
      <vt:lpstr>Have you understood Leonor’s message? </vt:lpstr>
      <vt:lpstr>Leticia, the magazine’s lifestyle guru, has responded to Leonor!</vt:lpstr>
      <vt:lpstr>Leticia, the magazine’s lifestyle guru, has responded to Leonor!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what you do with other people</dc:title>
  <dc:creator>Ivan L. Avaca</dc:creator>
  <cp:lastModifiedBy>Mollie Bentley-Smith</cp:lastModifiedBy>
  <cp:revision>388</cp:revision>
  <dcterms:created xsi:type="dcterms:W3CDTF">2020-01-27T16:42:14Z</dcterms:created>
  <dcterms:modified xsi:type="dcterms:W3CDTF">2022-07-05T15:04:57Z</dcterms:modified>
</cp:coreProperties>
</file>