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 id="2147483711" r:id="rId3"/>
    <p:sldMasterId id="2147483726" r:id="rId4"/>
  </p:sldMasterIdLst>
  <p:notesMasterIdLst>
    <p:notesMasterId r:id="rId28"/>
  </p:notesMasterIdLst>
  <p:sldIdLst>
    <p:sldId id="264" r:id="rId5"/>
    <p:sldId id="391" r:id="rId6"/>
    <p:sldId id="630" r:id="rId7"/>
    <p:sldId id="633" r:id="rId8"/>
    <p:sldId id="752" r:id="rId9"/>
    <p:sldId id="749" r:id="rId10"/>
    <p:sldId id="267" r:id="rId11"/>
    <p:sldId id="751" r:id="rId12"/>
    <p:sldId id="748" r:id="rId13"/>
    <p:sldId id="392" r:id="rId14"/>
    <p:sldId id="268" r:id="rId15"/>
    <p:sldId id="270" r:id="rId16"/>
    <p:sldId id="269" r:id="rId17"/>
    <p:sldId id="272" r:id="rId18"/>
    <p:sldId id="635" r:id="rId19"/>
    <p:sldId id="634" r:id="rId20"/>
    <p:sldId id="754" r:id="rId21"/>
    <p:sldId id="753" r:id="rId22"/>
    <p:sldId id="300" r:id="rId23"/>
    <p:sldId id="626" r:id="rId24"/>
    <p:sldId id="755" r:id="rId25"/>
    <p:sldId id="277" r:id="rId26"/>
    <p:sldId id="27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8BDF07-0B76-3BA5-ED51-7569E5681032}" name="Potter, Hilary" initials="PH" userId="S::Hilary.Potter@rhul.ac.uk::20150f2b-a223-402d-b852-9f70c028097d" providerId="AD"/>
  <p188:author id="{ED2A2E7F-514A-C029-C648-E4112C2BFB9C}" name="Potter, Hilary" initials="PH" userId="Potter, Hilary" providerId="None"/>
  <p188:author id="{DEA73184-A570-DC73-8F7F-A9A39B58546D}" name="Rachel Hawkes" initials="RH" userId="S::RHawkes@combertonvc.org::5e669c2b-3608-40aa-930e-cb573f7025a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CC"/>
    <a:srgbClr val="B887E0"/>
    <a:srgbClr val="FEFAF0"/>
    <a:srgbClr val="FBF0D5"/>
    <a:srgbClr val="FFF6D4"/>
    <a:srgbClr val="3D3C3C"/>
    <a:srgbClr val="FFCC00"/>
    <a:srgbClr val="FFEEAB"/>
    <a:srgbClr val="AC8300"/>
    <a:srgbClr val="52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D23E7F-08FA-4D03-8092-18604A259D19}" v="5" dt="2023-01-06T14:27:48.9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21" autoAdjust="0"/>
    <p:restoredTop sz="65032" autoAdjust="0"/>
  </p:normalViewPr>
  <p:slideViewPr>
    <p:cSldViewPr snapToGrid="0">
      <p:cViewPr varScale="1">
        <p:scale>
          <a:sx n="68" d="100"/>
          <a:sy n="68" d="100"/>
        </p:scale>
        <p:origin x="1160" y="200"/>
      </p:cViewPr>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16/02/2023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e.wikipedia.org/wiki/Christine_Th%C3%BCrmer"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e.wikipedia.org/wiki/Christine_Th%C3%BCrmer"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dl.ecml.at/LanguageFun/Celebritiesspeakinglanguages/tabid/3113/language/en-GB/Default.aspx"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edl.ecml.at/LanguageFun/Celebritiesspeakinglanguages/tabid/3113/language/en-GB/Default.aspx"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dl.ecml.at/LanguageFun/Celebritiesspeakinglanguages/tabid/3113/language/en-GB/Default.aspx"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dl.ecml.at/LanguageFun/Celebritiesspeakinglanguages/tabid/3113/language/en-GB/Default.aspx"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babbel.com/en/magazine/who-are-the-most-multilingual-celebrities-in-the-world"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www.betranslated.com/blog/most-famous-multilingual-people-history/#:~:text=Tolkien%20was%20a%20famed%20linguist%20not%20just%20in,Jos%C3%A9%20Mourinho%20%28January%2026%2C%201963%20%E2%80%93%20Current%20Day%29" TargetMode="External"/><Relationship Id="rId4" Type="http://schemas.openxmlformats.org/officeDocument/2006/relationships/hyperlink" Target="https://edl.ecml.at/LanguageFun/Celebritiesspeakinglanguages/tabid/3113/language/en-GB/Default.aspx"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babbel.com/en/magazine/who-are-the-most-multilingual-celebrities-in-the-world"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www.betranslated.com/blog/most-famous-multilingual-people-history/#:~:text=Tolkien%20was%20a%20famed%20linguist%20not%20just%20in,Jos%C3%A9%20Mourinho%20%28January%2026%2C%201963%20%E2%80%93%20Current%20Day%29" TargetMode="External"/><Relationship Id="rId4" Type="http://schemas.openxmlformats.org/officeDocument/2006/relationships/hyperlink" Target="https://edl.ecml.at/LanguageFun/Celebritiesspeakinglanguages/tabid/3113/language/en-GB/Default.aspx"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Century Gothic" panose="020B0502020202020204" pitchFamily="34" charset="0"/>
              </a:rPr>
              <a:t>Introduce plural noun rules 7-</a:t>
            </a:r>
            <a:r>
              <a:rPr lang="en-GB" sz="1800" b="1" i="0" u="none" strike="noStrike" dirty="0">
                <a:solidFill>
                  <a:srgbClr val="000000"/>
                </a:solidFill>
                <a:effectLst/>
                <a:latin typeface="Century Gothic" panose="020B0502020202020204" pitchFamily="34" charset="0"/>
              </a:rPr>
              <a:t>9 </a:t>
            </a:r>
            <a:br>
              <a:rPr lang="en-GB" sz="1800" b="0" i="0" u="none" strike="noStrike" dirty="0">
                <a:solidFill>
                  <a:srgbClr val="000000"/>
                </a:solidFill>
                <a:effectLst/>
                <a:latin typeface="Century Gothic" panose="020B0502020202020204" pitchFamily="34" charset="0"/>
              </a:rPr>
            </a:br>
            <a:r>
              <a:rPr lang="en-GB" sz="1800" b="0" i="0" u="none" strike="noStrike" dirty="0">
                <a:solidFill>
                  <a:srgbClr val="000000"/>
                </a:solidFill>
                <a:effectLst/>
                <a:latin typeface="Century Gothic" panose="020B0502020202020204" pitchFamily="34" charset="0"/>
              </a:rPr>
              <a:t>(-se, (e)n, </a:t>
            </a:r>
            <a:r>
              <a:rPr lang="en-GB" sz="1800" b="0" i="0" u="none" strike="noStrike" dirty="0" err="1">
                <a:solidFill>
                  <a:srgbClr val="000000"/>
                </a:solidFill>
                <a:effectLst/>
                <a:latin typeface="Century Gothic" panose="020B0502020202020204" pitchFamily="34" charset="0"/>
              </a:rPr>
              <a:t>e+umlaut</a:t>
            </a:r>
            <a:r>
              <a:rPr lang="en-GB" sz="1800" b="0" i="0" u="none" strike="noStrike" dirty="0">
                <a:solidFill>
                  <a:srgbClr val="000000"/>
                </a:solidFill>
                <a:effectLst/>
                <a:latin typeface="Century Gothic" panose="020B0502020202020204" pitchFamily="34" charset="0"/>
              </a:rPr>
              <a:t>)</a:t>
            </a:r>
            <a:br>
              <a:rPr lang="en-GB" sz="1800" b="0" i="0" u="none" strike="noStrike" dirty="0">
                <a:solidFill>
                  <a:srgbClr val="000000"/>
                </a:solidFill>
                <a:effectLst/>
                <a:latin typeface="Century Gothic" panose="020B0502020202020204" pitchFamily="34" charset="0"/>
              </a:rPr>
            </a:br>
            <a:r>
              <a:rPr lang="en-GB" sz="1800" b="0" i="0" u="none" strike="noStrike" dirty="0">
                <a:solidFill>
                  <a:srgbClr val="000000"/>
                </a:solidFill>
                <a:effectLst/>
                <a:latin typeface="Century Gothic" panose="020B0502020202020204" pitchFamily="34" charset="0"/>
              </a:rPr>
              <a:t>Introduce irregular verb WISSEN (vs </a:t>
            </a:r>
            <a:r>
              <a:rPr lang="en-GB" sz="1800" b="0" i="0" u="none" strike="noStrike" dirty="0" err="1">
                <a:solidFill>
                  <a:srgbClr val="000000"/>
                </a:solidFill>
                <a:effectLst/>
                <a:latin typeface="Century Gothic" panose="020B0502020202020204" pitchFamily="34" charset="0"/>
              </a:rPr>
              <a:t>kennen</a:t>
            </a:r>
            <a:r>
              <a:rPr lang="en-GB" sz="1800" b="0" i="0" u="none" strike="noStrike" dirty="0">
                <a:solidFill>
                  <a:srgbClr val="000000"/>
                </a:solidFill>
                <a:effectLst/>
                <a:latin typeface="Century Gothic" panose="020B0502020202020204" pitchFamily="34" charset="0"/>
              </a:rPr>
              <a:t> vs </a:t>
            </a:r>
            <a:r>
              <a:rPr lang="en-GB" sz="1800" b="0" i="0" u="none" strike="noStrike" dirty="0" err="1">
                <a:solidFill>
                  <a:srgbClr val="000000"/>
                </a:solidFill>
                <a:effectLst/>
                <a:latin typeface="Century Gothic" panose="020B0502020202020204" pitchFamily="34" charset="0"/>
              </a:rPr>
              <a:t>können</a:t>
            </a:r>
            <a:r>
              <a:rPr lang="en-GB" sz="1800" b="0" i="0" u="none" strike="noStrike" dirty="0">
                <a:solidFill>
                  <a:srgbClr val="000000"/>
                </a:solidFill>
                <a:effectLst/>
                <a:latin typeface="Century Gothic" panose="020B0502020202020204" pitchFamily="34" charset="0"/>
              </a:rPr>
              <a:t>)</a:t>
            </a:r>
            <a:br>
              <a:rPr lang="en-GB" sz="1800" b="0" i="0" u="none" strike="noStrike" dirty="0">
                <a:solidFill>
                  <a:srgbClr val="000000"/>
                </a:solidFill>
                <a:effectLst/>
                <a:latin typeface="Century Gothic" panose="020B0502020202020204" pitchFamily="34" charset="0"/>
              </a:rPr>
            </a:br>
            <a:r>
              <a:rPr lang="en-GB" sz="1800" b="0" i="0" u="none" strike="noStrike" dirty="0">
                <a:solidFill>
                  <a:srgbClr val="000000"/>
                </a:solidFill>
                <a:effectLst/>
                <a:latin typeface="Century Gothic" panose="020B0502020202020204" pitchFamily="34" charset="0"/>
              </a:rPr>
              <a:t>Introduce adjectives that are identical as adverbs</a:t>
            </a:r>
            <a:r>
              <a:rPr lang="en-GB" b="0" dirty="0"/>
              <a:t> </a:t>
            </a:r>
            <a:br>
              <a:rPr lang="en-GB" sz="1200" b="1" dirty="0"/>
            </a:br>
            <a:r>
              <a:rPr lang="en-GB" sz="1200" b="0" dirty="0"/>
              <a:t>Revisit strong verbs in the present tense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Revisit nominalisation of infinitive verbs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Phonics: </a:t>
            </a:r>
            <a:br>
              <a:rPr lang="en-GB" sz="1200" b="1" i="0" u="none" strike="noStrike" kern="1200" cap="none" dirty="0">
                <a:solidFill>
                  <a:schemeClr val="tx1"/>
                </a:solidFill>
                <a:effectLst/>
                <a:latin typeface="+mn-lt"/>
                <a:ea typeface="Calibri"/>
                <a:cs typeface="Calibri"/>
                <a:sym typeface="Calibri"/>
              </a:rPr>
            </a:br>
            <a:r>
              <a:rPr lang="nn-NO" sz="1200" b="0" i="0" u="none" strike="noStrike" kern="1200" cap="none" dirty="0">
                <a:solidFill>
                  <a:schemeClr val="tx1"/>
                </a:solidFill>
                <a:effectLst/>
                <a:latin typeface="+mn-lt"/>
                <a:ea typeface="Calibri"/>
                <a:cs typeface="Calibri"/>
                <a:sym typeface="Calibri"/>
              </a:rPr>
              <a:t>long and short [e]|short [i][ie]|[a]|[ä]|[au]|[äu] - [link to grammar: present tense strong verbs, plural rule 7]</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b="0" i="0" u="none" strike="noStrike" kern="1200" cap="none" dirty="0">
                <a:solidFill>
                  <a:schemeClr val="tx1"/>
                </a:solidFill>
                <a:effectLst/>
                <a:latin typeface="+mn-lt"/>
                <a:ea typeface="Calibri"/>
                <a:cs typeface="Calibri"/>
                <a:sym typeface="Calibri"/>
              </a:rPr>
              <a:t>[ß] [ss] [-s] - [link to grammar: plural rule 9, present tense strong verbs]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i="0" u="none" strike="noStrike" kern="1200" cap="none" dirty="0">
                <a:solidFill>
                  <a:schemeClr val="tx1"/>
                </a:solidFill>
                <a:effectLst/>
                <a:latin typeface="+mn-lt"/>
                <a:ea typeface="Calibri"/>
                <a:cs typeface="Calibri"/>
                <a:sym typeface="Calibri"/>
              </a:rPr>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de-DE" b="1" dirty="0"/>
              <a:t>New vocabulary</a:t>
            </a:r>
            <a:r>
              <a:rPr lang="de-DE" dirty="0"/>
              <a:t>: stimmen; stimmen für + noun [490] weiß [78] weißt [78] Brille [n/a] Ergebnis [386] Ohr [1088] schade [2788] sogar [226] auffallen (H) [1160] aufgeben (H) [1371] betreffen (H) [416] gelten (H) [158] veröffentlichen (H) [1453] Inhalt (H) [1065] Kenntnis (H) [1536] Macht (H) [1098] Verständnis (H) [1578] schrecklich (H) [2200] wissenschaftlich (H) [909] entweder (H) [1100] falls (H) [1170]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Revisit 1</a:t>
            </a:r>
            <a:r>
              <a:rPr lang="de-DE" dirty="0"/>
              <a:t>: </a:t>
            </a:r>
            <a:r>
              <a:rPr lang="de-DE" dirty="0">
                <a:highlight>
                  <a:srgbClr val="FFFF00"/>
                </a:highlight>
              </a:rPr>
              <a:t>bedeuten [398] (der) Deutsche, (ein) Deutscher [499] (die, eine) Deutsche [499] England [1762] Engländer [3903] EU (Europäische Union) [726] Großbritannien [1640] Heimat [1305] Herr2 [154] Kunde [519] Mensch!2 Menschen1 [90] Name [255] Staaten [337] USA (Vereinigte Staaten von Amerika) [409] bi(sexuell) [n/a] englisch [662] europäisch [335] französisch [816] hetero(sexuell) [n/a] lesbisch [n/a] nicht binär [n/a] schwul [3961] spanisch [1919]  besitzen (H) [586] stammen aus + noun (H) [908] Amerikaner (H) [1741] Maschine (H) [1237] eigentlich (H) [151] österreichisch (H) [1511] Schweizer (H) [1274] </a:t>
            </a:r>
          </a:p>
          <a:p>
            <a:r>
              <a:rPr lang="de-DE" b="1" dirty="0"/>
              <a:t>Revisit 2</a:t>
            </a:r>
            <a:r>
              <a:rPr lang="de-DE" dirty="0"/>
              <a:t>: --</a:t>
            </a:r>
          </a:p>
          <a:p>
            <a:r>
              <a:rPr lang="en-GB" b="1" i="0" dirty="0"/>
              <a:t>Thematic revisited vocabulary</a:t>
            </a:r>
            <a:r>
              <a:rPr lang="en-GB" b="0" i="0" dirty="0"/>
              <a:t>: </a:t>
            </a:r>
            <a:r>
              <a:rPr lang="de-DE" b="0" i="0" dirty="0"/>
              <a:t>anfangen [497] helfen [338] kennen [216] lassen [83] mitnehmen [1459] schlafen [679] sehen [79] sprechen [161] sterben (an</a:t>
            </a:r>
            <a:r>
              <a:rPr lang="de-DE" b="0" i="0" baseline="30000" dirty="0"/>
              <a:t>dat. </a:t>
            </a:r>
            <a:r>
              <a:rPr lang="de-DE" b="0" i="0" dirty="0"/>
              <a:t>+ noun) [475] verbessern [1194] vergessen [584] versprechen [1056] verstehen; sich verstehen (mit) [211] (Natur)wissenschaft [4425] Angst (vor</a:t>
            </a:r>
            <a:r>
              <a:rPr lang="de-DE" b="0" i="0" baseline="30000" dirty="0"/>
              <a:t>dat. </a:t>
            </a:r>
            <a:r>
              <a:rPr lang="de-DE" b="0" i="0" dirty="0"/>
              <a:t>+ noun) [392] Auge [222] Gefahr [841] Nacht [325] Wochenende [1243] arm [1475] ungefähr [1458] aber [31] dass [20] denn [93] obwohl [390] oder [35] und [2] weil [88] enthalten (H) [562] erhalten</a:t>
            </a:r>
            <a:r>
              <a:rPr lang="de-DE" b="0" i="0" baseline="30000" dirty="0"/>
              <a:t>1</a:t>
            </a:r>
            <a:r>
              <a:rPr lang="de-DE" b="0" i="0" dirty="0"/>
              <a:t> (H) [287] Wissenschaftler (H) [1522] etwa (H) [181] ob (H) [127] </a:t>
            </a:r>
          </a:p>
          <a:p>
            <a:r>
              <a:rPr lang="de-DE" b="1" i="0" dirty="0"/>
              <a:t>Revisited function words</a:t>
            </a:r>
            <a:r>
              <a:rPr lang="de-DE" b="0" i="0" dirty="0"/>
              <a:t>: wissen</a:t>
            </a:r>
          </a:p>
          <a:p>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a:t>
            </a:fld>
            <a:endParaRPr lang="en-GB"/>
          </a:p>
        </p:txBody>
      </p:sp>
    </p:spTree>
    <p:extLst>
      <p:ext uri="{BB962C8B-B14F-4D97-AF65-F5344CB8AC3E}">
        <p14:creationId xmlns:p14="http://schemas.microsoft.com/office/powerpoint/2010/main" val="357699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F/H</a:t>
            </a:r>
            <a:br>
              <a:rPr lang="en-GB" b="1" dirty="0"/>
            </a:br>
            <a:r>
              <a:rPr lang="en-GB" b="1" dirty="0"/>
              <a:t>Timing: 2 minutes</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practise word knowledge by differentiating between nominalised verbs and Rule 9 plural forms, both of which end in (e)n.</a:t>
            </a:r>
            <a:br>
              <a:rPr lang="en-GB" b="0" dirty="0"/>
            </a:br>
            <a:r>
              <a:rPr lang="en-GB" b="1" dirty="0"/>
              <a:t>Note</a:t>
            </a:r>
            <a:r>
              <a:rPr lang="en-GB" b="0" dirty="0"/>
              <a:t>: these are all revisited words (except for Herzen, just encountered on the previous slide), though the plural noun forms are not yet known.</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Procedure:</a:t>
            </a:r>
          </a:p>
          <a:p>
            <a:pPr marL="228600" indent="-228600">
              <a:buAutoNum type="arabicPeriod"/>
            </a:pPr>
            <a:r>
              <a:rPr lang="en-GB" dirty="0"/>
              <a:t>Students divide their page in half and title each side: Verb nouns | Rule 9 plurals.</a:t>
            </a:r>
          </a:p>
          <a:p>
            <a:pPr marL="228600" indent="-228600">
              <a:buAutoNum type="arabicPeriod"/>
            </a:pPr>
            <a:r>
              <a:rPr lang="en-GB" dirty="0"/>
              <a:t>Click to listen.</a:t>
            </a:r>
          </a:p>
          <a:p>
            <a:pPr marL="228600" indent="-228600">
              <a:buAutoNum type="arabicPeriod"/>
            </a:pPr>
            <a:r>
              <a:rPr lang="en-GB" dirty="0"/>
              <a:t>Students transcribe the whole words into the correct ‘box’.</a:t>
            </a:r>
          </a:p>
          <a:p>
            <a:pPr marL="228600" indent="-228600">
              <a:buAutoNum type="arabicPeriod"/>
            </a:pPr>
            <a:r>
              <a:rPr lang="en-GB" dirty="0"/>
              <a:t>Elicit the answers in German and the word meanings and click to reveal the answers.</a:t>
            </a:r>
          </a:p>
          <a:p>
            <a:pPr marL="0" indent="0">
              <a:buNone/>
            </a:pPr>
            <a:endParaRPr lang="en-GB" dirty="0"/>
          </a:p>
          <a:p>
            <a:pPr marL="0" indent="0">
              <a:buNone/>
            </a:pPr>
            <a:r>
              <a:rPr lang="en-GB" b="1" dirty="0"/>
              <a:t>Transcript: </a:t>
            </a:r>
          </a:p>
          <a:p>
            <a:pPr marL="342900" indent="-342900">
              <a:lnSpc>
                <a:spcPct val="107000"/>
              </a:lnSpc>
              <a:spcAft>
                <a:spcPts val="800"/>
              </a:spcAft>
              <a:buFont typeface="+mj-lt"/>
              <a:buAutoNum type="arabicPeriod"/>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Ohren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mj-lt"/>
              <a:buAutoNum type="arabicPeriod"/>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Betten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Schlafen</a:t>
            </a:r>
          </a:p>
          <a:p>
            <a:pPr marL="342900" indent="-342900">
              <a:lnSpc>
                <a:spcPct val="107000"/>
              </a:lnSpc>
              <a:spcAft>
                <a:spcPts val="800"/>
              </a:spcAft>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Vergessen</a:t>
            </a:r>
          </a:p>
          <a:p>
            <a:pPr marL="342900" indent="-342900">
              <a:lnSpc>
                <a:spcPct val="107000"/>
              </a:lnSpc>
              <a:spcAft>
                <a:spcPts val="800"/>
              </a:spcAft>
              <a:buFont typeface="+mj-lt"/>
              <a:buAutoNum type="arabicPeriod"/>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Interessen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Herzen</a:t>
            </a:r>
          </a:p>
          <a:p>
            <a:pPr marL="342900" indent="-342900">
              <a:lnSpc>
                <a:spcPct val="107000"/>
              </a:lnSpc>
              <a:spcAft>
                <a:spcPts val="800"/>
              </a:spcAft>
              <a:buFont typeface="+mj-lt"/>
              <a:buAutoNum type="arabicPeriod"/>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Sterben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mj-lt"/>
              <a:buAutoNum type="arabicPeriod"/>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Hemden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Sehen</a:t>
            </a:r>
          </a:p>
          <a:p>
            <a:pPr marL="342900" indent="-342900">
              <a:lnSpc>
                <a:spcPct val="107000"/>
              </a:lnSpc>
              <a:spcAft>
                <a:spcPts val="800"/>
              </a:spcAft>
              <a:buFont typeface="+mj-lt"/>
              <a:buAutoNum type="arabicPeriod"/>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Mitnehmen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Helfen</a:t>
            </a:r>
          </a:p>
          <a:p>
            <a:pPr marL="342900" indent="-342900">
              <a:lnSpc>
                <a:spcPct val="107000"/>
              </a:lnSpc>
              <a:spcAft>
                <a:spcPts val="800"/>
              </a:spcAft>
              <a:buFont typeface="+mj-lt"/>
              <a:buAutoNum type="arabicPeriod"/>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Wochenenden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mj-lt"/>
              <a:buAutoNum type="arabicPeriod"/>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Verbessern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mj-lt"/>
              <a:buAutoNum type="arabicPeriod"/>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Augen</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4652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Foundation – there is a Higher version of the activity on the next slide.</a:t>
            </a:r>
            <a:br>
              <a:rPr lang="en-GB" b="1" dirty="0"/>
            </a:br>
            <a:br>
              <a:rPr lang="en-GB" b="1" dirty="0"/>
            </a:br>
            <a:r>
              <a:rPr lang="en-GB" b="1" dirty="0"/>
              <a:t>Timing: 8 minutes</a:t>
            </a:r>
          </a:p>
          <a:p>
            <a:br>
              <a:rPr lang="en-GB" b="1" dirty="0"/>
            </a:br>
            <a:r>
              <a:rPr lang="en-GB" b="1" dirty="0"/>
              <a:t>Aim: </a:t>
            </a:r>
            <a:r>
              <a:rPr lang="en-GB" b="0" dirty="0"/>
              <a:t>to practise aural comprehension of vocabulary and structures from this week’s learning.</a:t>
            </a:r>
          </a:p>
          <a:p>
            <a:endParaRPr lang="en-GB" b="0" dirty="0"/>
          </a:p>
          <a:p>
            <a:r>
              <a:rPr lang="en-GB" b="1" dirty="0"/>
              <a:t>Procedure:</a:t>
            </a:r>
            <a:br>
              <a:rPr lang="en-GB" dirty="0"/>
            </a:br>
            <a:r>
              <a:rPr lang="en-GB" dirty="0"/>
              <a:t>1. Explain the task. </a:t>
            </a:r>
          </a:p>
          <a:p>
            <a:r>
              <a:rPr lang="en-GB" dirty="0"/>
              <a:t>2. Students listen to the passage and answer the questions in English.</a:t>
            </a:r>
          </a:p>
          <a:p>
            <a:r>
              <a:rPr lang="en-GB" b="1" dirty="0"/>
              <a:t>Note</a:t>
            </a:r>
            <a:r>
              <a:rPr lang="en-GB" dirty="0"/>
              <a:t>: the audio has been inserted both as individual items and as one complete passage. Teachers can use either or both, to suit the needs of their students.</a:t>
            </a:r>
            <a:br>
              <a:rPr lang="en-GB" dirty="0"/>
            </a:br>
            <a:r>
              <a:rPr lang="en-GB" dirty="0"/>
              <a:t>3. Elicit responses and click to provide the answers.</a:t>
            </a:r>
          </a:p>
          <a:p>
            <a:endParaRPr lang="en-GB" dirty="0"/>
          </a:p>
          <a:p>
            <a:pPr>
              <a:lnSpc>
                <a:spcPct val="107000"/>
              </a:lnSpc>
              <a:spcAft>
                <a:spcPts val="800"/>
              </a:spcAft>
            </a:pPr>
            <a:r>
              <a:rPr lang="en-GB" b="1" dirty="0"/>
              <a:t>Transcript</a:t>
            </a:r>
            <a:r>
              <a:rPr lang="en-GB" dirty="0"/>
              <a:t>:</a:t>
            </a:r>
            <a:br>
              <a:rPr lang="en-GB" dirty="0"/>
            </a:br>
            <a:r>
              <a:rPr lang="en-GB" sz="1800" dirty="0" err="1">
                <a:effectLst/>
                <a:latin typeface="Calibri" panose="020F0502020204030204" pitchFamily="34" charset="0"/>
                <a:ea typeface="Calibri" panose="020F0502020204030204" pitchFamily="34" charset="0"/>
                <a:cs typeface="Times New Roman" panose="02020603050405020304" pitchFamily="18" charset="0"/>
              </a:rPr>
              <a:t>Laufen</a:t>
            </a:r>
            <a:r>
              <a:rPr lang="en-GB" sz="1800" dirty="0">
                <a:effectLst/>
                <a:latin typeface="Calibri" panose="020F0502020204030204" pitchFamily="34" charset="0"/>
                <a:ea typeface="Calibri" panose="020F0502020204030204" pitchFamily="34" charset="0"/>
                <a:cs typeface="Times New Roman" panose="02020603050405020304" pitchFamily="18" charset="0"/>
              </a:rPr>
              <a:t>, Essen, </a:t>
            </a:r>
            <a:r>
              <a:rPr lang="en-GB" sz="1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Schlafen</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Das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ist</a:t>
            </a:r>
            <a:r>
              <a:rPr lang="en-GB" sz="1800" dirty="0">
                <a:effectLst/>
                <a:latin typeface="Calibri" panose="020F0502020204030204" pitchFamily="34" charset="0"/>
                <a:ea typeface="Calibri" panose="020F0502020204030204" pitchFamily="34" charset="0"/>
                <a:cs typeface="Times New Roman" panose="02020603050405020304" pitchFamily="18" charset="0"/>
              </a:rPr>
              <a:t> das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erste</a:t>
            </a:r>
            <a:r>
              <a:rPr lang="en-GB" sz="1800" dirty="0">
                <a:effectLst/>
                <a:latin typeface="Calibri" panose="020F0502020204030204" pitchFamily="34" charset="0"/>
                <a:ea typeface="Calibri" panose="020F0502020204030204" pitchFamily="34" charset="0"/>
                <a:cs typeface="Times New Roman" panose="02020603050405020304" pitchFamily="18" charset="0"/>
              </a:rPr>
              <a:t> Buch von Christine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Thürmer</a:t>
            </a:r>
            <a:r>
              <a:rPr lang="en-GB" sz="1800" dirty="0">
                <a:effectLst/>
                <a:latin typeface="Calibri" panose="020F0502020204030204" pitchFamily="34" charset="0"/>
                <a:ea typeface="Calibri" panose="020F0502020204030204" pitchFamily="34" charset="0"/>
                <a:cs typeface="Times New Roman" panose="02020603050405020304" pitchFamily="18" charset="0"/>
              </a:rPr>
              <a:t>. Sie hat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drei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Bücher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geschrieben</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Diese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drei</a:t>
            </a:r>
            <a:r>
              <a:rPr lang="en-GB" sz="1800" dirty="0">
                <a:effectLst/>
                <a:latin typeface="Calibri" panose="020F0502020204030204" pitchFamily="34" charset="0"/>
                <a:ea typeface="Calibri" panose="020F0502020204030204" pitchFamily="34" charset="0"/>
                <a:cs typeface="Times New Roman" panose="02020603050405020304" pitchFamily="18" charset="0"/>
              </a:rPr>
              <a:t> Dinge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macht</a:t>
            </a:r>
            <a:r>
              <a:rPr lang="en-GB" sz="1800" dirty="0">
                <a:effectLst/>
                <a:latin typeface="Calibri" panose="020F0502020204030204" pitchFamily="34" charset="0"/>
                <a:ea typeface="Calibri" panose="020F0502020204030204" pitchFamily="34" charset="0"/>
                <a:cs typeface="Times New Roman" panose="02020603050405020304" pitchFamily="18" charset="0"/>
              </a:rPr>
              <a:t> Christine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jeden</a:t>
            </a:r>
            <a:r>
              <a:rPr lang="en-GB" sz="1800" dirty="0">
                <a:effectLst/>
                <a:latin typeface="Calibri" panose="020F0502020204030204" pitchFamily="34" charset="0"/>
                <a:ea typeface="Calibri" panose="020F0502020204030204" pitchFamily="34" charset="0"/>
                <a:cs typeface="Times New Roman" panose="02020603050405020304" pitchFamily="18" charset="0"/>
              </a:rPr>
              <a:t> Tag.</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Sie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läuft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sie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isst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sie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schläft</a:t>
            </a:r>
            <a:r>
              <a:rPr lang="en-GB" sz="1800" dirty="0">
                <a:effectLst/>
                <a:latin typeface="Calibri" panose="020F0502020204030204" pitchFamily="34" charset="0"/>
                <a:ea typeface="Calibri" panose="020F0502020204030204" pitchFamily="34" charset="0"/>
                <a:cs typeface="Times New Roman" panose="02020603050405020304" pitchFamily="18" charset="0"/>
              </a:rPr>
              <a:t>. Gerne!</a:t>
            </a:r>
          </a:p>
          <a:p>
            <a:pPr>
              <a:lnSpc>
                <a:spcPct val="107000"/>
              </a:lnSpc>
              <a:spcAft>
                <a:spcPts val="800"/>
              </a:spcAft>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Diese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drei</a:t>
            </a:r>
            <a:r>
              <a:rPr lang="en-GB" sz="1800" dirty="0">
                <a:effectLst/>
                <a:latin typeface="Calibri" panose="020F0502020204030204" pitchFamily="34" charset="0"/>
                <a:ea typeface="Calibri" panose="020F0502020204030204" pitchFamily="34" charset="0"/>
                <a:cs typeface="Times New Roman" panose="02020603050405020304" pitchFamily="18" charset="0"/>
              </a:rPr>
              <a:t> Dinge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macht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sie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überall</a:t>
            </a:r>
            <a:r>
              <a:rPr lang="en-GB" sz="1800" dirty="0">
                <a:effectLst/>
                <a:latin typeface="Calibri" panose="020F0502020204030204" pitchFamily="34" charset="0"/>
                <a:ea typeface="Calibri" panose="020F0502020204030204" pitchFamily="34" charset="0"/>
                <a:cs typeface="Times New Roman" panose="02020603050405020304" pitchFamily="18" charset="0"/>
              </a:rPr>
              <a:t> auf der Welt.</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Heute, am 25. August 2022 lese ich auf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Christines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Blogseite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dass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sie</a:t>
            </a:r>
            <a:r>
              <a:rPr lang="en-GB" sz="1800" dirty="0">
                <a:effectLst/>
                <a:latin typeface="Calibri" panose="020F0502020204030204" pitchFamily="34" charset="0"/>
                <a:ea typeface="Calibri" panose="020F0502020204030204" pitchFamily="34" charset="0"/>
                <a:cs typeface="Times New Roman" panose="02020603050405020304" pitchFamily="18" charset="0"/>
              </a:rPr>
              <a:t> 60.000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Kilometer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zu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Fuß</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gelaufen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ist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dass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sie</a:t>
            </a:r>
            <a:r>
              <a:rPr lang="en-GB" sz="1800" dirty="0">
                <a:effectLst/>
                <a:latin typeface="Calibri" panose="020F0502020204030204" pitchFamily="34" charset="0"/>
                <a:ea typeface="Calibri" panose="020F0502020204030204" pitchFamily="34" charset="0"/>
                <a:cs typeface="Times New Roman" panose="02020603050405020304" pitchFamily="18" charset="0"/>
              </a:rPr>
              <a:t> 30.000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Kilometer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mit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dem</a:t>
            </a:r>
            <a:r>
              <a:rPr lang="en-GB" sz="1800" dirty="0">
                <a:effectLst/>
                <a:latin typeface="Calibri" panose="020F0502020204030204" pitchFamily="34" charset="0"/>
                <a:ea typeface="Calibri" panose="020F0502020204030204" pitchFamily="34" charset="0"/>
                <a:cs typeface="Times New Roman" panose="02020603050405020304" pitchFamily="18" charset="0"/>
              </a:rPr>
              <a:t> Rad und 6.500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Kilometer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mit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dem</a:t>
            </a:r>
            <a:r>
              <a:rPr lang="en-GB" sz="1800" dirty="0">
                <a:effectLst/>
                <a:latin typeface="Calibri" panose="020F0502020204030204" pitchFamily="34" charset="0"/>
                <a:ea typeface="Calibri" panose="020F0502020204030204" pitchFamily="34" charset="0"/>
                <a:cs typeface="Times New Roman" panose="02020603050405020304" pitchFamily="18" charset="0"/>
              </a:rPr>
              <a:t> Boot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gefahren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ist</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GB" dirty="0"/>
          </a:p>
          <a:p>
            <a:r>
              <a:rPr lang="en-GB" b="1" dirty="0"/>
              <a:t>Differentiation</a:t>
            </a:r>
            <a:r>
              <a:rPr lang="en-GB" dirty="0"/>
              <a:t>: to increase the level of challenge, teachers could remove the questions and set the activity as a </a:t>
            </a:r>
            <a:r>
              <a:rPr lang="en-GB" dirty="0" err="1"/>
              <a:t>dictagloss</a:t>
            </a:r>
            <a:r>
              <a:rPr lang="en-GB" dirty="0"/>
              <a:t>. Students listen to the whole passage and write notes in English. They then have time to work in pairs or small groups to reconstruct the passage. A word-for-word reconstruction is not the aim, rather a written version that contains and successfully communicates all of the main information from the original passage.</a:t>
            </a:r>
            <a:br>
              <a:rPr lang="en-GB" dirty="0"/>
            </a:br>
            <a:endParaRPr lang="en-GB" dirty="0"/>
          </a:p>
          <a:p>
            <a:r>
              <a:rPr lang="en-GB" b="1" dirty="0"/>
              <a:t>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https://de.wikipedia.org/wiki/Christine_Th%C3%BCrmer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r>
              <a:rPr lang="en-GB" b="1" dirty="0"/>
              <a:t>Image attribution</a:t>
            </a:r>
            <a:r>
              <a:rPr lang="en-GB" dirty="0"/>
              <a:t>:</a:t>
            </a:r>
            <a:br>
              <a:rPr lang="en-GB" dirty="0"/>
            </a:br>
            <a:r>
              <a:rPr lang="en-US" dirty="0"/>
              <a:t>Christine </a:t>
            </a:r>
            <a:r>
              <a:rPr lang="en-US" dirty="0" err="1"/>
              <a:t>Thürmer</a:t>
            </a:r>
            <a:r>
              <a:rPr lang="en-US" dirty="0"/>
              <a:t>, CC BY-SA 4.0 via Wikimedia Commons</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1314878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Higher – there is a Foundation version of the activity on the previous slide.</a:t>
            </a:r>
            <a:br>
              <a:rPr lang="en-GB" b="1" dirty="0"/>
            </a:br>
            <a:br>
              <a:rPr lang="en-GB" b="1" dirty="0"/>
            </a:br>
            <a:r>
              <a:rPr lang="en-GB" b="1" dirty="0"/>
              <a:t>Timing: 8 minutes</a:t>
            </a:r>
          </a:p>
          <a:p>
            <a:br>
              <a:rPr lang="en-GB" b="1" dirty="0"/>
            </a:br>
            <a:r>
              <a:rPr lang="en-GB" b="1" dirty="0"/>
              <a:t>Aim: </a:t>
            </a:r>
            <a:r>
              <a:rPr lang="en-GB" b="0" dirty="0"/>
              <a:t>to practise aural comprehension of vocabulary and structures from this week’s learning.</a:t>
            </a:r>
          </a:p>
          <a:p>
            <a:endParaRPr lang="en-GB" b="0" dirty="0"/>
          </a:p>
          <a:p>
            <a:r>
              <a:rPr lang="en-GB" b="1" dirty="0"/>
              <a:t>Procedure:</a:t>
            </a:r>
            <a:br>
              <a:rPr lang="en-GB" dirty="0"/>
            </a:br>
            <a:r>
              <a:rPr lang="en-GB" dirty="0"/>
              <a:t>1. Explain the task. </a:t>
            </a:r>
          </a:p>
          <a:p>
            <a:r>
              <a:rPr lang="en-GB" dirty="0"/>
              <a:t>2. Students listen to the passage and answer the questions in English.</a:t>
            </a:r>
          </a:p>
          <a:p>
            <a:r>
              <a:rPr lang="en-GB" b="1" dirty="0"/>
              <a:t>Note</a:t>
            </a:r>
            <a:r>
              <a:rPr lang="en-GB" dirty="0"/>
              <a:t>: the audio has been inserted both as individual items and as one complete passage. Teachers can use either or both, to suit the needs of their students.</a:t>
            </a:r>
            <a:br>
              <a:rPr lang="en-GB" dirty="0"/>
            </a:br>
            <a:r>
              <a:rPr lang="en-GB" dirty="0"/>
              <a:t>3. Elicit responses and click to provide the answers.</a:t>
            </a:r>
          </a:p>
          <a:p>
            <a:endParaRPr lang="en-GB" dirty="0"/>
          </a:p>
          <a:p>
            <a:pPr>
              <a:lnSpc>
                <a:spcPct val="107000"/>
              </a:lnSpc>
              <a:spcAft>
                <a:spcPts val="800"/>
              </a:spcAft>
            </a:pPr>
            <a:r>
              <a:rPr lang="en-GB" b="1" dirty="0"/>
              <a:t>Transcript</a:t>
            </a:r>
            <a:r>
              <a:rPr lang="en-GB" dirty="0"/>
              <a:t>:</a:t>
            </a:r>
            <a:br>
              <a:rPr lang="en-GB" dirty="0"/>
            </a:br>
            <a:r>
              <a:rPr lang="en-GB" sz="1800" dirty="0" err="1">
                <a:effectLst/>
                <a:latin typeface="Calibri" panose="020F0502020204030204" pitchFamily="34" charset="0"/>
                <a:ea typeface="Calibri" panose="020F0502020204030204" pitchFamily="34" charset="0"/>
                <a:cs typeface="Times New Roman" panose="02020603050405020304" pitchFamily="18" charset="0"/>
              </a:rPr>
              <a:t>Laufen</a:t>
            </a:r>
            <a:r>
              <a:rPr lang="en-GB" sz="1800" dirty="0">
                <a:effectLst/>
                <a:latin typeface="Calibri" panose="020F0502020204030204" pitchFamily="34" charset="0"/>
                <a:ea typeface="Calibri" panose="020F0502020204030204" pitchFamily="34" charset="0"/>
                <a:cs typeface="Times New Roman" panose="02020603050405020304" pitchFamily="18" charset="0"/>
              </a:rPr>
              <a:t>, Essen, </a:t>
            </a:r>
            <a:r>
              <a:rPr lang="en-GB" sz="1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Schlafen</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Das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ist</a:t>
            </a:r>
            <a:r>
              <a:rPr lang="en-GB" sz="1800" dirty="0">
                <a:effectLst/>
                <a:latin typeface="Calibri" panose="020F0502020204030204" pitchFamily="34" charset="0"/>
                <a:ea typeface="Calibri" panose="020F0502020204030204" pitchFamily="34" charset="0"/>
                <a:cs typeface="Times New Roman" panose="02020603050405020304" pitchFamily="18" charset="0"/>
              </a:rPr>
              <a:t> das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erste</a:t>
            </a:r>
            <a:r>
              <a:rPr lang="en-GB" sz="1800" dirty="0">
                <a:effectLst/>
                <a:latin typeface="Calibri" panose="020F0502020204030204" pitchFamily="34" charset="0"/>
                <a:ea typeface="Calibri" panose="020F0502020204030204" pitchFamily="34" charset="0"/>
                <a:cs typeface="Times New Roman" panose="02020603050405020304" pitchFamily="18" charset="0"/>
              </a:rPr>
              <a:t> Buch von Christine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Thürmer</a:t>
            </a:r>
            <a:r>
              <a:rPr lang="en-GB" sz="1800" dirty="0">
                <a:effectLst/>
                <a:latin typeface="Calibri" panose="020F0502020204030204" pitchFamily="34" charset="0"/>
                <a:ea typeface="Calibri" panose="020F0502020204030204" pitchFamily="34" charset="0"/>
                <a:cs typeface="Times New Roman" panose="02020603050405020304" pitchFamily="18" charset="0"/>
              </a:rPr>
              <a:t>. Sie hat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drei</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geschrieben</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Diese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drei</a:t>
            </a:r>
            <a:r>
              <a:rPr lang="en-GB" sz="1800" dirty="0">
                <a:effectLst/>
                <a:latin typeface="Calibri" panose="020F0502020204030204" pitchFamily="34" charset="0"/>
                <a:ea typeface="Calibri" panose="020F0502020204030204" pitchFamily="34" charset="0"/>
                <a:cs typeface="Times New Roman" panose="02020603050405020304" pitchFamily="18" charset="0"/>
              </a:rPr>
              <a:t> Dinge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sind</a:t>
            </a:r>
            <a:r>
              <a:rPr lang="en-GB" sz="1800" dirty="0">
                <a:effectLst/>
                <a:latin typeface="Calibri" panose="020F0502020204030204" pitchFamily="34" charset="0"/>
                <a:ea typeface="Calibri" panose="020F0502020204030204" pitchFamily="34" charset="0"/>
                <a:cs typeface="Times New Roman" panose="02020603050405020304" pitchFamily="18" charset="0"/>
              </a:rPr>
              <a:t> das, was Christine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macht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Jeden</a:t>
            </a:r>
            <a:r>
              <a:rPr lang="en-GB" sz="1800" dirty="0">
                <a:effectLst/>
                <a:latin typeface="Calibri" panose="020F0502020204030204" pitchFamily="34" charset="0"/>
                <a:ea typeface="Calibri" panose="020F0502020204030204" pitchFamily="34" charset="0"/>
                <a:cs typeface="Times New Roman" panose="02020603050405020304" pitchFamily="18" charset="0"/>
              </a:rPr>
              <a:t> Tag.</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Sie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läuft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sie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isst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sie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schläft</a:t>
            </a:r>
            <a:r>
              <a:rPr lang="en-GB" sz="1800" dirty="0">
                <a:effectLst/>
                <a:latin typeface="Calibri" panose="020F0502020204030204" pitchFamily="34" charset="0"/>
                <a:ea typeface="Calibri" panose="020F0502020204030204" pitchFamily="34" charset="0"/>
                <a:cs typeface="Times New Roman" panose="02020603050405020304" pitchFamily="18" charset="0"/>
              </a:rPr>
              <a:t>. Gerne!</a:t>
            </a:r>
          </a:p>
          <a:p>
            <a:pPr>
              <a:lnSpc>
                <a:spcPct val="107000"/>
              </a:lnSpc>
              <a:spcAft>
                <a:spcPts val="800"/>
              </a:spcAft>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Diese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drei</a:t>
            </a:r>
            <a:r>
              <a:rPr lang="en-GB" sz="1800" dirty="0">
                <a:effectLst/>
                <a:latin typeface="Calibri" panose="020F0502020204030204" pitchFamily="34" charset="0"/>
                <a:ea typeface="Calibri" panose="020F0502020204030204" pitchFamily="34" charset="0"/>
                <a:cs typeface="Times New Roman" panose="02020603050405020304" pitchFamily="18" charset="0"/>
              </a:rPr>
              <a:t> Dinge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macht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sie</a:t>
            </a:r>
            <a:r>
              <a:rPr lang="en-GB" sz="1800" dirty="0">
                <a:effectLst/>
                <a:latin typeface="Calibri" panose="020F0502020204030204" pitchFamily="34" charset="0"/>
                <a:ea typeface="Calibri" panose="020F0502020204030204" pitchFamily="34" charset="0"/>
                <a:cs typeface="Times New Roman" panose="02020603050405020304" pitchFamily="18" charset="0"/>
              </a:rPr>
              <a:t> in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allen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Ecken</a:t>
            </a:r>
            <a:r>
              <a:rPr lang="en-GB" sz="1800" dirty="0">
                <a:effectLst/>
                <a:latin typeface="Calibri" panose="020F0502020204030204" pitchFamily="34" charset="0"/>
                <a:ea typeface="Calibri" panose="020F0502020204030204" pitchFamily="34" charset="0"/>
                <a:cs typeface="Times New Roman" panose="02020603050405020304" pitchFamily="18" charset="0"/>
              </a:rPr>
              <a:t> der Welt.</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Christine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ist</a:t>
            </a:r>
            <a:r>
              <a:rPr lang="en-GB" sz="1800" dirty="0">
                <a:effectLst/>
                <a:latin typeface="Calibri" panose="020F0502020204030204" pitchFamily="34" charset="0"/>
                <a:ea typeface="Calibri" panose="020F0502020204030204" pitchFamily="34" charset="0"/>
                <a:cs typeface="Times New Roman" panose="02020603050405020304" pitchFamily="18" charset="0"/>
              </a:rPr>
              <a:t> die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meist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gewanderte</a:t>
            </a:r>
            <a:r>
              <a:rPr lang="en-GB" sz="1800" dirty="0">
                <a:effectLst/>
                <a:latin typeface="Calibri" panose="020F0502020204030204" pitchFamily="34" charset="0"/>
                <a:ea typeface="Calibri" panose="020F0502020204030204" pitchFamily="34" charset="0"/>
                <a:cs typeface="Times New Roman" panose="02020603050405020304" pitchFamily="18" charset="0"/>
              </a:rPr>
              <a:t> Frau der Welt.</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Heute, am 25. August 2022 lese ich auf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Christines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Blogseite</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dass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sie</a:t>
            </a:r>
            <a:r>
              <a:rPr lang="en-GB" sz="1800" dirty="0">
                <a:effectLst/>
                <a:latin typeface="Calibri" panose="020F0502020204030204" pitchFamily="34" charset="0"/>
                <a:ea typeface="Calibri" panose="020F0502020204030204" pitchFamily="34" charset="0"/>
                <a:cs typeface="Times New Roman" panose="02020603050405020304" pitchFamily="18" charset="0"/>
              </a:rPr>
              <a:t> 60.000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Kilometer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zu</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Fuß</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gelaufen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ist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dass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sie</a:t>
            </a:r>
            <a:r>
              <a:rPr lang="en-GB" sz="1800" dirty="0">
                <a:effectLst/>
                <a:latin typeface="Calibri" panose="020F0502020204030204" pitchFamily="34" charset="0"/>
                <a:ea typeface="Calibri" panose="020F0502020204030204" pitchFamily="34" charset="0"/>
                <a:cs typeface="Times New Roman" panose="02020603050405020304" pitchFamily="18" charset="0"/>
              </a:rPr>
              <a:t> 30.000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Kilometer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mit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dem</a:t>
            </a:r>
            <a:r>
              <a:rPr lang="en-GB" sz="1800" dirty="0">
                <a:effectLst/>
                <a:latin typeface="Calibri" panose="020F0502020204030204" pitchFamily="34" charset="0"/>
                <a:ea typeface="Calibri" panose="020F0502020204030204" pitchFamily="34" charset="0"/>
                <a:cs typeface="Times New Roman" panose="02020603050405020304" pitchFamily="18" charset="0"/>
              </a:rPr>
              <a:t> Rad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gefahren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ist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dass</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sie</a:t>
            </a:r>
            <a:r>
              <a:rPr lang="en-GB" sz="1800" dirty="0">
                <a:effectLst/>
                <a:latin typeface="Calibri" panose="020F0502020204030204" pitchFamily="34" charset="0"/>
                <a:ea typeface="Calibri" panose="020F0502020204030204" pitchFamily="34" charset="0"/>
                <a:cs typeface="Times New Roman" panose="02020603050405020304" pitchFamily="18" charset="0"/>
              </a:rPr>
              <a:t> 6.500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Kilometer</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mit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dem</a:t>
            </a:r>
            <a:r>
              <a:rPr lang="en-GB" sz="1800" dirty="0">
                <a:effectLst/>
                <a:latin typeface="Calibri" panose="020F0502020204030204" pitchFamily="34" charset="0"/>
                <a:ea typeface="Calibri" panose="020F0502020204030204" pitchFamily="34" charset="0"/>
                <a:cs typeface="Times New Roman" panose="02020603050405020304" pitchFamily="18" charset="0"/>
              </a:rPr>
              <a:t> Boot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gefahren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ist</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GB" dirty="0"/>
          </a:p>
          <a:p>
            <a:r>
              <a:rPr lang="en-GB" b="1" dirty="0"/>
              <a:t>Differentiation</a:t>
            </a:r>
            <a:r>
              <a:rPr lang="en-GB" dirty="0"/>
              <a:t>: to increase the level of challenge, teachers could remove the questions and set the activity as a </a:t>
            </a:r>
            <a:r>
              <a:rPr lang="en-GB" dirty="0" err="1"/>
              <a:t>dictagloss</a:t>
            </a:r>
            <a:r>
              <a:rPr lang="en-GB" dirty="0"/>
              <a:t>. Students listen to the whole passage and write notes in English. They then have time to work in pairs or small groups to reconstruct the passage.  A word-for-word reconstruction is not the aim, rather a written version that contains and successfully communicates all of the main information from the original passage.</a:t>
            </a:r>
            <a:br>
              <a:rPr lang="en-GB" dirty="0"/>
            </a:br>
            <a:endParaRPr lang="en-GB" dirty="0"/>
          </a:p>
          <a:p>
            <a:r>
              <a:rPr lang="en-GB" b="1" dirty="0"/>
              <a:t>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https://de.wikipedia.org/wiki/Christine_Th%C3%BCrmer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r>
              <a:rPr lang="en-GB" b="1" dirty="0"/>
              <a:t>Image attribution</a:t>
            </a:r>
            <a:r>
              <a:rPr lang="en-GB" dirty="0"/>
              <a:t>:</a:t>
            </a:r>
            <a:br>
              <a:rPr lang="en-GB" dirty="0"/>
            </a:br>
            <a:r>
              <a:rPr lang="en-US" dirty="0"/>
              <a:t>Christine </a:t>
            </a:r>
            <a:r>
              <a:rPr lang="en-US" dirty="0" err="1"/>
              <a:t>Thürmer</a:t>
            </a:r>
            <a:r>
              <a:rPr lang="en-US" dirty="0"/>
              <a:t>, CC BY-SA 4.0 via Wikimedia Commons</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1490452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Foundation – there is a Higher version of the activity on the next slide.</a:t>
            </a:r>
            <a:br>
              <a:rPr lang="en-GB" b="1" dirty="0"/>
            </a:br>
            <a:br>
              <a:rPr lang="en-GB" b="1" dirty="0"/>
            </a:br>
            <a:r>
              <a:rPr lang="en-GB" b="1" dirty="0"/>
              <a:t>Timing: 8 minutes</a:t>
            </a:r>
          </a:p>
          <a:p>
            <a:br>
              <a:rPr lang="en-GB" b="1" dirty="0"/>
            </a:br>
            <a:r>
              <a:rPr lang="en-GB" b="1" dirty="0"/>
              <a:t>Aim: </a:t>
            </a:r>
            <a:r>
              <a:rPr lang="en-GB" b="0" dirty="0"/>
              <a:t>to practise written comprehension of vocabulary and structures from this week’s learning.</a:t>
            </a:r>
          </a:p>
          <a:p>
            <a:endParaRPr lang="en-GB" b="0" dirty="0"/>
          </a:p>
          <a:p>
            <a:r>
              <a:rPr lang="en-GB" b="1" dirty="0"/>
              <a:t>Procedure:</a:t>
            </a:r>
            <a:br>
              <a:rPr lang="en-GB" dirty="0"/>
            </a:br>
            <a:r>
              <a:rPr lang="en-GB" dirty="0"/>
              <a:t>1. Explain the task. </a:t>
            </a:r>
          </a:p>
          <a:p>
            <a:r>
              <a:rPr lang="en-GB" dirty="0"/>
              <a:t>2. Students read the text about Christine </a:t>
            </a:r>
            <a:r>
              <a:rPr lang="en-GB" dirty="0" err="1"/>
              <a:t>Thürmer</a:t>
            </a:r>
            <a:r>
              <a:rPr lang="en-GB" dirty="0"/>
              <a:t> and answer the questions in English.</a:t>
            </a:r>
          </a:p>
          <a:p>
            <a:r>
              <a:rPr lang="en-GB" dirty="0"/>
              <a:t>3. Elicit responses and click to provide the answers.</a:t>
            </a:r>
          </a:p>
          <a:p>
            <a:endParaRPr lang="en-GB" dirty="0"/>
          </a:p>
          <a:p>
            <a:r>
              <a:rPr lang="en-GB" b="1" dirty="0"/>
              <a:t>Answers</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5. Why did Christine not do sport at school?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There wasn’t any</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6. Why did she start hiking (two details) ?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She lost her job | A friend died.</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7. How does she feel about it? (two details)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She is not </a:t>
            </a:r>
            <a:r>
              <a:rPr lang="en-GB" sz="1200" b="1" dirty="0" err="1">
                <a:effectLst/>
                <a:latin typeface="Calibri" panose="020F0502020204030204" pitchFamily="34" charset="0"/>
                <a:ea typeface="Calibri" panose="020F0502020204030204" pitchFamily="34" charset="0"/>
                <a:cs typeface="Times New Roman" panose="02020603050405020304" pitchFamily="18" charset="0"/>
              </a:rPr>
              <a:t>not</a:t>
            </a:r>
            <a:r>
              <a:rPr lang="en-GB" sz="1200" b="1" dirty="0">
                <a:effectLst/>
                <a:latin typeface="Calibri" panose="020F0502020204030204" pitchFamily="34" charset="0"/>
                <a:ea typeface="Calibri" panose="020F0502020204030204" pitchFamily="34" charset="0"/>
                <a:cs typeface="Times New Roman" panose="02020603050405020304" pitchFamily="18" charset="0"/>
              </a:rPr>
              <a:t> afraid | It makes her happy</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8. Apart from toothbrush, floss and cream, name two things Christine has with her on her travels.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Water | phone</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2354103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Higher – there is a Foundation version of the activity on the previous slide.</a:t>
            </a:r>
            <a:br>
              <a:rPr lang="en-GB" b="1" dirty="0"/>
            </a:br>
            <a:br>
              <a:rPr lang="en-GB" b="1" dirty="0"/>
            </a:br>
            <a:r>
              <a:rPr lang="en-GB" b="1" dirty="0"/>
              <a:t>Timing: 8 minutes</a:t>
            </a:r>
          </a:p>
          <a:p>
            <a:br>
              <a:rPr lang="en-GB" b="1" dirty="0"/>
            </a:br>
            <a:r>
              <a:rPr lang="en-GB" b="1" dirty="0"/>
              <a:t>Aim: </a:t>
            </a:r>
            <a:r>
              <a:rPr lang="en-GB" b="0" dirty="0"/>
              <a:t>to practise written comprehension of vocabulary and structures from this week’s learning.</a:t>
            </a:r>
          </a:p>
          <a:p>
            <a:endParaRPr lang="en-GB" b="0" dirty="0"/>
          </a:p>
          <a:p>
            <a:r>
              <a:rPr lang="en-GB" b="1" dirty="0"/>
              <a:t>Procedure:</a:t>
            </a:r>
            <a:br>
              <a:rPr lang="en-GB" dirty="0"/>
            </a:br>
            <a:r>
              <a:rPr lang="en-GB" dirty="0"/>
              <a:t>1. Explain the task. </a:t>
            </a:r>
          </a:p>
          <a:p>
            <a:r>
              <a:rPr lang="en-GB" dirty="0"/>
              <a:t>2. Students read the text about Christine </a:t>
            </a:r>
            <a:r>
              <a:rPr lang="en-GB" dirty="0" err="1"/>
              <a:t>Thürmer</a:t>
            </a:r>
            <a:r>
              <a:rPr lang="en-GB" dirty="0"/>
              <a:t> and answer the questions in English.</a:t>
            </a:r>
          </a:p>
          <a:p>
            <a:r>
              <a:rPr lang="en-GB" dirty="0"/>
              <a:t>3. Elicit responses and click to provide the answers.</a:t>
            </a:r>
          </a:p>
          <a:p>
            <a:endParaRPr lang="en-GB" dirty="0"/>
          </a:p>
          <a:p>
            <a:r>
              <a:rPr lang="en-GB" b="1" dirty="0"/>
              <a:t>Answers</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5. Why did Christine not do sport at school?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There wasn’t any</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6. Why did she start hiking (two details) ?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She lost her job | A friend died.</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7. How does she feel about it? (two details)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She is not </a:t>
            </a:r>
            <a:r>
              <a:rPr lang="en-GB" sz="1200" b="1" dirty="0" err="1">
                <a:effectLst/>
                <a:latin typeface="Calibri" panose="020F0502020204030204" pitchFamily="34" charset="0"/>
                <a:ea typeface="Calibri" panose="020F0502020204030204" pitchFamily="34" charset="0"/>
                <a:cs typeface="Times New Roman" panose="02020603050405020304" pitchFamily="18" charset="0"/>
              </a:rPr>
              <a:t>not</a:t>
            </a:r>
            <a:r>
              <a:rPr lang="en-GB" sz="1200" b="1" dirty="0">
                <a:effectLst/>
                <a:latin typeface="Calibri" panose="020F0502020204030204" pitchFamily="34" charset="0"/>
                <a:ea typeface="Calibri" panose="020F0502020204030204" pitchFamily="34" charset="0"/>
                <a:cs typeface="Times New Roman" panose="02020603050405020304" pitchFamily="18" charset="0"/>
              </a:rPr>
              <a:t> afraid | It makes her happy</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8. Apart from toothbrush, floss and cream, name two things Christine has with her on her travels.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Water | phone</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14</a:t>
            </a:fld>
            <a:endParaRPr lang="en-GB"/>
          </a:p>
        </p:txBody>
      </p:sp>
    </p:spTree>
    <p:extLst>
      <p:ext uri="{BB962C8B-B14F-4D97-AF65-F5344CB8AC3E}">
        <p14:creationId xmlns:p14="http://schemas.microsoft.com/office/powerpoint/2010/main" val="1432248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Note: this is a Foundation version of the task. The animated callouts are presented as static tip boxes on the handouts.</a:t>
            </a:r>
            <a:br>
              <a:rPr lang="en-US" b="1" dirty="0"/>
            </a:br>
            <a:br>
              <a:rPr lang="en-US" b="1" dirty="0"/>
            </a:br>
            <a:r>
              <a:rPr lang="en-US" b="1" dirty="0"/>
              <a:t>Aim: </a:t>
            </a:r>
            <a:r>
              <a:rPr lang="en-US" b="0" dirty="0"/>
              <a:t>to </a:t>
            </a:r>
            <a:r>
              <a:rPr lang="en-GB" b="0" noProof="0" dirty="0"/>
              <a:t>practise</a:t>
            </a:r>
            <a:r>
              <a:rPr lang="en-US" b="0" dirty="0"/>
              <a:t> written production of language and structures from this week and prior learning.</a:t>
            </a:r>
            <a:br>
              <a:rPr lang="en-US" sz="1200" dirty="0">
                <a:solidFill>
                  <a:schemeClr val="dk1"/>
                </a:solidFill>
                <a:latin typeface="Calibri"/>
                <a:ea typeface="Calibri"/>
                <a:cs typeface="Calibri"/>
                <a:sym typeface="Calibri"/>
              </a:rPr>
            </a:br>
            <a:br>
              <a:rPr lang="en-US" dirty="0"/>
            </a:br>
            <a:r>
              <a:rPr lang="en-US" b="1" dirty="0"/>
              <a:t>Procedure:</a:t>
            </a:r>
            <a:br>
              <a:rPr lang="en-US" dirty="0"/>
            </a:br>
            <a:r>
              <a:rPr lang="en-US" dirty="0"/>
              <a:t>1. Students translate the six sentences from English into German.</a:t>
            </a:r>
            <a:br>
              <a:rPr lang="en-US" dirty="0"/>
            </a:br>
            <a:r>
              <a:rPr lang="en-US" dirty="0"/>
              <a:t>2. Students can peer or self assess this task (at the start of next lesson, perhaps).</a:t>
            </a:r>
            <a:br>
              <a:rPr lang="en-US" dirty="0"/>
            </a:br>
            <a:br>
              <a:rPr lang="en-US" dirty="0"/>
            </a:br>
            <a:r>
              <a:rPr lang="en-US" b="1" dirty="0"/>
              <a:t>Note</a:t>
            </a:r>
            <a:r>
              <a:rPr lang="en-US" dirty="0"/>
              <a:t>: this task deliberately targets words and grammar from this week, whilst including other previously taught language, which is not credited in the mark scheme. Students should attempt full sentences, but they should also be clear which words are targeted.</a:t>
            </a:r>
            <a:br>
              <a:rPr lang="en-US" dirty="0"/>
            </a:br>
            <a:r>
              <a:rPr lang="en-US" dirty="0"/>
              <a:t>Each underlined section is worth 2 points, giving a total of 20 for the task.</a:t>
            </a:r>
            <a:br>
              <a:rPr lang="en-US" dirty="0"/>
            </a:br>
            <a:br>
              <a:rPr lang="en-US" dirty="0"/>
            </a:br>
            <a:r>
              <a:rPr lang="en-US" b="1" dirty="0"/>
              <a:t>Mark scheme</a:t>
            </a:r>
            <a:r>
              <a:rPr lang="en-US" dirty="0"/>
              <a:t>:</a:t>
            </a:r>
            <a:br>
              <a:rPr lang="en-US" dirty="0"/>
            </a:br>
            <a:r>
              <a:rPr lang="en-US" dirty="0"/>
              <a:t>2 points – message communicated accurately</a:t>
            </a:r>
            <a:br>
              <a:rPr lang="en-US" dirty="0"/>
            </a:br>
            <a:r>
              <a:rPr lang="en-US" dirty="0"/>
              <a:t>1 point – message communicated</a:t>
            </a:r>
            <a:br>
              <a:rPr lang="en-US" dirty="0"/>
            </a:br>
            <a:r>
              <a:rPr lang="en-US" dirty="0"/>
              <a:t>0 – message not communicated</a:t>
            </a:r>
            <a:br>
              <a:rPr lang="en-US" dirty="0"/>
            </a:br>
            <a:br>
              <a:rPr lang="en-US" dirty="0"/>
            </a:br>
            <a:r>
              <a:rPr lang="en-US" dirty="0"/>
              <a:t>Teachers may consider it useful to include summary tasks like this (either weekly or fortnightly), recording the scores and sharing them with students and parents (e.g., on the school's online data system). The tasks provide a very useful regular snapshot of student effort and progress over time.  In our department, we have teacher-marked every 1/3 of these tasks, with peer marking for the rest. We have generally considered that 14+/20 is a benchmark for good progress, whilst regular scores of &gt;12 are of concern.</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b="1" dirty="0"/>
              <a:t>Image attribution</a:t>
            </a:r>
            <a:r>
              <a:rPr lang="en-US" dirty="0"/>
              <a:t>:</a:t>
            </a:r>
            <a:br>
              <a:rPr lang="en-US" dirty="0"/>
            </a:br>
            <a:r>
              <a:rPr lang="en-US" dirty="0"/>
              <a:t>https://commons.wikimedia.org/wiki/File:Multilingual_support_symbol.svg</a:t>
            </a:r>
          </a:p>
          <a:p>
            <a:pPr marL="0" lvl="0" indent="0" algn="l" rtl="0">
              <a:lnSpc>
                <a:spcPct val="100000"/>
              </a:lnSpc>
              <a:spcBef>
                <a:spcPts val="0"/>
              </a:spcBef>
              <a:spcAft>
                <a:spcPts val="0"/>
              </a:spcAft>
              <a:buSzPts val="1400"/>
              <a:buNone/>
            </a:pPr>
            <a:r>
              <a:rPr lang="en-US" b="1" dirty="0"/>
              <a:t>Source</a:t>
            </a:r>
            <a:r>
              <a:rPr lang="en-US" dirty="0"/>
              <a:t>:</a:t>
            </a:r>
            <a:br>
              <a:rPr lang="en-US" dirty="0"/>
            </a:br>
            <a:r>
              <a:rPr lang="en-US" dirty="0">
                <a:hlinkClick r:id="rId3"/>
              </a:rPr>
              <a:t>European Day of Languages &gt; Facts &gt; Celebrities speaking languages (ecml.at)</a:t>
            </a:r>
            <a:r>
              <a:rPr lang="en-US" dirty="0"/>
              <a:t> [Date accessed 16.10.22]</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1414860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Note: this is a Higher version of the task. The animated callouts are presented as static tip boxes on the handouts.</a:t>
            </a:r>
            <a:br>
              <a:rPr lang="en-US" b="1" dirty="0"/>
            </a:br>
            <a:endParaRPr lang="en-US" b="1" dirty="0"/>
          </a:p>
          <a:p>
            <a:pPr marL="0" lvl="0" indent="0" algn="l" rtl="0">
              <a:lnSpc>
                <a:spcPct val="100000"/>
              </a:lnSpc>
              <a:spcBef>
                <a:spcPts val="0"/>
              </a:spcBef>
              <a:spcAft>
                <a:spcPts val="0"/>
              </a:spcAft>
              <a:buSzPts val="1400"/>
              <a:buNone/>
            </a:pPr>
            <a:r>
              <a:rPr lang="en-US" b="1" dirty="0"/>
              <a:t>Timing: 15 minutes</a:t>
            </a:r>
            <a:br>
              <a:rPr lang="en-US" dirty="0"/>
            </a:br>
            <a:br>
              <a:rPr lang="en-US" b="1" dirty="0"/>
            </a:br>
            <a:r>
              <a:rPr lang="en-US" b="1" dirty="0"/>
              <a:t>Aim: </a:t>
            </a:r>
            <a:r>
              <a:rPr lang="en-US" b="0" dirty="0"/>
              <a:t>to </a:t>
            </a:r>
            <a:r>
              <a:rPr lang="en-GB" b="0" noProof="0" dirty="0"/>
              <a:t>practise</a:t>
            </a:r>
            <a:r>
              <a:rPr lang="en-US" b="0" dirty="0"/>
              <a:t> written production of language and structures from this week and prior learning.</a:t>
            </a:r>
            <a:br>
              <a:rPr lang="en-US" sz="1200" dirty="0">
                <a:solidFill>
                  <a:schemeClr val="dk1"/>
                </a:solidFill>
                <a:latin typeface="Calibri"/>
                <a:ea typeface="Calibri"/>
                <a:cs typeface="Calibri"/>
                <a:sym typeface="Calibri"/>
              </a:rPr>
            </a:br>
            <a:br>
              <a:rPr lang="en-US" dirty="0"/>
            </a:br>
            <a:r>
              <a:rPr lang="en-US" b="1" dirty="0"/>
              <a:t>Procedure:</a:t>
            </a:r>
            <a:br>
              <a:rPr lang="en-US" dirty="0"/>
            </a:br>
            <a:r>
              <a:rPr lang="en-US" dirty="0"/>
              <a:t>1. Students translate the seven sentences from English into German.</a:t>
            </a:r>
            <a:br>
              <a:rPr lang="en-US" dirty="0"/>
            </a:br>
            <a:r>
              <a:rPr lang="en-US" dirty="0"/>
              <a:t>2. Students can peer mark this task (at the start of next lesson, perhaps).</a:t>
            </a:r>
            <a:br>
              <a:rPr lang="en-US" dirty="0"/>
            </a:br>
            <a:br>
              <a:rPr lang="en-US" dirty="0"/>
            </a:br>
            <a:r>
              <a:rPr lang="en-US" b="1" dirty="0"/>
              <a:t>Note</a:t>
            </a:r>
            <a:r>
              <a:rPr lang="en-US" dirty="0"/>
              <a:t>: this task deliberately targets words and grammar from this week, whilst including other previously taught language, which is not credited in the mark scheme. Students should attempt full sentences, but they should also be clear which words are targeted.</a:t>
            </a:r>
            <a:br>
              <a:rPr lang="en-US" dirty="0"/>
            </a:br>
            <a:r>
              <a:rPr lang="en-US" dirty="0"/>
              <a:t>Each underlined section is worth 2 points, giving a total of 20 for the task.</a:t>
            </a:r>
            <a:br>
              <a:rPr lang="en-US" dirty="0"/>
            </a:br>
            <a:br>
              <a:rPr lang="en-US" dirty="0"/>
            </a:br>
            <a:r>
              <a:rPr lang="en-US" b="1" dirty="0"/>
              <a:t>Mark scheme</a:t>
            </a:r>
            <a:r>
              <a:rPr lang="en-US" dirty="0"/>
              <a:t>:</a:t>
            </a:r>
            <a:br>
              <a:rPr lang="en-US" dirty="0"/>
            </a:br>
            <a:r>
              <a:rPr lang="en-US" dirty="0"/>
              <a:t>2 points – message communicated accurately</a:t>
            </a:r>
            <a:br>
              <a:rPr lang="en-US" dirty="0"/>
            </a:br>
            <a:r>
              <a:rPr lang="en-US" dirty="0"/>
              <a:t>1 point – message communicated</a:t>
            </a:r>
            <a:br>
              <a:rPr lang="en-US" dirty="0"/>
            </a:br>
            <a:r>
              <a:rPr lang="en-US" dirty="0"/>
              <a:t>0 – message not communicated</a:t>
            </a:r>
            <a:br>
              <a:rPr lang="en-US" dirty="0"/>
            </a:br>
            <a:br>
              <a:rPr lang="en-US" dirty="0"/>
            </a:br>
            <a:r>
              <a:rPr lang="en-US" dirty="0"/>
              <a:t>Note that item 4 repeats the same target structure as item 1. This is a 2</a:t>
            </a:r>
            <a:r>
              <a:rPr lang="en-US" baseline="30000" dirty="0"/>
              <a:t>nd</a:t>
            </a:r>
            <a:r>
              <a:rPr lang="en-US" dirty="0"/>
              <a:t> chance for students to get the 2 points for this structure. If they get it right in both items, they still receive two points (i.e., they do not score 22/20).</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Teachers may consider it useful to include summary tasks like this (either weekly or fortnightly), recording the scores and sharing them with students and parents (e.g., on the school's online data system). The tasks provide a very useful regular snapshot of student effort and progress over time. In our department, we have teacher-marked every 1/3 of these tasks, with peer marking for the rest. We have generally considered that 14+/20 is a benchmark for good progress, whilst regular scores of &gt;12 are of concern.</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b="1" dirty="0"/>
              <a:t>Image attribution</a:t>
            </a:r>
            <a:r>
              <a:rPr lang="en-US" dirty="0"/>
              <a:t>:</a:t>
            </a:r>
            <a:br>
              <a:rPr lang="en-US" dirty="0"/>
            </a:br>
            <a:r>
              <a:rPr lang="en-US" dirty="0"/>
              <a:t>https://commons.wikimedia.org/wiki/File:Multilingual_support_symbol.svg</a:t>
            </a:r>
          </a:p>
          <a:p>
            <a:pPr marL="0" lvl="0" indent="0" algn="l" rtl="0">
              <a:lnSpc>
                <a:spcPct val="100000"/>
              </a:lnSpc>
              <a:spcBef>
                <a:spcPts val="0"/>
              </a:spcBef>
              <a:spcAft>
                <a:spcPts val="0"/>
              </a:spcAft>
              <a:buSzPts val="1400"/>
              <a:buNone/>
            </a:pPr>
            <a:r>
              <a:rPr lang="en-US" b="1" dirty="0"/>
              <a:t>Source</a:t>
            </a:r>
            <a:r>
              <a:rPr lang="en-US" dirty="0"/>
              <a:t>:</a:t>
            </a:r>
            <a:br>
              <a:rPr lang="en-US" dirty="0"/>
            </a:br>
            <a:r>
              <a:rPr lang="en-US" dirty="0">
                <a:hlinkClick r:id="rId3"/>
              </a:rPr>
              <a:t>European Day of Languages &gt; Facts &gt; Celebrities speaking languages (ecml.at)</a:t>
            </a:r>
            <a:r>
              <a:rPr lang="en-US" dirty="0"/>
              <a:t> [Date accessed 16.10.22]</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2952595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ANSWERS</a:t>
            </a:r>
          </a:p>
          <a:p>
            <a:pPr marL="0" lvl="0" indent="0" algn="l" rtl="0">
              <a:lnSpc>
                <a:spcPct val="100000"/>
              </a:lnSpc>
              <a:spcBef>
                <a:spcPts val="0"/>
              </a:spcBef>
              <a:spcAft>
                <a:spcPts val="0"/>
              </a:spcAft>
              <a:buSzPts val="1400"/>
              <a:buNone/>
            </a:pPr>
            <a:br>
              <a:rPr lang="en-US" dirty="0"/>
            </a:br>
            <a:r>
              <a:rPr lang="en-US" b="1" dirty="0"/>
              <a:t>Procedure</a:t>
            </a:r>
            <a:r>
              <a:rPr lang="en-US" dirty="0"/>
              <a:t>:</a:t>
            </a:r>
          </a:p>
          <a:p>
            <a:pPr marL="0" lvl="0" indent="0" algn="l" rtl="0">
              <a:lnSpc>
                <a:spcPct val="100000"/>
              </a:lnSpc>
              <a:spcBef>
                <a:spcPts val="0"/>
              </a:spcBef>
              <a:spcAft>
                <a:spcPts val="0"/>
              </a:spcAft>
              <a:buSzPts val="1400"/>
              <a:buNone/>
            </a:pPr>
            <a:r>
              <a:rPr lang="en-US" dirty="0"/>
              <a:t>Click to remove each tip and then elicit answers from students. Alternatively, click more quickly through all animations and ask students to peer mark or mark their own work.</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b="1" dirty="0"/>
              <a:t>Image attribution</a:t>
            </a:r>
            <a:r>
              <a:rPr lang="en-US" dirty="0"/>
              <a:t>:</a:t>
            </a:r>
            <a:br>
              <a:rPr lang="en-US" dirty="0"/>
            </a:br>
            <a:r>
              <a:rPr lang="en-US" dirty="0"/>
              <a:t>https://commons.wikimedia.org/wiki/File:Multilingual_support_symbol.svg</a:t>
            </a:r>
          </a:p>
          <a:p>
            <a:pPr marL="0" lvl="0" indent="0" algn="l" rtl="0">
              <a:lnSpc>
                <a:spcPct val="100000"/>
              </a:lnSpc>
              <a:spcBef>
                <a:spcPts val="0"/>
              </a:spcBef>
              <a:spcAft>
                <a:spcPts val="0"/>
              </a:spcAft>
              <a:buSzPts val="1400"/>
              <a:buNone/>
            </a:pPr>
            <a:r>
              <a:rPr lang="en-US" b="1" dirty="0"/>
              <a:t>Source</a:t>
            </a:r>
            <a:r>
              <a:rPr lang="en-US" dirty="0"/>
              <a:t>:</a:t>
            </a:r>
            <a:br>
              <a:rPr lang="en-US" dirty="0"/>
            </a:br>
            <a:r>
              <a:rPr lang="en-US" dirty="0">
                <a:hlinkClick r:id="rId3"/>
              </a:rPr>
              <a:t>European Day of Languages &gt; Facts &gt; Celebrities speaking languages (ecml.at)</a:t>
            </a:r>
            <a:r>
              <a:rPr lang="en-US" dirty="0"/>
              <a:t> [Date accessed 16.10.22]</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3648131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ANSWERS</a:t>
            </a:r>
          </a:p>
          <a:p>
            <a:pPr marL="0" lvl="0" indent="0" algn="l" rtl="0">
              <a:lnSpc>
                <a:spcPct val="100000"/>
              </a:lnSpc>
              <a:spcBef>
                <a:spcPts val="0"/>
              </a:spcBef>
              <a:spcAft>
                <a:spcPts val="0"/>
              </a:spcAft>
              <a:buSzPts val="1400"/>
              <a:buNone/>
            </a:pPr>
            <a:br>
              <a:rPr lang="en-US" dirty="0"/>
            </a:br>
            <a:r>
              <a:rPr lang="en-US" b="1" dirty="0"/>
              <a:t>Procedure</a:t>
            </a:r>
            <a:r>
              <a:rPr lang="en-US" dirty="0"/>
              <a:t>:</a:t>
            </a:r>
          </a:p>
          <a:p>
            <a:pPr marL="0" lvl="0" indent="0" algn="l" rtl="0">
              <a:lnSpc>
                <a:spcPct val="100000"/>
              </a:lnSpc>
              <a:spcBef>
                <a:spcPts val="0"/>
              </a:spcBef>
              <a:spcAft>
                <a:spcPts val="0"/>
              </a:spcAft>
              <a:buSzPts val="1400"/>
              <a:buNone/>
            </a:pPr>
            <a:r>
              <a:rPr lang="en-US" dirty="0"/>
              <a:t>Click to remove each tip and then elicit answers from students. Alternatively, click more quickly through all animations and ask students to peer mark or mark their own work.</a:t>
            </a:r>
            <a:br>
              <a:rPr lang="en-US" dirty="0"/>
            </a:br>
            <a:endParaRPr lang="en-US" dirty="0"/>
          </a:p>
          <a:p>
            <a:pPr marL="0" lvl="0" indent="0" algn="l" rtl="0">
              <a:lnSpc>
                <a:spcPct val="100000"/>
              </a:lnSpc>
              <a:spcBef>
                <a:spcPts val="0"/>
              </a:spcBef>
              <a:spcAft>
                <a:spcPts val="0"/>
              </a:spcAft>
              <a:buSzPts val="1400"/>
              <a:buNone/>
            </a:pPr>
            <a:r>
              <a:rPr lang="en-US" b="1" dirty="0"/>
              <a:t>Image attribution</a:t>
            </a:r>
            <a:r>
              <a:rPr lang="en-US" dirty="0"/>
              <a:t>:</a:t>
            </a:r>
            <a:br>
              <a:rPr lang="en-US" dirty="0"/>
            </a:br>
            <a:r>
              <a:rPr lang="en-US" dirty="0"/>
              <a:t>https://commons.wikimedia.org/wiki/File:Multilingual_support_symbol.svg</a:t>
            </a:r>
          </a:p>
          <a:p>
            <a:pPr marL="0" lvl="0" indent="0" algn="l" rtl="0">
              <a:lnSpc>
                <a:spcPct val="100000"/>
              </a:lnSpc>
              <a:spcBef>
                <a:spcPts val="0"/>
              </a:spcBef>
              <a:spcAft>
                <a:spcPts val="0"/>
              </a:spcAft>
              <a:buSzPts val="1400"/>
              <a:buNone/>
            </a:pPr>
            <a:r>
              <a:rPr lang="en-US" b="1" dirty="0"/>
              <a:t>Source</a:t>
            </a:r>
            <a:r>
              <a:rPr lang="en-US" dirty="0"/>
              <a:t>:</a:t>
            </a:r>
            <a:br>
              <a:rPr lang="en-US" dirty="0"/>
            </a:br>
            <a:r>
              <a:rPr lang="en-US" dirty="0">
                <a:hlinkClick r:id="rId3"/>
              </a:rPr>
              <a:t>European Day of Languages &gt; Facts &gt; Celebrities speaking languages (ecml.at)</a:t>
            </a:r>
            <a:r>
              <a:rPr lang="en-US" dirty="0"/>
              <a:t> [Date accessed 16.10.22]</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6690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Timing: 2 minutes</a:t>
            </a:r>
            <a:br>
              <a:rPr lang="en-US" dirty="0"/>
            </a:br>
            <a:br>
              <a:rPr lang="en-US" b="1" dirty="0"/>
            </a:br>
            <a:r>
              <a:rPr lang="en-US" b="1" dirty="0"/>
              <a:t>Aim: </a:t>
            </a:r>
            <a:r>
              <a:rPr lang="en-US" b="0" dirty="0"/>
              <a:t>to remind students of the vocabulary they will be learning and revisiting for next week.</a:t>
            </a:r>
          </a:p>
          <a:p>
            <a:pPr marL="0" lvl="0" indent="0" algn="l" rtl="0">
              <a:lnSpc>
                <a:spcPct val="100000"/>
              </a:lnSpc>
              <a:spcBef>
                <a:spcPts val="0"/>
              </a:spcBef>
              <a:spcAft>
                <a:spcPts val="0"/>
              </a:spcAft>
              <a:buSzPts val="1400"/>
              <a:buNone/>
            </a:pPr>
            <a:br>
              <a:rPr lang="en-US" b="0" dirty="0"/>
            </a:br>
            <a:r>
              <a:rPr lang="en-US" b="1" dirty="0"/>
              <a:t>Procedure:</a:t>
            </a:r>
            <a:br>
              <a:rPr lang="en-US" b="1" dirty="0"/>
            </a:br>
            <a:r>
              <a:rPr lang="en-US" b="0" dirty="0"/>
              <a:t>1. Display the slide. Explain the tasks.</a:t>
            </a:r>
            <a:br>
              <a:rPr lang="en-US" b="0" dirty="0"/>
            </a:br>
            <a:r>
              <a:rPr lang="en-US" b="0" dirty="0"/>
              <a:t>2. Post this slide or its information for students, using the usual school system for this.</a:t>
            </a:r>
            <a:br>
              <a:rPr lang="en-US" dirty="0"/>
            </a:br>
            <a:endParaRPr lang="en-US" dirty="0"/>
          </a:p>
          <a:p>
            <a:pPr marL="0" lvl="0" indent="0" algn="l" rtl="0">
              <a:lnSpc>
                <a:spcPct val="100000"/>
              </a:lnSpc>
              <a:spcBef>
                <a:spcPts val="0"/>
              </a:spcBef>
              <a:spcAft>
                <a:spcPts val="0"/>
              </a:spcAft>
              <a:buSzPts val="1400"/>
              <a:buNone/>
            </a:pPr>
            <a:r>
              <a:rPr lang="en-US" b="1" dirty="0"/>
              <a:t>Notes</a:t>
            </a:r>
            <a:r>
              <a:rPr lang="en-US" dirty="0"/>
              <a:t>: </a:t>
            </a:r>
            <a:br>
              <a:rPr lang="en-US" dirty="0"/>
            </a:br>
            <a:r>
              <a:rPr lang="en-US" dirty="0"/>
              <a:t>A regular feature of the scheme of work (as for KS3) is that students spend time learning the vocabulary for the following week’s lessons. This can be done using any platform. We provide the words on Quizlet. Most lists are also available (free to all schools, not just subscribers) on </a:t>
            </a:r>
            <a:r>
              <a:rPr lang="en-US" dirty="0" err="1"/>
              <a:t>LanguageNut</a:t>
            </a:r>
            <a:r>
              <a:rPr lang="en-US" dirty="0"/>
              <a:t>. Teachers may of course create their own versions of vocabulary learning activities in any of the different platforms available.</a:t>
            </a:r>
            <a:br>
              <a:rPr lang="en-US" dirty="0"/>
            </a:br>
            <a:br>
              <a:rPr lang="en-US" dirty="0"/>
            </a:br>
            <a:r>
              <a:rPr lang="en-US" dirty="0"/>
              <a:t>At KS4, there are several sets for learning/revisiting:</a:t>
            </a:r>
            <a:br>
              <a:rPr lang="en-US" dirty="0"/>
            </a:br>
            <a:r>
              <a:rPr lang="en-US" dirty="0"/>
              <a:t>1. The new vocabulary for the following week.</a:t>
            </a:r>
            <a:br>
              <a:rPr lang="en-US" dirty="0"/>
            </a:br>
            <a:r>
              <a:rPr lang="en-US" dirty="0"/>
              <a:t>2. The revisited thematic vocabulary (from KS3 SOW) assigned to the week.</a:t>
            </a:r>
            <a:br>
              <a:rPr lang="en-US" dirty="0"/>
            </a:br>
            <a:r>
              <a:rPr lang="en-US" dirty="0"/>
              <a:t>3. The systematic revisiting (at +3 and +9 weekly intervals) of new vocabulary.</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In the KS4 SOW every word from the GCSE vocabulary list has been tracked to ensure that:</a:t>
            </a:r>
            <a:br>
              <a:rPr lang="en-US" dirty="0"/>
            </a:br>
            <a:r>
              <a:rPr lang="en-US" dirty="0"/>
              <a:t>1. New words are </a:t>
            </a:r>
            <a:r>
              <a:rPr lang="en-US" b="1" dirty="0"/>
              <a:t>introduced, revisited twice </a:t>
            </a:r>
            <a:r>
              <a:rPr lang="en-US" dirty="0"/>
              <a:t>at intervals during the course, and </a:t>
            </a:r>
            <a:r>
              <a:rPr lang="en-US" b="1" dirty="0"/>
              <a:t>once again </a:t>
            </a:r>
            <a:r>
              <a:rPr lang="en-US" dirty="0"/>
              <a:t>during the final 9-week revision phase.</a:t>
            </a:r>
            <a:br>
              <a:rPr lang="en-US" dirty="0"/>
            </a:br>
            <a:r>
              <a:rPr lang="en-US" dirty="0"/>
              <a:t>2. KS3 revisited thematic vocabulary is </a:t>
            </a:r>
            <a:r>
              <a:rPr lang="en-US" b="1" dirty="0"/>
              <a:t>revisited twice </a:t>
            </a:r>
            <a:r>
              <a:rPr lang="en-US" dirty="0"/>
              <a:t>during the course, and </a:t>
            </a:r>
            <a:r>
              <a:rPr lang="en-US" b="1" dirty="0"/>
              <a:t>once again</a:t>
            </a:r>
            <a:r>
              <a:rPr lang="en-US" dirty="0"/>
              <a:t> during the final 9-week revision phase.</a:t>
            </a:r>
            <a:br>
              <a:rPr lang="en-US" dirty="0"/>
            </a:br>
            <a:r>
              <a:rPr lang="en-US" dirty="0"/>
              <a:t>3. KS3 function words (listed as R(</a:t>
            </a:r>
            <a:r>
              <a:rPr lang="en-US" dirty="0" err="1"/>
              <a:t>equired</a:t>
            </a:r>
            <a:r>
              <a:rPr lang="en-US" dirty="0"/>
              <a:t>) on Annex E of the GCSE Subject Content are all </a:t>
            </a:r>
            <a:r>
              <a:rPr lang="en-US" b="1" dirty="0"/>
              <a:t>revisited multiple times </a:t>
            </a:r>
            <a:r>
              <a:rPr lang="en-US" dirty="0"/>
              <a:t>(Column D on the KS4 SOW) and the revisits are also tracked on the KS4 Vocabulary tracker.</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We anticipate that students will spend on average 2 hours on homework per week at KS4.  </a:t>
            </a:r>
            <a:br>
              <a:rPr lang="en-US" dirty="0"/>
            </a:br>
            <a:r>
              <a:rPr lang="en-US" dirty="0"/>
              <a:t>As a general rule, one hour would be assigned to vocabulary learning (and ideally this time will be spread across the week). The aim at KS3 was to establish a ‘little and often’ approach to vocabulary learning, using an app to facilitate this. This learning habit will hopefully continue into KS4. The 2</a:t>
            </a:r>
            <a:r>
              <a:rPr lang="en-US" baseline="30000" dirty="0"/>
              <a:t>nd</a:t>
            </a:r>
            <a:r>
              <a:rPr lang="en-US" dirty="0"/>
              <a:t> hour will generally include additional reading, listening, speaking tasks. Teachers will be best placed to decide whether to include extended writing tasks for homework. However, given the availability of online translation tools and the strong temptation to use them, such tasks </a:t>
            </a:r>
            <a:r>
              <a:rPr lang="en-US" i="1" dirty="0"/>
              <a:t>might</a:t>
            </a:r>
            <a:r>
              <a:rPr lang="en-US" dirty="0"/>
              <a:t> best be undertaken in class, where teachers can replicate the conditions for written language production that will apply for students at GCSE.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13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Auftakt</a:t>
            </a:r>
            <a:r>
              <a:rPr lang="en-US" b="1" dirty="0"/>
              <a:t> (Upbeat) is a starter activity that students can do on arrival to the lesson, giving the teacher the opportunity to talk to individuals, as necessary. It will be useful for students to complete this activity as here we revisit vocabulary from Week 1.</a:t>
            </a:r>
            <a:endParaRPr lang="en-US" dirty="0"/>
          </a:p>
          <a:p>
            <a:endParaRPr lang="en-GB" b="1" dirty="0"/>
          </a:p>
          <a:p>
            <a:pPr marL="0" lvl="0" indent="0" algn="l" rtl="0">
              <a:spcBef>
                <a:spcPts val="0"/>
              </a:spcBef>
              <a:spcAft>
                <a:spcPts val="0"/>
              </a:spcAft>
              <a:buNone/>
            </a:pPr>
            <a:r>
              <a:rPr lang="en-GB" b="1" dirty="0"/>
              <a:t>Timing: </a:t>
            </a:r>
            <a:r>
              <a:rPr lang="en-GB" b="0" dirty="0"/>
              <a:t>5 minutes</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practise written comprehension of new vocabulary and its correct association with the appropriate definite article (word for ‘der’).</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Students are to write down the English meanings of the words (in order as they appear from the left on the ‘tickertape’).</a:t>
            </a:r>
          </a:p>
          <a:p>
            <a:pPr marL="0" lvl="0" indent="0" algn="l" rtl="0">
              <a:spcBef>
                <a:spcPts val="0"/>
              </a:spcBef>
              <a:spcAft>
                <a:spcPts val="0"/>
              </a:spcAft>
              <a:buNone/>
            </a:pPr>
            <a:r>
              <a:rPr lang="en-GB" b="1" dirty="0"/>
              <a:t>Note: </a:t>
            </a:r>
            <a:r>
              <a:rPr lang="en-GB" b="0" dirty="0"/>
              <a:t>the tickertape is set to repeat until the next mouse click. Pupils may need to see as many as 3 – 4 repetitions to get all of the words.</a:t>
            </a:r>
          </a:p>
          <a:p>
            <a:pPr marL="0" lvl="0" indent="0" algn="l" rtl="0">
              <a:spcBef>
                <a:spcPts val="0"/>
              </a:spcBef>
              <a:spcAft>
                <a:spcPts val="0"/>
              </a:spcAft>
              <a:buNone/>
            </a:pPr>
            <a:r>
              <a:rPr lang="en-GB" b="0" dirty="0"/>
              <a:t>2.  Students also write the definite articles for the nouns.</a:t>
            </a:r>
          </a:p>
          <a:p>
            <a:pPr marL="0" lvl="0" indent="0" algn="l" rtl="0">
              <a:spcBef>
                <a:spcPts val="0"/>
              </a:spcBef>
              <a:spcAft>
                <a:spcPts val="0"/>
              </a:spcAft>
              <a:buNone/>
            </a:pPr>
            <a:r>
              <a:rPr lang="en-GB" b="0" dirty="0"/>
              <a:t>3.  Pupils can volunteer the answers orally. Written answers appear on clicks. </a:t>
            </a:r>
            <a:br>
              <a:rPr lang="en-GB" b="0" dirty="0"/>
            </a:b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337159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HOMEWORK</a:t>
            </a:r>
            <a:br>
              <a:rPr lang="en-US" b="1" dirty="0"/>
            </a:br>
            <a:r>
              <a:rPr lang="en-US" b="1" dirty="0"/>
              <a:t>Foundation version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45 minutes</a:t>
            </a:r>
          </a:p>
          <a:p>
            <a:endParaRPr lang="en-US" b="1" dirty="0"/>
          </a:p>
          <a:p>
            <a:r>
              <a:rPr lang="en-US" b="1" dirty="0"/>
              <a:t>Aim: </a:t>
            </a:r>
            <a:r>
              <a:rPr lang="en-US" b="0" dirty="0"/>
              <a:t>to </a:t>
            </a:r>
            <a:r>
              <a:rPr lang="en-US" b="0" u="sng" dirty="0"/>
              <a:t>plan</a:t>
            </a:r>
            <a:r>
              <a:rPr lang="en-US" b="0" dirty="0"/>
              <a:t> a short piece of semi-structured writing</a:t>
            </a:r>
            <a:r>
              <a:rPr lang="en-US" b="0" baseline="0" dirty="0"/>
              <a:t> </a:t>
            </a:r>
            <a:r>
              <a:rPr lang="en-US" b="0" dirty="0"/>
              <a:t>about a plurilingual person you find interesting to write in class next week. This could be someone you know or a celebrity. There are some suggested sources of information below. </a:t>
            </a:r>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Students complete the template provided (separate word document).</a:t>
            </a:r>
            <a:br>
              <a:rPr lang="en-US" b="0" dirty="0"/>
            </a:br>
            <a:r>
              <a:rPr lang="en-US" b="0" dirty="0"/>
              <a:t>They complete some fact-finding, note main ideas against each bullet and write down key words/language they want to include in their answer, which they will write in class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template is designed to help preparation so that students can focus on language in the task, but also to support cognition and comprehension by making writing a two-stage process of planning and implementing that planning. </a:t>
            </a:r>
          </a:p>
          <a:p>
            <a:r>
              <a:rPr lang="en-US" b="0" dirty="0"/>
              <a:t> </a:t>
            </a:r>
          </a:p>
          <a:p>
            <a:r>
              <a:rPr lang="en-US" b="1" dirty="0"/>
              <a:t>Sources of information:</a:t>
            </a:r>
            <a:br>
              <a:rPr lang="en-US" b="1" dirty="0"/>
            </a:br>
            <a:r>
              <a:rPr lang="en-US" dirty="0">
                <a:hlinkClick r:id="rId3"/>
              </a:rPr>
              <a:t>Who Are The Most Multilingual Celebrities In The World? (babbel.com)</a:t>
            </a:r>
            <a:endParaRPr lang="en-US" dirty="0"/>
          </a:p>
          <a:p>
            <a:r>
              <a:rPr lang="en-US" dirty="0">
                <a:hlinkClick r:id="rId4"/>
              </a:rPr>
              <a:t>European Day of Languages &gt; Facts &gt; Celebrities speaking languages (ecml.at)</a:t>
            </a:r>
            <a:endParaRPr lang="en-US" dirty="0"/>
          </a:p>
          <a:p>
            <a:r>
              <a:rPr lang="en-US" dirty="0">
                <a:hlinkClick r:id="rId5"/>
              </a:rPr>
              <a:t>The Most Famous Multilingual People in History – </a:t>
            </a:r>
            <a:r>
              <a:rPr lang="en-US" dirty="0" err="1">
                <a:hlinkClick r:id="rId5"/>
              </a:rPr>
              <a:t>BeTranslated</a:t>
            </a:r>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3670632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HOMEWORK</a:t>
            </a:r>
            <a:br>
              <a:rPr lang="en-US" b="1" dirty="0"/>
            </a:br>
            <a:r>
              <a:rPr lang="en-US" b="1" dirty="0"/>
              <a:t>Foundation version – Sample answer</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b="1" dirty="0"/>
            </a:br>
            <a:r>
              <a:rPr lang="en-US" b="1" dirty="0"/>
              <a:t>Notes:</a:t>
            </a:r>
            <a:br>
              <a:rPr lang="en-US" b="1" dirty="0"/>
            </a:br>
            <a:r>
              <a:rPr lang="en-US" b="0" dirty="0"/>
              <a:t>This sample answer could be used in a variety of ways:</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dirty="0"/>
              <a:t>use an audio version of the text in class as a </a:t>
            </a:r>
            <a:r>
              <a:rPr lang="en-US" b="0" dirty="0" err="1"/>
              <a:t>dictagloss</a:t>
            </a:r>
            <a:r>
              <a:rPr lang="en-US" b="0" dirty="0"/>
              <a:t> task </a:t>
            </a:r>
            <a:r>
              <a:rPr lang="en-US" b="1" i="1" dirty="0"/>
              <a:t>before</a:t>
            </a:r>
            <a:r>
              <a:rPr lang="en-US" b="0" dirty="0"/>
              <a:t> students write their own answer, whereby students listen, make notes in English, then work in pairs or small groups to try to produce a written version of the text containing all of the key information.  After this, this slide could be displayed, with the callouts to focus in on key language features from this week.</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dirty="0"/>
              <a:t>as for i) but do this </a:t>
            </a:r>
            <a:r>
              <a:rPr lang="en-US" b="1" i="1" dirty="0"/>
              <a:t>after</a:t>
            </a:r>
            <a:r>
              <a:rPr lang="en-US" b="0" dirty="0"/>
              <a:t> students have written their own versions, but before submission, giving them the opportunity to check and/or edit their own work (but without leaving the written model in view).</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dirty="0"/>
              <a:t>use this written version with callouts </a:t>
            </a:r>
            <a:r>
              <a:rPr lang="en-US" b="1" i="1" dirty="0"/>
              <a:t>before</a:t>
            </a:r>
            <a:r>
              <a:rPr lang="en-US" b="0" dirty="0"/>
              <a:t> students prepare to write to draw attention to key features that they may want to include, but ensure that students don’t have access to this written version for their preparation homework as they may be too tempted to stick too closely to its content/language.</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dirty="0"/>
              <a:t>use this written version with callouts </a:t>
            </a:r>
            <a:r>
              <a:rPr lang="en-US" b="1" i="1" dirty="0"/>
              <a:t>after</a:t>
            </a:r>
            <a:r>
              <a:rPr lang="en-US" b="0" dirty="0"/>
              <a:t> students have had their own work marked to draw attention to key features.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Written feedback</a:t>
            </a:r>
            <a:r>
              <a:rPr lang="en-US" b="0" dirty="0"/>
              <a:t>:</a:t>
            </a:r>
            <a:br>
              <a:rPr lang="en-US" b="0" dirty="0"/>
            </a:br>
            <a:r>
              <a:rPr lang="en-US" b="0" dirty="0"/>
              <a:t>Some useful principles to guide teacher practice in written feedback are:</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dirty="0"/>
              <a:t>give immediate feedback when possible; if students write their answers in class the teacher can circulate to prompt attention to errors, highlight successful examples etc.</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dirty="0"/>
              <a:t>target specific (previously highlighted) features for error correction, rather than correcting every mistake</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dirty="0"/>
              <a:t>give </a:t>
            </a:r>
            <a:r>
              <a:rPr lang="en-US" b="0" i="0" dirty="0">
                <a:solidFill>
                  <a:srgbClr val="000000"/>
                </a:solidFill>
                <a:effectLst/>
                <a:latin typeface="Arial" panose="020B0604020202020204" pitchFamily="34" charset="0"/>
              </a:rPr>
              <a:t>direct feedback (i.e., rather than codes) though some learners may benefit from a prompt style feedback (i.e., underlining errors for them to correct)</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i="0" dirty="0">
                <a:solidFill>
                  <a:srgbClr val="000000"/>
                </a:solidFill>
                <a:effectLst/>
                <a:latin typeface="Arial" panose="020B0604020202020204" pitchFamily="34" charset="0"/>
              </a:rPr>
              <a:t>use a model writing answer to go through whole class as a stimulus to students improving their answers (this could be post teacher correction, or prior to handing in)</a:t>
            </a:r>
            <a:endParaRPr lang="en-US" b="0" dirty="0"/>
          </a:p>
        </p:txBody>
      </p:sp>
      <p:sp>
        <p:nvSpPr>
          <p:cNvPr id="4" name="Slide Number Placeholder 3"/>
          <p:cNvSpPr>
            <a:spLocks noGrp="1"/>
          </p:cNvSpPr>
          <p:nvPr>
            <p:ph type="sldNum" sz="quarter" idx="5"/>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36540408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178190250c7_2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g178190250c7_2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Higher version</a:t>
            </a:r>
            <a:endParaRPr dirty="0"/>
          </a:p>
          <a:p>
            <a:pPr marL="0" lvl="0" indent="0" algn="l" rtl="0">
              <a:spcBef>
                <a:spcPts val="0"/>
              </a:spcBef>
              <a:spcAft>
                <a:spcPts val="0"/>
              </a:spcAft>
              <a:buClr>
                <a:schemeClr val="dk1"/>
              </a:buClr>
              <a:buSzPts val="1200"/>
              <a:buFont typeface="Calibri"/>
              <a:buNone/>
            </a:pPr>
            <a:endParaRPr b="1" dirty="0"/>
          </a:p>
          <a:p>
            <a:pPr marL="0" lvl="0" indent="0" algn="l" rtl="0">
              <a:spcBef>
                <a:spcPts val="0"/>
              </a:spcBef>
              <a:spcAft>
                <a:spcPts val="0"/>
              </a:spcAft>
              <a:buClr>
                <a:schemeClr val="dk1"/>
              </a:buClr>
              <a:buSzPts val="1200"/>
              <a:buFont typeface="Calibri"/>
              <a:buNone/>
            </a:pPr>
            <a:r>
              <a:rPr lang="en-GB" b="1" dirty="0"/>
              <a:t>Timing: 45 minutes</a:t>
            </a:r>
            <a:endParaRPr dirty="0"/>
          </a:p>
          <a:p>
            <a:pPr marL="0" lvl="0" indent="0" algn="l" rtl="0">
              <a:spcBef>
                <a:spcPts val="0"/>
              </a:spcBef>
              <a:spcAft>
                <a:spcPts val="0"/>
              </a:spcAft>
              <a:buClr>
                <a:schemeClr val="dk1"/>
              </a:buClr>
              <a:buFont typeface="Arial"/>
              <a:buNone/>
            </a:pPr>
            <a:endParaRPr b="1" dirty="0"/>
          </a:p>
          <a:p>
            <a:pPr marL="0" lvl="0" indent="0" algn="l" rtl="0">
              <a:spcBef>
                <a:spcPts val="0"/>
              </a:spcBef>
              <a:spcAft>
                <a:spcPts val="0"/>
              </a:spcAft>
              <a:buClr>
                <a:schemeClr val="dk1"/>
              </a:buClr>
              <a:buFont typeface="Arial"/>
              <a:buNone/>
            </a:pPr>
            <a:r>
              <a:rPr lang="en-GB" b="1" dirty="0"/>
              <a:t>Aim: </a:t>
            </a:r>
            <a:r>
              <a:rPr lang="en-GB" dirty="0"/>
              <a:t>to </a:t>
            </a:r>
            <a:r>
              <a:rPr lang="en-GB" u="sng" dirty="0"/>
              <a:t>plan</a:t>
            </a:r>
            <a:r>
              <a:rPr lang="en-GB" dirty="0"/>
              <a:t> a short piece of semi-structured writing about a plurilingual person you find interesting to write in class next week. This could be someone you know or a celebrity. There are some suggested sources of information below. </a:t>
            </a:r>
            <a:endParaRPr dirty="0"/>
          </a:p>
          <a:p>
            <a:pPr marL="0" lvl="0" indent="0" algn="l" rtl="0">
              <a:spcBef>
                <a:spcPts val="0"/>
              </a:spcBef>
              <a:spcAft>
                <a:spcPts val="0"/>
              </a:spcAft>
              <a:buClr>
                <a:schemeClr val="dk1"/>
              </a:buClr>
              <a:buFont typeface="Arial"/>
              <a:buNone/>
            </a:pPr>
            <a:endParaRPr b="1" dirty="0"/>
          </a:p>
          <a:p>
            <a:pPr marL="0" lvl="0" indent="0" algn="l" rtl="0">
              <a:spcBef>
                <a:spcPts val="0"/>
              </a:spcBef>
              <a:spcAft>
                <a:spcPts val="0"/>
              </a:spcAft>
              <a:buClr>
                <a:schemeClr val="dk1"/>
              </a:buClr>
              <a:buFont typeface="Arial"/>
              <a:buNone/>
            </a:pPr>
            <a:r>
              <a:rPr lang="en-GB" b="1" dirty="0"/>
              <a:t>Procedure:</a:t>
            </a:r>
            <a:endParaRPr dirty="0"/>
          </a:p>
          <a:p>
            <a:pPr marL="0" lvl="0" indent="0" algn="l" rtl="0">
              <a:spcBef>
                <a:spcPts val="0"/>
              </a:spcBef>
              <a:spcAft>
                <a:spcPts val="0"/>
              </a:spcAft>
              <a:buClr>
                <a:schemeClr val="dk1"/>
              </a:buClr>
              <a:buSzPts val="1200"/>
              <a:buFont typeface="Calibri"/>
              <a:buNone/>
            </a:pPr>
            <a:r>
              <a:rPr lang="en-GB" dirty="0"/>
              <a:t>Students complete the template provided (separate word document).</a:t>
            </a:r>
            <a:br>
              <a:rPr lang="en-GB" dirty="0"/>
            </a:br>
            <a:r>
              <a:rPr lang="en-GB" dirty="0"/>
              <a:t>They complete some fact-finding, note main ideas against each bullet and write down key words/language they want to include in their answer, which they will write in class time. </a:t>
            </a:r>
            <a:endParaRPr dirty="0"/>
          </a:p>
          <a:p>
            <a:pPr marL="0" lvl="0" indent="0" algn="l" rtl="0">
              <a:spcBef>
                <a:spcPts val="0"/>
              </a:spcBef>
              <a:spcAft>
                <a:spcPts val="0"/>
              </a:spcAft>
              <a:buClr>
                <a:schemeClr val="dk1"/>
              </a:buClr>
              <a:buSzPts val="1200"/>
              <a:buFont typeface="Calibri"/>
              <a:buNone/>
            </a:pPr>
            <a:r>
              <a:rPr lang="en-GB" dirty="0"/>
              <a:t>The template is designed to help preparation so that students can focus on language in the task, but also to support cognition and comprehension by making writing a two-stage process of planning and implementing that planning. </a:t>
            </a:r>
            <a:endParaRPr dirty="0"/>
          </a:p>
          <a:p>
            <a:pPr marL="0" lvl="0" indent="0" algn="l" rtl="0">
              <a:spcBef>
                <a:spcPts val="0"/>
              </a:spcBef>
              <a:spcAft>
                <a:spcPts val="0"/>
              </a:spcAft>
              <a:buClr>
                <a:schemeClr val="dk1"/>
              </a:buClr>
              <a:buFont typeface="Arial"/>
              <a:buNone/>
            </a:pPr>
            <a:r>
              <a:rPr lang="en-GB" dirty="0"/>
              <a:t> </a:t>
            </a:r>
            <a:endParaRPr dirty="0"/>
          </a:p>
          <a:p>
            <a:pPr marL="0" lvl="0" indent="0" algn="l" rtl="0">
              <a:spcBef>
                <a:spcPts val="0"/>
              </a:spcBef>
              <a:spcAft>
                <a:spcPts val="0"/>
              </a:spcAft>
              <a:buClr>
                <a:schemeClr val="dk1"/>
              </a:buClr>
              <a:buFont typeface="Arial"/>
              <a:buNone/>
            </a:pPr>
            <a:r>
              <a:rPr lang="en-GB" b="1" dirty="0"/>
              <a:t>Sources of information:</a:t>
            </a:r>
            <a:br>
              <a:rPr lang="en-GB" b="1" dirty="0"/>
            </a:br>
            <a:r>
              <a:rPr lang="en-GB" u="sng" dirty="0">
                <a:solidFill>
                  <a:schemeClr val="hlink"/>
                </a:solidFill>
                <a:hlinkClick r:id="rId3"/>
              </a:rPr>
              <a:t>Who Are The Most Multilingual Celebrities In The World? (babbel.com)</a:t>
            </a:r>
            <a:endParaRPr dirty="0"/>
          </a:p>
          <a:p>
            <a:pPr marL="0" lvl="0" indent="0" algn="l" rtl="0">
              <a:spcBef>
                <a:spcPts val="0"/>
              </a:spcBef>
              <a:spcAft>
                <a:spcPts val="0"/>
              </a:spcAft>
              <a:buClr>
                <a:schemeClr val="dk1"/>
              </a:buClr>
              <a:buFont typeface="Arial"/>
              <a:buNone/>
            </a:pPr>
            <a:r>
              <a:rPr lang="en-GB" u="sng" dirty="0">
                <a:solidFill>
                  <a:schemeClr val="hlink"/>
                </a:solidFill>
                <a:hlinkClick r:id="rId4"/>
              </a:rPr>
              <a:t>European Day of Languages &gt; Facts &gt; Celebrities speaking languages (ecml.at)</a:t>
            </a:r>
            <a:endParaRPr dirty="0"/>
          </a:p>
          <a:p>
            <a:pPr marL="0" lvl="0" indent="0" algn="l" rtl="0">
              <a:spcBef>
                <a:spcPts val="0"/>
              </a:spcBef>
              <a:spcAft>
                <a:spcPts val="0"/>
              </a:spcAft>
              <a:buClr>
                <a:schemeClr val="dk1"/>
              </a:buClr>
              <a:buFont typeface="Arial"/>
              <a:buNone/>
            </a:pPr>
            <a:r>
              <a:rPr lang="en-GB" u="sng" dirty="0">
                <a:solidFill>
                  <a:schemeClr val="hlink"/>
                </a:solidFill>
                <a:hlinkClick r:id="rId5"/>
              </a:rPr>
              <a:t>The Most Famous Multilingual People in History – </a:t>
            </a:r>
            <a:r>
              <a:rPr lang="en-GB" u="sng" dirty="0" err="1">
                <a:solidFill>
                  <a:schemeClr val="hlink"/>
                </a:solidFill>
                <a:hlinkClick r:id="rId5"/>
              </a:rPr>
              <a:t>BeTranslated</a:t>
            </a:r>
            <a:endParaRPr b="1" dirty="0"/>
          </a:p>
          <a:p>
            <a:pPr marL="0" lvl="0" indent="0" algn="l" rtl="0">
              <a:spcBef>
                <a:spcPts val="0"/>
              </a:spcBef>
              <a:spcAft>
                <a:spcPts val="0"/>
              </a:spcAft>
              <a:buNone/>
            </a:pPr>
            <a:endParaRPr dirty="0"/>
          </a:p>
        </p:txBody>
      </p:sp>
      <p:sp>
        <p:nvSpPr>
          <p:cNvPr id="699" name="Google Shape;699;g178190250c7_2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3" name="Google Shape;713;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HOMEWORK</a:t>
            </a:r>
            <a:br>
              <a:rPr lang="en-GB" b="1" dirty="0"/>
            </a:br>
            <a:r>
              <a:rPr lang="en-GB" b="1" dirty="0"/>
              <a:t>Foundation version – Sample answer</a:t>
            </a:r>
            <a:endParaRPr dirty="0"/>
          </a:p>
          <a:p>
            <a:pPr marL="0" marR="0" lvl="0" indent="0" algn="l" rtl="0">
              <a:lnSpc>
                <a:spcPct val="100000"/>
              </a:lnSpc>
              <a:spcBef>
                <a:spcPts val="0"/>
              </a:spcBef>
              <a:spcAft>
                <a:spcPts val="0"/>
              </a:spcAft>
              <a:buClr>
                <a:schemeClr val="dk1"/>
              </a:buClr>
              <a:buSzPts val="1200"/>
              <a:buFont typeface="Calibri"/>
              <a:buNone/>
            </a:pPr>
            <a:br>
              <a:rPr lang="en-GB" b="1" dirty="0"/>
            </a:br>
            <a:r>
              <a:rPr lang="en-GB" b="1" dirty="0"/>
              <a:t>Notes:</a:t>
            </a:r>
            <a:br>
              <a:rPr lang="en-GB" b="1" dirty="0"/>
            </a:br>
            <a:r>
              <a:rPr lang="en-GB" b="0" dirty="0"/>
              <a:t>This sample answer could be used in a variety of ways:</a:t>
            </a:r>
            <a:endParaRPr dirty="0"/>
          </a:p>
          <a:p>
            <a:pPr marL="285750" marR="0" lvl="0" indent="-285750" algn="l" rtl="0">
              <a:lnSpc>
                <a:spcPct val="100000"/>
              </a:lnSpc>
              <a:spcBef>
                <a:spcPts val="0"/>
              </a:spcBef>
              <a:spcAft>
                <a:spcPts val="0"/>
              </a:spcAft>
              <a:buClr>
                <a:schemeClr val="dk1"/>
              </a:buClr>
              <a:buSzPts val="1200"/>
              <a:buFont typeface="Calibri"/>
              <a:buAutoNum type="romanLcParenR"/>
            </a:pPr>
            <a:r>
              <a:rPr lang="en-GB" b="0" dirty="0"/>
              <a:t>use an audio version of the text in class as a </a:t>
            </a:r>
            <a:r>
              <a:rPr lang="en-GB" b="0" dirty="0" err="1"/>
              <a:t>dictagloss</a:t>
            </a:r>
            <a:r>
              <a:rPr lang="en-GB" b="0" dirty="0"/>
              <a:t> task </a:t>
            </a:r>
            <a:r>
              <a:rPr lang="en-GB" b="1" i="1" dirty="0"/>
              <a:t>before</a:t>
            </a:r>
            <a:r>
              <a:rPr lang="en-GB" b="0" dirty="0"/>
              <a:t> students write their own answer, whereby students listen, make notes in English, then work in pairs or small groups to try to produce a written version of the text containing all of the key information.  After this, this slide could be displayed, with the callouts to focus in on key language features from this week.</a:t>
            </a:r>
            <a:endParaRPr dirty="0"/>
          </a:p>
          <a:p>
            <a:pPr marL="285750" marR="0" lvl="0" indent="-285750" algn="l" rtl="0">
              <a:lnSpc>
                <a:spcPct val="100000"/>
              </a:lnSpc>
              <a:spcBef>
                <a:spcPts val="0"/>
              </a:spcBef>
              <a:spcAft>
                <a:spcPts val="0"/>
              </a:spcAft>
              <a:buClr>
                <a:schemeClr val="dk1"/>
              </a:buClr>
              <a:buSzPts val="1200"/>
              <a:buFont typeface="Calibri"/>
              <a:buAutoNum type="romanLcParenR"/>
            </a:pPr>
            <a:r>
              <a:rPr lang="en-GB" b="0" dirty="0"/>
              <a:t>as for </a:t>
            </a:r>
            <a:r>
              <a:rPr lang="en-GB" b="0" dirty="0" err="1"/>
              <a:t>i</a:t>
            </a:r>
            <a:r>
              <a:rPr lang="en-GB" b="0" dirty="0"/>
              <a:t>) but do this </a:t>
            </a:r>
            <a:r>
              <a:rPr lang="en-GB" b="1" i="1" dirty="0"/>
              <a:t>after</a:t>
            </a:r>
            <a:r>
              <a:rPr lang="en-GB" b="0" dirty="0"/>
              <a:t> students have written their own versions, but before submission, giving them the opportunity to check and/or edit their own work (but without leaving the written model in view).</a:t>
            </a:r>
            <a:endParaRPr dirty="0"/>
          </a:p>
          <a:p>
            <a:pPr marL="285750" marR="0" lvl="0" indent="-285750" algn="l" rtl="0">
              <a:lnSpc>
                <a:spcPct val="100000"/>
              </a:lnSpc>
              <a:spcBef>
                <a:spcPts val="0"/>
              </a:spcBef>
              <a:spcAft>
                <a:spcPts val="0"/>
              </a:spcAft>
              <a:buClr>
                <a:schemeClr val="dk1"/>
              </a:buClr>
              <a:buSzPts val="1200"/>
              <a:buFont typeface="Calibri"/>
              <a:buAutoNum type="romanLcParenR"/>
            </a:pPr>
            <a:r>
              <a:rPr lang="en-GB" b="0" dirty="0"/>
              <a:t>use this written version with callouts </a:t>
            </a:r>
            <a:r>
              <a:rPr lang="en-GB" b="1" i="1" dirty="0"/>
              <a:t>before</a:t>
            </a:r>
            <a:r>
              <a:rPr lang="en-GB" b="0" dirty="0"/>
              <a:t> students prepare to write to draw attention to key features that they may want to include, but ensure that students don’t have access to this written version for their preparation homework as they may be too tempted to stick too closely to its content/language.</a:t>
            </a:r>
            <a:endParaRPr dirty="0"/>
          </a:p>
          <a:p>
            <a:pPr marL="285750" marR="0" lvl="0" indent="-285750" algn="l" rtl="0">
              <a:lnSpc>
                <a:spcPct val="100000"/>
              </a:lnSpc>
              <a:spcBef>
                <a:spcPts val="0"/>
              </a:spcBef>
              <a:spcAft>
                <a:spcPts val="0"/>
              </a:spcAft>
              <a:buClr>
                <a:schemeClr val="dk1"/>
              </a:buClr>
              <a:buSzPts val="1200"/>
              <a:buFont typeface="Calibri"/>
              <a:buAutoNum type="romanLcParenR"/>
            </a:pPr>
            <a:r>
              <a:rPr lang="en-GB" b="0" dirty="0"/>
              <a:t>use this written version with callouts </a:t>
            </a:r>
            <a:r>
              <a:rPr lang="en-GB" b="1" i="1" dirty="0"/>
              <a:t>after</a:t>
            </a:r>
            <a:r>
              <a:rPr lang="en-GB" b="0" dirty="0"/>
              <a:t> students have had their own work marked to draw attention to key features.</a:t>
            </a:r>
            <a:endParaRPr dirty="0"/>
          </a:p>
          <a:p>
            <a:pPr marL="0" marR="0" lvl="0" indent="0" algn="l" rtl="0">
              <a:lnSpc>
                <a:spcPct val="100000"/>
              </a:lnSpc>
              <a:spcBef>
                <a:spcPts val="0"/>
              </a:spcBef>
              <a:spcAft>
                <a:spcPts val="0"/>
              </a:spcAft>
              <a:buClr>
                <a:schemeClr val="dk1"/>
              </a:buClr>
              <a:buSzPts val="1200"/>
              <a:buFont typeface="Calibri"/>
              <a:buNone/>
            </a:pPr>
            <a:endParaRPr b="0" dirty="0"/>
          </a:p>
          <a:p>
            <a:pPr marL="0" marR="0" lvl="0" indent="0" algn="l" rtl="0">
              <a:lnSpc>
                <a:spcPct val="100000"/>
              </a:lnSpc>
              <a:spcBef>
                <a:spcPts val="0"/>
              </a:spcBef>
              <a:spcAft>
                <a:spcPts val="0"/>
              </a:spcAft>
              <a:buClr>
                <a:schemeClr val="dk1"/>
              </a:buClr>
              <a:buSzPts val="1200"/>
              <a:buFont typeface="Calibri"/>
              <a:buNone/>
            </a:pPr>
            <a:r>
              <a:rPr lang="en-GB" b="1" dirty="0"/>
              <a:t>Written feedback</a:t>
            </a:r>
            <a:r>
              <a:rPr lang="en-GB" b="0" dirty="0"/>
              <a:t>:</a:t>
            </a:r>
            <a:br>
              <a:rPr lang="en-GB" b="0" dirty="0"/>
            </a:br>
            <a:r>
              <a:rPr lang="en-GB" b="0" dirty="0"/>
              <a:t>Some useful principles to guide teacher practice in written feedback are:</a:t>
            </a:r>
            <a:endParaRPr dirty="0"/>
          </a:p>
          <a:p>
            <a:pPr marL="285750" marR="0" lvl="0" indent="-285750" algn="l" rtl="0">
              <a:lnSpc>
                <a:spcPct val="100000"/>
              </a:lnSpc>
              <a:spcBef>
                <a:spcPts val="0"/>
              </a:spcBef>
              <a:spcAft>
                <a:spcPts val="0"/>
              </a:spcAft>
              <a:buClr>
                <a:schemeClr val="dk1"/>
              </a:buClr>
              <a:buSzPts val="1200"/>
              <a:buFont typeface="Calibri"/>
              <a:buAutoNum type="romanLcParenR"/>
            </a:pPr>
            <a:r>
              <a:rPr lang="en-GB" b="0" dirty="0"/>
              <a:t>give immediate feedback when possible; if students write their answers in class the teacher can circulate to prompt attention to errors, highlight successful examples etc.</a:t>
            </a:r>
            <a:endParaRPr dirty="0"/>
          </a:p>
          <a:p>
            <a:pPr marL="285750" marR="0" lvl="0" indent="-285750" algn="l" rtl="0">
              <a:lnSpc>
                <a:spcPct val="100000"/>
              </a:lnSpc>
              <a:spcBef>
                <a:spcPts val="0"/>
              </a:spcBef>
              <a:spcAft>
                <a:spcPts val="0"/>
              </a:spcAft>
              <a:buClr>
                <a:schemeClr val="dk1"/>
              </a:buClr>
              <a:buSzPts val="1200"/>
              <a:buFont typeface="Calibri"/>
              <a:buAutoNum type="romanLcParenR"/>
            </a:pPr>
            <a:r>
              <a:rPr lang="en-GB" b="0" dirty="0"/>
              <a:t>target specific (previously highlighted) features for error correction, rather than correcting every mistake</a:t>
            </a:r>
            <a:endParaRPr dirty="0"/>
          </a:p>
          <a:p>
            <a:pPr marL="285750" marR="0" lvl="0" indent="-285750" algn="l" rtl="0">
              <a:lnSpc>
                <a:spcPct val="100000"/>
              </a:lnSpc>
              <a:spcBef>
                <a:spcPts val="0"/>
              </a:spcBef>
              <a:spcAft>
                <a:spcPts val="0"/>
              </a:spcAft>
              <a:buClr>
                <a:schemeClr val="dk1"/>
              </a:buClr>
              <a:buSzPts val="1200"/>
              <a:buFont typeface="Calibri"/>
              <a:buAutoNum type="romanLcParenR"/>
            </a:pPr>
            <a:r>
              <a:rPr lang="en-GB" b="0" dirty="0"/>
              <a:t>give </a:t>
            </a:r>
            <a:r>
              <a:rPr lang="en-GB" b="0" i="0" dirty="0">
                <a:solidFill>
                  <a:srgbClr val="000000"/>
                </a:solidFill>
                <a:latin typeface="Arial"/>
                <a:ea typeface="Arial"/>
                <a:cs typeface="Arial"/>
                <a:sym typeface="Arial"/>
              </a:rPr>
              <a:t>direct feedback (i.e., rather than codes) though some learners may benefit from a prompt style feedback (i.e., underlining errors for them to correct)</a:t>
            </a:r>
            <a:endParaRPr dirty="0"/>
          </a:p>
          <a:p>
            <a:pPr marL="285750" marR="0" lvl="0" indent="-285750" algn="l" rtl="0">
              <a:lnSpc>
                <a:spcPct val="100000"/>
              </a:lnSpc>
              <a:spcBef>
                <a:spcPts val="0"/>
              </a:spcBef>
              <a:spcAft>
                <a:spcPts val="0"/>
              </a:spcAft>
              <a:buClr>
                <a:srgbClr val="000000"/>
              </a:buClr>
              <a:buSzPts val="1200"/>
              <a:buFont typeface="Arial"/>
              <a:buAutoNum type="romanLcParenR"/>
            </a:pPr>
            <a:r>
              <a:rPr lang="en-GB" b="0" i="0" dirty="0">
                <a:solidFill>
                  <a:srgbClr val="000000"/>
                </a:solidFill>
                <a:latin typeface="Arial"/>
                <a:ea typeface="Arial"/>
                <a:cs typeface="Arial"/>
                <a:sym typeface="Arial"/>
              </a:rPr>
              <a:t>use a model writing answer to go through whole class as a stimulus to students improving their answers (this could be post teacher correction, or prior to handing in)</a:t>
            </a:r>
            <a:endParaRPr dirty="0"/>
          </a:p>
          <a:p>
            <a:pPr marL="0" marR="0" lvl="0" indent="0" algn="l" rtl="0">
              <a:lnSpc>
                <a:spcPct val="100000"/>
              </a:lnSpc>
              <a:spcBef>
                <a:spcPts val="0"/>
              </a:spcBef>
              <a:spcAft>
                <a:spcPts val="0"/>
              </a:spcAft>
              <a:buClr>
                <a:schemeClr val="dk1"/>
              </a:buClr>
              <a:buSzPts val="1200"/>
              <a:buFont typeface="Calibri"/>
              <a:buNone/>
            </a:pPr>
            <a:endParaRPr b="0" i="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GB" b="1" i="0" dirty="0">
                <a:solidFill>
                  <a:srgbClr val="000000"/>
                </a:solidFill>
                <a:latin typeface="Arial"/>
                <a:ea typeface="Arial"/>
                <a:cs typeface="Arial"/>
                <a:sym typeface="Arial"/>
              </a:rPr>
              <a:t>Image attribution</a:t>
            </a:r>
            <a:r>
              <a:rPr lang="en-GB" b="0" i="0" dirty="0">
                <a:solidFill>
                  <a:srgbClr val="000000"/>
                </a:solidFill>
                <a:latin typeface="Arial"/>
                <a:ea typeface="Arial"/>
                <a:cs typeface="Arial"/>
                <a:sym typeface="Arial"/>
              </a:rPr>
              <a:t>:</a:t>
            </a:r>
            <a:br>
              <a:rPr lang="en-GB" b="0" i="0" dirty="0">
                <a:solidFill>
                  <a:srgbClr val="000000"/>
                </a:solidFill>
                <a:latin typeface="Arial"/>
                <a:ea typeface="Arial"/>
                <a:cs typeface="Arial"/>
                <a:sym typeface="Arial"/>
              </a:rPr>
            </a:br>
            <a:r>
              <a:rPr lang="en-GB" b="0" i="0" dirty="0">
                <a:solidFill>
                  <a:srgbClr val="000000"/>
                </a:solidFill>
                <a:latin typeface="Arial"/>
                <a:ea typeface="Arial"/>
                <a:cs typeface="Arial"/>
                <a:sym typeface="Arial"/>
              </a:rPr>
              <a:t>https://www.flickr.com/photos/minglemediatv/, CC BY-SA 2.0 via Wikimedia Commons</a:t>
            </a:r>
            <a:endParaRPr b="0" dirty="0"/>
          </a:p>
        </p:txBody>
      </p:sp>
      <p:sp>
        <p:nvSpPr>
          <p:cNvPr id="714" name="Google Shape;714;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Higher only. See following slides for an alternative activity for Foundation vocabulary, which could be done simultaneously.</a:t>
            </a:r>
            <a:br>
              <a:rPr lang="en-GB" b="1" dirty="0"/>
            </a:br>
            <a:br>
              <a:rPr lang="en-GB" b="1" dirty="0"/>
            </a:br>
            <a:r>
              <a:rPr lang="en-GB" b="1" dirty="0"/>
              <a:t>Timing: </a:t>
            </a:r>
            <a:r>
              <a:rPr lang="en-GB" b="0" dirty="0"/>
              <a:t>5 minutes (two slides)</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practise written recognition of this week’s new (and three items of revisited) vocabulary. </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In pairs, students read aloud and match the English meanings, taking it in turns to say the German and English.</a:t>
            </a:r>
          </a:p>
          <a:p>
            <a:pPr marL="228600" lvl="0" indent="-228600" algn="l" rtl="0">
              <a:spcBef>
                <a:spcPts val="0"/>
              </a:spcBef>
              <a:spcAft>
                <a:spcPts val="0"/>
              </a:spcAft>
              <a:buAutoNum type="arabicPeriod"/>
            </a:pPr>
            <a:r>
              <a:rPr lang="en-GB" b="0" dirty="0"/>
              <a:t>They can tally their points. If one student responds incorrectly and the other student knows, s/he gains an additional point. If neither student is sure, they move on. </a:t>
            </a:r>
          </a:p>
          <a:p>
            <a:pPr marL="228600" lvl="0" indent="-228600" algn="l" rtl="0">
              <a:spcBef>
                <a:spcPts val="0"/>
              </a:spcBef>
              <a:spcAft>
                <a:spcPts val="0"/>
              </a:spcAft>
              <a:buAutoNum type="arabicPeriod"/>
            </a:pPr>
            <a:r>
              <a:rPr lang="en-GB" b="0" dirty="0"/>
              <a:t>Teacher elicits answers orally from the whole class and clicks to reveal. Students note any words they were unsure of.</a:t>
            </a:r>
          </a:p>
          <a:p>
            <a:pPr marL="228600" lvl="0" indent="-228600" algn="l" rtl="0">
              <a:spcBef>
                <a:spcPts val="0"/>
              </a:spcBef>
              <a:spcAft>
                <a:spcPts val="0"/>
              </a:spcAft>
              <a:buAutoNum type="arabicPeriod"/>
            </a:pPr>
            <a:r>
              <a:rPr lang="en-GB" b="0" dirty="0"/>
              <a:t>Move to the next slide and repeat steps 1-3.</a:t>
            </a:r>
          </a:p>
          <a:p>
            <a:endParaRPr lang="en-GB" i="1" dirty="0"/>
          </a:p>
        </p:txBody>
      </p:sp>
      <p:sp>
        <p:nvSpPr>
          <p:cNvPr id="4" name="Slide Number Placeholder 3"/>
          <p:cNvSpPr>
            <a:spLocks noGrp="1"/>
          </p:cNvSpPr>
          <p:nvPr>
            <p:ph type="sldNum" sz="quarter" idx="5"/>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1861668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2/2</a:t>
            </a:r>
            <a:endParaRPr lang="en-GB" b="0" dirty="0"/>
          </a:p>
          <a:p>
            <a:endParaRPr lang="en-GB" i="1" dirty="0"/>
          </a:p>
        </p:txBody>
      </p:sp>
      <p:sp>
        <p:nvSpPr>
          <p:cNvPr id="4" name="Slide Number Placeholder 3"/>
          <p:cNvSpPr>
            <a:spLocks noGrp="1"/>
          </p:cNvSpPr>
          <p:nvPr>
            <p:ph type="sldNum" sz="quarter" idx="5"/>
          </p:nvPr>
        </p:nvSpPr>
        <p:spPr/>
        <p:txBody>
          <a:bodyPr/>
          <a:lstStyle/>
          <a:p>
            <a:fld id="{051212F4-EB5A-464B-92EC-DACFCB1CC2CD}" type="slidenum">
              <a:rPr lang="en-GB" smtClean="0"/>
              <a:t>4</a:t>
            </a:fld>
            <a:endParaRPr lang="en-GB"/>
          </a:p>
        </p:txBody>
      </p:sp>
    </p:spTree>
    <p:extLst>
      <p:ext uri="{BB962C8B-B14F-4D97-AF65-F5344CB8AC3E}">
        <p14:creationId xmlns:p14="http://schemas.microsoft.com/office/powerpoint/2010/main" val="3150046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Foundation only. See previous slides for an alternative activity for Higher vocabulary, which could be done simultaneously.</a:t>
            </a:r>
          </a:p>
          <a:p>
            <a:endParaRPr lang="en-GB" b="1" dirty="0"/>
          </a:p>
          <a:p>
            <a:r>
              <a:rPr lang="en-GB" b="1" dirty="0"/>
              <a:t>Timing: </a:t>
            </a:r>
            <a:r>
              <a:rPr lang="en-GB" b="0" dirty="0"/>
              <a:t>1-4 minutes</a:t>
            </a:r>
            <a:br>
              <a:rPr lang="en-GB" b="1" dirty="0"/>
            </a:br>
            <a:br>
              <a:rPr lang="en-GB" b="1" dirty="0"/>
            </a:br>
            <a:r>
              <a:rPr lang="en-GB" b="1" dirty="0"/>
              <a:t>Aim: </a:t>
            </a:r>
            <a:r>
              <a:rPr lang="en-GB" b="0" dirty="0"/>
              <a:t>to reactivate and strengthen vocabulary knowledge.  </a:t>
            </a:r>
            <a:br>
              <a:rPr lang="en-GB" b="0" dirty="0"/>
            </a:br>
            <a:r>
              <a:rPr lang="en-GB" b="1" i="0" dirty="0"/>
              <a:t>Note:</a:t>
            </a:r>
            <a:r>
              <a:rPr lang="en-GB" b="1" i="1" dirty="0"/>
              <a:t> </a:t>
            </a:r>
            <a:r>
              <a:rPr lang="en-GB" b="0" dirty="0"/>
              <a:t>Students in Y10 pre-learn their vocabulary on Quizlet, additionally completing several tasks to build their knowledge.  This task assists recall of the new vocabulary.</a:t>
            </a:r>
            <a:br>
              <a:rPr lang="en-GB" b="0" dirty="0"/>
            </a:br>
            <a:br>
              <a:rPr lang="en-GB" b="0" dirty="0"/>
            </a:br>
            <a:r>
              <a:rPr lang="en-GB" b="1" dirty="0"/>
              <a:t>Procedure:</a:t>
            </a:r>
            <a:br>
              <a:rPr lang="en-GB" b="1" dirty="0"/>
            </a:br>
            <a:r>
              <a:rPr lang="en-GB" b="1" dirty="0"/>
              <a:t>Round 1: </a:t>
            </a:r>
            <a:r>
              <a:rPr lang="en-GB" b="0" dirty="0"/>
              <a:t>Look at the German, recall the English meanings, saying them aloud. [1 minute]</a:t>
            </a:r>
            <a:br>
              <a:rPr lang="en-GB" b="0" dirty="0"/>
            </a:br>
            <a:r>
              <a:rPr lang="en-GB" b="1" dirty="0"/>
              <a:t>Round 2: </a:t>
            </a:r>
            <a:r>
              <a:rPr lang="en-GB" b="0" dirty="0"/>
              <a:t>Look at the English, recall the German meanings, saying them aloud. [1 minute]</a:t>
            </a:r>
            <a:br>
              <a:rPr lang="en-GB" b="0" dirty="0"/>
            </a:br>
            <a:r>
              <a:rPr lang="en-GB" b="0" dirty="0"/>
              <a:t>Repeat for two further minutes, to speed up recall.</a:t>
            </a:r>
            <a:br>
              <a:rPr lang="en-GB" b="1" dirty="0"/>
            </a:br>
            <a:endParaRPr lang="en-GB" b="1" dirty="0"/>
          </a:p>
        </p:txBody>
      </p:sp>
      <p:sp>
        <p:nvSpPr>
          <p:cNvPr id="4" name="Slide Number Placeholder 3"/>
          <p:cNvSpPr>
            <a:spLocks noGrp="1"/>
          </p:cNvSpPr>
          <p:nvPr>
            <p:ph type="sldNum" sz="quarter" idx="5"/>
          </p:nvPr>
        </p:nvSpPr>
        <p:spPr/>
        <p:txBody>
          <a:bodyPr/>
          <a:lstStyle/>
          <a:p>
            <a:fld id="{051212F4-EB5A-464B-92EC-DACFCB1CC2CD}" type="slidenum">
              <a:rPr lang="en-GB" smtClean="0"/>
              <a:t>5</a:t>
            </a:fld>
            <a:endParaRPr lang="en-GB"/>
          </a:p>
        </p:txBody>
      </p:sp>
    </p:spTree>
    <p:extLst>
      <p:ext uri="{BB962C8B-B14F-4D97-AF65-F5344CB8AC3E}">
        <p14:creationId xmlns:p14="http://schemas.microsoft.com/office/powerpoint/2010/main" val="2888385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Foundation only.  Optional additional vocabulary activity.</a:t>
            </a:r>
          </a:p>
          <a:p>
            <a:endParaRPr lang="en-GB" b="1" dirty="0"/>
          </a:p>
          <a:p>
            <a:r>
              <a:rPr lang="en-GB" b="1" dirty="0"/>
              <a:t>Timing: 5 minutes</a:t>
            </a:r>
          </a:p>
          <a:p>
            <a:endParaRPr lang="en-GB" b="1" dirty="0"/>
          </a:p>
          <a:p>
            <a:r>
              <a:rPr lang="en-GB" b="1" dirty="0"/>
              <a:t>Aim: </a:t>
            </a:r>
            <a:r>
              <a:rPr lang="en-GB" b="0" dirty="0"/>
              <a:t>to practise spoken production and aural recognition of the nine new words for this week.</a:t>
            </a:r>
            <a:endParaRPr lang="en-GB" b="1" dirty="0"/>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indent="-228600">
              <a:buAutoNum type="arabicParenR"/>
            </a:pPr>
            <a:r>
              <a:rPr lang="en-GB" b="0" dirty="0"/>
              <a:t>Person A and Person B sketch a quick 3 x 3 grid. They write the English meanings into it, without conferring with each other.</a:t>
            </a:r>
          </a:p>
          <a:p>
            <a:pPr marL="228600" indent="-228600">
              <a:buAutoNum type="arabicParenR"/>
            </a:pPr>
            <a:r>
              <a:rPr lang="en-GB" b="0" dirty="0"/>
              <a:t>Then Person A starts and says one of the words in German. Both students cross it on their grids.</a:t>
            </a:r>
          </a:p>
          <a:p>
            <a:pPr marL="228600" indent="-228600">
              <a:buAutoNum type="arabicParenR"/>
            </a:pPr>
            <a:r>
              <a:rPr lang="en-GB" b="0" dirty="0"/>
              <a:t>Person B says a 2</a:t>
            </a:r>
            <a:r>
              <a:rPr lang="en-GB" b="0" baseline="30000" dirty="0"/>
              <a:t>nd</a:t>
            </a:r>
            <a:r>
              <a:rPr lang="en-GB" b="0" dirty="0"/>
              <a:t> word. They are trying to make a line of three (as in noughts and crosses). Again, both students cross off. (The element of chance arises because the students don’t know where each other’s words are so in trying to create their own line of words, students may inadvertently help their partner to win).</a:t>
            </a:r>
          </a:p>
          <a:p>
            <a:pPr marL="228600" indent="-228600">
              <a:buAutoNum type="arabicParenR"/>
            </a:pPr>
            <a:r>
              <a:rPr lang="en-GB" b="0" dirty="0"/>
              <a:t>Students continue until one has a row of three (vertical, diagonal, horizontal). </a:t>
            </a:r>
          </a:p>
          <a:p>
            <a:pPr marL="228600" indent="-228600">
              <a:buAutoNum type="arabicParenR"/>
            </a:pPr>
            <a:r>
              <a:rPr lang="en-GB" b="0" dirty="0"/>
              <a:t>Then they play on for a 2</a:t>
            </a:r>
            <a:r>
              <a:rPr lang="en-GB" b="0" baseline="30000" dirty="0"/>
              <a:t>nd</a:t>
            </a:r>
            <a:r>
              <a:rPr lang="en-GB" b="0" dirty="0"/>
              <a:t> row, column until all the words are used.  </a:t>
            </a:r>
          </a:p>
          <a:p>
            <a:pPr marL="228600" indent="-228600">
              <a:buAutoNum type="arabicParenR"/>
            </a:pPr>
            <a:r>
              <a:rPr lang="en-GB" b="0" dirty="0"/>
              <a:t>If a student cannot say any more words, the play passes to the other student, who gets to choose the next word and has more chance of controlling the game.</a:t>
            </a:r>
          </a:p>
          <a:p>
            <a:pPr marL="228600" indent="-228600">
              <a:buAutoNum type="arabicParenR"/>
            </a:pPr>
            <a:r>
              <a:rPr lang="en-GB" b="0" dirty="0"/>
              <a:t>Students can do multiple rounds of the activity.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974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t>Timing: 2 minutes</a:t>
            </a:r>
            <a:br>
              <a:rPr lang="en-GB" b="1" i="0" dirty="0"/>
            </a:br>
            <a:br>
              <a:rPr lang="en-GB" b="1" i="0" dirty="0"/>
            </a:br>
            <a:r>
              <a:rPr lang="en-GB" b="1" i="0" dirty="0"/>
              <a:t>Aim: </a:t>
            </a:r>
            <a:r>
              <a:rPr lang="en-GB" b="0" i="0" dirty="0"/>
              <a:t>to revisit the concept of nominalisation of verbs, and to present new information about the use or omission of the article </a:t>
            </a:r>
            <a:r>
              <a:rPr lang="en-GB" b="1" i="0" dirty="0"/>
              <a:t>das</a:t>
            </a:r>
            <a:r>
              <a:rPr lang="en-GB" b="0" i="0" dirty="0"/>
              <a:t>.</a:t>
            </a:r>
          </a:p>
          <a:p>
            <a:endParaRPr lang="en-GB" b="0" i="0" dirty="0"/>
          </a:p>
          <a:p>
            <a:r>
              <a:rPr lang="en-GB" b="1" i="0" dirty="0"/>
              <a:t>Procedure:</a:t>
            </a:r>
            <a:br>
              <a:rPr lang="en-GB" i="0" dirty="0"/>
            </a:br>
            <a:r>
              <a:rPr lang="en-GB" i="0" dirty="0"/>
              <a:t>1. Click through to present the information.</a:t>
            </a:r>
          </a:p>
          <a:p>
            <a:r>
              <a:rPr lang="en-GB" i="0" dirty="0"/>
              <a:t>2. Elicit English and/or German meanings as appropriate.</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7</a:t>
            </a:fld>
            <a:endParaRPr lang="en-GB"/>
          </a:p>
        </p:txBody>
      </p:sp>
    </p:spTree>
    <p:extLst>
      <p:ext uri="{BB962C8B-B14F-4D97-AF65-F5344CB8AC3E}">
        <p14:creationId xmlns:p14="http://schemas.microsoft.com/office/powerpoint/2010/main" val="1666819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t>Timing: 5 minutes</a:t>
            </a:r>
            <a:br>
              <a:rPr lang="en-GB" b="1" i="0" dirty="0"/>
            </a:br>
            <a:br>
              <a:rPr lang="en-GB" b="1" i="0" dirty="0"/>
            </a:br>
            <a:r>
              <a:rPr lang="en-GB" b="1" i="0" dirty="0"/>
              <a:t>Aim: </a:t>
            </a:r>
            <a:r>
              <a:rPr lang="en-GB" b="0" i="0" dirty="0"/>
              <a:t>to practise the recognition of and written distinction between infinitive verbs and their noun forms, depending on their function and meaning in the sentence.</a:t>
            </a:r>
          </a:p>
          <a:p>
            <a:endParaRPr lang="en-GB" b="0" i="0" dirty="0"/>
          </a:p>
          <a:p>
            <a:r>
              <a:rPr lang="en-GB" b="1" i="0" dirty="0"/>
              <a:t>Procedure:</a:t>
            </a:r>
            <a:br>
              <a:rPr lang="en-GB" i="0" dirty="0"/>
            </a:br>
            <a:r>
              <a:rPr lang="en-GB" i="0" dirty="0"/>
              <a:t>1. Explain the task. Students will listen to full sentences and choose the infinitive verb or nominalised verb, depending on the sentence.</a:t>
            </a:r>
          </a:p>
          <a:p>
            <a:r>
              <a:rPr lang="en-GB" i="0" dirty="0"/>
              <a:t>2. Do number 1 with students as an example. Click to listen. Prompt students to consider the other words in the sentence. ‘Ich </a:t>
            </a:r>
            <a:r>
              <a:rPr lang="en-GB" i="0" dirty="0" err="1"/>
              <a:t>werde</a:t>
            </a:r>
            <a:r>
              <a:rPr lang="en-GB" i="0" dirty="0"/>
              <a:t>’ (I will/am going to) – what must follow?  What does the whole sentence mean? Click to confirm the answers and reveal the English sentence meaning.</a:t>
            </a:r>
          </a:p>
          <a:p>
            <a:r>
              <a:rPr lang="en-GB" i="0" dirty="0"/>
              <a:t>3. Continue with items 2 – 7.  We suggest giving feedback item by item with this task and have set the animations accordingly.</a:t>
            </a:r>
          </a:p>
          <a:p>
            <a:endParaRPr lang="en-GB" i="0" dirty="0"/>
          </a:p>
          <a:p>
            <a:pPr>
              <a:lnSpc>
                <a:spcPct val="107000"/>
              </a:lnSpc>
              <a:spcAft>
                <a:spcPts val="800"/>
              </a:spcAft>
            </a:pPr>
            <a:r>
              <a:rPr lang="en-GB" b="1" i="0" dirty="0"/>
              <a:t>Transcript</a:t>
            </a:r>
            <a:r>
              <a:rPr lang="en-GB" i="0" dirty="0"/>
              <a:t>:</a:t>
            </a:r>
            <a:br>
              <a:rPr lang="en-GB" i="0" dirty="0"/>
            </a:br>
            <a:r>
              <a:rPr lang="de-DE" sz="1800" dirty="0">
                <a:solidFill>
                  <a:srgbClr val="1F4E79"/>
                </a:solidFill>
                <a:effectLst/>
                <a:highlight>
                  <a:srgbClr val="00FFFF"/>
                </a:highlight>
                <a:latin typeface="Century Gothic" panose="020B0502020202020204" pitchFamily="34" charset="0"/>
                <a:ea typeface="Century Gothic" panose="020B0502020202020204" pitchFamily="34" charset="0"/>
                <a:cs typeface="Century Gothic" panose="020B0502020202020204" pitchFamily="34" charset="0"/>
              </a:rPr>
              <a:t>1. Ich werde wandern.</a:t>
            </a:r>
            <a:endParaRPr lang="en-GB" sz="1800" dirty="0">
              <a:effectLst/>
              <a:latin typeface="Calibri" panose="020F0502020204030204" pitchFamily="34" charset="0"/>
              <a:ea typeface="Calibri" panose="020F0502020204030204" pitchFamily="34" charset="0"/>
            </a:endParaRPr>
          </a:p>
          <a:p>
            <a:pPr>
              <a:lnSpc>
                <a:spcPct val="107000"/>
              </a:lnSpc>
              <a:spcAft>
                <a:spcPts val="800"/>
              </a:spcAft>
            </a:pPr>
            <a:r>
              <a:rPr lang="de-DE" sz="1800" dirty="0">
                <a:solidFill>
                  <a:srgbClr val="1F4E79"/>
                </a:solidFill>
                <a:effectLst/>
                <a:highlight>
                  <a:srgbClr val="00FFFF"/>
                </a:highlight>
                <a:latin typeface="Century Gothic" panose="020B0502020202020204" pitchFamily="34" charset="0"/>
                <a:ea typeface="Century Gothic" panose="020B0502020202020204" pitchFamily="34" charset="0"/>
                <a:cs typeface="Century Gothic" panose="020B0502020202020204" pitchFamily="34" charset="0"/>
              </a:rPr>
              <a:t>2. Das ist ein Versprechen.</a:t>
            </a:r>
            <a:endParaRPr lang="en-GB" sz="1800" dirty="0">
              <a:effectLst/>
              <a:latin typeface="Calibri" panose="020F0502020204030204" pitchFamily="34" charset="0"/>
              <a:ea typeface="Calibri" panose="020F0502020204030204" pitchFamily="34" charset="0"/>
            </a:endParaRPr>
          </a:p>
          <a:p>
            <a:pPr>
              <a:lnSpc>
                <a:spcPct val="107000"/>
              </a:lnSpc>
              <a:spcAft>
                <a:spcPts val="800"/>
              </a:spcAft>
            </a:pPr>
            <a:r>
              <a:rPr lang="de-DE" sz="1800" dirty="0">
                <a:solidFill>
                  <a:srgbClr val="1F4E79"/>
                </a:solidFill>
                <a:effectLst/>
                <a:highlight>
                  <a:srgbClr val="00FFFF"/>
                </a:highlight>
                <a:latin typeface="Century Gothic" panose="020B0502020202020204" pitchFamily="34" charset="0"/>
                <a:ea typeface="Century Gothic" panose="020B0502020202020204" pitchFamily="34" charset="0"/>
                <a:cs typeface="Century Gothic" panose="020B0502020202020204" pitchFamily="34" charset="0"/>
              </a:rPr>
              <a:t>3. Für mich ist Schlafen wichtig.</a:t>
            </a:r>
            <a:endParaRPr lang="en-GB" sz="1800" dirty="0">
              <a:effectLst/>
              <a:latin typeface="Calibri" panose="020F0502020204030204" pitchFamily="34" charset="0"/>
              <a:ea typeface="Calibri" panose="020F0502020204030204" pitchFamily="34" charset="0"/>
            </a:endParaRPr>
          </a:p>
          <a:p>
            <a:pPr>
              <a:lnSpc>
                <a:spcPct val="107000"/>
              </a:lnSpc>
              <a:spcAft>
                <a:spcPts val="800"/>
              </a:spcAft>
            </a:pPr>
            <a:r>
              <a:rPr lang="de-DE" sz="1800" dirty="0">
                <a:solidFill>
                  <a:srgbClr val="1F4E79"/>
                </a:solidFill>
                <a:effectLst/>
                <a:highlight>
                  <a:srgbClr val="00FFFF"/>
                </a:highlight>
                <a:latin typeface="Century Gothic" panose="020B0502020202020204" pitchFamily="34" charset="0"/>
                <a:ea typeface="Century Gothic" panose="020B0502020202020204" pitchFamily="34" charset="0"/>
                <a:cs typeface="Century Gothic" panose="020B0502020202020204" pitchFamily="34" charset="0"/>
              </a:rPr>
              <a:t>4. Hausaufgaben nicht vergessen.</a:t>
            </a:r>
            <a:endParaRPr lang="en-GB" sz="1800" dirty="0">
              <a:effectLst/>
              <a:latin typeface="Calibri" panose="020F0502020204030204" pitchFamily="34" charset="0"/>
              <a:ea typeface="Calibri" panose="020F0502020204030204" pitchFamily="34" charset="0"/>
            </a:endParaRPr>
          </a:p>
          <a:p>
            <a:pPr>
              <a:lnSpc>
                <a:spcPct val="107000"/>
              </a:lnSpc>
              <a:spcAft>
                <a:spcPts val="800"/>
              </a:spcAft>
            </a:pPr>
            <a:r>
              <a:rPr lang="de-DE" sz="1800" dirty="0">
                <a:solidFill>
                  <a:srgbClr val="1F4E79"/>
                </a:solidFill>
                <a:effectLst/>
                <a:highlight>
                  <a:srgbClr val="00FFFF"/>
                </a:highlight>
                <a:latin typeface="Century Gothic" panose="020B0502020202020204" pitchFamily="34" charset="0"/>
                <a:ea typeface="Century Gothic" panose="020B0502020202020204" pitchFamily="34" charset="0"/>
                <a:cs typeface="Century Gothic" panose="020B0502020202020204" pitchFamily="34" charset="0"/>
              </a:rPr>
              <a:t>5. Wir wissen viel über das Thema.</a:t>
            </a:r>
            <a:endParaRPr lang="en-GB" sz="1800" dirty="0">
              <a:effectLst/>
              <a:latin typeface="Calibri" panose="020F0502020204030204" pitchFamily="34" charset="0"/>
              <a:ea typeface="Calibri" panose="020F0502020204030204" pitchFamily="34" charset="0"/>
            </a:endParaRPr>
          </a:p>
          <a:p>
            <a:pPr>
              <a:lnSpc>
                <a:spcPct val="107000"/>
              </a:lnSpc>
              <a:spcAft>
                <a:spcPts val="800"/>
              </a:spcAft>
            </a:pPr>
            <a:r>
              <a:rPr lang="de-DE" sz="1800" dirty="0">
                <a:solidFill>
                  <a:srgbClr val="1F4E79"/>
                </a:solidFill>
                <a:effectLst/>
                <a:highlight>
                  <a:srgbClr val="00FFFF"/>
                </a:highlight>
                <a:latin typeface="Century Gothic" panose="020B0502020202020204" pitchFamily="34" charset="0"/>
                <a:ea typeface="Century Gothic" panose="020B0502020202020204" pitchFamily="34" charset="0"/>
                <a:cs typeface="Century Gothic" panose="020B0502020202020204" pitchFamily="34" charset="0"/>
              </a:rPr>
              <a:t>6. Ich mag es zu Helfen.</a:t>
            </a:r>
            <a:endParaRPr lang="en-GB" sz="1800" dirty="0">
              <a:effectLst/>
              <a:latin typeface="Calibri" panose="020F0502020204030204" pitchFamily="34" charset="0"/>
              <a:ea typeface="Calibri" panose="020F0502020204030204" pitchFamily="34" charset="0"/>
            </a:endParaRPr>
          </a:p>
          <a:p>
            <a:pPr>
              <a:lnSpc>
                <a:spcPct val="107000"/>
              </a:lnSpc>
              <a:spcAft>
                <a:spcPts val="800"/>
              </a:spcAft>
            </a:pPr>
            <a:r>
              <a:rPr lang="de-DE" sz="1800" dirty="0">
                <a:solidFill>
                  <a:srgbClr val="1F4E79"/>
                </a:solidFill>
                <a:effectLst/>
                <a:highlight>
                  <a:srgbClr val="00FFFF"/>
                </a:highlight>
                <a:latin typeface="Century Gothic" panose="020B0502020202020204" pitchFamily="34" charset="0"/>
                <a:ea typeface="Century Gothic" panose="020B0502020202020204" pitchFamily="34" charset="0"/>
                <a:cs typeface="Century Gothic" panose="020B0502020202020204" pitchFamily="34" charset="0"/>
              </a:rPr>
              <a:t>7. Das Kartenspielen ist nicht erlaubt.</a:t>
            </a:r>
            <a:endParaRPr lang="en-GB" sz="1800" dirty="0">
              <a:effectLst/>
              <a:latin typeface="Calibri" panose="020F0502020204030204" pitchFamily="34" charset="0"/>
              <a:ea typeface="Calibri" panose="020F0502020204030204" pitchFamily="34" charset="0"/>
            </a:endParaRPr>
          </a:p>
          <a:p>
            <a:pPr>
              <a:lnSpc>
                <a:spcPct val="107000"/>
              </a:lnSpc>
              <a:spcAft>
                <a:spcPts val="800"/>
              </a:spcAft>
            </a:pPr>
            <a:r>
              <a:rPr lang="de-DE" sz="1800" dirty="0">
                <a:solidFill>
                  <a:srgbClr val="1F4E79"/>
                </a:solidFill>
                <a:effectLst/>
                <a:highlight>
                  <a:srgbClr val="00FFFF"/>
                </a:highlight>
                <a:latin typeface="Century Gothic" panose="020B0502020202020204" pitchFamily="34" charset="0"/>
                <a:ea typeface="Century Gothic" panose="020B0502020202020204" pitchFamily="34" charset="0"/>
                <a:cs typeface="Century Gothic" panose="020B0502020202020204" pitchFamily="34" charset="0"/>
              </a:rPr>
              <a:t>8. Man darf kein Essen mitnehmen.</a:t>
            </a:r>
            <a:endParaRPr lang="en-GB"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9153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F/H</a:t>
            </a:r>
          </a:p>
          <a:p>
            <a:r>
              <a:rPr lang="en-GB" b="1" dirty="0"/>
              <a:t>Timing: 1 minute</a:t>
            </a:r>
            <a:br>
              <a:rPr lang="en-GB" dirty="0"/>
            </a:br>
            <a:br>
              <a:rPr lang="en-GB" b="1" dirty="0"/>
            </a:br>
            <a:r>
              <a:rPr lang="en-GB" b="1" dirty="0"/>
              <a:t>Aim:</a:t>
            </a:r>
            <a:r>
              <a:rPr lang="en-GB" b="0" dirty="0"/>
              <a:t> to present plural rule 9.</a:t>
            </a:r>
            <a:br>
              <a:rPr lang="en-GB" b="0" dirty="0"/>
            </a:br>
            <a:br>
              <a:rPr lang="en-GB" dirty="0"/>
            </a:br>
            <a:r>
              <a:rPr lang="en-GB" b="1" dirty="0"/>
              <a:t>Procedure:</a:t>
            </a:r>
            <a:br>
              <a:rPr lang="en-GB" dirty="0"/>
            </a:br>
            <a:r>
              <a:rPr lang="en-GB" dirty="0"/>
              <a:t>Click through the animations.</a:t>
            </a:r>
            <a:endParaRPr lang="en-GB" b="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3882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31478" y="6483598"/>
            <a:ext cx="2274092" cy="212871"/>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179418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96043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556810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707286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638233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1802004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16/02/2023</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55432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31478" y="6483598"/>
            <a:ext cx="2274092" cy="212871"/>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213303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004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869077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09522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036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558048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657043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406047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2199761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1045895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487224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0079800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5859410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121254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3025555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37907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31478" y="6483598"/>
            <a:ext cx="2274092" cy="212871"/>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28637600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2176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2988084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301381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9204622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5390539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6181942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176639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7698235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62526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80470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3881262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17876736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842437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17802372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_&amp;_Text Box">
  <p:cSld name="Title_&amp;_Text Box">
    <p:spTree>
      <p:nvGrpSpPr>
        <p:cNvPr id="1" name="Shape 127"/>
        <p:cNvGrpSpPr/>
        <p:nvPr/>
      </p:nvGrpSpPr>
      <p:grpSpPr>
        <a:xfrm>
          <a:off x="0" y="0"/>
          <a:ext cx="0" cy="0"/>
          <a:chOff x="0" y="0"/>
          <a:chExt cx="0" cy="0"/>
        </a:xfrm>
      </p:grpSpPr>
      <p:sp>
        <p:nvSpPr>
          <p:cNvPr id="128" name="Google Shape;128;p31"/>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31"/>
          <p:cNvSpPr txBox="1">
            <a:spLocks noGrp="1"/>
          </p:cNvSpPr>
          <p:nvPr>
            <p:ph type="body" idx="1"/>
          </p:nvPr>
        </p:nvSpPr>
        <p:spPr>
          <a:xfrm>
            <a:off x="373063" y="1065213"/>
            <a:ext cx="11514137" cy="5105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25050"/>
              </a:buClr>
              <a:buSzPts val="2400"/>
              <a:buNone/>
              <a:defRPr sz="2400">
                <a:solidFill>
                  <a:srgbClr val="525050"/>
                </a:solidFill>
              </a:defRPr>
            </a:lvl1pPr>
            <a:lvl2pPr marL="914400" lvl="1" indent="-228600" algn="l">
              <a:lnSpc>
                <a:spcPct val="90000"/>
              </a:lnSpc>
              <a:spcBef>
                <a:spcPts val="500"/>
              </a:spcBef>
              <a:spcAft>
                <a:spcPts val="0"/>
              </a:spcAft>
              <a:buClr>
                <a:srgbClr val="525050"/>
              </a:buClr>
              <a:buSzPts val="2200"/>
              <a:buNone/>
              <a:defRPr sz="2200">
                <a:solidFill>
                  <a:srgbClr val="525050"/>
                </a:solidFill>
              </a:defRPr>
            </a:lvl2pPr>
            <a:lvl3pPr marL="1371600" lvl="2" indent="-228600" algn="l">
              <a:lnSpc>
                <a:spcPct val="90000"/>
              </a:lnSpc>
              <a:spcBef>
                <a:spcPts val="500"/>
              </a:spcBef>
              <a:spcAft>
                <a:spcPts val="0"/>
              </a:spcAft>
              <a:buClr>
                <a:srgbClr val="525050"/>
              </a:buClr>
              <a:buSzPts val="2000"/>
              <a:buNone/>
              <a:defRPr>
                <a:solidFill>
                  <a:srgbClr val="525050"/>
                </a:solidFill>
              </a:defRPr>
            </a:lvl3pPr>
            <a:lvl4pPr marL="1828800" lvl="3" indent="-228600" algn="l">
              <a:lnSpc>
                <a:spcPct val="90000"/>
              </a:lnSpc>
              <a:spcBef>
                <a:spcPts val="500"/>
              </a:spcBef>
              <a:spcAft>
                <a:spcPts val="0"/>
              </a:spcAft>
              <a:buClr>
                <a:srgbClr val="525050"/>
              </a:buClr>
              <a:buSzPts val="1800"/>
              <a:buNone/>
              <a:defRPr>
                <a:solidFill>
                  <a:srgbClr val="525050"/>
                </a:solidFill>
              </a:defRPr>
            </a:lvl4pPr>
            <a:lvl5pPr marL="2286000" lvl="4" indent="-228600" algn="l">
              <a:lnSpc>
                <a:spcPct val="90000"/>
              </a:lnSpc>
              <a:spcBef>
                <a:spcPts val="500"/>
              </a:spcBef>
              <a:spcAft>
                <a:spcPts val="0"/>
              </a:spcAft>
              <a:buClr>
                <a:srgbClr val="525050"/>
              </a:buClr>
              <a:buSzPts val="1600"/>
              <a:buNone/>
              <a:defRPr sz="1600">
                <a:solidFill>
                  <a:srgbClr val="52505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891642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pening Slide">
  <p:cSld name="Opening Slide">
    <p:spTree>
      <p:nvGrpSpPr>
        <p:cNvPr id="1" name="Shape 130"/>
        <p:cNvGrpSpPr/>
        <p:nvPr/>
      </p:nvGrpSpPr>
      <p:grpSpPr>
        <a:xfrm>
          <a:off x="0" y="0"/>
          <a:ext cx="0" cy="0"/>
          <a:chOff x="0" y="0"/>
          <a:chExt cx="0" cy="0"/>
        </a:xfrm>
      </p:grpSpPr>
      <p:pic>
        <p:nvPicPr>
          <p:cNvPr id="131" name="Google Shape;131;p44" descr="Shap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32" name="Google Shape;132;p44" descr="Map&#10;&#10;Description automatically generated"/>
          <p:cNvPicPr preferRelativeResize="0"/>
          <p:nvPr/>
        </p:nvPicPr>
        <p:blipFill rotWithShape="1">
          <a:blip r:embed="rId3">
            <a:alphaModFix/>
          </a:blip>
          <a:srcRect/>
          <a:stretch/>
        </p:blipFill>
        <p:spPr>
          <a:xfrm>
            <a:off x="11083630" y="161531"/>
            <a:ext cx="921940" cy="1180730"/>
          </a:xfrm>
          <a:prstGeom prst="rect">
            <a:avLst/>
          </a:prstGeom>
          <a:noFill/>
          <a:ln>
            <a:noFill/>
          </a:ln>
        </p:spPr>
      </p:pic>
      <p:pic>
        <p:nvPicPr>
          <p:cNvPr id="133" name="Google Shape;133;p44"/>
          <p:cNvPicPr preferRelativeResize="0"/>
          <p:nvPr/>
        </p:nvPicPr>
        <p:blipFill rotWithShape="1">
          <a:blip r:embed="rId4">
            <a:alphaModFix/>
          </a:blip>
          <a:srcRect/>
          <a:stretch/>
        </p:blipFill>
        <p:spPr>
          <a:xfrm>
            <a:off x="9731478" y="6483598"/>
            <a:ext cx="2274092" cy="212871"/>
          </a:xfrm>
          <a:prstGeom prst="rect">
            <a:avLst/>
          </a:prstGeom>
          <a:noFill/>
          <a:ln>
            <a:noFill/>
          </a:ln>
        </p:spPr>
      </p:pic>
      <p:sp>
        <p:nvSpPr>
          <p:cNvPr id="134" name="Google Shape;134;p44"/>
          <p:cNvSpPr txBox="1">
            <a:spLocks noGrp="1"/>
          </p:cNvSpPr>
          <p:nvPr>
            <p:ph type="body" idx="1"/>
          </p:nvPr>
        </p:nvSpPr>
        <p:spPr>
          <a:xfrm>
            <a:off x="363538" y="5329486"/>
            <a:ext cx="2974975" cy="11541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44"/>
          <p:cNvSpPr txBox="1">
            <a:spLocks noGrp="1"/>
          </p:cNvSpPr>
          <p:nvPr>
            <p:ph type="body" idx="2"/>
          </p:nvPr>
        </p:nvSpPr>
        <p:spPr>
          <a:xfrm>
            <a:off x="363538" y="2796466"/>
            <a:ext cx="4864546" cy="47939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a:solidFill>
                  <a:schemeClr val="lt1"/>
                </a:solidFill>
              </a:defRPr>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44"/>
          <p:cNvSpPr txBox="1">
            <a:spLocks noGrp="1"/>
          </p:cNvSpPr>
          <p:nvPr>
            <p:ph type="body" idx="3"/>
          </p:nvPr>
        </p:nvSpPr>
        <p:spPr>
          <a:xfrm>
            <a:off x="363538" y="1952625"/>
            <a:ext cx="6640512" cy="8445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5400"/>
              <a:buNone/>
              <a:defRPr sz="5400" b="1">
                <a:solidFill>
                  <a:schemeClr val="lt1"/>
                </a:solidFill>
              </a:defRPr>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200337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_Slide" type="blank">
  <p:cSld name="Blank_Slide">
    <p:spTree>
      <p:nvGrpSpPr>
        <p:cNvPr id="1" name="Shape 137"/>
        <p:cNvGrpSpPr/>
        <p:nvPr/>
      </p:nvGrpSpPr>
      <p:grpSpPr>
        <a:xfrm>
          <a:off x="0" y="0"/>
          <a:ext cx="0" cy="0"/>
          <a:chOff x="0" y="0"/>
          <a:chExt cx="0" cy="0"/>
        </a:xfrm>
      </p:grpSpPr>
    </p:spTree>
    <p:extLst>
      <p:ext uri="{BB962C8B-B14F-4D97-AF65-F5344CB8AC3E}">
        <p14:creationId xmlns:p14="http://schemas.microsoft.com/office/powerpoint/2010/main" val="7396428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ext_Box_Only">
  <p:cSld name="Text_Box_Only">
    <p:spTree>
      <p:nvGrpSpPr>
        <p:cNvPr id="1" name="Shape 138"/>
        <p:cNvGrpSpPr/>
        <p:nvPr/>
      </p:nvGrpSpPr>
      <p:grpSpPr>
        <a:xfrm>
          <a:off x="0" y="0"/>
          <a:ext cx="0" cy="0"/>
          <a:chOff x="0" y="0"/>
          <a:chExt cx="0" cy="0"/>
        </a:xfrm>
      </p:grpSpPr>
      <p:sp>
        <p:nvSpPr>
          <p:cNvPr id="139" name="Google Shape;139;p46"/>
          <p:cNvSpPr txBox="1">
            <a:spLocks noGrp="1"/>
          </p:cNvSpPr>
          <p:nvPr>
            <p:ph type="body" idx="1"/>
          </p:nvPr>
        </p:nvSpPr>
        <p:spPr>
          <a:xfrm>
            <a:off x="266531" y="212956"/>
            <a:ext cx="11691690" cy="60191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25050"/>
              </a:buClr>
              <a:buSzPts val="2400"/>
              <a:buNone/>
              <a:defRPr sz="2400"/>
            </a:lvl1pPr>
            <a:lvl2pPr marL="914400" lvl="1" indent="-228600" algn="l">
              <a:lnSpc>
                <a:spcPct val="90000"/>
              </a:lnSpc>
              <a:spcBef>
                <a:spcPts val="500"/>
              </a:spcBef>
              <a:spcAft>
                <a:spcPts val="0"/>
              </a:spcAft>
              <a:buClr>
                <a:srgbClr val="525050"/>
              </a:buClr>
              <a:buSzPts val="2200"/>
              <a:buNone/>
              <a:defRPr sz="2200"/>
            </a:lvl2pPr>
            <a:lvl3pPr marL="1371600" lvl="2" indent="-228600" algn="l">
              <a:lnSpc>
                <a:spcPct val="90000"/>
              </a:lnSpc>
              <a:spcBef>
                <a:spcPts val="500"/>
              </a:spcBef>
              <a:spcAft>
                <a:spcPts val="0"/>
              </a:spcAft>
              <a:buClr>
                <a:srgbClr val="525050"/>
              </a:buClr>
              <a:buSzPts val="20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884648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_&amp;_Table">
  <p:cSld name="Title_&amp;_Table">
    <p:spTree>
      <p:nvGrpSpPr>
        <p:cNvPr id="1" name="Shape 140"/>
        <p:cNvGrpSpPr/>
        <p:nvPr/>
      </p:nvGrpSpPr>
      <p:grpSpPr>
        <a:xfrm>
          <a:off x="0" y="0"/>
          <a:ext cx="0" cy="0"/>
          <a:chOff x="0" y="0"/>
          <a:chExt cx="0" cy="0"/>
        </a:xfrm>
      </p:grpSpPr>
      <p:sp>
        <p:nvSpPr>
          <p:cNvPr id="141" name="Google Shape;141;p47"/>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3331246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able_Only">
  <p:cSld name="Table_Only">
    <p:spTree>
      <p:nvGrpSpPr>
        <p:cNvPr id="1" name="Shape 142"/>
        <p:cNvGrpSpPr/>
        <p:nvPr/>
      </p:nvGrpSpPr>
      <p:grpSpPr>
        <a:xfrm>
          <a:off x="0" y="0"/>
          <a:ext cx="0" cy="0"/>
          <a:chOff x="0" y="0"/>
          <a:chExt cx="0" cy="0"/>
        </a:xfrm>
      </p:grpSpPr>
    </p:spTree>
    <p:extLst>
      <p:ext uri="{BB962C8B-B14F-4D97-AF65-F5344CB8AC3E}">
        <p14:creationId xmlns:p14="http://schemas.microsoft.com/office/powerpoint/2010/main" val="597686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568431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_&amp;_Callout">
  <p:cSld name="Title_&amp;_Callout">
    <p:spTree>
      <p:nvGrpSpPr>
        <p:cNvPr id="1" name="Shape 143"/>
        <p:cNvGrpSpPr/>
        <p:nvPr/>
      </p:nvGrpSpPr>
      <p:grpSpPr>
        <a:xfrm>
          <a:off x="0" y="0"/>
          <a:ext cx="0" cy="0"/>
          <a:chOff x="0" y="0"/>
          <a:chExt cx="0" cy="0"/>
        </a:xfrm>
      </p:grpSpPr>
      <p:sp>
        <p:nvSpPr>
          <p:cNvPr id="144" name="Google Shape;144;p49"/>
          <p:cNvSpPr>
            <a:spLocks noGrp="1"/>
          </p:cNvSpPr>
          <p:nvPr>
            <p:ph type="body" idx="1"/>
          </p:nvPr>
        </p:nvSpPr>
        <p:spPr>
          <a:xfrm>
            <a:off x="1449850" y="1757778"/>
            <a:ext cx="3681444" cy="2645545"/>
          </a:xfrm>
          <a:prstGeom prst="wedgeRoundRectCallout">
            <a:avLst>
              <a:gd name="adj1" fmla="val 51423"/>
              <a:gd name="adj2" fmla="val 97413"/>
              <a:gd name="adj3"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49"/>
          <p:cNvSpPr>
            <a:spLocks noGrp="1"/>
          </p:cNvSpPr>
          <p:nvPr>
            <p:ph type="body" idx="2"/>
          </p:nvPr>
        </p:nvSpPr>
        <p:spPr>
          <a:xfrm flipH="1">
            <a:off x="6991927" y="1790106"/>
            <a:ext cx="3694546" cy="2645545"/>
          </a:xfrm>
          <a:prstGeom prst="wedgeRoundRectCallout">
            <a:avLst>
              <a:gd name="adj1" fmla="val 51423"/>
              <a:gd name="adj2" fmla="val 97413"/>
              <a:gd name="adj3"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49"/>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4030550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allout_Only">
  <p:cSld name="Callout_Only">
    <p:spTree>
      <p:nvGrpSpPr>
        <p:cNvPr id="1" name="Shape 147"/>
        <p:cNvGrpSpPr/>
        <p:nvPr/>
      </p:nvGrpSpPr>
      <p:grpSpPr>
        <a:xfrm>
          <a:off x="0" y="0"/>
          <a:ext cx="0" cy="0"/>
          <a:chOff x="0" y="0"/>
          <a:chExt cx="0" cy="0"/>
        </a:xfrm>
      </p:grpSpPr>
      <p:sp>
        <p:nvSpPr>
          <p:cNvPr id="148" name="Google Shape;148;p50"/>
          <p:cNvSpPr>
            <a:spLocks noGrp="1"/>
          </p:cNvSpPr>
          <p:nvPr>
            <p:ph type="body" idx="1"/>
          </p:nvPr>
        </p:nvSpPr>
        <p:spPr>
          <a:xfrm>
            <a:off x="1449850" y="1757778"/>
            <a:ext cx="3681444" cy="2645545"/>
          </a:xfrm>
          <a:prstGeom prst="wedgeRoundRectCallout">
            <a:avLst>
              <a:gd name="adj1" fmla="val 51423"/>
              <a:gd name="adj2" fmla="val 97413"/>
              <a:gd name="adj3"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50"/>
          <p:cNvSpPr>
            <a:spLocks noGrp="1"/>
          </p:cNvSpPr>
          <p:nvPr>
            <p:ph type="body" idx="2"/>
          </p:nvPr>
        </p:nvSpPr>
        <p:spPr>
          <a:xfrm flipH="1">
            <a:off x="6991927" y="1790106"/>
            <a:ext cx="3694546" cy="2645545"/>
          </a:xfrm>
          <a:prstGeom prst="wedgeRoundRectCallout">
            <a:avLst>
              <a:gd name="adj1" fmla="val 51423"/>
              <a:gd name="adj2" fmla="val 97413"/>
              <a:gd name="adj3"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112347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_&amp;_Gloss_Box">
  <p:cSld name="Title_&amp;_Gloss_Box">
    <p:spTree>
      <p:nvGrpSpPr>
        <p:cNvPr id="1" name="Shape 150"/>
        <p:cNvGrpSpPr/>
        <p:nvPr/>
      </p:nvGrpSpPr>
      <p:grpSpPr>
        <a:xfrm>
          <a:off x="0" y="0"/>
          <a:ext cx="0" cy="0"/>
          <a:chOff x="0" y="0"/>
          <a:chExt cx="0" cy="0"/>
        </a:xfrm>
      </p:grpSpPr>
      <p:sp>
        <p:nvSpPr>
          <p:cNvPr id="151" name="Google Shape;151;p51"/>
          <p:cNvSpPr>
            <a:spLocks noGrp="1"/>
          </p:cNvSpPr>
          <p:nvPr>
            <p:ph type="body" idx="1"/>
          </p:nvPr>
        </p:nvSpPr>
        <p:spPr>
          <a:xfrm>
            <a:off x="3544261" y="1951024"/>
            <a:ext cx="4826664" cy="2645545"/>
          </a:xfrm>
          <a:prstGeom prst="roundRect">
            <a:avLst>
              <a:gd name="adj"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51"/>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6974529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Gloss_Box_Only">
  <p:cSld name="Gloss_Box_Only">
    <p:spTree>
      <p:nvGrpSpPr>
        <p:cNvPr id="1" name="Shape 153"/>
        <p:cNvGrpSpPr/>
        <p:nvPr/>
      </p:nvGrpSpPr>
      <p:grpSpPr>
        <a:xfrm>
          <a:off x="0" y="0"/>
          <a:ext cx="0" cy="0"/>
          <a:chOff x="0" y="0"/>
          <a:chExt cx="0" cy="0"/>
        </a:xfrm>
      </p:grpSpPr>
      <p:sp>
        <p:nvSpPr>
          <p:cNvPr id="154" name="Google Shape;154;p52"/>
          <p:cNvSpPr>
            <a:spLocks noGrp="1"/>
          </p:cNvSpPr>
          <p:nvPr>
            <p:ph type="body" idx="1"/>
          </p:nvPr>
        </p:nvSpPr>
        <p:spPr>
          <a:xfrm>
            <a:off x="3544261" y="1951024"/>
            <a:ext cx="4826664" cy="2645545"/>
          </a:xfrm>
          <a:prstGeom prst="roundRect">
            <a:avLst>
              <a:gd name="adj"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473834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_&amp;_Chart">
  <p:cSld name="Title_&amp;_Chart">
    <p:spTree>
      <p:nvGrpSpPr>
        <p:cNvPr id="1" name="Shape 155"/>
        <p:cNvGrpSpPr/>
        <p:nvPr/>
      </p:nvGrpSpPr>
      <p:grpSpPr>
        <a:xfrm>
          <a:off x="0" y="0"/>
          <a:ext cx="0" cy="0"/>
          <a:chOff x="0" y="0"/>
          <a:chExt cx="0" cy="0"/>
        </a:xfrm>
      </p:grpSpPr>
      <p:sp>
        <p:nvSpPr>
          <p:cNvPr id="156" name="Google Shape;156;p53"/>
          <p:cNvSpPr>
            <a:spLocks noGrp="1"/>
          </p:cNvSpPr>
          <p:nvPr>
            <p:ph type="chart" idx="2"/>
          </p:nvPr>
        </p:nvSpPr>
        <p:spPr>
          <a:xfrm>
            <a:off x="534193" y="1260306"/>
            <a:ext cx="11123613" cy="4687887"/>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525050"/>
              </a:buClr>
              <a:buSzPts val="2400"/>
              <a:buFont typeface="Arial"/>
              <a:buNone/>
              <a:defRPr sz="2400" b="0" i="0" u="none" strike="noStrike" cap="none">
                <a:solidFill>
                  <a:srgbClr val="525050"/>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525050"/>
              </a:buClr>
              <a:buSzPts val="2200"/>
              <a:buFont typeface="Arial"/>
              <a:buNone/>
              <a:defRPr sz="2200" b="0" i="0" u="none" strike="noStrike" cap="none">
                <a:solidFill>
                  <a:srgbClr val="525050"/>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525050"/>
              </a:buClr>
              <a:buSzPts val="2000"/>
              <a:buFont typeface="Arial"/>
              <a:buNone/>
              <a:defRPr sz="2000" b="0" i="0" u="none" strike="noStrike" cap="none">
                <a:solidFill>
                  <a:srgbClr val="525050"/>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7" name="Google Shape;157;p53"/>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889746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hart_Only">
  <p:cSld name="Chart_Only">
    <p:spTree>
      <p:nvGrpSpPr>
        <p:cNvPr id="1" name="Shape 158"/>
        <p:cNvGrpSpPr/>
        <p:nvPr/>
      </p:nvGrpSpPr>
      <p:grpSpPr>
        <a:xfrm>
          <a:off x="0" y="0"/>
          <a:ext cx="0" cy="0"/>
          <a:chOff x="0" y="0"/>
          <a:chExt cx="0" cy="0"/>
        </a:xfrm>
      </p:grpSpPr>
      <p:sp>
        <p:nvSpPr>
          <p:cNvPr id="159" name="Google Shape;159;p54"/>
          <p:cNvSpPr>
            <a:spLocks noGrp="1"/>
          </p:cNvSpPr>
          <p:nvPr>
            <p:ph type="chart" idx="2"/>
          </p:nvPr>
        </p:nvSpPr>
        <p:spPr>
          <a:xfrm>
            <a:off x="558800" y="461639"/>
            <a:ext cx="11123613" cy="543313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525050"/>
              </a:buClr>
              <a:buSzPts val="2400"/>
              <a:buFont typeface="Arial"/>
              <a:buNone/>
              <a:defRPr sz="2400" b="0" i="0" u="none" strike="noStrike" cap="none">
                <a:solidFill>
                  <a:srgbClr val="525050"/>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525050"/>
              </a:buClr>
              <a:buSzPts val="2200"/>
              <a:buFont typeface="Arial"/>
              <a:buNone/>
              <a:defRPr sz="2200" b="0" i="0" u="none" strike="noStrike" cap="none">
                <a:solidFill>
                  <a:srgbClr val="525050"/>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525050"/>
              </a:buClr>
              <a:buSzPts val="2000"/>
              <a:buFont typeface="Arial"/>
              <a:buNone/>
              <a:defRPr sz="2000" b="0" i="0" u="none" strike="noStrike" cap="none">
                <a:solidFill>
                  <a:srgbClr val="525050"/>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1890769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_&amp;_Numbers">
  <p:cSld name="Title_&amp;_Numbers">
    <p:spTree>
      <p:nvGrpSpPr>
        <p:cNvPr id="1" name="Shape 160"/>
        <p:cNvGrpSpPr/>
        <p:nvPr/>
      </p:nvGrpSpPr>
      <p:grpSpPr>
        <a:xfrm>
          <a:off x="0" y="0"/>
          <a:ext cx="0" cy="0"/>
          <a:chOff x="0" y="0"/>
          <a:chExt cx="0" cy="0"/>
        </a:xfrm>
      </p:grpSpPr>
      <p:sp>
        <p:nvSpPr>
          <p:cNvPr id="161" name="Google Shape;161;p55"/>
          <p:cNvSpPr>
            <a:spLocks noGrp="1"/>
          </p:cNvSpPr>
          <p:nvPr>
            <p:ph type="body" idx="1"/>
          </p:nvPr>
        </p:nvSpPr>
        <p:spPr>
          <a:xfrm>
            <a:off x="1099128" y="1707156"/>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55"/>
          <p:cNvSpPr>
            <a:spLocks noGrp="1"/>
          </p:cNvSpPr>
          <p:nvPr>
            <p:ph type="body" idx="2"/>
          </p:nvPr>
        </p:nvSpPr>
        <p:spPr>
          <a:xfrm>
            <a:off x="1082563" y="2754077"/>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55"/>
          <p:cNvSpPr>
            <a:spLocks noGrp="1"/>
          </p:cNvSpPr>
          <p:nvPr>
            <p:ph type="body" idx="3"/>
          </p:nvPr>
        </p:nvSpPr>
        <p:spPr>
          <a:xfrm>
            <a:off x="1075937" y="3860634"/>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55"/>
          <p:cNvSpPr>
            <a:spLocks noGrp="1"/>
          </p:cNvSpPr>
          <p:nvPr>
            <p:ph type="body" idx="4"/>
          </p:nvPr>
        </p:nvSpPr>
        <p:spPr>
          <a:xfrm>
            <a:off x="1089189" y="5076521"/>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55"/>
          <p:cNvSpPr>
            <a:spLocks noGrp="1"/>
          </p:cNvSpPr>
          <p:nvPr>
            <p:ph type="body" idx="5"/>
          </p:nvPr>
        </p:nvSpPr>
        <p:spPr>
          <a:xfrm>
            <a:off x="6608720" y="1720408"/>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55"/>
          <p:cNvSpPr>
            <a:spLocks noGrp="1"/>
          </p:cNvSpPr>
          <p:nvPr>
            <p:ph type="body" idx="6"/>
          </p:nvPr>
        </p:nvSpPr>
        <p:spPr>
          <a:xfrm>
            <a:off x="6592155" y="2767329"/>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55"/>
          <p:cNvSpPr>
            <a:spLocks noGrp="1"/>
          </p:cNvSpPr>
          <p:nvPr>
            <p:ph type="body" idx="7"/>
          </p:nvPr>
        </p:nvSpPr>
        <p:spPr>
          <a:xfrm>
            <a:off x="6585529" y="3873886"/>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p55"/>
          <p:cNvSpPr>
            <a:spLocks noGrp="1"/>
          </p:cNvSpPr>
          <p:nvPr>
            <p:ph type="body" idx="8"/>
          </p:nvPr>
        </p:nvSpPr>
        <p:spPr>
          <a:xfrm>
            <a:off x="6598781" y="5089773"/>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 name="Google Shape;169;p55"/>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009197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Numbers_Only">
  <p:cSld name="Numbers_Only">
    <p:spTree>
      <p:nvGrpSpPr>
        <p:cNvPr id="1" name="Shape 170"/>
        <p:cNvGrpSpPr/>
        <p:nvPr/>
      </p:nvGrpSpPr>
      <p:grpSpPr>
        <a:xfrm>
          <a:off x="0" y="0"/>
          <a:ext cx="0" cy="0"/>
          <a:chOff x="0" y="0"/>
          <a:chExt cx="0" cy="0"/>
        </a:xfrm>
      </p:grpSpPr>
      <p:sp>
        <p:nvSpPr>
          <p:cNvPr id="171" name="Google Shape;171;p56"/>
          <p:cNvSpPr>
            <a:spLocks noGrp="1"/>
          </p:cNvSpPr>
          <p:nvPr>
            <p:ph type="body" idx="1"/>
          </p:nvPr>
        </p:nvSpPr>
        <p:spPr>
          <a:xfrm>
            <a:off x="1099128" y="1240017"/>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p56"/>
          <p:cNvSpPr>
            <a:spLocks noGrp="1"/>
          </p:cNvSpPr>
          <p:nvPr>
            <p:ph type="body" idx="2"/>
          </p:nvPr>
        </p:nvSpPr>
        <p:spPr>
          <a:xfrm>
            <a:off x="1082563" y="2286938"/>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p56"/>
          <p:cNvSpPr>
            <a:spLocks noGrp="1"/>
          </p:cNvSpPr>
          <p:nvPr>
            <p:ph type="body" idx="3"/>
          </p:nvPr>
        </p:nvSpPr>
        <p:spPr>
          <a:xfrm>
            <a:off x="1075937" y="3393495"/>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56"/>
          <p:cNvSpPr>
            <a:spLocks noGrp="1"/>
          </p:cNvSpPr>
          <p:nvPr>
            <p:ph type="body" idx="4"/>
          </p:nvPr>
        </p:nvSpPr>
        <p:spPr>
          <a:xfrm>
            <a:off x="1089189" y="4609382"/>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56"/>
          <p:cNvSpPr>
            <a:spLocks noGrp="1"/>
          </p:cNvSpPr>
          <p:nvPr>
            <p:ph type="body" idx="5"/>
          </p:nvPr>
        </p:nvSpPr>
        <p:spPr>
          <a:xfrm>
            <a:off x="6608720" y="1253269"/>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56"/>
          <p:cNvSpPr>
            <a:spLocks noGrp="1"/>
          </p:cNvSpPr>
          <p:nvPr>
            <p:ph type="body" idx="6"/>
          </p:nvPr>
        </p:nvSpPr>
        <p:spPr>
          <a:xfrm>
            <a:off x="6592155" y="2300190"/>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 name="Google Shape;177;p56"/>
          <p:cNvSpPr>
            <a:spLocks noGrp="1"/>
          </p:cNvSpPr>
          <p:nvPr>
            <p:ph type="body" idx="7"/>
          </p:nvPr>
        </p:nvSpPr>
        <p:spPr>
          <a:xfrm>
            <a:off x="6585529" y="3406747"/>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 name="Google Shape;178;p56"/>
          <p:cNvSpPr>
            <a:spLocks noGrp="1"/>
          </p:cNvSpPr>
          <p:nvPr>
            <p:ph type="body" idx="8"/>
          </p:nvPr>
        </p:nvSpPr>
        <p:spPr>
          <a:xfrm>
            <a:off x="6598781" y="4622634"/>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771349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230405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0852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48095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09169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1.jp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image" Target="../media/image1.jp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3.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6" Type="http://schemas.openxmlformats.org/officeDocument/2006/relationships/image" Target="../media/image6.jp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theme" Target="../theme/theme4.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7" r:id="rId1"/>
    <p:sldLayoutId id="2147483673" r:id="rId2"/>
    <p:sldLayoutId id="2147483662" r:id="rId3"/>
    <p:sldLayoutId id="2147483669" r:id="rId4"/>
    <p:sldLayoutId id="2147483668" r:id="rId5"/>
    <p:sldLayoutId id="2147483670" r:id="rId6"/>
    <p:sldLayoutId id="2147483671" r:id="rId7"/>
    <p:sldLayoutId id="2147483672" r:id="rId8"/>
    <p:sldLayoutId id="2147483676" r:id="rId9"/>
    <p:sldLayoutId id="2147483677" r:id="rId10"/>
    <p:sldLayoutId id="2147483674" r:id="rId11"/>
    <p:sldLayoutId id="2147483675" r:id="rId12"/>
    <p:sldLayoutId id="2147483678" r:id="rId13"/>
    <p:sldLayoutId id="2147483679" r:id="rId14"/>
    <p:sldLayoutId id="2147483710"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065110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738149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6">
            <a:alphaModFix/>
          </a:blip>
          <a:stretch>
            <a:fillRect/>
          </a:stretch>
        </a:blipFill>
        <a:effectLst/>
      </p:bgPr>
    </p:bg>
    <p:spTree>
      <p:nvGrpSpPr>
        <p:cNvPr id="1" name="Shape 124"/>
        <p:cNvGrpSpPr/>
        <p:nvPr/>
      </p:nvGrpSpPr>
      <p:grpSpPr>
        <a:xfrm>
          <a:off x="0" y="0"/>
          <a:ext cx="0" cy="0"/>
          <a:chOff x="0" y="0"/>
          <a:chExt cx="0" cy="0"/>
        </a:xfrm>
      </p:grpSpPr>
      <p:sp>
        <p:nvSpPr>
          <p:cNvPr id="125" name="Google Shape;125;p3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525050"/>
              </a:buClr>
              <a:buSzPts val="3200"/>
              <a:buFont typeface="Century Gothic"/>
              <a:buNone/>
              <a:defRPr sz="3200" b="1" i="0" u="none" strike="noStrike" cap="none">
                <a:solidFill>
                  <a:srgbClr val="525050"/>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6" name="Google Shape;126;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525050"/>
              </a:buClr>
              <a:buSzPts val="2400"/>
              <a:buFont typeface="Arial"/>
              <a:buNone/>
              <a:defRPr sz="2400" b="0" i="0" u="none" strike="noStrike" cap="none">
                <a:solidFill>
                  <a:srgbClr val="525050"/>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525050"/>
              </a:buClr>
              <a:buSzPts val="2200"/>
              <a:buFont typeface="Arial"/>
              <a:buNone/>
              <a:defRPr sz="2200" b="0" i="0" u="none" strike="noStrike" cap="none">
                <a:solidFill>
                  <a:srgbClr val="525050"/>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525050"/>
              </a:buClr>
              <a:buSzPts val="2000"/>
              <a:buFont typeface="Arial"/>
              <a:buNone/>
              <a:defRPr sz="2000" b="0" i="0" u="none" strike="noStrike" cap="none">
                <a:solidFill>
                  <a:srgbClr val="525050"/>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3993872222"/>
      </p:ext>
    </p:extLst>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audio" Target="../media/audio19.wav"/><Relationship Id="rId3" Type="http://schemas.openxmlformats.org/officeDocument/2006/relationships/audio" Target="../media/audio9.wav"/><Relationship Id="rId7" Type="http://schemas.openxmlformats.org/officeDocument/2006/relationships/audio" Target="../media/audio13.wav"/><Relationship Id="rId12" Type="http://schemas.openxmlformats.org/officeDocument/2006/relationships/audio" Target="../media/audio18.wav"/><Relationship Id="rId2" Type="http://schemas.openxmlformats.org/officeDocument/2006/relationships/notesSlide" Target="../notesSlides/notesSlide10.xml"/><Relationship Id="rId16" Type="http://schemas.openxmlformats.org/officeDocument/2006/relationships/audio" Target="../media/audio22.wav"/><Relationship Id="rId1" Type="http://schemas.openxmlformats.org/officeDocument/2006/relationships/slideLayout" Target="../slideLayouts/slideLayout3.xml"/><Relationship Id="rId6" Type="http://schemas.openxmlformats.org/officeDocument/2006/relationships/audio" Target="../media/audio12.wav"/><Relationship Id="rId11" Type="http://schemas.openxmlformats.org/officeDocument/2006/relationships/audio" Target="../media/audio17.wav"/><Relationship Id="rId5" Type="http://schemas.openxmlformats.org/officeDocument/2006/relationships/audio" Target="../media/audio11.wav"/><Relationship Id="rId15" Type="http://schemas.openxmlformats.org/officeDocument/2006/relationships/audio" Target="../media/audio21.wav"/><Relationship Id="rId10" Type="http://schemas.openxmlformats.org/officeDocument/2006/relationships/audio" Target="../media/audio16.wav"/><Relationship Id="rId4" Type="http://schemas.openxmlformats.org/officeDocument/2006/relationships/audio" Target="../media/audio10.wav"/><Relationship Id="rId9" Type="http://schemas.openxmlformats.org/officeDocument/2006/relationships/audio" Target="../media/audio15.wav"/><Relationship Id="rId14" Type="http://schemas.openxmlformats.org/officeDocument/2006/relationships/audio" Target="../media/audio20.wav"/></Relationships>
</file>

<file path=ppt/slides/_rels/slide11.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slideLayout" Target="../slideLayouts/slideLayout5.xml"/><Relationship Id="rId7" Type="http://schemas.openxmlformats.org/officeDocument/2006/relationships/audio" Target="../media/audio24.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3.wav"/><Relationship Id="rId5" Type="http://schemas.openxmlformats.org/officeDocument/2006/relationships/image" Target="../media/image14.png"/><Relationship Id="rId4" Type="http://schemas.openxmlformats.org/officeDocument/2006/relationships/notesSlide" Target="../notesSlides/notesSlide11.xml"/><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audio" Target="../media/audio28.wav"/><Relationship Id="rId3" Type="http://schemas.openxmlformats.org/officeDocument/2006/relationships/slideLayout" Target="../slideLayouts/slideLayout5.xml"/><Relationship Id="rId7" Type="http://schemas.openxmlformats.org/officeDocument/2006/relationships/audio" Target="../media/audio27.wav"/><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6.wav"/><Relationship Id="rId5" Type="http://schemas.openxmlformats.org/officeDocument/2006/relationships/image" Target="../media/image14.png"/><Relationship Id="rId4" Type="http://schemas.openxmlformats.org/officeDocument/2006/relationships/notesSlide" Target="../notesSlides/notesSlide12.xml"/><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44.xml"/><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11.png"/><Relationship Id="rId7" Type="http://schemas.openxmlformats.org/officeDocument/2006/relationships/audio" Target="../media/audio4.wav"/><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0" Type="http://schemas.openxmlformats.org/officeDocument/2006/relationships/audio" Target="../media/audio7.wav"/><Relationship Id="rId4" Type="http://schemas.openxmlformats.org/officeDocument/2006/relationships/audio" Target="../media/audio1.wav"/><Relationship Id="rId9" Type="http://schemas.openxmlformats.org/officeDocument/2006/relationships/audio" Target="../media/audio6.wav"/></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extLst>
              <p:ext uri="{D42A27DB-BD31-4B8C-83A1-F6EECF244321}">
                <p14:modId xmlns:p14="http://schemas.microsoft.com/office/powerpoint/2010/main" val="3335528758"/>
              </p:ext>
            </p:extLst>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name="Bitmap Image" r:id="rId3" imgW="0" imgH="0" progId="Paint.Picture">
                  <p:embed/>
                </p:oleObj>
              </mc:Choice>
              <mc:Fallback>
                <p:oleObj name="Bitmap Image" r:id="rId3"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E3D6A0AB-8E92-4553-A700-D09735D94027}"/>
              </a:ext>
            </a:extLst>
          </p:cNvPr>
          <p:cNvSpPr>
            <a:spLocks noGrp="1"/>
          </p:cNvSpPr>
          <p:nvPr>
            <p:ph type="body" sz="quarter" idx="12"/>
          </p:nvPr>
        </p:nvSpPr>
        <p:spPr>
          <a:xfrm>
            <a:off x="40584" y="5703888"/>
            <a:ext cx="3982831" cy="1154112"/>
          </a:xfrm>
        </p:spPr>
        <p:txBody>
          <a:bodyPr>
            <a:normAutofit lnSpcReduction="10000"/>
          </a:bodyPr>
          <a:lstStyle/>
          <a:p>
            <a:r>
              <a:rPr lang="en-GB" sz="1600" dirty="0"/>
              <a:t>Janine Turner / Hilary Potter / </a:t>
            </a:r>
            <a:br>
              <a:rPr lang="en-GB" sz="1600" dirty="0"/>
            </a:br>
            <a:r>
              <a:rPr lang="en-GB" sz="1600" dirty="0"/>
              <a:t>Rachel Hawkes</a:t>
            </a:r>
          </a:p>
          <a:p>
            <a:endParaRPr lang="en-GB" sz="1600" dirty="0"/>
          </a:p>
          <a:p>
            <a:r>
              <a:rPr lang="en-GB" sz="1600" dirty="0"/>
              <a:t>Date updated</a:t>
            </a:r>
            <a:r>
              <a:rPr lang="en-GB" sz="1600"/>
              <a:t>: 15/2/23</a:t>
            </a:r>
            <a:endParaRPr lang="en-GB" sz="1600" dirty="0"/>
          </a:p>
        </p:txBody>
      </p:sp>
      <p:sp>
        <p:nvSpPr>
          <p:cNvPr id="4" name="Text Placeholder 3">
            <a:extLst>
              <a:ext uri="{FF2B5EF4-FFF2-40B4-BE49-F238E27FC236}">
                <a16:creationId xmlns:a16="http://schemas.microsoft.com/office/drawing/2014/main" id="{D199E197-FDB0-42FD-B955-2AA12E53DCEB}"/>
              </a:ext>
            </a:extLst>
          </p:cNvPr>
          <p:cNvSpPr>
            <a:spLocks noGrp="1"/>
          </p:cNvSpPr>
          <p:nvPr>
            <p:ph type="body" sz="quarter" idx="13"/>
          </p:nvPr>
        </p:nvSpPr>
        <p:spPr/>
        <p:txBody>
          <a:bodyPr/>
          <a:lstStyle/>
          <a:p>
            <a:r>
              <a:rPr lang="en-GB" dirty="0"/>
              <a:t>Y10 Term 1.1 Week 4 Lesson 3</a:t>
            </a:r>
          </a:p>
        </p:txBody>
      </p:sp>
      <p:sp>
        <p:nvSpPr>
          <p:cNvPr id="5" name="Text Placeholder 4">
            <a:extLst>
              <a:ext uri="{FF2B5EF4-FFF2-40B4-BE49-F238E27FC236}">
                <a16:creationId xmlns:a16="http://schemas.microsoft.com/office/drawing/2014/main" id="{02088640-C0A8-48DB-98A9-50C369FFE91B}"/>
              </a:ext>
            </a:extLst>
          </p:cNvPr>
          <p:cNvSpPr>
            <a:spLocks noGrp="1"/>
          </p:cNvSpPr>
          <p:nvPr>
            <p:ph type="body" sz="quarter" idx="14"/>
          </p:nvPr>
        </p:nvSpPr>
        <p:spPr>
          <a:xfrm>
            <a:off x="363538" y="1952625"/>
            <a:ext cx="7794810" cy="844550"/>
          </a:xfrm>
        </p:spPr>
        <p:txBody>
          <a:bodyPr>
            <a:normAutofit fontScale="85000" lnSpcReduction="10000"/>
          </a:bodyPr>
          <a:lstStyle/>
          <a:p>
            <a:r>
              <a:rPr lang="en-GB" dirty="0" err="1"/>
              <a:t>Identität</a:t>
            </a:r>
            <a:r>
              <a:rPr lang="en-GB" dirty="0"/>
              <a:t>: Christine </a:t>
            </a:r>
            <a:r>
              <a:rPr lang="en-GB" dirty="0" err="1"/>
              <a:t>Thürmer</a:t>
            </a:r>
            <a:endParaRPr lang="en-GB" dirty="0"/>
          </a:p>
        </p:txBody>
      </p:sp>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60A15-29EF-44BE-A6DF-850ABCD3BB72}"/>
              </a:ext>
            </a:extLst>
          </p:cNvPr>
          <p:cNvSpPr>
            <a:spLocks noGrp="1"/>
          </p:cNvSpPr>
          <p:nvPr>
            <p:ph type="title"/>
          </p:nvPr>
        </p:nvSpPr>
        <p:spPr>
          <a:xfrm>
            <a:off x="-1" y="213557"/>
            <a:ext cx="5426439" cy="647577"/>
          </a:xfrm>
        </p:spPr>
        <p:txBody>
          <a:bodyPr>
            <a:normAutofit/>
          </a:bodyPr>
          <a:lstStyle/>
          <a:p>
            <a:r>
              <a:rPr lang="en-GB" sz="2800" dirty="0" err="1"/>
              <a:t>Welche</a:t>
            </a:r>
            <a:r>
              <a:rPr lang="en-GB" sz="2800" dirty="0"/>
              <a:t> </a:t>
            </a:r>
            <a:r>
              <a:rPr lang="en-GB" sz="2800" dirty="0" err="1"/>
              <a:t>Kategorie</a:t>
            </a:r>
            <a:r>
              <a:rPr lang="en-GB" sz="2800" dirty="0"/>
              <a:t> </a:t>
            </a:r>
            <a:r>
              <a:rPr lang="en-GB" sz="2800" dirty="0" err="1"/>
              <a:t>ist</a:t>
            </a:r>
            <a:r>
              <a:rPr lang="en-GB" sz="2800" dirty="0"/>
              <a:t> das?</a:t>
            </a:r>
          </a:p>
        </p:txBody>
      </p:sp>
      <p:sp>
        <p:nvSpPr>
          <p:cNvPr id="3" name="TextBox 2">
            <a:extLst>
              <a:ext uri="{FF2B5EF4-FFF2-40B4-BE49-F238E27FC236}">
                <a16:creationId xmlns:a16="http://schemas.microsoft.com/office/drawing/2014/main" id="{B2044D17-FA7F-0284-2BC4-AD102CA789BF}"/>
              </a:ext>
            </a:extLst>
          </p:cNvPr>
          <p:cNvSpPr txBox="1"/>
          <p:nvPr/>
        </p:nvSpPr>
        <p:spPr>
          <a:xfrm>
            <a:off x="376949" y="1577842"/>
            <a:ext cx="5202804" cy="452431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3200" b="1" dirty="0" err="1"/>
              <a:t>Nominalised</a:t>
            </a:r>
            <a:r>
              <a:rPr lang="en-US" sz="3200" b="1" dirty="0"/>
              <a:t> verbs</a:t>
            </a:r>
          </a:p>
          <a:p>
            <a:endParaRPr lang="en-US" sz="3200" b="1"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25050"/>
                </a:solidFill>
                <a:effectLst/>
                <a:uLnTx/>
                <a:uFillTx/>
                <a:latin typeface="Century Gothic"/>
                <a:ea typeface="+mn-ea"/>
                <a:cs typeface="+mn-cs"/>
              </a:rPr>
              <a:t>Schlafen</a:t>
            </a:r>
          </a:p>
          <a:p>
            <a:pPr algn="ctr">
              <a:defRPr/>
            </a:pPr>
            <a:r>
              <a:rPr lang="en-GB" sz="3200" dirty="0">
                <a:solidFill>
                  <a:srgbClr val="525050"/>
                </a:solidFill>
              </a:rPr>
              <a:t>Vergessen</a:t>
            </a:r>
          </a:p>
          <a:p>
            <a:pPr algn="ctr">
              <a:defRPr/>
            </a:pPr>
            <a:r>
              <a:rPr lang="en-GB" sz="3200" dirty="0" err="1">
                <a:solidFill>
                  <a:srgbClr val="525050"/>
                </a:solidFill>
              </a:rPr>
              <a:t>Sterben</a:t>
            </a:r>
            <a:endParaRPr lang="en-GB" sz="3200" dirty="0">
              <a:solidFill>
                <a:srgbClr val="52505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25050"/>
                </a:solidFill>
                <a:effectLst/>
                <a:uLnTx/>
                <a:uFillTx/>
                <a:latin typeface="Century Gothic"/>
                <a:ea typeface="+mn-ea"/>
                <a:cs typeface="+mn-cs"/>
              </a:rPr>
              <a:t>Sehen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525050"/>
                </a:solidFill>
                <a:effectLst/>
                <a:uLnTx/>
                <a:uFillTx/>
                <a:latin typeface="Century Gothic"/>
                <a:ea typeface="+mn-ea"/>
                <a:cs typeface="+mn-cs"/>
              </a:rPr>
              <a:t>Mitnehmen</a:t>
            </a:r>
            <a:endParaRPr kumimoji="0" lang="en-GB" sz="3200" b="0"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25050"/>
                </a:solidFill>
                <a:effectLst/>
                <a:uLnTx/>
                <a:uFillTx/>
                <a:latin typeface="Century Gothic"/>
                <a:ea typeface="+mn-ea"/>
                <a:cs typeface="+mn-cs"/>
              </a:rPr>
              <a:t>Helfen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rgbClr val="525050"/>
                </a:solidFill>
                <a:latin typeface="Century Gothic"/>
              </a:rPr>
              <a:t>Verbessern</a:t>
            </a:r>
            <a:r>
              <a:rPr lang="en-US" sz="3200" b="1" dirty="0"/>
              <a:t> </a:t>
            </a:r>
            <a:endParaRPr lang="en-GB" sz="3200" b="1" dirty="0"/>
          </a:p>
        </p:txBody>
      </p:sp>
      <p:sp>
        <p:nvSpPr>
          <p:cNvPr id="5" name="TextBox 4">
            <a:extLst>
              <a:ext uri="{FF2B5EF4-FFF2-40B4-BE49-F238E27FC236}">
                <a16:creationId xmlns:a16="http://schemas.microsoft.com/office/drawing/2014/main" id="{C8B89EFE-9895-C4FC-2144-5DAAF4EA1211}"/>
              </a:ext>
            </a:extLst>
          </p:cNvPr>
          <p:cNvSpPr txBox="1"/>
          <p:nvPr/>
        </p:nvSpPr>
        <p:spPr>
          <a:xfrm>
            <a:off x="6511693" y="1577842"/>
            <a:ext cx="5426439" cy="452431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3200" b="1" dirty="0"/>
              <a:t>Rule 9 Plurals</a:t>
            </a:r>
          </a:p>
          <a:p>
            <a:endParaRPr lang="en-US" sz="3200"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rgbClr val="525050"/>
                </a:solidFill>
              </a:rPr>
              <a:t>Ohren</a:t>
            </a:r>
            <a:endParaRPr lang="en-GB" sz="3200" dirty="0">
              <a:solidFill>
                <a:srgbClr val="52505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err="1">
                <a:ln>
                  <a:noFill/>
                </a:ln>
                <a:solidFill>
                  <a:srgbClr val="525050"/>
                </a:solidFill>
                <a:effectLst/>
                <a:uLnTx/>
                <a:uFillTx/>
                <a:ea typeface="+mn-ea"/>
                <a:cs typeface="+mn-cs"/>
              </a:rPr>
              <a:t>Betten</a:t>
            </a:r>
            <a:endParaRPr kumimoji="0" lang="en-GB" sz="3200" i="0" u="none" strike="noStrike" kern="1200" cap="none" spc="0" normalizeH="0" baseline="0" noProof="0" dirty="0">
              <a:ln>
                <a:noFill/>
              </a:ln>
              <a:solidFill>
                <a:srgbClr val="525050"/>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rgbClr val="525050"/>
                </a:solidFill>
              </a:rPr>
              <a:t>Interessen</a:t>
            </a:r>
            <a:endParaRPr lang="en-GB" sz="3200" dirty="0">
              <a:solidFill>
                <a:srgbClr val="52505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solidFill>
                  <a:srgbClr val="525050"/>
                </a:solidFill>
                <a:effectLst/>
                <a:uLnTx/>
                <a:uFillTx/>
                <a:ea typeface="+mn-ea"/>
                <a:cs typeface="+mn-cs"/>
              </a:rPr>
              <a:t>Herzen</a:t>
            </a:r>
          </a:p>
          <a:p>
            <a:pPr algn="ctr">
              <a:defRPr/>
            </a:pPr>
            <a:r>
              <a:rPr lang="en-GB" sz="3200" dirty="0" err="1">
                <a:solidFill>
                  <a:srgbClr val="525050"/>
                </a:solidFill>
              </a:rPr>
              <a:t>Hemden</a:t>
            </a:r>
            <a:endParaRPr lang="en-GB" sz="3200" dirty="0">
              <a:solidFill>
                <a:srgbClr val="52505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rgbClr val="525050"/>
                </a:solidFill>
              </a:rPr>
              <a:t>Wochenenden</a:t>
            </a:r>
            <a:endParaRPr lang="en-GB" sz="3200" dirty="0">
              <a:solidFill>
                <a:srgbClr val="52505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err="1">
                <a:ln>
                  <a:noFill/>
                </a:ln>
                <a:solidFill>
                  <a:srgbClr val="525050"/>
                </a:solidFill>
                <a:effectLst/>
                <a:uLnTx/>
                <a:uFillTx/>
                <a:ea typeface="+mn-ea"/>
                <a:cs typeface="+mn-cs"/>
              </a:rPr>
              <a:t>Augen</a:t>
            </a:r>
            <a:endParaRPr kumimoji="0" lang="en-GB" sz="3200" i="0" u="none" strike="noStrike" kern="1200" cap="none" spc="0" normalizeH="0" baseline="0" noProof="0" dirty="0">
              <a:ln>
                <a:noFill/>
              </a:ln>
              <a:solidFill>
                <a:srgbClr val="525050"/>
              </a:solidFill>
              <a:effectLst/>
              <a:uLnTx/>
              <a:uFillTx/>
              <a:ea typeface="+mn-ea"/>
              <a:cs typeface="+mn-cs"/>
            </a:endParaRPr>
          </a:p>
        </p:txBody>
      </p:sp>
      <p:sp>
        <p:nvSpPr>
          <p:cNvPr id="6" name="Rectangle: Rounded Corners 5">
            <a:extLst>
              <a:ext uri="{FF2B5EF4-FFF2-40B4-BE49-F238E27FC236}">
                <a16:creationId xmlns:a16="http://schemas.microsoft.com/office/drawing/2014/main" id="{C4D0F31E-F506-4147-832C-9832465B4DF1}"/>
              </a:ext>
            </a:extLst>
          </p:cNvPr>
          <p:cNvSpPr/>
          <p:nvPr/>
        </p:nvSpPr>
        <p:spPr>
          <a:xfrm>
            <a:off x="11004331" y="134248"/>
            <a:ext cx="1094642" cy="40309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hören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7" name="TextBox 6">
            <a:extLst>
              <a:ext uri="{FF2B5EF4-FFF2-40B4-BE49-F238E27FC236}">
                <a16:creationId xmlns:a16="http://schemas.microsoft.com/office/drawing/2014/main" id="{41F0235F-22A4-4E39-94C6-136E241D1773}"/>
              </a:ext>
            </a:extLst>
          </p:cNvPr>
          <p:cNvSpPr txBox="1"/>
          <p:nvPr/>
        </p:nvSpPr>
        <p:spPr>
          <a:xfrm>
            <a:off x="5131258" y="365096"/>
            <a:ext cx="6687724" cy="461665"/>
          </a:xfrm>
          <a:prstGeom prst="rect">
            <a:avLst/>
          </a:prstGeom>
          <a:noFill/>
        </p:spPr>
        <p:txBody>
          <a:bodyPr wrap="square" rtlCol="0">
            <a:spAutoFit/>
          </a:bodyPr>
          <a:lstStyle/>
          <a:p>
            <a:r>
              <a:rPr lang="en-GB" sz="2400" b="1" dirty="0" err="1"/>
              <a:t>Hör</a:t>
            </a:r>
            <a:r>
              <a:rPr lang="en-GB" sz="2400" b="1" dirty="0"/>
              <a:t> </a:t>
            </a:r>
            <a:r>
              <a:rPr lang="en-GB" sz="2400" b="1" dirty="0" err="1"/>
              <a:t>zu</a:t>
            </a:r>
            <a:r>
              <a:rPr lang="en-GB" sz="2400" b="1" dirty="0"/>
              <a:t>. </a:t>
            </a:r>
            <a:r>
              <a:rPr lang="en-GB" sz="2400" b="1" dirty="0" err="1"/>
              <a:t>Schreib</a:t>
            </a:r>
            <a:r>
              <a:rPr lang="en-GB" sz="2400" b="1" dirty="0"/>
              <a:t> 1-14 und NV </a:t>
            </a:r>
            <a:r>
              <a:rPr lang="en-GB" sz="2400" b="1" dirty="0" err="1"/>
              <a:t>oder</a:t>
            </a:r>
            <a:r>
              <a:rPr lang="en-GB" sz="2400" b="1" dirty="0"/>
              <a:t> R9.</a:t>
            </a:r>
          </a:p>
        </p:txBody>
      </p:sp>
      <p:sp>
        <p:nvSpPr>
          <p:cNvPr id="8" name="Action Button: Custom 16">
            <a:hlinkClick r:id="" action="ppaction://noaction" highlightClick="1">
              <a:snd r:embed="rId3" name="10.1.1.4 L3 slide 10 1.wav"/>
            </a:hlinkClick>
            <a:extLst>
              <a:ext uri="{FF2B5EF4-FFF2-40B4-BE49-F238E27FC236}">
                <a16:creationId xmlns:a16="http://schemas.microsoft.com/office/drawing/2014/main" id="{F22C27EB-96E2-4F6A-B43F-6818BC789420}"/>
              </a:ext>
            </a:extLst>
          </p:cNvPr>
          <p:cNvSpPr/>
          <p:nvPr/>
        </p:nvSpPr>
        <p:spPr>
          <a:xfrm>
            <a:off x="376949" y="1040518"/>
            <a:ext cx="393922" cy="357939"/>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1</a:t>
            </a:r>
          </a:p>
        </p:txBody>
      </p:sp>
      <p:sp>
        <p:nvSpPr>
          <p:cNvPr id="10" name="Action Button: Custom 16">
            <a:hlinkClick r:id="" action="ppaction://noaction" highlightClick="1">
              <a:snd r:embed="rId4" name="10.1.1.4 L3 slide 10 2.wav"/>
            </a:hlinkClick>
            <a:extLst>
              <a:ext uri="{FF2B5EF4-FFF2-40B4-BE49-F238E27FC236}">
                <a16:creationId xmlns:a16="http://schemas.microsoft.com/office/drawing/2014/main" id="{AFF05CE4-F0E7-4F0D-8F08-60F89243EA13}"/>
              </a:ext>
            </a:extLst>
          </p:cNvPr>
          <p:cNvSpPr/>
          <p:nvPr/>
        </p:nvSpPr>
        <p:spPr>
          <a:xfrm>
            <a:off x="1075887" y="1040518"/>
            <a:ext cx="393922" cy="357939"/>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2</a:t>
            </a:r>
          </a:p>
        </p:txBody>
      </p:sp>
      <p:sp>
        <p:nvSpPr>
          <p:cNvPr id="11" name="Action Button: Custom 16">
            <a:hlinkClick r:id="" action="ppaction://noaction" highlightClick="1">
              <a:snd r:embed="rId5" name="10.1.1.4 L3 slide 10 3.wav"/>
            </a:hlinkClick>
            <a:extLst>
              <a:ext uri="{FF2B5EF4-FFF2-40B4-BE49-F238E27FC236}">
                <a16:creationId xmlns:a16="http://schemas.microsoft.com/office/drawing/2014/main" id="{2501E957-FCA7-44A4-B10B-0E226939F8D6}"/>
              </a:ext>
            </a:extLst>
          </p:cNvPr>
          <p:cNvSpPr/>
          <p:nvPr/>
        </p:nvSpPr>
        <p:spPr>
          <a:xfrm>
            <a:off x="1774825" y="1040518"/>
            <a:ext cx="393922" cy="357939"/>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3</a:t>
            </a:r>
          </a:p>
        </p:txBody>
      </p:sp>
      <p:sp>
        <p:nvSpPr>
          <p:cNvPr id="12" name="Action Button: Custom 16">
            <a:hlinkClick r:id="" action="ppaction://noaction" highlightClick="1">
              <a:snd r:embed="rId6" name="10.1.1.4 L3 slide 10 4.wav"/>
            </a:hlinkClick>
            <a:extLst>
              <a:ext uri="{FF2B5EF4-FFF2-40B4-BE49-F238E27FC236}">
                <a16:creationId xmlns:a16="http://schemas.microsoft.com/office/drawing/2014/main" id="{8C6C36DD-DA04-4FB8-A937-52530C06E01D}"/>
              </a:ext>
            </a:extLst>
          </p:cNvPr>
          <p:cNvSpPr/>
          <p:nvPr/>
        </p:nvSpPr>
        <p:spPr>
          <a:xfrm>
            <a:off x="2473763" y="1040518"/>
            <a:ext cx="393922" cy="357939"/>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4</a:t>
            </a:r>
          </a:p>
        </p:txBody>
      </p:sp>
      <p:sp>
        <p:nvSpPr>
          <p:cNvPr id="13" name="Action Button: Custom 16">
            <a:hlinkClick r:id="" action="ppaction://noaction" highlightClick="1">
              <a:snd r:embed="rId7" name="10.1.1.4 L3 slide 10 5.wav"/>
            </a:hlinkClick>
            <a:extLst>
              <a:ext uri="{FF2B5EF4-FFF2-40B4-BE49-F238E27FC236}">
                <a16:creationId xmlns:a16="http://schemas.microsoft.com/office/drawing/2014/main" id="{3222E332-AEDC-4C99-A4BC-385F1D0DCD64}"/>
              </a:ext>
            </a:extLst>
          </p:cNvPr>
          <p:cNvSpPr/>
          <p:nvPr/>
        </p:nvSpPr>
        <p:spPr>
          <a:xfrm>
            <a:off x="3164827" y="1040518"/>
            <a:ext cx="393922" cy="357939"/>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5</a:t>
            </a:r>
          </a:p>
        </p:txBody>
      </p:sp>
      <p:sp>
        <p:nvSpPr>
          <p:cNvPr id="14" name="Action Button: Custom 16">
            <a:hlinkClick r:id="" action="ppaction://noaction" highlightClick="1">
              <a:snd r:embed="rId8" name="10.1.1.4 L3 slide 10 6.wav"/>
            </a:hlinkClick>
            <a:extLst>
              <a:ext uri="{FF2B5EF4-FFF2-40B4-BE49-F238E27FC236}">
                <a16:creationId xmlns:a16="http://schemas.microsoft.com/office/drawing/2014/main" id="{925DC6DD-E8D4-45FC-B312-E9110CA89EFB}"/>
              </a:ext>
            </a:extLst>
          </p:cNvPr>
          <p:cNvSpPr/>
          <p:nvPr/>
        </p:nvSpPr>
        <p:spPr>
          <a:xfrm>
            <a:off x="3863765" y="1040518"/>
            <a:ext cx="393922" cy="357939"/>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6</a:t>
            </a:r>
          </a:p>
        </p:txBody>
      </p:sp>
      <p:sp>
        <p:nvSpPr>
          <p:cNvPr id="15" name="Action Button: Custom 16">
            <a:hlinkClick r:id="" action="ppaction://noaction" highlightClick="1">
              <a:snd r:embed="rId9" name="10.1.1.4 L3 slide 10 7.wav"/>
            </a:hlinkClick>
            <a:extLst>
              <a:ext uri="{FF2B5EF4-FFF2-40B4-BE49-F238E27FC236}">
                <a16:creationId xmlns:a16="http://schemas.microsoft.com/office/drawing/2014/main" id="{5ACABF7C-407F-46E0-A9AD-A138A01DF581}"/>
              </a:ext>
            </a:extLst>
          </p:cNvPr>
          <p:cNvSpPr/>
          <p:nvPr/>
        </p:nvSpPr>
        <p:spPr>
          <a:xfrm>
            <a:off x="4562703" y="1040518"/>
            <a:ext cx="393922" cy="357939"/>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7</a:t>
            </a:r>
          </a:p>
        </p:txBody>
      </p:sp>
      <p:sp>
        <p:nvSpPr>
          <p:cNvPr id="16" name="Action Button: Custom 16">
            <a:hlinkClick r:id="" action="ppaction://noaction" highlightClick="1">
              <a:snd r:embed="rId10" name="10.1.1.4 L3 slide 10 8.wav"/>
            </a:hlinkClick>
            <a:extLst>
              <a:ext uri="{FF2B5EF4-FFF2-40B4-BE49-F238E27FC236}">
                <a16:creationId xmlns:a16="http://schemas.microsoft.com/office/drawing/2014/main" id="{B53817FD-ED65-41D5-9ECB-856E8CE175EE}"/>
              </a:ext>
            </a:extLst>
          </p:cNvPr>
          <p:cNvSpPr/>
          <p:nvPr/>
        </p:nvSpPr>
        <p:spPr>
          <a:xfrm>
            <a:off x="5261641" y="1040518"/>
            <a:ext cx="393922" cy="357939"/>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8</a:t>
            </a:r>
          </a:p>
        </p:txBody>
      </p:sp>
      <p:sp>
        <p:nvSpPr>
          <p:cNvPr id="17" name="Action Button: Custom 16">
            <a:hlinkClick r:id="" action="ppaction://noaction" highlightClick="1">
              <a:snd r:embed="rId11" name="10.1.1.4 L3 slide 10 9.wav"/>
            </a:hlinkClick>
            <a:extLst>
              <a:ext uri="{FF2B5EF4-FFF2-40B4-BE49-F238E27FC236}">
                <a16:creationId xmlns:a16="http://schemas.microsoft.com/office/drawing/2014/main" id="{49079B03-DE2F-45B3-B4E4-CBC3DFEB059B}"/>
              </a:ext>
            </a:extLst>
          </p:cNvPr>
          <p:cNvSpPr/>
          <p:nvPr/>
        </p:nvSpPr>
        <p:spPr>
          <a:xfrm>
            <a:off x="5968454" y="1040518"/>
            <a:ext cx="393922" cy="357939"/>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9</a:t>
            </a:r>
          </a:p>
        </p:txBody>
      </p:sp>
      <p:sp>
        <p:nvSpPr>
          <p:cNvPr id="18" name="Action Button: Custom 16">
            <a:hlinkClick r:id="" action="ppaction://noaction" highlightClick="1">
              <a:snd r:embed="rId12" name="10.1.1.4 L3 slide 10 10.wav"/>
            </a:hlinkClick>
            <a:extLst>
              <a:ext uri="{FF2B5EF4-FFF2-40B4-BE49-F238E27FC236}">
                <a16:creationId xmlns:a16="http://schemas.microsoft.com/office/drawing/2014/main" id="{82770D6E-BA35-449F-9DB8-81C39FBF75BF}"/>
              </a:ext>
            </a:extLst>
          </p:cNvPr>
          <p:cNvSpPr/>
          <p:nvPr/>
        </p:nvSpPr>
        <p:spPr>
          <a:xfrm>
            <a:off x="6667392" y="1040518"/>
            <a:ext cx="393922" cy="357939"/>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10</a:t>
            </a:r>
          </a:p>
        </p:txBody>
      </p:sp>
      <p:sp>
        <p:nvSpPr>
          <p:cNvPr id="19" name="Action Button: Custom 16">
            <a:hlinkClick r:id="" action="ppaction://noaction" highlightClick="1">
              <a:snd r:embed="rId13" name="10.1.1.4 L3 slide 10 11.wav"/>
            </a:hlinkClick>
            <a:extLst>
              <a:ext uri="{FF2B5EF4-FFF2-40B4-BE49-F238E27FC236}">
                <a16:creationId xmlns:a16="http://schemas.microsoft.com/office/drawing/2014/main" id="{433F78DC-AA42-4729-A417-88AE51F5FBA5}"/>
              </a:ext>
            </a:extLst>
          </p:cNvPr>
          <p:cNvSpPr/>
          <p:nvPr/>
        </p:nvSpPr>
        <p:spPr>
          <a:xfrm>
            <a:off x="7366330" y="1040518"/>
            <a:ext cx="393922" cy="357939"/>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11</a:t>
            </a:r>
          </a:p>
        </p:txBody>
      </p:sp>
      <p:sp>
        <p:nvSpPr>
          <p:cNvPr id="20" name="Action Button: Custom 16">
            <a:hlinkClick r:id="" action="ppaction://noaction" highlightClick="1">
              <a:snd r:embed="rId14" name="10.1.1.4 L3 slide 10 12.wav"/>
            </a:hlinkClick>
            <a:extLst>
              <a:ext uri="{FF2B5EF4-FFF2-40B4-BE49-F238E27FC236}">
                <a16:creationId xmlns:a16="http://schemas.microsoft.com/office/drawing/2014/main" id="{7A16A9F7-5264-407E-8266-2A0A1A887D87}"/>
              </a:ext>
            </a:extLst>
          </p:cNvPr>
          <p:cNvSpPr/>
          <p:nvPr/>
        </p:nvSpPr>
        <p:spPr>
          <a:xfrm>
            <a:off x="8065268" y="1040518"/>
            <a:ext cx="393922" cy="357939"/>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12</a:t>
            </a:r>
          </a:p>
        </p:txBody>
      </p:sp>
      <p:sp>
        <p:nvSpPr>
          <p:cNvPr id="21" name="Action Button: Custom 16">
            <a:hlinkClick r:id="" action="ppaction://noaction" highlightClick="1">
              <a:snd r:embed="rId15" name="10.1.1.4 L3 slide 10 13.wav"/>
            </a:hlinkClick>
            <a:extLst>
              <a:ext uri="{FF2B5EF4-FFF2-40B4-BE49-F238E27FC236}">
                <a16:creationId xmlns:a16="http://schemas.microsoft.com/office/drawing/2014/main" id="{BD4ECEF9-9830-49B0-B27B-58F33563CEBC}"/>
              </a:ext>
            </a:extLst>
          </p:cNvPr>
          <p:cNvSpPr/>
          <p:nvPr/>
        </p:nvSpPr>
        <p:spPr>
          <a:xfrm>
            <a:off x="8756332" y="1040518"/>
            <a:ext cx="393922" cy="357939"/>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13</a:t>
            </a:r>
          </a:p>
        </p:txBody>
      </p:sp>
      <p:sp>
        <p:nvSpPr>
          <p:cNvPr id="22" name="Action Button: Custom 16">
            <a:hlinkClick r:id="" action="ppaction://noaction" highlightClick="1">
              <a:snd r:embed="rId16" name="10.1.1.4 L3 slide 10 14.wav"/>
            </a:hlinkClick>
            <a:extLst>
              <a:ext uri="{FF2B5EF4-FFF2-40B4-BE49-F238E27FC236}">
                <a16:creationId xmlns:a16="http://schemas.microsoft.com/office/drawing/2014/main" id="{93F7D318-595C-494F-ABA4-F259AE6CE874}"/>
              </a:ext>
            </a:extLst>
          </p:cNvPr>
          <p:cNvSpPr/>
          <p:nvPr/>
        </p:nvSpPr>
        <p:spPr>
          <a:xfrm>
            <a:off x="9455270" y="1040518"/>
            <a:ext cx="393922" cy="357939"/>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14</a:t>
            </a:r>
          </a:p>
        </p:txBody>
      </p:sp>
    </p:spTree>
    <p:extLst>
      <p:ext uri="{BB962C8B-B14F-4D97-AF65-F5344CB8AC3E}">
        <p14:creationId xmlns:p14="http://schemas.microsoft.com/office/powerpoint/2010/main" val="291342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 calcmode="lin" valueType="num">
                                      <p:cBhvr additive="base">
                                        <p:cTn id="1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additive="base">
                                        <p:cTn id="4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anim calcmode="lin" valueType="num">
                                      <p:cBhvr additive="base">
                                        <p:cTn id="5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6" end="6"/>
                                            </p:txEl>
                                          </p:spTgt>
                                        </p:tgtEl>
                                        <p:attrNameLst>
                                          <p:attrName>style.visibility</p:attrName>
                                        </p:attrNameLst>
                                      </p:cBhvr>
                                      <p:to>
                                        <p:strVal val="visible"/>
                                      </p:to>
                                    </p:set>
                                    <p:anim calcmode="lin" valueType="num">
                                      <p:cBhvr additive="base">
                                        <p:cTn id="6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7" end="7"/>
                                            </p:txEl>
                                          </p:spTgt>
                                        </p:tgtEl>
                                        <p:attrNameLst>
                                          <p:attrName>style.visibility</p:attrName>
                                        </p:attrNameLst>
                                      </p:cBhvr>
                                      <p:to>
                                        <p:strVal val="visible"/>
                                      </p:to>
                                    </p:set>
                                    <p:anim calcmode="lin" valueType="num">
                                      <p:cBhvr additive="base">
                                        <p:cTn id="6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5">
                                            <p:txEl>
                                              <p:pRg st="7" end="7"/>
                                            </p:txEl>
                                          </p:spTgt>
                                        </p:tgtEl>
                                        <p:attrNameLst>
                                          <p:attrName>style.visibility</p:attrName>
                                        </p:attrNameLst>
                                      </p:cBhvr>
                                      <p:to>
                                        <p:strVal val="visible"/>
                                      </p:to>
                                    </p:set>
                                    <p:anim calcmode="lin" valueType="num">
                                      <p:cBhvr additive="base">
                                        <p:cTn id="73"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
                                            <p:txEl>
                                              <p:pRg st="8" end="8"/>
                                            </p:txEl>
                                          </p:spTgt>
                                        </p:tgtEl>
                                        <p:attrNameLst>
                                          <p:attrName>style.visibility</p:attrName>
                                        </p:attrNameLst>
                                      </p:cBhvr>
                                      <p:to>
                                        <p:strVal val="visible"/>
                                      </p:to>
                                    </p:set>
                                    <p:anim calcmode="lin" valueType="num">
                                      <p:cBhvr additive="base">
                                        <p:cTn id="7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5">
                                            <p:txEl>
                                              <p:pRg st="8" end="8"/>
                                            </p:txEl>
                                          </p:spTgt>
                                        </p:tgtEl>
                                        <p:attrNameLst>
                                          <p:attrName>style.visibility</p:attrName>
                                        </p:attrNameLst>
                                      </p:cBhvr>
                                      <p:to>
                                        <p:strVal val="visible"/>
                                      </p:to>
                                    </p:set>
                                    <p:anim calcmode="lin" valueType="num">
                                      <p:cBhvr additive="base">
                                        <p:cTn id="8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BB87CA-97AD-4522-AF0A-116A83A6BE3F}"/>
              </a:ext>
            </a:extLst>
          </p:cNvPr>
          <p:cNvPicPr>
            <a:picLocks noChangeAspect="1"/>
          </p:cNvPicPr>
          <p:nvPr/>
        </p:nvPicPr>
        <p:blipFill>
          <a:blip r:embed="rId5"/>
          <a:stretch>
            <a:fillRect/>
          </a:stretch>
        </p:blipFill>
        <p:spPr>
          <a:xfrm>
            <a:off x="6353299" y="1430970"/>
            <a:ext cx="5675414" cy="4256560"/>
          </a:xfrm>
          <a:prstGeom prst="rect">
            <a:avLst/>
          </a:prstGeom>
        </p:spPr>
      </p:pic>
      <p:sp>
        <p:nvSpPr>
          <p:cNvPr id="4" name="TextBox 3">
            <a:extLst>
              <a:ext uri="{FF2B5EF4-FFF2-40B4-BE49-F238E27FC236}">
                <a16:creationId xmlns:a16="http://schemas.microsoft.com/office/drawing/2014/main" id="{C7DE8D38-E18E-4E37-969B-2538B009F109}"/>
              </a:ext>
            </a:extLst>
          </p:cNvPr>
          <p:cNvSpPr txBox="1"/>
          <p:nvPr/>
        </p:nvSpPr>
        <p:spPr>
          <a:xfrm>
            <a:off x="163287" y="982176"/>
            <a:ext cx="6097978" cy="4893647"/>
          </a:xfrm>
          <a:prstGeom prst="rect">
            <a:avLst/>
          </a:prstGeom>
          <a:noFill/>
        </p:spPr>
        <p:txBody>
          <a:bodyPr wrap="square">
            <a:spAutoFit/>
          </a:bodyPr>
          <a:lstStyle/>
          <a:p>
            <a:pPr marL="514350" indent="-514350">
              <a:buFont typeface="+mj-lt"/>
              <a:buAutoNum type="arabicPeriod"/>
            </a:pPr>
            <a:r>
              <a:rPr lang="en-GB" sz="2400" dirty="0">
                <a:effectLst/>
                <a:latin typeface="+mj-lt"/>
                <a:ea typeface="Calibri" panose="020F0502020204030204" pitchFamily="34" charset="0"/>
                <a:cs typeface="Times New Roman" panose="02020603050405020304" pitchFamily="18" charset="0"/>
              </a:rPr>
              <a:t>What is Christine </a:t>
            </a:r>
            <a:r>
              <a:rPr lang="en-GB" sz="2400" dirty="0" err="1">
                <a:effectLst/>
                <a:latin typeface="+mj-lt"/>
                <a:ea typeface="Calibri" panose="020F0502020204030204" pitchFamily="34" charset="0"/>
                <a:cs typeface="Times New Roman" panose="02020603050405020304" pitchFamily="18" charset="0"/>
              </a:rPr>
              <a:t>Thürmer’s</a:t>
            </a:r>
            <a:r>
              <a:rPr lang="en-GB" sz="2400" dirty="0">
                <a:effectLst/>
                <a:latin typeface="+mj-lt"/>
                <a:ea typeface="Calibri" panose="020F0502020204030204" pitchFamily="34" charset="0"/>
                <a:cs typeface="Times New Roman" panose="02020603050405020304" pitchFamily="18" charset="0"/>
              </a:rPr>
              <a:t> first book called?</a:t>
            </a:r>
          </a:p>
          <a:p>
            <a:pPr marL="457200" indent="-457200">
              <a:buFont typeface="+mj-lt"/>
              <a:buAutoNum type="arabicPeriod"/>
            </a:pPr>
            <a:endParaRPr lang="en-GB" sz="2400" dirty="0">
              <a:effectLst/>
              <a:latin typeface="+mj-lt"/>
              <a:ea typeface="Calibri" panose="020F0502020204030204" pitchFamily="34" charset="0"/>
              <a:cs typeface="Times New Roman" panose="02020603050405020304" pitchFamily="18" charset="0"/>
            </a:endParaRPr>
          </a:p>
          <a:p>
            <a:pPr marL="457200" indent="-457200">
              <a:buFont typeface="+mj-lt"/>
              <a:buAutoNum type="arabicPeriod"/>
            </a:pPr>
            <a:endParaRPr lang="en-GB" sz="2400" dirty="0">
              <a:effectLst/>
              <a:latin typeface="+mj-lt"/>
              <a:ea typeface="Calibri" panose="020F0502020204030204" pitchFamily="34" charset="0"/>
              <a:cs typeface="Times New Roman" panose="02020603050405020304" pitchFamily="18" charset="0"/>
            </a:endParaRPr>
          </a:p>
          <a:p>
            <a:pPr marL="514350" indent="-514350">
              <a:buFont typeface="+mj-lt"/>
              <a:buAutoNum type="arabicPeriod"/>
            </a:pPr>
            <a:r>
              <a:rPr lang="en-GB" sz="2400" dirty="0">
                <a:effectLst/>
                <a:latin typeface="+mj-lt"/>
                <a:ea typeface="Calibri" panose="020F0502020204030204" pitchFamily="34" charset="0"/>
                <a:cs typeface="Times New Roman" panose="02020603050405020304" pitchFamily="18" charset="0"/>
              </a:rPr>
              <a:t>How does she know about these activities? (two details) </a:t>
            </a:r>
          </a:p>
          <a:p>
            <a:pPr marL="457200" indent="-457200">
              <a:buFont typeface="+mj-lt"/>
              <a:buAutoNum type="arabicPeriod"/>
            </a:pPr>
            <a:endParaRPr lang="en-GB" sz="2400" dirty="0">
              <a:effectLst/>
              <a:latin typeface="+mj-lt"/>
              <a:ea typeface="Calibri" panose="020F0502020204030204" pitchFamily="34" charset="0"/>
              <a:cs typeface="Times New Roman" panose="02020603050405020304" pitchFamily="18" charset="0"/>
            </a:endParaRPr>
          </a:p>
          <a:p>
            <a:pPr marL="457200" indent="-457200">
              <a:buFont typeface="+mj-lt"/>
              <a:buAutoNum type="arabicPeriod"/>
            </a:pPr>
            <a:endParaRPr lang="en-GB" sz="2400" dirty="0">
              <a:effectLst/>
              <a:latin typeface="+mj-lt"/>
              <a:ea typeface="Calibri" panose="020F0502020204030204" pitchFamily="34" charset="0"/>
              <a:cs typeface="Times New Roman" panose="02020603050405020304" pitchFamily="18" charset="0"/>
            </a:endParaRPr>
          </a:p>
          <a:p>
            <a:pPr marL="457200" indent="-457200">
              <a:buFont typeface="+mj-lt"/>
              <a:buAutoNum type="arabicPeriod"/>
            </a:pPr>
            <a:endParaRPr lang="en-GB" sz="2400" dirty="0">
              <a:effectLst/>
              <a:latin typeface="+mj-lt"/>
              <a:ea typeface="Calibri" panose="020F0502020204030204" pitchFamily="34" charset="0"/>
              <a:cs typeface="Times New Roman" panose="02020603050405020304" pitchFamily="18" charset="0"/>
            </a:endParaRPr>
          </a:p>
          <a:p>
            <a:pPr marL="514350" indent="-514350">
              <a:buFont typeface="+mj-lt"/>
              <a:buAutoNum type="arabicPeriod"/>
            </a:pPr>
            <a:r>
              <a:rPr lang="en-GB" sz="2400" dirty="0">
                <a:effectLst/>
                <a:latin typeface="+mj-lt"/>
                <a:ea typeface="Calibri" panose="020F0502020204030204" pitchFamily="34" charset="0"/>
                <a:cs typeface="Times New Roman" panose="02020603050405020304" pitchFamily="18" charset="0"/>
              </a:rPr>
              <a:t>Name three ways that Christine travels. (three details)</a:t>
            </a:r>
          </a:p>
          <a:p>
            <a:pPr marL="514350" indent="-514350">
              <a:buFont typeface="+mj-lt"/>
              <a:buAutoNum type="arabicPeriod"/>
            </a:pPr>
            <a:endParaRPr lang="en-GB" sz="2400" dirty="0">
              <a:latin typeface="+mj-lt"/>
              <a:cs typeface="Times New Roman" panose="02020603050405020304" pitchFamily="18" charset="0"/>
            </a:endParaRPr>
          </a:p>
          <a:p>
            <a:pPr marL="514350" indent="-514350">
              <a:buFont typeface="+mj-lt"/>
              <a:buAutoNum type="arabicPeriod"/>
            </a:pPr>
            <a:r>
              <a:rPr lang="en-GB" sz="2400" dirty="0">
                <a:latin typeface="+mj-lt"/>
                <a:cs typeface="Times New Roman" panose="02020603050405020304" pitchFamily="18" charset="0"/>
              </a:rPr>
              <a:t>How does the speaker know this?</a:t>
            </a:r>
            <a:endParaRPr lang="en-GB" sz="2400" dirty="0">
              <a:latin typeface="+mj-lt"/>
            </a:endParaRPr>
          </a:p>
        </p:txBody>
      </p:sp>
      <p:sp>
        <p:nvSpPr>
          <p:cNvPr id="5" name="Rectangle: Rounded Corners 4">
            <a:extLst>
              <a:ext uri="{FF2B5EF4-FFF2-40B4-BE49-F238E27FC236}">
                <a16:creationId xmlns:a16="http://schemas.microsoft.com/office/drawing/2014/main" id="{5E0FDA3F-E942-430F-88C5-DB34F2722D89}"/>
              </a:ext>
            </a:extLst>
          </p:cNvPr>
          <p:cNvSpPr/>
          <p:nvPr/>
        </p:nvSpPr>
        <p:spPr>
          <a:xfrm>
            <a:off x="10982062" y="134248"/>
            <a:ext cx="1092847" cy="40309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hören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6" name="Title 5">
            <a:extLst>
              <a:ext uri="{FF2B5EF4-FFF2-40B4-BE49-F238E27FC236}">
                <a16:creationId xmlns:a16="http://schemas.microsoft.com/office/drawing/2014/main" id="{34520BC4-E6DD-4B51-ACCE-D2D4ACECD4C4}"/>
              </a:ext>
            </a:extLst>
          </p:cNvPr>
          <p:cNvSpPr>
            <a:spLocks noGrp="1"/>
          </p:cNvSpPr>
          <p:nvPr>
            <p:ph type="title"/>
          </p:nvPr>
        </p:nvSpPr>
        <p:spPr>
          <a:xfrm>
            <a:off x="-1" y="213557"/>
            <a:ext cx="4644189" cy="647577"/>
          </a:xfrm>
        </p:spPr>
        <p:txBody>
          <a:bodyPr>
            <a:normAutofit/>
          </a:bodyPr>
          <a:lstStyle/>
          <a:p>
            <a:r>
              <a:rPr lang="en-GB" sz="2800" dirty="0"/>
              <a:t>Christine </a:t>
            </a:r>
            <a:r>
              <a:rPr lang="en-GB" sz="2800" dirty="0" err="1"/>
              <a:t>Thürmer</a:t>
            </a:r>
            <a:r>
              <a:rPr lang="en-GB" sz="2800" dirty="0"/>
              <a:t> [1/2]</a:t>
            </a:r>
          </a:p>
        </p:txBody>
      </p:sp>
      <p:sp>
        <p:nvSpPr>
          <p:cNvPr id="8" name="TextBox 7">
            <a:extLst>
              <a:ext uri="{FF2B5EF4-FFF2-40B4-BE49-F238E27FC236}">
                <a16:creationId xmlns:a16="http://schemas.microsoft.com/office/drawing/2014/main" id="{E2D7E8E3-F95F-4F58-9387-3B2514A16D08}"/>
              </a:ext>
            </a:extLst>
          </p:cNvPr>
          <p:cNvSpPr txBox="1"/>
          <p:nvPr/>
        </p:nvSpPr>
        <p:spPr>
          <a:xfrm>
            <a:off x="4416554" y="216872"/>
            <a:ext cx="6687724" cy="461665"/>
          </a:xfrm>
          <a:prstGeom prst="rect">
            <a:avLst/>
          </a:prstGeom>
          <a:noFill/>
        </p:spPr>
        <p:txBody>
          <a:bodyPr wrap="square" rtlCol="0">
            <a:spAutoFit/>
          </a:bodyPr>
          <a:lstStyle/>
          <a:p>
            <a:r>
              <a:rPr lang="en-GB" sz="2400" b="1" dirty="0" err="1"/>
              <a:t>Hör</a:t>
            </a:r>
            <a:r>
              <a:rPr lang="en-GB" sz="2400" b="1" dirty="0"/>
              <a:t> </a:t>
            </a:r>
            <a:r>
              <a:rPr lang="en-GB" sz="2400" b="1" dirty="0" err="1"/>
              <a:t>zu</a:t>
            </a:r>
            <a:r>
              <a:rPr lang="en-GB" sz="2400" b="1" dirty="0"/>
              <a:t>. </a:t>
            </a:r>
            <a:r>
              <a:rPr lang="en-GB" sz="2400" b="1" dirty="0" err="1"/>
              <a:t>Beantworte</a:t>
            </a:r>
            <a:r>
              <a:rPr lang="en-GB" sz="2400" b="1" dirty="0"/>
              <a:t> die </a:t>
            </a:r>
            <a:r>
              <a:rPr lang="en-GB" sz="2400" b="1" dirty="0" err="1"/>
              <a:t>Fragen</a:t>
            </a:r>
            <a:r>
              <a:rPr lang="en-GB" sz="2400" b="1" dirty="0"/>
              <a:t> auf </a:t>
            </a:r>
            <a:r>
              <a:rPr lang="en-GB" sz="2400" b="1" dirty="0" err="1"/>
              <a:t>Englisch</a:t>
            </a:r>
            <a:r>
              <a:rPr lang="en-GB" sz="2400" b="1" dirty="0"/>
              <a:t>.</a:t>
            </a:r>
          </a:p>
        </p:txBody>
      </p:sp>
      <p:sp>
        <p:nvSpPr>
          <p:cNvPr id="9" name="TextBox 8">
            <a:extLst>
              <a:ext uri="{FF2B5EF4-FFF2-40B4-BE49-F238E27FC236}">
                <a16:creationId xmlns:a16="http://schemas.microsoft.com/office/drawing/2014/main" id="{DA79A346-6220-4265-8778-4AF86411E093}"/>
              </a:ext>
            </a:extLst>
          </p:cNvPr>
          <p:cNvSpPr txBox="1"/>
          <p:nvPr/>
        </p:nvSpPr>
        <p:spPr>
          <a:xfrm>
            <a:off x="163287" y="3365381"/>
            <a:ext cx="6190012" cy="830997"/>
          </a:xfrm>
          <a:prstGeom prst="rect">
            <a:avLst/>
          </a:prstGeom>
          <a:noFill/>
        </p:spPr>
        <p:txBody>
          <a:bodyPr wrap="square" rtlCol="0">
            <a:spAutoFit/>
          </a:bodyPr>
          <a:lstStyle/>
          <a:p>
            <a:r>
              <a:rPr lang="en-GB" sz="2400" b="1" dirty="0"/>
              <a:t>She does them every day |all over the world.</a:t>
            </a:r>
          </a:p>
        </p:txBody>
      </p:sp>
      <p:sp>
        <p:nvSpPr>
          <p:cNvPr id="10" name="TextBox 9">
            <a:extLst>
              <a:ext uri="{FF2B5EF4-FFF2-40B4-BE49-F238E27FC236}">
                <a16:creationId xmlns:a16="http://schemas.microsoft.com/office/drawing/2014/main" id="{0DEF16DD-2476-41FB-A4AA-8812686BC41E}"/>
              </a:ext>
            </a:extLst>
          </p:cNvPr>
          <p:cNvSpPr txBox="1"/>
          <p:nvPr/>
        </p:nvSpPr>
        <p:spPr>
          <a:xfrm>
            <a:off x="201406" y="1880500"/>
            <a:ext cx="6474033" cy="461665"/>
          </a:xfrm>
          <a:prstGeom prst="rect">
            <a:avLst/>
          </a:prstGeom>
          <a:noFill/>
        </p:spPr>
        <p:txBody>
          <a:bodyPr wrap="square" rtlCol="0">
            <a:spAutoFit/>
          </a:bodyPr>
          <a:lstStyle/>
          <a:p>
            <a:r>
              <a:rPr lang="en-GB" sz="2400" b="1" dirty="0"/>
              <a:t>Run(</a:t>
            </a:r>
            <a:r>
              <a:rPr lang="en-GB" sz="2400" b="1" dirty="0" err="1"/>
              <a:t>nin</a:t>
            </a:r>
            <a:r>
              <a:rPr lang="en-GB" sz="2400" b="1" dirty="0"/>
              <a:t>)/Walk(</a:t>
            </a:r>
            <a:r>
              <a:rPr lang="en-GB" sz="2400" b="1" dirty="0" err="1"/>
              <a:t>ing</a:t>
            </a:r>
            <a:r>
              <a:rPr lang="en-GB" sz="2400" b="1" dirty="0"/>
              <a:t>), Eat(</a:t>
            </a:r>
            <a:r>
              <a:rPr lang="en-GB" sz="2400" b="1" dirty="0" err="1"/>
              <a:t>ing</a:t>
            </a:r>
            <a:r>
              <a:rPr lang="en-GB" sz="2400" b="1" dirty="0"/>
              <a:t>), Sleep(</a:t>
            </a:r>
            <a:r>
              <a:rPr lang="en-GB" sz="2400" b="1" dirty="0" err="1"/>
              <a:t>ing</a:t>
            </a:r>
            <a:r>
              <a:rPr lang="en-GB" sz="2400" b="1" dirty="0"/>
              <a:t>).</a:t>
            </a:r>
          </a:p>
        </p:txBody>
      </p:sp>
      <p:sp>
        <p:nvSpPr>
          <p:cNvPr id="11" name="TextBox 10">
            <a:extLst>
              <a:ext uri="{FF2B5EF4-FFF2-40B4-BE49-F238E27FC236}">
                <a16:creationId xmlns:a16="http://schemas.microsoft.com/office/drawing/2014/main" id="{AD359403-971E-4EBD-8856-4CC68C8E413A}"/>
              </a:ext>
            </a:extLst>
          </p:cNvPr>
          <p:cNvSpPr txBox="1"/>
          <p:nvPr/>
        </p:nvSpPr>
        <p:spPr>
          <a:xfrm>
            <a:off x="136330" y="5013392"/>
            <a:ext cx="6190012" cy="461665"/>
          </a:xfrm>
          <a:prstGeom prst="rect">
            <a:avLst/>
          </a:prstGeom>
          <a:noFill/>
        </p:spPr>
        <p:txBody>
          <a:bodyPr wrap="square" rtlCol="0">
            <a:spAutoFit/>
          </a:bodyPr>
          <a:lstStyle/>
          <a:p>
            <a:r>
              <a:rPr lang="en-GB" sz="2400" b="1" dirty="0"/>
              <a:t>on foot | by bike | by boat</a:t>
            </a:r>
          </a:p>
        </p:txBody>
      </p:sp>
      <p:sp>
        <p:nvSpPr>
          <p:cNvPr id="12" name="Action Button: Custom 16">
            <a:hlinkClick r:id="" action="ppaction://noaction" highlightClick="1">
              <a:snd r:embed="rId6" name="10.1.1.4 L3 slide 11 1.wav"/>
            </a:hlinkClick>
            <a:extLst>
              <a:ext uri="{FF2B5EF4-FFF2-40B4-BE49-F238E27FC236}">
                <a16:creationId xmlns:a16="http://schemas.microsoft.com/office/drawing/2014/main" id="{178E02BF-E869-40D3-B548-427636F75366}"/>
              </a:ext>
            </a:extLst>
          </p:cNvPr>
          <p:cNvSpPr/>
          <p:nvPr/>
        </p:nvSpPr>
        <p:spPr>
          <a:xfrm>
            <a:off x="163287" y="1073399"/>
            <a:ext cx="393922" cy="357939"/>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1</a:t>
            </a:r>
          </a:p>
        </p:txBody>
      </p:sp>
      <p:sp>
        <p:nvSpPr>
          <p:cNvPr id="13" name="Action Button: Custom 16">
            <a:hlinkClick r:id="" action="ppaction://noaction" highlightClick="1">
              <a:snd r:embed="rId7" name="10.1.1.4 L3 slide 11 2.wav"/>
            </a:hlinkClick>
            <a:extLst>
              <a:ext uri="{FF2B5EF4-FFF2-40B4-BE49-F238E27FC236}">
                <a16:creationId xmlns:a16="http://schemas.microsoft.com/office/drawing/2014/main" id="{DBE2AFE6-9B1E-41F9-AFCE-3D1BA790DCC0}"/>
              </a:ext>
            </a:extLst>
          </p:cNvPr>
          <p:cNvSpPr/>
          <p:nvPr/>
        </p:nvSpPr>
        <p:spPr>
          <a:xfrm>
            <a:off x="161209" y="2471055"/>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2</a:t>
            </a:r>
          </a:p>
        </p:txBody>
      </p:sp>
      <p:sp>
        <p:nvSpPr>
          <p:cNvPr id="14" name="Action Button: Custom 16">
            <a:hlinkClick r:id="" action="ppaction://noaction" highlightClick="1">
              <a:snd r:embed="rId8" name="10.1.1.4 L3 slide 11 3.wav"/>
            </a:hlinkClick>
            <a:extLst>
              <a:ext uri="{FF2B5EF4-FFF2-40B4-BE49-F238E27FC236}">
                <a16:creationId xmlns:a16="http://schemas.microsoft.com/office/drawing/2014/main" id="{9B1FAC14-5464-49B3-87E2-EB0C68807257}"/>
              </a:ext>
            </a:extLst>
          </p:cNvPr>
          <p:cNvSpPr/>
          <p:nvPr/>
        </p:nvSpPr>
        <p:spPr>
          <a:xfrm>
            <a:off x="163287" y="4309477"/>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3</a:t>
            </a:r>
          </a:p>
        </p:txBody>
      </p:sp>
      <p:sp>
        <p:nvSpPr>
          <p:cNvPr id="16" name="TextBox 15">
            <a:extLst>
              <a:ext uri="{FF2B5EF4-FFF2-40B4-BE49-F238E27FC236}">
                <a16:creationId xmlns:a16="http://schemas.microsoft.com/office/drawing/2014/main" id="{6FF69510-1DAF-4F19-891A-3DB8321CB380}"/>
              </a:ext>
            </a:extLst>
          </p:cNvPr>
          <p:cNvSpPr txBox="1"/>
          <p:nvPr/>
        </p:nvSpPr>
        <p:spPr>
          <a:xfrm>
            <a:off x="163287" y="5879086"/>
            <a:ext cx="6190012" cy="461665"/>
          </a:xfrm>
          <a:prstGeom prst="rect">
            <a:avLst/>
          </a:prstGeom>
          <a:noFill/>
        </p:spPr>
        <p:txBody>
          <a:bodyPr wrap="square" rtlCol="0">
            <a:spAutoFit/>
          </a:bodyPr>
          <a:lstStyle/>
          <a:p>
            <a:r>
              <a:rPr lang="en-GB" sz="2400" b="1" dirty="0"/>
              <a:t>Reads it on Christine’s blog</a:t>
            </a:r>
          </a:p>
        </p:txBody>
      </p:sp>
      <p:sp>
        <p:nvSpPr>
          <p:cNvPr id="17" name="TextBox 16">
            <a:extLst>
              <a:ext uri="{FF2B5EF4-FFF2-40B4-BE49-F238E27FC236}">
                <a16:creationId xmlns:a16="http://schemas.microsoft.com/office/drawing/2014/main" id="{E7EB8CA4-437A-40BA-8719-2699B3214650}"/>
              </a:ext>
            </a:extLst>
          </p:cNvPr>
          <p:cNvSpPr txBox="1"/>
          <p:nvPr/>
        </p:nvSpPr>
        <p:spPr>
          <a:xfrm>
            <a:off x="9516979" y="5875823"/>
            <a:ext cx="2511734" cy="369332"/>
          </a:xfrm>
          <a:prstGeom prst="rect">
            <a:avLst/>
          </a:prstGeom>
          <a:solidFill>
            <a:schemeClr val="bg1"/>
          </a:solidFill>
        </p:spPr>
        <p:txBody>
          <a:bodyPr wrap="square" rtlCol="0">
            <a:spAutoFit/>
          </a:bodyPr>
          <a:lstStyle/>
          <a:p>
            <a:pPr algn="ctr"/>
            <a:r>
              <a:rPr lang="en-GB" dirty="0" err="1">
                <a:solidFill>
                  <a:srgbClr val="FFF6D4"/>
                </a:solidFill>
              </a:rPr>
              <a:t>überall</a:t>
            </a:r>
            <a:r>
              <a:rPr lang="en-GB" dirty="0">
                <a:solidFill>
                  <a:srgbClr val="FFF6D4"/>
                </a:solidFill>
              </a:rPr>
              <a:t> – everywhere</a:t>
            </a:r>
          </a:p>
        </p:txBody>
      </p:sp>
      <p:pic>
        <p:nvPicPr>
          <p:cNvPr id="3" name="10.1.1.4 L3 slide 11.mp3">
            <a:hlinkClick r:id="" action="ppaction://media"/>
            <a:extLst>
              <a:ext uri="{FF2B5EF4-FFF2-40B4-BE49-F238E27FC236}">
                <a16:creationId xmlns:a16="http://schemas.microsoft.com/office/drawing/2014/main" id="{F7E6D6CC-4B36-8E0B-4D1D-CEEE85B995A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82062" y="1658255"/>
            <a:ext cx="812800" cy="812800"/>
          </a:xfrm>
          <a:prstGeom prst="rect">
            <a:avLst/>
          </a:prstGeom>
          <a:solidFill>
            <a:schemeClr val="bg1"/>
          </a:solidFill>
        </p:spPr>
      </p:pic>
      <p:sp>
        <p:nvSpPr>
          <p:cNvPr id="7" name="Action Button: Custom 16">
            <a:hlinkClick r:id="" action="ppaction://noaction" highlightClick="1">
              <a:snd r:embed="rId8" name="10.1.1.4 L3 slide 11 3.wav"/>
            </a:hlinkClick>
            <a:extLst>
              <a:ext uri="{FF2B5EF4-FFF2-40B4-BE49-F238E27FC236}">
                <a16:creationId xmlns:a16="http://schemas.microsoft.com/office/drawing/2014/main" id="{CADC7562-564B-AE9C-9DE8-86EAEEFF1555}"/>
              </a:ext>
            </a:extLst>
          </p:cNvPr>
          <p:cNvSpPr/>
          <p:nvPr/>
        </p:nvSpPr>
        <p:spPr>
          <a:xfrm>
            <a:off x="161209" y="5489530"/>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4</a:t>
            </a:r>
          </a:p>
        </p:txBody>
      </p:sp>
    </p:spTree>
    <p:extLst>
      <p:ext uri="{BB962C8B-B14F-4D97-AF65-F5344CB8AC3E}">
        <p14:creationId xmlns:p14="http://schemas.microsoft.com/office/powerpoint/2010/main" val="404312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bldLst>
      <p:bldP spid="9" grpId="0"/>
      <p:bldP spid="10" grpId="0"/>
      <p:bldP spid="11"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BB87CA-97AD-4522-AF0A-116A83A6BE3F}"/>
              </a:ext>
            </a:extLst>
          </p:cNvPr>
          <p:cNvPicPr>
            <a:picLocks noChangeAspect="1"/>
          </p:cNvPicPr>
          <p:nvPr/>
        </p:nvPicPr>
        <p:blipFill>
          <a:blip r:embed="rId5"/>
          <a:stretch>
            <a:fillRect/>
          </a:stretch>
        </p:blipFill>
        <p:spPr>
          <a:xfrm>
            <a:off x="6353299" y="1430970"/>
            <a:ext cx="5675414" cy="4256560"/>
          </a:xfrm>
          <a:prstGeom prst="rect">
            <a:avLst/>
          </a:prstGeom>
        </p:spPr>
      </p:pic>
      <p:sp>
        <p:nvSpPr>
          <p:cNvPr id="4" name="TextBox 3">
            <a:extLst>
              <a:ext uri="{FF2B5EF4-FFF2-40B4-BE49-F238E27FC236}">
                <a16:creationId xmlns:a16="http://schemas.microsoft.com/office/drawing/2014/main" id="{C7DE8D38-E18E-4E37-969B-2538B009F109}"/>
              </a:ext>
            </a:extLst>
          </p:cNvPr>
          <p:cNvSpPr txBox="1"/>
          <p:nvPr/>
        </p:nvSpPr>
        <p:spPr>
          <a:xfrm>
            <a:off x="163287" y="982176"/>
            <a:ext cx="6097978" cy="4893647"/>
          </a:xfrm>
          <a:prstGeom prst="rect">
            <a:avLst/>
          </a:prstGeom>
          <a:noFill/>
        </p:spPr>
        <p:txBody>
          <a:bodyPr wrap="square">
            <a:spAutoFit/>
          </a:bodyPr>
          <a:lstStyle/>
          <a:p>
            <a:pPr marL="514350" indent="-514350">
              <a:buFont typeface="+mj-lt"/>
              <a:buAutoNum type="arabicPeriod"/>
            </a:pPr>
            <a:r>
              <a:rPr lang="en-GB" sz="2400" dirty="0">
                <a:effectLst/>
                <a:latin typeface="+mj-lt"/>
                <a:ea typeface="Calibri" panose="020F0502020204030204" pitchFamily="34" charset="0"/>
                <a:cs typeface="Times New Roman" panose="02020603050405020304" pitchFamily="18" charset="0"/>
              </a:rPr>
              <a:t>What is Christine </a:t>
            </a:r>
            <a:r>
              <a:rPr lang="en-GB" sz="2400" dirty="0" err="1">
                <a:effectLst/>
                <a:latin typeface="+mj-lt"/>
                <a:ea typeface="Calibri" panose="020F0502020204030204" pitchFamily="34" charset="0"/>
                <a:cs typeface="Times New Roman" panose="02020603050405020304" pitchFamily="18" charset="0"/>
              </a:rPr>
              <a:t>Thürmer’s</a:t>
            </a:r>
            <a:r>
              <a:rPr lang="en-GB" sz="2400" dirty="0">
                <a:effectLst/>
                <a:latin typeface="+mj-lt"/>
                <a:ea typeface="Calibri" panose="020F0502020204030204" pitchFamily="34" charset="0"/>
                <a:cs typeface="Times New Roman" panose="02020603050405020304" pitchFamily="18" charset="0"/>
              </a:rPr>
              <a:t> first book called?</a:t>
            </a:r>
          </a:p>
          <a:p>
            <a:pPr marL="457200" indent="-457200">
              <a:buFont typeface="+mj-lt"/>
              <a:buAutoNum type="arabicPeriod"/>
            </a:pPr>
            <a:endParaRPr lang="en-GB" sz="2400" dirty="0">
              <a:effectLst/>
              <a:latin typeface="+mj-lt"/>
              <a:ea typeface="Calibri" panose="020F0502020204030204" pitchFamily="34" charset="0"/>
              <a:cs typeface="Times New Roman" panose="02020603050405020304" pitchFamily="18" charset="0"/>
            </a:endParaRPr>
          </a:p>
          <a:p>
            <a:pPr marL="457200" indent="-457200">
              <a:buFont typeface="+mj-lt"/>
              <a:buAutoNum type="arabicPeriod"/>
            </a:pPr>
            <a:endParaRPr lang="en-GB" sz="2400" dirty="0">
              <a:effectLst/>
              <a:latin typeface="+mj-lt"/>
              <a:ea typeface="Calibri" panose="020F0502020204030204" pitchFamily="34" charset="0"/>
              <a:cs typeface="Times New Roman" panose="02020603050405020304" pitchFamily="18" charset="0"/>
            </a:endParaRPr>
          </a:p>
          <a:p>
            <a:pPr marL="514350" indent="-514350">
              <a:buFont typeface="+mj-lt"/>
              <a:buAutoNum type="arabicPeriod"/>
            </a:pPr>
            <a:r>
              <a:rPr lang="en-GB" sz="2400" dirty="0">
                <a:effectLst/>
                <a:latin typeface="+mj-lt"/>
                <a:ea typeface="Calibri" panose="020F0502020204030204" pitchFamily="34" charset="0"/>
                <a:cs typeface="Times New Roman" panose="02020603050405020304" pitchFamily="18" charset="0"/>
              </a:rPr>
              <a:t>How does she know about these activities? (two details) </a:t>
            </a:r>
          </a:p>
          <a:p>
            <a:pPr marL="457200" indent="-457200">
              <a:buFont typeface="+mj-lt"/>
              <a:buAutoNum type="arabicPeriod"/>
            </a:pPr>
            <a:endParaRPr lang="en-GB" sz="2400" dirty="0">
              <a:effectLst/>
              <a:latin typeface="+mj-lt"/>
              <a:ea typeface="Calibri" panose="020F0502020204030204" pitchFamily="34" charset="0"/>
              <a:cs typeface="Times New Roman" panose="02020603050405020304" pitchFamily="18" charset="0"/>
            </a:endParaRPr>
          </a:p>
          <a:p>
            <a:pPr marL="457200" indent="-457200">
              <a:buFont typeface="+mj-lt"/>
              <a:buAutoNum type="arabicPeriod"/>
            </a:pPr>
            <a:endParaRPr lang="en-GB" sz="2400" dirty="0">
              <a:effectLst/>
              <a:latin typeface="+mj-lt"/>
              <a:ea typeface="Calibri" panose="020F0502020204030204" pitchFamily="34" charset="0"/>
              <a:cs typeface="Times New Roman" panose="02020603050405020304" pitchFamily="18" charset="0"/>
            </a:endParaRPr>
          </a:p>
          <a:p>
            <a:pPr marL="457200" indent="-457200">
              <a:buFont typeface="+mj-lt"/>
              <a:buAutoNum type="arabicPeriod"/>
            </a:pPr>
            <a:endParaRPr lang="en-GB" sz="2400" dirty="0">
              <a:effectLst/>
              <a:latin typeface="+mj-lt"/>
              <a:ea typeface="Calibri" panose="020F0502020204030204" pitchFamily="34" charset="0"/>
              <a:cs typeface="Times New Roman" panose="02020603050405020304" pitchFamily="18" charset="0"/>
            </a:endParaRPr>
          </a:p>
          <a:p>
            <a:pPr marL="514350" indent="-514350">
              <a:buFont typeface="+mj-lt"/>
              <a:buAutoNum type="arabicPeriod"/>
            </a:pPr>
            <a:r>
              <a:rPr lang="en-GB" sz="2400" dirty="0">
                <a:effectLst/>
                <a:latin typeface="+mj-lt"/>
                <a:ea typeface="Calibri" panose="020F0502020204030204" pitchFamily="34" charset="0"/>
                <a:cs typeface="Times New Roman" panose="02020603050405020304" pitchFamily="18" charset="0"/>
              </a:rPr>
              <a:t>Name three ways that Christine travels. (three details)</a:t>
            </a:r>
          </a:p>
          <a:p>
            <a:pPr marL="514350" indent="-514350">
              <a:buFont typeface="+mj-lt"/>
              <a:buAutoNum type="arabicPeriod"/>
            </a:pPr>
            <a:endParaRPr lang="en-GB" sz="2400" dirty="0">
              <a:latin typeface="+mj-lt"/>
              <a:cs typeface="Times New Roman" panose="02020603050405020304" pitchFamily="18" charset="0"/>
            </a:endParaRPr>
          </a:p>
          <a:p>
            <a:pPr marL="514350" indent="-514350">
              <a:buFont typeface="+mj-lt"/>
              <a:buAutoNum type="arabicPeriod"/>
            </a:pPr>
            <a:r>
              <a:rPr lang="en-GB" sz="2400" dirty="0">
                <a:latin typeface="+mj-lt"/>
                <a:cs typeface="Times New Roman" panose="02020603050405020304" pitchFamily="18" charset="0"/>
              </a:rPr>
              <a:t>How does the speaker know this?</a:t>
            </a:r>
            <a:endParaRPr lang="en-GB" sz="2400" dirty="0">
              <a:latin typeface="+mj-lt"/>
            </a:endParaRPr>
          </a:p>
        </p:txBody>
      </p:sp>
      <p:sp>
        <p:nvSpPr>
          <p:cNvPr id="5" name="Rectangle: Rounded Corners 4">
            <a:extLst>
              <a:ext uri="{FF2B5EF4-FFF2-40B4-BE49-F238E27FC236}">
                <a16:creationId xmlns:a16="http://schemas.microsoft.com/office/drawing/2014/main" id="{5E0FDA3F-E942-430F-88C5-DB34F2722D89}"/>
              </a:ext>
            </a:extLst>
          </p:cNvPr>
          <p:cNvSpPr/>
          <p:nvPr/>
        </p:nvSpPr>
        <p:spPr>
          <a:xfrm>
            <a:off x="11006125" y="134248"/>
            <a:ext cx="1092847" cy="40309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hören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6" name="Title 5">
            <a:extLst>
              <a:ext uri="{FF2B5EF4-FFF2-40B4-BE49-F238E27FC236}">
                <a16:creationId xmlns:a16="http://schemas.microsoft.com/office/drawing/2014/main" id="{34520BC4-E6DD-4B51-ACCE-D2D4ACECD4C4}"/>
              </a:ext>
            </a:extLst>
          </p:cNvPr>
          <p:cNvSpPr>
            <a:spLocks noGrp="1"/>
          </p:cNvSpPr>
          <p:nvPr>
            <p:ph type="title"/>
          </p:nvPr>
        </p:nvSpPr>
        <p:spPr>
          <a:xfrm>
            <a:off x="-1" y="213557"/>
            <a:ext cx="4728411" cy="647577"/>
          </a:xfrm>
        </p:spPr>
        <p:txBody>
          <a:bodyPr>
            <a:normAutofit/>
          </a:bodyPr>
          <a:lstStyle/>
          <a:p>
            <a:r>
              <a:rPr lang="en-GB" sz="2800" dirty="0"/>
              <a:t>Christine </a:t>
            </a:r>
            <a:r>
              <a:rPr lang="en-GB" sz="2800" dirty="0" err="1"/>
              <a:t>Thürmer</a:t>
            </a:r>
            <a:r>
              <a:rPr lang="en-GB" sz="2800" dirty="0"/>
              <a:t> [1/2]</a:t>
            </a:r>
          </a:p>
        </p:txBody>
      </p:sp>
      <p:sp>
        <p:nvSpPr>
          <p:cNvPr id="8" name="TextBox 7">
            <a:extLst>
              <a:ext uri="{FF2B5EF4-FFF2-40B4-BE49-F238E27FC236}">
                <a16:creationId xmlns:a16="http://schemas.microsoft.com/office/drawing/2014/main" id="{E2D7E8E3-F95F-4F58-9387-3B2514A16D08}"/>
              </a:ext>
            </a:extLst>
          </p:cNvPr>
          <p:cNvSpPr txBox="1"/>
          <p:nvPr/>
        </p:nvSpPr>
        <p:spPr>
          <a:xfrm>
            <a:off x="4523406" y="191320"/>
            <a:ext cx="6687724" cy="461665"/>
          </a:xfrm>
          <a:prstGeom prst="rect">
            <a:avLst/>
          </a:prstGeom>
          <a:noFill/>
        </p:spPr>
        <p:txBody>
          <a:bodyPr wrap="square" rtlCol="0">
            <a:spAutoFit/>
          </a:bodyPr>
          <a:lstStyle/>
          <a:p>
            <a:r>
              <a:rPr lang="en-GB" sz="2400" b="1" dirty="0" err="1"/>
              <a:t>Hör</a:t>
            </a:r>
            <a:r>
              <a:rPr lang="en-GB" sz="2400" b="1" dirty="0"/>
              <a:t> </a:t>
            </a:r>
            <a:r>
              <a:rPr lang="en-GB" sz="2400" b="1" dirty="0" err="1"/>
              <a:t>zu</a:t>
            </a:r>
            <a:r>
              <a:rPr lang="en-GB" sz="2400" b="1" dirty="0"/>
              <a:t>. </a:t>
            </a:r>
            <a:r>
              <a:rPr lang="en-GB" sz="2400" b="1" dirty="0" err="1"/>
              <a:t>Beantworte</a:t>
            </a:r>
            <a:r>
              <a:rPr lang="en-GB" sz="2400" b="1" dirty="0"/>
              <a:t> die </a:t>
            </a:r>
            <a:r>
              <a:rPr lang="en-GB" sz="2400" b="1" dirty="0" err="1"/>
              <a:t>Fragen</a:t>
            </a:r>
            <a:r>
              <a:rPr lang="en-GB" sz="2400" b="1" dirty="0"/>
              <a:t> auf </a:t>
            </a:r>
            <a:r>
              <a:rPr lang="en-GB" sz="2400" b="1" dirty="0" err="1"/>
              <a:t>Englisch</a:t>
            </a:r>
            <a:r>
              <a:rPr lang="en-GB" sz="2400" b="1" dirty="0"/>
              <a:t>.</a:t>
            </a:r>
          </a:p>
        </p:txBody>
      </p:sp>
      <p:sp>
        <p:nvSpPr>
          <p:cNvPr id="9" name="TextBox 8">
            <a:extLst>
              <a:ext uri="{FF2B5EF4-FFF2-40B4-BE49-F238E27FC236}">
                <a16:creationId xmlns:a16="http://schemas.microsoft.com/office/drawing/2014/main" id="{DA79A346-6220-4265-8778-4AF86411E093}"/>
              </a:ext>
            </a:extLst>
          </p:cNvPr>
          <p:cNvSpPr txBox="1"/>
          <p:nvPr/>
        </p:nvSpPr>
        <p:spPr>
          <a:xfrm>
            <a:off x="163287" y="3365381"/>
            <a:ext cx="6190012" cy="830997"/>
          </a:xfrm>
          <a:prstGeom prst="rect">
            <a:avLst/>
          </a:prstGeom>
          <a:noFill/>
        </p:spPr>
        <p:txBody>
          <a:bodyPr wrap="square" rtlCol="0">
            <a:spAutoFit/>
          </a:bodyPr>
          <a:lstStyle/>
          <a:p>
            <a:r>
              <a:rPr lang="en-GB" sz="2400" b="1" dirty="0"/>
              <a:t>She does them every day |all over the world.</a:t>
            </a:r>
          </a:p>
        </p:txBody>
      </p:sp>
      <p:sp>
        <p:nvSpPr>
          <p:cNvPr id="10" name="TextBox 9">
            <a:extLst>
              <a:ext uri="{FF2B5EF4-FFF2-40B4-BE49-F238E27FC236}">
                <a16:creationId xmlns:a16="http://schemas.microsoft.com/office/drawing/2014/main" id="{0DEF16DD-2476-41FB-A4AA-8812686BC41E}"/>
              </a:ext>
            </a:extLst>
          </p:cNvPr>
          <p:cNvSpPr txBox="1"/>
          <p:nvPr/>
        </p:nvSpPr>
        <p:spPr>
          <a:xfrm>
            <a:off x="201406" y="1880500"/>
            <a:ext cx="6474033" cy="461665"/>
          </a:xfrm>
          <a:prstGeom prst="rect">
            <a:avLst/>
          </a:prstGeom>
          <a:noFill/>
        </p:spPr>
        <p:txBody>
          <a:bodyPr wrap="square" rtlCol="0">
            <a:spAutoFit/>
          </a:bodyPr>
          <a:lstStyle/>
          <a:p>
            <a:r>
              <a:rPr lang="en-GB" sz="2400" b="1" dirty="0"/>
              <a:t>Run(</a:t>
            </a:r>
            <a:r>
              <a:rPr lang="en-GB" sz="2400" b="1" dirty="0" err="1"/>
              <a:t>nin</a:t>
            </a:r>
            <a:r>
              <a:rPr lang="en-GB" sz="2400" b="1" dirty="0"/>
              <a:t>)/Walk(</a:t>
            </a:r>
            <a:r>
              <a:rPr lang="en-GB" sz="2400" b="1" dirty="0" err="1"/>
              <a:t>ing</a:t>
            </a:r>
            <a:r>
              <a:rPr lang="en-GB" sz="2400" b="1" dirty="0"/>
              <a:t>), Eat(</a:t>
            </a:r>
            <a:r>
              <a:rPr lang="en-GB" sz="2400" b="1" dirty="0" err="1"/>
              <a:t>ing</a:t>
            </a:r>
            <a:r>
              <a:rPr lang="en-GB" sz="2400" b="1" dirty="0"/>
              <a:t>), Sleep(</a:t>
            </a:r>
            <a:r>
              <a:rPr lang="en-GB" sz="2400" b="1" dirty="0" err="1"/>
              <a:t>ing</a:t>
            </a:r>
            <a:r>
              <a:rPr lang="en-GB" sz="2400" b="1" dirty="0"/>
              <a:t>).</a:t>
            </a:r>
          </a:p>
        </p:txBody>
      </p:sp>
      <p:sp>
        <p:nvSpPr>
          <p:cNvPr id="11" name="TextBox 10">
            <a:extLst>
              <a:ext uri="{FF2B5EF4-FFF2-40B4-BE49-F238E27FC236}">
                <a16:creationId xmlns:a16="http://schemas.microsoft.com/office/drawing/2014/main" id="{AD359403-971E-4EBD-8856-4CC68C8E413A}"/>
              </a:ext>
            </a:extLst>
          </p:cNvPr>
          <p:cNvSpPr txBox="1"/>
          <p:nvPr/>
        </p:nvSpPr>
        <p:spPr>
          <a:xfrm>
            <a:off x="136330" y="5013392"/>
            <a:ext cx="6190012" cy="461665"/>
          </a:xfrm>
          <a:prstGeom prst="rect">
            <a:avLst/>
          </a:prstGeom>
          <a:noFill/>
        </p:spPr>
        <p:txBody>
          <a:bodyPr wrap="square" rtlCol="0">
            <a:spAutoFit/>
          </a:bodyPr>
          <a:lstStyle/>
          <a:p>
            <a:r>
              <a:rPr lang="en-GB" sz="2400" b="1" dirty="0"/>
              <a:t>on foot | by bike | by boat</a:t>
            </a:r>
          </a:p>
        </p:txBody>
      </p:sp>
      <p:sp>
        <p:nvSpPr>
          <p:cNvPr id="12" name="Action Button: Custom 16">
            <a:hlinkClick r:id="" action="ppaction://noaction" highlightClick="1">
              <a:snd r:embed="rId6" name="10.1.1.4 L3 slide 12 1.wav"/>
            </a:hlinkClick>
            <a:extLst>
              <a:ext uri="{FF2B5EF4-FFF2-40B4-BE49-F238E27FC236}">
                <a16:creationId xmlns:a16="http://schemas.microsoft.com/office/drawing/2014/main" id="{178E02BF-E869-40D3-B548-427636F75366}"/>
              </a:ext>
            </a:extLst>
          </p:cNvPr>
          <p:cNvSpPr/>
          <p:nvPr/>
        </p:nvSpPr>
        <p:spPr>
          <a:xfrm>
            <a:off x="163287" y="1073399"/>
            <a:ext cx="393922" cy="357939"/>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1</a:t>
            </a:r>
          </a:p>
        </p:txBody>
      </p:sp>
      <p:sp>
        <p:nvSpPr>
          <p:cNvPr id="13" name="Action Button: Custom 16">
            <a:hlinkClick r:id="" action="ppaction://noaction" highlightClick="1">
              <a:snd r:embed="rId7" name="10.1.1.4 L3 slide 12 2.wav"/>
            </a:hlinkClick>
            <a:extLst>
              <a:ext uri="{FF2B5EF4-FFF2-40B4-BE49-F238E27FC236}">
                <a16:creationId xmlns:a16="http://schemas.microsoft.com/office/drawing/2014/main" id="{DBE2AFE6-9B1E-41F9-AFCE-3D1BA790DCC0}"/>
              </a:ext>
            </a:extLst>
          </p:cNvPr>
          <p:cNvSpPr/>
          <p:nvPr/>
        </p:nvSpPr>
        <p:spPr>
          <a:xfrm>
            <a:off x="161209" y="2471055"/>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2</a:t>
            </a:r>
          </a:p>
        </p:txBody>
      </p:sp>
      <p:sp>
        <p:nvSpPr>
          <p:cNvPr id="14" name="Action Button: Custom 16">
            <a:hlinkClick r:id="" action="ppaction://noaction" highlightClick="1">
              <a:snd r:embed="rId8" name="10.1.1.4 L3 slide 12 3.wav"/>
            </a:hlinkClick>
            <a:extLst>
              <a:ext uri="{FF2B5EF4-FFF2-40B4-BE49-F238E27FC236}">
                <a16:creationId xmlns:a16="http://schemas.microsoft.com/office/drawing/2014/main" id="{9B1FAC14-5464-49B3-87E2-EB0C68807257}"/>
              </a:ext>
            </a:extLst>
          </p:cNvPr>
          <p:cNvSpPr/>
          <p:nvPr/>
        </p:nvSpPr>
        <p:spPr>
          <a:xfrm>
            <a:off x="163287" y="4309477"/>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3</a:t>
            </a:r>
          </a:p>
        </p:txBody>
      </p:sp>
      <p:sp>
        <p:nvSpPr>
          <p:cNvPr id="16" name="TextBox 15">
            <a:extLst>
              <a:ext uri="{FF2B5EF4-FFF2-40B4-BE49-F238E27FC236}">
                <a16:creationId xmlns:a16="http://schemas.microsoft.com/office/drawing/2014/main" id="{6FF69510-1DAF-4F19-891A-3DB8321CB380}"/>
              </a:ext>
            </a:extLst>
          </p:cNvPr>
          <p:cNvSpPr txBox="1"/>
          <p:nvPr/>
        </p:nvSpPr>
        <p:spPr>
          <a:xfrm>
            <a:off x="163287" y="5879086"/>
            <a:ext cx="6190012" cy="461665"/>
          </a:xfrm>
          <a:prstGeom prst="rect">
            <a:avLst/>
          </a:prstGeom>
          <a:noFill/>
        </p:spPr>
        <p:txBody>
          <a:bodyPr wrap="square" rtlCol="0">
            <a:spAutoFit/>
          </a:bodyPr>
          <a:lstStyle/>
          <a:p>
            <a:r>
              <a:rPr lang="en-GB" sz="2400" b="1" dirty="0"/>
              <a:t>Reads it on Christine’s blog</a:t>
            </a:r>
          </a:p>
        </p:txBody>
      </p:sp>
      <p:pic>
        <p:nvPicPr>
          <p:cNvPr id="3" name="10.1.1.4 L3 slide 12.mp3">
            <a:hlinkClick r:id="" action="ppaction://media"/>
            <a:extLst>
              <a:ext uri="{FF2B5EF4-FFF2-40B4-BE49-F238E27FC236}">
                <a16:creationId xmlns:a16="http://schemas.microsoft.com/office/drawing/2014/main" id="{57CC0DD5-6A2E-CDD5-9F53-3D65D1405F2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46148" y="1658255"/>
            <a:ext cx="812800" cy="812800"/>
          </a:xfrm>
          <a:prstGeom prst="rect">
            <a:avLst/>
          </a:prstGeom>
          <a:solidFill>
            <a:schemeClr val="bg1"/>
          </a:solidFill>
        </p:spPr>
      </p:pic>
      <p:sp>
        <p:nvSpPr>
          <p:cNvPr id="7" name="Action Button: Custom 16">
            <a:hlinkClick r:id="" action="ppaction://noaction" highlightClick="1">
              <a:snd r:embed="rId8" name="10.1.1.4 L3 slide 12 3.wav"/>
            </a:hlinkClick>
            <a:extLst>
              <a:ext uri="{FF2B5EF4-FFF2-40B4-BE49-F238E27FC236}">
                <a16:creationId xmlns:a16="http://schemas.microsoft.com/office/drawing/2014/main" id="{C8245BF4-968B-8166-E9AB-0CDEAB4C7A15}"/>
              </a:ext>
            </a:extLst>
          </p:cNvPr>
          <p:cNvSpPr/>
          <p:nvPr/>
        </p:nvSpPr>
        <p:spPr>
          <a:xfrm>
            <a:off x="161209" y="5584972"/>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a:ln>
                  <a:noFill/>
                </a:ln>
                <a:solidFill>
                  <a:srgbClr val="525050"/>
                </a:solidFill>
                <a:effectLst/>
                <a:uLnTx/>
                <a:uFillTx/>
                <a:latin typeface="Century Gothic" panose="020F0302020204030204"/>
                <a:ea typeface="+mn-ea"/>
                <a:cs typeface="+mn-cs"/>
              </a:rPr>
              <a:t>4</a:t>
            </a:r>
            <a:endPar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6377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bldLst>
      <p:bldP spid="9" grpId="0"/>
      <p:bldP spid="10" grpId="0"/>
      <p:bldP spid="11"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4495F-855D-4A47-B3FA-C00CA42E64C8}"/>
              </a:ext>
            </a:extLst>
          </p:cNvPr>
          <p:cNvSpPr>
            <a:spLocks noGrp="1"/>
          </p:cNvSpPr>
          <p:nvPr>
            <p:ph type="title"/>
          </p:nvPr>
        </p:nvSpPr>
        <p:spPr>
          <a:xfrm>
            <a:off x="0" y="213557"/>
            <a:ext cx="4616970" cy="647577"/>
          </a:xfrm>
        </p:spPr>
        <p:txBody>
          <a:bodyPr>
            <a:normAutofit/>
          </a:bodyPr>
          <a:lstStyle/>
          <a:p>
            <a:r>
              <a:rPr lang="en-GB" sz="2800" dirty="0"/>
              <a:t>Christine </a:t>
            </a:r>
            <a:r>
              <a:rPr lang="en-GB" sz="2800" dirty="0" err="1"/>
              <a:t>Thürmer</a:t>
            </a:r>
            <a:r>
              <a:rPr lang="en-GB" sz="2800" dirty="0"/>
              <a:t> [2/2]</a:t>
            </a:r>
          </a:p>
        </p:txBody>
      </p:sp>
      <p:sp>
        <p:nvSpPr>
          <p:cNvPr id="4" name="Rectangle: Rounded Corners 3">
            <a:extLst>
              <a:ext uri="{FF2B5EF4-FFF2-40B4-BE49-F238E27FC236}">
                <a16:creationId xmlns:a16="http://schemas.microsoft.com/office/drawing/2014/main" id="{F4036B65-76E7-4B03-B837-C570F13CB6E3}"/>
              </a:ext>
            </a:extLst>
          </p:cNvPr>
          <p:cNvSpPr/>
          <p:nvPr/>
        </p:nvSpPr>
        <p:spPr>
          <a:xfrm>
            <a:off x="11006125" y="134248"/>
            <a:ext cx="1092847" cy="40309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lesen</a:t>
            </a:r>
          </a:p>
        </p:txBody>
      </p:sp>
      <p:sp>
        <p:nvSpPr>
          <p:cNvPr id="6" name="TextBox 5">
            <a:extLst>
              <a:ext uri="{FF2B5EF4-FFF2-40B4-BE49-F238E27FC236}">
                <a16:creationId xmlns:a16="http://schemas.microsoft.com/office/drawing/2014/main" id="{C00A878E-E6F5-4047-AC2F-DFD99290A851}"/>
              </a:ext>
            </a:extLst>
          </p:cNvPr>
          <p:cNvSpPr txBox="1"/>
          <p:nvPr/>
        </p:nvSpPr>
        <p:spPr>
          <a:xfrm>
            <a:off x="58707" y="2600966"/>
            <a:ext cx="8587844" cy="3477875"/>
          </a:xfrm>
          <a:prstGeom prst="rect">
            <a:avLst/>
          </a:prstGeom>
          <a:noFill/>
        </p:spPr>
        <p:txBody>
          <a:bodyPr wrap="square">
            <a:spAutoFit/>
          </a:bodyPr>
          <a:lstStyle/>
          <a:p>
            <a:r>
              <a:rPr lang="de-DE" sz="2000" dirty="0"/>
              <a:t>Sie wandert durch Australien, Neuseeland, Japan, die USA, Singapur, Großbritannien, Europa. Sie hat keine Angst – das Wandern macht sie glücklich!</a:t>
            </a:r>
            <a:br>
              <a:rPr lang="de-DE" sz="2000" dirty="0"/>
            </a:br>
            <a:endParaRPr lang="de-DE" sz="2000" dirty="0"/>
          </a:p>
          <a:p>
            <a:r>
              <a:rPr lang="de-DE" sz="2000" dirty="0"/>
              <a:t>Christine nimmt sehr wenig mit – Zahnbürste*, Nivea-Crème, Wasser, Zahnseide*. Sie wandert mit nur ungefähr 5 Kilogramm. Unterwegs trägt sie auch keine Unterhose. Sie sind einfach nicht praktisch. ‚</a:t>
            </a:r>
            <a:r>
              <a:rPr lang="de-DE" sz="2000" dirty="0" err="1"/>
              <a:t>Going</a:t>
            </a:r>
            <a:r>
              <a:rPr lang="de-DE" sz="2000" dirty="0"/>
              <a:t> Commando’ heißt das.</a:t>
            </a:r>
            <a:br>
              <a:rPr lang="de-DE" sz="2000" dirty="0"/>
            </a:br>
            <a:br>
              <a:rPr lang="de-DE" sz="2000" dirty="0"/>
            </a:br>
            <a:r>
              <a:rPr lang="de-DE" sz="2000" dirty="0"/>
              <a:t>Sie navigiert mit einem GPS-Gerät, benutzt manchmal ihr Handy.</a:t>
            </a:r>
          </a:p>
          <a:p>
            <a:r>
              <a:rPr lang="de-DE" sz="2000" dirty="0"/>
              <a:t>Gar nicht schlecht für einen Sportmuffel*.</a:t>
            </a:r>
          </a:p>
        </p:txBody>
      </p:sp>
      <p:pic>
        <p:nvPicPr>
          <p:cNvPr id="7" name="Picture 6">
            <a:extLst>
              <a:ext uri="{FF2B5EF4-FFF2-40B4-BE49-F238E27FC236}">
                <a16:creationId xmlns:a16="http://schemas.microsoft.com/office/drawing/2014/main" id="{442855C7-D57E-4242-BD88-2C53CD922A1A}"/>
              </a:ext>
            </a:extLst>
          </p:cNvPr>
          <p:cNvPicPr>
            <a:picLocks noChangeAspect="1"/>
          </p:cNvPicPr>
          <p:nvPr/>
        </p:nvPicPr>
        <p:blipFill>
          <a:blip r:embed="rId3"/>
          <a:stretch>
            <a:fillRect/>
          </a:stretch>
        </p:blipFill>
        <p:spPr>
          <a:xfrm>
            <a:off x="6435607" y="861601"/>
            <a:ext cx="2210945" cy="1658209"/>
          </a:xfrm>
          <a:prstGeom prst="rect">
            <a:avLst/>
          </a:prstGeom>
        </p:spPr>
      </p:pic>
      <p:sp>
        <p:nvSpPr>
          <p:cNvPr id="9" name="TextBox 8">
            <a:extLst>
              <a:ext uri="{FF2B5EF4-FFF2-40B4-BE49-F238E27FC236}">
                <a16:creationId xmlns:a16="http://schemas.microsoft.com/office/drawing/2014/main" id="{BA04546F-7137-4535-B5EE-ECAB32D8D118}"/>
              </a:ext>
            </a:extLst>
          </p:cNvPr>
          <p:cNvSpPr txBox="1"/>
          <p:nvPr/>
        </p:nvSpPr>
        <p:spPr>
          <a:xfrm>
            <a:off x="8827475" y="560159"/>
            <a:ext cx="3374573" cy="1054841"/>
          </a:xfrm>
          <a:prstGeom prst="rect">
            <a:avLst/>
          </a:prstGeom>
          <a:solidFill>
            <a:schemeClr val="bg1"/>
          </a:solidFill>
        </p:spPr>
        <p:txBody>
          <a:bodyPr wrap="square">
            <a:spAutoFit/>
          </a:bodyPr>
          <a:lstStyle/>
          <a:p>
            <a:pPr>
              <a:lnSpc>
                <a:spcPct val="107000"/>
              </a:lnSpc>
              <a:spcAft>
                <a:spcPts val="800"/>
              </a:spcAft>
            </a:pPr>
            <a:r>
              <a:rPr lang="en-GB" sz="2000" dirty="0">
                <a:solidFill>
                  <a:srgbClr val="FFF6D4"/>
                </a:solidFill>
                <a:effectLst/>
                <a:latin typeface="+mj-lt"/>
                <a:ea typeface="Calibri" panose="020F0502020204030204" pitchFamily="34" charset="0"/>
                <a:cs typeface="Times New Roman" panose="02020603050405020304" pitchFamily="18" charset="0"/>
              </a:rPr>
              <a:t>5. Why did Christine not do PE at school? </a:t>
            </a:r>
            <a:br>
              <a:rPr lang="en-GB" sz="2000" dirty="0">
                <a:solidFill>
                  <a:srgbClr val="FFF6D4"/>
                </a:solidFill>
                <a:effectLst/>
                <a:latin typeface="+mj-lt"/>
                <a:ea typeface="Calibri" panose="020F0502020204030204" pitchFamily="34" charset="0"/>
                <a:cs typeface="Times New Roman" panose="02020603050405020304" pitchFamily="18" charset="0"/>
              </a:rPr>
            </a:br>
            <a:endParaRPr lang="en-GB" sz="2000" dirty="0">
              <a:solidFill>
                <a:srgbClr val="FFF6D4"/>
              </a:solidFill>
              <a:effectLst/>
              <a:latin typeface="+mj-lt"/>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C7DDC978-DE12-41C5-9CA8-6C8C6264B769}"/>
              </a:ext>
            </a:extLst>
          </p:cNvPr>
          <p:cNvSpPr txBox="1"/>
          <p:nvPr/>
        </p:nvSpPr>
        <p:spPr>
          <a:xfrm>
            <a:off x="8817428" y="1214890"/>
            <a:ext cx="3198635" cy="400110"/>
          </a:xfrm>
          <a:prstGeom prst="rect">
            <a:avLst/>
          </a:prstGeom>
          <a:noFill/>
        </p:spPr>
        <p:txBody>
          <a:bodyPr wrap="square" rtlCol="0">
            <a:spAutoFit/>
          </a:bodyPr>
          <a:lstStyle/>
          <a:p>
            <a:r>
              <a:rPr lang="en-GB" sz="2000" b="1" dirty="0">
                <a:solidFill>
                  <a:srgbClr val="FFF6D4"/>
                </a:solidFill>
              </a:rPr>
              <a:t>There wasn’t any.</a:t>
            </a:r>
          </a:p>
        </p:txBody>
      </p:sp>
      <p:sp>
        <p:nvSpPr>
          <p:cNvPr id="13" name="TextBox 12">
            <a:extLst>
              <a:ext uri="{FF2B5EF4-FFF2-40B4-BE49-F238E27FC236}">
                <a16:creationId xmlns:a16="http://schemas.microsoft.com/office/drawing/2014/main" id="{D1377B74-0240-4517-8DC4-C53D632A1094}"/>
              </a:ext>
            </a:extLst>
          </p:cNvPr>
          <p:cNvSpPr txBox="1"/>
          <p:nvPr/>
        </p:nvSpPr>
        <p:spPr>
          <a:xfrm>
            <a:off x="8823991" y="1600931"/>
            <a:ext cx="3378058" cy="1486754"/>
          </a:xfrm>
          <a:prstGeom prst="rect">
            <a:avLst/>
          </a:prstGeom>
          <a:solidFill>
            <a:schemeClr val="bg1"/>
          </a:solidFill>
        </p:spPr>
        <p:txBody>
          <a:bodyPr wrap="square">
            <a:spAutoFit/>
          </a:bodyPr>
          <a:lstStyle/>
          <a:p>
            <a:pPr>
              <a:lnSpc>
                <a:spcPct val="107000"/>
              </a:lnSpc>
              <a:spcAft>
                <a:spcPts val="800"/>
              </a:spcAft>
            </a:pPr>
            <a:r>
              <a:rPr lang="en-GB" sz="2000" dirty="0">
                <a:solidFill>
                  <a:srgbClr val="FFF6D4"/>
                </a:solidFill>
                <a:effectLst/>
                <a:latin typeface="+mj-lt"/>
                <a:ea typeface="Calibri" panose="020F0502020204030204" pitchFamily="34" charset="0"/>
                <a:cs typeface="Times New Roman" panose="02020603050405020304" pitchFamily="18" charset="0"/>
              </a:rPr>
              <a:t>6. Why did she start hiking? (2 details)</a:t>
            </a:r>
          </a:p>
          <a:p>
            <a:pPr>
              <a:lnSpc>
                <a:spcPct val="107000"/>
              </a:lnSpc>
              <a:spcAft>
                <a:spcPts val="800"/>
              </a:spcAft>
            </a:pPr>
            <a:br>
              <a:rPr lang="en-GB" sz="2000" dirty="0">
                <a:solidFill>
                  <a:srgbClr val="FFF6D4"/>
                </a:solidFill>
                <a:effectLst/>
                <a:latin typeface="+mj-lt"/>
                <a:ea typeface="Calibri" panose="020F0502020204030204" pitchFamily="34" charset="0"/>
                <a:cs typeface="Times New Roman" panose="02020603050405020304" pitchFamily="18" charset="0"/>
              </a:rPr>
            </a:br>
            <a:endParaRPr lang="en-GB" sz="2000" dirty="0">
              <a:solidFill>
                <a:srgbClr val="FFF6D4"/>
              </a:solidFill>
              <a:effectLst/>
              <a:latin typeface="+mj-lt"/>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5AFE3F44-0EE3-48AE-9F40-FCAA7FFCC274}"/>
              </a:ext>
            </a:extLst>
          </p:cNvPr>
          <p:cNvSpPr txBox="1"/>
          <p:nvPr/>
        </p:nvSpPr>
        <p:spPr>
          <a:xfrm>
            <a:off x="8825975" y="2301829"/>
            <a:ext cx="3198635" cy="707886"/>
          </a:xfrm>
          <a:prstGeom prst="rect">
            <a:avLst/>
          </a:prstGeom>
          <a:noFill/>
        </p:spPr>
        <p:txBody>
          <a:bodyPr wrap="square" rtlCol="0">
            <a:spAutoFit/>
          </a:bodyPr>
          <a:lstStyle/>
          <a:p>
            <a:r>
              <a:rPr lang="en-GB" sz="2000" b="1" dirty="0">
                <a:solidFill>
                  <a:srgbClr val="FFF6D4"/>
                </a:solidFill>
              </a:rPr>
              <a:t>She lost her job|</a:t>
            </a:r>
            <a:br>
              <a:rPr lang="en-GB" sz="2000" b="1" dirty="0">
                <a:solidFill>
                  <a:srgbClr val="FFF6D4"/>
                </a:solidFill>
              </a:rPr>
            </a:br>
            <a:r>
              <a:rPr lang="en-GB" sz="2000" b="1" dirty="0">
                <a:solidFill>
                  <a:srgbClr val="FFF6D4"/>
                </a:solidFill>
              </a:rPr>
              <a:t>A friend died.</a:t>
            </a:r>
          </a:p>
        </p:txBody>
      </p:sp>
      <p:sp>
        <p:nvSpPr>
          <p:cNvPr id="15" name="TextBox 14">
            <a:extLst>
              <a:ext uri="{FF2B5EF4-FFF2-40B4-BE49-F238E27FC236}">
                <a16:creationId xmlns:a16="http://schemas.microsoft.com/office/drawing/2014/main" id="{EB41A0C5-6F2D-47CB-86F3-7D6E91902AB3}"/>
              </a:ext>
            </a:extLst>
          </p:cNvPr>
          <p:cNvSpPr txBox="1"/>
          <p:nvPr/>
        </p:nvSpPr>
        <p:spPr>
          <a:xfrm>
            <a:off x="8823990" y="3074433"/>
            <a:ext cx="3378058" cy="1486754"/>
          </a:xfrm>
          <a:prstGeom prst="rect">
            <a:avLst/>
          </a:prstGeom>
          <a:solidFill>
            <a:schemeClr val="bg1"/>
          </a:solidFill>
        </p:spPr>
        <p:txBody>
          <a:bodyPr wrap="square">
            <a:spAutoFit/>
          </a:bodyPr>
          <a:lstStyle/>
          <a:p>
            <a:pPr>
              <a:lnSpc>
                <a:spcPct val="107000"/>
              </a:lnSpc>
              <a:spcAft>
                <a:spcPts val="800"/>
              </a:spcAft>
            </a:pPr>
            <a:r>
              <a:rPr lang="en-GB" sz="2000" dirty="0">
                <a:solidFill>
                  <a:srgbClr val="FFF6D4"/>
                </a:solidFill>
                <a:effectLst/>
                <a:latin typeface="+mj-lt"/>
                <a:ea typeface="Calibri" panose="020F0502020204030204" pitchFamily="34" charset="0"/>
                <a:cs typeface="Times New Roman" panose="02020603050405020304" pitchFamily="18" charset="0"/>
              </a:rPr>
              <a:t>7. How does she feel about hiking? (2 details)</a:t>
            </a:r>
          </a:p>
          <a:p>
            <a:pPr>
              <a:lnSpc>
                <a:spcPct val="107000"/>
              </a:lnSpc>
              <a:spcAft>
                <a:spcPts val="800"/>
              </a:spcAft>
            </a:pPr>
            <a:br>
              <a:rPr lang="en-GB" sz="2000" dirty="0">
                <a:solidFill>
                  <a:srgbClr val="FFF6D4"/>
                </a:solidFill>
                <a:effectLst/>
                <a:latin typeface="+mj-lt"/>
                <a:ea typeface="Calibri" panose="020F0502020204030204" pitchFamily="34" charset="0"/>
                <a:cs typeface="Times New Roman" panose="02020603050405020304" pitchFamily="18" charset="0"/>
              </a:rPr>
            </a:br>
            <a:endParaRPr lang="en-GB" sz="2000" dirty="0">
              <a:solidFill>
                <a:srgbClr val="FFF6D4"/>
              </a:solidFill>
              <a:effectLst/>
              <a:latin typeface="+mj-lt"/>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5CE6461D-5676-44AC-85B6-3E9E3E42D752}"/>
              </a:ext>
            </a:extLst>
          </p:cNvPr>
          <p:cNvSpPr txBox="1"/>
          <p:nvPr/>
        </p:nvSpPr>
        <p:spPr>
          <a:xfrm>
            <a:off x="8825974" y="3775331"/>
            <a:ext cx="3198635" cy="707886"/>
          </a:xfrm>
          <a:prstGeom prst="rect">
            <a:avLst/>
          </a:prstGeom>
          <a:noFill/>
        </p:spPr>
        <p:txBody>
          <a:bodyPr wrap="square" rtlCol="0">
            <a:spAutoFit/>
          </a:bodyPr>
          <a:lstStyle/>
          <a:p>
            <a:r>
              <a:rPr lang="en-GB" sz="2000" b="1" dirty="0">
                <a:solidFill>
                  <a:srgbClr val="FFF6D4"/>
                </a:solidFill>
              </a:rPr>
              <a:t>She is not afraid |</a:t>
            </a:r>
          </a:p>
          <a:p>
            <a:r>
              <a:rPr lang="en-GB" sz="2000" b="1" dirty="0">
                <a:solidFill>
                  <a:srgbClr val="FFF6D4"/>
                </a:solidFill>
              </a:rPr>
              <a:t>It makes her happy</a:t>
            </a:r>
          </a:p>
        </p:txBody>
      </p:sp>
      <p:sp>
        <p:nvSpPr>
          <p:cNvPr id="17" name="TextBox 16">
            <a:extLst>
              <a:ext uri="{FF2B5EF4-FFF2-40B4-BE49-F238E27FC236}">
                <a16:creationId xmlns:a16="http://schemas.microsoft.com/office/drawing/2014/main" id="{4EF178D1-1A55-45F3-980D-A93D4C5B15B6}"/>
              </a:ext>
            </a:extLst>
          </p:cNvPr>
          <p:cNvSpPr txBox="1"/>
          <p:nvPr/>
        </p:nvSpPr>
        <p:spPr>
          <a:xfrm>
            <a:off x="8832723" y="4561187"/>
            <a:ext cx="3384315" cy="1816075"/>
          </a:xfrm>
          <a:prstGeom prst="rect">
            <a:avLst/>
          </a:prstGeom>
          <a:solidFill>
            <a:schemeClr val="bg1"/>
          </a:solidFill>
        </p:spPr>
        <p:txBody>
          <a:bodyPr wrap="square">
            <a:spAutoFit/>
          </a:bodyPr>
          <a:lstStyle/>
          <a:p>
            <a:pPr>
              <a:lnSpc>
                <a:spcPct val="107000"/>
              </a:lnSpc>
              <a:spcAft>
                <a:spcPts val="800"/>
              </a:spcAft>
            </a:pPr>
            <a:r>
              <a:rPr lang="en-GB" sz="2000" dirty="0">
                <a:solidFill>
                  <a:srgbClr val="FFF6D4"/>
                </a:solidFill>
                <a:effectLst/>
                <a:latin typeface="+mj-lt"/>
                <a:ea typeface="Calibri" panose="020F0502020204030204" pitchFamily="34" charset="0"/>
                <a:cs typeface="Times New Roman" panose="02020603050405020304" pitchFamily="18" charset="0"/>
              </a:rPr>
              <a:t>8. Apart from toothbrush, floss and cream, name two things Christine travels with.</a:t>
            </a:r>
          </a:p>
          <a:p>
            <a:pPr>
              <a:lnSpc>
                <a:spcPct val="107000"/>
              </a:lnSpc>
              <a:spcAft>
                <a:spcPts val="800"/>
              </a:spcAft>
            </a:pPr>
            <a:endParaRPr lang="en-GB" sz="2000" dirty="0">
              <a:solidFill>
                <a:srgbClr val="FFF6D4"/>
              </a:solidFill>
              <a:effectLst/>
              <a:latin typeface="+mj-lt"/>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BB9FEB98-BB52-4A4B-9A51-130CDA766997}"/>
              </a:ext>
            </a:extLst>
          </p:cNvPr>
          <p:cNvSpPr txBox="1"/>
          <p:nvPr/>
        </p:nvSpPr>
        <p:spPr>
          <a:xfrm>
            <a:off x="8807686" y="5860441"/>
            <a:ext cx="3198635" cy="400110"/>
          </a:xfrm>
          <a:prstGeom prst="rect">
            <a:avLst/>
          </a:prstGeom>
          <a:noFill/>
        </p:spPr>
        <p:txBody>
          <a:bodyPr wrap="square" rtlCol="0">
            <a:spAutoFit/>
          </a:bodyPr>
          <a:lstStyle/>
          <a:p>
            <a:r>
              <a:rPr lang="en-GB" sz="2000" b="1" dirty="0">
                <a:solidFill>
                  <a:srgbClr val="FFF6D4"/>
                </a:solidFill>
              </a:rPr>
              <a:t>water | phone</a:t>
            </a:r>
          </a:p>
        </p:txBody>
      </p:sp>
      <p:sp>
        <p:nvSpPr>
          <p:cNvPr id="20" name="TextBox 19">
            <a:extLst>
              <a:ext uri="{FF2B5EF4-FFF2-40B4-BE49-F238E27FC236}">
                <a16:creationId xmlns:a16="http://schemas.microsoft.com/office/drawing/2014/main" id="{58D9E38F-E052-4C15-A953-5EEFB5E8270B}"/>
              </a:ext>
            </a:extLst>
          </p:cNvPr>
          <p:cNvSpPr txBox="1"/>
          <p:nvPr/>
        </p:nvSpPr>
        <p:spPr>
          <a:xfrm>
            <a:off x="58707" y="861134"/>
            <a:ext cx="6163056" cy="1631216"/>
          </a:xfrm>
          <a:prstGeom prst="rect">
            <a:avLst/>
          </a:prstGeom>
          <a:noFill/>
        </p:spPr>
        <p:txBody>
          <a:bodyPr wrap="square">
            <a:spAutoFit/>
          </a:bodyPr>
          <a:lstStyle/>
          <a:p>
            <a:r>
              <a:rPr lang="en-GB" sz="2000" dirty="0"/>
              <a:t>Christine </a:t>
            </a:r>
            <a:r>
              <a:rPr lang="en-GB" sz="2000" dirty="0" err="1"/>
              <a:t>wurde</a:t>
            </a:r>
            <a:r>
              <a:rPr lang="en-GB" sz="2000" dirty="0"/>
              <a:t> 1967 in </a:t>
            </a:r>
            <a:r>
              <a:rPr lang="en-GB" sz="2000" dirty="0" err="1"/>
              <a:t>Forchheim</a:t>
            </a:r>
            <a:r>
              <a:rPr lang="en-GB" sz="2000" dirty="0"/>
              <a:t> </a:t>
            </a:r>
            <a:r>
              <a:rPr lang="en-GB" sz="2000" dirty="0" err="1"/>
              <a:t>geboren</a:t>
            </a:r>
            <a:r>
              <a:rPr lang="en-GB" sz="2000" dirty="0"/>
              <a:t>. </a:t>
            </a:r>
            <a:r>
              <a:rPr lang="en-GB" sz="2000" dirty="0" err="1"/>
              <a:t>Sporttreiben</a:t>
            </a:r>
            <a:r>
              <a:rPr lang="en-GB" sz="2000" dirty="0"/>
              <a:t> in der Schule? </a:t>
            </a:r>
            <a:r>
              <a:rPr lang="en-GB" sz="2000" dirty="0" err="1"/>
              <a:t>Nein</a:t>
            </a:r>
            <a:r>
              <a:rPr lang="en-GB" sz="2000" dirty="0"/>
              <a:t>, das </a:t>
            </a:r>
            <a:r>
              <a:rPr lang="en-GB" sz="2000" dirty="0" err="1"/>
              <a:t>gibt's</a:t>
            </a:r>
            <a:r>
              <a:rPr lang="en-GB" sz="2000" dirty="0"/>
              <a:t> </a:t>
            </a:r>
            <a:r>
              <a:rPr lang="en-GB" sz="2000" dirty="0" err="1"/>
              <a:t>nicht</a:t>
            </a:r>
            <a:r>
              <a:rPr lang="en-GB" sz="2000" dirty="0"/>
              <a:t>! Also </a:t>
            </a:r>
            <a:r>
              <a:rPr lang="en-GB" sz="2000" dirty="0" err="1"/>
              <a:t>arbeitet</a:t>
            </a:r>
            <a:r>
              <a:rPr lang="en-GB" sz="2000" dirty="0"/>
              <a:t> Christine </a:t>
            </a:r>
            <a:r>
              <a:rPr lang="en-GB" sz="2000" dirty="0" err="1"/>
              <a:t>als</a:t>
            </a:r>
            <a:r>
              <a:rPr lang="en-GB" sz="2000" dirty="0"/>
              <a:t> </a:t>
            </a:r>
            <a:r>
              <a:rPr lang="en-GB" sz="2000" dirty="0" err="1"/>
              <a:t>Managerin</a:t>
            </a:r>
            <a:r>
              <a:rPr lang="en-GB" sz="2000" dirty="0"/>
              <a:t>. </a:t>
            </a:r>
            <a:r>
              <a:rPr lang="en-GB" sz="2000" dirty="0" err="1"/>
              <a:t>Mit</a:t>
            </a:r>
            <a:r>
              <a:rPr lang="en-GB" sz="2000" dirty="0"/>
              <a:t> 37 Jahren </a:t>
            </a:r>
            <a:r>
              <a:rPr lang="en-GB" sz="2000" dirty="0" err="1"/>
              <a:t>fängt</a:t>
            </a:r>
            <a:r>
              <a:rPr lang="en-GB" sz="2000" dirty="0"/>
              <a:t> </a:t>
            </a:r>
            <a:r>
              <a:rPr lang="en-GB" sz="2000" dirty="0" err="1"/>
              <a:t>sie</a:t>
            </a:r>
            <a:r>
              <a:rPr lang="en-GB" sz="2000" dirty="0"/>
              <a:t> </a:t>
            </a:r>
            <a:r>
              <a:rPr lang="en-GB" sz="2000" dirty="0" err="1"/>
              <a:t>mit</a:t>
            </a:r>
            <a:r>
              <a:rPr lang="en-GB" sz="2000" dirty="0"/>
              <a:t> </a:t>
            </a:r>
            <a:r>
              <a:rPr lang="en-GB" sz="2000" dirty="0" err="1"/>
              <a:t>dem</a:t>
            </a:r>
            <a:r>
              <a:rPr lang="en-GB" sz="2000" dirty="0"/>
              <a:t> </a:t>
            </a:r>
            <a:r>
              <a:rPr lang="en-GB" sz="2000" dirty="0" err="1"/>
              <a:t>Wandern</a:t>
            </a:r>
            <a:r>
              <a:rPr lang="en-GB" sz="2000" dirty="0"/>
              <a:t> an, </a:t>
            </a:r>
            <a:r>
              <a:rPr lang="en-GB" sz="2000" dirty="0" err="1"/>
              <a:t>weil</a:t>
            </a:r>
            <a:r>
              <a:rPr lang="en-GB" sz="2000" dirty="0"/>
              <a:t> </a:t>
            </a:r>
            <a:r>
              <a:rPr lang="en-GB" sz="2000" dirty="0" err="1"/>
              <a:t>sie</a:t>
            </a:r>
            <a:r>
              <a:rPr lang="en-GB" sz="2000" dirty="0"/>
              <a:t> </a:t>
            </a:r>
            <a:r>
              <a:rPr lang="en-GB" sz="2000" dirty="0" err="1"/>
              <a:t>ihren</a:t>
            </a:r>
            <a:r>
              <a:rPr lang="en-GB" sz="2000" dirty="0"/>
              <a:t> Job </a:t>
            </a:r>
            <a:r>
              <a:rPr lang="en-GB" sz="2000" dirty="0" err="1"/>
              <a:t>verliert</a:t>
            </a:r>
            <a:r>
              <a:rPr lang="en-GB" sz="2000" dirty="0"/>
              <a:t> und </a:t>
            </a:r>
            <a:r>
              <a:rPr lang="en-GB" sz="2000" dirty="0" err="1"/>
              <a:t>weil</a:t>
            </a:r>
            <a:r>
              <a:rPr lang="en-GB" sz="2000" dirty="0"/>
              <a:t> </a:t>
            </a:r>
            <a:r>
              <a:rPr lang="en-GB" sz="2000" dirty="0" err="1"/>
              <a:t>ein</a:t>
            </a:r>
            <a:r>
              <a:rPr lang="en-GB" sz="2000" dirty="0"/>
              <a:t> Freund </a:t>
            </a:r>
            <a:r>
              <a:rPr lang="en-GB" sz="2000" dirty="0" err="1"/>
              <a:t>stirbt</a:t>
            </a:r>
            <a:r>
              <a:rPr lang="en-GB" sz="2000" dirty="0"/>
              <a:t>. </a:t>
            </a:r>
          </a:p>
        </p:txBody>
      </p:sp>
      <p:sp>
        <p:nvSpPr>
          <p:cNvPr id="3" name="TextBox 11">
            <a:extLst>
              <a:ext uri="{FF2B5EF4-FFF2-40B4-BE49-F238E27FC236}">
                <a16:creationId xmlns:a16="http://schemas.microsoft.com/office/drawing/2014/main" id="{8D7B0EC4-D7EA-937C-30BD-F0A6F7679B40}"/>
              </a:ext>
            </a:extLst>
          </p:cNvPr>
          <p:cNvSpPr txBox="1"/>
          <p:nvPr/>
        </p:nvSpPr>
        <p:spPr>
          <a:xfrm>
            <a:off x="3384315" y="6078841"/>
            <a:ext cx="5287273" cy="704755"/>
          </a:xfrm>
          <a:prstGeom prst="rect">
            <a:avLst/>
          </a:prstGeom>
          <a:solidFill>
            <a:schemeClr val="tx1"/>
          </a:solidFill>
          <a:ln>
            <a:solidFill>
              <a:schemeClr val="tx1"/>
            </a:solidFill>
          </a:ln>
        </p:spPr>
        <p:txBody>
          <a:bodyPr wrap="square">
            <a:noAutofit/>
          </a:bodyPr>
          <a:lstStyle/>
          <a:p>
            <a:pPr>
              <a:lnSpc>
                <a:spcPct val="107000"/>
              </a:lnSpc>
              <a:spcAft>
                <a:spcPts val="800"/>
              </a:spcAft>
            </a:pPr>
            <a:r>
              <a:rPr lang="de-DE" sz="2000" kern="1200" dirty="0">
                <a:solidFill>
                  <a:schemeClr val="accent6"/>
                </a:solidFill>
                <a:effectLst/>
                <a:latin typeface="Century Gothic" panose="020B0502020202020204" pitchFamily="34" charset="0"/>
                <a:ea typeface="SimSun" panose="02010600030101010101" pitchFamily="2" charset="-122"/>
                <a:cs typeface="Times New Roman" panose="02020603050405020304" pitchFamily="18" charset="0"/>
              </a:rPr>
              <a:t>Zahnbürste – toothbrush; Zahnseide – floss</a:t>
            </a:r>
            <a:br>
              <a:rPr lang="de-DE" sz="2000" kern="1200" dirty="0">
                <a:solidFill>
                  <a:schemeClr val="accent6"/>
                </a:solidFill>
                <a:effectLst/>
                <a:latin typeface="Century Gothic" panose="020B0502020202020204" pitchFamily="34" charset="0"/>
                <a:ea typeface="SimSun" panose="02010600030101010101" pitchFamily="2" charset="-122"/>
                <a:cs typeface="Times New Roman" panose="02020603050405020304" pitchFamily="18" charset="0"/>
              </a:rPr>
            </a:br>
            <a:r>
              <a:rPr lang="de-DE" sz="2000" kern="1200" dirty="0">
                <a:solidFill>
                  <a:schemeClr val="accent6"/>
                </a:solidFill>
                <a:effectLst/>
                <a:latin typeface="Century Gothic" panose="020B0502020202020204" pitchFamily="34" charset="0"/>
                <a:ea typeface="SimSun" panose="02010600030101010101" pitchFamily="2" charset="-122"/>
                <a:cs typeface="Times New Roman" panose="02020603050405020304" pitchFamily="18" charset="0"/>
              </a:rPr>
              <a:t>Sportmuffel – couch potato</a:t>
            </a:r>
            <a:endParaRPr lang="en-GB" sz="2400" dirty="0">
              <a:solidFill>
                <a:schemeClr val="accent6"/>
              </a:solidFill>
              <a:effectLst/>
              <a:latin typeface="Century Gothic" panose="020B0502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96248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4495F-855D-4A47-B3FA-C00CA42E64C8}"/>
              </a:ext>
            </a:extLst>
          </p:cNvPr>
          <p:cNvSpPr>
            <a:spLocks noGrp="1"/>
          </p:cNvSpPr>
          <p:nvPr>
            <p:ph type="title"/>
          </p:nvPr>
        </p:nvSpPr>
        <p:spPr>
          <a:xfrm>
            <a:off x="0" y="213557"/>
            <a:ext cx="4836696" cy="647577"/>
          </a:xfrm>
        </p:spPr>
        <p:txBody>
          <a:bodyPr>
            <a:normAutofit/>
          </a:bodyPr>
          <a:lstStyle/>
          <a:p>
            <a:r>
              <a:rPr lang="en-GB" sz="2800" dirty="0"/>
              <a:t>Christine </a:t>
            </a:r>
            <a:r>
              <a:rPr lang="en-GB" sz="2800" dirty="0" err="1"/>
              <a:t>Thürmer</a:t>
            </a:r>
            <a:r>
              <a:rPr lang="en-GB" sz="2800" dirty="0"/>
              <a:t> [2/2]</a:t>
            </a:r>
          </a:p>
        </p:txBody>
      </p:sp>
      <p:sp>
        <p:nvSpPr>
          <p:cNvPr id="4" name="Rectangle: Rounded Corners 3">
            <a:extLst>
              <a:ext uri="{FF2B5EF4-FFF2-40B4-BE49-F238E27FC236}">
                <a16:creationId xmlns:a16="http://schemas.microsoft.com/office/drawing/2014/main" id="{F4036B65-76E7-4B03-B837-C570F13CB6E3}"/>
              </a:ext>
            </a:extLst>
          </p:cNvPr>
          <p:cNvSpPr/>
          <p:nvPr/>
        </p:nvSpPr>
        <p:spPr>
          <a:xfrm>
            <a:off x="11006125" y="134248"/>
            <a:ext cx="1092847" cy="40309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lesen</a:t>
            </a:r>
          </a:p>
        </p:txBody>
      </p:sp>
      <p:sp>
        <p:nvSpPr>
          <p:cNvPr id="6" name="TextBox 5">
            <a:extLst>
              <a:ext uri="{FF2B5EF4-FFF2-40B4-BE49-F238E27FC236}">
                <a16:creationId xmlns:a16="http://schemas.microsoft.com/office/drawing/2014/main" id="{C00A878E-E6F5-4047-AC2F-DFD99290A851}"/>
              </a:ext>
            </a:extLst>
          </p:cNvPr>
          <p:cNvSpPr txBox="1"/>
          <p:nvPr/>
        </p:nvSpPr>
        <p:spPr>
          <a:xfrm>
            <a:off x="47409" y="2745543"/>
            <a:ext cx="8495798" cy="3831305"/>
          </a:xfrm>
          <a:prstGeom prst="rect">
            <a:avLst/>
          </a:prstGeom>
          <a:noFill/>
        </p:spPr>
        <p:txBody>
          <a:bodyPr wrap="square">
            <a:spAutoFit/>
          </a:bodyPr>
          <a:lstStyle/>
          <a:p>
            <a:pPr>
              <a:lnSpc>
                <a:spcPct val="107000"/>
              </a:lnSpc>
              <a:spcAft>
                <a:spcPts val="800"/>
              </a:spcAft>
            </a:pPr>
            <a:r>
              <a:rPr lang="de-DE" sz="2000" dirty="0">
                <a:effectLst/>
                <a:latin typeface="Century Gothic" panose="020B0502020202020204" pitchFamily="34" charset="0"/>
                <a:ea typeface="SimSun" panose="02010600030101010101" pitchFamily="2" charset="-122"/>
                <a:cs typeface="Times New Roman" panose="02020603050405020304" pitchFamily="18" charset="0"/>
              </a:rPr>
              <a:t>Sie macht sich auf den Weg durch Australien, Neuseeland, Japan, die USA, Singapur, Großbritannien, Europa. Sie hat keine Angst – das Wandern macht sie glücklich!</a:t>
            </a:r>
          </a:p>
          <a:p>
            <a:pPr>
              <a:lnSpc>
                <a:spcPct val="107000"/>
              </a:lnSpc>
              <a:spcAft>
                <a:spcPts val="800"/>
              </a:spcAft>
            </a:pPr>
            <a:r>
              <a:rPr lang="de-DE" sz="2000" dirty="0">
                <a:effectLst/>
                <a:latin typeface="Century Gothic" panose="020B0502020202020204" pitchFamily="34" charset="0"/>
                <a:ea typeface="SimSun" panose="02010600030101010101" pitchFamily="2" charset="-122"/>
                <a:cs typeface="Times New Roman" panose="02020603050405020304" pitchFamily="18" charset="0"/>
              </a:rPr>
              <a:t>Christine nimmt so wenig wie möglich mit. Ihr Rucksack enthält Zahnbürste*, Nivea-Crème, Wasser, Zahnseide*. Sie wandert mit nur ungefähr 5 Kilogramm. Unterwegs trägt sie auch keine Unterhose. Sie sind einfach nicht praktisch. </a:t>
            </a:r>
            <a:r>
              <a:rPr lang="de-DE" sz="2000" dirty="0">
                <a:latin typeface="Century Gothic" panose="020B0502020202020204" pitchFamily="34" charset="0"/>
                <a:ea typeface="SimSun" panose="02010600030101010101" pitchFamily="2" charset="-122"/>
                <a:cs typeface="Times New Roman" panose="02020603050405020304" pitchFamily="18" charset="0"/>
              </a:rPr>
              <a:t>‚</a:t>
            </a:r>
            <a:r>
              <a:rPr lang="de-DE" sz="2000" dirty="0" err="1">
                <a:effectLst/>
                <a:latin typeface="Century Gothic" panose="020B0502020202020204" pitchFamily="34" charset="0"/>
                <a:ea typeface="SimSun" panose="02010600030101010101" pitchFamily="2" charset="-122"/>
                <a:cs typeface="Times New Roman" panose="02020603050405020304" pitchFamily="18" charset="0"/>
              </a:rPr>
              <a:t>Going</a:t>
            </a:r>
            <a:r>
              <a:rPr lang="de-DE" sz="2000" dirty="0">
                <a:effectLst/>
                <a:latin typeface="Century Gothic" panose="020B0502020202020204" pitchFamily="34" charset="0"/>
                <a:ea typeface="SimSun" panose="02010600030101010101" pitchFamily="2" charset="-122"/>
                <a:cs typeface="Times New Roman" panose="02020603050405020304" pitchFamily="18" charset="0"/>
              </a:rPr>
              <a:t> Commando’ heißt das.</a:t>
            </a:r>
          </a:p>
          <a:p>
            <a:pPr>
              <a:lnSpc>
                <a:spcPct val="107000"/>
              </a:lnSpc>
              <a:spcAft>
                <a:spcPts val="800"/>
              </a:spcAft>
            </a:pPr>
            <a:r>
              <a:rPr lang="de-DE" sz="2000" dirty="0">
                <a:effectLst/>
                <a:latin typeface="Century Gothic" panose="020B0502020202020204" pitchFamily="34" charset="0"/>
                <a:ea typeface="SimSun" panose="02010600030101010101" pitchFamily="2" charset="-122"/>
                <a:cs typeface="Times New Roman" panose="02020603050405020304" pitchFamily="18" charset="0"/>
              </a:rPr>
              <a:t>Sie navigiert mit einem GPS-Gerät, benutzt manchmal ihr Handy. </a:t>
            </a:r>
          </a:p>
          <a:p>
            <a:pPr>
              <a:lnSpc>
                <a:spcPct val="107000"/>
              </a:lnSpc>
              <a:spcAft>
                <a:spcPts val="800"/>
              </a:spcAft>
            </a:pPr>
            <a:r>
              <a:rPr lang="de-DE" sz="2000" dirty="0">
                <a:effectLst/>
                <a:latin typeface="Century Gothic" panose="020B0502020202020204" pitchFamily="34" charset="0"/>
                <a:ea typeface="SimSun" panose="02010600030101010101" pitchFamily="2" charset="-122"/>
                <a:cs typeface="Times New Roman" panose="02020603050405020304" pitchFamily="18" charset="0"/>
              </a:rPr>
              <a:t>Gar nicht schlecht für einen Sportmuffel*.</a:t>
            </a:r>
          </a:p>
          <a:p>
            <a:pPr>
              <a:lnSpc>
                <a:spcPct val="107000"/>
              </a:lnSpc>
              <a:spcAft>
                <a:spcPts val="800"/>
              </a:spcAft>
            </a:pPr>
            <a:endParaRPr lang="de-DE" sz="2400" dirty="0">
              <a:solidFill>
                <a:schemeClr val="bg1"/>
              </a:solidFill>
              <a:effectLst/>
              <a:latin typeface="+mj-lt"/>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442855C7-D57E-4242-BD88-2C53CD922A1A}"/>
              </a:ext>
            </a:extLst>
          </p:cNvPr>
          <p:cNvPicPr>
            <a:picLocks noChangeAspect="1"/>
          </p:cNvPicPr>
          <p:nvPr/>
        </p:nvPicPr>
        <p:blipFill>
          <a:blip r:embed="rId3"/>
          <a:stretch>
            <a:fillRect/>
          </a:stretch>
        </p:blipFill>
        <p:spPr>
          <a:xfrm>
            <a:off x="6435607" y="861601"/>
            <a:ext cx="2210945" cy="1658209"/>
          </a:xfrm>
          <a:prstGeom prst="rect">
            <a:avLst/>
          </a:prstGeom>
        </p:spPr>
      </p:pic>
      <p:sp>
        <p:nvSpPr>
          <p:cNvPr id="9" name="TextBox 8">
            <a:extLst>
              <a:ext uri="{FF2B5EF4-FFF2-40B4-BE49-F238E27FC236}">
                <a16:creationId xmlns:a16="http://schemas.microsoft.com/office/drawing/2014/main" id="{BA04546F-7137-4535-B5EE-ECAB32D8D118}"/>
              </a:ext>
            </a:extLst>
          </p:cNvPr>
          <p:cNvSpPr txBox="1"/>
          <p:nvPr/>
        </p:nvSpPr>
        <p:spPr>
          <a:xfrm>
            <a:off x="8827475" y="560159"/>
            <a:ext cx="3374573" cy="1054841"/>
          </a:xfrm>
          <a:prstGeom prst="rect">
            <a:avLst/>
          </a:prstGeom>
          <a:solidFill>
            <a:schemeClr val="bg1"/>
          </a:solidFill>
        </p:spPr>
        <p:txBody>
          <a:bodyPr wrap="square">
            <a:spAutoFit/>
          </a:bodyPr>
          <a:lstStyle/>
          <a:p>
            <a:pPr>
              <a:lnSpc>
                <a:spcPct val="107000"/>
              </a:lnSpc>
              <a:spcAft>
                <a:spcPts val="800"/>
              </a:spcAft>
            </a:pPr>
            <a:r>
              <a:rPr lang="en-GB" sz="2000" dirty="0">
                <a:solidFill>
                  <a:srgbClr val="FFF6D4"/>
                </a:solidFill>
                <a:effectLst/>
                <a:latin typeface="+mj-lt"/>
                <a:ea typeface="Calibri" panose="020F0502020204030204" pitchFamily="34" charset="0"/>
                <a:cs typeface="Times New Roman" panose="02020603050405020304" pitchFamily="18" charset="0"/>
              </a:rPr>
              <a:t>5. Why did Christine not do PE at school? </a:t>
            </a:r>
            <a:br>
              <a:rPr lang="en-GB" sz="2000" dirty="0">
                <a:solidFill>
                  <a:srgbClr val="FFF6D4"/>
                </a:solidFill>
                <a:effectLst/>
                <a:latin typeface="+mj-lt"/>
                <a:ea typeface="Calibri" panose="020F0502020204030204" pitchFamily="34" charset="0"/>
                <a:cs typeface="Times New Roman" panose="02020603050405020304" pitchFamily="18" charset="0"/>
              </a:rPr>
            </a:br>
            <a:endParaRPr lang="en-GB" sz="2000" dirty="0">
              <a:solidFill>
                <a:srgbClr val="FFF6D4"/>
              </a:solidFill>
              <a:effectLst/>
              <a:latin typeface="+mj-lt"/>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C7DDC978-DE12-41C5-9CA8-6C8C6264B769}"/>
              </a:ext>
            </a:extLst>
          </p:cNvPr>
          <p:cNvSpPr txBox="1"/>
          <p:nvPr/>
        </p:nvSpPr>
        <p:spPr>
          <a:xfrm>
            <a:off x="8817428" y="1214890"/>
            <a:ext cx="3198635" cy="400110"/>
          </a:xfrm>
          <a:prstGeom prst="rect">
            <a:avLst/>
          </a:prstGeom>
          <a:noFill/>
        </p:spPr>
        <p:txBody>
          <a:bodyPr wrap="square" rtlCol="0">
            <a:spAutoFit/>
          </a:bodyPr>
          <a:lstStyle/>
          <a:p>
            <a:r>
              <a:rPr lang="en-GB" sz="2000" b="1" dirty="0">
                <a:solidFill>
                  <a:srgbClr val="FFF6D4"/>
                </a:solidFill>
              </a:rPr>
              <a:t>There wasn’t any.</a:t>
            </a:r>
          </a:p>
        </p:txBody>
      </p:sp>
      <p:sp>
        <p:nvSpPr>
          <p:cNvPr id="13" name="TextBox 12">
            <a:extLst>
              <a:ext uri="{FF2B5EF4-FFF2-40B4-BE49-F238E27FC236}">
                <a16:creationId xmlns:a16="http://schemas.microsoft.com/office/drawing/2014/main" id="{D1377B74-0240-4517-8DC4-C53D632A1094}"/>
              </a:ext>
            </a:extLst>
          </p:cNvPr>
          <p:cNvSpPr txBox="1"/>
          <p:nvPr/>
        </p:nvSpPr>
        <p:spPr>
          <a:xfrm>
            <a:off x="8823991" y="1600931"/>
            <a:ext cx="3378058" cy="1486754"/>
          </a:xfrm>
          <a:prstGeom prst="rect">
            <a:avLst/>
          </a:prstGeom>
          <a:solidFill>
            <a:schemeClr val="bg1"/>
          </a:solidFill>
        </p:spPr>
        <p:txBody>
          <a:bodyPr wrap="square">
            <a:spAutoFit/>
          </a:bodyPr>
          <a:lstStyle/>
          <a:p>
            <a:pPr>
              <a:lnSpc>
                <a:spcPct val="107000"/>
              </a:lnSpc>
              <a:spcAft>
                <a:spcPts val="800"/>
              </a:spcAft>
            </a:pPr>
            <a:r>
              <a:rPr lang="en-GB" sz="2000" dirty="0">
                <a:solidFill>
                  <a:srgbClr val="FFF6D4"/>
                </a:solidFill>
                <a:effectLst/>
                <a:latin typeface="+mj-lt"/>
                <a:ea typeface="Calibri" panose="020F0502020204030204" pitchFamily="34" charset="0"/>
                <a:cs typeface="Times New Roman" panose="02020603050405020304" pitchFamily="18" charset="0"/>
              </a:rPr>
              <a:t>6. Why did she start hiking? (2 details)</a:t>
            </a:r>
          </a:p>
          <a:p>
            <a:pPr>
              <a:lnSpc>
                <a:spcPct val="107000"/>
              </a:lnSpc>
              <a:spcAft>
                <a:spcPts val="800"/>
              </a:spcAft>
            </a:pPr>
            <a:br>
              <a:rPr lang="en-GB" sz="2000" dirty="0">
                <a:solidFill>
                  <a:srgbClr val="FFF6D4"/>
                </a:solidFill>
                <a:effectLst/>
                <a:latin typeface="+mj-lt"/>
                <a:ea typeface="Calibri" panose="020F0502020204030204" pitchFamily="34" charset="0"/>
                <a:cs typeface="Times New Roman" panose="02020603050405020304" pitchFamily="18" charset="0"/>
              </a:rPr>
            </a:br>
            <a:endParaRPr lang="en-GB" sz="2000" dirty="0">
              <a:solidFill>
                <a:srgbClr val="FFF6D4"/>
              </a:solidFill>
              <a:effectLst/>
              <a:latin typeface="+mj-lt"/>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5AFE3F44-0EE3-48AE-9F40-FCAA7FFCC274}"/>
              </a:ext>
            </a:extLst>
          </p:cNvPr>
          <p:cNvSpPr txBox="1"/>
          <p:nvPr/>
        </p:nvSpPr>
        <p:spPr>
          <a:xfrm>
            <a:off x="8825975" y="2301829"/>
            <a:ext cx="3198635" cy="707886"/>
          </a:xfrm>
          <a:prstGeom prst="rect">
            <a:avLst/>
          </a:prstGeom>
          <a:noFill/>
        </p:spPr>
        <p:txBody>
          <a:bodyPr wrap="square" rtlCol="0">
            <a:spAutoFit/>
          </a:bodyPr>
          <a:lstStyle/>
          <a:p>
            <a:r>
              <a:rPr lang="en-GB" sz="2000" b="1" dirty="0">
                <a:solidFill>
                  <a:srgbClr val="FFF6D4"/>
                </a:solidFill>
              </a:rPr>
              <a:t>She lost her job|</a:t>
            </a:r>
            <a:br>
              <a:rPr lang="en-GB" sz="2000" b="1" dirty="0">
                <a:solidFill>
                  <a:srgbClr val="FFF6D4"/>
                </a:solidFill>
              </a:rPr>
            </a:br>
            <a:r>
              <a:rPr lang="en-GB" sz="2000" b="1" dirty="0">
                <a:solidFill>
                  <a:srgbClr val="FFF6D4"/>
                </a:solidFill>
              </a:rPr>
              <a:t>A friend died.</a:t>
            </a:r>
          </a:p>
        </p:txBody>
      </p:sp>
      <p:sp>
        <p:nvSpPr>
          <p:cNvPr id="15" name="TextBox 14">
            <a:extLst>
              <a:ext uri="{FF2B5EF4-FFF2-40B4-BE49-F238E27FC236}">
                <a16:creationId xmlns:a16="http://schemas.microsoft.com/office/drawing/2014/main" id="{EB41A0C5-6F2D-47CB-86F3-7D6E91902AB3}"/>
              </a:ext>
            </a:extLst>
          </p:cNvPr>
          <p:cNvSpPr txBox="1"/>
          <p:nvPr/>
        </p:nvSpPr>
        <p:spPr>
          <a:xfrm>
            <a:off x="8823990" y="3074433"/>
            <a:ext cx="3378058" cy="1486754"/>
          </a:xfrm>
          <a:prstGeom prst="rect">
            <a:avLst/>
          </a:prstGeom>
          <a:solidFill>
            <a:schemeClr val="bg1"/>
          </a:solidFill>
        </p:spPr>
        <p:txBody>
          <a:bodyPr wrap="square">
            <a:spAutoFit/>
          </a:bodyPr>
          <a:lstStyle/>
          <a:p>
            <a:pPr>
              <a:lnSpc>
                <a:spcPct val="107000"/>
              </a:lnSpc>
              <a:spcAft>
                <a:spcPts val="800"/>
              </a:spcAft>
            </a:pPr>
            <a:r>
              <a:rPr lang="en-GB" sz="2000" dirty="0">
                <a:solidFill>
                  <a:srgbClr val="FFF6D4"/>
                </a:solidFill>
                <a:effectLst/>
                <a:latin typeface="+mj-lt"/>
                <a:ea typeface="Calibri" panose="020F0502020204030204" pitchFamily="34" charset="0"/>
                <a:cs typeface="Times New Roman" panose="02020603050405020304" pitchFamily="18" charset="0"/>
              </a:rPr>
              <a:t>7. How does she feel about hiking? (2 details)</a:t>
            </a:r>
          </a:p>
          <a:p>
            <a:pPr>
              <a:lnSpc>
                <a:spcPct val="107000"/>
              </a:lnSpc>
              <a:spcAft>
                <a:spcPts val="800"/>
              </a:spcAft>
            </a:pPr>
            <a:br>
              <a:rPr lang="en-GB" sz="2000" dirty="0">
                <a:solidFill>
                  <a:srgbClr val="FFF6D4"/>
                </a:solidFill>
                <a:effectLst/>
                <a:latin typeface="+mj-lt"/>
                <a:ea typeface="Calibri" panose="020F0502020204030204" pitchFamily="34" charset="0"/>
                <a:cs typeface="Times New Roman" panose="02020603050405020304" pitchFamily="18" charset="0"/>
              </a:rPr>
            </a:br>
            <a:endParaRPr lang="en-GB" sz="2000" dirty="0">
              <a:solidFill>
                <a:srgbClr val="FFF6D4"/>
              </a:solidFill>
              <a:effectLst/>
              <a:latin typeface="+mj-lt"/>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5CE6461D-5676-44AC-85B6-3E9E3E42D752}"/>
              </a:ext>
            </a:extLst>
          </p:cNvPr>
          <p:cNvSpPr txBox="1"/>
          <p:nvPr/>
        </p:nvSpPr>
        <p:spPr>
          <a:xfrm>
            <a:off x="8825974" y="3775331"/>
            <a:ext cx="3198635" cy="707886"/>
          </a:xfrm>
          <a:prstGeom prst="rect">
            <a:avLst/>
          </a:prstGeom>
          <a:noFill/>
        </p:spPr>
        <p:txBody>
          <a:bodyPr wrap="square" rtlCol="0">
            <a:spAutoFit/>
          </a:bodyPr>
          <a:lstStyle/>
          <a:p>
            <a:r>
              <a:rPr lang="en-GB" sz="2000" b="1" dirty="0">
                <a:solidFill>
                  <a:srgbClr val="FFF6D4"/>
                </a:solidFill>
              </a:rPr>
              <a:t>She is not afraid |</a:t>
            </a:r>
          </a:p>
          <a:p>
            <a:r>
              <a:rPr lang="en-GB" sz="2000" b="1" dirty="0">
                <a:solidFill>
                  <a:srgbClr val="FFF6D4"/>
                </a:solidFill>
              </a:rPr>
              <a:t>It makes her happy</a:t>
            </a:r>
          </a:p>
        </p:txBody>
      </p:sp>
      <p:sp>
        <p:nvSpPr>
          <p:cNvPr id="17" name="TextBox 16">
            <a:extLst>
              <a:ext uri="{FF2B5EF4-FFF2-40B4-BE49-F238E27FC236}">
                <a16:creationId xmlns:a16="http://schemas.microsoft.com/office/drawing/2014/main" id="{4EF178D1-1A55-45F3-980D-A93D4C5B15B6}"/>
              </a:ext>
            </a:extLst>
          </p:cNvPr>
          <p:cNvSpPr txBox="1"/>
          <p:nvPr/>
        </p:nvSpPr>
        <p:spPr>
          <a:xfrm>
            <a:off x="8832723" y="4561187"/>
            <a:ext cx="3384315" cy="1816075"/>
          </a:xfrm>
          <a:prstGeom prst="rect">
            <a:avLst/>
          </a:prstGeom>
          <a:solidFill>
            <a:schemeClr val="bg1"/>
          </a:solidFill>
        </p:spPr>
        <p:txBody>
          <a:bodyPr wrap="square">
            <a:spAutoFit/>
          </a:bodyPr>
          <a:lstStyle/>
          <a:p>
            <a:pPr>
              <a:lnSpc>
                <a:spcPct val="107000"/>
              </a:lnSpc>
              <a:spcAft>
                <a:spcPts val="800"/>
              </a:spcAft>
            </a:pPr>
            <a:r>
              <a:rPr lang="en-GB" sz="2000" dirty="0">
                <a:solidFill>
                  <a:srgbClr val="FFF6D4"/>
                </a:solidFill>
                <a:effectLst/>
                <a:latin typeface="+mj-lt"/>
                <a:ea typeface="Calibri" panose="020F0502020204030204" pitchFamily="34" charset="0"/>
                <a:cs typeface="Times New Roman" panose="02020603050405020304" pitchFamily="18" charset="0"/>
              </a:rPr>
              <a:t>8. Apart from toothbrush, floss and cream, name two things Christine travels with.</a:t>
            </a:r>
          </a:p>
          <a:p>
            <a:pPr>
              <a:lnSpc>
                <a:spcPct val="107000"/>
              </a:lnSpc>
              <a:spcAft>
                <a:spcPts val="800"/>
              </a:spcAft>
            </a:pPr>
            <a:endParaRPr lang="en-GB" sz="2000" dirty="0">
              <a:solidFill>
                <a:srgbClr val="FFF6D4"/>
              </a:solidFill>
              <a:effectLst/>
              <a:latin typeface="+mj-lt"/>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BB9FEB98-BB52-4A4B-9A51-130CDA766997}"/>
              </a:ext>
            </a:extLst>
          </p:cNvPr>
          <p:cNvSpPr txBox="1"/>
          <p:nvPr/>
        </p:nvSpPr>
        <p:spPr>
          <a:xfrm>
            <a:off x="8807686" y="5860441"/>
            <a:ext cx="3198635" cy="400110"/>
          </a:xfrm>
          <a:prstGeom prst="rect">
            <a:avLst/>
          </a:prstGeom>
          <a:noFill/>
        </p:spPr>
        <p:txBody>
          <a:bodyPr wrap="square" rtlCol="0">
            <a:spAutoFit/>
          </a:bodyPr>
          <a:lstStyle/>
          <a:p>
            <a:r>
              <a:rPr lang="en-GB" sz="2000" b="1" dirty="0">
                <a:solidFill>
                  <a:srgbClr val="FFF6D4"/>
                </a:solidFill>
              </a:rPr>
              <a:t>water | phone</a:t>
            </a:r>
          </a:p>
        </p:txBody>
      </p:sp>
      <p:sp>
        <p:nvSpPr>
          <p:cNvPr id="20" name="TextBox 19">
            <a:extLst>
              <a:ext uri="{FF2B5EF4-FFF2-40B4-BE49-F238E27FC236}">
                <a16:creationId xmlns:a16="http://schemas.microsoft.com/office/drawing/2014/main" id="{58D9E38F-E052-4C15-A953-5EEFB5E8270B}"/>
              </a:ext>
            </a:extLst>
          </p:cNvPr>
          <p:cNvSpPr txBox="1"/>
          <p:nvPr/>
        </p:nvSpPr>
        <p:spPr>
          <a:xfrm>
            <a:off x="58707" y="942290"/>
            <a:ext cx="6163056" cy="1713482"/>
          </a:xfrm>
          <a:prstGeom prst="rect">
            <a:avLst/>
          </a:prstGeom>
          <a:noFill/>
        </p:spPr>
        <p:txBody>
          <a:bodyPr wrap="square">
            <a:spAutoFit/>
          </a:bodyPr>
          <a:lstStyle/>
          <a:p>
            <a:pPr>
              <a:lnSpc>
                <a:spcPct val="107000"/>
              </a:lnSpc>
              <a:spcAft>
                <a:spcPts val="800"/>
              </a:spcAft>
            </a:pPr>
            <a:r>
              <a:rPr lang="en-GB" sz="2000" dirty="0">
                <a:effectLst/>
                <a:latin typeface="Century Gothic" panose="020B0502020202020204" pitchFamily="34" charset="0"/>
                <a:ea typeface="SimSun" panose="02010600030101010101" pitchFamily="2" charset="-122"/>
                <a:cs typeface="Times New Roman" panose="02020603050405020304" pitchFamily="18" charset="0"/>
              </a:rPr>
              <a:t>Christine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wurde</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1967 in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Forchheim</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geboren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Sporttreiben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in der Schule? Das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gibt's</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nicht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Also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arbeitet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Christine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als</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Managerin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Mit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37 Jahren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fängt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sie</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mit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dem</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Wandern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an,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weil</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sie</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ihren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Job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verliert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und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weil</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ein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Freund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stirbt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a:t>
            </a:r>
          </a:p>
        </p:txBody>
      </p:sp>
      <p:sp>
        <p:nvSpPr>
          <p:cNvPr id="3" name="TextBox 11">
            <a:extLst>
              <a:ext uri="{FF2B5EF4-FFF2-40B4-BE49-F238E27FC236}">
                <a16:creationId xmlns:a16="http://schemas.microsoft.com/office/drawing/2014/main" id="{8CD5F438-D1F7-34D6-5C65-A1F34EB5314E}"/>
              </a:ext>
            </a:extLst>
          </p:cNvPr>
          <p:cNvSpPr txBox="1"/>
          <p:nvPr/>
        </p:nvSpPr>
        <p:spPr>
          <a:xfrm>
            <a:off x="3384315" y="6078841"/>
            <a:ext cx="5287273" cy="704755"/>
          </a:xfrm>
          <a:prstGeom prst="rect">
            <a:avLst/>
          </a:prstGeom>
          <a:solidFill>
            <a:schemeClr val="tx1"/>
          </a:solidFill>
          <a:ln>
            <a:solidFill>
              <a:schemeClr val="tx1"/>
            </a:solidFill>
          </a:ln>
        </p:spPr>
        <p:txBody>
          <a:bodyPr wrap="square">
            <a:noAutofit/>
          </a:bodyPr>
          <a:lstStyle/>
          <a:p>
            <a:pPr>
              <a:lnSpc>
                <a:spcPct val="107000"/>
              </a:lnSpc>
              <a:spcAft>
                <a:spcPts val="800"/>
              </a:spcAft>
            </a:pPr>
            <a:r>
              <a:rPr lang="de-DE" sz="2000" kern="1200" dirty="0">
                <a:solidFill>
                  <a:schemeClr val="accent6"/>
                </a:solidFill>
                <a:effectLst/>
                <a:latin typeface="Century Gothic" panose="020B0502020202020204" pitchFamily="34" charset="0"/>
                <a:ea typeface="SimSun" panose="02010600030101010101" pitchFamily="2" charset="-122"/>
                <a:cs typeface="Times New Roman" panose="02020603050405020304" pitchFamily="18" charset="0"/>
              </a:rPr>
              <a:t>Zahnbürste – toothbrush; Zahnseide – floss</a:t>
            </a:r>
            <a:br>
              <a:rPr lang="de-DE" sz="2000" kern="1200" dirty="0">
                <a:solidFill>
                  <a:schemeClr val="accent6"/>
                </a:solidFill>
                <a:effectLst/>
                <a:latin typeface="Century Gothic" panose="020B0502020202020204" pitchFamily="34" charset="0"/>
                <a:ea typeface="SimSun" panose="02010600030101010101" pitchFamily="2" charset="-122"/>
                <a:cs typeface="Times New Roman" panose="02020603050405020304" pitchFamily="18" charset="0"/>
              </a:rPr>
            </a:br>
            <a:r>
              <a:rPr lang="de-DE" sz="2000" kern="1200" dirty="0">
                <a:solidFill>
                  <a:schemeClr val="accent6"/>
                </a:solidFill>
                <a:effectLst/>
                <a:latin typeface="Century Gothic" panose="020B0502020202020204" pitchFamily="34" charset="0"/>
                <a:ea typeface="SimSun" panose="02010600030101010101" pitchFamily="2" charset="-122"/>
                <a:cs typeface="Times New Roman" panose="02020603050405020304" pitchFamily="18" charset="0"/>
              </a:rPr>
              <a:t>Sportmuffel – couch potato</a:t>
            </a:r>
            <a:endParaRPr lang="en-GB" sz="2400" dirty="0">
              <a:solidFill>
                <a:schemeClr val="accent6"/>
              </a:solidFill>
              <a:effectLst/>
              <a:latin typeface="Century Gothic" panose="020B0502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25168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ABC94-3ABA-95D7-6A0C-7EB0523FAEA5}"/>
              </a:ext>
            </a:extLst>
          </p:cNvPr>
          <p:cNvSpPr>
            <a:spLocks noGrp="1"/>
          </p:cNvSpPr>
          <p:nvPr>
            <p:ph type="title"/>
          </p:nvPr>
        </p:nvSpPr>
        <p:spPr>
          <a:xfrm>
            <a:off x="-1" y="213557"/>
            <a:ext cx="5749871" cy="647577"/>
          </a:xfrm>
        </p:spPr>
        <p:txBody>
          <a:bodyPr/>
          <a:lstStyle/>
          <a:p>
            <a:r>
              <a:rPr lang="en-GB" dirty="0"/>
              <a:t>Wie </a:t>
            </a:r>
            <a:r>
              <a:rPr lang="en-GB" dirty="0" err="1"/>
              <a:t>viele</a:t>
            </a:r>
            <a:r>
              <a:rPr lang="en-GB" dirty="0"/>
              <a:t> </a:t>
            </a:r>
            <a:r>
              <a:rPr lang="en-GB" dirty="0" err="1"/>
              <a:t>Sprachen</a:t>
            </a:r>
            <a:r>
              <a:rPr lang="en-GB" dirty="0"/>
              <a:t>? </a:t>
            </a:r>
          </a:p>
        </p:txBody>
      </p:sp>
      <p:sp>
        <p:nvSpPr>
          <p:cNvPr id="4" name="Google Shape;715;p15">
            <a:extLst>
              <a:ext uri="{FF2B5EF4-FFF2-40B4-BE49-F238E27FC236}">
                <a16:creationId xmlns:a16="http://schemas.microsoft.com/office/drawing/2014/main" id="{15816F2D-BB68-236A-3742-07F5FC10D69B}"/>
              </a:ext>
            </a:extLst>
          </p:cNvPr>
          <p:cNvSpPr/>
          <p:nvPr/>
        </p:nvSpPr>
        <p:spPr>
          <a:xfrm>
            <a:off x="10425595" y="304818"/>
            <a:ext cx="1461605" cy="337596"/>
          </a:xfrm>
          <a:prstGeom prst="roundRect">
            <a:avLst>
              <a:gd name="adj" fmla="val 16667"/>
            </a:avLst>
          </a:prstGeom>
          <a:solidFill>
            <a:schemeClr val="accent1"/>
          </a:solidFill>
          <a:ln w="12700" cap="flat" cmpd="sng">
            <a:solidFill>
              <a:schemeClr val="tx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D3C3C"/>
              </a:buClr>
              <a:buSzPts val="2000"/>
              <a:buFont typeface="Century Gothic"/>
              <a:buNone/>
              <a:tabLst/>
              <a:defRPr/>
            </a:pPr>
            <a:r>
              <a:rPr kumimoji="0" lang="en-GB" sz="200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schreiben</a:t>
            </a:r>
            <a:endParaRPr kumimoji="0" sz="200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aphicFrame>
        <p:nvGraphicFramePr>
          <p:cNvPr id="5" name="Google Shape;716;p15">
            <a:extLst>
              <a:ext uri="{FF2B5EF4-FFF2-40B4-BE49-F238E27FC236}">
                <a16:creationId xmlns:a16="http://schemas.microsoft.com/office/drawing/2014/main" id="{63535F94-B5C7-25B9-4572-6BC7268F1885}"/>
              </a:ext>
            </a:extLst>
          </p:cNvPr>
          <p:cNvGraphicFramePr/>
          <p:nvPr>
            <p:extLst>
              <p:ext uri="{D42A27DB-BD31-4B8C-83A1-F6EECF244321}">
                <p14:modId xmlns:p14="http://schemas.microsoft.com/office/powerpoint/2010/main" val="3199627570"/>
              </p:ext>
            </p:extLst>
          </p:nvPr>
        </p:nvGraphicFramePr>
        <p:xfrm>
          <a:off x="325464" y="883402"/>
          <a:ext cx="11739966" cy="5432992"/>
        </p:xfrm>
        <a:graphic>
          <a:graphicData uri="http://schemas.openxmlformats.org/drawingml/2006/table">
            <a:tbl>
              <a:tblPr firstRow="1" bandRow="1">
                <a:noFill/>
              </a:tblPr>
              <a:tblGrid>
                <a:gridCol w="11739966">
                  <a:extLst>
                    <a:ext uri="{9D8B030D-6E8A-4147-A177-3AD203B41FA5}">
                      <a16:colId xmlns:a16="http://schemas.microsoft.com/office/drawing/2014/main" val="20000"/>
                    </a:ext>
                  </a:extLst>
                </a:gridCol>
              </a:tblGrid>
              <a:tr h="472892">
                <a:tc>
                  <a:txBody>
                    <a:bodyPr/>
                    <a:lstStyle/>
                    <a:p>
                      <a:pPr marL="0" marR="0" lvl="0" indent="0" algn="l" rtl="0">
                        <a:lnSpc>
                          <a:spcPct val="100000"/>
                        </a:lnSpc>
                        <a:spcBef>
                          <a:spcPts val="0"/>
                        </a:spcBef>
                        <a:spcAft>
                          <a:spcPts val="0"/>
                        </a:spcAft>
                        <a:buClr>
                          <a:srgbClr val="000000"/>
                        </a:buClr>
                        <a:buSzPts val="2000"/>
                        <a:buFont typeface="Arial"/>
                        <a:buNone/>
                      </a:pPr>
                      <a:r>
                        <a:rPr lang="en-GB" sz="2000" b="1" u="none" strike="noStrike" cap="none" dirty="0" err="1">
                          <a:latin typeface="Century Gothic" panose="020B0502020202020204" pitchFamily="34" charset="0"/>
                        </a:rPr>
                        <a:t>Schreib</a:t>
                      </a:r>
                      <a:r>
                        <a:rPr lang="en-GB" sz="2000" b="1" u="none" strike="noStrike" cap="none" dirty="0">
                          <a:latin typeface="Century Gothic" panose="020B0502020202020204" pitchFamily="34" charset="0"/>
                        </a:rPr>
                        <a:t> die </a:t>
                      </a:r>
                      <a:r>
                        <a:rPr lang="en-GB" sz="2000" b="1" u="none" strike="noStrike" cap="none" dirty="0" err="1">
                          <a:latin typeface="Century Gothic" panose="020B0502020202020204" pitchFamily="34" charset="0"/>
                        </a:rPr>
                        <a:t>Sätze</a:t>
                      </a:r>
                      <a:r>
                        <a:rPr lang="en-GB" sz="2000" b="1" u="none" strike="noStrike" cap="none" dirty="0">
                          <a:latin typeface="Century Gothic" panose="020B0502020202020204" pitchFamily="34" charset="0"/>
                        </a:rPr>
                        <a:t> auf Deutsch.</a:t>
                      </a:r>
                      <a:endParaRPr sz="1400" b="1" u="none" strike="noStrike" cap="none" dirty="0">
                        <a:latin typeface="Century Gothic" panose="020B0502020202020204" pitchFamily="34" charset="0"/>
                      </a:endParaRPr>
                    </a:p>
                  </a:txBody>
                  <a:tcPr marL="91450" marR="91450" marT="45725" marB="45725" anchor="ctr"/>
                </a:tc>
                <a:extLst>
                  <a:ext uri="{0D108BD9-81ED-4DB2-BD59-A6C34878D82A}">
                    <a16:rowId xmlns:a16="http://schemas.microsoft.com/office/drawing/2014/main" val="10000"/>
                  </a:ext>
                </a:extLst>
              </a:tr>
              <a:tr h="78953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Century Gothic" panose="020B0502020202020204" pitchFamily="34" charset="0"/>
                        </a:rPr>
                        <a:t>1. </a:t>
                      </a:r>
                      <a:r>
                        <a:rPr lang="en-GB" sz="2000" u="sng" strike="noStrike" cap="none" dirty="0">
                          <a:latin typeface="Century Gothic" panose="020B0502020202020204" pitchFamily="34" charset="0"/>
                        </a:rPr>
                        <a:t>We know</a:t>
                      </a:r>
                      <a:r>
                        <a:rPr lang="en-GB" sz="2000" u="none" strike="noStrike" cap="none" dirty="0">
                          <a:latin typeface="Century Gothic" panose="020B0502020202020204" pitchFamily="34" charset="0"/>
                        </a:rPr>
                        <a:t> that </a:t>
                      </a:r>
                      <a:r>
                        <a:rPr lang="en-GB" sz="2000" u="sng" strike="noStrike" cap="none" dirty="0">
                          <a:latin typeface="Century Gothic" panose="020B0502020202020204" pitchFamily="34" charset="0"/>
                        </a:rPr>
                        <a:t>many people only speak</a:t>
                      </a:r>
                      <a:r>
                        <a:rPr lang="en-GB" sz="2000" u="none" strike="noStrike" cap="none" dirty="0">
                          <a:latin typeface="Century Gothic" panose="020B0502020202020204" pitchFamily="34" charset="0"/>
                        </a:rPr>
                        <a:t> one language.  </a:t>
                      </a:r>
                    </a:p>
                    <a:p>
                      <a:pPr marL="0" marR="0" lvl="0" indent="0" algn="l" rtl="0">
                        <a:lnSpc>
                          <a:spcPct val="100000"/>
                        </a:lnSpc>
                        <a:spcBef>
                          <a:spcPts val="0"/>
                        </a:spcBef>
                        <a:spcAft>
                          <a:spcPts val="0"/>
                        </a:spcAft>
                        <a:buClr>
                          <a:srgbClr val="000000"/>
                        </a:buClr>
                        <a:buSzPts val="2000"/>
                        <a:buFont typeface="Arial"/>
                        <a:buNone/>
                      </a:pPr>
                      <a:r>
                        <a:rPr lang="de-DE" sz="1800" b="0" i="0" kern="1200" dirty="0">
                          <a:solidFill>
                            <a:schemeClr val="tx1"/>
                          </a:solidFill>
                          <a:effectLst/>
                          <a:latin typeface="+mn-lt"/>
                          <a:ea typeface="+mn-ea"/>
                          <a:cs typeface="+mn-cs"/>
                        </a:rPr>
                        <a:t>   </a:t>
                      </a:r>
                      <a:r>
                        <a:rPr lang="de-DE" sz="1800" b="1" i="0" kern="1200" dirty="0">
                          <a:solidFill>
                            <a:schemeClr val="tx1"/>
                          </a:solidFill>
                          <a:effectLst/>
                          <a:latin typeface="+mn-lt"/>
                          <a:ea typeface="+mn-ea"/>
                          <a:cs typeface="+mn-cs"/>
                        </a:rPr>
                        <a:t> </a:t>
                      </a:r>
                      <a:endParaRPr sz="1400" b="1" u="none" strike="noStrike" cap="none" dirty="0">
                        <a:latin typeface="Century Gothic" panose="020B0502020202020204" pitchFamily="34" charset="0"/>
                      </a:endParaRPr>
                    </a:p>
                  </a:txBody>
                  <a:tcPr marL="91450" marR="91450" marT="45725" marB="45725"/>
                </a:tc>
                <a:extLst>
                  <a:ext uri="{0D108BD9-81ED-4DB2-BD59-A6C34878D82A}">
                    <a16:rowId xmlns:a16="http://schemas.microsoft.com/office/drawing/2014/main" val="10001"/>
                  </a:ext>
                </a:extLst>
              </a:tr>
              <a:tr h="872563">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mn-lt"/>
                        </a:rPr>
                        <a:t>2. Why? They have </a:t>
                      </a:r>
                      <a:r>
                        <a:rPr lang="en-GB" sz="2000" u="sng" strike="noStrike" cap="none" dirty="0">
                          <a:latin typeface="+mn-lt"/>
                        </a:rPr>
                        <a:t>many fears</a:t>
                      </a:r>
                      <a:r>
                        <a:rPr lang="en-GB" sz="2000" u="none" strike="noStrike" cap="none" dirty="0">
                          <a:latin typeface="+mn-lt"/>
                        </a:rPr>
                        <a:t>.</a:t>
                      </a:r>
                    </a:p>
                    <a:p>
                      <a:pPr marL="0" marR="0" lvl="0" indent="0" algn="l" rtl="0">
                        <a:lnSpc>
                          <a:spcPct val="100000"/>
                        </a:lnSpc>
                        <a:spcBef>
                          <a:spcPts val="0"/>
                        </a:spcBef>
                        <a:spcAft>
                          <a:spcPts val="0"/>
                        </a:spcAft>
                        <a:buClr>
                          <a:srgbClr val="000000"/>
                        </a:buClr>
                        <a:buSzPts val="2000"/>
                        <a:buFont typeface="Arial"/>
                        <a:buNone/>
                      </a:pPr>
                      <a:r>
                        <a:rPr lang="en-GB" sz="2000" b="0" i="0" kern="1200" dirty="0">
                          <a:solidFill>
                            <a:schemeClr val="tx1"/>
                          </a:solidFill>
                          <a:effectLst/>
                          <a:latin typeface="+mn-lt"/>
                          <a:ea typeface="+mn-ea"/>
                          <a:cs typeface="+mn-cs"/>
                        </a:rPr>
                        <a:t>     </a:t>
                      </a:r>
                      <a:endParaRPr lang="en-GB" sz="2000" b="1" u="none" strike="noStrike" cap="none" dirty="0">
                        <a:latin typeface="+mn-lt"/>
                      </a:endParaRPr>
                    </a:p>
                  </a:txBody>
                  <a:tcPr marL="91450" marR="91450" marT="45725" marB="45725"/>
                </a:tc>
                <a:extLst>
                  <a:ext uri="{0D108BD9-81ED-4DB2-BD59-A6C34878D82A}">
                    <a16:rowId xmlns:a16="http://schemas.microsoft.com/office/drawing/2014/main" val="386964814"/>
                  </a:ext>
                </a:extLst>
              </a:tr>
              <a:tr h="857643">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Century Gothic" panose="020B0502020202020204" pitchFamily="34" charset="0"/>
                        </a:rPr>
                        <a:t>3. </a:t>
                      </a:r>
                      <a:r>
                        <a:rPr lang="en-GB" sz="2000" u="sng" strike="noStrike" cap="none" dirty="0">
                          <a:latin typeface="Century Gothic" panose="020B0502020202020204" pitchFamily="34" charset="0"/>
                        </a:rPr>
                        <a:t>Do you know</a:t>
                      </a:r>
                      <a:r>
                        <a:rPr lang="en-GB" sz="2000" u="none" strike="noStrike" cap="none" dirty="0">
                          <a:latin typeface="Century Gothic" panose="020B0502020202020204" pitchFamily="34" charset="0"/>
                        </a:rPr>
                        <a:t> Natalie Portman or Novak </a:t>
                      </a:r>
                      <a:r>
                        <a:rPr lang="en-GB" sz="2000" u="none" strike="noStrike" cap="none" dirty="0" err="1">
                          <a:latin typeface="Century Gothic" panose="020B0502020202020204" pitchFamily="34" charset="0"/>
                        </a:rPr>
                        <a:t>Đoković</a:t>
                      </a:r>
                      <a:r>
                        <a:rPr lang="en-GB" sz="2000" u="none" strike="noStrike" cap="none" dirty="0">
                          <a:latin typeface="Century Gothic" panose="020B0502020202020204" pitchFamily="34" charset="0"/>
                        </a:rPr>
                        <a:t>?</a:t>
                      </a:r>
                      <a:r>
                        <a:rPr lang="en-GB" sz="1800" b="0" i="0" kern="1200" dirty="0">
                          <a:solidFill>
                            <a:schemeClr val="tx1"/>
                          </a:solidFill>
                          <a:effectLst/>
                          <a:latin typeface="+mn-lt"/>
                          <a:ea typeface="+mn-ea"/>
                          <a:cs typeface="+mn-cs"/>
                        </a:rPr>
                        <a:t>    </a:t>
                      </a:r>
                      <a:endParaRPr lang="en-GB" sz="1400" b="1" u="none" strike="noStrike" cap="none" dirty="0">
                        <a:latin typeface="Century Gothic" panose="020B0502020202020204" pitchFamily="34" charset="0"/>
                      </a:endParaRPr>
                    </a:p>
                  </a:txBody>
                  <a:tcPr marL="91450" marR="91450" marT="45725" marB="45725"/>
                </a:tc>
                <a:extLst>
                  <a:ext uri="{0D108BD9-81ED-4DB2-BD59-A6C34878D82A}">
                    <a16:rowId xmlns:a16="http://schemas.microsoft.com/office/drawing/2014/main" val="10002"/>
                  </a:ext>
                </a:extLst>
              </a:tr>
              <a:tr h="825417">
                <a:tc>
                  <a:txBody>
                    <a:bodyPr/>
                    <a:lstStyle/>
                    <a:p>
                      <a:pPr marL="0" marR="0" lvl="0" indent="0" algn="l" rtl="0">
                        <a:lnSpc>
                          <a:spcPct val="100000"/>
                        </a:lnSpc>
                        <a:spcBef>
                          <a:spcPts val="0"/>
                        </a:spcBef>
                        <a:spcAft>
                          <a:spcPts val="0"/>
                        </a:spcAft>
                        <a:buClr>
                          <a:schemeClr val="dk1"/>
                        </a:buClr>
                        <a:buSzPts val="2000"/>
                        <a:buFont typeface="Century Gothic"/>
                        <a:buNone/>
                      </a:pPr>
                      <a:r>
                        <a:rPr lang="en-GB" sz="2000" u="none" strike="noStrike" cap="none" dirty="0">
                          <a:latin typeface="Century Gothic" panose="020B0502020202020204" pitchFamily="34" charset="0"/>
                        </a:rPr>
                        <a:t>4. </a:t>
                      </a:r>
                      <a:r>
                        <a:rPr lang="en-GB" sz="2000" u="sng" strike="noStrike" cap="none" dirty="0">
                          <a:latin typeface="Century Gothic" panose="020B0502020202020204" pitchFamily="34" charset="0"/>
                        </a:rPr>
                        <a:t>She speaks</a:t>
                      </a:r>
                      <a:r>
                        <a:rPr lang="en-GB" sz="2000" u="none" strike="noStrike" cap="none" dirty="0">
                          <a:latin typeface="Century Gothic" panose="020B0502020202020204" pitchFamily="34" charset="0"/>
                        </a:rPr>
                        <a:t> five languages and he speaks seven.</a:t>
                      </a:r>
                    </a:p>
                    <a:p>
                      <a:pPr marL="0" marR="0" lvl="0" indent="0" algn="l" rtl="0">
                        <a:lnSpc>
                          <a:spcPct val="100000"/>
                        </a:lnSpc>
                        <a:spcBef>
                          <a:spcPts val="0"/>
                        </a:spcBef>
                        <a:spcAft>
                          <a:spcPts val="0"/>
                        </a:spcAft>
                        <a:buClr>
                          <a:schemeClr val="dk1"/>
                        </a:buClr>
                        <a:buSzPts val="2000"/>
                        <a:buFont typeface="Century Gothic"/>
                        <a:buNone/>
                      </a:pPr>
                      <a:r>
                        <a:rPr lang="en-GB" sz="2000" u="none" strike="noStrike" cap="none" dirty="0">
                          <a:latin typeface="Century Gothic" panose="020B0502020202020204" pitchFamily="34" charset="0"/>
                        </a:rPr>
                        <a:t>    </a:t>
                      </a:r>
                      <a:endParaRPr sz="2000" u="none" strike="noStrike" cap="none" dirty="0">
                        <a:latin typeface="Century Gothic" panose="020B0502020202020204" pitchFamily="34" charset="0"/>
                      </a:endParaRPr>
                    </a:p>
                  </a:txBody>
                  <a:tcPr marL="91450" marR="91450" marT="45725" marB="45725"/>
                </a:tc>
                <a:extLst>
                  <a:ext uri="{0D108BD9-81ED-4DB2-BD59-A6C34878D82A}">
                    <a16:rowId xmlns:a16="http://schemas.microsoft.com/office/drawing/2014/main" val="10003"/>
                  </a:ext>
                </a:extLst>
              </a:tr>
              <a:tr h="825417">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latin typeface="Century Gothic" panose="020B0502020202020204" pitchFamily="34" charset="0"/>
                        </a:rPr>
                        <a:t>5. </a:t>
                      </a:r>
                      <a:r>
                        <a:rPr kumimoji="0" lang="de-DE"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So </a:t>
                      </a:r>
                      <a:r>
                        <a:rPr kumimoji="0" lang="de-DE" sz="2000" b="0" i="0" u="sng"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you</a:t>
                      </a:r>
                      <a:r>
                        <a:rPr kumimoji="0" lang="de-DE" sz="2000" b="0" i="0" u="sng"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de-DE" sz="2000" b="0" i="0" u="sng"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can</a:t>
                      </a:r>
                      <a:r>
                        <a:rPr kumimoji="0" lang="de-DE" sz="2000" b="0" i="0" u="sng"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de-DE" sz="2000" b="0" i="0" u="sng"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have</a:t>
                      </a:r>
                      <a:r>
                        <a:rPr kumimoji="0" lang="de-DE"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de-DE"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more</a:t>
                      </a:r>
                      <a:r>
                        <a:rPr kumimoji="0" lang="de-DE"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de-DE" sz="2000" b="0" i="0" u="sng"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interests</a:t>
                      </a:r>
                      <a:r>
                        <a:rPr kumimoji="0" lang="de-DE"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 e.g. </a:t>
                      </a:r>
                      <a:r>
                        <a:rPr kumimoji="0" lang="de-DE"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sport</a:t>
                      </a:r>
                      <a:r>
                        <a:rPr kumimoji="0" lang="de-DE"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and </a:t>
                      </a:r>
                      <a:r>
                        <a:rPr kumimoji="0" lang="de-DE" sz="20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languages</a:t>
                      </a:r>
                      <a:r>
                        <a:rPr kumimoji="0" lang="de-DE"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de-DE"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endParaRPr kumimoji="0" lang="de-DE"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a:txBody>
                  <a:tcPr marL="91450" marR="91450" marT="45725" marB="45725"/>
                </a:tc>
                <a:extLst>
                  <a:ext uri="{0D108BD9-81ED-4DB2-BD59-A6C34878D82A}">
                    <a16:rowId xmlns:a16="http://schemas.microsoft.com/office/drawing/2014/main" val="10004"/>
                  </a:ext>
                </a:extLst>
              </a:tr>
              <a:tr h="78953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Century Gothic" panose="020B0502020202020204" pitchFamily="34" charset="0"/>
                        </a:rPr>
                        <a:t>6. </a:t>
                      </a:r>
                      <a:r>
                        <a:rPr lang="en-GB" sz="2000" u="sng" strike="noStrike" cap="none" dirty="0">
                          <a:latin typeface="Century Gothic" panose="020B0502020202020204" pitchFamily="34" charset="0"/>
                        </a:rPr>
                        <a:t>You see </a:t>
                      </a:r>
                      <a:r>
                        <a:rPr lang="en-GB" sz="2000" u="none" strike="noStrike" cap="none" dirty="0">
                          <a:latin typeface="Century Gothic" panose="020B0502020202020204" pitchFamily="34" charset="0"/>
                        </a:rPr>
                        <a:t>the</a:t>
                      </a:r>
                      <a:r>
                        <a:rPr lang="en-GB" sz="2000" u="sng" strike="noStrike" cap="none" dirty="0">
                          <a:latin typeface="Century Gothic" panose="020B0502020202020204" pitchFamily="34" charset="0"/>
                        </a:rPr>
                        <a:t> results </a:t>
                      </a:r>
                      <a:r>
                        <a:rPr lang="en-GB" sz="2000" u="none" strike="noStrike" cap="none" dirty="0">
                          <a:latin typeface="Century Gothic" panose="020B0502020202020204" pitchFamily="34" charset="0"/>
                        </a:rPr>
                        <a:t>quickly, </a:t>
                      </a:r>
                      <a:r>
                        <a:rPr lang="en-GB" sz="2000" u="sng" strike="noStrike" cap="none" dirty="0">
                          <a:latin typeface="Century Gothic" panose="020B0502020202020204" pitchFamily="34" charset="0"/>
                        </a:rPr>
                        <a:t>if you practise often</a:t>
                      </a:r>
                      <a:r>
                        <a:rPr lang="en-GB" sz="2000" u="none" strike="noStrike" cap="none" dirty="0">
                          <a:latin typeface="Century Gothic" panose="020B0502020202020204" pitchFamily="34" charset="0"/>
                        </a:rPr>
                        <a:t>.</a:t>
                      </a:r>
                    </a:p>
                    <a:p>
                      <a:pPr marL="0" marR="0" lvl="0" indent="0" algn="l" rtl="0">
                        <a:lnSpc>
                          <a:spcPct val="100000"/>
                        </a:lnSpc>
                        <a:spcBef>
                          <a:spcPts val="0"/>
                        </a:spcBef>
                        <a:spcAft>
                          <a:spcPts val="0"/>
                        </a:spcAft>
                        <a:buClr>
                          <a:srgbClr val="000000"/>
                        </a:buClr>
                        <a:buSzPts val="2000"/>
                        <a:buFont typeface="Arial"/>
                        <a:buNone/>
                      </a:pPr>
                      <a:r>
                        <a:rPr lang="de-DE" sz="1800" b="0" i="0" kern="1200" dirty="0">
                          <a:solidFill>
                            <a:schemeClr val="tx1"/>
                          </a:solidFill>
                          <a:effectLst/>
                          <a:latin typeface="+mn-lt"/>
                          <a:ea typeface="+mn-ea"/>
                          <a:cs typeface="+mn-cs"/>
                        </a:rPr>
                        <a:t>    </a:t>
                      </a:r>
                      <a:endParaRPr sz="1400" b="1" u="none" strike="noStrike" cap="none" dirty="0">
                        <a:latin typeface="Century Gothic" panose="020B0502020202020204" pitchFamily="34" charset="0"/>
                      </a:endParaRPr>
                    </a:p>
                  </a:txBody>
                  <a:tcPr marL="91450" marR="91450" marT="45725" marB="45725"/>
                </a:tc>
                <a:extLst>
                  <a:ext uri="{0D108BD9-81ED-4DB2-BD59-A6C34878D82A}">
                    <a16:rowId xmlns:a16="http://schemas.microsoft.com/office/drawing/2014/main" val="10005"/>
                  </a:ext>
                </a:extLst>
              </a:tr>
            </a:tbl>
          </a:graphicData>
        </a:graphic>
      </p:graphicFrame>
      <p:pic>
        <p:nvPicPr>
          <p:cNvPr id="7" name="Picture 6" descr="Logo, company name&#10;&#10;Description automatically generated">
            <a:extLst>
              <a:ext uri="{FF2B5EF4-FFF2-40B4-BE49-F238E27FC236}">
                <a16:creationId xmlns:a16="http://schemas.microsoft.com/office/drawing/2014/main" id="{6E297CDB-9250-1218-F2EF-678A14C87D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8246" y="31157"/>
            <a:ext cx="2308770" cy="1280646"/>
          </a:xfrm>
          <a:prstGeom prst="rect">
            <a:avLst/>
          </a:prstGeom>
        </p:spPr>
      </p:pic>
      <p:sp>
        <p:nvSpPr>
          <p:cNvPr id="17" name="Speech Bubble: Rectangle with Corners Rounded 16">
            <a:extLst>
              <a:ext uri="{FF2B5EF4-FFF2-40B4-BE49-F238E27FC236}">
                <a16:creationId xmlns:a16="http://schemas.microsoft.com/office/drawing/2014/main" id="{98539399-CFFC-450F-8D10-E783E037C4B6}"/>
              </a:ext>
            </a:extLst>
          </p:cNvPr>
          <p:cNvSpPr/>
          <p:nvPr/>
        </p:nvSpPr>
        <p:spPr>
          <a:xfrm>
            <a:off x="5550860" y="439120"/>
            <a:ext cx="1782543" cy="647577"/>
          </a:xfrm>
          <a:prstGeom prst="wedgeRoundRectCallout">
            <a:avLst>
              <a:gd name="adj1" fmla="val -126368"/>
              <a:gd name="adj2" fmla="val 9908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WO1 or WO3 after </a:t>
            </a:r>
            <a:r>
              <a:rPr lang="en-GB" b="1" dirty="0" err="1"/>
              <a:t>dass</a:t>
            </a:r>
            <a:r>
              <a:rPr lang="en-GB" b="1" dirty="0"/>
              <a:t>? </a:t>
            </a:r>
          </a:p>
        </p:txBody>
      </p:sp>
      <p:sp>
        <p:nvSpPr>
          <p:cNvPr id="19" name="Speech Bubble: Rectangle with Corners Rounded 18">
            <a:extLst>
              <a:ext uri="{FF2B5EF4-FFF2-40B4-BE49-F238E27FC236}">
                <a16:creationId xmlns:a16="http://schemas.microsoft.com/office/drawing/2014/main" id="{52057FFE-667A-44CC-9156-4D810BB1C389}"/>
              </a:ext>
            </a:extLst>
          </p:cNvPr>
          <p:cNvSpPr/>
          <p:nvPr/>
        </p:nvSpPr>
        <p:spPr>
          <a:xfrm>
            <a:off x="2441217" y="5081382"/>
            <a:ext cx="1534655" cy="306460"/>
          </a:xfrm>
          <a:prstGeom prst="wedgeRoundRectCallout">
            <a:avLst>
              <a:gd name="adj1" fmla="val 64572"/>
              <a:gd name="adj2" fmla="val -6422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Plural rule 8</a:t>
            </a:r>
          </a:p>
        </p:txBody>
      </p:sp>
      <p:sp>
        <p:nvSpPr>
          <p:cNvPr id="20" name="Speech Bubble: Rectangle with Corners Rounded 19">
            <a:extLst>
              <a:ext uri="{FF2B5EF4-FFF2-40B4-BE49-F238E27FC236}">
                <a16:creationId xmlns:a16="http://schemas.microsoft.com/office/drawing/2014/main" id="{2D510AF5-5E5A-4BFE-A65A-45C19A125FBE}"/>
              </a:ext>
            </a:extLst>
          </p:cNvPr>
          <p:cNvSpPr/>
          <p:nvPr/>
        </p:nvSpPr>
        <p:spPr>
          <a:xfrm>
            <a:off x="3522584" y="5996988"/>
            <a:ext cx="2771335" cy="638812"/>
          </a:xfrm>
          <a:prstGeom prst="wedgeRoundRectCallout">
            <a:avLst>
              <a:gd name="adj1" fmla="val -37913"/>
              <a:gd name="adj2" fmla="val -7509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Some adjectives and adverbs are identical.</a:t>
            </a:r>
          </a:p>
        </p:txBody>
      </p:sp>
      <p:sp>
        <p:nvSpPr>
          <p:cNvPr id="21" name="Speech Bubble: Rectangle with Corners Rounded 20">
            <a:extLst>
              <a:ext uri="{FF2B5EF4-FFF2-40B4-BE49-F238E27FC236}">
                <a16:creationId xmlns:a16="http://schemas.microsoft.com/office/drawing/2014/main" id="{AFF3ACF2-68E8-4F77-ADBB-C6A0CB311278}"/>
              </a:ext>
            </a:extLst>
          </p:cNvPr>
          <p:cNvSpPr/>
          <p:nvPr/>
        </p:nvSpPr>
        <p:spPr>
          <a:xfrm>
            <a:off x="207391" y="5962697"/>
            <a:ext cx="2525232" cy="353697"/>
          </a:xfrm>
          <a:prstGeom prst="wedgeRoundRectCallout">
            <a:avLst>
              <a:gd name="adj1" fmla="val -17460"/>
              <a:gd name="adj2" fmla="val -7218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Stem change verb!</a:t>
            </a:r>
          </a:p>
        </p:txBody>
      </p:sp>
      <p:sp>
        <p:nvSpPr>
          <p:cNvPr id="22" name="Speech Bubble: Rectangle with Corners Rounded 21">
            <a:extLst>
              <a:ext uri="{FF2B5EF4-FFF2-40B4-BE49-F238E27FC236}">
                <a16:creationId xmlns:a16="http://schemas.microsoft.com/office/drawing/2014/main" id="{424C530D-EEE7-4FA2-B193-E80C8F312107}"/>
              </a:ext>
            </a:extLst>
          </p:cNvPr>
          <p:cNvSpPr/>
          <p:nvPr/>
        </p:nvSpPr>
        <p:spPr>
          <a:xfrm>
            <a:off x="636935" y="5181008"/>
            <a:ext cx="1666143" cy="373032"/>
          </a:xfrm>
          <a:prstGeom prst="wedgeRoundRectCallout">
            <a:avLst>
              <a:gd name="adj1" fmla="val 75420"/>
              <a:gd name="adj2" fmla="val 7004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Plural rule 9</a:t>
            </a:r>
          </a:p>
        </p:txBody>
      </p:sp>
      <p:sp>
        <p:nvSpPr>
          <p:cNvPr id="23" name="Speech Bubble: Rectangle with Corners Rounded 22">
            <a:extLst>
              <a:ext uri="{FF2B5EF4-FFF2-40B4-BE49-F238E27FC236}">
                <a16:creationId xmlns:a16="http://schemas.microsoft.com/office/drawing/2014/main" id="{471B756B-B133-45D6-B894-B575ECB5B8D0}"/>
              </a:ext>
            </a:extLst>
          </p:cNvPr>
          <p:cNvSpPr/>
          <p:nvPr/>
        </p:nvSpPr>
        <p:spPr>
          <a:xfrm>
            <a:off x="207391" y="1812595"/>
            <a:ext cx="1995905" cy="306461"/>
          </a:xfrm>
          <a:prstGeom prst="wedgeRoundRectCallout">
            <a:avLst>
              <a:gd name="adj1" fmla="val 23760"/>
              <a:gd name="adj2" fmla="val -8217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Which ‘know’ ?</a:t>
            </a:r>
          </a:p>
        </p:txBody>
      </p:sp>
      <p:sp>
        <p:nvSpPr>
          <p:cNvPr id="24" name="Speech Bubble: Rectangle with Corners Rounded 23">
            <a:extLst>
              <a:ext uri="{FF2B5EF4-FFF2-40B4-BE49-F238E27FC236}">
                <a16:creationId xmlns:a16="http://schemas.microsoft.com/office/drawing/2014/main" id="{81E11F11-1826-4212-BB28-57CC18EF0D89}"/>
              </a:ext>
            </a:extLst>
          </p:cNvPr>
          <p:cNvSpPr/>
          <p:nvPr/>
        </p:nvSpPr>
        <p:spPr>
          <a:xfrm>
            <a:off x="325464" y="3446668"/>
            <a:ext cx="1995905" cy="306460"/>
          </a:xfrm>
          <a:prstGeom prst="wedgeRoundRectCallout">
            <a:avLst>
              <a:gd name="adj1" fmla="val 23760"/>
              <a:gd name="adj2" fmla="val -8217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Which ‘know’ ?</a:t>
            </a:r>
          </a:p>
        </p:txBody>
      </p:sp>
      <p:sp>
        <p:nvSpPr>
          <p:cNvPr id="25" name="Speech Bubble: Rectangle with Corners Rounded 24">
            <a:extLst>
              <a:ext uri="{FF2B5EF4-FFF2-40B4-BE49-F238E27FC236}">
                <a16:creationId xmlns:a16="http://schemas.microsoft.com/office/drawing/2014/main" id="{E571902C-3C7E-4D1B-86A8-5837D189C119}"/>
              </a:ext>
            </a:extLst>
          </p:cNvPr>
          <p:cNvSpPr/>
          <p:nvPr/>
        </p:nvSpPr>
        <p:spPr>
          <a:xfrm>
            <a:off x="4460394" y="5180924"/>
            <a:ext cx="1714351" cy="306460"/>
          </a:xfrm>
          <a:prstGeom prst="wedgeRoundRectCallout">
            <a:avLst>
              <a:gd name="adj1" fmla="val -74652"/>
              <a:gd name="adj2" fmla="val 6614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a:t>Wenn</a:t>
            </a:r>
            <a:r>
              <a:rPr lang="en-GB" b="1" dirty="0"/>
              <a:t> + WO3</a:t>
            </a:r>
          </a:p>
        </p:txBody>
      </p:sp>
      <p:sp>
        <p:nvSpPr>
          <p:cNvPr id="26" name="Speech Bubble: Rectangle with Corners Rounded 25">
            <a:extLst>
              <a:ext uri="{FF2B5EF4-FFF2-40B4-BE49-F238E27FC236}">
                <a16:creationId xmlns:a16="http://schemas.microsoft.com/office/drawing/2014/main" id="{F66D547E-9D38-4022-9087-8CAA7B8EB15E}"/>
              </a:ext>
            </a:extLst>
          </p:cNvPr>
          <p:cNvSpPr/>
          <p:nvPr/>
        </p:nvSpPr>
        <p:spPr>
          <a:xfrm>
            <a:off x="4215215" y="1965826"/>
            <a:ext cx="1534655" cy="306460"/>
          </a:xfrm>
          <a:prstGeom prst="wedgeRoundRectCallout">
            <a:avLst>
              <a:gd name="adj1" fmla="val -49095"/>
              <a:gd name="adj2" fmla="val 9643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Plural rule 7</a:t>
            </a:r>
          </a:p>
        </p:txBody>
      </p:sp>
    </p:spTree>
    <p:extLst>
      <p:ext uri="{BB962C8B-B14F-4D97-AF65-F5344CB8AC3E}">
        <p14:creationId xmlns:p14="http://schemas.microsoft.com/office/powerpoint/2010/main" val="285612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ABC94-3ABA-95D7-6A0C-7EB0523FAEA5}"/>
              </a:ext>
            </a:extLst>
          </p:cNvPr>
          <p:cNvSpPr>
            <a:spLocks noGrp="1"/>
          </p:cNvSpPr>
          <p:nvPr>
            <p:ph type="title"/>
          </p:nvPr>
        </p:nvSpPr>
        <p:spPr>
          <a:xfrm>
            <a:off x="0" y="213557"/>
            <a:ext cx="5331418" cy="647577"/>
          </a:xfrm>
        </p:spPr>
        <p:txBody>
          <a:bodyPr/>
          <a:lstStyle/>
          <a:p>
            <a:r>
              <a:rPr lang="en-GB" dirty="0"/>
              <a:t>Wie </a:t>
            </a:r>
            <a:r>
              <a:rPr lang="en-GB" dirty="0" err="1"/>
              <a:t>viele</a:t>
            </a:r>
            <a:r>
              <a:rPr lang="en-GB" dirty="0"/>
              <a:t> </a:t>
            </a:r>
            <a:r>
              <a:rPr lang="en-GB" dirty="0" err="1"/>
              <a:t>Sprachen</a:t>
            </a:r>
            <a:r>
              <a:rPr lang="en-GB" dirty="0"/>
              <a:t>? </a:t>
            </a:r>
          </a:p>
        </p:txBody>
      </p:sp>
      <p:sp>
        <p:nvSpPr>
          <p:cNvPr id="6" name="Google Shape;715;p15">
            <a:extLst>
              <a:ext uri="{FF2B5EF4-FFF2-40B4-BE49-F238E27FC236}">
                <a16:creationId xmlns:a16="http://schemas.microsoft.com/office/drawing/2014/main" id="{A12AD22B-0A9C-9199-422B-9972F4CF6BE6}"/>
              </a:ext>
            </a:extLst>
          </p:cNvPr>
          <p:cNvSpPr/>
          <p:nvPr/>
        </p:nvSpPr>
        <p:spPr>
          <a:xfrm>
            <a:off x="10425595" y="199749"/>
            <a:ext cx="1461605" cy="337596"/>
          </a:xfrm>
          <a:prstGeom prst="roundRect">
            <a:avLst>
              <a:gd name="adj" fmla="val 16667"/>
            </a:avLst>
          </a:prstGeom>
          <a:solidFill>
            <a:schemeClr val="accent1"/>
          </a:solidFill>
          <a:ln w="12700" cap="flat" cmpd="sng">
            <a:solidFill>
              <a:schemeClr val="tx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D3C3C"/>
              </a:buClr>
              <a:buSzPts val="2000"/>
              <a:buFont typeface="Century Gothic"/>
              <a:buNone/>
              <a:tabLst/>
              <a:defRPr/>
            </a:pPr>
            <a:r>
              <a:rPr kumimoji="0" lang="en-GB" sz="200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schreiben</a:t>
            </a:r>
            <a:endParaRPr kumimoji="0" sz="200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aphicFrame>
        <p:nvGraphicFramePr>
          <p:cNvPr id="7" name="Google Shape;716;p15">
            <a:extLst>
              <a:ext uri="{FF2B5EF4-FFF2-40B4-BE49-F238E27FC236}">
                <a16:creationId xmlns:a16="http://schemas.microsoft.com/office/drawing/2014/main" id="{DCFB615D-D946-85EB-3567-FFF578D55676}"/>
              </a:ext>
            </a:extLst>
          </p:cNvPr>
          <p:cNvGraphicFramePr/>
          <p:nvPr>
            <p:extLst>
              <p:ext uri="{D42A27DB-BD31-4B8C-83A1-F6EECF244321}">
                <p14:modId xmlns:p14="http://schemas.microsoft.com/office/powerpoint/2010/main" val="3143566415"/>
              </p:ext>
            </p:extLst>
          </p:nvPr>
        </p:nvGraphicFramePr>
        <p:xfrm>
          <a:off x="325464" y="861134"/>
          <a:ext cx="11739966" cy="5339697"/>
        </p:xfrm>
        <a:graphic>
          <a:graphicData uri="http://schemas.openxmlformats.org/drawingml/2006/table">
            <a:tbl>
              <a:tblPr firstRow="1" bandRow="1">
                <a:noFill/>
              </a:tblPr>
              <a:tblGrid>
                <a:gridCol w="11739966">
                  <a:extLst>
                    <a:ext uri="{9D8B030D-6E8A-4147-A177-3AD203B41FA5}">
                      <a16:colId xmlns:a16="http://schemas.microsoft.com/office/drawing/2014/main" val="20000"/>
                    </a:ext>
                  </a:extLst>
                </a:gridCol>
              </a:tblGrid>
              <a:tr h="401640">
                <a:tc>
                  <a:txBody>
                    <a:bodyPr/>
                    <a:lstStyle/>
                    <a:p>
                      <a:pPr marL="0" marR="0" lvl="0" indent="0" algn="l" rtl="0">
                        <a:lnSpc>
                          <a:spcPct val="100000"/>
                        </a:lnSpc>
                        <a:spcBef>
                          <a:spcPts val="0"/>
                        </a:spcBef>
                        <a:spcAft>
                          <a:spcPts val="0"/>
                        </a:spcAft>
                        <a:buClr>
                          <a:srgbClr val="000000"/>
                        </a:buClr>
                        <a:buSzPts val="2000"/>
                        <a:buFont typeface="Arial"/>
                        <a:buNone/>
                      </a:pPr>
                      <a:r>
                        <a:rPr lang="en-GB" sz="2000" b="1" u="none" strike="noStrike" cap="none" dirty="0" err="1">
                          <a:latin typeface="Century Gothic" panose="020B0502020202020204" pitchFamily="34" charset="0"/>
                        </a:rPr>
                        <a:t>Schreib</a:t>
                      </a:r>
                      <a:r>
                        <a:rPr lang="en-GB" sz="2000" b="1" u="none" strike="noStrike" cap="none" dirty="0">
                          <a:latin typeface="Century Gothic" panose="020B0502020202020204" pitchFamily="34" charset="0"/>
                        </a:rPr>
                        <a:t> die </a:t>
                      </a:r>
                      <a:r>
                        <a:rPr lang="en-GB" sz="2000" b="1" u="none" strike="noStrike" cap="none" dirty="0" err="1">
                          <a:latin typeface="Century Gothic" panose="020B0502020202020204" pitchFamily="34" charset="0"/>
                        </a:rPr>
                        <a:t>Sätze</a:t>
                      </a:r>
                      <a:r>
                        <a:rPr lang="en-GB" sz="2000" b="1" u="none" strike="noStrike" cap="none" dirty="0">
                          <a:latin typeface="Century Gothic" panose="020B0502020202020204" pitchFamily="34" charset="0"/>
                        </a:rPr>
                        <a:t> auf Deutsch.</a:t>
                      </a:r>
                      <a:endParaRPr sz="1400" b="1" u="none" strike="noStrike" cap="none" dirty="0">
                        <a:latin typeface="Century Gothic" panose="020B0502020202020204" pitchFamily="34" charset="0"/>
                      </a:endParaRPr>
                    </a:p>
                  </a:txBody>
                  <a:tcPr marL="91450" marR="91450" marT="45725" marB="45725" anchor="ctr"/>
                </a:tc>
                <a:extLst>
                  <a:ext uri="{0D108BD9-81ED-4DB2-BD59-A6C34878D82A}">
                    <a16:rowId xmlns:a16="http://schemas.microsoft.com/office/drawing/2014/main" val="10000"/>
                  </a:ext>
                </a:extLst>
              </a:tr>
              <a:tr h="669216">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Century Gothic" panose="020B0502020202020204" pitchFamily="34" charset="0"/>
                        </a:rPr>
                        <a:t>1. </a:t>
                      </a:r>
                      <a:r>
                        <a:rPr lang="en-GB" sz="2000" u="sng" strike="noStrike" cap="none" dirty="0">
                          <a:latin typeface="Century Gothic" panose="020B0502020202020204" pitchFamily="34" charset="0"/>
                        </a:rPr>
                        <a:t>We know </a:t>
                      </a:r>
                      <a:r>
                        <a:rPr lang="en-GB" sz="2000" u="none" strike="noStrike" cap="none" dirty="0">
                          <a:latin typeface="Century Gothic" panose="020B0502020202020204" pitchFamily="34" charset="0"/>
                        </a:rPr>
                        <a:t>that many people </a:t>
                      </a:r>
                      <a:r>
                        <a:rPr lang="en-GB" sz="2000" u="sng" strike="noStrike" cap="none" dirty="0">
                          <a:latin typeface="Century Gothic" panose="020B0502020202020204" pitchFamily="34" charset="0"/>
                        </a:rPr>
                        <a:t>can only speak</a:t>
                      </a:r>
                      <a:r>
                        <a:rPr lang="en-GB" sz="2000" u="none" strike="noStrike" cap="none" dirty="0">
                          <a:latin typeface="Century Gothic" panose="020B0502020202020204" pitchFamily="34" charset="0"/>
                        </a:rPr>
                        <a:t> one language.  </a:t>
                      </a:r>
                    </a:p>
                    <a:p>
                      <a:pPr marL="0" marR="0" lvl="0" indent="0" algn="l" rtl="0">
                        <a:lnSpc>
                          <a:spcPct val="100000"/>
                        </a:lnSpc>
                        <a:spcBef>
                          <a:spcPts val="0"/>
                        </a:spcBef>
                        <a:spcAft>
                          <a:spcPts val="0"/>
                        </a:spcAft>
                        <a:buClr>
                          <a:srgbClr val="000000"/>
                        </a:buClr>
                        <a:buSzPts val="2000"/>
                        <a:buFont typeface="Arial"/>
                        <a:buNone/>
                      </a:pPr>
                      <a:r>
                        <a:rPr lang="de-DE" sz="1800" b="0" i="0" kern="1200" dirty="0">
                          <a:solidFill>
                            <a:schemeClr val="tx1"/>
                          </a:solidFill>
                          <a:effectLst/>
                          <a:latin typeface="+mn-lt"/>
                          <a:ea typeface="+mn-ea"/>
                          <a:cs typeface="+mn-cs"/>
                        </a:rPr>
                        <a:t>    </a:t>
                      </a:r>
                      <a:endParaRPr sz="1400" b="1" u="none" strike="noStrike" cap="none" dirty="0">
                        <a:latin typeface="Century Gothic" panose="020B0502020202020204" pitchFamily="34" charset="0"/>
                      </a:endParaRPr>
                    </a:p>
                  </a:txBody>
                  <a:tcPr marL="91450" marR="91450" marT="45725" marB="45725"/>
                </a:tc>
                <a:extLst>
                  <a:ext uri="{0D108BD9-81ED-4DB2-BD59-A6C34878D82A}">
                    <a16:rowId xmlns:a16="http://schemas.microsoft.com/office/drawing/2014/main" val="10001"/>
                  </a:ext>
                </a:extLst>
              </a:tr>
              <a:tr h="7254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mn-lt"/>
                        </a:rPr>
                        <a:t>2. Why? </a:t>
                      </a:r>
                      <a:r>
                        <a:rPr lang="en-GB" sz="2000" u="sng" strike="noStrike" cap="none" dirty="0">
                          <a:latin typeface="+mn-lt"/>
                        </a:rPr>
                        <a:t>They have many fears</a:t>
                      </a:r>
                      <a:r>
                        <a:rPr lang="en-GB" sz="2000" u="none" strike="noStrike" cap="none" dirty="0">
                          <a:latin typeface="+mn-lt"/>
                        </a:rPr>
                        <a:t>. They think that they will make mistakes.</a:t>
                      </a:r>
                    </a:p>
                    <a:p>
                      <a:pPr marL="0" marR="0" lvl="0" indent="0" algn="l" rtl="0">
                        <a:lnSpc>
                          <a:spcPct val="100000"/>
                        </a:lnSpc>
                        <a:spcBef>
                          <a:spcPts val="0"/>
                        </a:spcBef>
                        <a:spcAft>
                          <a:spcPts val="0"/>
                        </a:spcAft>
                        <a:buClr>
                          <a:srgbClr val="000000"/>
                        </a:buClr>
                        <a:buSzPts val="2000"/>
                        <a:buFont typeface="Arial"/>
                        <a:buNone/>
                      </a:pPr>
                      <a:r>
                        <a:rPr lang="en-GB" sz="2000" b="1" i="0" kern="1200" dirty="0">
                          <a:solidFill>
                            <a:schemeClr val="tx1"/>
                          </a:solidFill>
                          <a:effectLst/>
                          <a:latin typeface="+mn-lt"/>
                          <a:ea typeface="+mn-ea"/>
                          <a:cs typeface="+mn-cs"/>
                        </a:rPr>
                        <a:t>     </a:t>
                      </a:r>
                      <a:endParaRPr lang="en-GB" sz="2000" b="1" u="none" strike="noStrike" cap="none" dirty="0">
                        <a:latin typeface="+mn-lt"/>
                      </a:endParaRPr>
                    </a:p>
                  </a:txBody>
                  <a:tcPr marL="91450" marR="91450" marT="45725" marB="45725"/>
                </a:tc>
                <a:extLst>
                  <a:ext uri="{0D108BD9-81ED-4DB2-BD59-A6C34878D82A}">
                    <a16:rowId xmlns:a16="http://schemas.microsoft.com/office/drawing/2014/main" val="386964814"/>
                  </a:ext>
                </a:extLst>
              </a:tr>
              <a:tr h="886264">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Century Gothic" panose="020B0502020202020204" pitchFamily="34" charset="0"/>
                        </a:rPr>
                        <a:t>3. But </a:t>
                      </a:r>
                      <a:r>
                        <a:rPr lang="en-GB" sz="2000" u="sng" strike="noStrike" cap="none" dirty="0">
                          <a:latin typeface="Century Gothic" panose="020B0502020202020204" pitchFamily="34" charset="0"/>
                        </a:rPr>
                        <a:t>do you know</a:t>
                      </a:r>
                      <a:r>
                        <a:rPr lang="en-GB" sz="2000" u="none" strike="noStrike" cap="none" dirty="0">
                          <a:latin typeface="Century Gothic" panose="020B0502020202020204" pitchFamily="34" charset="0"/>
                        </a:rPr>
                        <a:t> that many famous people speak </a:t>
                      </a:r>
                      <a:r>
                        <a:rPr lang="en-GB" sz="2000" u="sng" strike="noStrike" cap="none" dirty="0">
                          <a:latin typeface="Century Gothic" panose="020B0502020202020204" pitchFamily="34" charset="0"/>
                        </a:rPr>
                        <a:t>either</a:t>
                      </a:r>
                      <a:r>
                        <a:rPr lang="en-GB" sz="2000" u="none" strike="noStrike" cap="none" dirty="0">
                          <a:latin typeface="Century Gothic" panose="020B0502020202020204" pitchFamily="34" charset="0"/>
                        </a:rPr>
                        <a:t> one other language </a:t>
                      </a:r>
                      <a:r>
                        <a:rPr lang="en-GB" sz="2000" b="0" u="sng" strike="noStrike" cap="none" dirty="0">
                          <a:latin typeface="Century Gothic" panose="020B0502020202020204" pitchFamily="34" charset="0"/>
                        </a:rPr>
                        <a:t>or</a:t>
                      </a:r>
                      <a:r>
                        <a:rPr lang="en-GB" sz="2000" b="0" u="none" strike="noStrike" cap="none" dirty="0">
                          <a:latin typeface="Century Gothic" panose="020B0502020202020204" pitchFamily="34" charset="0"/>
                        </a:rPr>
                        <a:t> </a:t>
                      </a:r>
                      <a:r>
                        <a:rPr lang="en-GB" sz="2000" u="none" strike="noStrike" cap="none" dirty="0">
                          <a:latin typeface="Century Gothic" panose="020B0502020202020204" pitchFamily="34" charset="0"/>
                        </a:rPr>
                        <a:t>more?</a:t>
                      </a:r>
                    </a:p>
                    <a:p>
                      <a:pPr marL="0" marR="0" lvl="0" indent="0" algn="l" rtl="0">
                        <a:lnSpc>
                          <a:spcPct val="100000"/>
                        </a:lnSpc>
                        <a:spcBef>
                          <a:spcPts val="0"/>
                        </a:spcBef>
                        <a:spcAft>
                          <a:spcPts val="0"/>
                        </a:spcAft>
                        <a:buClr>
                          <a:srgbClr val="000000"/>
                        </a:buClr>
                        <a:buSzPts val="2000"/>
                        <a:buFont typeface="Arial"/>
                        <a:buNone/>
                      </a:pPr>
                      <a:r>
                        <a:rPr lang="en-GB" sz="1800" b="0" i="0" kern="1200" dirty="0">
                          <a:solidFill>
                            <a:schemeClr val="tx1"/>
                          </a:solidFill>
                          <a:effectLst/>
                          <a:latin typeface="+mn-lt"/>
                          <a:ea typeface="+mn-ea"/>
                          <a:cs typeface="+mn-cs"/>
                        </a:rPr>
                        <a:t> </a:t>
                      </a:r>
                    </a:p>
                  </a:txBody>
                  <a:tcPr marL="91450" marR="91450" marT="45725" marB="45725"/>
                </a:tc>
                <a:extLst>
                  <a:ext uri="{0D108BD9-81ED-4DB2-BD59-A6C34878D82A}">
                    <a16:rowId xmlns:a16="http://schemas.microsoft.com/office/drawing/2014/main" val="10002"/>
                  </a:ext>
                </a:extLst>
              </a:tr>
              <a:tr h="646771">
                <a:tc>
                  <a:txBody>
                    <a:bodyPr/>
                    <a:lstStyle/>
                    <a:p>
                      <a:pPr marL="0" marR="0" lvl="0" indent="0" algn="l" rtl="0">
                        <a:lnSpc>
                          <a:spcPct val="100000"/>
                        </a:lnSpc>
                        <a:spcBef>
                          <a:spcPts val="0"/>
                        </a:spcBef>
                        <a:spcAft>
                          <a:spcPts val="0"/>
                        </a:spcAft>
                        <a:buClr>
                          <a:schemeClr val="dk1"/>
                        </a:buClr>
                        <a:buSzPts val="2000"/>
                        <a:buFont typeface="Century Gothic"/>
                        <a:buNone/>
                      </a:pPr>
                      <a:r>
                        <a:rPr lang="en-GB" sz="2000" u="none" strike="noStrike" cap="none" dirty="0">
                          <a:latin typeface="Century Gothic" panose="020B0502020202020204" pitchFamily="34" charset="0"/>
                        </a:rPr>
                        <a:t>4. </a:t>
                      </a:r>
                      <a:r>
                        <a:rPr lang="en-GB" sz="2000" u="sng" strike="noStrike" cap="none" dirty="0">
                          <a:latin typeface="Century Gothic" panose="020B0502020202020204" pitchFamily="34" charset="0"/>
                        </a:rPr>
                        <a:t>Do you know</a:t>
                      </a:r>
                      <a:r>
                        <a:rPr lang="en-GB" sz="2000" u="none" strike="noStrike" cap="none" dirty="0">
                          <a:latin typeface="Century Gothic" panose="020B0502020202020204" pitchFamily="34" charset="0"/>
                        </a:rPr>
                        <a:t> Natalie Portman or Novak </a:t>
                      </a:r>
                      <a:r>
                        <a:rPr lang="en-GB" sz="2000" u="none" strike="noStrike" cap="none" dirty="0" err="1">
                          <a:latin typeface="Century Gothic" panose="020B0502020202020204" pitchFamily="34" charset="0"/>
                        </a:rPr>
                        <a:t>Đoković</a:t>
                      </a:r>
                      <a:r>
                        <a:rPr lang="en-GB" sz="2000" u="none" strike="noStrike" cap="none" dirty="0">
                          <a:latin typeface="Century Gothic" panose="020B0502020202020204" pitchFamily="34" charset="0"/>
                        </a:rPr>
                        <a:t>? </a:t>
                      </a:r>
                      <a:r>
                        <a:rPr lang="en-GB" sz="2000" u="sng" strike="noStrike" cap="none" dirty="0">
                          <a:latin typeface="Century Gothic" panose="020B0502020202020204" pitchFamily="34" charset="0"/>
                        </a:rPr>
                        <a:t>She speaks</a:t>
                      </a:r>
                      <a:r>
                        <a:rPr lang="en-GB" sz="2000" u="none" strike="noStrike" cap="none" dirty="0">
                          <a:latin typeface="Century Gothic" panose="020B0502020202020204" pitchFamily="34" charset="0"/>
                        </a:rPr>
                        <a:t> 5 languages and he speaks 7.   </a:t>
                      </a:r>
                      <a:endParaRPr sz="2000" b="1" u="none" strike="noStrike" cap="none" dirty="0">
                        <a:latin typeface="Century Gothic" panose="020B0502020202020204" pitchFamily="34" charset="0"/>
                      </a:endParaRPr>
                    </a:p>
                  </a:txBody>
                  <a:tcPr marL="91450" marR="91450" marT="45725" marB="45725"/>
                </a:tc>
                <a:extLst>
                  <a:ext uri="{0D108BD9-81ED-4DB2-BD59-A6C34878D82A}">
                    <a16:rowId xmlns:a16="http://schemas.microsoft.com/office/drawing/2014/main" val="10003"/>
                  </a:ext>
                </a:extLst>
              </a:tr>
              <a:tr h="669216">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Century Gothic" panose="020B0502020202020204" pitchFamily="34" charset="0"/>
                        </a:rPr>
                        <a:t>5. </a:t>
                      </a:r>
                      <a:r>
                        <a:rPr lang="en-GB" sz="2000" u="sng" strike="noStrike" cap="none" dirty="0">
                          <a:latin typeface="Century Gothic" panose="020B0502020202020204" pitchFamily="34" charset="0"/>
                        </a:rPr>
                        <a:t>So you can have more interests</a:t>
                      </a:r>
                      <a:r>
                        <a:rPr lang="en-GB" sz="2000" u="none" strike="noStrike" cap="none" dirty="0">
                          <a:latin typeface="Century Gothic" panose="020B0502020202020204" pitchFamily="34" charset="0"/>
                        </a:rPr>
                        <a:t> – for example, sport and languages.</a:t>
                      </a:r>
                    </a:p>
                  </a:txBody>
                  <a:tcPr marL="91450" marR="91450" marT="45725" marB="45725"/>
                </a:tc>
                <a:extLst>
                  <a:ext uri="{0D108BD9-81ED-4DB2-BD59-A6C34878D82A}">
                    <a16:rowId xmlns:a16="http://schemas.microsoft.com/office/drawing/2014/main" val="10004"/>
                  </a:ext>
                </a:extLst>
              </a:tr>
              <a:tr h="669216">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Century Gothic" panose="020B0502020202020204" pitchFamily="34" charset="0"/>
                        </a:rPr>
                        <a:t>6. If you practise a new language regularly, </a:t>
                      </a:r>
                      <a:r>
                        <a:rPr lang="en-GB" sz="2000" u="sng" strike="noStrike" cap="none" dirty="0">
                          <a:latin typeface="Century Gothic" panose="020B0502020202020204" pitchFamily="34" charset="0"/>
                        </a:rPr>
                        <a:t>you see the results </a:t>
                      </a:r>
                      <a:r>
                        <a:rPr lang="en-GB" sz="2000" u="none" strike="noStrike" cap="none" dirty="0">
                          <a:latin typeface="Century Gothic" panose="020B0502020202020204" pitchFamily="34" charset="0"/>
                        </a:rPr>
                        <a:t>relatively quickly</a:t>
                      </a:r>
                      <a:r>
                        <a:rPr lang="de-DE" sz="1800" b="1" i="0" kern="1200" dirty="0">
                          <a:solidFill>
                            <a:schemeClr val="tx1"/>
                          </a:solidFill>
                          <a:effectLst/>
                          <a:latin typeface="+mn-lt"/>
                          <a:ea typeface="+mn-ea"/>
                          <a:cs typeface="+mn-cs"/>
                        </a:rPr>
                        <a:t>.</a:t>
                      </a:r>
                      <a:endParaRPr sz="1400" b="1" u="none" strike="noStrike" cap="none" dirty="0">
                        <a:latin typeface="Century Gothic" panose="020B0502020202020204" pitchFamily="34" charset="0"/>
                      </a:endParaRPr>
                    </a:p>
                  </a:txBody>
                  <a:tcPr marL="91450" marR="91450" marT="45725" marB="45725"/>
                </a:tc>
                <a:extLst>
                  <a:ext uri="{0D108BD9-81ED-4DB2-BD59-A6C34878D82A}">
                    <a16:rowId xmlns:a16="http://schemas.microsoft.com/office/drawing/2014/main" val="10005"/>
                  </a:ext>
                </a:extLst>
              </a:tr>
              <a:tr h="646771">
                <a:tc>
                  <a:txBody>
                    <a:bodyPr/>
                    <a:lstStyle/>
                    <a:p>
                      <a:r>
                        <a:rPr lang="en-GB" sz="2000" u="none" strike="noStrike" cap="none" dirty="0">
                          <a:latin typeface="Century Gothic" panose="020B0502020202020204" pitchFamily="34" charset="0"/>
                        </a:rPr>
                        <a:t>7. </a:t>
                      </a:r>
                      <a:r>
                        <a:rPr lang="en-GB" sz="2000" u="sng" kern="1200" dirty="0">
                          <a:solidFill>
                            <a:schemeClr val="tx1"/>
                          </a:solidFill>
                          <a:effectLst/>
                          <a:latin typeface="+mn-lt"/>
                          <a:ea typeface="+mn-ea"/>
                          <a:cs typeface="+mn-cs"/>
                        </a:rPr>
                        <a:t>If you know</a:t>
                      </a:r>
                      <a:r>
                        <a:rPr lang="en-GB" sz="2000" kern="1200" dirty="0">
                          <a:solidFill>
                            <a:schemeClr val="tx1"/>
                          </a:solidFill>
                          <a:effectLst/>
                          <a:latin typeface="+mn-lt"/>
                          <a:ea typeface="+mn-ea"/>
                          <a:cs typeface="+mn-cs"/>
                        </a:rPr>
                        <a:t> more than one language it helps you to make more friends.</a:t>
                      </a:r>
                      <a:endParaRPr lang="en-GB" sz="1800" kern="1200" dirty="0">
                        <a:solidFill>
                          <a:schemeClr val="tx1"/>
                        </a:solidFill>
                        <a:effectLst/>
                        <a:latin typeface="+mn-lt"/>
                        <a:ea typeface="+mn-ea"/>
                        <a:cs typeface="+mn-cs"/>
                      </a:endParaRPr>
                    </a:p>
                    <a:p>
                      <a:r>
                        <a:rPr lang="en-GB" sz="1800" kern="1200" dirty="0">
                          <a:solidFill>
                            <a:schemeClr val="tx1"/>
                          </a:solidFill>
                          <a:effectLst/>
                          <a:latin typeface="+mn-lt"/>
                          <a:ea typeface="+mn-ea"/>
                          <a:cs typeface="+mn-cs"/>
                        </a:rPr>
                        <a:t>    </a:t>
                      </a:r>
                      <a:endParaRPr sz="1400" u="none" strike="noStrike" cap="none" dirty="0">
                        <a:latin typeface="Century Gothic" panose="020B0502020202020204" pitchFamily="34" charset="0"/>
                      </a:endParaRPr>
                    </a:p>
                  </a:txBody>
                  <a:tcPr marL="91450" marR="91450" marT="45725" marB="45725"/>
                </a:tc>
                <a:extLst>
                  <a:ext uri="{0D108BD9-81ED-4DB2-BD59-A6C34878D82A}">
                    <a16:rowId xmlns:a16="http://schemas.microsoft.com/office/drawing/2014/main" val="10006"/>
                  </a:ext>
                </a:extLst>
              </a:tr>
            </a:tbl>
          </a:graphicData>
        </a:graphic>
      </p:graphicFrame>
      <p:sp>
        <p:nvSpPr>
          <p:cNvPr id="21" name="Speech Bubble: Rectangle with Corners Rounded 20">
            <a:extLst>
              <a:ext uri="{FF2B5EF4-FFF2-40B4-BE49-F238E27FC236}">
                <a16:creationId xmlns:a16="http://schemas.microsoft.com/office/drawing/2014/main" id="{BD07CB39-DD9D-75AF-7569-DE4446D7CC6F}"/>
              </a:ext>
            </a:extLst>
          </p:cNvPr>
          <p:cNvSpPr/>
          <p:nvPr/>
        </p:nvSpPr>
        <p:spPr>
          <a:xfrm>
            <a:off x="5842145" y="401091"/>
            <a:ext cx="1782543" cy="647577"/>
          </a:xfrm>
          <a:prstGeom prst="wedgeRoundRectCallout">
            <a:avLst>
              <a:gd name="adj1" fmla="val -126368"/>
              <a:gd name="adj2" fmla="val 9908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WO1 or WO3 after </a:t>
            </a:r>
            <a:r>
              <a:rPr lang="en-GB" b="1" dirty="0" err="1"/>
              <a:t>dass</a:t>
            </a:r>
            <a:r>
              <a:rPr lang="en-GB" b="1" dirty="0"/>
              <a:t>? </a:t>
            </a:r>
          </a:p>
        </p:txBody>
      </p:sp>
      <p:sp>
        <p:nvSpPr>
          <p:cNvPr id="22" name="Speech Bubble: Rectangle with Corners Rounded 21">
            <a:extLst>
              <a:ext uri="{FF2B5EF4-FFF2-40B4-BE49-F238E27FC236}">
                <a16:creationId xmlns:a16="http://schemas.microsoft.com/office/drawing/2014/main" id="{EBB2072D-2D34-0CD4-B265-F6739223FDF9}"/>
              </a:ext>
            </a:extLst>
          </p:cNvPr>
          <p:cNvSpPr/>
          <p:nvPr/>
        </p:nvSpPr>
        <p:spPr>
          <a:xfrm>
            <a:off x="4317357" y="2260611"/>
            <a:ext cx="1690471" cy="510168"/>
          </a:xfrm>
          <a:prstGeom prst="wedgeRoundRectCallout">
            <a:avLst>
              <a:gd name="adj1" fmla="val -76082"/>
              <a:gd name="adj2" fmla="val -4559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Plural rule 7</a:t>
            </a:r>
          </a:p>
        </p:txBody>
      </p:sp>
      <p:sp>
        <p:nvSpPr>
          <p:cNvPr id="24" name="Speech Bubble: Rectangle with Corners Rounded 23">
            <a:extLst>
              <a:ext uri="{FF2B5EF4-FFF2-40B4-BE49-F238E27FC236}">
                <a16:creationId xmlns:a16="http://schemas.microsoft.com/office/drawing/2014/main" id="{EF32F788-75D1-A8CA-F2AB-78FD92B6D778}"/>
              </a:ext>
            </a:extLst>
          </p:cNvPr>
          <p:cNvSpPr/>
          <p:nvPr/>
        </p:nvSpPr>
        <p:spPr>
          <a:xfrm>
            <a:off x="4035423" y="5994948"/>
            <a:ext cx="2996417" cy="581541"/>
          </a:xfrm>
          <a:prstGeom prst="wedgeRoundRectCallout">
            <a:avLst>
              <a:gd name="adj1" fmla="val 37409"/>
              <a:gd name="adj2" fmla="val -7314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In German you ‘find’ friends not ‘make’ them.</a:t>
            </a:r>
          </a:p>
        </p:txBody>
      </p:sp>
      <p:sp>
        <p:nvSpPr>
          <p:cNvPr id="25" name="Speech Bubble: Rectangle with Corners Rounded 24">
            <a:extLst>
              <a:ext uri="{FF2B5EF4-FFF2-40B4-BE49-F238E27FC236}">
                <a16:creationId xmlns:a16="http://schemas.microsoft.com/office/drawing/2014/main" id="{5519AC44-69C1-3CC4-F2F2-CCAE6A4CE127}"/>
              </a:ext>
            </a:extLst>
          </p:cNvPr>
          <p:cNvSpPr/>
          <p:nvPr/>
        </p:nvSpPr>
        <p:spPr>
          <a:xfrm>
            <a:off x="2261313" y="4567063"/>
            <a:ext cx="1534655" cy="306460"/>
          </a:xfrm>
          <a:prstGeom prst="wedgeRoundRectCallout">
            <a:avLst>
              <a:gd name="adj1" fmla="val 64572"/>
              <a:gd name="adj2" fmla="val -6422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Plural rule 8</a:t>
            </a:r>
          </a:p>
        </p:txBody>
      </p:sp>
      <p:sp>
        <p:nvSpPr>
          <p:cNvPr id="26" name="Speech Bubble: Rectangle with Corners Rounded 25">
            <a:extLst>
              <a:ext uri="{FF2B5EF4-FFF2-40B4-BE49-F238E27FC236}">
                <a16:creationId xmlns:a16="http://schemas.microsoft.com/office/drawing/2014/main" id="{BAFF4FF2-1408-B50E-FF7B-63187ABDF74F}"/>
              </a:ext>
            </a:extLst>
          </p:cNvPr>
          <p:cNvSpPr/>
          <p:nvPr/>
        </p:nvSpPr>
        <p:spPr>
          <a:xfrm>
            <a:off x="9583318" y="5389709"/>
            <a:ext cx="2185261" cy="876180"/>
          </a:xfrm>
          <a:prstGeom prst="wedgeRoundRectCallout">
            <a:avLst>
              <a:gd name="adj1" fmla="val -31314"/>
              <a:gd name="adj2" fmla="val -6848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Some adjectives and adverbs are identical.</a:t>
            </a:r>
          </a:p>
        </p:txBody>
      </p:sp>
      <p:sp>
        <p:nvSpPr>
          <p:cNvPr id="27" name="Speech Bubble: Rectangle with Corners Rounded 26">
            <a:extLst>
              <a:ext uri="{FF2B5EF4-FFF2-40B4-BE49-F238E27FC236}">
                <a16:creationId xmlns:a16="http://schemas.microsoft.com/office/drawing/2014/main" id="{646AAF04-FFF7-3E56-A656-823FC8E22BAE}"/>
              </a:ext>
            </a:extLst>
          </p:cNvPr>
          <p:cNvSpPr/>
          <p:nvPr/>
        </p:nvSpPr>
        <p:spPr>
          <a:xfrm>
            <a:off x="5889356" y="5267348"/>
            <a:ext cx="2525232" cy="353697"/>
          </a:xfrm>
          <a:prstGeom prst="wedgeRoundRectCallout">
            <a:avLst>
              <a:gd name="adj1" fmla="val -17460"/>
              <a:gd name="adj2" fmla="val -7218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Stem change verb!</a:t>
            </a:r>
          </a:p>
        </p:txBody>
      </p:sp>
      <p:sp>
        <p:nvSpPr>
          <p:cNvPr id="28" name="Speech Bubble: Rectangle with Corners Rounded 27">
            <a:extLst>
              <a:ext uri="{FF2B5EF4-FFF2-40B4-BE49-F238E27FC236}">
                <a16:creationId xmlns:a16="http://schemas.microsoft.com/office/drawing/2014/main" id="{3BCE1070-2E45-22A1-AF0A-DE2B2E4332A2}"/>
              </a:ext>
            </a:extLst>
          </p:cNvPr>
          <p:cNvSpPr/>
          <p:nvPr/>
        </p:nvSpPr>
        <p:spPr>
          <a:xfrm>
            <a:off x="8352602" y="3050079"/>
            <a:ext cx="3772884" cy="562708"/>
          </a:xfrm>
          <a:prstGeom prst="wedgeRoundRectCallout">
            <a:avLst>
              <a:gd name="adj1" fmla="val -114812"/>
              <a:gd name="adj2" fmla="val -5836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Here you could make ‘</a:t>
            </a:r>
            <a:r>
              <a:rPr lang="en-GB" b="1" dirty="0" err="1"/>
              <a:t>berühmt</a:t>
            </a:r>
            <a:r>
              <a:rPr lang="en-GB" b="1" dirty="0"/>
              <a:t>’ into a noun ‘famous people’.  </a:t>
            </a:r>
          </a:p>
        </p:txBody>
      </p:sp>
      <p:sp>
        <p:nvSpPr>
          <p:cNvPr id="29" name="Speech Bubble: Rectangle with Corners Rounded 28">
            <a:extLst>
              <a:ext uri="{FF2B5EF4-FFF2-40B4-BE49-F238E27FC236}">
                <a16:creationId xmlns:a16="http://schemas.microsoft.com/office/drawing/2014/main" id="{7DDF8F94-05DD-CAAF-C62A-39D5A26913AA}"/>
              </a:ext>
            </a:extLst>
          </p:cNvPr>
          <p:cNvSpPr/>
          <p:nvPr/>
        </p:nvSpPr>
        <p:spPr>
          <a:xfrm>
            <a:off x="8750247" y="4533777"/>
            <a:ext cx="1666143" cy="373032"/>
          </a:xfrm>
          <a:prstGeom prst="wedgeRoundRectCallout">
            <a:avLst>
              <a:gd name="adj1" fmla="val -100200"/>
              <a:gd name="adj2" fmla="val 5495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Plural rule 9</a:t>
            </a:r>
          </a:p>
        </p:txBody>
      </p:sp>
      <p:sp>
        <p:nvSpPr>
          <p:cNvPr id="15" name="Speech Bubble: Rectangle with Corners Rounded 14">
            <a:extLst>
              <a:ext uri="{FF2B5EF4-FFF2-40B4-BE49-F238E27FC236}">
                <a16:creationId xmlns:a16="http://schemas.microsoft.com/office/drawing/2014/main" id="{5800B3EA-94C6-4396-8A7D-CE1BEE70045D}"/>
              </a:ext>
            </a:extLst>
          </p:cNvPr>
          <p:cNvSpPr/>
          <p:nvPr/>
        </p:nvSpPr>
        <p:spPr>
          <a:xfrm>
            <a:off x="4541267" y="3070520"/>
            <a:ext cx="1534655" cy="389837"/>
          </a:xfrm>
          <a:prstGeom prst="wedgeRoundRectCallout">
            <a:avLst>
              <a:gd name="adj1" fmla="val 69155"/>
              <a:gd name="adj2" fmla="val -6494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either …or</a:t>
            </a:r>
          </a:p>
        </p:txBody>
      </p:sp>
      <p:sp>
        <p:nvSpPr>
          <p:cNvPr id="16" name="Speech Bubble: Rectangle with Corners Rounded 15">
            <a:extLst>
              <a:ext uri="{FF2B5EF4-FFF2-40B4-BE49-F238E27FC236}">
                <a16:creationId xmlns:a16="http://schemas.microsoft.com/office/drawing/2014/main" id="{B0A7968B-E3D3-455B-866C-F12B024148F4}"/>
              </a:ext>
            </a:extLst>
          </p:cNvPr>
          <p:cNvSpPr/>
          <p:nvPr/>
        </p:nvSpPr>
        <p:spPr>
          <a:xfrm>
            <a:off x="265408" y="1659365"/>
            <a:ext cx="1995905" cy="306461"/>
          </a:xfrm>
          <a:prstGeom prst="wedgeRoundRectCallout">
            <a:avLst>
              <a:gd name="adj1" fmla="val 23760"/>
              <a:gd name="adj2" fmla="val -8217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Which ‘know’ ?</a:t>
            </a:r>
          </a:p>
        </p:txBody>
      </p:sp>
      <p:sp>
        <p:nvSpPr>
          <p:cNvPr id="17" name="Speech Bubble: Rectangle with Corners Rounded 16">
            <a:extLst>
              <a:ext uri="{FF2B5EF4-FFF2-40B4-BE49-F238E27FC236}">
                <a16:creationId xmlns:a16="http://schemas.microsoft.com/office/drawing/2014/main" id="{E6E64F1F-47FE-42BD-885D-4B0387FC93B6}"/>
              </a:ext>
            </a:extLst>
          </p:cNvPr>
          <p:cNvSpPr/>
          <p:nvPr/>
        </p:nvSpPr>
        <p:spPr>
          <a:xfrm>
            <a:off x="416526" y="3957244"/>
            <a:ext cx="1995905" cy="306460"/>
          </a:xfrm>
          <a:prstGeom prst="wedgeRoundRectCallout">
            <a:avLst>
              <a:gd name="adj1" fmla="val 23760"/>
              <a:gd name="adj2" fmla="val -8217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Which ‘know’ ?</a:t>
            </a:r>
          </a:p>
        </p:txBody>
      </p:sp>
      <p:sp>
        <p:nvSpPr>
          <p:cNvPr id="18" name="Speech Bubble: Rectangle with Corners Rounded 17">
            <a:extLst>
              <a:ext uri="{FF2B5EF4-FFF2-40B4-BE49-F238E27FC236}">
                <a16:creationId xmlns:a16="http://schemas.microsoft.com/office/drawing/2014/main" id="{EB96EDCE-45B6-42FC-91D0-5B5E225BB8ED}"/>
              </a:ext>
            </a:extLst>
          </p:cNvPr>
          <p:cNvSpPr/>
          <p:nvPr/>
        </p:nvSpPr>
        <p:spPr>
          <a:xfrm>
            <a:off x="325464" y="5267348"/>
            <a:ext cx="1714351" cy="306460"/>
          </a:xfrm>
          <a:prstGeom prst="wedgeRoundRectCallout">
            <a:avLst>
              <a:gd name="adj1" fmla="val 9868"/>
              <a:gd name="adj2" fmla="val -7615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a:t>Wenn</a:t>
            </a:r>
            <a:r>
              <a:rPr lang="en-GB" b="1" dirty="0"/>
              <a:t> + WO3</a:t>
            </a:r>
          </a:p>
        </p:txBody>
      </p:sp>
      <p:pic>
        <p:nvPicPr>
          <p:cNvPr id="30" name="Picture 29" descr="Logo, company name&#10;&#10;Description automatically generated">
            <a:extLst>
              <a:ext uri="{FF2B5EF4-FFF2-40B4-BE49-F238E27FC236}">
                <a16:creationId xmlns:a16="http://schemas.microsoft.com/office/drawing/2014/main" id="{43F19DB5-991B-4AB3-8DD0-BCE7150687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8246" y="31157"/>
            <a:ext cx="2308770" cy="1280646"/>
          </a:xfrm>
          <a:prstGeom prst="rect">
            <a:avLst/>
          </a:prstGeom>
        </p:spPr>
      </p:pic>
    </p:spTree>
    <p:extLst>
      <p:ext uri="{BB962C8B-B14F-4D97-AF65-F5344CB8AC3E}">
        <p14:creationId xmlns:p14="http://schemas.microsoft.com/office/powerpoint/2010/main" val="107437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P spid="25" grpId="0" animBg="1"/>
      <p:bldP spid="26" grpId="0" animBg="1"/>
      <p:bldP spid="27" grpId="0" animBg="1"/>
      <p:bldP spid="28" grpId="0" animBg="1"/>
      <p:bldP spid="29" grpId="0" animBg="1"/>
      <p:bldP spid="15" grpId="0" animBg="1"/>
      <p:bldP spid="16" grpId="0" animBg="1"/>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ABC94-3ABA-95D7-6A0C-7EB0523FAEA5}"/>
              </a:ext>
            </a:extLst>
          </p:cNvPr>
          <p:cNvSpPr>
            <a:spLocks noGrp="1"/>
          </p:cNvSpPr>
          <p:nvPr>
            <p:ph type="title"/>
          </p:nvPr>
        </p:nvSpPr>
        <p:spPr>
          <a:xfrm>
            <a:off x="-1" y="213557"/>
            <a:ext cx="5749871" cy="647577"/>
          </a:xfrm>
        </p:spPr>
        <p:txBody>
          <a:bodyPr/>
          <a:lstStyle/>
          <a:p>
            <a:r>
              <a:rPr lang="en-GB" dirty="0"/>
              <a:t>Wie </a:t>
            </a:r>
            <a:r>
              <a:rPr lang="en-GB" dirty="0" err="1"/>
              <a:t>viele</a:t>
            </a:r>
            <a:r>
              <a:rPr lang="en-GB" dirty="0"/>
              <a:t> </a:t>
            </a:r>
            <a:r>
              <a:rPr lang="en-GB" dirty="0" err="1"/>
              <a:t>Sprachen</a:t>
            </a:r>
            <a:r>
              <a:rPr lang="en-GB" dirty="0"/>
              <a:t>? </a:t>
            </a:r>
          </a:p>
        </p:txBody>
      </p:sp>
      <p:sp>
        <p:nvSpPr>
          <p:cNvPr id="4" name="Google Shape;715;p15">
            <a:extLst>
              <a:ext uri="{FF2B5EF4-FFF2-40B4-BE49-F238E27FC236}">
                <a16:creationId xmlns:a16="http://schemas.microsoft.com/office/drawing/2014/main" id="{15816F2D-BB68-236A-3742-07F5FC10D69B}"/>
              </a:ext>
            </a:extLst>
          </p:cNvPr>
          <p:cNvSpPr/>
          <p:nvPr/>
        </p:nvSpPr>
        <p:spPr>
          <a:xfrm>
            <a:off x="10425595" y="304818"/>
            <a:ext cx="1461605" cy="337596"/>
          </a:xfrm>
          <a:prstGeom prst="roundRect">
            <a:avLst>
              <a:gd name="adj" fmla="val 16667"/>
            </a:avLst>
          </a:prstGeom>
          <a:solidFill>
            <a:schemeClr val="accent1"/>
          </a:solidFill>
          <a:ln w="12700" cap="flat" cmpd="sng">
            <a:solidFill>
              <a:schemeClr val="tx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D3C3C"/>
              </a:buClr>
              <a:buSzPts val="2000"/>
              <a:buFont typeface="Century Gothic"/>
              <a:buNone/>
              <a:tabLst/>
              <a:defRPr/>
            </a:pPr>
            <a:r>
              <a:rPr kumimoji="0" lang="en-GB" sz="200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schreiben</a:t>
            </a:r>
            <a:endParaRPr kumimoji="0" sz="200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aphicFrame>
        <p:nvGraphicFramePr>
          <p:cNvPr id="5" name="Google Shape;716;p15">
            <a:extLst>
              <a:ext uri="{FF2B5EF4-FFF2-40B4-BE49-F238E27FC236}">
                <a16:creationId xmlns:a16="http://schemas.microsoft.com/office/drawing/2014/main" id="{63535F94-B5C7-25B9-4572-6BC7268F1885}"/>
              </a:ext>
            </a:extLst>
          </p:cNvPr>
          <p:cNvGraphicFramePr/>
          <p:nvPr>
            <p:extLst>
              <p:ext uri="{D42A27DB-BD31-4B8C-83A1-F6EECF244321}">
                <p14:modId xmlns:p14="http://schemas.microsoft.com/office/powerpoint/2010/main" val="4070138098"/>
              </p:ext>
            </p:extLst>
          </p:nvPr>
        </p:nvGraphicFramePr>
        <p:xfrm>
          <a:off x="325464" y="883402"/>
          <a:ext cx="11739966" cy="5432992"/>
        </p:xfrm>
        <a:graphic>
          <a:graphicData uri="http://schemas.openxmlformats.org/drawingml/2006/table">
            <a:tbl>
              <a:tblPr firstRow="1" bandRow="1">
                <a:noFill/>
              </a:tblPr>
              <a:tblGrid>
                <a:gridCol w="11739966">
                  <a:extLst>
                    <a:ext uri="{9D8B030D-6E8A-4147-A177-3AD203B41FA5}">
                      <a16:colId xmlns:a16="http://schemas.microsoft.com/office/drawing/2014/main" val="20000"/>
                    </a:ext>
                  </a:extLst>
                </a:gridCol>
              </a:tblGrid>
              <a:tr h="472892">
                <a:tc>
                  <a:txBody>
                    <a:bodyPr/>
                    <a:lstStyle/>
                    <a:p>
                      <a:pPr marL="0" marR="0" lvl="0" indent="0" algn="l" rtl="0">
                        <a:lnSpc>
                          <a:spcPct val="100000"/>
                        </a:lnSpc>
                        <a:spcBef>
                          <a:spcPts val="0"/>
                        </a:spcBef>
                        <a:spcAft>
                          <a:spcPts val="0"/>
                        </a:spcAft>
                        <a:buClr>
                          <a:srgbClr val="000000"/>
                        </a:buClr>
                        <a:buSzPts val="2000"/>
                        <a:buFont typeface="Arial"/>
                        <a:buNone/>
                      </a:pPr>
                      <a:r>
                        <a:rPr lang="en-GB" sz="2000" b="1" u="none" strike="noStrike" cap="none" dirty="0" err="1">
                          <a:latin typeface="Century Gothic" panose="020B0502020202020204" pitchFamily="34" charset="0"/>
                        </a:rPr>
                        <a:t>Schreib</a:t>
                      </a:r>
                      <a:r>
                        <a:rPr lang="en-GB" sz="2000" b="1" u="none" strike="noStrike" cap="none" dirty="0">
                          <a:latin typeface="Century Gothic" panose="020B0502020202020204" pitchFamily="34" charset="0"/>
                        </a:rPr>
                        <a:t> die </a:t>
                      </a:r>
                      <a:r>
                        <a:rPr lang="en-GB" sz="2000" b="1" u="none" strike="noStrike" cap="none" dirty="0" err="1">
                          <a:latin typeface="Century Gothic" panose="020B0502020202020204" pitchFamily="34" charset="0"/>
                        </a:rPr>
                        <a:t>Sätze</a:t>
                      </a:r>
                      <a:r>
                        <a:rPr lang="en-GB" sz="2000" b="1" u="none" strike="noStrike" cap="none" dirty="0">
                          <a:latin typeface="Century Gothic" panose="020B0502020202020204" pitchFamily="34" charset="0"/>
                        </a:rPr>
                        <a:t> auf Deutsch.</a:t>
                      </a:r>
                      <a:endParaRPr sz="1400" b="1" u="none" strike="noStrike" cap="none" dirty="0">
                        <a:latin typeface="Century Gothic" panose="020B0502020202020204" pitchFamily="34" charset="0"/>
                      </a:endParaRPr>
                    </a:p>
                  </a:txBody>
                  <a:tcPr marL="91450" marR="91450" marT="45725" marB="45725" anchor="ctr"/>
                </a:tc>
                <a:extLst>
                  <a:ext uri="{0D108BD9-81ED-4DB2-BD59-A6C34878D82A}">
                    <a16:rowId xmlns:a16="http://schemas.microsoft.com/office/drawing/2014/main" val="10000"/>
                  </a:ext>
                </a:extLst>
              </a:tr>
              <a:tr h="78953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Century Gothic" panose="020B0502020202020204" pitchFamily="34" charset="0"/>
                        </a:rPr>
                        <a:t>1. </a:t>
                      </a:r>
                      <a:r>
                        <a:rPr lang="en-GB" sz="2000" u="sng" strike="noStrike" cap="none" dirty="0">
                          <a:latin typeface="Century Gothic" panose="020B0502020202020204" pitchFamily="34" charset="0"/>
                        </a:rPr>
                        <a:t>We know</a:t>
                      </a:r>
                      <a:r>
                        <a:rPr lang="en-GB" sz="2000" u="none" strike="noStrike" cap="none" dirty="0">
                          <a:latin typeface="Century Gothic" panose="020B0502020202020204" pitchFamily="34" charset="0"/>
                        </a:rPr>
                        <a:t> that </a:t>
                      </a:r>
                      <a:r>
                        <a:rPr lang="en-GB" sz="2000" u="sng" strike="noStrike" cap="none" dirty="0">
                          <a:latin typeface="Century Gothic" panose="020B0502020202020204" pitchFamily="34" charset="0"/>
                        </a:rPr>
                        <a:t>many people only speak</a:t>
                      </a:r>
                      <a:r>
                        <a:rPr lang="en-GB" sz="2000" u="none" strike="noStrike" cap="none" dirty="0">
                          <a:latin typeface="Century Gothic" panose="020B0502020202020204" pitchFamily="34" charset="0"/>
                        </a:rPr>
                        <a:t> one language.  </a:t>
                      </a:r>
                    </a:p>
                    <a:p>
                      <a:pPr marL="0" marR="0" lvl="0" indent="0" algn="l" rtl="0">
                        <a:lnSpc>
                          <a:spcPct val="100000"/>
                        </a:lnSpc>
                        <a:spcBef>
                          <a:spcPts val="0"/>
                        </a:spcBef>
                        <a:spcAft>
                          <a:spcPts val="0"/>
                        </a:spcAft>
                        <a:buClr>
                          <a:srgbClr val="000000"/>
                        </a:buClr>
                        <a:buSzPts val="2000"/>
                        <a:buFont typeface="Arial"/>
                        <a:buNone/>
                      </a:pPr>
                      <a:r>
                        <a:rPr lang="de-DE" sz="1800" b="0" i="0" kern="1200" dirty="0">
                          <a:solidFill>
                            <a:schemeClr val="tx1"/>
                          </a:solidFill>
                          <a:effectLst/>
                          <a:latin typeface="+mn-lt"/>
                          <a:ea typeface="+mn-ea"/>
                          <a:cs typeface="+mn-cs"/>
                        </a:rPr>
                        <a:t>   </a:t>
                      </a:r>
                      <a:r>
                        <a:rPr lang="de-DE" sz="1800" b="1" i="0" kern="1200" dirty="0">
                          <a:solidFill>
                            <a:schemeClr val="tx1"/>
                          </a:solidFill>
                          <a:effectLst/>
                          <a:latin typeface="+mn-lt"/>
                          <a:ea typeface="+mn-ea"/>
                          <a:cs typeface="+mn-cs"/>
                        </a:rPr>
                        <a:t> </a:t>
                      </a:r>
                      <a:endParaRPr sz="1400" b="1" u="none" strike="noStrike" cap="none" dirty="0">
                        <a:latin typeface="Century Gothic" panose="020B0502020202020204" pitchFamily="34" charset="0"/>
                      </a:endParaRPr>
                    </a:p>
                  </a:txBody>
                  <a:tcPr marL="91450" marR="91450" marT="45725" marB="45725"/>
                </a:tc>
                <a:extLst>
                  <a:ext uri="{0D108BD9-81ED-4DB2-BD59-A6C34878D82A}">
                    <a16:rowId xmlns:a16="http://schemas.microsoft.com/office/drawing/2014/main" val="10001"/>
                  </a:ext>
                </a:extLst>
              </a:tr>
              <a:tr h="872563">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mn-lt"/>
                        </a:rPr>
                        <a:t>2. Why? They have </a:t>
                      </a:r>
                      <a:r>
                        <a:rPr lang="en-GB" sz="2000" u="sng" strike="noStrike" cap="none" dirty="0">
                          <a:latin typeface="+mn-lt"/>
                        </a:rPr>
                        <a:t>many fears</a:t>
                      </a:r>
                      <a:r>
                        <a:rPr lang="en-GB" sz="2000" u="none" strike="noStrike" cap="none" dirty="0">
                          <a:latin typeface="+mn-lt"/>
                        </a:rPr>
                        <a:t>.</a:t>
                      </a:r>
                    </a:p>
                    <a:p>
                      <a:pPr marL="0" marR="0" lvl="0" indent="0" algn="l" rtl="0">
                        <a:lnSpc>
                          <a:spcPct val="100000"/>
                        </a:lnSpc>
                        <a:spcBef>
                          <a:spcPts val="0"/>
                        </a:spcBef>
                        <a:spcAft>
                          <a:spcPts val="0"/>
                        </a:spcAft>
                        <a:buClr>
                          <a:srgbClr val="000000"/>
                        </a:buClr>
                        <a:buSzPts val="2000"/>
                        <a:buFont typeface="Arial"/>
                        <a:buNone/>
                      </a:pPr>
                      <a:r>
                        <a:rPr lang="en-GB" sz="2000" b="0" i="0" kern="1200" dirty="0">
                          <a:solidFill>
                            <a:schemeClr val="tx1"/>
                          </a:solidFill>
                          <a:effectLst/>
                          <a:latin typeface="+mn-lt"/>
                          <a:ea typeface="+mn-ea"/>
                          <a:cs typeface="+mn-cs"/>
                        </a:rPr>
                        <a:t>     </a:t>
                      </a:r>
                      <a:endParaRPr lang="en-GB" sz="2000" b="1" u="none" strike="noStrike" cap="none" dirty="0">
                        <a:latin typeface="+mn-lt"/>
                      </a:endParaRPr>
                    </a:p>
                  </a:txBody>
                  <a:tcPr marL="91450" marR="91450" marT="45725" marB="45725"/>
                </a:tc>
                <a:extLst>
                  <a:ext uri="{0D108BD9-81ED-4DB2-BD59-A6C34878D82A}">
                    <a16:rowId xmlns:a16="http://schemas.microsoft.com/office/drawing/2014/main" val="386964814"/>
                  </a:ext>
                </a:extLst>
              </a:tr>
              <a:tr h="857643">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Century Gothic" panose="020B0502020202020204" pitchFamily="34" charset="0"/>
                        </a:rPr>
                        <a:t>3. </a:t>
                      </a:r>
                      <a:r>
                        <a:rPr lang="en-GB" sz="2000" u="sng" strike="noStrike" cap="none" dirty="0">
                          <a:latin typeface="Century Gothic" panose="020B0502020202020204" pitchFamily="34" charset="0"/>
                        </a:rPr>
                        <a:t>Do you know</a:t>
                      </a:r>
                      <a:r>
                        <a:rPr lang="en-GB" sz="2000" u="none" strike="noStrike" cap="none" dirty="0">
                          <a:latin typeface="Century Gothic" panose="020B0502020202020204" pitchFamily="34" charset="0"/>
                        </a:rPr>
                        <a:t> Natalie Portman or Novak </a:t>
                      </a:r>
                      <a:r>
                        <a:rPr lang="en-GB" sz="2000" u="none" strike="noStrike" cap="none" dirty="0" err="1">
                          <a:latin typeface="Century Gothic" panose="020B0502020202020204" pitchFamily="34" charset="0"/>
                        </a:rPr>
                        <a:t>Đoković</a:t>
                      </a:r>
                      <a:r>
                        <a:rPr lang="en-GB" sz="2000" u="none" strike="noStrike" cap="none" dirty="0">
                          <a:latin typeface="Century Gothic" panose="020B0502020202020204" pitchFamily="34" charset="0"/>
                        </a:rPr>
                        <a:t>?</a:t>
                      </a:r>
                      <a:r>
                        <a:rPr lang="en-GB" sz="1800" b="0" i="0" kern="1200" dirty="0">
                          <a:solidFill>
                            <a:schemeClr val="tx1"/>
                          </a:solidFill>
                          <a:effectLst/>
                          <a:latin typeface="+mn-lt"/>
                          <a:ea typeface="+mn-ea"/>
                          <a:cs typeface="+mn-cs"/>
                        </a:rPr>
                        <a:t>    </a:t>
                      </a:r>
                      <a:endParaRPr lang="en-GB" sz="1400" b="1" u="none" strike="noStrike" cap="none" dirty="0">
                        <a:latin typeface="Century Gothic" panose="020B0502020202020204" pitchFamily="34" charset="0"/>
                      </a:endParaRPr>
                    </a:p>
                  </a:txBody>
                  <a:tcPr marL="91450" marR="91450" marT="45725" marB="45725"/>
                </a:tc>
                <a:extLst>
                  <a:ext uri="{0D108BD9-81ED-4DB2-BD59-A6C34878D82A}">
                    <a16:rowId xmlns:a16="http://schemas.microsoft.com/office/drawing/2014/main" val="10002"/>
                  </a:ext>
                </a:extLst>
              </a:tr>
              <a:tr h="825417">
                <a:tc>
                  <a:txBody>
                    <a:bodyPr/>
                    <a:lstStyle/>
                    <a:p>
                      <a:pPr marL="0" marR="0" lvl="0" indent="0" algn="l" rtl="0">
                        <a:lnSpc>
                          <a:spcPct val="100000"/>
                        </a:lnSpc>
                        <a:spcBef>
                          <a:spcPts val="0"/>
                        </a:spcBef>
                        <a:spcAft>
                          <a:spcPts val="0"/>
                        </a:spcAft>
                        <a:buClr>
                          <a:schemeClr val="dk1"/>
                        </a:buClr>
                        <a:buSzPts val="2000"/>
                        <a:buFont typeface="Century Gothic"/>
                        <a:buNone/>
                      </a:pPr>
                      <a:r>
                        <a:rPr lang="en-GB" sz="2000" u="none" strike="noStrike" cap="none" dirty="0">
                          <a:latin typeface="Century Gothic" panose="020B0502020202020204" pitchFamily="34" charset="0"/>
                        </a:rPr>
                        <a:t>4. </a:t>
                      </a:r>
                      <a:r>
                        <a:rPr lang="en-GB" sz="2000" u="sng" strike="noStrike" cap="none" dirty="0">
                          <a:latin typeface="Century Gothic" panose="020B0502020202020204" pitchFamily="34" charset="0"/>
                        </a:rPr>
                        <a:t>She speaks </a:t>
                      </a:r>
                      <a:r>
                        <a:rPr lang="en-GB" sz="2000" u="none" strike="noStrike" cap="none" dirty="0">
                          <a:latin typeface="Century Gothic" panose="020B0502020202020204" pitchFamily="34" charset="0"/>
                        </a:rPr>
                        <a:t>five languages and he speaks seven.</a:t>
                      </a:r>
                    </a:p>
                    <a:p>
                      <a:pPr marL="0" marR="0" lvl="0" indent="0" algn="l" rtl="0">
                        <a:lnSpc>
                          <a:spcPct val="100000"/>
                        </a:lnSpc>
                        <a:spcBef>
                          <a:spcPts val="0"/>
                        </a:spcBef>
                        <a:spcAft>
                          <a:spcPts val="0"/>
                        </a:spcAft>
                        <a:buClr>
                          <a:schemeClr val="dk1"/>
                        </a:buClr>
                        <a:buSzPts val="2000"/>
                        <a:buFont typeface="Century Gothic"/>
                        <a:buNone/>
                      </a:pPr>
                      <a:r>
                        <a:rPr lang="en-GB" sz="2000" u="none" strike="noStrike" cap="none" dirty="0">
                          <a:latin typeface="Century Gothic" panose="020B0502020202020204" pitchFamily="34" charset="0"/>
                        </a:rPr>
                        <a:t>    </a:t>
                      </a:r>
                      <a:endParaRPr sz="2000" u="none" strike="noStrike" cap="none" dirty="0">
                        <a:latin typeface="Century Gothic" panose="020B0502020202020204" pitchFamily="34" charset="0"/>
                      </a:endParaRPr>
                    </a:p>
                  </a:txBody>
                  <a:tcPr marL="91450" marR="91450" marT="45725" marB="45725"/>
                </a:tc>
                <a:extLst>
                  <a:ext uri="{0D108BD9-81ED-4DB2-BD59-A6C34878D82A}">
                    <a16:rowId xmlns:a16="http://schemas.microsoft.com/office/drawing/2014/main" val="10003"/>
                  </a:ext>
                </a:extLst>
              </a:tr>
              <a:tr h="825417">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latin typeface="Century Gothic" panose="020B0502020202020204" pitchFamily="34" charset="0"/>
                        </a:rPr>
                        <a:t>5. </a:t>
                      </a:r>
                      <a:r>
                        <a:rPr kumimoji="0" lang="de-DE"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So </a:t>
                      </a:r>
                      <a:r>
                        <a:rPr kumimoji="0" lang="de-DE" sz="2000" b="0" i="0" u="sng"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you can have</a:t>
                      </a:r>
                      <a:r>
                        <a:rPr kumimoji="0" lang="de-DE"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more </a:t>
                      </a:r>
                      <a:r>
                        <a:rPr kumimoji="0" lang="de-DE" sz="2000" b="0" i="0" u="sng"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interests</a:t>
                      </a:r>
                      <a:r>
                        <a:rPr kumimoji="0" lang="de-DE"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 for example, sport and languages.</a:t>
                      </a: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de-DE" sz="20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endParaRPr kumimoji="0" lang="de-DE"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a:txBody>
                  <a:tcPr marL="91450" marR="91450" marT="45725" marB="45725"/>
                </a:tc>
                <a:extLst>
                  <a:ext uri="{0D108BD9-81ED-4DB2-BD59-A6C34878D82A}">
                    <a16:rowId xmlns:a16="http://schemas.microsoft.com/office/drawing/2014/main" val="10004"/>
                  </a:ext>
                </a:extLst>
              </a:tr>
              <a:tr h="78953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Century Gothic" panose="020B0502020202020204" pitchFamily="34" charset="0"/>
                        </a:rPr>
                        <a:t>6. </a:t>
                      </a:r>
                      <a:r>
                        <a:rPr lang="en-GB" sz="2000" u="sng" strike="noStrike" cap="none" dirty="0">
                          <a:latin typeface="Century Gothic" panose="020B0502020202020204" pitchFamily="34" charset="0"/>
                        </a:rPr>
                        <a:t>You see </a:t>
                      </a:r>
                      <a:r>
                        <a:rPr lang="en-GB" sz="2000" u="none" strike="noStrike" cap="none" dirty="0">
                          <a:latin typeface="Century Gothic" panose="020B0502020202020204" pitchFamily="34" charset="0"/>
                        </a:rPr>
                        <a:t>the</a:t>
                      </a:r>
                      <a:r>
                        <a:rPr lang="en-GB" sz="2000" u="sng" strike="noStrike" cap="none" dirty="0">
                          <a:latin typeface="Century Gothic" panose="020B0502020202020204" pitchFamily="34" charset="0"/>
                        </a:rPr>
                        <a:t> results </a:t>
                      </a:r>
                      <a:r>
                        <a:rPr lang="en-GB" sz="2000" u="none" strike="noStrike" cap="none" dirty="0">
                          <a:latin typeface="Century Gothic" panose="020B0502020202020204" pitchFamily="34" charset="0"/>
                        </a:rPr>
                        <a:t>quickly, </a:t>
                      </a:r>
                      <a:r>
                        <a:rPr lang="en-GB" sz="2000" u="sng" strike="noStrike" cap="none" dirty="0">
                          <a:latin typeface="Century Gothic" panose="020B0502020202020204" pitchFamily="34" charset="0"/>
                        </a:rPr>
                        <a:t>if you practise often</a:t>
                      </a:r>
                      <a:r>
                        <a:rPr lang="en-GB" sz="2000" u="none" strike="noStrike" cap="none" dirty="0">
                          <a:latin typeface="Century Gothic" panose="020B0502020202020204" pitchFamily="34" charset="0"/>
                        </a:rPr>
                        <a:t>.</a:t>
                      </a:r>
                    </a:p>
                    <a:p>
                      <a:pPr marL="0" marR="0" lvl="0" indent="0" algn="l" rtl="0">
                        <a:lnSpc>
                          <a:spcPct val="100000"/>
                        </a:lnSpc>
                        <a:spcBef>
                          <a:spcPts val="0"/>
                        </a:spcBef>
                        <a:spcAft>
                          <a:spcPts val="0"/>
                        </a:spcAft>
                        <a:buClr>
                          <a:srgbClr val="000000"/>
                        </a:buClr>
                        <a:buSzPts val="2000"/>
                        <a:buFont typeface="Arial"/>
                        <a:buNone/>
                      </a:pPr>
                      <a:r>
                        <a:rPr lang="de-DE" sz="1800" b="0" i="0" kern="1200" dirty="0">
                          <a:solidFill>
                            <a:schemeClr val="tx1"/>
                          </a:solidFill>
                          <a:effectLst/>
                          <a:latin typeface="+mn-lt"/>
                          <a:ea typeface="+mn-ea"/>
                          <a:cs typeface="+mn-cs"/>
                        </a:rPr>
                        <a:t>    </a:t>
                      </a:r>
                      <a:endParaRPr sz="1400" b="1" u="none" strike="noStrike" cap="none" dirty="0">
                        <a:latin typeface="Century Gothic" panose="020B0502020202020204" pitchFamily="34" charset="0"/>
                      </a:endParaRPr>
                    </a:p>
                  </a:txBody>
                  <a:tcPr marL="91450" marR="91450" marT="45725" marB="45725"/>
                </a:tc>
                <a:extLst>
                  <a:ext uri="{0D108BD9-81ED-4DB2-BD59-A6C34878D82A}">
                    <a16:rowId xmlns:a16="http://schemas.microsoft.com/office/drawing/2014/main" val="10005"/>
                  </a:ext>
                </a:extLst>
              </a:tr>
            </a:tbl>
          </a:graphicData>
        </a:graphic>
      </p:graphicFrame>
      <p:pic>
        <p:nvPicPr>
          <p:cNvPr id="7" name="Picture 6" descr="Logo, company name&#10;&#10;Description automatically generated">
            <a:extLst>
              <a:ext uri="{FF2B5EF4-FFF2-40B4-BE49-F238E27FC236}">
                <a16:creationId xmlns:a16="http://schemas.microsoft.com/office/drawing/2014/main" id="{6E297CDB-9250-1218-F2EF-678A14C87D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8246" y="31157"/>
            <a:ext cx="2308770" cy="1280646"/>
          </a:xfrm>
          <a:prstGeom prst="rect">
            <a:avLst/>
          </a:prstGeom>
        </p:spPr>
      </p:pic>
      <p:sp>
        <p:nvSpPr>
          <p:cNvPr id="17" name="Speech Bubble: Rectangle with Corners Rounded 16">
            <a:extLst>
              <a:ext uri="{FF2B5EF4-FFF2-40B4-BE49-F238E27FC236}">
                <a16:creationId xmlns:a16="http://schemas.microsoft.com/office/drawing/2014/main" id="{98539399-CFFC-450F-8D10-E783E037C4B6}"/>
              </a:ext>
            </a:extLst>
          </p:cNvPr>
          <p:cNvSpPr/>
          <p:nvPr/>
        </p:nvSpPr>
        <p:spPr>
          <a:xfrm>
            <a:off x="5550860" y="439120"/>
            <a:ext cx="1782543" cy="647577"/>
          </a:xfrm>
          <a:prstGeom prst="wedgeRoundRectCallout">
            <a:avLst>
              <a:gd name="adj1" fmla="val -126368"/>
              <a:gd name="adj2" fmla="val 9908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WO1 or WO3 after </a:t>
            </a:r>
            <a:r>
              <a:rPr lang="en-GB" b="1" dirty="0" err="1"/>
              <a:t>dass</a:t>
            </a:r>
            <a:r>
              <a:rPr lang="en-GB" b="1" dirty="0"/>
              <a:t>? </a:t>
            </a:r>
          </a:p>
        </p:txBody>
      </p:sp>
      <p:sp>
        <p:nvSpPr>
          <p:cNvPr id="19" name="Speech Bubble: Rectangle with Corners Rounded 18">
            <a:extLst>
              <a:ext uri="{FF2B5EF4-FFF2-40B4-BE49-F238E27FC236}">
                <a16:creationId xmlns:a16="http://schemas.microsoft.com/office/drawing/2014/main" id="{52057FFE-667A-44CC-9156-4D810BB1C389}"/>
              </a:ext>
            </a:extLst>
          </p:cNvPr>
          <p:cNvSpPr/>
          <p:nvPr/>
        </p:nvSpPr>
        <p:spPr>
          <a:xfrm>
            <a:off x="2441217" y="5081382"/>
            <a:ext cx="1534655" cy="306460"/>
          </a:xfrm>
          <a:prstGeom prst="wedgeRoundRectCallout">
            <a:avLst>
              <a:gd name="adj1" fmla="val 64572"/>
              <a:gd name="adj2" fmla="val -6422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Plural rule 8</a:t>
            </a:r>
          </a:p>
        </p:txBody>
      </p:sp>
      <p:sp>
        <p:nvSpPr>
          <p:cNvPr id="20" name="Speech Bubble: Rectangle with Corners Rounded 19">
            <a:extLst>
              <a:ext uri="{FF2B5EF4-FFF2-40B4-BE49-F238E27FC236}">
                <a16:creationId xmlns:a16="http://schemas.microsoft.com/office/drawing/2014/main" id="{2D510AF5-5E5A-4BFE-A65A-45C19A125FBE}"/>
              </a:ext>
            </a:extLst>
          </p:cNvPr>
          <p:cNvSpPr/>
          <p:nvPr/>
        </p:nvSpPr>
        <p:spPr>
          <a:xfrm>
            <a:off x="4524242" y="5912982"/>
            <a:ext cx="5372923" cy="400110"/>
          </a:xfrm>
          <a:prstGeom prst="wedgeRoundRectCallout">
            <a:avLst>
              <a:gd name="adj1" fmla="val -61477"/>
              <a:gd name="adj2" fmla="val -7157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Some adjectives and adverbs are identical.</a:t>
            </a:r>
          </a:p>
        </p:txBody>
      </p:sp>
      <p:sp>
        <p:nvSpPr>
          <p:cNvPr id="21" name="Speech Bubble: Rectangle with Corners Rounded 20">
            <a:extLst>
              <a:ext uri="{FF2B5EF4-FFF2-40B4-BE49-F238E27FC236}">
                <a16:creationId xmlns:a16="http://schemas.microsoft.com/office/drawing/2014/main" id="{AFF3ACF2-68E8-4F77-ADBB-C6A0CB311278}"/>
              </a:ext>
            </a:extLst>
          </p:cNvPr>
          <p:cNvSpPr/>
          <p:nvPr/>
        </p:nvSpPr>
        <p:spPr>
          <a:xfrm>
            <a:off x="207391" y="5962697"/>
            <a:ext cx="2525232" cy="353697"/>
          </a:xfrm>
          <a:prstGeom prst="wedgeRoundRectCallout">
            <a:avLst>
              <a:gd name="adj1" fmla="val -17460"/>
              <a:gd name="adj2" fmla="val -7218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Stem change verb!</a:t>
            </a:r>
          </a:p>
        </p:txBody>
      </p:sp>
      <p:sp>
        <p:nvSpPr>
          <p:cNvPr id="22" name="Speech Bubble: Rectangle with Corners Rounded 21">
            <a:extLst>
              <a:ext uri="{FF2B5EF4-FFF2-40B4-BE49-F238E27FC236}">
                <a16:creationId xmlns:a16="http://schemas.microsoft.com/office/drawing/2014/main" id="{424C530D-EEE7-4FA2-B193-E80C8F312107}"/>
              </a:ext>
            </a:extLst>
          </p:cNvPr>
          <p:cNvSpPr/>
          <p:nvPr/>
        </p:nvSpPr>
        <p:spPr>
          <a:xfrm>
            <a:off x="2795361" y="5942065"/>
            <a:ext cx="1666143" cy="373032"/>
          </a:xfrm>
          <a:prstGeom prst="wedgeRoundRectCallout">
            <a:avLst>
              <a:gd name="adj1" fmla="val -44474"/>
              <a:gd name="adj2" fmla="val -6949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Plural rule 9</a:t>
            </a:r>
          </a:p>
        </p:txBody>
      </p:sp>
      <p:sp>
        <p:nvSpPr>
          <p:cNvPr id="23" name="Speech Bubble: Rectangle with Corners Rounded 22">
            <a:extLst>
              <a:ext uri="{FF2B5EF4-FFF2-40B4-BE49-F238E27FC236}">
                <a16:creationId xmlns:a16="http://schemas.microsoft.com/office/drawing/2014/main" id="{471B756B-B133-45D6-B894-B575ECB5B8D0}"/>
              </a:ext>
            </a:extLst>
          </p:cNvPr>
          <p:cNvSpPr/>
          <p:nvPr/>
        </p:nvSpPr>
        <p:spPr>
          <a:xfrm>
            <a:off x="207391" y="1812595"/>
            <a:ext cx="1995905" cy="306461"/>
          </a:xfrm>
          <a:prstGeom prst="wedgeRoundRectCallout">
            <a:avLst>
              <a:gd name="adj1" fmla="val 23760"/>
              <a:gd name="adj2" fmla="val -8217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Which ‘know’ ?</a:t>
            </a:r>
          </a:p>
        </p:txBody>
      </p:sp>
      <p:sp>
        <p:nvSpPr>
          <p:cNvPr id="24" name="Speech Bubble: Rectangle with Corners Rounded 23">
            <a:extLst>
              <a:ext uri="{FF2B5EF4-FFF2-40B4-BE49-F238E27FC236}">
                <a16:creationId xmlns:a16="http://schemas.microsoft.com/office/drawing/2014/main" id="{81E11F11-1826-4212-BB28-57CC18EF0D89}"/>
              </a:ext>
            </a:extLst>
          </p:cNvPr>
          <p:cNvSpPr/>
          <p:nvPr/>
        </p:nvSpPr>
        <p:spPr>
          <a:xfrm>
            <a:off x="325464" y="3446668"/>
            <a:ext cx="1995905" cy="306460"/>
          </a:xfrm>
          <a:prstGeom prst="wedgeRoundRectCallout">
            <a:avLst>
              <a:gd name="adj1" fmla="val 23760"/>
              <a:gd name="adj2" fmla="val -8217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Which ‘know’ ?</a:t>
            </a:r>
          </a:p>
        </p:txBody>
      </p:sp>
      <p:sp>
        <p:nvSpPr>
          <p:cNvPr id="25" name="Speech Bubble: Rectangle with Corners Rounded 24">
            <a:extLst>
              <a:ext uri="{FF2B5EF4-FFF2-40B4-BE49-F238E27FC236}">
                <a16:creationId xmlns:a16="http://schemas.microsoft.com/office/drawing/2014/main" id="{E571902C-3C7E-4D1B-86A8-5837D189C119}"/>
              </a:ext>
            </a:extLst>
          </p:cNvPr>
          <p:cNvSpPr/>
          <p:nvPr/>
        </p:nvSpPr>
        <p:spPr>
          <a:xfrm>
            <a:off x="6936307" y="5486028"/>
            <a:ext cx="1714351" cy="306460"/>
          </a:xfrm>
          <a:prstGeom prst="wedgeRoundRectCallout">
            <a:avLst>
              <a:gd name="adj1" fmla="val -74652"/>
              <a:gd name="adj2" fmla="val 6614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a:t>Wenn</a:t>
            </a:r>
            <a:r>
              <a:rPr lang="en-GB" b="1" dirty="0"/>
              <a:t> + WO3</a:t>
            </a:r>
          </a:p>
        </p:txBody>
      </p:sp>
      <p:sp>
        <p:nvSpPr>
          <p:cNvPr id="26" name="Speech Bubble: Rectangle with Corners Rounded 25">
            <a:extLst>
              <a:ext uri="{FF2B5EF4-FFF2-40B4-BE49-F238E27FC236}">
                <a16:creationId xmlns:a16="http://schemas.microsoft.com/office/drawing/2014/main" id="{F66D547E-9D38-4022-9087-8CAA7B8EB15E}"/>
              </a:ext>
            </a:extLst>
          </p:cNvPr>
          <p:cNvSpPr/>
          <p:nvPr/>
        </p:nvSpPr>
        <p:spPr>
          <a:xfrm>
            <a:off x="4460394" y="2164880"/>
            <a:ext cx="1534655" cy="306460"/>
          </a:xfrm>
          <a:prstGeom prst="wedgeRoundRectCallout">
            <a:avLst>
              <a:gd name="adj1" fmla="val -63762"/>
              <a:gd name="adj2" fmla="val 922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Plural rule 7</a:t>
            </a:r>
          </a:p>
        </p:txBody>
      </p:sp>
      <p:sp>
        <p:nvSpPr>
          <p:cNvPr id="15" name="TextBox 14">
            <a:extLst>
              <a:ext uri="{FF2B5EF4-FFF2-40B4-BE49-F238E27FC236}">
                <a16:creationId xmlns:a16="http://schemas.microsoft.com/office/drawing/2014/main" id="{D97F31E1-27FB-4354-AA80-E583E75E9CD4}"/>
              </a:ext>
            </a:extLst>
          </p:cNvPr>
          <p:cNvSpPr txBox="1"/>
          <p:nvPr/>
        </p:nvSpPr>
        <p:spPr>
          <a:xfrm>
            <a:off x="593991" y="1705068"/>
            <a:ext cx="9447156" cy="400110"/>
          </a:xfrm>
          <a:prstGeom prst="rect">
            <a:avLst/>
          </a:prstGeom>
          <a:noFill/>
        </p:spPr>
        <p:txBody>
          <a:bodyPr wrap="square">
            <a:spAutoFit/>
          </a:bodyPr>
          <a:lstStyle/>
          <a:p>
            <a:r>
              <a:rPr kumimoji="0" lang="de-DE" sz="2000" b="1" i="0" u="none" strike="noStrike" kern="1200" cap="none" spc="0" normalizeH="0" baseline="0" noProof="0" dirty="0">
                <a:ln>
                  <a:noFill/>
                </a:ln>
                <a:solidFill>
                  <a:srgbClr val="525050"/>
                </a:solidFill>
                <a:effectLst/>
                <a:uLnTx/>
                <a:uFillTx/>
                <a:latin typeface="Century Gothic"/>
                <a:ea typeface="+mn-ea"/>
                <a:cs typeface="+mn-cs"/>
              </a:rPr>
              <a:t>Wir wissen, dass viele Leute nur eine Sprache sprechen. </a:t>
            </a:r>
            <a:endParaRPr lang="en-GB" sz="2000" dirty="0"/>
          </a:p>
        </p:txBody>
      </p:sp>
      <p:sp>
        <p:nvSpPr>
          <p:cNvPr id="16" name="TextBox 15">
            <a:extLst>
              <a:ext uri="{FF2B5EF4-FFF2-40B4-BE49-F238E27FC236}">
                <a16:creationId xmlns:a16="http://schemas.microsoft.com/office/drawing/2014/main" id="{164C17F0-161A-4E29-99E7-EB8A697B8319}"/>
              </a:ext>
            </a:extLst>
          </p:cNvPr>
          <p:cNvSpPr txBox="1"/>
          <p:nvPr/>
        </p:nvSpPr>
        <p:spPr>
          <a:xfrm>
            <a:off x="593991" y="2561536"/>
            <a:ext cx="9447156" cy="400110"/>
          </a:xfrm>
          <a:prstGeom prst="rect">
            <a:avLst/>
          </a:prstGeom>
          <a:noFill/>
        </p:spPr>
        <p:txBody>
          <a:bodyPr wrap="square">
            <a:spAutoFit/>
          </a:bodyPr>
          <a:lstStyle/>
          <a:p>
            <a:r>
              <a:rPr kumimoji="0" lang="de-DE" sz="2000" b="1" i="0" u="none" strike="noStrike" kern="1200" cap="none" spc="0" normalizeH="0" baseline="0" noProof="0" dirty="0">
                <a:ln>
                  <a:noFill/>
                </a:ln>
                <a:solidFill>
                  <a:srgbClr val="525050"/>
                </a:solidFill>
                <a:effectLst/>
                <a:uLnTx/>
                <a:uFillTx/>
                <a:latin typeface="Century Gothic"/>
                <a:ea typeface="+mn-ea"/>
                <a:cs typeface="+mn-cs"/>
              </a:rPr>
              <a:t>Warum? Sie haben viele Ängste.</a:t>
            </a:r>
            <a:endParaRPr lang="en-GB" sz="2000" dirty="0"/>
          </a:p>
        </p:txBody>
      </p:sp>
      <p:sp>
        <p:nvSpPr>
          <p:cNvPr id="18" name="TextBox 17">
            <a:extLst>
              <a:ext uri="{FF2B5EF4-FFF2-40B4-BE49-F238E27FC236}">
                <a16:creationId xmlns:a16="http://schemas.microsoft.com/office/drawing/2014/main" id="{6104B16C-3AC8-4CEF-8FC8-B3E1C50BC696}"/>
              </a:ext>
            </a:extLst>
          </p:cNvPr>
          <p:cNvSpPr txBox="1"/>
          <p:nvPr/>
        </p:nvSpPr>
        <p:spPr>
          <a:xfrm>
            <a:off x="636935" y="3418004"/>
            <a:ext cx="9447156" cy="400110"/>
          </a:xfrm>
          <a:prstGeom prst="rect">
            <a:avLst/>
          </a:prstGeom>
          <a:noFill/>
        </p:spPr>
        <p:txBody>
          <a:bodyPr wrap="square">
            <a:spAutoFit/>
          </a:bodyPr>
          <a:lstStyle/>
          <a:p>
            <a:r>
              <a:rPr kumimoji="0" lang="de-DE" sz="2000" b="1" i="0" u="none" strike="noStrike" kern="1200" cap="none" spc="0" normalizeH="0" baseline="0" noProof="0" dirty="0">
                <a:ln>
                  <a:noFill/>
                </a:ln>
                <a:solidFill>
                  <a:srgbClr val="525050"/>
                </a:solidFill>
                <a:effectLst/>
                <a:uLnTx/>
                <a:uFillTx/>
                <a:latin typeface="Century Gothic"/>
                <a:ea typeface="+mn-ea"/>
                <a:cs typeface="+mn-cs"/>
              </a:rPr>
              <a:t>Kennst du Natalie Portman oder Novak </a:t>
            </a:r>
            <a:r>
              <a:rPr lang="en-GB" sz="2000" b="1" dirty="0" err="1">
                <a:latin typeface="Century Gothic" panose="020B0502020202020204" pitchFamily="34" charset="0"/>
              </a:rPr>
              <a:t>Đoković</a:t>
            </a:r>
            <a:r>
              <a:rPr lang="en-GB" sz="2000" b="1" dirty="0">
                <a:latin typeface="Century Gothic" panose="020B0502020202020204" pitchFamily="34" charset="0"/>
              </a:rPr>
              <a:t>?</a:t>
            </a:r>
            <a:r>
              <a:rPr lang="en-GB" b="1" dirty="0"/>
              <a:t> </a:t>
            </a:r>
            <a:r>
              <a:rPr kumimoji="0" lang="de-DE" sz="2000" b="1" i="0" u="none" strike="noStrike" kern="1200" cap="none" spc="0" normalizeH="0" baseline="0" noProof="0" dirty="0">
                <a:ln>
                  <a:noFill/>
                </a:ln>
                <a:solidFill>
                  <a:srgbClr val="525050"/>
                </a:solidFill>
                <a:effectLst/>
                <a:uLnTx/>
                <a:uFillTx/>
                <a:latin typeface="Century Gothic"/>
              </a:rPr>
              <a:t> </a:t>
            </a:r>
            <a:endParaRPr lang="en-GB" sz="2000" b="1" dirty="0"/>
          </a:p>
        </p:txBody>
      </p:sp>
      <p:sp>
        <p:nvSpPr>
          <p:cNvPr id="27" name="TextBox 26">
            <a:extLst>
              <a:ext uri="{FF2B5EF4-FFF2-40B4-BE49-F238E27FC236}">
                <a16:creationId xmlns:a16="http://schemas.microsoft.com/office/drawing/2014/main" id="{390633A7-04AB-489F-992F-D6F3C9422459}"/>
              </a:ext>
            </a:extLst>
          </p:cNvPr>
          <p:cNvSpPr txBox="1"/>
          <p:nvPr/>
        </p:nvSpPr>
        <p:spPr>
          <a:xfrm>
            <a:off x="593991" y="4249693"/>
            <a:ext cx="9447156" cy="400110"/>
          </a:xfrm>
          <a:prstGeom prst="rect">
            <a:avLst/>
          </a:prstGeom>
          <a:noFill/>
        </p:spPr>
        <p:txBody>
          <a:bodyPr wrap="square">
            <a:spAutoFit/>
          </a:bodyPr>
          <a:lstStyle/>
          <a:p>
            <a:r>
              <a:rPr kumimoji="0" lang="en-GB" sz="2000" b="1" i="0" u="none" strike="noStrike" kern="1200" cap="none" spc="0" normalizeH="0" baseline="0" noProof="0" dirty="0">
                <a:ln>
                  <a:noFill/>
                </a:ln>
                <a:solidFill>
                  <a:srgbClr val="525050"/>
                </a:solidFill>
                <a:effectLst/>
                <a:uLnTx/>
                <a:uFillTx/>
                <a:latin typeface="Century Gothic"/>
                <a:ea typeface="+mn-ea"/>
                <a:cs typeface="+mn-cs"/>
              </a:rPr>
              <a:t>Sie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spricht</a:t>
            </a:r>
            <a:r>
              <a:rPr kumimoji="0" lang="en-GB" sz="2000" b="1" i="0" u="none" strike="noStrike" kern="1200" cap="none" spc="0" normalizeH="0" noProof="0" dirty="0">
                <a:ln>
                  <a:noFill/>
                </a:ln>
                <a:solidFill>
                  <a:srgbClr val="525050"/>
                </a:solidFill>
                <a:effectLst/>
                <a:uLnTx/>
                <a:uFillTx/>
                <a:latin typeface="Century Gothic"/>
                <a:ea typeface="+mn-ea"/>
                <a:cs typeface="+mn-cs"/>
              </a:rPr>
              <a:t> </a:t>
            </a:r>
            <a:r>
              <a:rPr kumimoji="0" lang="en-GB" sz="2000" b="1" i="0" u="none" strike="noStrike" kern="1200" cap="none" spc="0" normalizeH="0" noProof="0" dirty="0" err="1">
                <a:ln>
                  <a:noFill/>
                </a:ln>
                <a:solidFill>
                  <a:srgbClr val="525050"/>
                </a:solidFill>
                <a:effectLst/>
                <a:uLnTx/>
                <a:uFillTx/>
                <a:latin typeface="Century Gothic"/>
                <a:ea typeface="+mn-ea"/>
                <a:cs typeface="+mn-cs"/>
              </a:rPr>
              <a:t>fünf</a:t>
            </a:r>
            <a:r>
              <a:rPr kumimoji="0" lang="en-GB" sz="2000" b="1" i="0" u="none" strike="noStrike" kern="1200" cap="none" spc="0" normalizeH="0" noProof="0" dirty="0">
                <a:ln>
                  <a:noFill/>
                </a:ln>
                <a:solidFill>
                  <a:srgbClr val="525050"/>
                </a:solidFill>
                <a:effectLst/>
                <a:uLnTx/>
                <a:uFillTx/>
                <a:latin typeface="Century Gothic"/>
                <a:ea typeface="+mn-ea"/>
                <a:cs typeface="+mn-cs"/>
              </a:rPr>
              <a:t> </a:t>
            </a:r>
            <a:r>
              <a:rPr kumimoji="0" lang="en-GB" sz="2000" b="1" i="0" u="none" strike="noStrike" kern="1200" cap="none" spc="0" normalizeH="0" noProof="0" dirty="0" err="1">
                <a:ln>
                  <a:noFill/>
                </a:ln>
                <a:solidFill>
                  <a:srgbClr val="525050"/>
                </a:solidFill>
                <a:effectLst/>
                <a:uLnTx/>
                <a:uFillTx/>
                <a:latin typeface="Century Gothic"/>
                <a:ea typeface="+mn-ea"/>
                <a:cs typeface="+mn-cs"/>
              </a:rPr>
              <a:t>Sprachen</a:t>
            </a:r>
            <a:r>
              <a:rPr kumimoji="0" lang="en-GB" sz="2000" b="1" i="0" u="none" strike="noStrike" kern="1200" cap="none" spc="0" normalizeH="0" noProof="0" dirty="0">
                <a:ln>
                  <a:noFill/>
                </a:ln>
                <a:solidFill>
                  <a:srgbClr val="525050"/>
                </a:solidFill>
                <a:effectLst/>
                <a:uLnTx/>
                <a:uFillTx/>
                <a:latin typeface="Century Gothic"/>
                <a:ea typeface="+mn-ea"/>
                <a:cs typeface="+mn-cs"/>
              </a:rPr>
              <a:t> und er </a:t>
            </a:r>
            <a:r>
              <a:rPr kumimoji="0" lang="en-GB" sz="2000" b="1" i="0" u="none" strike="noStrike" kern="1200" cap="none" spc="0" normalizeH="0" noProof="0" dirty="0" err="1">
                <a:ln>
                  <a:noFill/>
                </a:ln>
                <a:solidFill>
                  <a:srgbClr val="525050"/>
                </a:solidFill>
                <a:effectLst/>
                <a:uLnTx/>
                <a:uFillTx/>
                <a:latin typeface="Century Gothic"/>
                <a:ea typeface="+mn-ea"/>
                <a:cs typeface="+mn-cs"/>
              </a:rPr>
              <a:t>spricht</a:t>
            </a:r>
            <a:r>
              <a:rPr kumimoji="0" lang="en-GB" sz="2000" b="1" i="0" u="none" strike="noStrike" kern="1200" cap="none" spc="0" normalizeH="0" noProof="0" dirty="0">
                <a:ln>
                  <a:noFill/>
                </a:ln>
                <a:solidFill>
                  <a:srgbClr val="525050"/>
                </a:solidFill>
                <a:effectLst/>
                <a:uLnTx/>
                <a:uFillTx/>
                <a:latin typeface="Century Gothic"/>
                <a:ea typeface="+mn-ea"/>
                <a:cs typeface="+mn-cs"/>
              </a:rPr>
              <a:t> </a:t>
            </a:r>
            <a:r>
              <a:rPr kumimoji="0" lang="en-GB" sz="2000" b="1" i="0" u="none" strike="noStrike" kern="1200" cap="none" spc="0" normalizeH="0" noProof="0" dirty="0" err="1">
                <a:ln>
                  <a:noFill/>
                </a:ln>
                <a:solidFill>
                  <a:srgbClr val="525050"/>
                </a:solidFill>
                <a:effectLst/>
                <a:uLnTx/>
                <a:uFillTx/>
                <a:latin typeface="Century Gothic"/>
                <a:ea typeface="+mn-ea"/>
                <a:cs typeface="+mn-cs"/>
              </a:rPr>
              <a:t>sieben</a:t>
            </a:r>
            <a:r>
              <a:rPr kumimoji="0" lang="en-GB" sz="2000" b="1" i="0" u="none" strike="noStrike" kern="1200" cap="none" spc="0" normalizeH="0" noProof="0" dirty="0">
                <a:ln>
                  <a:noFill/>
                </a:ln>
                <a:solidFill>
                  <a:srgbClr val="525050"/>
                </a:solidFill>
                <a:effectLst/>
                <a:uLnTx/>
                <a:uFillTx/>
                <a:latin typeface="Century Gothic"/>
                <a:ea typeface="+mn-ea"/>
                <a:cs typeface="+mn-cs"/>
              </a:rPr>
              <a:t>. </a:t>
            </a:r>
            <a:endParaRPr lang="en-GB" sz="2000" b="1" dirty="0"/>
          </a:p>
        </p:txBody>
      </p:sp>
      <p:sp>
        <p:nvSpPr>
          <p:cNvPr id="28" name="TextBox 27">
            <a:extLst>
              <a:ext uri="{FF2B5EF4-FFF2-40B4-BE49-F238E27FC236}">
                <a16:creationId xmlns:a16="http://schemas.microsoft.com/office/drawing/2014/main" id="{0288A7D2-BAE1-481F-9BE7-C81C064BAE77}"/>
              </a:ext>
            </a:extLst>
          </p:cNvPr>
          <p:cNvSpPr txBox="1"/>
          <p:nvPr/>
        </p:nvSpPr>
        <p:spPr>
          <a:xfrm>
            <a:off x="593991" y="5051644"/>
            <a:ext cx="9447156" cy="400110"/>
          </a:xfrm>
          <a:prstGeom prst="rect">
            <a:avLst/>
          </a:prstGeom>
          <a:noFill/>
        </p:spPr>
        <p:txBody>
          <a:bodyPr wrap="square">
            <a:spAutoFit/>
          </a:bodyPr>
          <a:lstStyle/>
          <a:p>
            <a:r>
              <a:rPr kumimoji="0" lang="en-GB" sz="2000" b="1" i="0" u="none" strike="noStrike" kern="1200" cap="none" spc="0" normalizeH="0" baseline="0" noProof="0" dirty="0">
                <a:ln>
                  <a:noFill/>
                </a:ln>
                <a:solidFill>
                  <a:srgbClr val="525050"/>
                </a:solidFill>
                <a:effectLst/>
                <a:uLnTx/>
                <a:uFillTx/>
                <a:latin typeface="Century Gothic"/>
                <a:ea typeface="+mn-ea"/>
                <a:cs typeface="+mn-cs"/>
              </a:rPr>
              <a:t>Also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kann</a:t>
            </a:r>
            <a:r>
              <a:rPr kumimoji="0" lang="en-GB" sz="2000" b="1" i="0" u="none" strike="noStrike" kern="1200" cap="none" spc="0" normalizeH="0" noProof="0" dirty="0">
                <a:ln>
                  <a:noFill/>
                </a:ln>
                <a:solidFill>
                  <a:srgbClr val="525050"/>
                </a:solidFill>
                <a:effectLst/>
                <a:uLnTx/>
                <a:uFillTx/>
                <a:latin typeface="Century Gothic"/>
                <a:ea typeface="+mn-ea"/>
                <a:cs typeface="+mn-cs"/>
              </a:rPr>
              <a:t> man </a:t>
            </a:r>
            <a:r>
              <a:rPr kumimoji="0" lang="en-GB" sz="2000" b="1" i="0" u="none" strike="noStrike" kern="1200" cap="none" spc="0" normalizeH="0" noProof="0" dirty="0" err="1">
                <a:ln>
                  <a:noFill/>
                </a:ln>
                <a:solidFill>
                  <a:srgbClr val="525050"/>
                </a:solidFill>
                <a:effectLst/>
                <a:uLnTx/>
                <a:uFillTx/>
                <a:latin typeface="Century Gothic"/>
                <a:ea typeface="+mn-ea"/>
                <a:cs typeface="+mn-cs"/>
              </a:rPr>
              <a:t>mehr</a:t>
            </a:r>
            <a:r>
              <a:rPr kumimoji="0" lang="en-GB" sz="2000" b="1" i="0" u="none" strike="noStrike" kern="1200" cap="none" spc="0" normalizeH="0" noProof="0" dirty="0">
                <a:ln>
                  <a:noFill/>
                </a:ln>
                <a:solidFill>
                  <a:srgbClr val="525050"/>
                </a:solidFill>
                <a:effectLst/>
                <a:uLnTx/>
                <a:uFillTx/>
                <a:latin typeface="Century Gothic"/>
                <a:ea typeface="+mn-ea"/>
                <a:cs typeface="+mn-cs"/>
              </a:rPr>
              <a:t> </a:t>
            </a:r>
            <a:r>
              <a:rPr kumimoji="0" lang="en-GB" sz="2000" b="1" i="0" u="none" strike="noStrike" kern="1200" cap="none" spc="0" normalizeH="0" noProof="0" dirty="0" err="1">
                <a:ln>
                  <a:noFill/>
                </a:ln>
                <a:solidFill>
                  <a:srgbClr val="525050"/>
                </a:solidFill>
                <a:effectLst/>
                <a:uLnTx/>
                <a:uFillTx/>
                <a:latin typeface="Century Gothic"/>
                <a:ea typeface="+mn-ea"/>
                <a:cs typeface="+mn-cs"/>
              </a:rPr>
              <a:t>Interessen</a:t>
            </a:r>
            <a:r>
              <a:rPr kumimoji="0" lang="en-GB" sz="2000" b="1" i="0" u="none" strike="noStrike" kern="1200" cap="none" spc="0" normalizeH="0" noProof="0" dirty="0">
                <a:ln>
                  <a:noFill/>
                </a:ln>
                <a:solidFill>
                  <a:srgbClr val="525050"/>
                </a:solidFill>
                <a:effectLst/>
                <a:uLnTx/>
                <a:uFillTx/>
                <a:latin typeface="Century Gothic"/>
                <a:ea typeface="+mn-ea"/>
                <a:cs typeface="+mn-cs"/>
              </a:rPr>
              <a:t> </a:t>
            </a:r>
            <a:r>
              <a:rPr kumimoji="0" lang="en-GB" sz="2000" b="1" i="0" u="none" strike="noStrike" kern="1200" cap="none" spc="0" normalizeH="0" noProof="0" dirty="0" err="1">
                <a:ln>
                  <a:noFill/>
                </a:ln>
                <a:solidFill>
                  <a:srgbClr val="525050"/>
                </a:solidFill>
                <a:effectLst/>
                <a:uLnTx/>
                <a:uFillTx/>
                <a:latin typeface="Century Gothic"/>
                <a:ea typeface="+mn-ea"/>
                <a:cs typeface="+mn-cs"/>
              </a:rPr>
              <a:t>haben</a:t>
            </a:r>
            <a:r>
              <a:rPr kumimoji="0" lang="en-GB" sz="2000" b="1" i="0" u="none" strike="noStrike" kern="1200" cap="none" spc="0" normalizeH="0" noProof="0" dirty="0">
                <a:ln>
                  <a:noFill/>
                </a:ln>
                <a:solidFill>
                  <a:srgbClr val="525050"/>
                </a:solidFill>
                <a:effectLst/>
                <a:uLnTx/>
                <a:uFillTx/>
                <a:latin typeface="Century Gothic"/>
                <a:ea typeface="+mn-ea"/>
                <a:cs typeface="+mn-cs"/>
              </a:rPr>
              <a:t> – </a:t>
            </a:r>
            <a:r>
              <a:rPr kumimoji="0" lang="en-GB" sz="2000" b="1" i="0" u="none" strike="noStrike" kern="1200" cap="none" spc="0" normalizeH="0" noProof="0" dirty="0" err="1">
                <a:ln>
                  <a:noFill/>
                </a:ln>
                <a:solidFill>
                  <a:srgbClr val="525050"/>
                </a:solidFill>
                <a:effectLst/>
                <a:uLnTx/>
                <a:uFillTx/>
                <a:latin typeface="Century Gothic"/>
                <a:ea typeface="+mn-ea"/>
                <a:cs typeface="+mn-cs"/>
              </a:rPr>
              <a:t>zum</a:t>
            </a:r>
            <a:r>
              <a:rPr kumimoji="0" lang="en-GB" sz="2000" b="1" i="0" u="none" strike="noStrike" kern="1200" cap="none" spc="0" normalizeH="0" noProof="0" dirty="0">
                <a:ln>
                  <a:noFill/>
                </a:ln>
                <a:solidFill>
                  <a:srgbClr val="525050"/>
                </a:solidFill>
                <a:effectLst/>
                <a:uLnTx/>
                <a:uFillTx/>
                <a:latin typeface="Century Gothic"/>
                <a:ea typeface="+mn-ea"/>
                <a:cs typeface="+mn-cs"/>
              </a:rPr>
              <a:t> </a:t>
            </a:r>
            <a:r>
              <a:rPr kumimoji="0" lang="en-GB" sz="2000" b="1" i="0" u="none" strike="noStrike" kern="1200" cap="none" spc="0" normalizeH="0" noProof="0" dirty="0" err="1">
                <a:ln>
                  <a:noFill/>
                </a:ln>
                <a:solidFill>
                  <a:srgbClr val="525050"/>
                </a:solidFill>
                <a:effectLst/>
                <a:uLnTx/>
                <a:uFillTx/>
                <a:latin typeface="Century Gothic"/>
                <a:ea typeface="+mn-ea"/>
                <a:cs typeface="+mn-cs"/>
              </a:rPr>
              <a:t>Beispiel</a:t>
            </a:r>
            <a:r>
              <a:rPr kumimoji="0" lang="en-GB" sz="2000" b="1" i="0" u="none" strike="noStrike" kern="1200" cap="none" spc="0" normalizeH="0" noProof="0" dirty="0">
                <a:ln>
                  <a:noFill/>
                </a:ln>
                <a:solidFill>
                  <a:srgbClr val="525050"/>
                </a:solidFill>
                <a:effectLst/>
                <a:uLnTx/>
                <a:uFillTx/>
                <a:latin typeface="Century Gothic"/>
                <a:ea typeface="+mn-ea"/>
                <a:cs typeface="+mn-cs"/>
              </a:rPr>
              <a:t> Sport und </a:t>
            </a:r>
            <a:r>
              <a:rPr kumimoji="0" lang="en-GB" sz="2000" b="1" i="0" u="none" strike="noStrike" kern="1200" cap="none" spc="0" normalizeH="0" noProof="0" dirty="0" err="1">
                <a:ln>
                  <a:noFill/>
                </a:ln>
                <a:solidFill>
                  <a:srgbClr val="525050"/>
                </a:solidFill>
                <a:effectLst/>
                <a:uLnTx/>
                <a:uFillTx/>
                <a:latin typeface="Century Gothic"/>
                <a:ea typeface="+mn-ea"/>
                <a:cs typeface="+mn-cs"/>
              </a:rPr>
              <a:t>Sprachen</a:t>
            </a:r>
            <a:r>
              <a:rPr kumimoji="0" lang="en-GB" sz="2000" b="1" i="0" u="none" strike="noStrike" kern="1200" cap="none" spc="0" normalizeH="0" noProof="0" dirty="0">
                <a:ln>
                  <a:noFill/>
                </a:ln>
                <a:solidFill>
                  <a:srgbClr val="525050"/>
                </a:solidFill>
                <a:effectLst/>
                <a:uLnTx/>
                <a:uFillTx/>
                <a:latin typeface="Century Gothic"/>
                <a:ea typeface="+mn-ea"/>
                <a:cs typeface="+mn-cs"/>
              </a:rPr>
              <a:t>.</a:t>
            </a:r>
            <a:endParaRPr lang="en-GB" sz="2000" b="1" dirty="0"/>
          </a:p>
        </p:txBody>
      </p:sp>
      <p:sp>
        <p:nvSpPr>
          <p:cNvPr id="29" name="TextBox 28">
            <a:extLst>
              <a:ext uri="{FF2B5EF4-FFF2-40B4-BE49-F238E27FC236}">
                <a16:creationId xmlns:a16="http://schemas.microsoft.com/office/drawing/2014/main" id="{8D9DB548-117B-480C-BDC9-EFC15FDDD140}"/>
              </a:ext>
            </a:extLst>
          </p:cNvPr>
          <p:cNvSpPr txBox="1"/>
          <p:nvPr/>
        </p:nvSpPr>
        <p:spPr>
          <a:xfrm>
            <a:off x="636935" y="5909680"/>
            <a:ext cx="9447156" cy="400110"/>
          </a:xfrm>
          <a:prstGeom prst="rect">
            <a:avLst/>
          </a:prstGeom>
          <a:noFill/>
        </p:spPr>
        <p:txBody>
          <a:bodyPr wrap="square">
            <a:spAutoFit/>
          </a:bodyPr>
          <a:lstStyle/>
          <a:p>
            <a:r>
              <a:rPr kumimoji="0" lang="en-GB" sz="2000" b="1" i="0" u="none" strike="noStrike" kern="1200" cap="none" spc="0" normalizeH="0" baseline="0" noProof="0" dirty="0">
                <a:ln>
                  <a:noFill/>
                </a:ln>
                <a:solidFill>
                  <a:srgbClr val="525050"/>
                </a:solidFill>
                <a:effectLst/>
                <a:uLnTx/>
                <a:uFillTx/>
                <a:latin typeface="Century Gothic"/>
                <a:ea typeface="+mn-ea"/>
                <a:cs typeface="+mn-cs"/>
              </a:rPr>
              <a:t>Man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sieht</a:t>
            </a:r>
            <a:r>
              <a:rPr kumimoji="0" lang="en-GB" sz="2000" b="1" i="0" u="none" strike="noStrike" kern="1200" cap="none" spc="0" normalizeH="0" baseline="0" noProof="0" dirty="0">
                <a:ln>
                  <a:noFill/>
                </a:ln>
                <a:solidFill>
                  <a:srgbClr val="525050"/>
                </a:solidFill>
                <a:effectLst/>
                <a:uLnTx/>
                <a:uFillTx/>
                <a:latin typeface="Century Gothic"/>
                <a:ea typeface="+mn-ea"/>
                <a:cs typeface="+mn-cs"/>
              </a:rPr>
              <a:t> die</a:t>
            </a:r>
            <a:r>
              <a:rPr kumimoji="0" lang="en-GB" sz="2000" b="1" i="0" u="none" strike="noStrike" kern="1200" cap="none" spc="0" normalizeH="0" noProof="0" dirty="0">
                <a:ln>
                  <a:noFill/>
                </a:ln>
                <a:solidFill>
                  <a:srgbClr val="525050"/>
                </a:solidFill>
                <a:effectLst/>
                <a:uLnTx/>
                <a:uFillTx/>
                <a:latin typeface="Century Gothic"/>
                <a:ea typeface="+mn-ea"/>
                <a:cs typeface="+mn-cs"/>
              </a:rPr>
              <a:t> </a:t>
            </a:r>
            <a:r>
              <a:rPr kumimoji="0" lang="en-GB" sz="2000" b="1" i="0" u="none" strike="noStrike" kern="1200" cap="none" spc="0" normalizeH="0" noProof="0" dirty="0" err="1">
                <a:ln>
                  <a:noFill/>
                </a:ln>
                <a:solidFill>
                  <a:srgbClr val="525050"/>
                </a:solidFill>
                <a:effectLst/>
                <a:uLnTx/>
                <a:uFillTx/>
                <a:latin typeface="Century Gothic"/>
                <a:ea typeface="+mn-ea"/>
                <a:cs typeface="+mn-cs"/>
              </a:rPr>
              <a:t>Ergebnisse</a:t>
            </a:r>
            <a:r>
              <a:rPr kumimoji="0" lang="en-GB" sz="2000" b="1" i="0" u="none" strike="noStrike" kern="1200" cap="none" spc="0" normalizeH="0" noProof="0" dirty="0">
                <a:ln>
                  <a:noFill/>
                </a:ln>
                <a:solidFill>
                  <a:srgbClr val="525050"/>
                </a:solidFill>
                <a:effectLst/>
                <a:uLnTx/>
                <a:uFillTx/>
                <a:latin typeface="Century Gothic"/>
                <a:ea typeface="+mn-ea"/>
                <a:cs typeface="+mn-cs"/>
              </a:rPr>
              <a:t> schnell, </a:t>
            </a:r>
            <a:r>
              <a:rPr kumimoji="0" lang="en-GB" sz="2000" b="1" i="0" u="none" strike="noStrike" kern="1200" cap="none" spc="0" normalizeH="0" noProof="0" dirty="0" err="1">
                <a:ln>
                  <a:noFill/>
                </a:ln>
                <a:solidFill>
                  <a:srgbClr val="525050"/>
                </a:solidFill>
                <a:effectLst/>
                <a:uLnTx/>
                <a:uFillTx/>
                <a:latin typeface="Century Gothic"/>
                <a:ea typeface="+mn-ea"/>
                <a:cs typeface="+mn-cs"/>
              </a:rPr>
              <a:t>wenn</a:t>
            </a:r>
            <a:r>
              <a:rPr kumimoji="0" lang="en-GB" sz="2000" b="1" i="0" u="none" strike="noStrike" kern="1200" cap="none" spc="0" normalizeH="0" noProof="0" dirty="0">
                <a:ln>
                  <a:noFill/>
                </a:ln>
                <a:solidFill>
                  <a:srgbClr val="525050"/>
                </a:solidFill>
                <a:effectLst/>
                <a:uLnTx/>
                <a:uFillTx/>
                <a:latin typeface="Century Gothic"/>
                <a:ea typeface="+mn-ea"/>
                <a:cs typeface="+mn-cs"/>
              </a:rPr>
              <a:t> man oft </a:t>
            </a:r>
            <a:r>
              <a:rPr kumimoji="0" lang="en-GB" sz="2000" b="1" i="0" u="none" strike="noStrike" kern="1200" cap="none" spc="0" normalizeH="0" noProof="0" dirty="0" err="1">
                <a:ln>
                  <a:noFill/>
                </a:ln>
                <a:solidFill>
                  <a:srgbClr val="525050"/>
                </a:solidFill>
                <a:effectLst/>
                <a:uLnTx/>
                <a:uFillTx/>
                <a:latin typeface="Century Gothic"/>
                <a:ea typeface="+mn-ea"/>
                <a:cs typeface="+mn-cs"/>
              </a:rPr>
              <a:t>übt</a:t>
            </a:r>
            <a:r>
              <a:rPr kumimoji="0" lang="en-GB" sz="2000" b="1" i="0" u="none" strike="noStrike" kern="1200" cap="none" spc="0" normalizeH="0" noProof="0" dirty="0">
                <a:ln>
                  <a:noFill/>
                </a:ln>
                <a:solidFill>
                  <a:srgbClr val="525050"/>
                </a:solidFill>
                <a:effectLst/>
                <a:uLnTx/>
                <a:uFillTx/>
                <a:latin typeface="Century Gothic"/>
                <a:ea typeface="+mn-ea"/>
                <a:cs typeface="+mn-cs"/>
              </a:rPr>
              <a:t>.</a:t>
            </a:r>
            <a:endParaRPr lang="en-GB" sz="2000" b="1" dirty="0"/>
          </a:p>
        </p:txBody>
      </p:sp>
    </p:spTree>
    <p:extLst>
      <p:ext uri="{BB962C8B-B14F-4D97-AF65-F5344CB8AC3E}">
        <p14:creationId xmlns:p14="http://schemas.microsoft.com/office/powerpoint/2010/main" val="188045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1" grpId="0" animBg="1"/>
      <p:bldP spid="22" grpId="0" animBg="1"/>
      <p:bldP spid="23" grpId="0" animBg="1"/>
      <p:bldP spid="24" grpId="0" animBg="1"/>
      <p:bldP spid="25" grpId="0" animBg="1"/>
      <p:bldP spid="26" grpId="0" animBg="1"/>
      <p:bldP spid="15" grpId="0"/>
      <p:bldP spid="16" grpId="0"/>
      <p:bldP spid="18" grpId="0"/>
      <p:bldP spid="27" grpId="0"/>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oogle Shape;716;p15">
            <a:extLst>
              <a:ext uri="{FF2B5EF4-FFF2-40B4-BE49-F238E27FC236}">
                <a16:creationId xmlns:a16="http://schemas.microsoft.com/office/drawing/2014/main" id="{DCFB615D-D946-85EB-3567-FFF578D55676}"/>
              </a:ext>
            </a:extLst>
          </p:cNvPr>
          <p:cNvGraphicFramePr/>
          <p:nvPr>
            <p:extLst>
              <p:ext uri="{D42A27DB-BD31-4B8C-83A1-F6EECF244321}">
                <p14:modId xmlns:p14="http://schemas.microsoft.com/office/powerpoint/2010/main" val="2289420141"/>
              </p:ext>
            </p:extLst>
          </p:nvPr>
        </p:nvGraphicFramePr>
        <p:xfrm>
          <a:off x="325464" y="861134"/>
          <a:ext cx="11739966" cy="5400657"/>
        </p:xfrm>
        <a:graphic>
          <a:graphicData uri="http://schemas.openxmlformats.org/drawingml/2006/table">
            <a:tbl>
              <a:tblPr firstRow="1" bandRow="1">
                <a:noFill/>
              </a:tblPr>
              <a:tblGrid>
                <a:gridCol w="11739966">
                  <a:extLst>
                    <a:ext uri="{9D8B030D-6E8A-4147-A177-3AD203B41FA5}">
                      <a16:colId xmlns:a16="http://schemas.microsoft.com/office/drawing/2014/main" val="20000"/>
                    </a:ext>
                  </a:extLst>
                </a:gridCol>
              </a:tblGrid>
              <a:tr h="401640">
                <a:tc>
                  <a:txBody>
                    <a:bodyPr/>
                    <a:lstStyle/>
                    <a:p>
                      <a:pPr marL="0" marR="0" lvl="0" indent="0" algn="l" rtl="0">
                        <a:lnSpc>
                          <a:spcPct val="100000"/>
                        </a:lnSpc>
                        <a:spcBef>
                          <a:spcPts val="0"/>
                        </a:spcBef>
                        <a:spcAft>
                          <a:spcPts val="0"/>
                        </a:spcAft>
                        <a:buClr>
                          <a:srgbClr val="000000"/>
                        </a:buClr>
                        <a:buSzPts val="2000"/>
                        <a:buFont typeface="Arial"/>
                        <a:buNone/>
                      </a:pPr>
                      <a:r>
                        <a:rPr lang="en-GB" sz="2000" b="1" u="none" strike="noStrike" cap="none" dirty="0" err="1">
                          <a:latin typeface="Century Gothic" panose="020B0502020202020204" pitchFamily="34" charset="0"/>
                        </a:rPr>
                        <a:t>Schreib</a:t>
                      </a:r>
                      <a:r>
                        <a:rPr lang="en-GB" sz="2000" b="1" u="none" strike="noStrike" cap="none" dirty="0">
                          <a:latin typeface="Century Gothic" panose="020B0502020202020204" pitchFamily="34" charset="0"/>
                        </a:rPr>
                        <a:t> die </a:t>
                      </a:r>
                      <a:r>
                        <a:rPr lang="en-GB" sz="2000" b="1" u="none" strike="noStrike" cap="none" dirty="0" err="1">
                          <a:latin typeface="Century Gothic" panose="020B0502020202020204" pitchFamily="34" charset="0"/>
                        </a:rPr>
                        <a:t>Sätze</a:t>
                      </a:r>
                      <a:r>
                        <a:rPr lang="en-GB" sz="2000" b="1" u="none" strike="noStrike" cap="none" dirty="0">
                          <a:latin typeface="Century Gothic" panose="020B0502020202020204" pitchFamily="34" charset="0"/>
                        </a:rPr>
                        <a:t> auf Deutsch.</a:t>
                      </a:r>
                      <a:endParaRPr sz="1400" b="1" u="none" strike="noStrike" cap="none" dirty="0">
                        <a:latin typeface="Century Gothic" panose="020B0502020202020204" pitchFamily="34" charset="0"/>
                      </a:endParaRPr>
                    </a:p>
                  </a:txBody>
                  <a:tcPr marL="91450" marR="91450" marT="45725" marB="45725" anchor="ctr"/>
                </a:tc>
                <a:extLst>
                  <a:ext uri="{0D108BD9-81ED-4DB2-BD59-A6C34878D82A}">
                    <a16:rowId xmlns:a16="http://schemas.microsoft.com/office/drawing/2014/main" val="10000"/>
                  </a:ext>
                </a:extLst>
              </a:tr>
              <a:tr h="669216">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Century Gothic" panose="020B0502020202020204" pitchFamily="34" charset="0"/>
                        </a:rPr>
                        <a:t>1. </a:t>
                      </a:r>
                      <a:r>
                        <a:rPr lang="en-GB" sz="2000" u="sng" strike="noStrike" cap="none" dirty="0">
                          <a:latin typeface="Century Gothic" panose="020B0502020202020204" pitchFamily="34" charset="0"/>
                        </a:rPr>
                        <a:t>We know</a:t>
                      </a:r>
                      <a:r>
                        <a:rPr lang="en-GB" sz="2000" u="none" strike="noStrike" cap="none" dirty="0">
                          <a:latin typeface="Century Gothic" panose="020B0502020202020204" pitchFamily="34" charset="0"/>
                        </a:rPr>
                        <a:t> that many people </a:t>
                      </a:r>
                      <a:r>
                        <a:rPr lang="en-GB" sz="2000" u="sng" strike="noStrike" cap="none" dirty="0">
                          <a:latin typeface="Century Gothic" panose="020B0502020202020204" pitchFamily="34" charset="0"/>
                        </a:rPr>
                        <a:t>can only speak </a:t>
                      </a:r>
                      <a:r>
                        <a:rPr lang="en-GB" sz="2000" u="none" strike="noStrike" cap="none" dirty="0">
                          <a:latin typeface="Century Gothic" panose="020B0502020202020204" pitchFamily="34" charset="0"/>
                        </a:rPr>
                        <a:t>one language.  </a:t>
                      </a:r>
                    </a:p>
                    <a:p>
                      <a:pPr marL="0" marR="0" lvl="0" indent="0" algn="l" rtl="0">
                        <a:lnSpc>
                          <a:spcPct val="100000"/>
                        </a:lnSpc>
                        <a:spcBef>
                          <a:spcPts val="0"/>
                        </a:spcBef>
                        <a:spcAft>
                          <a:spcPts val="0"/>
                        </a:spcAft>
                        <a:buClr>
                          <a:srgbClr val="000000"/>
                        </a:buClr>
                        <a:buSzPts val="2000"/>
                        <a:buFont typeface="Arial"/>
                        <a:buNone/>
                      </a:pPr>
                      <a:r>
                        <a:rPr lang="de-DE" sz="2000" b="0" i="0" kern="1200" dirty="0">
                          <a:solidFill>
                            <a:schemeClr val="tx1"/>
                          </a:solidFill>
                          <a:effectLst/>
                          <a:latin typeface="+mn-lt"/>
                          <a:ea typeface="+mn-ea"/>
                          <a:cs typeface="+mn-cs"/>
                        </a:rPr>
                        <a:t>    </a:t>
                      </a:r>
                      <a:endParaRPr sz="2000" b="1" u="none" strike="noStrike" cap="none" dirty="0">
                        <a:latin typeface="Century Gothic" panose="020B0502020202020204" pitchFamily="34" charset="0"/>
                      </a:endParaRPr>
                    </a:p>
                  </a:txBody>
                  <a:tcPr marL="91450" marR="91450" marT="45725" marB="45725"/>
                </a:tc>
                <a:extLst>
                  <a:ext uri="{0D108BD9-81ED-4DB2-BD59-A6C34878D82A}">
                    <a16:rowId xmlns:a16="http://schemas.microsoft.com/office/drawing/2014/main" val="10001"/>
                  </a:ext>
                </a:extLst>
              </a:tr>
              <a:tr h="72545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mn-lt"/>
                        </a:rPr>
                        <a:t>2. Why? </a:t>
                      </a:r>
                      <a:r>
                        <a:rPr lang="en-GB" sz="2000" u="sng" strike="noStrike" cap="none" dirty="0">
                          <a:latin typeface="+mn-lt"/>
                        </a:rPr>
                        <a:t>They have many fears.</a:t>
                      </a:r>
                      <a:r>
                        <a:rPr lang="en-GB" sz="2000" u="none" strike="noStrike" cap="none" dirty="0">
                          <a:latin typeface="+mn-lt"/>
                        </a:rPr>
                        <a:t> They think that they will make mistakes.</a:t>
                      </a:r>
                      <a:r>
                        <a:rPr lang="en-GB" sz="2000" u="sng" strike="noStrike" cap="none" dirty="0">
                          <a:latin typeface="+mn-lt"/>
                        </a:rPr>
                        <a:t> </a:t>
                      </a:r>
                      <a:endParaRPr lang="en-GB" sz="2000" u="none" strike="noStrike" cap="none" dirty="0">
                        <a:latin typeface="+mn-lt"/>
                      </a:endParaRPr>
                    </a:p>
                    <a:p>
                      <a:pPr marL="0" marR="0" lvl="0" indent="0" algn="l" rtl="0">
                        <a:lnSpc>
                          <a:spcPct val="100000"/>
                        </a:lnSpc>
                        <a:spcBef>
                          <a:spcPts val="0"/>
                        </a:spcBef>
                        <a:spcAft>
                          <a:spcPts val="0"/>
                        </a:spcAft>
                        <a:buClr>
                          <a:srgbClr val="000000"/>
                        </a:buClr>
                        <a:buSzPts val="2000"/>
                        <a:buFont typeface="Arial"/>
                        <a:buNone/>
                      </a:pPr>
                      <a:r>
                        <a:rPr lang="en-GB" sz="2000" b="1" i="0" kern="1200" dirty="0">
                          <a:solidFill>
                            <a:schemeClr val="tx1"/>
                          </a:solidFill>
                          <a:effectLst/>
                          <a:latin typeface="+mn-lt"/>
                          <a:ea typeface="+mn-ea"/>
                          <a:cs typeface="+mn-cs"/>
                        </a:rPr>
                        <a:t>     </a:t>
                      </a:r>
                      <a:endParaRPr lang="en-GB" sz="2000" b="1" u="none" strike="noStrike" cap="none" dirty="0">
                        <a:latin typeface="+mn-lt"/>
                      </a:endParaRPr>
                    </a:p>
                  </a:txBody>
                  <a:tcPr marL="91450" marR="91450" marT="45725" marB="45725"/>
                </a:tc>
                <a:extLst>
                  <a:ext uri="{0D108BD9-81ED-4DB2-BD59-A6C34878D82A}">
                    <a16:rowId xmlns:a16="http://schemas.microsoft.com/office/drawing/2014/main" val="386964814"/>
                  </a:ext>
                </a:extLst>
              </a:tr>
              <a:tr h="886264">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Century Gothic" panose="020B0502020202020204" pitchFamily="34" charset="0"/>
                        </a:rPr>
                        <a:t>3. But </a:t>
                      </a:r>
                      <a:r>
                        <a:rPr lang="en-GB" sz="2000" u="sng" strike="noStrike" cap="none" dirty="0">
                          <a:latin typeface="Century Gothic" panose="020B0502020202020204" pitchFamily="34" charset="0"/>
                        </a:rPr>
                        <a:t>do you know</a:t>
                      </a:r>
                      <a:r>
                        <a:rPr lang="en-GB" sz="2000" u="none" strike="noStrike" cap="none" dirty="0">
                          <a:latin typeface="Century Gothic" panose="020B0502020202020204" pitchFamily="34" charset="0"/>
                        </a:rPr>
                        <a:t> that many famous people speak </a:t>
                      </a:r>
                      <a:r>
                        <a:rPr lang="en-GB" sz="2000" u="sng" strike="noStrike" cap="none" dirty="0">
                          <a:latin typeface="Century Gothic" panose="020B0502020202020204" pitchFamily="34" charset="0"/>
                        </a:rPr>
                        <a:t>either</a:t>
                      </a:r>
                      <a:r>
                        <a:rPr lang="en-GB" sz="2000" u="none" strike="noStrike" cap="none" dirty="0">
                          <a:latin typeface="Century Gothic" panose="020B0502020202020204" pitchFamily="34" charset="0"/>
                        </a:rPr>
                        <a:t> one other language </a:t>
                      </a:r>
                      <a:r>
                        <a:rPr lang="en-GB" sz="2000" b="0" u="sng" strike="noStrike" cap="none" dirty="0">
                          <a:latin typeface="Century Gothic" panose="020B0502020202020204" pitchFamily="34" charset="0"/>
                        </a:rPr>
                        <a:t>or</a:t>
                      </a:r>
                      <a:r>
                        <a:rPr lang="en-GB" sz="2000" b="0" u="none" strike="noStrike" cap="none" dirty="0">
                          <a:latin typeface="Century Gothic" panose="020B0502020202020204" pitchFamily="34" charset="0"/>
                        </a:rPr>
                        <a:t> </a:t>
                      </a:r>
                      <a:r>
                        <a:rPr lang="en-GB" sz="2000" u="none" strike="noStrike" cap="none" dirty="0">
                          <a:latin typeface="Century Gothic" panose="020B0502020202020204" pitchFamily="34" charset="0"/>
                        </a:rPr>
                        <a:t>more?</a:t>
                      </a:r>
                    </a:p>
                    <a:p>
                      <a:pPr marL="0" marR="0" lvl="0" indent="0" algn="l" rtl="0">
                        <a:lnSpc>
                          <a:spcPct val="100000"/>
                        </a:lnSpc>
                        <a:spcBef>
                          <a:spcPts val="0"/>
                        </a:spcBef>
                        <a:spcAft>
                          <a:spcPts val="0"/>
                        </a:spcAft>
                        <a:buClr>
                          <a:srgbClr val="000000"/>
                        </a:buClr>
                        <a:buSzPts val="2000"/>
                        <a:buFont typeface="Arial"/>
                        <a:buNone/>
                      </a:pPr>
                      <a:r>
                        <a:rPr lang="en-GB" sz="2000" b="0" i="0" kern="1200" dirty="0">
                          <a:solidFill>
                            <a:schemeClr val="tx1"/>
                          </a:solidFill>
                          <a:effectLst/>
                          <a:latin typeface="+mn-lt"/>
                          <a:ea typeface="+mn-ea"/>
                          <a:cs typeface="+mn-cs"/>
                        </a:rPr>
                        <a:t> </a:t>
                      </a:r>
                    </a:p>
                  </a:txBody>
                  <a:tcPr marL="91450" marR="91450" marT="45725" marB="45725"/>
                </a:tc>
                <a:extLst>
                  <a:ext uri="{0D108BD9-81ED-4DB2-BD59-A6C34878D82A}">
                    <a16:rowId xmlns:a16="http://schemas.microsoft.com/office/drawing/2014/main" val="10002"/>
                  </a:ext>
                </a:extLst>
              </a:tr>
              <a:tr h="646771">
                <a:tc>
                  <a:txBody>
                    <a:bodyPr/>
                    <a:lstStyle/>
                    <a:p>
                      <a:pPr marL="0" marR="0" lvl="0" indent="0" algn="l" rtl="0">
                        <a:lnSpc>
                          <a:spcPct val="100000"/>
                        </a:lnSpc>
                        <a:spcBef>
                          <a:spcPts val="0"/>
                        </a:spcBef>
                        <a:spcAft>
                          <a:spcPts val="0"/>
                        </a:spcAft>
                        <a:buClr>
                          <a:schemeClr val="dk1"/>
                        </a:buClr>
                        <a:buSzPts val="2000"/>
                        <a:buFont typeface="Century Gothic"/>
                        <a:buNone/>
                      </a:pPr>
                      <a:r>
                        <a:rPr lang="en-GB" sz="2000" u="none" strike="noStrike" cap="none" dirty="0">
                          <a:latin typeface="Century Gothic" panose="020B0502020202020204" pitchFamily="34" charset="0"/>
                        </a:rPr>
                        <a:t>4. </a:t>
                      </a:r>
                      <a:r>
                        <a:rPr lang="en-GB" sz="2000" u="sng" strike="noStrike" cap="none" dirty="0">
                          <a:latin typeface="Century Gothic" panose="020B0502020202020204" pitchFamily="34" charset="0"/>
                        </a:rPr>
                        <a:t>Do you know</a:t>
                      </a:r>
                      <a:r>
                        <a:rPr lang="en-GB" sz="2000" u="none" strike="noStrike" cap="none" dirty="0">
                          <a:latin typeface="Century Gothic" panose="020B0502020202020204" pitchFamily="34" charset="0"/>
                        </a:rPr>
                        <a:t> Natalie Portman or Novak </a:t>
                      </a:r>
                      <a:r>
                        <a:rPr lang="en-GB" sz="2000" u="none" strike="noStrike" cap="none" dirty="0" err="1">
                          <a:latin typeface="Century Gothic" panose="020B0502020202020204" pitchFamily="34" charset="0"/>
                        </a:rPr>
                        <a:t>Đoković</a:t>
                      </a:r>
                      <a:r>
                        <a:rPr lang="en-GB" sz="2000" u="none" strike="noStrike" cap="none" dirty="0">
                          <a:latin typeface="Century Gothic" panose="020B0502020202020204" pitchFamily="34" charset="0"/>
                        </a:rPr>
                        <a:t>? </a:t>
                      </a:r>
                      <a:r>
                        <a:rPr lang="en-GB" sz="2000" u="sng" strike="noStrike" cap="none" dirty="0">
                          <a:latin typeface="Century Gothic" panose="020B0502020202020204" pitchFamily="34" charset="0"/>
                        </a:rPr>
                        <a:t>She speaks</a:t>
                      </a:r>
                      <a:r>
                        <a:rPr lang="en-GB" sz="2000" u="none" strike="noStrike" cap="none" dirty="0">
                          <a:latin typeface="Century Gothic" panose="020B0502020202020204" pitchFamily="34" charset="0"/>
                        </a:rPr>
                        <a:t> 5 languages and he speaks 7.   </a:t>
                      </a:r>
                      <a:endParaRPr sz="2000" b="1" u="none" strike="noStrike" cap="none" dirty="0">
                        <a:latin typeface="Century Gothic" panose="020B0502020202020204" pitchFamily="34" charset="0"/>
                      </a:endParaRPr>
                    </a:p>
                  </a:txBody>
                  <a:tcPr marL="91450" marR="91450" marT="45725" marB="45725"/>
                </a:tc>
                <a:extLst>
                  <a:ext uri="{0D108BD9-81ED-4DB2-BD59-A6C34878D82A}">
                    <a16:rowId xmlns:a16="http://schemas.microsoft.com/office/drawing/2014/main" val="10003"/>
                  </a:ext>
                </a:extLst>
              </a:tr>
              <a:tr h="669216">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Century Gothic" panose="020B0502020202020204" pitchFamily="34" charset="0"/>
                        </a:rPr>
                        <a:t>5. </a:t>
                      </a:r>
                      <a:r>
                        <a:rPr lang="en-GB" sz="2000" u="sng" strike="noStrike" cap="none" dirty="0">
                          <a:latin typeface="Century Gothic" panose="020B0502020202020204" pitchFamily="34" charset="0"/>
                        </a:rPr>
                        <a:t>So you can have more interests </a:t>
                      </a:r>
                      <a:r>
                        <a:rPr lang="en-GB" sz="2000" u="none" strike="noStrike" cap="none" dirty="0">
                          <a:latin typeface="Century Gothic" panose="020B0502020202020204" pitchFamily="34" charset="0"/>
                        </a:rPr>
                        <a:t>– for example, sport and languages.</a:t>
                      </a:r>
                    </a:p>
                  </a:txBody>
                  <a:tcPr marL="91450" marR="91450" marT="45725" marB="45725"/>
                </a:tc>
                <a:extLst>
                  <a:ext uri="{0D108BD9-81ED-4DB2-BD59-A6C34878D82A}">
                    <a16:rowId xmlns:a16="http://schemas.microsoft.com/office/drawing/2014/main" val="10004"/>
                  </a:ext>
                </a:extLst>
              </a:tr>
              <a:tr h="669216">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latin typeface="Century Gothic" panose="020B0502020202020204" pitchFamily="34" charset="0"/>
                        </a:rPr>
                        <a:t>6. If you practise a new language regularly, </a:t>
                      </a:r>
                      <a:r>
                        <a:rPr lang="en-GB" sz="2000" u="sng" strike="noStrike" cap="none" dirty="0">
                          <a:latin typeface="Century Gothic" panose="020B0502020202020204" pitchFamily="34" charset="0"/>
                        </a:rPr>
                        <a:t>you see the results </a:t>
                      </a:r>
                      <a:r>
                        <a:rPr lang="en-GB" sz="2000" u="none" strike="noStrike" cap="none" dirty="0">
                          <a:latin typeface="Century Gothic" panose="020B0502020202020204" pitchFamily="34" charset="0"/>
                        </a:rPr>
                        <a:t>relatively quickly</a:t>
                      </a:r>
                      <a:r>
                        <a:rPr lang="de-DE" sz="2000" b="1" i="0" kern="1200" dirty="0">
                          <a:solidFill>
                            <a:schemeClr val="tx1"/>
                          </a:solidFill>
                          <a:effectLst/>
                          <a:latin typeface="+mn-lt"/>
                          <a:ea typeface="+mn-ea"/>
                          <a:cs typeface="+mn-cs"/>
                        </a:rPr>
                        <a:t>.</a:t>
                      </a:r>
                      <a:endParaRPr sz="2000" b="1" u="none" strike="noStrike" cap="none" dirty="0">
                        <a:latin typeface="Century Gothic" panose="020B0502020202020204" pitchFamily="34" charset="0"/>
                      </a:endParaRPr>
                    </a:p>
                  </a:txBody>
                  <a:tcPr marL="91450" marR="91450" marT="45725" marB="45725"/>
                </a:tc>
                <a:extLst>
                  <a:ext uri="{0D108BD9-81ED-4DB2-BD59-A6C34878D82A}">
                    <a16:rowId xmlns:a16="http://schemas.microsoft.com/office/drawing/2014/main" val="10005"/>
                  </a:ext>
                </a:extLst>
              </a:tr>
              <a:tr h="646771">
                <a:tc>
                  <a:txBody>
                    <a:bodyPr/>
                    <a:lstStyle/>
                    <a:p>
                      <a:r>
                        <a:rPr lang="en-GB" sz="2000" u="none" strike="noStrike" cap="none" dirty="0">
                          <a:latin typeface="Century Gothic" panose="020B0502020202020204" pitchFamily="34" charset="0"/>
                        </a:rPr>
                        <a:t>7. </a:t>
                      </a:r>
                      <a:r>
                        <a:rPr lang="en-GB" sz="2000" u="sng" kern="1200" dirty="0">
                          <a:solidFill>
                            <a:schemeClr val="tx1"/>
                          </a:solidFill>
                          <a:effectLst/>
                          <a:latin typeface="+mn-lt"/>
                          <a:ea typeface="+mn-ea"/>
                          <a:cs typeface="+mn-cs"/>
                        </a:rPr>
                        <a:t>If you know </a:t>
                      </a:r>
                      <a:r>
                        <a:rPr lang="en-GB" sz="2000" kern="1200" dirty="0">
                          <a:solidFill>
                            <a:schemeClr val="tx1"/>
                          </a:solidFill>
                          <a:effectLst/>
                          <a:latin typeface="+mn-lt"/>
                          <a:ea typeface="+mn-ea"/>
                          <a:cs typeface="+mn-cs"/>
                        </a:rPr>
                        <a:t>more than one language it helps, for example, to make more friends.</a:t>
                      </a:r>
                    </a:p>
                    <a:p>
                      <a:r>
                        <a:rPr lang="en-GB" sz="2000" kern="1200" dirty="0">
                          <a:solidFill>
                            <a:schemeClr val="tx1"/>
                          </a:solidFill>
                          <a:effectLst/>
                          <a:latin typeface="+mn-lt"/>
                          <a:ea typeface="+mn-ea"/>
                          <a:cs typeface="+mn-cs"/>
                        </a:rPr>
                        <a:t>   </a:t>
                      </a:r>
                      <a:endParaRPr sz="2000" u="none" strike="noStrike" cap="none" dirty="0">
                        <a:latin typeface="Century Gothic" panose="020B0502020202020204" pitchFamily="34" charset="0"/>
                      </a:endParaRPr>
                    </a:p>
                  </a:txBody>
                  <a:tcPr marL="91450" marR="91450" marT="45725" marB="45725"/>
                </a:tc>
                <a:extLst>
                  <a:ext uri="{0D108BD9-81ED-4DB2-BD59-A6C34878D82A}">
                    <a16:rowId xmlns:a16="http://schemas.microsoft.com/office/drawing/2014/main" val="10006"/>
                  </a:ext>
                </a:extLst>
              </a:tr>
            </a:tbl>
          </a:graphicData>
        </a:graphic>
      </p:graphicFrame>
      <p:sp>
        <p:nvSpPr>
          <p:cNvPr id="2" name="Title 1">
            <a:extLst>
              <a:ext uri="{FF2B5EF4-FFF2-40B4-BE49-F238E27FC236}">
                <a16:creationId xmlns:a16="http://schemas.microsoft.com/office/drawing/2014/main" id="{1ECABC94-3ABA-95D7-6A0C-7EB0523FAEA5}"/>
              </a:ext>
            </a:extLst>
          </p:cNvPr>
          <p:cNvSpPr>
            <a:spLocks noGrp="1"/>
          </p:cNvSpPr>
          <p:nvPr>
            <p:ph type="title"/>
          </p:nvPr>
        </p:nvSpPr>
        <p:spPr>
          <a:xfrm>
            <a:off x="0" y="213557"/>
            <a:ext cx="5331418" cy="647577"/>
          </a:xfrm>
        </p:spPr>
        <p:txBody>
          <a:bodyPr/>
          <a:lstStyle/>
          <a:p>
            <a:r>
              <a:rPr lang="en-GB" dirty="0"/>
              <a:t>Wie </a:t>
            </a:r>
            <a:r>
              <a:rPr lang="en-GB" dirty="0" err="1"/>
              <a:t>viele</a:t>
            </a:r>
            <a:r>
              <a:rPr lang="en-GB" dirty="0"/>
              <a:t> </a:t>
            </a:r>
            <a:r>
              <a:rPr lang="en-GB" dirty="0" err="1"/>
              <a:t>Sprachen</a:t>
            </a:r>
            <a:r>
              <a:rPr lang="en-GB" dirty="0"/>
              <a:t>? </a:t>
            </a:r>
          </a:p>
        </p:txBody>
      </p:sp>
      <p:sp>
        <p:nvSpPr>
          <p:cNvPr id="6" name="Google Shape;715;p15">
            <a:extLst>
              <a:ext uri="{FF2B5EF4-FFF2-40B4-BE49-F238E27FC236}">
                <a16:creationId xmlns:a16="http://schemas.microsoft.com/office/drawing/2014/main" id="{A12AD22B-0A9C-9199-422B-9972F4CF6BE6}"/>
              </a:ext>
            </a:extLst>
          </p:cNvPr>
          <p:cNvSpPr/>
          <p:nvPr/>
        </p:nvSpPr>
        <p:spPr>
          <a:xfrm>
            <a:off x="10425595" y="199749"/>
            <a:ext cx="1461605" cy="337596"/>
          </a:xfrm>
          <a:prstGeom prst="roundRect">
            <a:avLst>
              <a:gd name="adj" fmla="val 16667"/>
            </a:avLst>
          </a:prstGeom>
          <a:solidFill>
            <a:schemeClr val="accent1"/>
          </a:solidFill>
          <a:ln w="12700" cap="flat" cmpd="sng">
            <a:solidFill>
              <a:schemeClr val="tx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D3C3C"/>
              </a:buClr>
              <a:buSzPts val="2000"/>
              <a:buFont typeface="Century Gothic"/>
              <a:buNone/>
              <a:tabLst/>
              <a:defRPr/>
            </a:pPr>
            <a:r>
              <a:rPr kumimoji="0" lang="en-GB" sz="200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schreiben</a:t>
            </a:r>
            <a:endParaRPr kumimoji="0" sz="200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1" name="Speech Bubble: Rectangle with Corners Rounded 20">
            <a:extLst>
              <a:ext uri="{FF2B5EF4-FFF2-40B4-BE49-F238E27FC236}">
                <a16:creationId xmlns:a16="http://schemas.microsoft.com/office/drawing/2014/main" id="{BD07CB39-DD9D-75AF-7569-DE4446D7CC6F}"/>
              </a:ext>
            </a:extLst>
          </p:cNvPr>
          <p:cNvSpPr/>
          <p:nvPr/>
        </p:nvSpPr>
        <p:spPr>
          <a:xfrm>
            <a:off x="5842145" y="401091"/>
            <a:ext cx="1782543" cy="647577"/>
          </a:xfrm>
          <a:prstGeom prst="wedgeRoundRectCallout">
            <a:avLst>
              <a:gd name="adj1" fmla="val -126368"/>
              <a:gd name="adj2" fmla="val 9908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D3C3C"/>
                </a:solidFill>
                <a:effectLst/>
                <a:uLnTx/>
                <a:uFillTx/>
                <a:latin typeface="Century Gothic"/>
                <a:ea typeface="+mn-ea"/>
                <a:cs typeface="+mn-cs"/>
              </a:rPr>
              <a:t>WO1 or WO3 after </a:t>
            </a:r>
            <a:r>
              <a:rPr kumimoji="0" lang="en-GB" sz="1800" b="1" i="0" u="none" strike="noStrike" kern="1200" cap="none" spc="0" normalizeH="0" baseline="0" noProof="0" dirty="0" err="1">
                <a:ln>
                  <a:noFill/>
                </a:ln>
                <a:solidFill>
                  <a:srgbClr val="3D3C3C"/>
                </a:solidFill>
                <a:effectLst/>
                <a:uLnTx/>
                <a:uFillTx/>
                <a:latin typeface="Century Gothic"/>
                <a:ea typeface="+mn-ea"/>
                <a:cs typeface="+mn-cs"/>
              </a:rPr>
              <a:t>dass</a:t>
            </a:r>
            <a:r>
              <a:rPr kumimoji="0" lang="en-GB" sz="1800" b="1" i="0" u="none" strike="noStrike" kern="1200" cap="none" spc="0" normalizeH="0" baseline="0" noProof="0" dirty="0">
                <a:ln>
                  <a:noFill/>
                </a:ln>
                <a:solidFill>
                  <a:srgbClr val="3D3C3C"/>
                </a:solidFill>
                <a:effectLst/>
                <a:uLnTx/>
                <a:uFillTx/>
                <a:latin typeface="Century Gothic"/>
                <a:ea typeface="+mn-ea"/>
                <a:cs typeface="+mn-cs"/>
              </a:rPr>
              <a:t>? </a:t>
            </a:r>
          </a:p>
        </p:txBody>
      </p:sp>
      <p:sp>
        <p:nvSpPr>
          <p:cNvPr id="22" name="Speech Bubble: Rectangle with Corners Rounded 21">
            <a:extLst>
              <a:ext uri="{FF2B5EF4-FFF2-40B4-BE49-F238E27FC236}">
                <a16:creationId xmlns:a16="http://schemas.microsoft.com/office/drawing/2014/main" id="{EBB2072D-2D34-0CD4-B265-F6739223FDF9}"/>
              </a:ext>
            </a:extLst>
          </p:cNvPr>
          <p:cNvSpPr/>
          <p:nvPr/>
        </p:nvSpPr>
        <p:spPr>
          <a:xfrm>
            <a:off x="4270577" y="2302425"/>
            <a:ext cx="1618779" cy="416933"/>
          </a:xfrm>
          <a:prstGeom prst="wedgeRoundRectCallout">
            <a:avLst>
              <a:gd name="adj1" fmla="val -64682"/>
              <a:gd name="adj2" fmla="val -4792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D3C3C"/>
                </a:solidFill>
                <a:effectLst/>
                <a:uLnTx/>
                <a:uFillTx/>
                <a:latin typeface="Century Gothic"/>
                <a:ea typeface="+mn-ea"/>
                <a:cs typeface="+mn-cs"/>
              </a:rPr>
              <a:t>Plural rule 7.</a:t>
            </a:r>
          </a:p>
        </p:txBody>
      </p:sp>
      <p:sp>
        <p:nvSpPr>
          <p:cNvPr id="24" name="Speech Bubble: Rectangle with Corners Rounded 23">
            <a:extLst>
              <a:ext uri="{FF2B5EF4-FFF2-40B4-BE49-F238E27FC236}">
                <a16:creationId xmlns:a16="http://schemas.microsoft.com/office/drawing/2014/main" id="{EF32F788-75D1-A8CA-F2AB-78FD92B6D778}"/>
              </a:ext>
            </a:extLst>
          </p:cNvPr>
          <p:cNvSpPr/>
          <p:nvPr/>
        </p:nvSpPr>
        <p:spPr>
          <a:xfrm>
            <a:off x="4035423" y="5994948"/>
            <a:ext cx="2996417" cy="581541"/>
          </a:xfrm>
          <a:prstGeom prst="wedgeRoundRectCallout">
            <a:avLst>
              <a:gd name="adj1" fmla="val 37409"/>
              <a:gd name="adj2" fmla="val -7314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D3C3C"/>
                </a:solidFill>
                <a:effectLst/>
                <a:uLnTx/>
                <a:uFillTx/>
                <a:latin typeface="Century Gothic"/>
                <a:ea typeface="+mn-ea"/>
                <a:cs typeface="+mn-cs"/>
              </a:rPr>
              <a:t>In German you ‘find’ friends not ‘make’ them.</a:t>
            </a:r>
          </a:p>
        </p:txBody>
      </p:sp>
      <p:sp>
        <p:nvSpPr>
          <p:cNvPr id="25" name="Speech Bubble: Rectangle with Corners Rounded 24">
            <a:extLst>
              <a:ext uri="{FF2B5EF4-FFF2-40B4-BE49-F238E27FC236}">
                <a16:creationId xmlns:a16="http://schemas.microsoft.com/office/drawing/2014/main" id="{5519AC44-69C1-3CC4-F2F2-CCAE6A4CE127}"/>
              </a:ext>
            </a:extLst>
          </p:cNvPr>
          <p:cNvSpPr/>
          <p:nvPr/>
        </p:nvSpPr>
        <p:spPr>
          <a:xfrm>
            <a:off x="2261313" y="4567063"/>
            <a:ext cx="1534655" cy="306460"/>
          </a:xfrm>
          <a:prstGeom prst="wedgeRoundRectCallout">
            <a:avLst>
              <a:gd name="adj1" fmla="val 64572"/>
              <a:gd name="adj2" fmla="val -64227"/>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D3C3C"/>
                </a:solidFill>
                <a:effectLst/>
                <a:uLnTx/>
                <a:uFillTx/>
                <a:latin typeface="Century Gothic"/>
                <a:ea typeface="+mn-ea"/>
                <a:cs typeface="+mn-cs"/>
              </a:rPr>
              <a:t>Plural rule 8</a:t>
            </a:r>
          </a:p>
        </p:txBody>
      </p:sp>
      <p:sp>
        <p:nvSpPr>
          <p:cNvPr id="26" name="Speech Bubble: Rectangle with Corners Rounded 25">
            <a:extLst>
              <a:ext uri="{FF2B5EF4-FFF2-40B4-BE49-F238E27FC236}">
                <a16:creationId xmlns:a16="http://schemas.microsoft.com/office/drawing/2014/main" id="{BAFF4FF2-1408-B50E-FF7B-63187ABDF74F}"/>
              </a:ext>
            </a:extLst>
          </p:cNvPr>
          <p:cNvSpPr/>
          <p:nvPr/>
        </p:nvSpPr>
        <p:spPr>
          <a:xfrm>
            <a:off x="9583318" y="5389709"/>
            <a:ext cx="2185261" cy="876180"/>
          </a:xfrm>
          <a:prstGeom prst="wedgeRoundRectCallout">
            <a:avLst>
              <a:gd name="adj1" fmla="val -31314"/>
              <a:gd name="adj2" fmla="val -6848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D3C3C"/>
                </a:solidFill>
                <a:effectLst/>
                <a:uLnTx/>
                <a:uFillTx/>
                <a:latin typeface="Century Gothic"/>
                <a:ea typeface="+mn-ea"/>
                <a:cs typeface="+mn-cs"/>
              </a:rPr>
              <a:t>Some adjectives and adverbs are identical.</a:t>
            </a:r>
          </a:p>
        </p:txBody>
      </p:sp>
      <p:sp>
        <p:nvSpPr>
          <p:cNvPr id="27" name="Speech Bubble: Rectangle with Corners Rounded 26">
            <a:extLst>
              <a:ext uri="{FF2B5EF4-FFF2-40B4-BE49-F238E27FC236}">
                <a16:creationId xmlns:a16="http://schemas.microsoft.com/office/drawing/2014/main" id="{646AAF04-FFF7-3E56-A656-823FC8E22BAE}"/>
              </a:ext>
            </a:extLst>
          </p:cNvPr>
          <p:cNvSpPr/>
          <p:nvPr/>
        </p:nvSpPr>
        <p:spPr>
          <a:xfrm>
            <a:off x="5889356" y="5267348"/>
            <a:ext cx="2525232" cy="353697"/>
          </a:xfrm>
          <a:prstGeom prst="wedgeRoundRectCallout">
            <a:avLst>
              <a:gd name="adj1" fmla="val -17460"/>
              <a:gd name="adj2" fmla="val -7218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D3C3C"/>
                </a:solidFill>
                <a:effectLst/>
                <a:uLnTx/>
                <a:uFillTx/>
                <a:latin typeface="Century Gothic"/>
                <a:ea typeface="+mn-ea"/>
                <a:cs typeface="+mn-cs"/>
              </a:rPr>
              <a:t>Stem change verb!</a:t>
            </a:r>
          </a:p>
        </p:txBody>
      </p:sp>
      <p:sp>
        <p:nvSpPr>
          <p:cNvPr id="28" name="Speech Bubble: Rectangle with Corners Rounded 27">
            <a:extLst>
              <a:ext uri="{FF2B5EF4-FFF2-40B4-BE49-F238E27FC236}">
                <a16:creationId xmlns:a16="http://schemas.microsoft.com/office/drawing/2014/main" id="{3BCE1070-2E45-22A1-AF0A-DE2B2E4332A2}"/>
              </a:ext>
            </a:extLst>
          </p:cNvPr>
          <p:cNvSpPr/>
          <p:nvPr/>
        </p:nvSpPr>
        <p:spPr>
          <a:xfrm>
            <a:off x="8352602" y="3050079"/>
            <a:ext cx="3772884" cy="562708"/>
          </a:xfrm>
          <a:prstGeom prst="wedgeRoundRectCallout">
            <a:avLst>
              <a:gd name="adj1" fmla="val -114812"/>
              <a:gd name="adj2" fmla="val -5836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D3C3C"/>
                </a:solidFill>
                <a:effectLst/>
                <a:uLnTx/>
                <a:uFillTx/>
                <a:latin typeface="Century Gothic"/>
                <a:ea typeface="+mn-ea"/>
                <a:cs typeface="+mn-cs"/>
              </a:rPr>
              <a:t>Here you could make ‘</a:t>
            </a:r>
            <a:r>
              <a:rPr kumimoji="0" lang="en-GB" sz="1800" b="1" i="0" u="none" strike="noStrike" kern="1200" cap="none" spc="0" normalizeH="0" baseline="0" noProof="0" dirty="0" err="1">
                <a:ln>
                  <a:noFill/>
                </a:ln>
                <a:solidFill>
                  <a:srgbClr val="3D3C3C"/>
                </a:solidFill>
                <a:effectLst/>
                <a:uLnTx/>
                <a:uFillTx/>
                <a:latin typeface="Century Gothic"/>
                <a:ea typeface="+mn-ea"/>
                <a:cs typeface="+mn-cs"/>
              </a:rPr>
              <a:t>berühmt</a:t>
            </a:r>
            <a:r>
              <a:rPr kumimoji="0" lang="en-GB" sz="1800" b="1" i="0" u="none" strike="noStrike" kern="1200" cap="none" spc="0" normalizeH="0" baseline="0" noProof="0" dirty="0">
                <a:ln>
                  <a:noFill/>
                </a:ln>
                <a:solidFill>
                  <a:srgbClr val="3D3C3C"/>
                </a:solidFill>
                <a:effectLst/>
                <a:uLnTx/>
                <a:uFillTx/>
                <a:latin typeface="Century Gothic"/>
                <a:ea typeface="+mn-ea"/>
                <a:cs typeface="+mn-cs"/>
              </a:rPr>
              <a:t>’ into a noun ‘famous people’.  </a:t>
            </a:r>
          </a:p>
        </p:txBody>
      </p:sp>
      <p:sp>
        <p:nvSpPr>
          <p:cNvPr id="29" name="Speech Bubble: Rectangle with Corners Rounded 28">
            <a:extLst>
              <a:ext uri="{FF2B5EF4-FFF2-40B4-BE49-F238E27FC236}">
                <a16:creationId xmlns:a16="http://schemas.microsoft.com/office/drawing/2014/main" id="{7DDF8F94-05DD-CAAF-C62A-39D5A26913AA}"/>
              </a:ext>
            </a:extLst>
          </p:cNvPr>
          <p:cNvSpPr/>
          <p:nvPr/>
        </p:nvSpPr>
        <p:spPr>
          <a:xfrm>
            <a:off x="10399287" y="4523601"/>
            <a:ext cx="1666143" cy="373032"/>
          </a:xfrm>
          <a:prstGeom prst="wedgeRoundRectCallout">
            <a:avLst>
              <a:gd name="adj1" fmla="val -100200"/>
              <a:gd name="adj2" fmla="val 5495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D3C3C"/>
                </a:solidFill>
                <a:effectLst/>
                <a:uLnTx/>
                <a:uFillTx/>
                <a:latin typeface="Century Gothic"/>
                <a:ea typeface="+mn-ea"/>
                <a:cs typeface="+mn-cs"/>
              </a:rPr>
              <a:t>Plural rule 9</a:t>
            </a:r>
          </a:p>
        </p:txBody>
      </p:sp>
      <p:sp>
        <p:nvSpPr>
          <p:cNvPr id="15" name="Speech Bubble: Rectangle with Corners Rounded 14">
            <a:extLst>
              <a:ext uri="{FF2B5EF4-FFF2-40B4-BE49-F238E27FC236}">
                <a16:creationId xmlns:a16="http://schemas.microsoft.com/office/drawing/2014/main" id="{5800B3EA-94C6-4396-8A7D-CE1BEE70045D}"/>
              </a:ext>
            </a:extLst>
          </p:cNvPr>
          <p:cNvSpPr/>
          <p:nvPr/>
        </p:nvSpPr>
        <p:spPr>
          <a:xfrm>
            <a:off x="4541267" y="3070520"/>
            <a:ext cx="1534655" cy="389837"/>
          </a:xfrm>
          <a:prstGeom prst="wedgeRoundRectCallout">
            <a:avLst>
              <a:gd name="adj1" fmla="val 69155"/>
              <a:gd name="adj2" fmla="val -6494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D3C3C"/>
                </a:solidFill>
                <a:effectLst/>
                <a:uLnTx/>
                <a:uFillTx/>
                <a:latin typeface="Century Gothic"/>
                <a:ea typeface="+mn-ea"/>
                <a:cs typeface="+mn-cs"/>
              </a:rPr>
              <a:t>either …or</a:t>
            </a:r>
          </a:p>
        </p:txBody>
      </p:sp>
      <p:sp>
        <p:nvSpPr>
          <p:cNvPr id="16" name="Speech Bubble: Rectangle with Corners Rounded 15">
            <a:extLst>
              <a:ext uri="{FF2B5EF4-FFF2-40B4-BE49-F238E27FC236}">
                <a16:creationId xmlns:a16="http://schemas.microsoft.com/office/drawing/2014/main" id="{B0A7968B-E3D3-455B-866C-F12B024148F4}"/>
              </a:ext>
            </a:extLst>
          </p:cNvPr>
          <p:cNvSpPr/>
          <p:nvPr/>
        </p:nvSpPr>
        <p:spPr>
          <a:xfrm>
            <a:off x="265408" y="1659365"/>
            <a:ext cx="1995905" cy="306461"/>
          </a:xfrm>
          <a:prstGeom prst="wedgeRoundRectCallout">
            <a:avLst>
              <a:gd name="adj1" fmla="val 23760"/>
              <a:gd name="adj2" fmla="val -8217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D3C3C"/>
                </a:solidFill>
                <a:effectLst/>
                <a:uLnTx/>
                <a:uFillTx/>
                <a:latin typeface="Century Gothic"/>
                <a:ea typeface="+mn-ea"/>
                <a:cs typeface="+mn-cs"/>
              </a:rPr>
              <a:t>Which ‘know’ ?</a:t>
            </a:r>
          </a:p>
        </p:txBody>
      </p:sp>
      <p:sp>
        <p:nvSpPr>
          <p:cNvPr id="17" name="Speech Bubble: Rectangle with Corners Rounded 16">
            <a:extLst>
              <a:ext uri="{FF2B5EF4-FFF2-40B4-BE49-F238E27FC236}">
                <a16:creationId xmlns:a16="http://schemas.microsoft.com/office/drawing/2014/main" id="{E6E64F1F-47FE-42BD-885D-4B0387FC93B6}"/>
              </a:ext>
            </a:extLst>
          </p:cNvPr>
          <p:cNvSpPr/>
          <p:nvPr/>
        </p:nvSpPr>
        <p:spPr>
          <a:xfrm>
            <a:off x="416526" y="3957244"/>
            <a:ext cx="1995905" cy="306460"/>
          </a:xfrm>
          <a:prstGeom prst="wedgeRoundRectCallout">
            <a:avLst>
              <a:gd name="adj1" fmla="val 23760"/>
              <a:gd name="adj2" fmla="val -8217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D3C3C"/>
                </a:solidFill>
                <a:effectLst/>
                <a:uLnTx/>
                <a:uFillTx/>
                <a:latin typeface="Century Gothic"/>
                <a:ea typeface="+mn-ea"/>
                <a:cs typeface="+mn-cs"/>
              </a:rPr>
              <a:t>Which ‘know’ ?</a:t>
            </a:r>
          </a:p>
        </p:txBody>
      </p:sp>
      <p:sp>
        <p:nvSpPr>
          <p:cNvPr id="18" name="Speech Bubble: Rectangle with Corners Rounded 17">
            <a:extLst>
              <a:ext uri="{FF2B5EF4-FFF2-40B4-BE49-F238E27FC236}">
                <a16:creationId xmlns:a16="http://schemas.microsoft.com/office/drawing/2014/main" id="{EB96EDCE-45B6-42FC-91D0-5B5E225BB8ED}"/>
              </a:ext>
            </a:extLst>
          </p:cNvPr>
          <p:cNvSpPr/>
          <p:nvPr/>
        </p:nvSpPr>
        <p:spPr>
          <a:xfrm>
            <a:off x="325464" y="5267348"/>
            <a:ext cx="1714351" cy="306460"/>
          </a:xfrm>
          <a:prstGeom prst="wedgeRoundRectCallout">
            <a:avLst>
              <a:gd name="adj1" fmla="val 9868"/>
              <a:gd name="adj2" fmla="val -7615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3D3C3C"/>
                </a:solidFill>
                <a:effectLst/>
                <a:uLnTx/>
                <a:uFillTx/>
                <a:latin typeface="Century Gothic"/>
                <a:ea typeface="+mn-ea"/>
                <a:cs typeface="+mn-cs"/>
              </a:rPr>
              <a:t>Wenn</a:t>
            </a:r>
            <a:r>
              <a:rPr kumimoji="0" lang="en-GB" sz="1800" b="1" i="0" u="none" strike="noStrike" kern="1200" cap="none" spc="0" normalizeH="0" baseline="0" noProof="0" dirty="0">
                <a:ln>
                  <a:noFill/>
                </a:ln>
                <a:solidFill>
                  <a:srgbClr val="3D3C3C"/>
                </a:solidFill>
                <a:effectLst/>
                <a:uLnTx/>
                <a:uFillTx/>
                <a:latin typeface="Century Gothic"/>
                <a:ea typeface="+mn-ea"/>
                <a:cs typeface="+mn-cs"/>
              </a:rPr>
              <a:t> + WO3</a:t>
            </a:r>
          </a:p>
        </p:txBody>
      </p:sp>
      <p:sp>
        <p:nvSpPr>
          <p:cNvPr id="19" name="TextBox 18">
            <a:extLst>
              <a:ext uri="{FF2B5EF4-FFF2-40B4-BE49-F238E27FC236}">
                <a16:creationId xmlns:a16="http://schemas.microsoft.com/office/drawing/2014/main" id="{2CEA4CBE-0871-49A2-A4D5-18C44ED3BB51}"/>
              </a:ext>
            </a:extLst>
          </p:cNvPr>
          <p:cNvSpPr txBox="1"/>
          <p:nvPr/>
        </p:nvSpPr>
        <p:spPr>
          <a:xfrm>
            <a:off x="599084" y="1524326"/>
            <a:ext cx="9447156" cy="400110"/>
          </a:xfrm>
          <a:prstGeom prst="rect">
            <a:avLst/>
          </a:prstGeom>
          <a:noFill/>
        </p:spPr>
        <p:txBody>
          <a:bodyPr wrap="square">
            <a:spAutoFit/>
          </a:bodyPr>
          <a:lstStyle/>
          <a:p>
            <a:r>
              <a:rPr kumimoji="0" lang="de-DE" sz="2000" b="1" i="0" u="none" strike="noStrike" kern="1200" cap="none" spc="0" normalizeH="0" baseline="0" noProof="0" dirty="0">
                <a:ln>
                  <a:noFill/>
                </a:ln>
                <a:solidFill>
                  <a:srgbClr val="525050"/>
                </a:solidFill>
                <a:effectLst/>
                <a:uLnTx/>
                <a:uFillTx/>
                <a:latin typeface="Century Gothic"/>
                <a:ea typeface="+mn-ea"/>
                <a:cs typeface="+mn-cs"/>
              </a:rPr>
              <a:t>Wir wissen, dass viele Leute nur eine Sprache sprechen können. </a:t>
            </a:r>
            <a:endParaRPr lang="en-GB" sz="2000" dirty="0"/>
          </a:p>
        </p:txBody>
      </p:sp>
      <p:sp>
        <p:nvSpPr>
          <p:cNvPr id="23" name="TextBox 22">
            <a:extLst>
              <a:ext uri="{FF2B5EF4-FFF2-40B4-BE49-F238E27FC236}">
                <a16:creationId xmlns:a16="http://schemas.microsoft.com/office/drawing/2014/main" id="{6DB11AD2-B06C-47A9-98C8-019F94B787CB}"/>
              </a:ext>
            </a:extLst>
          </p:cNvPr>
          <p:cNvSpPr txBox="1"/>
          <p:nvPr/>
        </p:nvSpPr>
        <p:spPr>
          <a:xfrm>
            <a:off x="540117" y="2286156"/>
            <a:ext cx="11347083" cy="400110"/>
          </a:xfrm>
          <a:prstGeom prst="rect">
            <a:avLst/>
          </a:prstGeom>
          <a:noFill/>
        </p:spPr>
        <p:txBody>
          <a:bodyPr wrap="square">
            <a:spAutoFit/>
          </a:bodyPr>
          <a:lstStyle/>
          <a:p>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Warum</a:t>
            </a:r>
            <a:r>
              <a:rPr kumimoji="0" lang="en-GB" sz="2000" b="1" i="0" u="none" strike="noStrike" kern="1200" cap="none" spc="0" normalizeH="0" baseline="0" noProof="0" dirty="0">
                <a:ln>
                  <a:noFill/>
                </a:ln>
                <a:solidFill>
                  <a:srgbClr val="525050"/>
                </a:solidFill>
                <a:effectLst/>
                <a:uLnTx/>
                <a:uFillTx/>
                <a:latin typeface="Century Gothic"/>
                <a:ea typeface="+mn-ea"/>
                <a:cs typeface="+mn-cs"/>
              </a:rPr>
              <a:t>? Sie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haben</a:t>
            </a:r>
            <a:r>
              <a:rPr kumimoji="0" lang="en-GB" sz="2000" b="1"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viele</a:t>
            </a:r>
            <a:r>
              <a:rPr kumimoji="0" lang="en-GB" sz="2000" b="1"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Ängste</a:t>
            </a:r>
            <a:r>
              <a:rPr lang="en-GB" sz="2000" b="1" dirty="0">
                <a:solidFill>
                  <a:srgbClr val="525050"/>
                </a:solidFill>
                <a:latin typeface="Century Gothic"/>
              </a:rPr>
              <a:t>. Sie </a:t>
            </a:r>
            <a:r>
              <a:rPr lang="en-GB" sz="2000" b="1" dirty="0" err="1">
                <a:solidFill>
                  <a:srgbClr val="525050"/>
                </a:solidFill>
                <a:latin typeface="Century Gothic"/>
              </a:rPr>
              <a:t>denken</a:t>
            </a:r>
            <a:r>
              <a:rPr lang="en-GB" sz="2000" b="1" dirty="0">
                <a:solidFill>
                  <a:srgbClr val="525050"/>
                </a:solidFill>
                <a:latin typeface="Century Gothic"/>
              </a:rPr>
              <a:t>, </a:t>
            </a:r>
            <a:r>
              <a:rPr lang="en-GB" sz="2000" b="1" dirty="0" err="1">
                <a:solidFill>
                  <a:srgbClr val="525050"/>
                </a:solidFill>
                <a:latin typeface="Century Gothic"/>
              </a:rPr>
              <a:t>dass</a:t>
            </a:r>
            <a:r>
              <a:rPr lang="en-GB" sz="2000" b="1" dirty="0">
                <a:solidFill>
                  <a:srgbClr val="525050"/>
                </a:solidFill>
                <a:latin typeface="Century Gothic"/>
              </a:rPr>
              <a:t> </a:t>
            </a:r>
            <a:r>
              <a:rPr lang="en-GB" sz="2000" b="1" dirty="0" err="1">
                <a:solidFill>
                  <a:srgbClr val="525050"/>
                </a:solidFill>
                <a:latin typeface="Century Gothic"/>
              </a:rPr>
              <a:t>sie</a:t>
            </a:r>
            <a:r>
              <a:rPr lang="en-GB" sz="2000" b="1" dirty="0">
                <a:solidFill>
                  <a:srgbClr val="525050"/>
                </a:solidFill>
                <a:latin typeface="Century Gothic"/>
              </a:rPr>
              <a:t> </a:t>
            </a:r>
            <a:r>
              <a:rPr lang="en-GB" sz="2000" b="1" dirty="0" err="1">
                <a:solidFill>
                  <a:srgbClr val="525050"/>
                </a:solidFill>
                <a:latin typeface="Century Gothic"/>
              </a:rPr>
              <a:t>Fehler</a:t>
            </a:r>
            <a:r>
              <a:rPr lang="en-GB" sz="2000" b="1" dirty="0">
                <a:solidFill>
                  <a:srgbClr val="525050"/>
                </a:solidFill>
                <a:latin typeface="Century Gothic"/>
              </a:rPr>
              <a:t> </a:t>
            </a:r>
            <a:r>
              <a:rPr lang="en-GB" sz="2000" b="1" dirty="0" err="1">
                <a:solidFill>
                  <a:srgbClr val="525050"/>
                </a:solidFill>
                <a:latin typeface="Century Gothic"/>
              </a:rPr>
              <a:t>machen</a:t>
            </a:r>
            <a:r>
              <a:rPr lang="en-GB" sz="2000" b="1" dirty="0">
                <a:solidFill>
                  <a:srgbClr val="525050"/>
                </a:solidFill>
                <a:latin typeface="Century Gothic"/>
              </a:rPr>
              <a:t> warden. </a:t>
            </a:r>
            <a:endParaRPr lang="en-GB" dirty="0"/>
          </a:p>
        </p:txBody>
      </p:sp>
      <p:sp>
        <p:nvSpPr>
          <p:cNvPr id="30" name="TextBox 29">
            <a:extLst>
              <a:ext uri="{FF2B5EF4-FFF2-40B4-BE49-F238E27FC236}">
                <a16:creationId xmlns:a16="http://schemas.microsoft.com/office/drawing/2014/main" id="{33F3CF95-C439-45A3-B345-E97615E81CD6}"/>
              </a:ext>
            </a:extLst>
          </p:cNvPr>
          <p:cNvSpPr txBox="1"/>
          <p:nvPr/>
        </p:nvSpPr>
        <p:spPr>
          <a:xfrm>
            <a:off x="416526" y="3026176"/>
            <a:ext cx="11974368" cy="400110"/>
          </a:xfrm>
          <a:prstGeom prst="rect">
            <a:avLst/>
          </a:prstGeom>
          <a:noFill/>
        </p:spPr>
        <p:txBody>
          <a:bodyPr wrap="square">
            <a:spAutoFit/>
          </a:bodyPr>
          <a:lstStyle/>
          <a:p>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1" i="0" u="none" strike="noStrike" kern="1200" cap="none" spc="0" normalizeH="0" baseline="0" noProof="0" dirty="0">
                <a:ln>
                  <a:noFill/>
                </a:ln>
                <a:solidFill>
                  <a:srgbClr val="525050"/>
                </a:solidFill>
                <a:effectLst/>
                <a:uLnTx/>
                <a:uFillTx/>
                <a:latin typeface="Century Gothic"/>
                <a:ea typeface="+mn-ea"/>
                <a:cs typeface="+mn-cs"/>
              </a:rPr>
              <a:t>Aber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weißt</a:t>
            </a:r>
            <a:r>
              <a:rPr kumimoji="0" lang="en-GB" sz="2000" b="1" i="0" u="none" strike="noStrike" kern="1200" cap="none" spc="0" normalizeH="0" baseline="0" noProof="0" dirty="0">
                <a:ln>
                  <a:noFill/>
                </a:ln>
                <a:solidFill>
                  <a:srgbClr val="525050"/>
                </a:solidFill>
                <a:effectLst/>
                <a:uLnTx/>
                <a:uFillTx/>
                <a:latin typeface="Century Gothic"/>
                <a:ea typeface="+mn-ea"/>
                <a:cs typeface="+mn-cs"/>
              </a:rPr>
              <a:t> du,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dass</a:t>
            </a:r>
            <a:r>
              <a:rPr kumimoji="0" lang="en-GB" sz="2000" b="1"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viele</a:t>
            </a:r>
            <a:r>
              <a:rPr kumimoji="0" lang="en-GB" sz="2000" b="1"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Berühmte</a:t>
            </a:r>
            <a:r>
              <a:rPr kumimoji="0" lang="en-GB" sz="2000" b="1"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entweder</a:t>
            </a:r>
            <a:r>
              <a:rPr kumimoji="0" lang="en-GB" sz="2000" b="1" i="0" u="none" strike="noStrike" kern="1200" cap="none" spc="0" normalizeH="0" baseline="0" noProof="0" dirty="0">
                <a:ln>
                  <a:noFill/>
                </a:ln>
                <a:solidFill>
                  <a:srgbClr val="525050"/>
                </a:solidFill>
                <a:effectLst/>
                <a:uLnTx/>
                <a:uFillTx/>
                <a:latin typeface="Century Gothic"/>
                <a:ea typeface="+mn-ea"/>
                <a:cs typeface="+mn-cs"/>
              </a:rPr>
              <a:t> eine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andere</a:t>
            </a:r>
            <a:r>
              <a:rPr kumimoji="0" lang="en-GB" sz="2000" b="1"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Sprache</a:t>
            </a:r>
            <a:r>
              <a:rPr kumimoji="0" lang="en-GB" sz="2000" b="1"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oder</a:t>
            </a:r>
            <a:r>
              <a:rPr kumimoji="0" lang="en-GB" sz="2000" b="1"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mehr</a:t>
            </a:r>
            <a:r>
              <a:rPr kumimoji="0" lang="en-GB" sz="2000" b="1"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sprechen</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endParaRPr lang="en-GB" sz="2000" dirty="0"/>
          </a:p>
        </p:txBody>
      </p:sp>
      <p:sp>
        <p:nvSpPr>
          <p:cNvPr id="31" name="TextBox 30">
            <a:extLst>
              <a:ext uri="{FF2B5EF4-FFF2-40B4-BE49-F238E27FC236}">
                <a16:creationId xmlns:a16="http://schemas.microsoft.com/office/drawing/2014/main" id="{25F08D61-D28A-4308-BF9A-B2D67F14CD6E}"/>
              </a:ext>
            </a:extLst>
          </p:cNvPr>
          <p:cNvSpPr txBox="1"/>
          <p:nvPr/>
        </p:nvSpPr>
        <p:spPr>
          <a:xfrm>
            <a:off x="599084" y="3809879"/>
            <a:ext cx="11739966" cy="400110"/>
          </a:xfrm>
          <a:prstGeom prst="rect">
            <a:avLst/>
          </a:prstGeom>
          <a:noFill/>
        </p:spPr>
        <p:txBody>
          <a:bodyPr wrap="square">
            <a:spAutoFit/>
          </a:bodyPr>
          <a:lstStyle/>
          <a:p>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Kennst</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du Natalie Portman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oder</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Novak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Đoković</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Sie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spricht</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5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Sprachen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und er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spricht</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7.</a:t>
            </a:r>
            <a:endParaRPr lang="en-GB" dirty="0"/>
          </a:p>
        </p:txBody>
      </p:sp>
      <p:sp>
        <p:nvSpPr>
          <p:cNvPr id="32" name="TextBox 31">
            <a:extLst>
              <a:ext uri="{FF2B5EF4-FFF2-40B4-BE49-F238E27FC236}">
                <a16:creationId xmlns:a16="http://schemas.microsoft.com/office/drawing/2014/main" id="{DB2A05AB-345D-4768-938F-E281047F706C}"/>
              </a:ext>
            </a:extLst>
          </p:cNvPr>
          <p:cNvSpPr txBox="1"/>
          <p:nvPr/>
        </p:nvSpPr>
        <p:spPr>
          <a:xfrm>
            <a:off x="542797" y="4498840"/>
            <a:ext cx="10279637" cy="400110"/>
          </a:xfrm>
          <a:prstGeom prst="rect">
            <a:avLst/>
          </a:prstGeom>
          <a:noFill/>
        </p:spPr>
        <p:txBody>
          <a:bodyPr wrap="square">
            <a:spAutoFit/>
          </a:bodyPr>
          <a:lstStyle/>
          <a:p>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Also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kann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man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mehr</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Interessen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haben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zum</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Beispiel</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Sport und </a:t>
            </a:r>
            <a:r>
              <a:rPr kumimoji="0" lang="en-GB" sz="20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Sprachen</a:t>
            </a: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endParaRPr lang="en-GB" dirty="0"/>
          </a:p>
        </p:txBody>
      </p:sp>
      <p:sp>
        <p:nvSpPr>
          <p:cNvPr id="33" name="TextBox 32">
            <a:extLst>
              <a:ext uri="{FF2B5EF4-FFF2-40B4-BE49-F238E27FC236}">
                <a16:creationId xmlns:a16="http://schemas.microsoft.com/office/drawing/2014/main" id="{A4A47E37-834A-4044-95F4-1AD032C3695F}"/>
              </a:ext>
            </a:extLst>
          </p:cNvPr>
          <p:cNvSpPr txBox="1"/>
          <p:nvPr/>
        </p:nvSpPr>
        <p:spPr>
          <a:xfrm>
            <a:off x="563780" y="5144100"/>
            <a:ext cx="10698585" cy="400110"/>
          </a:xfrm>
          <a:prstGeom prst="rect">
            <a:avLst/>
          </a:prstGeom>
          <a:noFill/>
        </p:spPr>
        <p:txBody>
          <a:bodyPr wrap="square">
            <a:spAutoFit/>
          </a:bodyPr>
          <a:lstStyle/>
          <a:p>
            <a:r>
              <a:rPr kumimoji="0" lang="de-DE" sz="2000" b="1" i="0" u="none" strike="noStrike" kern="1200" cap="none" spc="0" normalizeH="0" baseline="0" noProof="0" dirty="0">
                <a:ln>
                  <a:noFill/>
                </a:ln>
                <a:solidFill>
                  <a:srgbClr val="525050"/>
                </a:solidFill>
                <a:effectLst/>
                <a:uLnTx/>
                <a:uFillTx/>
                <a:latin typeface="Century Gothic"/>
                <a:ea typeface="+mn-ea"/>
                <a:cs typeface="+mn-cs"/>
              </a:rPr>
              <a:t>Wenn man eine neue Sprache häufig übt, sieht man die Ergebnisse relativ schnell.</a:t>
            </a:r>
            <a:endParaRPr lang="en-GB" sz="2000" dirty="0"/>
          </a:p>
        </p:txBody>
      </p:sp>
      <p:sp>
        <p:nvSpPr>
          <p:cNvPr id="34" name="TextBox 33">
            <a:extLst>
              <a:ext uri="{FF2B5EF4-FFF2-40B4-BE49-F238E27FC236}">
                <a16:creationId xmlns:a16="http://schemas.microsoft.com/office/drawing/2014/main" id="{5A87C16D-B710-400F-A810-08748682E86B}"/>
              </a:ext>
            </a:extLst>
          </p:cNvPr>
          <p:cNvSpPr txBox="1"/>
          <p:nvPr/>
        </p:nvSpPr>
        <p:spPr>
          <a:xfrm>
            <a:off x="556403" y="5866654"/>
            <a:ext cx="12354026" cy="400110"/>
          </a:xfrm>
          <a:prstGeom prst="rect">
            <a:avLst/>
          </a:prstGeom>
          <a:noFill/>
        </p:spPr>
        <p:txBody>
          <a:bodyPr wrap="square">
            <a:spAutoFit/>
          </a:bodyPr>
          <a:lstStyle/>
          <a:p>
            <a:r>
              <a:rPr lang="de-DE" sz="2000" b="1" kern="1200" dirty="0">
                <a:solidFill>
                  <a:schemeClr val="tx1"/>
                </a:solidFill>
                <a:effectLst/>
                <a:latin typeface="+mn-lt"/>
                <a:ea typeface="+mn-ea"/>
                <a:cs typeface="+mn-cs"/>
              </a:rPr>
              <a:t>Wenn man mehr als eine Sprache kennt, hilft es, zum Beispiel, mehr Freunde zu finden.</a:t>
            </a:r>
            <a:endParaRPr lang="en-GB" sz="2000" b="1" kern="1200" dirty="0">
              <a:solidFill>
                <a:schemeClr val="tx1"/>
              </a:solidFill>
              <a:effectLst/>
              <a:latin typeface="+mn-lt"/>
              <a:ea typeface="+mn-ea"/>
              <a:cs typeface="+mn-cs"/>
            </a:endParaRPr>
          </a:p>
        </p:txBody>
      </p:sp>
      <p:pic>
        <p:nvPicPr>
          <p:cNvPr id="35" name="Picture 34" descr="Logo, company name&#10;&#10;Description automatically generated">
            <a:extLst>
              <a:ext uri="{FF2B5EF4-FFF2-40B4-BE49-F238E27FC236}">
                <a16:creationId xmlns:a16="http://schemas.microsoft.com/office/drawing/2014/main" id="{2566163A-63C9-4A42-A91D-082B589A2A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8246" y="31157"/>
            <a:ext cx="2308770" cy="1280646"/>
          </a:xfrm>
          <a:prstGeom prst="rect">
            <a:avLst/>
          </a:prstGeom>
        </p:spPr>
      </p:pic>
    </p:spTree>
    <p:extLst>
      <p:ext uri="{BB962C8B-B14F-4D97-AF65-F5344CB8AC3E}">
        <p14:creationId xmlns:p14="http://schemas.microsoft.com/office/powerpoint/2010/main" val="274309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P spid="25" grpId="0" animBg="1"/>
      <p:bldP spid="26" grpId="0" animBg="1"/>
      <p:bldP spid="27" grpId="0" animBg="1"/>
      <p:bldP spid="28" grpId="0" animBg="1"/>
      <p:bldP spid="29" grpId="0" animBg="1"/>
      <p:bldP spid="15" grpId="0" animBg="1"/>
      <p:bldP spid="16" grpId="0" animBg="1"/>
      <p:bldP spid="17" grpId="0" animBg="1"/>
      <p:bldP spid="18" grpId="0" animBg="1"/>
      <p:bldP spid="19" grpId="0"/>
      <p:bldP spid="23" grpId="0"/>
      <p:bldP spid="30" grpId="0"/>
      <p:bldP spid="31" grpId="0"/>
      <p:bldP spid="32" grpId="0"/>
      <p:bldP spid="33" grpId="0"/>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6A7D2-79BA-4C11-9190-325E5DDEAE00}"/>
              </a:ext>
            </a:extLst>
          </p:cNvPr>
          <p:cNvSpPr>
            <a:spLocks noGrp="1"/>
          </p:cNvSpPr>
          <p:nvPr>
            <p:ph type="title"/>
          </p:nvPr>
        </p:nvSpPr>
        <p:spPr/>
        <p:txBody>
          <a:bodyPr/>
          <a:lstStyle/>
          <a:p>
            <a:r>
              <a:rPr lang="en-GB" dirty="0" err="1"/>
              <a:t>Hausaufgaben</a:t>
            </a:r>
            <a:endParaRPr lang="en-GB" dirty="0"/>
          </a:p>
        </p:txBody>
      </p:sp>
      <p:sp>
        <p:nvSpPr>
          <p:cNvPr id="3" name="Text Placeholder 2">
            <a:extLst>
              <a:ext uri="{FF2B5EF4-FFF2-40B4-BE49-F238E27FC236}">
                <a16:creationId xmlns:a16="http://schemas.microsoft.com/office/drawing/2014/main" id="{D868E5A9-BF6D-4262-B455-97183FC4D360}"/>
              </a:ext>
            </a:extLst>
          </p:cNvPr>
          <p:cNvSpPr>
            <a:spLocks noGrp="1"/>
          </p:cNvSpPr>
          <p:nvPr>
            <p:ph type="body" sz="quarter" idx="10"/>
          </p:nvPr>
        </p:nvSpPr>
        <p:spPr/>
        <p:txBody>
          <a:bodyPr>
            <a:normAutofit fontScale="92500" lnSpcReduction="10000"/>
          </a:bodyPr>
          <a:lstStyle/>
          <a:p>
            <a:r>
              <a:rPr lang="en-GB" dirty="0"/>
              <a:t>10.1.1.5 new vocabulary</a:t>
            </a:r>
          </a:p>
          <a:p>
            <a:endParaRPr lang="en-GB" dirty="0"/>
          </a:p>
          <a:p>
            <a:endParaRPr lang="en-GB" dirty="0"/>
          </a:p>
          <a:p>
            <a:endParaRPr lang="en-GB" dirty="0"/>
          </a:p>
          <a:p>
            <a:endParaRPr lang="en-GB" dirty="0"/>
          </a:p>
          <a:p>
            <a:endParaRPr lang="en-GB" dirty="0"/>
          </a:p>
          <a:p>
            <a:r>
              <a:rPr lang="en-GB" dirty="0"/>
              <a:t>10.1.1.5 revisited vocabulary</a:t>
            </a:r>
          </a:p>
          <a:p>
            <a:endParaRPr lang="en-GB" dirty="0"/>
          </a:p>
          <a:p>
            <a:endParaRPr lang="en-GB" dirty="0"/>
          </a:p>
          <a:p>
            <a:endParaRPr lang="en-GB" dirty="0"/>
          </a:p>
          <a:p>
            <a:endParaRPr lang="en-GB" dirty="0"/>
          </a:p>
          <a:p>
            <a:endParaRPr lang="en-GB" dirty="0"/>
          </a:p>
          <a:p>
            <a:r>
              <a:rPr lang="en-GB" dirty="0" err="1"/>
              <a:t>Hausaufgabenblatt</a:t>
            </a:r>
            <a:r>
              <a:rPr lang="en-GB" dirty="0"/>
              <a:t> 10.1.1.4</a:t>
            </a:r>
          </a:p>
        </p:txBody>
      </p:sp>
      <p:sp>
        <p:nvSpPr>
          <p:cNvPr id="7" name="TextBox 6">
            <a:extLst>
              <a:ext uri="{FF2B5EF4-FFF2-40B4-BE49-F238E27FC236}">
                <a16:creationId xmlns:a16="http://schemas.microsoft.com/office/drawing/2014/main" id="{FBC0F77A-F074-47FF-B61F-126562C94A9A}"/>
              </a:ext>
            </a:extLst>
          </p:cNvPr>
          <p:cNvSpPr txBox="1"/>
          <p:nvPr/>
        </p:nvSpPr>
        <p:spPr>
          <a:xfrm>
            <a:off x="4623435" y="2598589"/>
            <a:ext cx="2203704"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Foundation</a:t>
            </a:r>
          </a:p>
        </p:txBody>
      </p:sp>
      <p:sp>
        <p:nvSpPr>
          <p:cNvPr id="11" name="TextBox 10">
            <a:extLst>
              <a:ext uri="{FF2B5EF4-FFF2-40B4-BE49-F238E27FC236}">
                <a16:creationId xmlns:a16="http://schemas.microsoft.com/office/drawing/2014/main" id="{E3F9CCE3-EE70-4AE6-9F15-83F762138AA6}"/>
              </a:ext>
            </a:extLst>
          </p:cNvPr>
          <p:cNvSpPr txBox="1"/>
          <p:nvPr/>
        </p:nvSpPr>
        <p:spPr>
          <a:xfrm>
            <a:off x="8564672" y="2598589"/>
            <a:ext cx="2203704"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Higher</a:t>
            </a:r>
          </a:p>
        </p:txBody>
      </p:sp>
      <p:sp>
        <p:nvSpPr>
          <p:cNvPr id="9" name="TextBox 8">
            <a:extLst>
              <a:ext uri="{FF2B5EF4-FFF2-40B4-BE49-F238E27FC236}">
                <a16:creationId xmlns:a16="http://schemas.microsoft.com/office/drawing/2014/main" id="{C5847421-540F-4B34-AE8D-16D780C7294C}"/>
              </a:ext>
            </a:extLst>
          </p:cNvPr>
          <p:cNvSpPr txBox="1"/>
          <p:nvPr/>
        </p:nvSpPr>
        <p:spPr>
          <a:xfrm>
            <a:off x="4709844" y="5395213"/>
            <a:ext cx="2203704"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Foundation</a:t>
            </a:r>
          </a:p>
        </p:txBody>
      </p:sp>
      <p:sp>
        <p:nvSpPr>
          <p:cNvPr id="12" name="TextBox 11">
            <a:extLst>
              <a:ext uri="{FF2B5EF4-FFF2-40B4-BE49-F238E27FC236}">
                <a16:creationId xmlns:a16="http://schemas.microsoft.com/office/drawing/2014/main" id="{CAD22372-5222-4D6E-A545-A3CC01DD5E53}"/>
              </a:ext>
            </a:extLst>
          </p:cNvPr>
          <p:cNvSpPr txBox="1"/>
          <p:nvPr/>
        </p:nvSpPr>
        <p:spPr>
          <a:xfrm>
            <a:off x="8564672" y="5395213"/>
            <a:ext cx="2203704"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Higher</a:t>
            </a:r>
          </a:p>
        </p:txBody>
      </p:sp>
      <p:pic>
        <p:nvPicPr>
          <p:cNvPr id="5" name="Picture 4" descr="Qr code&#10;&#10;Description automatically generated">
            <a:extLst>
              <a:ext uri="{FF2B5EF4-FFF2-40B4-BE49-F238E27FC236}">
                <a16:creationId xmlns:a16="http://schemas.microsoft.com/office/drawing/2014/main" id="{B71899D6-9498-4A15-AA3E-B215FB5AD9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2675" y="688852"/>
            <a:ext cx="1807698" cy="1807698"/>
          </a:xfrm>
          <a:prstGeom prst="rect">
            <a:avLst/>
          </a:prstGeom>
        </p:spPr>
      </p:pic>
      <p:pic>
        <p:nvPicPr>
          <p:cNvPr id="10" name="Picture 9" descr="Qr code&#10;&#10;Description automatically generated">
            <a:extLst>
              <a:ext uri="{FF2B5EF4-FFF2-40B4-BE49-F238E27FC236}">
                <a16:creationId xmlns:a16="http://schemas.microsoft.com/office/drawing/2014/main" id="{55E48669-02B2-4682-9947-7F19485DBA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7182" y="669240"/>
            <a:ext cx="1807698" cy="1807698"/>
          </a:xfrm>
          <a:prstGeom prst="rect">
            <a:avLst/>
          </a:prstGeom>
        </p:spPr>
      </p:pic>
      <p:pic>
        <p:nvPicPr>
          <p:cNvPr id="14" name="Picture 13" descr="Qr code&#10;&#10;Description automatically generated">
            <a:extLst>
              <a:ext uri="{FF2B5EF4-FFF2-40B4-BE49-F238E27FC236}">
                <a16:creationId xmlns:a16="http://schemas.microsoft.com/office/drawing/2014/main" id="{6330D0E8-8B0A-4440-B53F-7FBD000B05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57182" y="3536950"/>
            <a:ext cx="1807698" cy="1807698"/>
          </a:xfrm>
          <a:prstGeom prst="rect">
            <a:avLst/>
          </a:prstGeom>
        </p:spPr>
      </p:pic>
      <p:pic>
        <p:nvPicPr>
          <p:cNvPr id="16" name="Picture 15">
            <a:extLst>
              <a:ext uri="{FF2B5EF4-FFF2-40B4-BE49-F238E27FC236}">
                <a16:creationId xmlns:a16="http://schemas.microsoft.com/office/drawing/2014/main" id="{DC1FC278-F4DB-49EB-B8AD-9A1DD132C26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762676" y="3382206"/>
            <a:ext cx="1807698" cy="1807698"/>
          </a:xfrm>
          <a:prstGeom prst="rect">
            <a:avLst/>
          </a:prstGeom>
        </p:spPr>
      </p:pic>
    </p:spTree>
    <p:extLst>
      <p:ext uri="{BB962C8B-B14F-4D97-AF65-F5344CB8AC3E}">
        <p14:creationId xmlns:p14="http://schemas.microsoft.com/office/powerpoint/2010/main" val="4064421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0" y="213557"/>
            <a:ext cx="2533338" cy="647577"/>
          </a:xfrm>
        </p:spPr>
        <p:txBody>
          <a:bodyPr>
            <a:normAutofit/>
          </a:bodyPr>
          <a:lstStyle/>
          <a:p>
            <a:r>
              <a:rPr lang="en-GB" dirty="0" err="1">
                <a:solidFill>
                  <a:schemeClr val="tx1"/>
                </a:solidFill>
                <a:latin typeface="Century Gothic"/>
                <a:sym typeface="Century Gothic"/>
              </a:rPr>
              <a:t>Vokabeln</a:t>
            </a:r>
            <a:endParaRPr lang="en-GB" sz="3200" dirty="0">
              <a:solidFill>
                <a:schemeClr val="tx1"/>
              </a:solidFill>
            </a:endParaRPr>
          </a:p>
        </p:txBody>
      </p:sp>
      <p:sp>
        <p:nvSpPr>
          <p:cNvPr id="26" name="Title 1">
            <a:extLst>
              <a:ext uri="{FF2B5EF4-FFF2-40B4-BE49-F238E27FC236}">
                <a16:creationId xmlns:a16="http://schemas.microsoft.com/office/drawing/2014/main" id="{8695AE42-5C6C-4342-BF51-BFB6A85B1D64}"/>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extBox 26">
            <a:extLst>
              <a:ext uri="{FF2B5EF4-FFF2-40B4-BE49-F238E27FC236}">
                <a16:creationId xmlns:a16="http://schemas.microsoft.com/office/drawing/2014/main" id="{F7AD4758-32EB-4BBD-9B46-9C667E084541}"/>
              </a:ext>
            </a:extLst>
          </p:cNvPr>
          <p:cNvSpPr txBox="1"/>
          <p:nvPr/>
        </p:nvSpPr>
        <p:spPr>
          <a:xfrm>
            <a:off x="2568303" y="163348"/>
            <a:ext cx="826700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Schreib</a:t>
            </a:r>
            <a:r>
              <a:rPr kumimoji="0" lang="en-GB" sz="32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1-16 und die </a:t>
            </a:r>
            <a:r>
              <a:rPr kumimoji="0" lang="en-GB" sz="32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Wörter</a:t>
            </a:r>
            <a:r>
              <a:rPr kumimoji="0" lang="en-GB" sz="32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auf </a:t>
            </a:r>
            <a:r>
              <a:rPr kumimoji="0" lang="en-GB" sz="32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Englisch</a:t>
            </a:r>
            <a:r>
              <a:rPr kumimoji="0" lang="en-GB" sz="32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p>
        </p:txBody>
      </p:sp>
      <p:graphicFrame>
        <p:nvGraphicFramePr>
          <p:cNvPr id="9" name="Table 9">
            <a:extLst>
              <a:ext uri="{FF2B5EF4-FFF2-40B4-BE49-F238E27FC236}">
                <a16:creationId xmlns:a16="http://schemas.microsoft.com/office/drawing/2014/main" id="{2DDA697E-897B-4600-B870-EA61ACABA166}"/>
              </a:ext>
            </a:extLst>
          </p:cNvPr>
          <p:cNvGraphicFramePr>
            <a:graphicFrameLocks noGrp="1"/>
          </p:cNvGraphicFramePr>
          <p:nvPr/>
        </p:nvGraphicFramePr>
        <p:xfrm>
          <a:off x="281531" y="2451811"/>
          <a:ext cx="5563261" cy="3657600"/>
        </p:xfrm>
        <a:graphic>
          <a:graphicData uri="http://schemas.openxmlformats.org/drawingml/2006/table">
            <a:tbl>
              <a:tblPr firstRow="1" bandRow="1">
                <a:tableStyleId>{5940675A-B579-460E-94D1-54222C63F5DA}</a:tableStyleId>
              </a:tblPr>
              <a:tblGrid>
                <a:gridCol w="477003">
                  <a:extLst>
                    <a:ext uri="{9D8B030D-6E8A-4147-A177-3AD203B41FA5}">
                      <a16:colId xmlns:a16="http://schemas.microsoft.com/office/drawing/2014/main" val="2894444976"/>
                    </a:ext>
                  </a:extLst>
                </a:gridCol>
                <a:gridCol w="3416997">
                  <a:extLst>
                    <a:ext uri="{9D8B030D-6E8A-4147-A177-3AD203B41FA5}">
                      <a16:colId xmlns:a16="http://schemas.microsoft.com/office/drawing/2014/main" val="3753812202"/>
                    </a:ext>
                  </a:extLst>
                </a:gridCol>
                <a:gridCol w="1669261">
                  <a:extLst>
                    <a:ext uri="{9D8B030D-6E8A-4147-A177-3AD203B41FA5}">
                      <a16:colId xmlns:a16="http://schemas.microsoft.com/office/drawing/2014/main" val="4293386852"/>
                    </a:ext>
                  </a:extLst>
                </a:gridCol>
              </a:tblGrid>
              <a:tr h="149731">
                <a:tc>
                  <a:txBody>
                    <a:bodyPr/>
                    <a:lstStyle/>
                    <a:p>
                      <a:pPr algn="ctr"/>
                      <a:r>
                        <a:rPr lang="en-GB" sz="2400" dirty="0">
                          <a:solidFill>
                            <a:schemeClr val="tx1"/>
                          </a:solidFill>
                          <a:latin typeface="Century Gothic" panose="020B0502020202020204" pitchFamily="34" charset="0"/>
                        </a:rPr>
                        <a:t>1</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b="1"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7467923"/>
                  </a:ext>
                </a:extLst>
              </a:tr>
              <a:tr h="118208">
                <a:tc>
                  <a:txBody>
                    <a:bodyPr/>
                    <a:lstStyle/>
                    <a:p>
                      <a:pPr algn="ctr"/>
                      <a:r>
                        <a:rPr lang="en-US" sz="2400" dirty="0">
                          <a:solidFill>
                            <a:schemeClr val="tx1"/>
                          </a:solidFill>
                          <a:latin typeface="Century Gothic" panose="020B0502020202020204" pitchFamily="34" charset="0"/>
                        </a:rPr>
                        <a:t>2</a:t>
                      </a:r>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9476507"/>
                  </a:ext>
                </a:extLst>
              </a:tr>
              <a:tr h="118208">
                <a:tc>
                  <a:txBody>
                    <a:bodyPr/>
                    <a:lstStyle/>
                    <a:p>
                      <a:pPr algn="ctr"/>
                      <a:r>
                        <a:rPr lang="en-US" sz="2400" dirty="0">
                          <a:solidFill>
                            <a:schemeClr val="tx1"/>
                          </a:solidFill>
                          <a:latin typeface="Century Gothic" panose="020B0502020202020204" pitchFamily="34" charset="0"/>
                        </a:rPr>
                        <a:t>3</a:t>
                      </a:r>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2782389"/>
                  </a:ext>
                </a:extLst>
              </a:tr>
              <a:tr h="118208">
                <a:tc>
                  <a:txBody>
                    <a:bodyPr/>
                    <a:lstStyle/>
                    <a:p>
                      <a:pPr algn="ctr"/>
                      <a:r>
                        <a:rPr lang="en-US" sz="2400" dirty="0">
                          <a:solidFill>
                            <a:schemeClr val="tx1"/>
                          </a:solidFill>
                          <a:latin typeface="Century Gothic" panose="020B0502020202020204" pitchFamily="34" charset="0"/>
                        </a:rPr>
                        <a:t>4</a:t>
                      </a:r>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75477597"/>
                  </a:ext>
                </a:extLst>
              </a:tr>
              <a:tr h="118208">
                <a:tc>
                  <a:txBody>
                    <a:bodyPr/>
                    <a:lstStyle/>
                    <a:p>
                      <a:pPr algn="ctr"/>
                      <a:r>
                        <a:rPr lang="en-US" sz="2400" dirty="0">
                          <a:solidFill>
                            <a:schemeClr val="tx1"/>
                          </a:solidFill>
                          <a:latin typeface="Century Gothic" panose="020B0502020202020204" pitchFamily="34" charset="0"/>
                        </a:rPr>
                        <a:t>5</a:t>
                      </a:r>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1486698"/>
                  </a:ext>
                </a:extLst>
              </a:tr>
              <a:tr h="118208">
                <a:tc>
                  <a:txBody>
                    <a:bodyPr/>
                    <a:lstStyle/>
                    <a:p>
                      <a:pPr algn="ctr"/>
                      <a:r>
                        <a:rPr lang="en-US" sz="2400" dirty="0">
                          <a:solidFill>
                            <a:schemeClr val="tx1"/>
                          </a:solidFill>
                          <a:latin typeface="Century Gothic" panose="020B0502020202020204" pitchFamily="34" charset="0"/>
                        </a:rPr>
                        <a:t>6</a:t>
                      </a:r>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9647613"/>
                  </a:ext>
                </a:extLst>
              </a:tr>
              <a:tr h="118208">
                <a:tc>
                  <a:txBody>
                    <a:bodyPr/>
                    <a:lstStyle/>
                    <a:p>
                      <a:pPr algn="ctr"/>
                      <a:r>
                        <a:rPr lang="en-US" sz="2400" dirty="0">
                          <a:solidFill>
                            <a:schemeClr val="tx1"/>
                          </a:solidFill>
                          <a:latin typeface="Century Gothic" panose="020B0502020202020204" pitchFamily="34" charset="0"/>
                        </a:rPr>
                        <a:t>7</a:t>
                      </a:r>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593913"/>
                  </a:ext>
                </a:extLst>
              </a:tr>
              <a:tr h="118208">
                <a:tc>
                  <a:txBody>
                    <a:bodyPr/>
                    <a:lstStyle/>
                    <a:p>
                      <a:pPr algn="ctr"/>
                      <a:r>
                        <a:rPr lang="en-US" sz="2400" dirty="0">
                          <a:solidFill>
                            <a:schemeClr val="tx1"/>
                          </a:solidFill>
                          <a:latin typeface="Century Gothic" panose="020B0502020202020204" pitchFamily="34" charset="0"/>
                        </a:rPr>
                        <a:t>8</a:t>
                      </a:r>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8665873"/>
                  </a:ext>
                </a:extLst>
              </a:tr>
            </a:tbl>
          </a:graphicData>
        </a:graphic>
      </p:graphicFrame>
      <p:graphicFrame>
        <p:nvGraphicFramePr>
          <p:cNvPr id="74" name="Table 9">
            <a:extLst>
              <a:ext uri="{FF2B5EF4-FFF2-40B4-BE49-F238E27FC236}">
                <a16:creationId xmlns:a16="http://schemas.microsoft.com/office/drawing/2014/main" id="{DE64B1D2-F9C5-448A-8DFC-D58644405426}"/>
              </a:ext>
            </a:extLst>
          </p:cNvPr>
          <p:cNvGraphicFramePr>
            <a:graphicFrameLocks noGrp="1"/>
          </p:cNvGraphicFramePr>
          <p:nvPr/>
        </p:nvGraphicFramePr>
        <p:xfrm>
          <a:off x="6033168" y="2443364"/>
          <a:ext cx="5065001" cy="3657600"/>
        </p:xfrm>
        <a:graphic>
          <a:graphicData uri="http://schemas.openxmlformats.org/drawingml/2006/table">
            <a:tbl>
              <a:tblPr firstRow="1" bandRow="1">
                <a:tableStyleId>{5940675A-B579-460E-94D1-54222C63F5DA}</a:tableStyleId>
              </a:tblPr>
              <a:tblGrid>
                <a:gridCol w="564284">
                  <a:extLst>
                    <a:ext uri="{9D8B030D-6E8A-4147-A177-3AD203B41FA5}">
                      <a16:colId xmlns:a16="http://schemas.microsoft.com/office/drawing/2014/main" val="2894444976"/>
                    </a:ext>
                  </a:extLst>
                </a:gridCol>
                <a:gridCol w="3121253">
                  <a:extLst>
                    <a:ext uri="{9D8B030D-6E8A-4147-A177-3AD203B41FA5}">
                      <a16:colId xmlns:a16="http://schemas.microsoft.com/office/drawing/2014/main" val="3753812202"/>
                    </a:ext>
                  </a:extLst>
                </a:gridCol>
                <a:gridCol w="1379464">
                  <a:extLst>
                    <a:ext uri="{9D8B030D-6E8A-4147-A177-3AD203B41FA5}">
                      <a16:colId xmlns:a16="http://schemas.microsoft.com/office/drawing/2014/main" val="4293386852"/>
                    </a:ext>
                  </a:extLst>
                </a:gridCol>
              </a:tblGrid>
              <a:tr h="437673">
                <a:tc>
                  <a:txBody>
                    <a:bodyPr/>
                    <a:lstStyle/>
                    <a:p>
                      <a:pPr algn="ctr"/>
                      <a:r>
                        <a:rPr lang="en-GB" sz="2400" dirty="0">
                          <a:solidFill>
                            <a:schemeClr val="tx1"/>
                          </a:solidFill>
                          <a:latin typeface="Century Gothic" panose="020B0502020202020204" pitchFamily="34" charset="0"/>
                        </a:rPr>
                        <a:t>9</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7467923"/>
                  </a:ext>
                </a:extLst>
              </a:tr>
              <a:tr h="437673">
                <a:tc>
                  <a:txBody>
                    <a:bodyPr/>
                    <a:lstStyle/>
                    <a:p>
                      <a:pPr algn="ctr"/>
                      <a:r>
                        <a:rPr lang="en-GB" sz="2400" dirty="0">
                          <a:solidFill>
                            <a:schemeClr val="tx1"/>
                          </a:solidFill>
                          <a:latin typeface="Century Gothic" panose="020B0502020202020204" pitchFamily="34" charset="0"/>
                        </a:rPr>
                        <a:t>10</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1486698"/>
                  </a:ext>
                </a:extLst>
              </a:tr>
              <a:tr h="437673">
                <a:tc>
                  <a:txBody>
                    <a:bodyPr/>
                    <a:lstStyle/>
                    <a:p>
                      <a:pPr algn="ctr"/>
                      <a:r>
                        <a:rPr lang="en-GB" sz="2400" dirty="0">
                          <a:solidFill>
                            <a:schemeClr val="tx1"/>
                          </a:solidFill>
                          <a:latin typeface="Century Gothic" panose="020B0502020202020204" pitchFamily="34" charset="0"/>
                        </a:rPr>
                        <a:t>11</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9647613"/>
                  </a:ext>
                </a:extLst>
              </a:tr>
              <a:tr h="437673">
                <a:tc>
                  <a:txBody>
                    <a:bodyPr/>
                    <a:lstStyle/>
                    <a:p>
                      <a:pPr algn="ctr"/>
                      <a:r>
                        <a:rPr lang="en-GB" sz="2400" dirty="0">
                          <a:solidFill>
                            <a:schemeClr val="tx1"/>
                          </a:solidFill>
                          <a:latin typeface="Century Gothic" panose="020B0502020202020204" pitchFamily="34" charset="0"/>
                        </a:rPr>
                        <a:t>12</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593913"/>
                  </a:ext>
                </a:extLst>
              </a:tr>
              <a:tr h="437673">
                <a:tc>
                  <a:txBody>
                    <a:bodyPr/>
                    <a:lstStyle/>
                    <a:p>
                      <a:pPr algn="ctr"/>
                      <a:r>
                        <a:rPr lang="en-US" sz="2400" dirty="0">
                          <a:solidFill>
                            <a:schemeClr val="tx1"/>
                          </a:solidFill>
                          <a:latin typeface="Century Gothic" panose="020B0502020202020204" pitchFamily="34" charset="0"/>
                        </a:rPr>
                        <a:t>13</a:t>
                      </a:r>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94670499"/>
                  </a:ext>
                </a:extLst>
              </a:tr>
              <a:tr h="437673">
                <a:tc>
                  <a:txBody>
                    <a:bodyPr/>
                    <a:lstStyle/>
                    <a:p>
                      <a:pPr algn="ctr"/>
                      <a:r>
                        <a:rPr lang="en-GB" sz="2400" dirty="0">
                          <a:solidFill>
                            <a:schemeClr val="tx1"/>
                          </a:solidFill>
                          <a:latin typeface="Century Gothic" panose="020B0502020202020204" pitchFamily="34" charset="0"/>
                        </a:rPr>
                        <a:t>14</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8665873"/>
                  </a:ext>
                </a:extLst>
              </a:tr>
              <a:tr h="437673">
                <a:tc>
                  <a:txBody>
                    <a:bodyPr/>
                    <a:lstStyle/>
                    <a:p>
                      <a:pPr algn="ctr"/>
                      <a:r>
                        <a:rPr lang="en-US" sz="2400" dirty="0">
                          <a:solidFill>
                            <a:schemeClr val="tx1"/>
                          </a:solidFill>
                          <a:latin typeface="Century Gothic" panose="020B0502020202020204" pitchFamily="34" charset="0"/>
                        </a:rPr>
                        <a:t>15</a:t>
                      </a:r>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22393459"/>
                  </a:ext>
                </a:extLst>
              </a:tr>
              <a:tr h="437673">
                <a:tc>
                  <a:txBody>
                    <a:bodyPr/>
                    <a:lstStyle/>
                    <a:p>
                      <a:pPr algn="ctr"/>
                      <a:r>
                        <a:rPr lang="en-US" sz="2400" dirty="0">
                          <a:solidFill>
                            <a:schemeClr val="tx1"/>
                          </a:solidFill>
                          <a:latin typeface="Century Gothic" panose="020B0502020202020204" pitchFamily="34" charset="0"/>
                        </a:rPr>
                        <a:t>16</a:t>
                      </a:r>
                      <a:endParaRPr lang="en-GB" sz="2400" dirty="0">
                        <a:solidFill>
                          <a:schemeClr val="tx1"/>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sz="2400" dirty="0">
                        <a:solidFill>
                          <a:srgbClr val="002060"/>
                        </a:solidFill>
                        <a:latin typeface="Century Gothic" panose="020B050202020202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1420900"/>
                  </a:ext>
                </a:extLst>
              </a:tr>
            </a:tbl>
          </a:graphicData>
        </a:graphic>
      </p:graphicFrame>
      <p:sp>
        <p:nvSpPr>
          <p:cNvPr id="11" name="Rectangle 10">
            <a:extLst>
              <a:ext uri="{FF2B5EF4-FFF2-40B4-BE49-F238E27FC236}">
                <a16:creationId xmlns:a16="http://schemas.microsoft.com/office/drawing/2014/main" id="{DC17C50C-1078-4CD2-8A36-33CF09D4EBCD}"/>
              </a:ext>
            </a:extLst>
          </p:cNvPr>
          <p:cNvSpPr/>
          <p:nvPr/>
        </p:nvSpPr>
        <p:spPr>
          <a:xfrm>
            <a:off x="1421665" y="2016445"/>
            <a:ext cx="195117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auf </a:t>
            </a:r>
            <a:r>
              <a:rPr kumimoji="0" lang="en-GB"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Englisch</a:t>
            </a:r>
            <a:endParaRPr kumimoji="0" lang="en-GB" sz="1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981648CB-41DF-4D61-92BE-C716CC0F4338}"/>
              </a:ext>
            </a:extLst>
          </p:cNvPr>
          <p:cNvSpPr/>
          <p:nvPr/>
        </p:nvSpPr>
        <p:spPr>
          <a:xfrm>
            <a:off x="7255132" y="2016445"/>
            <a:ext cx="195758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auf </a:t>
            </a:r>
            <a:r>
              <a:rPr kumimoji="0" lang="en-GB"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Englisch</a:t>
            </a:r>
            <a:endParaRPr kumimoji="0" lang="en-GB" sz="1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EC65AD7F-485B-485B-B56B-0AB5D2AA4D4A}"/>
              </a:ext>
            </a:extLst>
          </p:cNvPr>
          <p:cNvSpPr/>
          <p:nvPr/>
        </p:nvSpPr>
        <p:spPr>
          <a:xfrm>
            <a:off x="3724043" y="2016445"/>
            <a:ext cx="267629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Artikel</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‘the’</a:t>
            </a:r>
            <a:endParaRPr kumimoji="0" lang="en-GB" sz="1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1A6E6406-3367-4357-B847-98B962D6FD5D}"/>
              </a:ext>
            </a:extLst>
          </p:cNvPr>
          <p:cNvSpPr/>
          <p:nvPr/>
        </p:nvSpPr>
        <p:spPr>
          <a:xfrm>
            <a:off x="9435690" y="2016445"/>
            <a:ext cx="1955347"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Artikel</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‘the’</a:t>
            </a:r>
            <a:endParaRPr kumimoji="0" lang="en-GB" sz="1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59F770BB-9061-40B6-8C3D-22FB3CC45176}"/>
              </a:ext>
            </a:extLst>
          </p:cNvPr>
          <p:cNvSpPr/>
          <p:nvPr/>
        </p:nvSpPr>
        <p:spPr>
          <a:xfrm>
            <a:off x="998762" y="2463969"/>
            <a:ext cx="288571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to be correct</a:t>
            </a:r>
            <a:endParaRPr kumimoji="0" lang="en-GB" sz="2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656102B9-D878-F560-99C7-DA6DDB72AC41}"/>
              </a:ext>
            </a:extLst>
          </p:cNvPr>
          <p:cNvSpPr txBox="1"/>
          <p:nvPr/>
        </p:nvSpPr>
        <p:spPr>
          <a:xfrm>
            <a:off x="-798286" y="946248"/>
            <a:ext cx="13788572" cy="707886"/>
          </a:xfrm>
          <a:prstGeom prst="rect">
            <a:avLst/>
          </a:prstGeom>
          <a:solidFill>
            <a:srgbClr val="3D3C3C"/>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1AC774FA-D671-30B8-A3DB-45DED8F010F1}"/>
              </a:ext>
            </a:extLst>
          </p:cNvPr>
          <p:cNvSpPr txBox="1"/>
          <p:nvPr/>
        </p:nvSpPr>
        <p:spPr>
          <a:xfrm>
            <a:off x="12990285" y="991593"/>
            <a:ext cx="378031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6D4"/>
                </a:solidFill>
                <a:effectLst/>
                <a:uLnTx/>
                <a:uFillTx/>
                <a:latin typeface="Century Gothic" panose="020B0502020202020204" pitchFamily="34" charset="0"/>
                <a:ea typeface="+mn-ea"/>
                <a:cs typeface="+mn-cs"/>
              </a:rPr>
              <a:t>1. </a:t>
            </a:r>
            <a:r>
              <a:rPr kumimoji="0" lang="en-GB" sz="2800" b="1" i="0" u="none" strike="noStrike" kern="1200" cap="none" spc="0" normalizeH="0" baseline="0" noProof="0" dirty="0" err="1">
                <a:ln>
                  <a:noFill/>
                </a:ln>
                <a:solidFill>
                  <a:srgbClr val="FFF6D4"/>
                </a:solidFill>
                <a:effectLst/>
                <a:uLnTx/>
                <a:uFillTx/>
                <a:latin typeface="Century Gothic" panose="020B0502020202020204" pitchFamily="34" charset="0"/>
                <a:ea typeface="+mn-ea"/>
                <a:cs typeface="+mn-cs"/>
              </a:rPr>
              <a:t>stimmen</a:t>
            </a:r>
            <a:r>
              <a:rPr kumimoji="0" lang="en-GB" sz="2800" b="1" i="0" u="none" strike="noStrike" kern="1200" cap="none" spc="0" normalizeH="0" baseline="0" noProof="0" dirty="0">
                <a:ln>
                  <a:noFill/>
                </a:ln>
                <a:solidFill>
                  <a:srgbClr val="FFF6D4"/>
                </a:solidFill>
                <a:effectLst/>
                <a:uLnTx/>
                <a:uFillTx/>
                <a:latin typeface="Century Gothic" panose="020B0502020202020204" pitchFamily="34" charset="0"/>
                <a:ea typeface="+mn-ea"/>
                <a:cs typeface="+mn-cs"/>
              </a:rPr>
              <a:t> | 2. </a:t>
            </a:r>
            <a:r>
              <a:rPr kumimoji="0" lang="en-GB" sz="2800" b="1" i="0" u="none" strike="noStrike" kern="1200" cap="none" spc="0" normalizeH="0" baseline="0" noProof="0" dirty="0" err="1">
                <a:ln>
                  <a:noFill/>
                </a:ln>
                <a:solidFill>
                  <a:srgbClr val="FFF6D4"/>
                </a:solidFill>
                <a:effectLst/>
                <a:uLnTx/>
                <a:uFillTx/>
                <a:latin typeface="Century Gothic" panose="020B0502020202020204" pitchFamily="34" charset="0"/>
                <a:ea typeface="+mn-ea"/>
                <a:cs typeface="+mn-cs"/>
              </a:rPr>
              <a:t>stimmen</a:t>
            </a:r>
            <a:r>
              <a:rPr kumimoji="0" lang="en-GB" sz="2800" b="1" i="0" u="none" strike="noStrike" kern="1200" cap="none" spc="0" normalizeH="0" baseline="0" noProof="0" dirty="0">
                <a:ln>
                  <a:noFill/>
                </a:ln>
                <a:solidFill>
                  <a:srgbClr val="FFF6D4"/>
                </a:solidFill>
                <a:effectLst/>
                <a:uLnTx/>
                <a:uFillTx/>
                <a:latin typeface="Century Gothic" panose="020B0502020202020204" pitchFamily="34" charset="0"/>
                <a:ea typeface="+mn-ea"/>
                <a:cs typeface="+mn-cs"/>
              </a:rPr>
              <a:t> für + noun | 3. </a:t>
            </a:r>
            <a:r>
              <a:rPr kumimoji="0" lang="en-GB" sz="2800" b="1" i="0" u="none" strike="noStrike" kern="1200" cap="none" spc="0" normalizeH="0" baseline="0" noProof="0" dirty="0" err="1">
                <a:ln>
                  <a:noFill/>
                </a:ln>
                <a:solidFill>
                  <a:srgbClr val="FFF6D4"/>
                </a:solidFill>
                <a:effectLst/>
                <a:uLnTx/>
                <a:uFillTx/>
                <a:latin typeface="Century Gothic" panose="020B0502020202020204" pitchFamily="34" charset="0"/>
                <a:ea typeface="+mn-ea"/>
                <a:cs typeface="+mn-cs"/>
              </a:rPr>
              <a:t>wei</a:t>
            </a:r>
            <a:r>
              <a:rPr kumimoji="0" lang="el-GR" sz="2800" b="1" i="0" u="none" strike="noStrike" kern="1200" cap="none" spc="0" normalizeH="0" baseline="0" noProof="0" dirty="0">
                <a:ln>
                  <a:noFill/>
                </a:ln>
                <a:solidFill>
                  <a:srgbClr val="FFF6D4"/>
                </a:solidFill>
                <a:effectLst/>
                <a:uLnTx/>
                <a:uFillTx/>
                <a:latin typeface="Century Gothic" panose="020B0502020202020204" pitchFamily="34" charset="0"/>
                <a:ea typeface="+mn-ea"/>
                <a:cs typeface="+mn-cs"/>
              </a:rPr>
              <a:t>β</a:t>
            </a:r>
            <a:r>
              <a:rPr kumimoji="0" lang="en-GB" sz="2800" b="1" i="0" u="none" strike="noStrike" kern="1200" cap="none" spc="0" normalizeH="0" baseline="0" noProof="0" dirty="0">
                <a:ln>
                  <a:noFill/>
                </a:ln>
                <a:solidFill>
                  <a:srgbClr val="FFF6D4"/>
                </a:solidFill>
                <a:effectLst/>
                <a:uLnTx/>
                <a:uFillTx/>
                <a:latin typeface="Century Gothic" panose="020B0502020202020204" pitchFamily="34" charset="0"/>
                <a:ea typeface="+mn-ea"/>
                <a:cs typeface="+mn-cs"/>
              </a:rPr>
              <a:t> | 4. </a:t>
            </a:r>
            <a:r>
              <a:rPr kumimoji="0" lang="en-GB" sz="2800" b="1" i="0" u="none" strike="noStrike" kern="1200" cap="none" spc="0" normalizeH="0" baseline="0" noProof="0" dirty="0" err="1">
                <a:ln>
                  <a:noFill/>
                </a:ln>
                <a:solidFill>
                  <a:srgbClr val="FFF6D4"/>
                </a:solidFill>
                <a:effectLst/>
                <a:uLnTx/>
                <a:uFillTx/>
                <a:latin typeface="Century Gothic" panose="020B0502020202020204" pitchFamily="34" charset="0"/>
                <a:ea typeface="+mn-ea"/>
                <a:cs typeface="+mn-cs"/>
              </a:rPr>
              <a:t>wei</a:t>
            </a:r>
            <a:r>
              <a:rPr kumimoji="0" lang="el-GR" sz="2800" b="1" i="0" u="none" strike="noStrike" kern="1200" cap="none" spc="0" normalizeH="0" baseline="0" noProof="0" dirty="0">
                <a:ln>
                  <a:noFill/>
                </a:ln>
                <a:solidFill>
                  <a:srgbClr val="FFF6D4"/>
                </a:solidFill>
                <a:effectLst/>
                <a:uLnTx/>
                <a:uFillTx/>
                <a:latin typeface="Century Gothic" panose="020B0502020202020204" pitchFamily="34" charset="0"/>
                <a:ea typeface="+mn-ea"/>
                <a:cs typeface="+mn-cs"/>
              </a:rPr>
              <a:t>β</a:t>
            </a:r>
            <a:r>
              <a:rPr kumimoji="0" lang="en-US" sz="2800" b="1" i="0" u="none" strike="noStrike" kern="1200" cap="none" spc="0" normalizeH="0" baseline="0" noProof="0" dirty="0">
                <a:ln>
                  <a:noFill/>
                </a:ln>
                <a:solidFill>
                  <a:srgbClr val="FFF6D4"/>
                </a:solidFill>
                <a:effectLst/>
                <a:uLnTx/>
                <a:uFillTx/>
                <a:latin typeface="Century Gothic" panose="020B0502020202020204" pitchFamily="34" charset="0"/>
                <a:ea typeface="+mn-ea"/>
                <a:cs typeface="+mn-cs"/>
              </a:rPr>
              <a:t>t</a:t>
            </a:r>
            <a:r>
              <a:rPr kumimoji="0" lang="en-GB" sz="2800" b="1" i="0" u="none" strike="noStrike" kern="1200" cap="none" spc="0" normalizeH="0" baseline="0" noProof="0" dirty="0">
                <a:ln>
                  <a:noFill/>
                </a:ln>
                <a:solidFill>
                  <a:srgbClr val="FFF6D4"/>
                </a:solidFill>
                <a:effectLst/>
                <a:uLnTx/>
                <a:uFillTx/>
                <a:latin typeface="Century Gothic" panose="020B0502020202020204" pitchFamily="34" charset="0"/>
                <a:ea typeface="+mn-ea"/>
                <a:cs typeface="+mn-cs"/>
              </a:rPr>
              <a:t> | 5. Brille | 6. </a:t>
            </a:r>
            <a:r>
              <a:rPr kumimoji="0" lang="en-GB" sz="2800" b="1" i="0" u="none" strike="noStrike" kern="1200" cap="none" spc="0" normalizeH="0" baseline="0" noProof="0" dirty="0" err="1">
                <a:ln>
                  <a:noFill/>
                </a:ln>
                <a:solidFill>
                  <a:srgbClr val="FFF6D4"/>
                </a:solidFill>
                <a:effectLst/>
                <a:uLnTx/>
                <a:uFillTx/>
                <a:latin typeface="Century Gothic" panose="020B0502020202020204" pitchFamily="34" charset="0"/>
                <a:ea typeface="+mn-ea"/>
                <a:cs typeface="+mn-cs"/>
              </a:rPr>
              <a:t>Ergebnis</a:t>
            </a:r>
            <a:r>
              <a:rPr kumimoji="0" lang="en-GB" sz="2800" b="1" i="0" u="none" strike="noStrike" kern="1200" cap="none" spc="0" normalizeH="0" baseline="0" noProof="0" dirty="0">
                <a:ln>
                  <a:noFill/>
                </a:ln>
                <a:solidFill>
                  <a:srgbClr val="FFF6D4"/>
                </a:solidFill>
                <a:effectLst/>
                <a:uLnTx/>
                <a:uFillTx/>
                <a:latin typeface="Century Gothic" panose="020B0502020202020204" pitchFamily="34" charset="0"/>
                <a:ea typeface="+mn-ea"/>
                <a:cs typeface="+mn-cs"/>
              </a:rPr>
              <a:t> | 7. </a:t>
            </a:r>
            <a:r>
              <a:rPr kumimoji="0" lang="en-GB" sz="2800" b="1" i="0" u="none" strike="noStrike" kern="1200" cap="none" spc="0" normalizeH="0" baseline="0" noProof="0" dirty="0" err="1">
                <a:ln>
                  <a:noFill/>
                </a:ln>
                <a:solidFill>
                  <a:srgbClr val="FFF6D4"/>
                </a:solidFill>
                <a:effectLst/>
                <a:uLnTx/>
                <a:uFillTx/>
                <a:latin typeface="Century Gothic" panose="020B0502020202020204" pitchFamily="34" charset="0"/>
                <a:ea typeface="+mn-ea"/>
                <a:cs typeface="+mn-cs"/>
              </a:rPr>
              <a:t>Ohr</a:t>
            </a:r>
            <a:r>
              <a:rPr kumimoji="0" lang="en-GB" sz="2800" b="1" i="0" u="none" strike="noStrike" kern="1200" cap="none" spc="0" normalizeH="0" baseline="0" noProof="0" dirty="0">
                <a:ln>
                  <a:noFill/>
                </a:ln>
                <a:solidFill>
                  <a:srgbClr val="FFF6D4"/>
                </a:solidFill>
                <a:effectLst/>
                <a:uLnTx/>
                <a:uFillTx/>
                <a:latin typeface="Century Gothic" panose="020B0502020202020204" pitchFamily="34" charset="0"/>
                <a:ea typeface="+mn-ea"/>
                <a:cs typeface="+mn-cs"/>
              </a:rPr>
              <a:t> | 8. </a:t>
            </a:r>
            <a:r>
              <a:rPr kumimoji="0" lang="en-GB" sz="2800" b="1" i="0" u="none" strike="noStrike" kern="1200" cap="none" spc="0" normalizeH="0" baseline="0" noProof="0" dirty="0" err="1">
                <a:ln>
                  <a:noFill/>
                </a:ln>
                <a:solidFill>
                  <a:srgbClr val="FFF6D4"/>
                </a:solidFill>
                <a:effectLst/>
                <a:uLnTx/>
                <a:uFillTx/>
                <a:latin typeface="Century Gothic" panose="020B0502020202020204" pitchFamily="34" charset="0"/>
                <a:ea typeface="+mn-ea"/>
                <a:cs typeface="+mn-cs"/>
              </a:rPr>
              <a:t>schade</a:t>
            </a:r>
            <a:r>
              <a:rPr kumimoji="0" lang="en-GB" sz="2800" b="1" i="0" u="none" strike="noStrike" kern="1200" cap="none" spc="0" normalizeH="0" baseline="0" noProof="0" dirty="0">
                <a:ln>
                  <a:noFill/>
                </a:ln>
                <a:solidFill>
                  <a:srgbClr val="FFF6D4"/>
                </a:solidFill>
                <a:effectLst/>
                <a:uLnTx/>
                <a:uFillTx/>
                <a:latin typeface="Century Gothic" panose="020B0502020202020204" pitchFamily="34" charset="0"/>
                <a:ea typeface="+mn-ea"/>
                <a:cs typeface="+mn-cs"/>
              </a:rPr>
              <a:t> | 9. </a:t>
            </a:r>
            <a:r>
              <a:rPr kumimoji="0" lang="en-GB" sz="2800" b="1" i="0" u="none" strike="noStrike" kern="1200" cap="none" spc="0" normalizeH="0" baseline="0" noProof="0" dirty="0" err="1">
                <a:ln>
                  <a:noFill/>
                </a:ln>
                <a:solidFill>
                  <a:srgbClr val="FFF6D4"/>
                </a:solidFill>
                <a:effectLst/>
                <a:uLnTx/>
                <a:uFillTx/>
                <a:latin typeface="Century Gothic" panose="020B0502020202020204" pitchFamily="34" charset="0"/>
                <a:ea typeface="+mn-ea"/>
                <a:cs typeface="+mn-cs"/>
              </a:rPr>
              <a:t>sogar</a:t>
            </a:r>
            <a:r>
              <a:rPr kumimoji="0" lang="en-GB" sz="2800" b="1" i="0" u="none" strike="noStrike" kern="1200" cap="none" spc="0" normalizeH="0" baseline="0" noProof="0" dirty="0">
                <a:ln>
                  <a:noFill/>
                </a:ln>
                <a:solidFill>
                  <a:srgbClr val="FFF6D4"/>
                </a:solidFill>
                <a:effectLst/>
                <a:uLnTx/>
                <a:uFillTx/>
                <a:latin typeface="Century Gothic" panose="020B0502020202020204" pitchFamily="34" charset="0"/>
                <a:ea typeface="+mn-ea"/>
                <a:cs typeface="+mn-cs"/>
              </a:rPr>
              <a:t> | 10. </a:t>
            </a:r>
            <a:r>
              <a:rPr kumimoji="0" lang="en-GB" sz="2800" b="1" i="0" u="none" strike="noStrike" kern="1200" cap="none" spc="0" normalizeH="0" baseline="0" noProof="0" dirty="0" err="1">
                <a:ln>
                  <a:noFill/>
                </a:ln>
                <a:solidFill>
                  <a:srgbClr val="FFF6D4"/>
                </a:solidFill>
                <a:effectLst/>
                <a:uLnTx/>
                <a:uFillTx/>
                <a:latin typeface="Century Gothic" panose="020B0502020202020204" pitchFamily="34" charset="0"/>
                <a:ea typeface="+mn-ea"/>
                <a:cs typeface="+mn-cs"/>
              </a:rPr>
              <a:t>Naturwissenschaft</a:t>
            </a:r>
            <a:r>
              <a:rPr kumimoji="0" lang="en-GB" sz="2800" b="1" i="0" u="none" strike="noStrike" kern="1200" cap="none" spc="0" normalizeH="0" baseline="0" noProof="0" dirty="0">
                <a:ln>
                  <a:noFill/>
                </a:ln>
                <a:solidFill>
                  <a:srgbClr val="FFF6D4"/>
                </a:solidFill>
                <a:effectLst/>
                <a:uLnTx/>
                <a:uFillTx/>
                <a:latin typeface="Century Gothic" panose="020B0502020202020204" pitchFamily="34" charset="0"/>
                <a:ea typeface="+mn-ea"/>
                <a:cs typeface="+mn-cs"/>
              </a:rPr>
              <a:t> | 11. </a:t>
            </a:r>
            <a:r>
              <a:rPr kumimoji="0" lang="en-GB" sz="2800" b="1" i="0" u="none" strike="noStrike" kern="1200" cap="none" spc="0" normalizeH="0" baseline="0" noProof="0" dirty="0" err="1">
                <a:ln>
                  <a:noFill/>
                </a:ln>
                <a:solidFill>
                  <a:srgbClr val="FFF6D4"/>
                </a:solidFill>
                <a:effectLst/>
                <a:uLnTx/>
                <a:uFillTx/>
                <a:latin typeface="Century Gothic" panose="020B0502020202020204" pitchFamily="34" charset="0"/>
                <a:ea typeface="+mn-ea"/>
                <a:cs typeface="+mn-cs"/>
              </a:rPr>
              <a:t>Gefahr</a:t>
            </a:r>
            <a:r>
              <a:rPr kumimoji="0" lang="en-GB" sz="2800" b="1" i="0" u="none" strike="noStrike" kern="1200" cap="none" spc="0" normalizeH="0" baseline="0" noProof="0" dirty="0">
                <a:ln>
                  <a:noFill/>
                </a:ln>
                <a:solidFill>
                  <a:srgbClr val="FFF6D4"/>
                </a:solidFill>
                <a:effectLst/>
                <a:uLnTx/>
                <a:uFillTx/>
                <a:latin typeface="Century Gothic" panose="020B0502020202020204" pitchFamily="34" charset="0"/>
                <a:ea typeface="+mn-ea"/>
                <a:cs typeface="+mn-cs"/>
              </a:rPr>
              <a:t> | 12. arm | 13. </a:t>
            </a:r>
            <a:r>
              <a:rPr kumimoji="0" lang="en-GB" sz="2800" b="1" i="0" u="none" strike="noStrike" kern="1200" cap="none" spc="0" normalizeH="0" baseline="0" noProof="0" dirty="0" err="1">
                <a:ln>
                  <a:noFill/>
                </a:ln>
                <a:solidFill>
                  <a:srgbClr val="FFF6D4"/>
                </a:solidFill>
                <a:effectLst/>
                <a:uLnTx/>
                <a:uFillTx/>
                <a:latin typeface="Century Gothic" panose="020B0502020202020204" pitchFamily="34" charset="0"/>
                <a:ea typeface="+mn-ea"/>
                <a:cs typeface="+mn-cs"/>
              </a:rPr>
              <a:t>ungefähr</a:t>
            </a:r>
            <a:r>
              <a:rPr kumimoji="0" lang="en-GB" sz="2800" b="1" i="0" u="none" strike="noStrike" kern="1200" cap="none" spc="0" normalizeH="0" baseline="0" noProof="0" dirty="0">
                <a:ln>
                  <a:noFill/>
                </a:ln>
                <a:solidFill>
                  <a:srgbClr val="FFF6D4"/>
                </a:solidFill>
                <a:effectLst/>
                <a:uLnTx/>
                <a:uFillTx/>
                <a:latin typeface="Century Gothic" panose="020B0502020202020204" pitchFamily="34" charset="0"/>
                <a:ea typeface="+mn-ea"/>
                <a:cs typeface="+mn-cs"/>
              </a:rPr>
              <a:t> | 14. </a:t>
            </a:r>
            <a:r>
              <a:rPr kumimoji="0" lang="en-GB" sz="2800" b="1" i="0" u="none" strike="noStrike" kern="1200" cap="none" spc="0" normalizeH="0" baseline="0" noProof="0" dirty="0" err="1">
                <a:ln>
                  <a:noFill/>
                </a:ln>
                <a:solidFill>
                  <a:srgbClr val="FFF6D4"/>
                </a:solidFill>
                <a:effectLst/>
                <a:uLnTx/>
                <a:uFillTx/>
                <a:latin typeface="Century Gothic" panose="020B0502020202020204" pitchFamily="34" charset="0"/>
                <a:ea typeface="+mn-ea"/>
                <a:cs typeface="+mn-cs"/>
              </a:rPr>
              <a:t>anfangen</a:t>
            </a:r>
            <a:r>
              <a:rPr kumimoji="0" lang="en-GB" sz="2800" b="1" i="0" u="none" strike="noStrike" kern="1200" cap="none" spc="0" normalizeH="0" baseline="0" noProof="0" dirty="0">
                <a:ln>
                  <a:noFill/>
                </a:ln>
                <a:solidFill>
                  <a:srgbClr val="FFF6D4"/>
                </a:solidFill>
                <a:effectLst/>
                <a:uLnTx/>
                <a:uFillTx/>
                <a:latin typeface="Century Gothic" panose="020B0502020202020204" pitchFamily="34" charset="0"/>
                <a:ea typeface="+mn-ea"/>
                <a:cs typeface="+mn-cs"/>
              </a:rPr>
              <a:t> | 15. </a:t>
            </a:r>
            <a:r>
              <a:rPr kumimoji="0" lang="en-GB" sz="2800" b="1" i="0" u="none" strike="noStrike" kern="1200" cap="none" spc="0" normalizeH="0" baseline="0" noProof="0" dirty="0" err="1">
                <a:ln>
                  <a:noFill/>
                </a:ln>
                <a:solidFill>
                  <a:srgbClr val="FFF6D4"/>
                </a:solidFill>
                <a:effectLst/>
                <a:uLnTx/>
                <a:uFillTx/>
                <a:latin typeface="Century Gothic" panose="020B0502020202020204" pitchFamily="34" charset="0"/>
                <a:ea typeface="+mn-ea"/>
                <a:cs typeface="+mn-cs"/>
              </a:rPr>
              <a:t>lassen</a:t>
            </a:r>
            <a:r>
              <a:rPr kumimoji="0" lang="en-GB" sz="2800" b="1" i="0" u="none" strike="noStrike" kern="1200" cap="none" spc="0" normalizeH="0" baseline="0" noProof="0" dirty="0">
                <a:ln>
                  <a:noFill/>
                </a:ln>
                <a:solidFill>
                  <a:srgbClr val="FFF6D4"/>
                </a:solidFill>
                <a:effectLst/>
                <a:uLnTx/>
                <a:uFillTx/>
                <a:latin typeface="Century Gothic" panose="020B0502020202020204" pitchFamily="34" charset="0"/>
                <a:ea typeface="+mn-ea"/>
                <a:cs typeface="+mn-cs"/>
              </a:rPr>
              <a:t> | 16. </a:t>
            </a:r>
            <a:r>
              <a:rPr kumimoji="0" lang="en-GB" sz="2800" b="1" i="0" u="none" strike="noStrike" kern="1200" cap="none" spc="0" normalizeH="0" baseline="0" noProof="0" dirty="0" err="1">
                <a:ln>
                  <a:noFill/>
                </a:ln>
                <a:solidFill>
                  <a:srgbClr val="FFF6D4"/>
                </a:solidFill>
                <a:effectLst/>
                <a:uLnTx/>
                <a:uFillTx/>
                <a:latin typeface="Century Gothic" panose="020B0502020202020204" pitchFamily="34" charset="0"/>
                <a:ea typeface="+mn-ea"/>
                <a:cs typeface="+mn-cs"/>
              </a:rPr>
              <a:t>versprechen</a:t>
            </a:r>
            <a:endParaRPr kumimoji="0" lang="en-GB" sz="2800" b="1" i="0" u="none" strike="noStrike" kern="1200" cap="none" spc="0" normalizeH="0" baseline="0" noProof="0" dirty="0">
              <a:ln>
                <a:noFill/>
              </a:ln>
              <a:solidFill>
                <a:srgbClr val="FFF6D4"/>
              </a:solidFill>
              <a:effectLst/>
              <a:uLnTx/>
              <a:uFillTx/>
              <a:latin typeface="Century Gothic" panose="020B0502020202020204" pitchFamily="34" charset="0"/>
              <a:ea typeface="+mn-ea"/>
              <a:cs typeface="+mn-cs"/>
            </a:endParaRPr>
          </a:p>
        </p:txBody>
      </p:sp>
      <p:sp>
        <p:nvSpPr>
          <p:cNvPr id="39" name="Rectangle: Rounded Corners 38">
            <a:extLst>
              <a:ext uri="{FF2B5EF4-FFF2-40B4-BE49-F238E27FC236}">
                <a16:creationId xmlns:a16="http://schemas.microsoft.com/office/drawing/2014/main" id="{EB12FFA9-3EB4-4A7E-ADED-2CBC60171AF3}"/>
              </a:ext>
            </a:extLst>
          </p:cNvPr>
          <p:cNvSpPr/>
          <p:nvPr/>
        </p:nvSpPr>
        <p:spPr>
          <a:xfrm>
            <a:off x="10870275" y="134248"/>
            <a:ext cx="1228698" cy="40309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Auftakt</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4" name="Rectangle 3">
            <a:extLst>
              <a:ext uri="{FF2B5EF4-FFF2-40B4-BE49-F238E27FC236}">
                <a16:creationId xmlns:a16="http://schemas.microsoft.com/office/drawing/2014/main" id="{C0B0191E-E5D0-1C1E-E944-840C3AF2B77B}"/>
              </a:ext>
            </a:extLst>
          </p:cNvPr>
          <p:cNvSpPr/>
          <p:nvPr/>
        </p:nvSpPr>
        <p:spPr>
          <a:xfrm>
            <a:off x="945839" y="2924685"/>
            <a:ext cx="288571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to vote for</a:t>
            </a:r>
            <a:endParaRPr kumimoji="0" lang="en-GB" sz="2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63AFC65-BC83-A777-54A0-841BD5F7EEAD}"/>
              </a:ext>
            </a:extLst>
          </p:cNvPr>
          <p:cNvSpPr/>
          <p:nvPr/>
        </p:nvSpPr>
        <p:spPr>
          <a:xfrm>
            <a:off x="772187" y="3385401"/>
            <a:ext cx="3475733"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I know, s/</a:t>
            </a:r>
            <a:r>
              <a:rPr kumimoji="0" lang="en-GB" sz="24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he,it</a:t>
            </a: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knows</a:t>
            </a:r>
            <a:endParaRPr kumimoji="0" lang="en-GB" sz="2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56AE1D1-DFE7-9245-CC61-349C1428A3CE}"/>
              </a:ext>
            </a:extLst>
          </p:cNvPr>
          <p:cNvSpPr/>
          <p:nvPr/>
        </p:nvSpPr>
        <p:spPr>
          <a:xfrm>
            <a:off x="998762" y="3846117"/>
            <a:ext cx="288571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you know</a:t>
            </a:r>
            <a:endParaRPr kumimoji="0" lang="en-GB" sz="2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15B514D-FC0A-5950-48F4-60CB1E578958}"/>
              </a:ext>
            </a:extLst>
          </p:cNvPr>
          <p:cNvSpPr/>
          <p:nvPr/>
        </p:nvSpPr>
        <p:spPr>
          <a:xfrm>
            <a:off x="973602" y="4306833"/>
            <a:ext cx="288571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glasses</a:t>
            </a:r>
            <a:endParaRPr kumimoji="0" lang="en-GB" sz="2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8CC2A57-D342-2363-3C1B-4762B776EC0E}"/>
              </a:ext>
            </a:extLst>
          </p:cNvPr>
          <p:cNvSpPr/>
          <p:nvPr/>
        </p:nvSpPr>
        <p:spPr>
          <a:xfrm>
            <a:off x="998762" y="4767549"/>
            <a:ext cx="288571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result</a:t>
            </a:r>
            <a:endParaRPr kumimoji="0" lang="en-GB" sz="2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375BB32-2BD8-8B9A-15BC-3942C52FBAC4}"/>
              </a:ext>
            </a:extLst>
          </p:cNvPr>
          <p:cNvSpPr/>
          <p:nvPr/>
        </p:nvSpPr>
        <p:spPr>
          <a:xfrm>
            <a:off x="940263" y="5228265"/>
            <a:ext cx="288571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ear</a:t>
            </a:r>
            <a:endParaRPr kumimoji="0" lang="en-GB" sz="2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1C159622-C696-C8B3-DB5C-3CA2DFBC4B43}"/>
              </a:ext>
            </a:extLst>
          </p:cNvPr>
          <p:cNvSpPr/>
          <p:nvPr/>
        </p:nvSpPr>
        <p:spPr>
          <a:xfrm>
            <a:off x="965534" y="5688979"/>
            <a:ext cx="288571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pity</a:t>
            </a:r>
            <a:endParaRPr kumimoji="0" lang="en-GB" sz="2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9C0BBC8-0B8C-CD93-D3E3-9D36E4FB80F1}"/>
              </a:ext>
            </a:extLst>
          </p:cNvPr>
          <p:cNvSpPr/>
          <p:nvPr/>
        </p:nvSpPr>
        <p:spPr>
          <a:xfrm>
            <a:off x="6842845" y="2465920"/>
            <a:ext cx="288571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even, in fact</a:t>
            </a:r>
            <a:endParaRPr kumimoji="0" lang="en-GB" sz="2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351B7BD-9E6A-7C6E-326F-AD6922DA7115}"/>
              </a:ext>
            </a:extLst>
          </p:cNvPr>
          <p:cNvSpPr/>
          <p:nvPr/>
        </p:nvSpPr>
        <p:spPr>
          <a:xfrm>
            <a:off x="6842845" y="2926357"/>
            <a:ext cx="288571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natural science</a:t>
            </a:r>
            <a:endParaRPr kumimoji="0" lang="en-GB" sz="2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CC6245B-7617-5443-4EF7-108A03F88DF2}"/>
              </a:ext>
            </a:extLst>
          </p:cNvPr>
          <p:cNvSpPr/>
          <p:nvPr/>
        </p:nvSpPr>
        <p:spPr>
          <a:xfrm>
            <a:off x="6842845" y="3386794"/>
            <a:ext cx="288571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danger, risk</a:t>
            </a:r>
            <a:endParaRPr kumimoji="0" lang="en-GB" sz="2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F3905C86-8B40-798F-0B3B-F2A2C7CDA066}"/>
              </a:ext>
            </a:extLst>
          </p:cNvPr>
          <p:cNvSpPr/>
          <p:nvPr/>
        </p:nvSpPr>
        <p:spPr>
          <a:xfrm>
            <a:off x="6842845" y="3847231"/>
            <a:ext cx="288571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poor</a:t>
            </a:r>
            <a:endParaRPr kumimoji="0" lang="en-GB" sz="2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B13406B7-657A-E625-C4FE-88AFF7538BAE}"/>
              </a:ext>
            </a:extLst>
          </p:cNvPr>
          <p:cNvSpPr/>
          <p:nvPr/>
        </p:nvSpPr>
        <p:spPr>
          <a:xfrm>
            <a:off x="6762511" y="4307668"/>
            <a:ext cx="307911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approximately</a:t>
            </a:r>
            <a:endParaRPr kumimoji="0" lang="en-GB" sz="2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457E550D-9871-8798-EFC0-708B5979A2F6}"/>
              </a:ext>
            </a:extLst>
          </p:cNvPr>
          <p:cNvSpPr/>
          <p:nvPr/>
        </p:nvSpPr>
        <p:spPr>
          <a:xfrm>
            <a:off x="6842845" y="4768105"/>
            <a:ext cx="288571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to start</a:t>
            </a:r>
            <a:endParaRPr kumimoji="0" lang="en-GB" sz="2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1593BD00-E3B0-4B59-91C4-80A73D8102F6}"/>
              </a:ext>
            </a:extLst>
          </p:cNvPr>
          <p:cNvSpPr/>
          <p:nvPr/>
        </p:nvSpPr>
        <p:spPr>
          <a:xfrm>
            <a:off x="6830086" y="5228542"/>
            <a:ext cx="288571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to let, allow</a:t>
            </a:r>
            <a:endParaRPr kumimoji="0" lang="en-GB" sz="2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41B0897-F28B-D575-D355-89C9902E3C3C}"/>
              </a:ext>
            </a:extLst>
          </p:cNvPr>
          <p:cNvSpPr/>
          <p:nvPr/>
        </p:nvSpPr>
        <p:spPr>
          <a:xfrm>
            <a:off x="6817327" y="5688978"/>
            <a:ext cx="288571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to promise</a:t>
            </a:r>
            <a:endParaRPr kumimoji="0" lang="en-GB" sz="2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258A2651-509D-7027-D77B-702DD60EA9EC}"/>
              </a:ext>
            </a:extLst>
          </p:cNvPr>
          <p:cNvSpPr/>
          <p:nvPr/>
        </p:nvSpPr>
        <p:spPr>
          <a:xfrm>
            <a:off x="4363633" y="2389969"/>
            <a:ext cx="122359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46E1147D-CD94-9F40-E1AB-6036787D8E6B}"/>
              </a:ext>
            </a:extLst>
          </p:cNvPr>
          <p:cNvSpPr/>
          <p:nvPr/>
        </p:nvSpPr>
        <p:spPr>
          <a:xfrm>
            <a:off x="4261609" y="2885975"/>
            <a:ext cx="14464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3AE49971-D60B-F4A0-F354-DC23AEDB0DA0}"/>
              </a:ext>
            </a:extLst>
          </p:cNvPr>
          <p:cNvSpPr/>
          <p:nvPr/>
        </p:nvSpPr>
        <p:spPr>
          <a:xfrm>
            <a:off x="3530931" y="3391479"/>
            <a:ext cx="288571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7306CA4B-8C4F-93F2-79EE-94A835215648}"/>
              </a:ext>
            </a:extLst>
          </p:cNvPr>
          <p:cNvSpPr/>
          <p:nvPr/>
        </p:nvSpPr>
        <p:spPr>
          <a:xfrm>
            <a:off x="3530931" y="3853714"/>
            <a:ext cx="288571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DD89F2E0-D9F0-C1B5-30C7-11F8E8F43707}"/>
              </a:ext>
            </a:extLst>
          </p:cNvPr>
          <p:cNvSpPr/>
          <p:nvPr/>
        </p:nvSpPr>
        <p:spPr>
          <a:xfrm>
            <a:off x="3518172" y="4247694"/>
            <a:ext cx="288571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9D1C702F-D198-AE9B-CA31-121C4EDD92A0}"/>
              </a:ext>
            </a:extLst>
          </p:cNvPr>
          <p:cNvSpPr/>
          <p:nvPr/>
        </p:nvSpPr>
        <p:spPr>
          <a:xfrm>
            <a:off x="3514588" y="4806855"/>
            <a:ext cx="288571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das</a:t>
            </a:r>
            <a:endParaRPr kumimoji="0" lang="en-GB" sz="1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7FFEDAEA-6104-2FD6-FD19-9D3DAAB7AF6C}"/>
              </a:ext>
            </a:extLst>
          </p:cNvPr>
          <p:cNvSpPr/>
          <p:nvPr/>
        </p:nvSpPr>
        <p:spPr>
          <a:xfrm>
            <a:off x="3518172" y="5203054"/>
            <a:ext cx="288571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das</a:t>
            </a:r>
            <a:endParaRPr kumimoji="0" lang="en-GB" sz="1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61C701D8-4D3A-5A99-9B68-9D687D36E92B}"/>
              </a:ext>
            </a:extLst>
          </p:cNvPr>
          <p:cNvSpPr/>
          <p:nvPr/>
        </p:nvSpPr>
        <p:spPr>
          <a:xfrm>
            <a:off x="4228023" y="5641337"/>
            <a:ext cx="1513581"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61ADF157-9470-89C0-CD9A-6C1CC5BD0C2B}"/>
              </a:ext>
            </a:extLst>
          </p:cNvPr>
          <p:cNvSpPr/>
          <p:nvPr/>
        </p:nvSpPr>
        <p:spPr>
          <a:xfrm>
            <a:off x="8979738" y="2474010"/>
            <a:ext cx="288571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F52B2B86-36EE-91A2-A80B-DA99A66FB1CA}"/>
              </a:ext>
            </a:extLst>
          </p:cNvPr>
          <p:cNvSpPr/>
          <p:nvPr/>
        </p:nvSpPr>
        <p:spPr>
          <a:xfrm>
            <a:off x="9994483" y="2961508"/>
            <a:ext cx="856223"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die</a:t>
            </a:r>
            <a:endParaRPr kumimoji="0" lang="en-GB" sz="1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FE720ABA-2361-79F8-7F25-BA051AF6CAEB}"/>
              </a:ext>
            </a:extLst>
          </p:cNvPr>
          <p:cNvSpPr/>
          <p:nvPr/>
        </p:nvSpPr>
        <p:spPr>
          <a:xfrm>
            <a:off x="9925700" y="3386212"/>
            <a:ext cx="993788"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die</a:t>
            </a:r>
            <a:endParaRPr kumimoji="0" lang="en-GB" sz="14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C989448B-7045-4708-DBE1-9A8434B775BA}"/>
              </a:ext>
            </a:extLst>
          </p:cNvPr>
          <p:cNvSpPr/>
          <p:nvPr/>
        </p:nvSpPr>
        <p:spPr>
          <a:xfrm>
            <a:off x="8979738" y="3690284"/>
            <a:ext cx="288571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C8AD88A4-0481-FD35-E1E3-3B715AB8A5F6}"/>
              </a:ext>
            </a:extLst>
          </p:cNvPr>
          <p:cNvSpPr/>
          <p:nvPr/>
        </p:nvSpPr>
        <p:spPr>
          <a:xfrm>
            <a:off x="8979738" y="4177782"/>
            <a:ext cx="288571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9AEB5028-D857-934E-368B-C2DD206AC68D}"/>
              </a:ext>
            </a:extLst>
          </p:cNvPr>
          <p:cNvSpPr/>
          <p:nvPr/>
        </p:nvSpPr>
        <p:spPr>
          <a:xfrm>
            <a:off x="8979738" y="4665280"/>
            <a:ext cx="288571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6CC661C0-4C49-2603-4C90-D91BD2DCD798}"/>
              </a:ext>
            </a:extLst>
          </p:cNvPr>
          <p:cNvSpPr/>
          <p:nvPr/>
        </p:nvSpPr>
        <p:spPr>
          <a:xfrm>
            <a:off x="8979738" y="5152778"/>
            <a:ext cx="288571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EC1DDE48-1699-6A79-0A88-56800AB42F2F}"/>
              </a:ext>
            </a:extLst>
          </p:cNvPr>
          <p:cNvSpPr/>
          <p:nvPr/>
        </p:nvSpPr>
        <p:spPr>
          <a:xfrm>
            <a:off x="8979738" y="5640278"/>
            <a:ext cx="288571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525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29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repeatCount="indefinite" fill="hold" grpId="0" nodeType="clickEffect">
                                  <p:stCondLst>
                                    <p:cond delay="0"/>
                                  </p:stCondLst>
                                  <p:childTnLst>
                                    <p:animMotion origin="layout" path="M 4.79167E-6 1.11111E-6 L -4.12995 0.0088 " pathEditMode="relative" rAng="0" ptsTypes="AA">
                                      <p:cBhvr>
                                        <p:cTn id="6" dur="34500" fill="hold"/>
                                        <p:tgtEl>
                                          <p:spTgt spid="38"/>
                                        </p:tgtEl>
                                        <p:attrNameLst>
                                          <p:attrName>ppt_x</p:attrName>
                                          <p:attrName>ppt_y</p:attrName>
                                        </p:attrNameLst>
                                      </p:cBhvr>
                                      <p:rCtr x="-206497" y="44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58"/>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59"/>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60"/>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61"/>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62"/>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38" grpId="0"/>
      <p:bldP spid="4" grpId="0"/>
      <p:bldP spid="5" grpId="0"/>
      <p:bldP spid="7" grpId="0"/>
      <p:bldP spid="8" grpId="0"/>
      <p:bldP spid="10" grpId="0"/>
      <p:bldP spid="12" grpId="0"/>
      <p:bldP spid="13" grpId="0"/>
      <p:bldP spid="14" grpId="0"/>
      <p:bldP spid="15" grpId="0"/>
      <p:bldP spid="16" grpId="0"/>
      <p:bldP spid="30" grpId="0"/>
      <p:bldP spid="31" grpId="0"/>
      <p:bldP spid="32" grpId="0"/>
      <p:bldP spid="33" grpId="0"/>
      <p:bldP spid="34"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6186A6-A032-5F5F-E488-59999F510250}"/>
              </a:ext>
            </a:extLst>
          </p:cNvPr>
          <p:cNvSpPr>
            <a:spLocks noGrp="1"/>
          </p:cNvSpPr>
          <p:nvPr>
            <p:ph type="title"/>
          </p:nvPr>
        </p:nvSpPr>
        <p:spPr>
          <a:xfrm>
            <a:off x="-1" y="213557"/>
            <a:ext cx="5756224" cy="647577"/>
          </a:xfrm>
        </p:spPr>
        <p:txBody>
          <a:bodyPr>
            <a:normAutofit/>
          </a:bodyPr>
          <a:lstStyle/>
          <a:p>
            <a:r>
              <a:rPr lang="fr-FR" dirty="0"/>
              <a:t>Eine interessante Person</a:t>
            </a:r>
          </a:p>
        </p:txBody>
      </p:sp>
      <p:sp>
        <p:nvSpPr>
          <p:cNvPr id="14" name="Speech Bubble: Rectangle with Corners Rounded 13">
            <a:extLst>
              <a:ext uri="{FF2B5EF4-FFF2-40B4-BE49-F238E27FC236}">
                <a16:creationId xmlns:a16="http://schemas.microsoft.com/office/drawing/2014/main" id="{93881FD2-B82A-83C8-5241-E62560B1C59D}"/>
              </a:ext>
            </a:extLst>
          </p:cNvPr>
          <p:cNvSpPr/>
          <p:nvPr/>
        </p:nvSpPr>
        <p:spPr>
          <a:xfrm>
            <a:off x="7799913" y="4487592"/>
            <a:ext cx="1802706" cy="1784447"/>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andere Verben</a:t>
            </a:r>
          </a:p>
          <a:p>
            <a:pPr algn="ctr"/>
            <a:r>
              <a:rPr lang="fr-FR" sz="2000" dirty="0">
                <a:solidFill>
                  <a:schemeClr val="bg1"/>
                </a:solidFill>
              </a:rPr>
              <a:t>bedeuten </a:t>
            </a:r>
            <a:br>
              <a:rPr lang="fr-FR" sz="2000" dirty="0">
                <a:solidFill>
                  <a:schemeClr val="bg1"/>
                </a:solidFill>
              </a:rPr>
            </a:br>
            <a:r>
              <a:rPr lang="fr-FR" sz="2000" dirty="0">
                <a:solidFill>
                  <a:schemeClr val="bg1"/>
                </a:solidFill>
              </a:rPr>
              <a:t>lernen</a:t>
            </a:r>
            <a:br>
              <a:rPr lang="fr-FR" sz="2000" dirty="0">
                <a:solidFill>
                  <a:schemeClr val="bg1"/>
                </a:solidFill>
              </a:rPr>
            </a:br>
            <a:r>
              <a:rPr lang="fr-FR" sz="2000" dirty="0">
                <a:solidFill>
                  <a:schemeClr val="bg1"/>
                </a:solidFill>
              </a:rPr>
              <a:t>verbessern</a:t>
            </a:r>
            <a:br>
              <a:rPr lang="fr-FR" sz="2000" dirty="0">
                <a:solidFill>
                  <a:schemeClr val="bg1"/>
                </a:solidFill>
              </a:rPr>
            </a:br>
            <a:r>
              <a:rPr lang="fr-FR" sz="2000" dirty="0">
                <a:solidFill>
                  <a:schemeClr val="bg1"/>
                </a:solidFill>
              </a:rPr>
              <a:t>verstehen </a:t>
            </a:r>
          </a:p>
        </p:txBody>
      </p:sp>
      <p:sp>
        <p:nvSpPr>
          <p:cNvPr id="17" name="Speech Bubble: Rectangle with Corners Rounded 16">
            <a:extLst>
              <a:ext uri="{FF2B5EF4-FFF2-40B4-BE49-F238E27FC236}">
                <a16:creationId xmlns:a16="http://schemas.microsoft.com/office/drawing/2014/main" id="{1335DD55-1E60-55EE-B575-4F5011FB2FB7}"/>
              </a:ext>
            </a:extLst>
          </p:cNvPr>
          <p:cNvSpPr/>
          <p:nvPr/>
        </p:nvSpPr>
        <p:spPr>
          <a:xfrm>
            <a:off x="320563" y="4923692"/>
            <a:ext cx="1802706" cy="1347409"/>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a </a:t>
            </a:r>
            <a:r>
              <a:rPr lang="en-GB" sz="2000" dirty="0">
                <a:solidFill>
                  <a:srgbClr val="525050"/>
                </a:solidFill>
                <a:effectLst/>
                <a:latin typeface="Segoe UI Symbol" panose="020B0502040204020203" pitchFamily="34" charset="0"/>
                <a:ea typeface="Times New Roman" panose="02020603050405020304" pitchFamily="18" charset="0"/>
                <a:cs typeface="Segoe UI Symbol" panose="020B0502040204020203" pitchFamily="34" charset="0"/>
              </a:rPr>
              <a:t>➜ </a:t>
            </a:r>
            <a:r>
              <a:rPr lang="fr-FR" sz="2000" b="1" dirty="0">
                <a:solidFill>
                  <a:schemeClr val="bg1"/>
                </a:solidFill>
                <a:sym typeface="Wingdings" panose="05000000000000000000" pitchFamily="2" charset="2"/>
              </a:rPr>
              <a:t>ä</a:t>
            </a:r>
            <a:endParaRPr lang="fr-FR" sz="2000" b="1" dirty="0">
              <a:solidFill>
                <a:schemeClr val="bg1"/>
              </a:solidFill>
            </a:endParaRPr>
          </a:p>
          <a:p>
            <a:pPr algn="ctr"/>
            <a:r>
              <a:rPr lang="en-GB" sz="2000" dirty="0">
                <a:solidFill>
                  <a:schemeClr val="bg1"/>
                </a:solidFill>
              </a:rPr>
              <a:t>anfangen</a:t>
            </a:r>
            <a:br>
              <a:rPr lang="en-GB" sz="2000" dirty="0">
                <a:solidFill>
                  <a:schemeClr val="bg1"/>
                </a:solidFill>
              </a:rPr>
            </a:br>
            <a:r>
              <a:rPr lang="en-GB" sz="2000" dirty="0">
                <a:solidFill>
                  <a:schemeClr val="bg1"/>
                </a:solidFill>
              </a:rPr>
              <a:t>lassen</a:t>
            </a:r>
            <a:br>
              <a:rPr lang="en-GB" sz="2000" dirty="0">
                <a:solidFill>
                  <a:schemeClr val="bg1"/>
                </a:solidFill>
              </a:rPr>
            </a:br>
            <a:r>
              <a:rPr lang="en-GB" sz="2000" dirty="0" err="1">
                <a:solidFill>
                  <a:schemeClr val="bg1"/>
                </a:solidFill>
              </a:rPr>
              <a:t>schlafen</a:t>
            </a:r>
            <a:endParaRPr lang="fr-FR" sz="2000" dirty="0">
              <a:solidFill>
                <a:schemeClr val="bg1"/>
              </a:solidFill>
            </a:endParaRPr>
          </a:p>
        </p:txBody>
      </p:sp>
      <p:sp>
        <p:nvSpPr>
          <p:cNvPr id="6" name="Speech Bubble: Rectangle with Corners Rounded 5">
            <a:extLst>
              <a:ext uri="{FF2B5EF4-FFF2-40B4-BE49-F238E27FC236}">
                <a16:creationId xmlns:a16="http://schemas.microsoft.com/office/drawing/2014/main" id="{F6D97CC6-8CBE-2B66-44CC-B25FC47E6910}"/>
              </a:ext>
            </a:extLst>
          </p:cNvPr>
          <p:cNvSpPr/>
          <p:nvPr/>
        </p:nvSpPr>
        <p:spPr>
          <a:xfrm>
            <a:off x="2233628" y="4923692"/>
            <a:ext cx="1535870" cy="1327613"/>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e </a:t>
            </a:r>
            <a:r>
              <a:rPr lang="en-GB" sz="2000" dirty="0">
                <a:solidFill>
                  <a:srgbClr val="525050"/>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fr-FR" sz="2000" b="1" dirty="0">
                <a:solidFill>
                  <a:schemeClr val="bg1"/>
                </a:solidFill>
                <a:sym typeface="Wingdings" panose="05000000000000000000" pitchFamily="2" charset="2"/>
              </a:rPr>
              <a:t> ie</a:t>
            </a:r>
            <a:endParaRPr lang="fr-FR" sz="2000" b="1" dirty="0">
              <a:solidFill>
                <a:schemeClr val="bg1"/>
              </a:solidFill>
            </a:endParaRPr>
          </a:p>
          <a:p>
            <a:pPr algn="ctr"/>
            <a:r>
              <a:rPr lang="en-GB" sz="2000" dirty="0">
                <a:solidFill>
                  <a:schemeClr val="bg1"/>
                </a:solidFill>
              </a:rPr>
              <a:t>lesen</a:t>
            </a:r>
            <a:br>
              <a:rPr lang="en-GB" sz="2000" dirty="0">
                <a:solidFill>
                  <a:schemeClr val="bg1"/>
                </a:solidFill>
              </a:rPr>
            </a:br>
            <a:r>
              <a:rPr lang="en-GB" sz="2000" dirty="0">
                <a:solidFill>
                  <a:schemeClr val="bg1"/>
                </a:solidFill>
              </a:rPr>
              <a:t>sehen</a:t>
            </a:r>
            <a:endParaRPr lang="fr-FR" sz="2000" dirty="0">
              <a:solidFill>
                <a:schemeClr val="bg1"/>
              </a:solidFill>
            </a:endParaRPr>
          </a:p>
        </p:txBody>
      </p:sp>
      <p:sp>
        <p:nvSpPr>
          <p:cNvPr id="7" name="Speech Bubble: Rectangle with Corners Rounded 6">
            <a:extLst>
              <a:ext uri="{FF2B5EF4-FFF2-40B4-BE49-F238E27FC236}">
                <a16:creationId xmlns:a16="http://schemas.microsoft.com/office/drawing/2014/main" id="{A996467C-16CD-02A1-9044-E54DA612802A}"/>
              </a:ext>
            </a:extLst>
          </p:cNvPr>
          <p:cNvSpPr/>
          <p:nvPr/>
        </p:nvSpPr>
        <p:spPr>
          <a:xfrm>
            <a:off x="3923891" y="4487593"/>
            <a:ext cx="2102127" cy="1783507"/>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e </a:t>
            </a:r>
            <a:r>
              <a:rPr lang="en-GB" sz="2000" dirty="0">
                <a:solidFill>
                  <a:srgbClr val="525050"/>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fr-FR" sz="2000" b="1" dirty="0">
                <a:solidFill>
                  <a:schemeClr val="bg1"/>
                </a:solidFill>
                <a:sym typeface="Wingdings" panose="05000000000000000000" pitchFamily="2" charset="2"/>
              </a:rPr>
              <a:t> i</a:t>
            </a:r>
            <a:endParaRPr lang="fr-FR" sz="2000" b="1" dirty="0">
              <a:solidFill>
                <a:schemeClr val="bg1"/>
              </a:solidFill>
            </a:endParaRPr>
          </a:p>
          <a:p>
            <a:pPr algn="ctr"/>
            <a:r>
              <a:rPr lang="en-GB" sz="2000" dirty="0">
                <a:solidFill>
                  <a:schemeClr val="bg1"/>
                </a:solidFill>
              </a:rPr>
              <a:t>helfen</a:t>
            </a:r>
            <a:br>
              <a:rPr lang="en-GB" sz="2000" dirty="0">
                <a:solidFill>
                  <a:schemeClr val="bg1"/>
                </a:solidFill>
              </a:rPr>
            </a:br>
            <a:r>
              <a:rPr lang="en-GB" sz="2000" dirty="0">
                <a:solidFill>
                  <a:schemeClr val="bg1"/>
                </a:solidFill>
              </a:rPr>
              <a:t>mitnehmen</a:t>
            </a:r>
            <a:br>
              <a:rPr lang="en-GB" sz="2000" dirty="0">
                <a:solidFill>
                  <a:schemeClr val="bg1"/>
                </a:solidFill>
              </a:rPr>
            </a:br>
            <a:r>
              <a:rPr lang="en-GB" sz="2000" dirty="0">
                <a:solidFill>
                  <a:schemeClr val="bg1"/>
                </a:solidFill>
              </a:rPr>
              <a:t>sprechen</a:t>
            </a:r>
            <a:br>
              <a:rPr lang="en-GB" sz="2000" dirty="0">
                <a:solidFill>
                  <a:schemeClr val="bg1"/>
                </a:solidFill>
              </a:rPr>
            </a:br>
            <a:r>
              <a:rPr lang="en-GB" sz="2000" dirty="0">
                <a:solidFill>
                  <a:schemeClr val="bg1"/>
                </a:solidFill>
              </a:rPr>
              <a:t>vergessen</a:t>
            </a:r>
            <a:br>
              <a:rPr lang="en-GB" sz="2000" dirty="0">
                <a:solidFill>
                  <a:schemeClr val="bg1"/>
                </a:solidFill>
              </a:rPr>
            </a:br>
            <a:r>
              <a:rPr lang="en-GB" sz="2000" dirty="0">
                <a:solidFill>
                  <a:schemeClr val="bg1"/>
                </a:solidFill>
              </a:rPr>
              <a:t>versprechen</a:t>
            </a:r>
            <a:endParaRPr lang="fr-FR" sz="2000" dirty="0">
              <a:solidFill>
                <a:schemeClr val="bg1"/>
              </a:solidFill>
            </a:endParaRPr>
          </a:p>
        </p:txBody>
      </p:sp>
      <p:sp>
        <p:nvSpPr>
          <p:cNvPr id="8" name="Speech Bubble: Rectangle with Corners Rounded 7">
            <a:extLst>
              <a:ext uri="{FF2B5EF4-FFF2-40B4-BE49-F238E27FC236}">
                <a16:creationId xmlns:a16="http://schemas.microsoft.com/office/drawing/2014/main" id="{82B79D91-376C-8919-AF74-D30FEA10886C}"/>
              </a:ext>
            </a:extLst>
          </p:cNvPr>
          <p:cNvSpPr/>
          <p:nvPr/>
        </p:nvSpPr>
        <p:spPr>
          <a:xfrm>
            <a:off x="6118352" y="4861693"/>
            <a:ext cx="1589227" cy="1389612"/>
          </a:xfrm>
          <a:prstGeom prst="wedgeRoundRectCallout">
            <a:avLst>
              <a:gd name="adj1" fmla="val -49905"/>
              <a:gd name="adj2" fmla="val -23126"/>
              <a:gd name="adj3" fmla="val 16667"/>
            </a:avLst>
          </a:prstGeom>
          <a:solidFill>
            <a:schemeClr val="accent6"/>
          </a:solidFill>
          <a:ln cmpd="dbl">
            <a:solidFill>
              <a:srgbClr val="0055A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chemeClr val="bg1"/>
                </a:solidFill>
              </a:rPr>
              <a:t>wissen</a:t>
            </a:r>
            <a:r>
              <a:rPr lang="en-GB" sz="2000" b="1" dirty="0">
                <a:solidFill>
                  <a:schemeClr val="bg1"/>
                </a:solidFill>
              </a:rPr>
              <a:t> </a:t>
            </a:r>
            <a:r>
              <a:rPr lang="en-GB" sz="2000" b="1" dirty="0" err="1">
                <a:solidFill>
                  <a:schemeClr val="bg1"/>
                </a:solidFill>
              </a:rPr>
              <a:t>kennen</a:t>
            </a:r>
            <a:r>
              <a:rPr lang="en-GB" sz="2000" b="1" dirty="0">
                <a:solidFill>
                  <a:schemeClr val="bg1"/>
                </a:solidFill>
              </a:rPr>
              <a:t> können</a:t>
            </a:r>
            <a:endParaRPr lang="fr-FR" sz="2000" b="1" dirty="0">
              <a:solidFill>
                <a:schemeClr val="bg1"/>
              </a:solidFill>
            </a:endParaRPr>
          </a:p>
        </p:txBody>
      </p:sp>
      <p:sp>
        <p:nvSpPr>
          <p:cNvPr id="12" name="Rectangle: Rounded Corners 11">
            <a:extLst>
              <a:ext uri="{FF2B5EF4-FFF2-40B4-BE49-F238E27FC236}">
                <a16:creationId xmlns:a16="http://schemas.microsoft.com/office/drawing/2014/main" id="{002EE1A4-B330-432C-85AF-2099F87D7DDB}"/>
              </a:ext>
            </a:extLst>
          </p:cNvPr>
          <p:cNvSpPr/>
          <p:nvPr/>
        </p:nvSpPr>
        <p:spPr>
          <a:xfrm>
            <a:off x="10508105" y="134248"/>
            <a:ext cx="1590867" cy="40309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schreiben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6" name="TextBox 15">
            <a:extLst>
              <a:ext uri="{FF2B5EF4-FFF2-40B4-BE49-F238E27FC236}">
                <a16:creationId xmlns:a16="http://schemas.microsoft.com/office/drawing/2014/main" id="{8ADB9057-7600-4C6F-AEF0-7AE7DC2347B9}"/>
              </a:ext>
            </a:extLst>
          </p:cNvPr>
          <p:cNvSpPr txBox="1"/>
          <p:nvPr/>
        </p:nvSpPr>
        <p:spPr>
          <a:xfrm>
            <a:off x="135172" y="765969"/>
            <a:ext cx="11781692" cy="1686872"/>
          </a:xfrm>
          <a:prstGeom prst="rect">
            <a:avLst/>
          </a:prstGeom>
          <a:noFill/>
        </p:spPr>
        <p:txBody>
          <a:bodyPr wrap="square">
            <a:spAutoFit/>
          </a:bodyPr>
          <a:lstStyle/>
          <a:p>
            <a:pPr>
              <a:lnSpc>
                <a:spcPct val="107000"/>
              </a:lnSpc>
              <a:spcAft>
                <a:spcPts val="800"/>
              </a:spcAft>
            </a:pPr>
            <a:r>
              <a:rPr lang="fr-FR" sz="2000" dirty="0">
                <a:effectLst/>
                <a:latin typeface="Century Gothic" panose="020B0502020202020204" pitchFamily="34" charset="0"/>
                <a:ea typeface="SimSun" panose="02010600030101010101" pitchFamily="2" charset="-122"/>
                <a:cs typeface="Times New Roman" panose="02020603050405020304" pitchFamily="18" charset="0"/>
              </a:rPr>
              <a:t>Prepare to write about an interesting plurilingual person. To do this:</a:t>
            </a:r>
            <a:endParaRPr lang="en-GB" sz="2000" dirty="0">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fr-FR" dirty="0">
                <a:effectLst/>
                <a:latin typeface="Century Gothic" panose="020B0502020202020204" pitchFamily="34" charset="0"/>
                <a:ea typeface="SimSun" panose="02010600030101010101" pitchFamily="2" charset="-122"/>
                <a:cs typeface="Times New Roman" panose="02020603050405020304" pitchFamily="18" charset="0"/>
              </a:rPr>
              <a:t>1) read the task bullets (1 minute)</a:t>
            </a:r>
            <a:br>
              <a:rPr lang="fr-FR" dirty="0">
                <a:effectLst/>
                <a:latin typeface="Century Gothic" panose="020B0502020202020204" pitchFamily="34" charset="0"/>
                <a:ea typeface="SimSun" panose="02010600030101010101" pitchFamily="2" charset="-122"/>
                <a:cs typeface="Times New Roman" panose="02020603050405020304" pitchFamily="18" charset="0"/>
              </a:rPr>
            </a:br>
            <a:r>
              <a:rPr lang="fr-FR" dirty="0">
                <a:effectLst/>
                <a:latin typeface="Century Gothic" panose="020B0502020202020204" pitchFamily="34" charset="0"/>
                <a:ea typeface="SimSun" panose="02010600030101010101" pitchFamily="2" charset="-122"/>
                <a:cs typeface="Times New Roman" panose="02020603050405020304" pitchFamily="18" charset="0"/>
              </a:rPr>
              <a:t>2) note key grammar features to include (2 minutes)</a:t>
            </a:r>
            <a:br>
              <a:rPr lang="fr-FR" dirty="0">
                <a:effectLst/>
                <a:latin typeface="Century Gothic" panose="020B0502020202020204" pitchFamily="34" charset="0"/>
                <a:ea typeface="SimSun" panose="02010600030101010101" pitchFamily="2" charset="-122"/>
                <a:cs typeface="Times New Roman" panose="02020603050405020304" pitchFamily="18" charset="0"/>
              </a:rPr>
            </a:br>
            <a:r>
              <a:rPr lang="fr-FR" dirty="0">
                <a:effectLst/>
                <a:latin typeface="Century Gothic" panose="020B0502020202020204" pitchFamily="34" charset="0"/>
                <a:ea typeface="SimSun" panose="02010600030101010101" pitchFamily="2" charset="-122"/>
                <a:cs typeface="Times New Roman" panose="02020603050405020304" pitchFamily="18" charset="0"/>
              </a:rPr>
              <a:t>3) do some research to identify a person and find information about them (15 minutes)</a:t>
            </a:r>
            <a:br>
              <a:rPr lang="fr-FR" dirty="0">
                <a:effectLst/>
                <a:latin typeface="Century Gothic" panose="020B0502020202020204" pitchFamily="34" charset="0"/>
                <a:ea typeface="SimSun" panose="02010600030101010101" pitchFamily="2" charset="-122"/>
                <a:cs typeface="Times New Roman" panose="02020603050405020304" pitchFamily="18" charset="0"/>
              </a:rPr>
            </a:br>
            <a:r>
              <a:rPr lang="fr-FR" dirty="0">
                <a:effectLst/>
                <a:latin typeface="Century Gothic" panose="020B0502020202020204" pitchFamily="34" charset="0"/>
                <a:ea typeface="SimSun" panose="02010600030101010101" pitchFamily="2" charset="-122"/>
                <a:cs typeface="Times New Roman" panose="02020603050405020304" pitchFamily="18" charset="0"/>
              </a:rPr>
              <a:t>4) complete the plan with some key words and phrases (25-30 minutes).</a:t>
            </a:r>
            <a:endParaRPr lang="en-GB" dirty="0">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5" name="Rectangle 2">
            <a:extLst>
              <a:ext uri="{FF2B5EF4-FFF2-40B4-BE49-F238E27FC236}">
                <a16:creationId xmlns:a16="http://schemas.microsoft.com/office/drawing/2014/main" id="{D5377B3D-C6A0-498A-9271-7A80FF97836D}"/>
              </a:ext>
            </a:extLst>
          </p:cNvPr>
          <p:cNvSpPr>
            <a:spLocks noChangeArrowheads="1"/>
          </p:cNvSpPr>
          <p:nvPr/>
        </p:nvSpPr>
        <p:spPr bwMode="auto">
          <a:xfrm>
            <a:off x="0" y="2511087"/>
            <a:ext cx="12191999" cy="1938992"/>
          </a:xfrm>
          <a:prstGeom prst="rect">
            <a:avLst/>
          </a:prstGeom>
          <a:solidFill>
            <a:schemeClr val="accent1">
              <a:lumMod val="40000"/>
              <a:lumOff val="60000"/>
            </a:schemeClr>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tabLst/>
            </a:pPr>
            <a:r>
              <a:rPr kumimoji="0" lang="en-GB" altLang="en-US" sz="2000" b="1"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Schreib</a:t>
            </a:r>
            <a:r>
              <a:rPr kumimoji="0" lang="en-GB" altLang="en-US" sz="2000" b="1"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en-US" sz="2000" b="1"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ungefähr</a:t>
            </a:r>
            <a:r>
              <a:rPr kumimoji="0" lang="en-GB" altLang="en-US" sz="2000" b="1"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100 </a:t>
            </a:r>
            <a:r>
              <a:rPr kumimoji="0" lang="en-GB" altLang="en-US" sz="2000" b="1"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Wörter</a:t>
            </a:r>
            <a:r>
              <a:rPr kumimoji="0" lang="en-GB" altLang="en-US" sz="2000" b="1"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en-US" sz="2000" b="1"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über</a:t>
            </a:r>
            <a:r>
              <a:rPr kumimoji="0" lang="en-GB" altLang="en-US" sz="2000" b="1"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eine </a:t>
            </a:r>
            <a:r>
              <a:rPr kumimoji="0" lang="en-GB" altLang="en-US" sz="2000" b="1"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interessante</a:t>
            </a:r>
            <a:r>
              <a:rPr kumimoji="0" lang="en-GB" altLang="en-US" sz="2000" b="1"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Person, die </a:t>
            </a:r>
            <a:r>
              <a:rPr kumimoji="0" lang="en-GB" altLang="en-US" sz="2000" b="1"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zwei</a:t>
            </a:r>
            <a:r>
              <a:rPr kumimoji="0" lang="en-GB" altLang="en-US" sz="2000" b="1"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en-US" sz="2000" b="1"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oder</a:t>
            </a:r>
            <a:r>
              <a:rPr kumimoji="0" lang="en-GB" altLang="en-US" sz="2000" b="1"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en-US" sz="2000" b="1"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mehr</a:t>
            </a:r>
            <a:r>
              <a:rPr kumimoji="0" lang="en-GB" altLang="en-US" sz="2000" b="1"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en-US" sz="2000" b="1"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Sprachen</a:t>
            </a:r>
            <a:r>
              <a:rPr kumimoji="0" lang="en-GB" altLang="en-US" sz="2000" b="1"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en-US" sz="2000" b="1"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spricht</a:t>
            </a:r>
            <a:r>
              <a:rPr kumimoji="0" lang="en-GB" altLang="en-US" sz="2000" b="1"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t>
            </a:r>
            <a:br>
              <a:rPr kumimoji="0" lang="en-GB" altLang="en-US" sz="2000" b="1"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br>
            <a:endParaRPr kumimoji="0" lang="en-GB" altLang="en-US" sz="20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000" b="0"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die Person und die </a:t>
            </a:r>
            <a:r>
              <a:rPr kumimoji="0" lang="en-GB" altLang="en-US" sz="2000" b="0"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Sprachen</a:t>
            </a:r>
            <a:r>
              <a:rPr kumimoji="0" lang="en-GB" altLang="en-US" sz="2000" b="0"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die </a:t>
            </a:r>
            <a:r>
              <a:rPr kumimoji="0" lang="en-GB" altLang="en-US" sz="2000" b="0"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diese</a:t>
            </a:r>
            <a:r>
              <a:rPr kumimoji="0" lang="en-GB" altLang="en-US" sz="2000" b="0"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Person </a:t>
            </a:r>
            <a:r>
              <a:rPr kumimoji="0" lang="en-GB" altLang="en-US" sz="2000" b="0"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kennt</a:t>
            </a:r>
            <a:endParaRPr lang="en-GB" altLang="en-US" sz="2000" dirty="0"/>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000" b="0"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die </a:t>
            </a:r>
            <a:r>
              <a:rPr kumimoji="0" lang="en-GB" altLang="en-US" sz="2000" b="0"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Gründe</a:t>
            </a:r>
            <a:r>
              <a:rPr kumimoji="0" lang="en-GB" altLang="en-US" sz="2000" b="0"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en-US" sz="2000" b="0"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warum</a:t>
            </a:r>
            <a:r>
              <a:rPr kumimoji="0" lang="en-GB" altLang="en-US" sz="2000" b="0"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en-US" sz="2000" b="0"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diese</a:t>
            </a:r>
            <a:r>
              <a:rPr kumimoji="0" lang="en-GB" altLang="en-US" sz="2000" b="0"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Person </a:t>
            </a:r>
            <a:r>
              <a:rPr kumimoji="0" lang="en-GB" altLang="en-US" sz="2000" b="0"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andere</a:t>
            </a:r>
            <a:r>
              <a:rPr kumimoji="0" lang="en-GB" altLang="en-US" sz="2000" b="0"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en-US" sz="2000" b="0"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Sprachen</a:t>
            </a:r>
            <a:r>
              <a:rPr kumimoji="0" lang="en-GB" altLang="en-US" sz="2000" b="0"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en-US" sz="2000" b="0"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kann</a:t>
            </a:r>
            <a:endParaRPr lang="en-GB" altLang="en-US" sz="2000" dirty="0">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000" b="0"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die </a:t>
            </a:r>
            <a:r>
              <a:rPr kumimoji="0" lang="en-GB" altLang="en-US" sz="2000" b="0"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Vorteile</a:t>
            </a:r>
            <a:r>
              <a:rPr kumimoji="0" lang="en-GB" altLang="en-US" sz="2000" b="0"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en-US" sz="2000" b="0"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für</a:t>
            </a:r>
            <a:r>
              <a:rPr kumimoji="0" lang="en-GB" altLang="en-US" sz="2000" b="0"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en-US" sz="2000" b="0"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diese</a:t>
            </a:r>
            <a:r>
              <a:rPr kumimoji="0" lang="en-GB" altLang="en-US" sz="2000" b="0"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Person</a:t>
            </a:r>
            <a:endParaRPr kumimoji="0" lang="en-GB"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altLang="en-US" sz="2000" b="0"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deine</a:t>
            </a:r>
            <a:r>
              <a:rPr kumimoji="0" lang="en-GB" altLang="en-US" sz="2000" b="0"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en-US" sz="2000" b="0"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Meinung</a:t>
            </a:r>
            <a:r>
              <a:rPr kumimoji="0" lang="en-GB" altLang="en-US" sz="2000" b="0"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en-US" sz="2000" b="0"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z.B.</a:t>
            </a:r>
            <a:r>
              <a:rPr kumimoji="0" lang="en-GB" altLang="en-US" sz="2000" b="0"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en-US" sz="2000" b="0"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über</a:t>
            </a:r>
            <a:r>
              <a:rPr kumimoji="0" lang="en-GB" altLang="en-US" sz="2000" b="0"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en-US" sz="2000" b="0"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diese</a:t>
            </a:r>
            <a:r>
              <a:rPr kumimoji="0" lang="en-GB" altLang="en-US" sz="2000" b="0"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Person </a:t>
            </a:r>
            <a:r>
              <a:rPr kumimoji="0" lang="en-GB" altLang="en-US" sz="2000" b="0"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oder</a:t>
            </a:r>
            <a:r>
              <a:rPr kumimoji="0" lang="en-GB" altLang="en-US" sz="2000" b="0"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en-US" sz="2000" b="0"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über</a:t>
            </a:r>
            <a:r>
              <a:rPr kumimoji="0" lang="en-GB" altLang="en-US" sz="2000" b="0"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en-US" sz="2000" b="0"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Sprachen</a:t>
            </a:r>
            <a:r>
              <a:rPr kumimoji="0" lang="en-GB" altLang="en-US" sz="2000" b="0"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kumimoji="0" lang="en-GB" altLang="en-US" sz="2000" b="0"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im</a:t>
            </a:r>
            <a:r>
              <a:rPr kumimoji="0" lang="en-GB" altLang="en-US" sz="2000" b="0"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altLang="en-US" sz="2000" dirty="0" err="1">
                <a:latin typeface="Century Gothic" panose="020B0502020202020204" pitchFamily="34" charset="0"/>
                <a:ea typeface="SimSun" panose="02010600030101010101" pitchFamily="2" charset="-122"/>
                <a:cs typeface="Times New Roman" panose="02020603050405020304" pitchFamily="18" charset="0"/>
              </a:rPr>
              <a:t>A</a:t>
            </a:r>
            <a:r>
              <a:rPr kumimoji="0" lang="en-GB" altLang="en-US" sz="2000" b="0" i="0" u="none" strike="noStrike" cap="none" normalizeH="0" baseline="0" dirty="0" err="1">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llgemeinen</a:t>
            </a:r>
            <a:r>
              <a:rPr kumimoji="0" lang="en-GB" altLang="en-US" sz="2000" b="0" i="0" u="none" strike="noStrike" cap="none" normalizeH="0" baseline="0" dirty="0">
                <a:ln>
                  <a:noFill/>
                </a:ln>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t>
            </a:r>
            <a:endParaRPr kumimoji="0" lang="en-GB" altLang="en-US" sz="2000" b="0" i="0" u="none" strike="noStrike" cap="none" normalizeH="0" baseline="0" dirty="0">
              <a:ln>
                <a:noFill/>
              </a:ln>
              <a:solidFill>
                <a:schemeClr val="tx1"/>
              </a:solidFill>
              <a:effectLst/>
              <a:latin typeface="Arial" panose="020B0604020202020204" pitchFamily="34" charset="0"/>
            </a:endParaRPr>
          </a:p>
        </p:txBody>
      </p:sp>
      <p:sp>
        <p:nvSpPr>
          <p:cNvPr id="18" name="Speech Bubble: Rectangle with Corners Rounded 17">
            <a:extLst>
              <a:ext uri="{FF2B5EF4-FFF2-40B4-BE49-F238E27FC236}">
                <a16:creationId xmlns:a16="http://schemas.microsoft.com/office/drawing/2014/main" id="{292C933B-0E48-44A1-BE2E-541D052285D3}"/>
              </a:ext>
            </a:extLst>
          </p:cNvPr>
          <p:cNvSpPr/>
          <p:nvPr/>
        </p:nvSpPr>
        <p:spPr>
          <a:xfrm>
            <a:off x="9753190" y="4417253"/>
            <a:ext cx="2244105" cy="1869456"/>
          </a:xfrm>
          <a:prstGeom prst="wedgeRoundRectCallout">
            <a:avLst>
              <a:gd name="adj1" fmla="val -34910"/>
              <a:gd name="adj2" fmla="val -61669"/>
              <a:gd name="adj3" fmla="val 16667"/>
            </a:avLst>
          </a:prstGeom>
          <a:solidFill>
            <a:schemeClr val="accent4">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2000" b="1" dirty="0" err="1">
                <a:effectLst/>
                <a:ea typeface="SimSun" panose="02010600030101010101" pitchFamily="2" charset="-122"/>
                <a:cs typeface="Times New Roman" panose="02020603050405020304" pitchFamily="18" charset="0"/>
              </a:rPr>
              <a:t>andere</a:t>
            </a:r>
            <a:r>
              <a:rPr lang="en-GB" sz="2000" b="1" dirty="0">
                <a:effectLst/>
                <a:ea typeface="SimSun" panose="02010600030101010101" pitchFamily="2" charset="-122"/>
                <a:cs typeface="Times New Roman" panose="02020603050405020304" pitchFamily="18" charset="0"/>
              </a:rPr>
              <a:t> Ideen</a:t>
            </a:r>
            <a:r>
              <a:rPr lang="en-GB" sz="2000" dirty="0">
                <a:effectLst/>
                <a:ea typeface="SimSun" panose="02010600030101010101" pitchFamily="2" charset="-122"/>
                <a:cs typeface="Times New Roman" panose="02020603050405020304" pitchFamily="18" charset="0"/>
              </a:rPr>
              <a:t>:</a:t>
            </a:r>
            <a:br>
              <a:rPr lang="en-GB" sz="2000" dirty="0">
                <a:effectLst/>
                <a:ea typeface="SimSun" panose="02010600030101010101" pitchFamily="2" charset="-122"/>
                <a:cs typeface="Times New Roman" panose="02020603050405020304" pitchFamily="18" charset="0"/>
              </a:rPr>
            </a:br>
            <a:r>
              <a:rPr lang="en-GB" sz="2000" dirty="0">
                <a:effectLst/>
                <a:ea typeface="SimSun" panose="02010600030101010101" pitchFamily="2" charset="-122"/>
                <a:cs typeface="Times New Roman" panose="02020603050405020304" pitchFamily="18" charset="0"/>
              </a:rPr>
              <a:t>WO1, WO2, WO3, </a:t>
            </a:r>
            <a:br>
              <a:rPr lang="en-GB" sz="2000" dirty="0">
                <a:effectLst/>
                <a:ea typeface="SimSun" panose="02010600030101010101" pitchFamily="2" charset="-122"/>
                <a:cs typeface="Times New Roman" panose="02020603050405020304" pitchFamily="18" charset="0"/>
              </a:rPr>
            </a:br>
            <a:r>
              <a:rPr lang="en-GB" sz="2000" dirty="0">
                <a:effectLst/>
                <a:ea typeface="SimSun" panose="02010600030101010101" pitchFamily="2" charset="-122"/>
                <a:cs typeface="Times New Roman" panose="02020603050405020304" pitchFamily="18" charset="0"/>
              </a:rPr>
              <a:t>Verbs as nouns</a:t>
            </a:r>
            <a:br>
              <a:rPr lang="en-GB" sz="2000" dirty="0">
                <a:effectLst/>
                <a:ea typeface="SimSun" panose="02010600030101010101" pitchFamily="2" charset="-122"/>
                <a:cs typeface="Times New Roman" panose="02020603050405020304" pitchFamily="18" charset="0"/>
              </a:rPr>
            </a:br>
            <a:r>
              <a:rPr lang="en-GB" sz="2000" dirty="0" err="1">
                <a:effectLst/>
                <a:ea typeface="SimSun" panose="02010600030101010101" pitchFamily="2" charset="-122"/>
                <a:cs typeface="Times New Roman" panose="02020603050405020304" pitchFamily="18" charset="0"/>
              </a:rPr>
              <a:t>Pluralformen</a:t>
            </a:r>
            <a:r>
              <a:rPr lang="en-GB" sz="2000" dirty="0">
                <a:effectLst/>
                <a:ea typeface="SimSun" panose="02010600030101010101" pitchFamily="2" charset="-122"/>
                <a:cs typeface="Times New Roman" panose="02020603050405020304" pitchFamily="18" charset="0"/>
              </a:rPr>
              <a:t> (R7, 8, 9)</a:t>
            </a:r>
          </a:p>
        </p:txBody>
      </p:sp>
    </p:spTree>
    <p:extLst>
      <p:ext uri="{BB962C8B-B14F-4D97-AF65-F5344CB8AC3E}">
        <p14:creationId xmlns:p14="http://schemas.microsoft.com/office/powerpoint/2010/main" val="2581359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6186A6-A032-5F5F-E488-59999F510250}"/>
              </a:ext>
            </a:extLst>
          </p:cNvPr>
          <p:cNvSpPr>
            <a:spLocks noGrp="1"/>
          </p:cNvSpPr>
          <p:nvPr>
            <p:ph type="title"/>
          </p:nvPr>
        </p:nvSpPr>
        <p:spPr>
          <a:xfrm>
            <a:off x="-1" y="213557"/>
            <a:ext cx="5756224" cy="647577"/>
          </a:xfrm>
        </p:spPr>
        <p:txBody>
          <a:bodyPr>
            <a:normAutofit/>
          </a:bodyPr>
          <a:lstStyle/>
          <a:p>
            <a:r>
              <a:rPr lang="fr-FR" dirty="0"/>
              <a:t>Eine interessante Person</a:t>
            </a:r>
          </a:p>
        </p:txBody>
      </p:sp>
      <p:sp>
        <p:nvSpPr>
          <p:cNvPr id="12" name="Rectangle: Rounded Corners 11">
            <a:extLst>
              <a:ext uri="{FF2B5EF4-FFF2-40B4-BE49-F238E27FC236}">
                <a16:creationId xmlns:a16="http://schemas.microsoft.com/office/drawing/2014/main" id="{002EE1A4-B330-432C-85AF-2099F87D7DDB}"/>
              </a:ext>
            </a:extLst>
          </p:cNvPr>
          <p:cNvSpPr/>
          <p:nvPr/>
        </p:nvSpPr>
        <p:spPr>
          <a:xfrm>
            <a:off x="10508105" y="134248"/>
            <a:ext cx="1590867" cy="40309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schreiben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 name="Rectangle 1">
            <a:extLst>
              <a:ext uri="{FF2B5EF4-FFF2-40B4-BE49-F238E27FC236}">
                <a16:creationId xmlns:a16="http://schemas.microsoft.com/office/drawing/2014/main" id="{F5F92548-D02D-4E67-8205-5540EF182311}"/>
              </a:ext>
            </a:extLst>
          </p:cNvPr>
          <p:cNvSpPr/>
          <p:nvPr/>
        </p:nvSpPr>
        <p:spPr>
          <a:xfrm>
            <a:off x="2208628" y="1367952"/>
            <a:ext cx="8400758" cy="4880411"/>
          </a:xfrm>
          <a:prstGeom prst="rect">
            <a:avLst/>
          </a:prstGeom>
          <a:solidFill>
            <a:srgbClr val="FEFA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FDE97519-D3DA-43B7-8D29-7367E39378FA}"/>
              </a:ext>
            </a:extLst>
          </p:cNvPr>
          <p:cNvSpPr txBox="1"/>
          <p:nvPr/>
        </p:nvSpPr>
        <p:spPr>
          <a:xfrm>
            <a:off x="2318825" y="1592537"/>
            <a:ext cx="8400758" cy="4655826"/>
          </a:xfrm>
          <a:prstGeom prst="rect">
            <a:avLst/>
          </a:prstGeom>
          <a:noFill/>
        </p:spPr>
        <p:txBody>
          <a:bodyPr wrap="square" rtlCol="0">
            <a:spAutoFit/>
          </a:bodyPr>
          <a:lstStyle/>
          <a:p>
            <a:pPr>
              <a:lnSpc>
                <a:spcPct val="107000"/>
              </a:lnSpc>
              <a:spcAft>
                <a:spcPts val="800"/>
              </a:spcAft>
            </a:pPr>
            <a:r>
              <a:rPr lang="en-GB" sz="2000" dirty="0">
                <a:effectLst/>
                <a:latin typeface="Century Gothic" panose="020B0502020202020204" pitchFamily="34" charset="0"/>
                <a:ea typeface="SimSun" panose="02010600030101010101" pitchFamily="2" charset="-122"/>
                <a:cs typeface="Times New Roman" panose="02020603050405020304" pitchFamily="18" charset="0"/>
              </a:rPr>
              <a:t>Dan Stevens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ist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berühmt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für</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seine Rolle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als</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Matthew Crawley in </a:t>
            </a:r>
            <a:r>
              <a:rPr lang="en-GB" sz="2000" i="1" dirty="0">
                <a:effectLst/>
                <a:latin typeface="Century Gothic" panose="020B0502020202020204" pitchFamily="34" charset="0"/>
                <a:ea typeface="SimSun" panose="02010600030101010101" pitchFamily="2" charset="-122"/>
                <a:cs typeface="Times New Roman" panose="02020603050405020304" pitchFamily="18" charset="0"/>
              </a:rPr>
              <a:t>Downton Abbey</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Dan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spricht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nicht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nur</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Englisch</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Er </a:t>
            </a:r>
            <a:r>
              <a:rPr lang="en-GB" sz="2000" b="1" dirty="0" err="1">
                <a:solidFill>
                  <a:srgbClr val="FFCC00"/>
                </a:solidFill>
                <a:effectLst/>
                <a:latin typeface="Century Gothic" panose="020B0502020202020204" pitchFamily="34" charset="0"/>
                <a:ea typeface="SimSun" panose="02010600030101010101" pitchFamily="2" charset="-122"/>
                <a:cs typeface="Times New Roman" panose="02020603050405020304" pitchFamily="18" charset="0"/>
              </a:rPr>
              <a:t>kann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auch Deutsch und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Französisch</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sprechen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a:t>
            </a:r>
          </a:p>
          <a:p>
            <a:pPr>
              <a:lnSpc>
                <a:spcPct val="107000"/>
              </a:lnSpc>
              <a:spcAft>
                <a:spcPts val="800"/>
              </a:spcAft>
            </a:pPr>
            <a:r>
              <a:rPr lang="en-GB" sz="2000" dirty="0">
                <a:effectLst/>
                <a:latin typeface="Century Gothic" panose="020B0502020202020204" pitchFamily="34" charset="0"/>
                <a:ea typeface="SimSun" panose="02010600030101010101" pitchFamily="2" charset="-122"/>
                <a:cs typeface="Times New Roman" panose="02020603050405020304" pitchFamily="18" charset="0"/>
              </a:rPr>
              <a:t>Dan hat Deutsch in der Schule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gelernt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Seine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Familie</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hatte</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gute</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Freunde in Bielefeld, </a:t>
            </a:r>
            <a:r>
              <a:rPr lang="en-GB" sz="2000" b="1" dirty="0" err="1">
                <a:solidFill>
                  <a:srgbClr val="003366"/>
                </a:solidFill>
                <a:effectLst/>
                <a:latin typeface="Century Gothic" panose="020B0502020202020204" pitchFamily="34" charset="0"/>
                <a:ea typeface="SimSun" panose="02010600030101010101" pitchFamily="2" charset="-122"/>
                <a:cs typeface="Times New Roman" panose="02020603050405020304" pitchFamily="18" charset="0"/>
              </a:rPr>
              <a:t>deshalb</a:t>
            </a:r>
            <a:r>
              <a:rPr lang="en-GB" sz="2000" b="1" dirty="0">
                <a:solidFill>
                  <a:srgbClr val="003366"/>
                </a:solidFill>
                <a:effectLst/>
                <a:latin typeface="Century Gothic" panose="020B0502020202020204" pitchFamily="34" charset="0"/>
                <a:ea typeface="SimSun" panose="02010600030101010101" pitchFamily="2" charset="-122"/>
                <a:cs typeface="Times New Roman" panose="02020603050405020304" pitchFamily="18" charset="0"/>
              </a:rPr>
              <a:t> hat</a:t>
            </a:r>
            <a:r>
              <a:rPr lang="en-GB" sz="2000" b="1" dirty="0">
                <a:solidFill>
                  <a:srgbClr val="F2989A"/>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Dan oft Deutschland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besucht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und </a:t>
            </a:r>
            <a:r>
              <a:rPr lang="en-GB" sz="2000" b="1" dirty="0" err="1">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als</a:t>
            </a:r>
            <a:r>
              <a:rPr lang="en-GB" sz="2000" b="1" dirty="0">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 er 17 Jahre alt war</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hat er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ein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Praktikum</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dort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gemacht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a:t>
            </a:r>
          </a:p>
          <a:p>
            <a:pPr>
              <a:lnSpc>
                <a:spcPct val="107000"/>
              </a:lnSpc>
              <a:spcAft>
                <a:spcPts val="800"/>
              </a:spcAft>
            </a:pPr>
            <a:r>
              <a:rPr lang="en-GB" sz="2000" dirty="0">
                <a:effectLst/>
                <a:latin typeface="Century Gothic" panose="020B0502020202020204" pitchFamily="34" charset="0"/>
                <a:ea typeface="SimSun" panose="02010600030101010101" pitchFamily="2" charset="-122"/>
                <a:cs typeface="Times New Roman" panose="02020603050405020304" pitchFamily="18" charset="0"/>
              </a:rPr>
              <a:t>Sein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erster</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Kinofilm</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war </a:t>
            </a:r>
            <a:r>
              <a:rPr lang="en-GB" sz="2000" i="1" dirty="0">
                <a:effectLst/>
                <a:latin typeface="Century Gothic" panose="020B0502020202020204" pitchFamily="34" charset="0"/>
                <a:ea typeface="SimSun" panose="02010600030101010101" pitchFamily="2" charset="-122"/>
                <a:cs typeface="Times New Roman" panose="02020603050405020304" pitchFamily="18" charset="0"/>
              </a:rPr>
              <a:t>Hilde</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Er war der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englische</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Mann von Hildegard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Knef</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im</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Film und </a:t>
            </a:r>
            <a:r>
              <a:rPr lang="en-GB" sz="2000" b="1" dirty="0" err="1">
                <a:solidFill>
                  <a:srgbClr val="FFC000"/>
                </a:solidFill>
                <a:effectLst/>
                <a:latin typeface="Century Gothic" panose="020B0502020202020204" pitchFamily="34" charset="0"/>
                <a:ea typeface="SimSun" panose="02010600030101010101" pitchFamily="2" charset="-122"/>
                <a:cs typeface="Times New Roman" panose="02020603050405020304" pitchFamily="18" charset="0"/>
              </a:rPr>
              <a:t>musste</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Deutsch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sprechen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Dan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denkt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b="1" dirty="0" err="1">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dass</a:t>
            </a:r>
            <a:r>
              <a:rPr lang="en-GB" sz="2000" b="1" dirty="0">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 er </a:t>
            </a:r>
            <a:r>
              <a:rPr lang="en-GB" sz="2000" b="1" dirty="0" err="1">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bessere</a:t>
            </a:r>
            <a:r>
              <a:rPr lang="en-GB" sz="2000" b="1" dirty="0">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1" dirty="0" err="1">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Chancen</a:t>
            </a:r>
            <a:r>
              <a:rPr lang="en-GB" sz="2000" b="1" dirty="0">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 in der </a:t>
            </a:r>
            <a:r>
              <a:rPr lang="en-GB" sz="2000" b="1" dirty="0" err="1">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Filmwelt</a:t>
            </a:r>
            <a:r>
              <a:rPr lang="en-GB" sz="2000" b="1" dirty="0">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 hat,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b="1" dirty="0" err="1">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weil</a:t>
            </a:r>
            <a:r>
              <a:rPr lang="en-GB" sz="2000" b="1" dirty="0">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 er </a:t>
            </a:r>
            <a:r>
              <a:rPr lang="en-GB" sz="2000" b="1" dirty="0" err="1">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andere</a:t>
            </a:r>
            <a:r>
              <a:rPr lang="en-GB" sz="2000" b="1" dirty="0">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1" dirty="0" err="1">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Sprachen</a:t>
            </a:r>
            <a:r>
              <a:rPr lang="en-GB" sz="2000" b="1" dirty="0">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b="1" dirty="0" err="1">
                <a:solidFill>
                  <a:srgbClr val="6600CC"/>
                </a:solidFill>
                <a:effectLst/>
                <a:latin typeface="Century Gothic" panose="020B0502020202020204" pitchFamily="34" charset="0"/>
                <a:ea typeface="SimSun" panose="02010600030101010101" pitchFamily="2" charset="-122"/>
                <a:cs typeface="Times New Roman" panose="02020603050405020304" pitchFamily="18" charset="0"/>
              </a:rPr>
              <a:t>kann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a:t>
            </a:r>
          </a:p>
          <a:p>
            <a:pPr>
              <a:lnSpc>
                <a:spcPct val="107000"/>
              </a:lnSpc>
              <a:spcAft>
                <a:spcPts val="800"/>
              </a:spcAft>
            </a:pPr>
            <a:r>
              <a:rPr lang="en-GB" sz="2000" dirty="0">
                <a:effectLst/>
                <a:latin typeface="Century Gothic" panose="020B0502020202020204" pitchFamily="34" charset="0"/>
                <a:ea typeface="SimSun" panose="02010600030101010101" pitchFamily="2" charset="-122"/>
                <a:cs typeface="Times New Roman" panose="02020603050405020304" pitchFamily="18" charset="0"/>
              </a:rPr>
              <a:t>Er hat den Film </a:t>
            </a:r>
            <a:r>
              <a:rPr lang="en-GB" sz="2000" i="1" dirty="0">
                <a:effectLst/>
                <a:latin typeface="Century Gothic" panose="020B0502020202020204" pitchFamily="34" charset="0"/>
                <a:ea typeface="SimSun" panose="02010600030101010101" pitchFamily="2" charset="-122"/>
                <a:cs typeface="Times New Roman" panose="02020603050405020304" pitchFamily="18" charset="0"/>
              </a:rPr>
              <a:t>Ich bin </a:t>
            </a:r>
            <a:r>
              <a:rPr lang="en-GB" sz="2000" i="1" dirty="0" err="1">
                <a:effectLst/>
                <a:latin typeface="Century Gothic" panose="020B0502020202020204" pitchFamily="34" charset="0"/>
                <a:ea typeface="SimSun" panose="02010600030101010101" pitchFamily="2" charset="-122"/>
                <a:cs typeface="Times New Roman" panose="02020603050405020304" pitchFamily="18" charset="0"/>
              </a:rPr>
              <a:t>dein</a:t>
            </a:r>
            <a:r>
              <a:rPr lang="en-GB" sz="2000" i="1" dirty="0">
                <a:effectLst/>
                <a:latin typeface="Century Gothic" panose="020B0502020202020204" pitchFamily="34" charset="0"/>
                <a:ea typeface="SimSun" panose="02010600030101010101" pitchFamily="2" charset="-122"/>
                <a:cs typeface="Times New Roman" panose="02020603050405020304" pitchFamily="18" charset="0"/>
              </a:rPr>
              <a:t> Mensch</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in Berlin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gemacht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Hier</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hat er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sich</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in Deutschland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verliebt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b="1" dirty="0" err="1">
                <a:solidFill>
                  <a:srgbClr val="00B0F0"/>
                </a:solidFill>
                <a:effectLst/>
                <a:latin typeface="Century Gothic" panose="020B0502020202020204" pitchFamily="34" charset="0"/>
                <a:ea typeface="SimSun" panose="02010600030101010101" pitchFamily="2" charset="-122"/>
                <a:cs typeface="Times New Roman" panose="02020603050405020304" pitchFamily="18" charset="0"/>
              </a:rPr>
              <a:t>Deutschsprechen</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ist</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einfach</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effectLst/>
                <a:latin typeface="Century Gothic" panose="020B0502020202020204" pitchFamily="34" charset="0"/>
                <a:ea typeface="SimSun" panose="02010600030101010101" pitchFamily="2" charset="-122"/>
                <a:cs typeface="Times New Roman" panose="02020603050405020304" pitchFamily="18" charset="0"/>
              </a:rPr>
              <a:t>ganz</a:t>
            </a:r>
            <a:r>
              <a:rPr lang="en-GB" sz="2000" dirty="0">
                <a:effectLst/>
                <a:latin typeface="Century Gothic" panose="020B0502020202020204" pitchFamily="34" charset="0"/>
                <a:ea typeface="SimSun" panose="02010600030101010101" pitchFamily="2" charset="-122"/>
                <a:cs typeface="Times New Roman" panose="02020603050405020304" pitchFamily="18" charset="0"/>
              </a:rPr>
              <a:t> toll!</a:t>
            </a:r>
          </a:p>
        </p:txBody>
      </p:sp>
      <p:sp>
        <p:nvSpPr>
          <p:cNvPr id="19" name="TextBox 18">
            <a:extLst>
              <a:ext uri="{FF2B5EF4-FFF2-40B4-BE49-F238E27FC236}">
                <a16:creationId xmlns:a16="http://schemas.microsoft.com/office/drawing/2014/main" id="{725964F2-5714-412B-A471-34815606C0B7}"/>
              </a:ext>
            </a:extLst>
          </p:cNvPr>
          <p:cNvSpPr txBox="1"/>
          <p:nvPr/>
        </p:nvSpPr>
        <p:spPr>
          <a:xfrm>
            <a:off x="93028" y="989956"/>
            <a:ext cx="12098972" cy="39600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000" b="1" i="0" u="none" strike="noStrike" kern="1200" cap="none" spc="0" normalizeH="0" baseline="0" noProof="0" dirty="0">
                <a:ln>
                  <a:noFill/>
                </a:ln>
                <a:solidFill>
                  <a:srgbClr val="525050"/>
                </a:solidFill>
                <a:effectLst/>
                <a:uLnTx/>
                <a:uFillTx/>
                <a:latin typeface="Century Gothic" panose="020B0502020202020204" pitchFamily="34" charset="0"/>
                <a:ea typeface="SimSun" panose="02010600030101010101" pitchFamily="2" charset="-122"/>
                <a:cs typeface="Times New Roman" panose="02020603050405020304" pitchFamily="18" charset="0"/>
              </a:rPr>
              <a:t>Schreib ungefähr 100 Wörter über eine interessante Person, die zwei oder mehr Sprachen spricht.</a:t>
            </a:r>
            <a:endParaRPr kumimoji="0" lang="en-GB" sz="2000" b="0" i="0" u="none" strike="noStrike" kern="1200" cap="none" spc="0" normalizeH="0" baseline="0" noProof="0" dirty="0">
              <a:ln>
                <a:noFill/>
              </a:ln>
              <a:solidFill>
                <a:srgbClr val="525050"/>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
        <p:nvSpPr>
          <p:cNvPr id="20" name="Speech Bubble: Rectangle with Corners Rounded 19">
            <a:extLst>
              <a:ext uri="{FF2B5EF4-FFF2-40B4-BE49-F238E27FC236}">
                <a16:creationId xmlns:a16="http://schemas.microsoft.com/office/drawing/2014/main" id="{45AB0A46-AADC-4AA0-B92D-68757E006655}"/>
              </a:ext>
            </a:extLst>
          </p:cNvPr>
          <p:cNvSpPr/>
          <p:nvPr/>
        </p:nvSpPr>
        <p:spPr>
          <a:xfrm>
            <a:off x="7709095" y="35029"/>
            <a:ext cx="2644725" cy="974057"/>
          </a:xfrm>
          <a:prstGeom prst="wedgeRoundRectCallout">
            <a:avLst>
              <a:gd name="adj1" fmla="val 649"/>
              <a:gd name="adj2" fmla="val 149118"/>
              <a:gd name="adj3" fmla="val 16667"/>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2000" dirty="0">
                <a:effectLst/>
                <a:ea typeface="SimSun" panose="02010600030101010101" pitchFamily="2" charset="-122"/>
                <a:cs typeface="Times New Roman" panose="02020603050405020304" pitchFamily="18" charset="0"/>
              </a:rPr>
              <a:t>When you use </a:t>
            </a:r>
            <a:r>
              <a:rPr lang="en-GB" sz="2000" b="1" dirty="0" err="1">
                <a:effectLst/>
                <a:ea typeface="SimSun" panose="02010600030101010101" pitchFamily="2" charset="-122"/>
                <a:cs typeface="Times New Roman" panose="02020603050405020304" pitchFamily="18" charset="0"/>
              </a:rPr>
              <a:t>können</a:t>
            </a:r>
            <a:r>
              <a:rPr lang="en-GB" sz="2000" dirty="0">
                <a:effectLst/>
                <a:ea typeface="SimSun" panose="02010600030101010101" pitchFamily="2" charset="-122"/>
                <a:cs typeface="Times New Roman" panose="02020603050405020304" pitchFamily="18" charset="0"/>
              </a:rPr>
              <a:t>, remember the 2-verb rule.</a:t>
            </a:r>
          </a:p>
        </p:txBody>
      </p:sp>
      <p:sp>
        <p:nvSpPr>
          <p:cNvPr id="21" name="Speech Bubble: Rectangle with Corners Rounded 20">
            <a:extLst>
              <a:ext uri="{FF2B5EF4-FFF2-40B4-BE49-F238E27FC236}">
                <a16:creationId xmlns:a16="http://schemas.microsoft.com/office/drawing/2014/main" id="{986E9780-A244-48D0-98A7-C9CD7C254FD4}"/>
              </a:ext>
            </a:extLst>
          </p:cNvPr>
          <p:cNvSpPr/>
          <p:nvPr/>
        </p:nvSpPr>
        <p:spPr>
          <a:xfrm>
            <a:off x="174199" y="3105211"/>
            <a:ext cx="1871198" cy="647577"/>
          </a:xfrm>
          <a:prstGeom prst="wedgeRoundRectCallout">
            <a:avLst>
              <a:gd name="adj1" fmla="val 67143"/>
              <a:gd name="adj2" fmla="val 17611"/>
              <a:gd name="adj3" fmla="val 16667"/>
            </a:avLst>
          </a:prstGeom>
          <a:solidFill>
            <a:srgbClr val="66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2000" b="1" dirty="0" err="1">
                <a:solidFill>
                  <a:srgbClr val="FFFFFF"/>
                </a:solidFill>
                <a:effectLst/>
                <a:ea typeface="SimSun" panose="02010600030101010101" pitchFamily="2" charset="-122"/>
                <a:cs typeface="Times New Roman" panose="02020603050405020304" pitchFamily="18" charset="0"/>
              </a:rPr>
              <a:t>als</a:t>
            </a:r>
            <a:r>
              <a:rPr lang="en-GB" sz="2000" dirty="0">
                <a:solidFill>
                  <a:srgbClr val="FFFFFF"/>
                </a:solidFill>
                <a:effectLst/>
                <a:ea typeface="SimSun" panose="02010600030101010101" pitchFamily="2" charset="-122"/>
                <a:cs typeface="Times New Roman" panose="02020603050405020304" pitchFamily="18" charset="0"/>
              </a:rPr>
              <a:t> is a WO3 conjunction.</a:t>
            </a:r>
            <a:endParaRPr lang="en-GB" sz="2000" dirty="0">
              <a:effectLst/>
              <a:ea typeface="SimSun" panose="02010600030101010101" pitchFamily="2" charset="-122"/>
              <a:cs typeface="Times New Roman" panose="02020603050405020304" pitchFamily="18" charset="0"/>
            </a:endParaRPr>
          </a:p>
        </p:txBody>
      </p:sp>
      <p:sp>
        <p:nvSpPr>
          <p:cNvPr id="22" name="Speech Bubble: Rectangle with Corners Rounded 21">
            <a:extLst>
              <a:ext uri="{FF2B5EF4-FFF2-40B4-BE49-F238E27FC236}">
                <a16:creationId xmlns:a16="http://schemas.microsoft.com/office/drawing/2014/main" id="{230FB8D6-7098-46D8-A22E-5CAACEFE2379}"/>
              </a:ext>
            </a:extLst>
          </p:cNvPr>
          <p:cNvSpPr/>
          <p:nvPr/>
        </p:nvSpPr>
        <p:spPr>
          <a:xfrm>
            <a:off x="10967" y="1430962"/>
            <a:ext cx="2307857" cy="1383163"/>
          </a:xfrm>
          <a:prstGeom prst="wedgeRoundRectCallout">
            <a:avLst>
              <a:gd name="adj1" fmla="val 51003"/>
              <a:gd name="adj2" fmla="val 61459"/>
              <a:gd name="adj3" fmla="val 16667"/>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2000">
                <a:solidFill>
                  <a:srgbClr val="FFFFFF"/>
                </a:solidFill>
                <a:effectLst/>
                <a:ea typeface="SimSun" panose="02010600030101010101" pitchFamily="2" charset="-122"/>
                <a:cs typeface="Times New Roman" panose="02020603050405020304" pitchFamily="18" charset="0"/>
              </a:rPr>
              <a:t>Which word order do you need after</a:t>
            </a:r>
            <a:r>
              <a:rPr lang="en-GB" sz="2000" b="1">
                <a:solidFill>
                  <a:srgbClr val="FFFFFF"/>
                </a:solidFill>
                <a:effectLst/>
                <a:ea typeface="SimSun" panose="02010600030101010101" pitchFamily="2" charset="-122"/>
                <a:cs typeface="Times New Roman" panose="02020603050405020304" pitchFamily="18" charset="0"/>
              </a:rPr>
              <a:t> deshalb?</a:t>
            </a:r>
            <a:endParaRPr lang="en-GB" sz="2000">
              <a:effectLst/>
              <a:ea typeface="SimSun" panose="02010600030101010101" pitchFamily="2" charset="-122"/>
              <a:cs typeface="Times New Roman" panose="02020603050405020304" pitchFamily="18" charset="0"/>
            </a:endParaRPr>
          </a:p>
        </p:txBody>
      </p:sp>
      <p:sp>
        <p:nvSpPr>
          <p:cNvPr id="23" name="Speech Bubble: Rectangle with Corners Rounded 22">
            <a:extLst>
              <a:ext uri="{FF2B5EF4-FFF2-40B4-BE49-F238E27FC236}">
                <a16:creationId xmlns:a16="http://schemas.microsoft.com/office/drawing/2014/main" id="{D5E662C0-E389-4741-986C-B6A63D8A57BE}"/>
              </a:ext>
            </a:extLst>
          </p:cNvPr>
          <p:cNvSpPr/>
          <p:nvPr/>
        </p:nvSpPr>
        <p:spPr>
          <a:xfrm>
            <a:off x="92583" y="4043874"/>
            <a:ext cx="2034429" cy="967581"/>
          </a:xfrm>
          <a:prstGeom prst="wedgeRoundRectCallout">
            <a:avLst>
              <a:gd name="adj1" fmla="val 62707"/>
              <a:gd name="adj2" fmla="val 12327"/>
              <a:gd name="adj3" fmla="val 16667"/>
            </a:avLst>
          </a:prstGeom>
          <a:solidFill>
            <a:srgbClr val="66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2000">
                <a:solidFill>
                  <a:srgbClr val="FFFFFF"/>
                </a:solidFill>
                <a:effectLst/>
                <a:ea typeface="SimSun" panose="02010600030101010101" pitchFamily="2" charset="-122"/>
                <a:cs typeface="Times New Roman" panose="02020603050405020304" pitchFamily="18" charset="0"/>
              </a:rPr>
              <a:t>Which word order follows</a:t>
            </a:r>
            <a:r>
              <a:rPr lang="en-GB" sz="2000" b="1">
                <a:solidFill>
                  <a:srgbClr val="FFFFFF"/>
                </a:solidFill>
                <a:effectLst/>
                <a:ea typeface="SimSun" panose="02010600030101010101" pitchFamily="2" charset="-122"/>
                <a:cs typeface="Times New Roman" panose="02020603050405020304" pitchFamily="18" charset="0"/>
              </a:rPr>
              <a:t> dass?</a:t>
            </a:r>
            <a:endParaRPr lang="en-GB" sz="2000">
              <a:effectLst/>
              <a:ea typeface="SimSun" panose="02010600030101010101" pitchFamily="2" charset="-122"/>
              <a:cs typeface="Times New Roman" panose="02020603050405020304" pitchFamily="18" charset="0"/>
            </a:endParaRPr>
          </a:p>
        </p:txBody>
      </p:sp>
      <p:sp>
        <p:nvSpPr>
          <p:cNvPr id="24" name="Speech Bubble: Rectangle with Corners Rounded 23">
            <a:extLst>
              <a:ext uri="{FF2B5EF4-FFF2-40B4-BE49-F238E27FC236}">
                <a16:creationId xmlns:a16="http://schemas.microsoft.com/office/drawing/2014/main" id="{96E2665F-4352-4063-A488-826B565CD3BB}"/>
              </a:ext>
            </a:extLst>
          </p:cNvPr>
          <p:cNvSpPr/>
          <p:nvPr/>
        </p:nvSpPr>
        <p:spPr>
          <a:xfrm>
            <a:off x="3833485" y="6033739"/>
            <a:ext cx="6804074" cy="757990"/>
          </a:xfrm>
          <a:prstGeom prst="wedgeRoundRectCallout">
            <a:avLst>
              <a:gd name="adj1" fmla="val 12891"/>
              <a:gd name="adj2" fmla="val -74855"/>
              <a:gd name="adj3" fmla="val 16667"/>
            </a:avLst>
          </a:prstGeom>
          <a:solidFill>
            <a:srgbClr val="53D2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2000" dirty="0">
                <a:effectLst/>
                <a:ea typeface="SimSun" panose="02010600030101010101" pitchFamily="2" charset="-122"/>
                <a:cs typeface="Times New Roman" panose="02020603050405020304" pitchFamily="18" charset="0"/>
              </a:rPr>
              <a:t>Nouns from verb phrases become compound nouns.</a:t>
            </a:r>
            <a:br>
              <a:rPr lang="en-GB" sz="2000" dirty="0">
                <a:effectLst/>
                <a:ea typeface="SimSun" panose="02010600030101010101" pitchFamily="2" charset="-122"/>
                <a:cs typeface="Times New Roman" panose="02020603050405020304" pitchFamily="18" charset="0"/>
              </a:rPr>
            </a:br>
            <a:r>
              <a:rPr lang="en-GB" sz="2000" dirty="0">
                <a:effectLst/>
                <a:ea typeface="SimSun" panose="02010600030101010101" pitchFamily="2" charset="-122"/>
                <a:cs typeface="Times New Roman" panose="02020603050405020304" pitchFamily="18" charset="0"/>
              </a:rPr>
              <a:t>Deutsch </a:t>
            </a:r>
            <a:r>
              <a:rPr lang="en-GB" sz="2000" dirty="0" err="1">
                <a:effectLst/>
                <a:ea typeface="SimSun" panose="02010600030101010101" pitchFamily="2" charset="-122"/>
                <a:cs typeface="Times New Roman" panose="02020603050405020304" pitchFamily="18" charset="0"/>
              </a:rPr>
              <a:t>sprechen</a:t>
            </a:r>
            <a:r>
              <a:rPr lang="en-GB" sz="2000" dirty="0">
                <a:effectLst/>
                <a:ea typeface="SimSun" panose="02010600030101010101" pitchFamily="2" charset="-122"/>
                <a:cs typeface="Times New Roman" panose="02020603050405020304" pitchFamily="18" charset="0"/>
              </a:rPr>
              <a:t> </a:t>
            </a:r>
            <a:r>
              <a:rPr lang="en-GB" sz="2400" kern="1200" dirty="0">
                <a:effectLst/>
                <a:latin typeface="Segoe UI Symbol" panose="020B0502040204020203" pitchFamily="34" charset="0"/>
                <a:ea typeface="Times New Roman" panose="02020603050405020304" pitchFamily="18" charset="0"/>
                <a:cs typeface="Segoe UI Symbol" panose="020B0502040204020203" pitchFamily="34" charset="0"/>
              </a:rPr>
              <a:t>➜</a:t>
            </a:r>
            <a:r>
              <a:rPr lang="en-GB" sz="2000" dirty="0">
                <a:effectLst/>
                <a:ea typeface="SimSun" panose="02010600030101010101" pitchFamily="2" charset="-122"/>
                <a:cs typeface="Times New Roman" panose="02020603050405020304" pitchFamily="18" charset="0"/>
              </a:rPr>
              <a:t> (das) </a:t>
            </a:r>
            <a:r>
              <a:rPr lang="en-GB" sz="2000" dirty="0" err="1">
                <a:effectLst/>
                <a:ea typeface="SimSun" panose="02010600030101010101" pitchFamily="2" charset="-122"/>
                <a:cs typeface="Times New Roman" panose="02020603050405020304" pitchFamily="18" charset="0"/>
              </a:rPr>
              <a:t>Deutschsprechen</a:t>
            </a:r>
            <a:endParaRPr lang="en-GB" sz="2000" dirty="0">
              <a:effectLst/>
              <a:ea typeface="SimSun" panose="02010600030101010101" pitchFamily="2" charset="-122"/>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E68541CA-8570-48DE-AC71-8023E329BDA3}"/>
              </a:ext>
            </a:extLst>
          </p:cNvPr>
          <p:cNvSpPr/>
          <p:nvPr/>
        </p:nvSpPr>
        <p:spPr>
          <a:xfrm>
            <a:off x="65658" y="5490373"/>
            <a:ext cx="2087872" cy="757990"/>
          </a:xfrm>
          <a:prstGeom prst="roundRect">
            <a:avLst/>
          </a:prstGeom>
          <a:solidFill>
            <a:schemeClr val="tx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sz="2000" b="1" dirty="0" err="1">
                <a:solidFill>
                  <a:srgbClr val="FFFAEB"/>
                </a:solidFill>
                <a:effectLst/>
                <a:ea typeface="SimSun" panose="02010600030101010101" pitchFamily="2" charset="-122"/>
                <a:cs typeface="Times New Roman" panose="02020603050405020304" pitchFamily="18" charset="0"/>
              </a:rPr>
              <a:t>sich</a:t>
            </a:r>
            <a:r>
              <a:rPr lang="en-US" sz="2000" b="1" dirty="0">
                <a:solidFill>
                  <a:srgbClr val="FFFAEB"/>
                </a:solidFill>
                <a:effectLst/>
                <a:ea typeface="SimSun" panose="02010600030101010101" pitchFamily="2" charset="-122"/>
                <a:cs typeface="Times New Roman" panose="02020603050405020304" pitchFamily="18" charset="0"/>
              </a:rPr>
              <a:t> </a:t>
            </a:r>
            <a:r>
              <a:rPr lang="en-US" sz="2000" b="1" dirty="0" err="1">
                <a:solidFill>
                  <a:srgbClr val="FFFAEB"/>
                </a:solidFill>
                <a:effectLst/>
                <a:ea typeface="SimSun" panose="02010600030101010101" pitchFamily="2" charset="-122"/>
                <a:cs typeface="Times New Roman" panose="02020603050405020304" pitchFamily="18" charset="0"/>
              </a:rPr>
              <a:t>verlieben</a:t>
            </a:r>
            <a:r>
              <a:rPr lang="en-US" sz="2000" dirty="0">
                <a:solidFill>
                  <a:srgbClr val="FFFAEB"/>
                </a:solidFill>
                <a:effectLst/>
                <a:ea typeface="SimSun" panose="02010600030101010101" pitchFamily="2" charset="-122"/>
                <a:cs typeface="Times New Roman" panose="02020603050405020304" pitchFamily="18" charset="0"/>
              </a:rPr>
              <a:t> – to fall in love</a:t>
            </a:r>
            <a:endParaRPr lang="en-GB" sz="2000" dirty="0">
              <a:effectLst/>
              <a:ea typeface="SimSun" panose="02010600030101010101" pitchFamily="2" charset="-122"/>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ACABA4E2-586A-4449-B500-6C7899947FC3}"/>
              </a:ext>
            </a:extLst>
          </p:cNvPr>
          <p:cNvSpPr/>
          <p:nvPr/>
        </p:nvSpPr>
        <p:spPr>
          <a:xfrm>
            <a:off x="9912775" y="4527664"/>
            <a:ext cx="2279226" cy="646102"/>
          </a:xfrm>
          <a:prstGeom prst="roundRect">
            <a:avLst/>
          </a:prstGeom>
          <a:solidFill>
            <a:schemeClr val="tx1"/>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US" sz="2000" b="1" dirty="0">
                <a:solidFill>
                  <a:srgbClr val="FFFAEB"/>
                </a:solidFill>
                <a:effectLst/>
                <a:ea typeface="SimSun" panose="02010600030101010101" pitchFamily="2" charset="-122"/>
                <a:cs typeface="Times New Roman" panose="02020603050405020304" pitchFamily="18" charset="0"/>
              </a:rPr>
              <a:t>das </a:t>
            </a:r>
            <a:r>
              <a:rPr lang="en-US" sz="2000" b="1" dirty="0" err="1">
                <a:solidFill>
                  <a:srgbClr val="FFFAEB"/>
                </a:solidFill>
                <a:effectLst/>
                <a:ea typeface="SimSun" panose="02010600030101010101" pitchFamily="2" charset="-122"/>
                <a:cs typeface="Times New Roman" panose="02020603050405020304" pitchFamily="18" charset="0"/>
              </a:rPr>
              <a:t>Praktikum</a:t>
            </a:r>
            <a:r>
              <a:rPr lang="en-US" sz="2000" dirty="0">
                <a:solidFill>
                  <a:srgbClr val="FFFAEB"/>
                </a:solidFill>
                <a:effectLst/>
                <a:ea typeface="SimSun" panose="02010600030101010101" pitchFamily="2" charset="-122"/>
                <a:cs typeface="Times New Roman" panose="02020603050405020304" pitchFamily="18" charset="0"/>
              </a:rPr>
              <a:t> –</a:t>
            </a:r>
            <a:br>
              <a:rPr lang="en-US" sz="2000" dirty="0">
                <a:solidFill>
                  <a:srgbClr val="FFFAEB"/>
                </a:solidFill>
                <a:effectLst/>
                <a:ea typeface="SimSun" panose="02010600030101010101" pitchFamily="2" charset="-122"/>
                <a:cs typeface="Times New Roman" panose="02020603050405020304" pitchFamily="18" charset="0"/>
              </a:rPr>
            </a:br>
            <a:r>
              <a:rPr lang="en-US" sz="2000" dirty="0">
                <a:solidFill>
                  <a:srgbClr val="FFFAEB"/>
                </a:solidFill>
                <a:effectLst/>
                <a:ea typeface="SimSun" panose="02010600030101010101" pitchFamily="2" charset="-122"/>
                <a:cs typeface="Times New Roman" panose="02020603050405020304" pitchFamily="18" charset="0"/>
              </a:rPr>
              <a:t>work placement</a:t>
            </a:r>
            <a:endParaRPr lang="en-GB" sz="2000" dirty="0">
              <a:effectLst/>
              <a:ea typeface="SimSun" panose="02010600030101010101" pitchFamily="2" charset="-122"/>
              <a:cs typeface="Times New Roman" panose="02020603050405020304" pitchFamily="18" charset="0"/>
            </a:endParaRPr>
          </a:p>
        </p:txBody>
      </p:sp>
      <p:pic>
        <p:nvPicPr>
          <p:cNvPr id="14" name="Picture 2">
            <a:extLst>
              <a:ext uri="{FF2B5EF4-FFF2-40B4-BE49-F238E27FC236}">
                <a16:creationId xmlns:a16="http://schemas.microsoft.com/office/drawing/2014/main" id="{7B3D6256-4AA7-4329-B799-D8212A7143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5422" y="1367952"/>
            <a:ext cx="1756578" cy="2634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33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g178190250c7_2_2"/>
          <p:cNvSpPr txBox="1">
            <a:spLocks noGrp="1"/>
          </p:cNvSpPr>
          <p:nvPr>
            <p:ph type="title"/>
          </p:nvPr>
        </p:nvSpPr>
        <p:spPr>
          <a:xfrm>
            <a:off x="-1" y="213557"/>
            <a:ext cx="5756100" cy="647700"/>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Eine interessante Person</a:t>
            </a:r>
            <a:endParaRPr/>
          </a:p>
        </p:txBody>
      </p:sp>
      <p:sp>
        <p:nvSpPr>
          <p:cNvPr id="702" name="Google Shape;702;g178190250c7_2_2"/>
          <p:cNvSpPr/>
          <p:nvPr/>
        </p:nvSpPr>
        <p:spPr>
          <a:xfrm>
            <a:off x="7616957" y="4249152"/>
            <a:ext cx="2308200" cy="2456400"/>
          </a:xfrm>
          <a:prstGeom prst="wedgeRoundRectCallout">
            <a:avLst>
              <a:gd name="adj1" fmla="val -49905"/>
              <a:gd name="adj2" fmla="val -23126"/>
              <a:gd name="adj3" fmla="val 16667"/>
            </a:avLst>
          </a:prstGeom>
          <a:solidFill>
            <a:schemeClr val="accent6"/>
          </a:solidFill>
          <a:ln w="9525" cap="flat" cmpd="dbl">
            <a:solidFill>
              <a:srgbClr val="0055A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andere Verben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rPr>
              <a:t>aufgeben</a:t>
            </a:r>
            <a:endParaRPr kumimoji="0"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rPr>
              <a:t>bedeuten </a:t>
            </a:r>
            <a:br>
              <a:rPr kumimoji="0" lang="en-GB"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rPr>
            </a:br>
            <a:r>
              <a:rPr kumimoji="0" lang="en-GB"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rPr>
              <a:t>lernen</a:t>
            </a:r>
            <a:br>
              <a:rPr kumimoji="0" lang="en-GB"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rPr>
            </a:br>
            <a:r>
              <a:rPr kumimoji="0" lang="en-GB"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rPr>
              <a:t>verbessern</a:t>
            </a:r>
            <a:br>
              <a:rPr kumimoji="0" lang="en-GB"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rPr>
            </a:br>
            <a:r>
              <a:rPr kumimoji="0" lang="en-GB"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rPr>
              <a:t>verstehen</a:t>
            </a:r>
            <a:endParaRPr kumimoji="0"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rPr>
              <a:t>Stimmen</a:t>
            </a:r>
            <a:endParaRPr kumimoji="0"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rPr>
              <a:t>veröffentlichen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g178190250c7_2_2"/>
          <p:cNvSpPr/>
          <p:nvPr/>
        </p:nvSpPr>
        <p:spPr>
          <a:xfrm>
            <a:off x="38334" y="4249153"/>
            <a:ext cx="1995300" cy="2065200"/>
          </a:xfrm>
          <a:prstGeom prst="wedgeRoundRectCallout">
            <a:avLst>
              <a:gd name="adj1" fmla="val -49905"/>
              <a:gd name="adj2" fmla="val -23126"/>
              <a:gd name="adj3" fmla="val 16667"/>
            </a:avLst>
          </a:prstGeom>
          <a:solidFill>
            <a:schemeClr val="accent6"/>
          </a:solidFill>
          <a:ln w="9525" cap="flat" cmpd="dbl">
            <a:solidFill>
              <a:srgbClr val="0055A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pPr>
            <a:r>
              <a:rPr kumimoji="0" lang="en-GB" sz="20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a </a:t>
            </a:r>
            <a:r>
              <a:rPr lang="en-GB" sz="2000" dirty="0">
                <a:solidFill>
                  <a:srgbClr val="525050"/>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kumimoji="0" lang="en-GB" sz="20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ä</a:t>
            </a:r>
            <a:endParaRPr kumimoji="0" sz="20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anfangen</a:t>
            </a:r>
            <a:b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b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lassen</a:t>
            </a:r>
            <a:b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b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schlafen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auffallen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erhalten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704" name="Google Shape;704;g178190250c7_2_2"/>
          <p:cNvSpPr/>
          <p:nvPr/>
        </p:nvSpPr>
        <p:spPr>
          <a:xfrm>
            <a:off x="2093060" y="4719305"/>
            <a:ext cx="1536000" cy="1327500"/>
          </a:xfrm>
          <a:prstGeom prst="wedgeRoundRectCallout">
            <a:avLst>
              <a:gd name="adj1" fmla="val -49905"/>
              <a:gd name="adj2" fmla="val -23126"/>
              <a:gd name="adj3" fmla="val 16667"/>
            </a:avLst>
          </a:prstGeom>
          <a:solidFill>
            <a:schemeClr val="accent6"/>
          </a:solidFill>
          <a:ln w="9525" cap="flat" cmpd="dbl">
            <a:solidFill>
              <a:srgbClr val="0055A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pPr>
            <a:r>
              <a:rPr kumimoji="0" lang="en-GB" sz="20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e </a:t>
            </a:r>
            <a:r>
              <a:rPr lang="en-GB" sz="2000" dirty="0">
                <a:solidFill>
                  <a:srgbClr val="525050"/>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kumimoji="0" lang="en-GB" sz="20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ie</a:t>
            </a:r>
            <a:endParaRPr kumimoji="0" sz="20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lesen</a:t>
            </a:r>
            <a:b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b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sehen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705" name="Google Shape;705;g178190250c7_2_2"/>
          <p:cNvSpPr/>
          <p:nvPr/>
        </p:nvSpPr>
        <p:spPr>
          <a:xfrm>
            <a:off x="3687834" y="4249153"/>
            <a:ext cx="2221800" cy="2456400"/>
          </a:xfrm>
          <a:prstGeom prst="wedgeRoundRectCallout">
            <a:avLst>
              <a:gd name="adj1" fmla="val -49905"/>
              <a:gd name="adj2" fmla="val -23126"/>
              <a:gd name="adj3" fmla="val 16667"/>
            </a:avLst>
          </a:prstGeom>
          <a:solidFill>
            <a:schemeClr val="accent6"/>
          </a:solidFill>
          <a:ln w="9525" cap="flat" cmpd="dbl">
            <a:solidFill>
              <a:srgbClr val="0055A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pPr>
            <a:r>
              <a:rPr kumimoji="0" lang="en-GB" sz="20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e </a:t>
            </a:r>
            <a:r>
              <a:rPr lang="en-GB" sz="2000" dirty="0">
                <a:solidFill>
                  <a:srgbClr val="525050"/>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kumimoji="0" lang="en-GB" sz="20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i</a:t>
            </a:r>
            <a:endParaRPr kumimoji="0" sz="20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helfen</a:t>
            </a:r>
            <a:b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b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mitnehmen</a:t>
            </a:r>
            <a:b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b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sprechen</a:t>
            </a:r>
            <a:b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b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vergessen</a:t>
            </a:r>
            <a:b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b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versprechen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betreffen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gelten</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706" name="Google Shape;706;g178190250c7_2_2"/>
          <p:cNvSpPr/>
          <p:nvPr/>
        </p:nvSpPr>
        <p:spPr>
          <a:xfrm>
            <a:off x="5979631" y="4782553"/>
            <a:ext cx="1589100" cy="1389600"/>
          </a:xfrm>
          <a:prstGeom prst="wedgeRoundRectCallout">
            <a:avLst>
              <a:gd name="adj1" fmla="val -49905"/>
              <a:gd name="adj2" fmla="val -23126"/>
              <a:gd name="adj3" fmla="val 16667"/>
            </a:avLst>
          </a:prstGeom>
          <a:solidFill>
            <a:schemeClr val="accent6"/>
          </a:solidFill>
          <a:ln w="9525" cap="flat" cmpd="dbl">
            <a:solidFill>
              <a:srgbClr val="0055A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wissen kennen können</a:t>
            </a:r>
            <a:endParaRPr kumimoji="0" sz="2000" b="1"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707" name="Google Shape;707;g178190250c7_2_2"/>
          <p:cNvSpPr/>
          <p:nvPr/>
        </p:nvSpPr>
        <p:spPr>
          <a:xfrm>
            <a:off x="10508105" y="134248"/>
            <a:ext cx="1590900" cy="40320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D3C3C"/>
              </a:buClr>
              <a:buSzPts val="2000"/>
              <a:buFont typeface="Century Gothic"/>
              <a:buNone/>
              <a:tabLst/>
              <a:defRPr/>
            </a:pPr>
            <a:r>
              <a:rPr kumimoji="0" lang="en-GB"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rPr>
              <a:t>schreiben</a:t>
            </a:r>
            <a:endParaRPr kumimoji="0"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708" name="Google Shape;708;g178190250c7_2_2"/>
          <p:cNvSpPr txBox="1"/>
          <p:nvPr/>
        </p:nvSpPr>
        <p:spPr>
          <a:xfrm>
            <a:off x="135172" y="765969"/>
            <a:ext cx="11781600" cy="170965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Prepare to write about an interesting plurilingual person. To do this:</a:t>
            </a:r>
            <a:endParaRPr kumimoji="0"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7000"/>
              </a:lnSpc>
              <a:spcBef>
                <a:spcPts val="800"/>
              </a:spcBef>
              <a:spcAft>
                <a:spcPts val="0"/>
              </a:spcAft>
              <a:buClr>
                <a:srgbClr val="000000"/>
              </a:buClr>
              <a:buSzTx/>
              <a:buFont typeface="Arial"/>
              <a:buNone/>
              <a:tabLst/>
              <a:defRPr/>
            </a:pPr>
            <a:r>
              <a:rPr kumimoji="0" lang="en-GB" sz="18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1) read the task bullets (1 minute)</a:t>
            </a:r>
            <a:br>
              <a:rPr kumimoji="0" lang="en-GB" sz="18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br>
            <a:r>
              <a:rPr kumimoji="0" lang="en-GB" sz="18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2) note key grammar features to include (2 minutes)</a:t>
            </a:r>
            <a:br>
              <a:rPr kumimoji="0" lang="en-GB" sz="18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br>
            <a:r>
              <a:rPr kumimoji="0" lang="en-GB" sz="18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3) do some research to identify a person </a:t>
            </a:r>
            <a:r>
              <a:rPr kumimoji="0" lang="en-GB" sz="1800" b="0" i="0" u="none" strike="noStrike" kern="0" cap="none" spc="0" normalizeH="0" baseline="0" noProof="0">
                <a:ln>
                  <a:noFill/>
                </a:ln>
                <a:solidFill>
                  <a:srgbClr val="525050"/>
                </a:solidFill>
                <a:effectLst/>
                <a:uLnTx/>
                <a:uFillTx/>
                <a:latin typeface="Century Gothic"/>
                <a:ea typeface="Century Gothic"/>
                <a:cs typeface="Century Gothic"/>
                <a:sym typeface="Century Gothic"/>
              </a:rPr>
              <a:t>and find information </a:t>
            </a:r>
            <a:r>
              <a:rPr kumimoji="0" lang="en-GB" sz="18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about them (15 minutes)</a:t>
            </a:r>
            <a:br>
              <a:rPr kumimoji="0" lang="en-GB" sz="18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br>
            <a:r>
              <a:rPr kumimoji="0" lang="en-GB" sz="18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4) complete the plan with some key words and phrases (25-30 minutes).</a:t>
            </a:r>
            <a:endParaRPr kumimoji="0" sz="18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endParaRPr>
          </a:p>
        </p:txBody>
      </p:sp>
      <p:sp>
        <p:nvSpPr>
          <p:cNvPr id="709" name="Google Shape;709;g178190250c7_2_2"/>
          <p:cNvSpPr/>
          <p:nvPr/>
        </p:nvSpPr>
        <p:spPr>
          <a:xfrm>
            <a:off x="0" y="2511087"/>
            <a:ext cx="12192000" cy="1674905"/>
          </a:xfrm>
          <a:prstGeom prst="rect">
            <a:avLst/>
          </a:prstGeom>
          <a:solidFill>
            <a:srgbClr val="FEE99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0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Schreib 100-120 Wörter über eine interessante Person, die zwei oder mehr Sprachen spricht.</a:t>
            </a:r>
            <a:endParaRPr kumimoji="0" lang="de-DE" sz="2000" b="0" i="0" u="none" strike="noStrike" kern="0" cap="none" spc="0" normalizeH="0" baseline="0" noProof="0" dirty="0">
              <a:ln>
                <a:noFill/>
              </a:ln>
              <a:solidFill>
                <a:srgbClr val="525050"/>
              </a:solidFill>
              <a:effectLst/>
              <a:uLnTx/>
              <a:uFillTx/>
              <a:latin typeface="Arial"/>
              <a:ea typeface="Arial"/>
              <a:cs typeface="Arial"/>
              <a:sym typeface="Arial"/>
            </a:endParaRPr>
          </a:p>
          <a:p>
            <a:pPr marL="0" marR="0" lvl="0" indent="-127000" algn="l" defTabSz="914400" rtl="0" eaLnBrk="1" fontAlgn="auto" latinLnBrk="0" hangingPunct="1">
              <a:lnSpc>
                <a:spcPct val="100000"/>
              </a:lnSpc>
              <a:spcBef>
                <a:spcPts val="0"/>
              </a:spcBef>
              <a:spcAft>
                <a:spcPts val="0"/>
              </a:spcAft>
              <a:buClr>
                <a:srgbClr val="525050"/>
              </a:buClr>
              <a:buSzPts val="2000"/>
              <a:buFont typeface="Century Gothic"/>
              <a:buChar char="•"/>
              <a:tabLst/>
              <a:defRPr/>
            </a:pP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die </a:t>
            </a:r>
            <a:r>
              <a:rPr kumimoji="0" lang="de-DE"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Person und die Sprachen, die diese Person kennt</a:t>
            </a:r>
            <a:endPar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endParaRPr>
          </a:p>
          <a:p>
            <a:pPr marL="0" marR="0" lvl="0" indent="-127000" algn="l" defTabSz="914400" rtl="0" eaLnBrk="1" fontAlgn="auto" latinLnBrk="0" hangingPunct="1">
              <a:lnSpc>
                <a:spcPct val="100000"/>
              </a:lnSpc>
              <a:spcBef>
                <a:spcPts val="0"/>
              </a:spcBef>
              <a:spcAft>
                <a:spcPts val="0"/>
              </a:spcAft>
              <a:buClr>
                <a:srgbClr val="525050"/>
              </a:buClr>
              <a:buSzPts val="2000"/>
              <a:buFont typeface="Century Gothic"/>
              <a:buChar char="•"/>
              <a:tabLst/>
              <a:defRPr/>
            </a:pPr>
            <a:r>
              <a:rPr lang="en-GB" sz="2000" kern="0" dirty="0">
                <a:solidFill>
                  <a:srgbClr val="525050"/>
                </a:solidFill>
                <a:latin typeface="Century Gothic"/>
                <a:ea typeface="Century Gothic"/>
                <a:cs typeface="Century Gothic"/>
                <a:sym typeface="Century Gothic"/>
              </a:rPr>
              <a:t>die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Gründe</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warum</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diese</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Person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andere</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Sprachen</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kann</a:t>
            </a:r>
            <a:endParaRPr kumimoji="0"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endParaRPr>
          </a:p>
          <a:p>
            <a:pPr marL="0" marR="0" lvl="0" indent="-127000" algn="l" defTabSz="914400" rtl="0" eaLnBrk="1" fontAlgn="auto" latinLnBrk="0" hangingPunct="1">
              <a:lnSpc>
                <a:spcPct val="100000"/>
              </a:lnSpc>
              <a:spcBef>
                <a:spcPts val="0"/>
              </a:spcBef>
              <a:spcAft>
                <a:spcPts val="0"/>
              </a:spcAft>
              <a:buClr>
                <a:srgbClr val="525050"/>
              </a:buClr>
              <a:buSzPts val="2000"/>
              <a:buFont typeface="Century Gothic"/>
              <a:buChar char="•"/>
              <a:tabLst/>
              <a:defRPr/>
            </a:pP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die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Vorteile</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für</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diese</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Person</a:t>
            </a:r>
            <a:endParaRPr kumimoji="0" sz="2000" b="0" i="0" u="none" strike="noStrike" kern="0" cap="none" spc="0" normalizeH="0" baseline="0" noProof="0" dirty="0">
              <a:ln>
                <a:noFill/>
              </a:ln>
              <a:solidFill>
                <a:srgbClr val="525050"/>
              </a:solidFill>
              <a:effectLst/>
              <a:uLnTx/>
              <a:uFillTx/>
              <a:latin typeface="Arial"/>
              <a:ea typeface="Arial"/>
              <a:cs typeface="Arial"/>
              <a:sym typeface="Arial"/>
            </a:endParaRPr>
          </a:p>
          <a:p>
            <a:pPr marL="0" marR="0" lvl="0" indent="-127000" algn="l" defTabSz="914400" rtl="0" eaLnBrk="1" fontAlgn="auto" latinLnBrk="0" hangingPunct="1">
              <a:lnSpc>
                <a:spcPct val="100000"/>
              </a:lnSpc>
              <a:spcBef>
                <a:spcPts val="0"/>
              </a:spcBef>
              <a:spcAft>
                <a:spcPts val="0"/>
              </a:spcAft>
              <a:buClr>
                <a:srgbClr val="525050"/>
              </a:buClr>
              <a:buSzPts val="2000"/>
              <a:buFont typeface="Century Gothic"/>
              <a:buChar char="•"/>
              <a:tabLst/>
              <a:defRPr/>
            </a:pP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deine</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Meinung</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z.B.</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über</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diese</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Person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oder</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über</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Sprachen</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im</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lang="en-GB" sz="2000" kern="0" dirty="0">
                <a:solidFill>
                  <a:srgbClr val="525050"/>
                </a:solidFill>
                <a:latin typeface="Century Gothic"/>
                <a:ea typeface="Century Gothic"/>
                <a:cs typeface="Century Gothic"/>
                <a:sym typeface="Century Gothic"/>
              </a:rPr>
              <a:t>A</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llgemeinen</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a:t>
            </a:r>
            <a:endParaRPr kumimoji="0" sz="2000" b="0" i="0" u="none" strike="noStrike" kern="0" cap="none" spc="0" normalizeH="0" baseline="0" noProof="0" dirty="0">
              <a:ln>
                <a:noFill/>
              </a:ln>
              <a:solidFill>
                <a:srgbClr val="525050"/>
              </a:solidFill>
              <a:effectLst/>
              <a:uLnTx/>
              <a:uFillTx/>
              <a:latin typeface="Arial"/>
              <a:ea typeface="Arial"/>
              <a:cs typeface="Arial"/>
              <a:sym typeface="Arial"/>
            </a:endParaRPr>
          </a:p>
        </p:txBody>
      </p:sp>
      <p:sp>
        <p:nvSpPr>
          <p:cNvPr id="710" name="Google Shape;710;g178190250c7_2_2"/>
          <p:cNvSpPr/>
          <p:nvPr/>
        </p:nvSpPr>
        <p:spPr>
          <a:xfrm>
            <a:off x="9948000" y="4312303"/>
            <a:ext cx="2244000" cy="1938900"/>
          </a:xfrm>
          <a:prstGeom prst="wedgeRoundRectCallout">
            <a:avLst>
              <a:gd name="adj1" fmla="val -34910"/>
              <a:gd name="adj2" fmla="val -61669"/>
              <a:gd name="adj3" fmla="val 16667"/>
            </a:avLst>
          </a:prstGeom>
          <a:solidFill>
            <a:srgbClr val="FEF9E9"/>
          </a:solidFill>
          <a:ln w="12700" cap="flat" cmpd="sng">
            <a:solidFill>
              <a:schemeClr val="dk1"/>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andere</a:t>
            </a:r>
            <a:r>
              <a:rPr kumimoji="0" lang="en-GB" sz="20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Ideen</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a:t>
            </a:r>
            <a:b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b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WO1, WO2, WO3, </a:t>
            </a:r>
            <a:b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b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Verbs as nouns</a:t>
            </a:r>
            <a:b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b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Pluralformen</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(R7, 8, 9)</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23"/>
          <p:cNvSpPr txBox="1">
            <a:spLocks noGrp="1"/>
          </p:cNvSpPr>
          <p:nvPr>
            <p:ph type="title"/>
          </p:nvPr>
        </p:nvSpPr>
        <p:spPr>
          <a:xfrm>
            <a:off x="-1" y="213557"/>
            <a:ext cx="5756224"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Eine interessante Person</a:t>
            </a:r>
            <a:endParaRPr/>
          </a:p>
        </p:txBody>
      </p:sp>
      <p:sp>
        <p:nvSpPr>
          <p:cNvPr id="717" name="Google Shape;717;p23"/>
          <p:cNvSpPr/>
          <p:nvPr/>
        </p:nvSpPr>
        <p:spPr>
          <a:xfrm>
            <a:off x="10508105" y="134248"/>
            <a:ext cx="1590867" cy="403097"/>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D3C3C"/>
              </a:buClr>
              <a:buSzPts val="2000"/>
              <a:buFont typeface="Century Gothic"/>
              <a:buNone/>
              <a:tabLst/>
              <a:defRPr/>
            </a:pPr>
            <a:r>
              <a:rPr kumimoji="0" lang="en-GB"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rPr>
              <a:t>schreiben</a:t>
            </a:r>
            <a:endParaRPr kumimoji="0"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718" name="Google Shape;718;p23"/>
          <p:cNvSpPr/>
          <p:nvPr/>
        </p:nvSpPr>
        <p:spPr>
          <a:xfrm>
            <a:off x="1964875" y="1267725"/>
            <a:ext cx="9786300" cy="4990200"/>
          </a:xfrm>
          <a:prstGeom prst="rect">
            <a:avLst/>
          </a:prstGeom>
          <a:solidFill>
            <a:srgbClr val="FEFAF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D3C3C"/>
              </a:buClr>
              <a:buSzPts val="1800"/>
              <a:buFont typeface="Century Gothic"/>
              <a:buNone/>
              <a:tabLst/>
              <a:defRPr/>
            </a:pPr>
            <a:endParaRPr kumimoji="0" sz="18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719" name="Google Shape;719;p23"/>
          <p:cNvSpPr txBox="1"/>
          <p:nvPr/>
        </p:nvSpPr>
        <p:spPr>
          <a:xfrm>
            <a:off x="1917200" y="1311512"/>
            <a:ext cx="9283800" cy="478383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525050"/>
              </a:buClr>
              <a:buSzPts val="2000"/>
              <a:buFont typeface="Century Gothic"/>
              <a:buNone/>
              <a:tabLst/>
              <a:defRPr/>
            </a:pP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Dan Stevens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ist</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berühmt</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für</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seine Rolle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als</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Matthew Crawley in </a:t>
            </a:r>
            <a:r>
              <a:rPr kumimoji="0" lang="en-GB" sz="2000" b="0" i="1"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Downton Abbey</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Dan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spricht</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nicht</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nur</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Englisch</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Er </a:t>
            </a:r>
            <a:r>
              <a:rPr kumimoji="0" lang="en-GB" sz="2000" b="1" i="0" u="none" strike="noStrike" kern="0" cap="none" spc="0" normalizeH="0" baseline="0" noProof="0" dirty="0" err="1">
                <a:ln>
                  <a:noFill/>
                </a:ln>
                <a:solidFill>
                  <a:srgbClr val="FFCC00"/>
                </a:solidFill>
                <a:effectLst/>
                <a:uLnTx/>
                <a:uFillTx/>
                <a:latin typeface="Century Gothic"/>
                <a:ea typeface="Century Gothic"/>
                <a:cs typeface="Century Gothic"/>
                <a:sym typeface="Century Gothic"/>
              </a:rPr>
              <a:t>kann</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auch Deutsch und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Französisch</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sprechen</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Er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schreibt</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auch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gern</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und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veröffentlicht</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seine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Arbeiten</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a:t>
            </a:r>
            <a:endParaRPr kumimoji="0"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7000"/>
              </a:lnSpc>
              <a:spcBef>
                <a:spcPts val="800"/>
              </a:spcBef>
              <a:spcAft>
                <a:spcPts val="0"/>
              </a:spcAft>
              <a:buClr>
                <a:srgbClr val="525050"/>
              </a:buClr>
              <a:buSzPts val="2000"/>
              <a:buFont typeface="Century Gothic"/>
              <a:buNone/>
              <a:tabLst/>
              <a:defRPr/>
            </a:pP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Dan hat Deutsch in der Schule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gelernt</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Seine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Familie</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hatte</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gute</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Freunde in Bielefeld, </a:t>
            </a:r>
            <a:r>
              <a:rPr kumimoji="0" lang="en-GB" sz="2000" b="1" i="0" u="none" strike="noStrike" kern="0" cap="none" spc="0" normalizeH="0" baseline="0" noProof="0" dirty="0" err="1">
                <a:ln>
                  <a:noFill/>
                </a:ln>
                <a:solidFill>
                  <a:srgbClr val="003366"/>
                </a:solidFill>
                <a:effectLst/>
                <a:uLnTx/>
                <a:uFillTx/>
                <a:latin typeface="Century Gothic"/>
                <a:ea typeface="Century Gothic"/>
                <a:cs typeface="Century Gothic"/>
                <a:sym typeface="Century Gothic"/>
              </a:rPr>
              <a:t>deshalb</a:t>
            </a:r>
            <a:r>
              <a:rPr kumimoji="0" lang="en-GB" sz="2000" b="1" i="0" u="none" strike="noStrike" kern="0" cap="none" spc="0" normalizeH="0" baseline="0" noProof="0" dirty="0">
                <a:ln>
                  <a:noFill/>
                </a:ln>
                <a:solidFill>
                  <a:srgbClr val="003366"/>
                </a:solidFill>
                <a:effectLst/>
                <a:uLnTx/>
                <a:uFillTx/>
                <a:latin typeface="Century Gothic"/>
                <a:ea typeface="Century Gothic"/>
                <a:cs typeface="Century Gothic"/>
                <a:sym typeface="Century Gothic"/>
              </a:rPr>
              <a:t> hat</a:t>
            </a:r>
            <a:r>
              <a:rPr kumimoji="0" lang="en-GB" sz="2000" b="1" i="0" u="none" strike="noStrike" kern="0" cap="none" spc="0" normalizeH="0" baseline="0" noProof="0" dirty="0">
                <a:ln>
                  <a:noFill/>
                </a:ln>
                <a:solidFill>
                  <a:srgbClr val="F2989A"/>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Dan oft Deutschland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besucht</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und </a:t>
            </a:r>
            <a:r>
              <a:rPr kumimoji="0" lang="en-GB" sz="2000" b="1" i="0" u="none" strike="noStrike" kern="0" cap="none" spc="0" normalizeH="0" baseline="0" noProof="0" dirty="0" err="1">
                <a:ln>
                  <a:noFill/>
                </a:ln>
                <a:solidFill>
                  <a:srgbClr val="6600CC"/>
                </a:solidFill>
                <a:effectLst/>
                <a:uLnTx/>
                <a:uFillTx/>
                <a:latin typeface="Century Gothic"/>
                <a:ea typeface="Century Gothic"/>
                <a:cs typeface="Century Gothic"/>
                <a:sym typeface="Century Gothic"/>
              </a:rPr>
              <a:t>als</a:t>
            </a:r>
            <a:r>
              <a:rPr kumimoji="0" lang="en-GB" sz="2000" b="1" i="0" u="none" strike="noStrike" kern="0" cap="none" spc="0" normalizeH="0" baseline="0" noProof="0" dirty="0">
                <a:ln>
                  <a:noFill/>
                </a:ln>
                <a:solidFill>
                  <a:srgbClr val="6600CC"/>
                </a:solidFill>
                <a:effectLst/>
                <a:uLnTx/>
                <a:uFillTx/>
                <a:latin typeface="Century Gothic"/>
                <a:ea typeface="Century Gothic"/>
                <a:cs typeface="Century Gothic"/>
                <a:sym typeface="Century Gothic"/>
              </a:rPr>
              <a:t> er 17 Jahre alt war</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hat er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ein</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Praktikum</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dort</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gemacht</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a:t>
            </a:r>
            <a:endParaRPr kumimoji="0"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7000"/>
              </a:lnSpc>
              <a:spcBef>
                <a:spcPts val="800"/>
              </a:spcBef>
              <a:spcAft>
                <a:spcPts val="0"/>
              </a:spcAft>
              <a:buClr>
                <a:srgbClr val="525050"/>
              </a:buClr>
              <a:buSzPts val="2000"/>
              <a:buFont typeface="Century Gothic"/>
              <a:buNone/>
              <a:tabLst/>
              <a:defRPr/>
            </a:pP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Sein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erster</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Kinofilm</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war </a:t>
            </a:r>
            <a:r>
              <a:rPr kumimoji="0" lang="en-GB" sz="2000" b="0" i="1"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Hilde</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Er war der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englische</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Mann von         Hildegard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Knef</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im</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Film und </a:t>
            </a:r>
            <a:r>
              <a:rPr kumimoji="0" lang="en-GB" sz="2000" b="1" i="0" u="none" strike="noStrike" kern="0" cap="none" spc="0" normalizeH="0" baseline="0" noProof="0" dirty="0" err="1">
                <a:ln>
                  <a:noFill/>
                </a:ln>
                <a:solidFill>
                  <a:srgbClr val="FFC000"/>
                </a:solidFill>
                <a:effectLst/>
                <a:uLnTx/>
                <a:uFillTx/>
                <a:latin typeface="Century Gothic"/>
                <a:ea typeface="Century Gothic"/>
                <a:cs typeface="Century Gothic"/>
                <a:sym typeface="Century Gothic"/>
              </a:rPr>
              <a:t>musste</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Deutsch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sprechen</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lang="en-GB" sz="2000" kern="0" dirty="0">
                <a:solidFill>
                  <a:srgbClr val="525050"/>
                </a:solidFill>
                <a:latin typeface="Century Gothic"/>
                <a:sym typeface="Century Gothic"/>
              </a:rPr>
              <a:t>Also </a:t>
            </a:r>
            <a:r>
              <a:rPr lang="en-GB" sz="2000" kern="0" dirty="0" err="1">
                <a:solidFill>
                  <a:srgbClr val="525050"/>
                </a:solidFill>
                <a:latin typeface="Century Gothic"/>
                <a:sym typeface="Century Gothic"/>
              </a:rPr>
              <a:t>kann</a:t>
            </a:r>
            <a:r>
              <a:rPr lang="en-GB" sz="2000" kern="0" dirty="0">
                <a:solidFill>
                  <a:srgbClr val="525050"/>
                </a:solidFill>
                <a:latin typeface="Century Gothic"/>
                <a:sym typeface="Century Gothic"/>
              </a:rPr>
              <a:t> er </a:t>
            </a:r>
            <a:r>
              <a:rPr lang="en-GB" sz="2000" b="1" kern="0" dirty="0" err="1">
                <a:solidFill>
                  <a:srgbClr val="FF0000"/>
                </a:solidFill>
                <a:latin typeface="Century Gothic"/>
                <a:sym typeface="Century Gothic"/>
              </a:rPr>
              <a:t>entweder</a:t>
            </a:r>
            <a:r>
              <a:rPr lang="en-GB" sz="2000" kern="0" dirty="0">
                <a:solidFill>
                  <a:srgbClr val="525050"/>
                </a:solidFill>
                <a:latin typeface="Century Gothic"/>
                <a:sym typeface="Century Gothic"/>
              </a:rPr>
              <a:t> Deutsche </a:t>
            </a:r>
            <a:r>
              <a:rPr lang="en-GB" sz="2000" b="1" kern="0" dirty="0" err="1">
                <a:solidFill>
                  <a:srgbClr val="FF0000"/>
                </a:solidFill>
                <a:latin typeface="Century Gothic"/>
                <a:sym typeface="Century Gothic"/>
              </a:rPr>
              <a:t>oder</a:t>
            </a:r>
            <a:r>
              <a:rPr lang="en-GB" sz="2000" b="1" kern="0" dirty="0">
                <a:solidFill>
                  <a:srgbClr val="FF0000"/>
                </a:solidFill>
                <a:latin typeface="Century Gothic"/>
                <a:sym typeface="Century Gothic"/>
              </a:rPr>
              <a:t> </a:t>
            </a:r>
            <a:r>
              <a:rPr lang="en-GB" sz="2000" kern="0" dirty="0" err="1">
                <a:solidFill>
                  <a:srgbClr val="525050"/>
                </a:solidFill>
                <a:latin typeface="Century Gothic"/>
                <a:sym typeface="Century Gothic"/>
              </a:rPr>
              <a:t>Engländer</a:t>
            </a:r>
            <a:r>
              <a:rPr lang="en-GB" sz="2000" kern="0" dirty="0">
                <a:solidFill>
                  <a:srgbClr val="525050"/>
                </a:solidFill>
                <a:latin typeface="Century Gothic"/>
                <a:sym typeface="Century Gothic"/>
              </a:rPr>
              <a:t> </a:t>
            </a:r>
            <a:r>
              <a:rPr lang="en-GB" sz="2000" kern="0" dirty="0" err="1">
                <a:solidFill>
                  <a:srgbClr val="525050"/>
                </a:solidFill>
                <a:latin typeface="Century Gothic"/>
                <a:sym typeface="Century Gothic"/>
              </a:rPr>
              <a:t>spielen</a:t>
            </a:r>
            <a:r>
              <a:rPr lang="en-GB" sz="2000" kern="0" dirty="0">
                <a:solidFill>
                  <a:srgbClr val="525050"/>
                </a:solidFill>
                <a:latin typeface="Century Gothic"/>
                <a:sym typeface="Century Gothic"/>
              </a:rPr>
              <a:t>. </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Dan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denkt</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6600CC"/>
                </a:solidFill>
                <a:effectLst/>
                <a:uLnTx/>
                <a:uFillTx/>
                <a:latin typeface="Century Gothic"/>
                <a:ea typeface="Century Gothic"/>
                <a:cs typeface="Century Gothic"/>
                <a:sym typeface="Century Gothic"/>
              </a:rPr>
              <a:t>dass</a:t>
            </a:r>
            <a:r>
              <a:rPr kumimoji="0" lang="en-GB" sz="2000" b="1" i="0" u="none" strike="noStrike" kern="0" cap="none" spc="0" normalizeH="0" baseline="0" noProof="0" dirty="0">
                <a:ln>
                  <a:noFill/>
                </a:ln>
                <a:solidFill>
                  <a:srgbClr val="6600CC"/>
                </a:solidFill>
                <a:effectLst/>
                <a:uLnTx/>
                <a:uFillTx/>
                <a:latin typeface="Century Gothic"/>
                <a:ea typeface="Century Gothic"/>
                <a:cs typeface="Century Gothic"/>
                <a:sym typeface="Century Gothic"/>
              </a:rPr>
              <a:t> er </a:t>
            </a:r>
            <a:br>
              <a:rPr lang="en-GB" sz="2000" b="1" kern="0" dirty="0">
                <a:solidFill>
                  <a:srgbClr val="6600CC"/>
                </a:solidFill>
                <a:latin typeface="Century Gothic"/>
                <a:ea typeface="Century Gothic"/>
                <a:cs typeface="Century Gothic"/>
                <a:sym typeface="Century Gothic"/>
              </a:rPr>
            </a:br>
            <a:r>
              <a:rPr kumimoji="0" lang="en-GB" sz="2000" b="1" i="0" u="none" strike="noStrike" kern="0" cap="none" spc="0" normalizeH="0" baseline="0" noProof="0" dirty="0" err="1">
                <a:ln>
                  <a:noFill/>
                </a:ln>
                <a:solidFill>
                  <a:srgbClr val="6600CC"/>
                </a:solidFill>
                <a:effectLst/>
                <a:uLnTx/>
                <a:uFillTx/>
                <a:latin typeface="Century Gothic"/>
                <a:ea typeface="Century Gothic"/>
                <a:cs typeface="Century Gothic"/>
                <a:sym typeface="Century Gothic"/>
              </a:rPr>
              <a:t>bessere</a:t>
            </a:r>
            <a:r>
              <a:rPr kumimoji="0" lang="en-GB" sz="2000" b="1" i="0" u="none" strike="noStrike" kern="0" cap="none" spc="0" normalizeH="0" baseline="0" noProof="0" dirty="0">
                <a:ln>
                  <a:noFill/>
                </a:ln>
                <a:solidFill>
                  <a:srgbClr val="6600CC"/>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6600CC"/>
                </a:solidFill>
                <a:effectLst/>
                <a:uLnTx/>
                <a:uFillTx/>
                <a:latin typeface="Century Gothic"/>
                <a:ea typeface="Century Gothic"/>
                <a:cs typeface="Century Gothic"/>
                <a:sym typeface="Century Gothic"/>
              </a:rPr>
              <a:t>Chancen</a:t>
            </a:r>
            <a:r>
              <a:rPr kumimoji="0" lang="en-GB" sz="2000" b="1" i="0" u="none" strike="noStrike" kern="0" cap="none" spc="0" normalizeH="0" baseline="0" noProof="0" dirty="0">
                <a:ln>
                  <a:noFill/>
                </a:ln>
                <a:solidFill>
                  <a:srgbClr val="6600CC"/>
                </a:solidFill>
                <a:effectLst/>
                <a:uLnTx/>
                <a:uFillTx/>
                <a:latin typeface="Century Gothic"/>
                <a:ea typeface="Century Gothic"/>
                <a:cs typeface="Century Gothic"/>
                <a:sym typeface="Century Gothic"/>
              </a:rPr>
              <a:t> in der </a:t>
            </a:r>
            <a:r>
              <a:rPr kumimoji="0" lang="en-GB" sz="2000" b="1" i="0" u="none" strike="noStrike" kern="0" cap="none" spc="0" normalizeH="0" baseline="0" noProof="0" dirty="0" err="1">
                <a:ln>
                  <a:noFill/>
                </a:ln>
                <a:solidFill>
                  <a:srgbClr val="6600CC"/>
                </a:solidFill>
                <a:effectLst/>
                <a:uLnTx/>
                <a:uFillTx/>
                <a:latin typeface="Century Gothic"/>
                <a:ea typeface="Century Gothic"/>
                <a:cs typeface="Century Gothic"/>
                <a:sym typeface="Century Gothic"/>
              </a:rPr>
              <a:t>Filmwelt</a:t>
            </a:r>
            <a:r>
              <a:rPr kumimoji="0" lang="en-GB" sz="2000" b="1" i="0" u="none" strike="noStrike" kern="0" cap="none" spc="0" normalizeH="0" baseline="0" noProof="0" dirty="0">
                <a:ln>
                  <a:noFill/>
                </a:ln>
                <a:solidFill>
                  <a:srgbClr val="6600CC"/>
                </a:solidFill>
                <a:effectLst/>
                <a:uLnTx/>
                <a:uFillTx/>
                <a:latin typeface="Century Gothic"/>
                <a:ea typeface="Century Gothic"/>
                <a:cs typeface="Century Gothic"/>
                <a:sym typeface="Century Gothic"/>
              </a:rPr>
              <a:t> hat,</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6600CC"/>
                </a:solidFill>
                <a:effectLst/>
                <a:uLnTx/>
                <a:uFillTx/>
                <a:latin typeface="Century Gothic"/>
                <a:ea typeface="Century Gothic"/>
                <a:cs typeface="Century Gothic"/>
                <a:sym typeface="Century Gothic"/>
              </a:rPr>
              <a:t>weil</a:t>
            </a:r>
            <a:r>
              <a:rPr kumimoji="0" lang="en-GB" sz="2000" b="1" i="0" u="none" strike="noStrike" kern="0" cap="none" spc="0" normalizeH="0" baseline="0" noProof="0" dirty="0">
                <a:ln>
                  <a:noFill/>
                </a:ln>
                <a:solidFill>
                  <a:srgbClr val="6600CC"/>
                </a:solidFill>
                <a:effectLst/>
                <a:uLnTx/>
                <a:uFillTx/>
                <a:latin typeface="Century Gothic"/>
                <a:ea typeface="Century Gothic"/>
                <a:cs typeface="Century Gothic"/>
                <a:sym typeface="Century Gothic"/>
              </a:rPr>
              <a:t> er </a:t>
            </a:r>
            <a:r>
              <a:rPr kumimoji="0" lang="en-GB" sz="2000" b="1" i="0" u="none" strike="noStrike" kern="0" cap="none" spc="0" normalizeH="0" baseline="0" noProof="0" dirty="0" err="1">
                <a:ln>
                  <a:noFill/>
                </a:ln>
                <a:solidFill>
                  <a:srgbClr val="6600CC"/>
                </a:solidFill>
                <a:effectLst/>
                <a:uLnTx/>
                <a:uFillTx/>
                <a:latin typeface="Century Gothic"/>
                <a:ea typeface="Century Gothic"/>
                <a:cs typeface="Century Gothic"/>
                <a:sym typeface="Century Gothic"/>
              </a:rPr>
              <a:t>andere</a:t>
            </a:r>
            <a:r>
              <a:rPr kumimoji="0" lang="en-GB" sz="2000" b="1" i="0" u="none" strike="noStrike" kern="0" cap="none" spc="0" normalizeH="0" baseline="0" noProof="0" dirty="0">
                <a:ln>
                  <a:noFill/>
                </a:ln>
                <a:solidFill>
                  <a:srgbClr val="6600CC"/>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6600CC"/>
                </a:solidFill>
                <a:effectLst/>
                <a:uLnTx/>
                <a:uFillTx/>
                <a:latin typeface="Century Gothic"/>
                <a:ea typeface="Century Gothic"/>
                <a:cs typeface="Century Gothic"/>
                <a:sym typeface="Century Gothic"/>
              </a:rPr>
              <a:t>Sprachen</a:t>
            </a:r>
            <a:r>
              <a:rPr kumimoji="0" lang="en-GB" sz="2000" b="1" i="0" u="none" strike="noStrike" kern="0" cap="none" spc="0" normalizeH="0" baseline="0" noProof="0" dirty="0">
                <a:ln>
                  <a:noFill/>
                </a:ln>
                <a:solidFill>
                  <a:srgbClr val="6600CC"/>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6600CC"/>
                </a:solidFill>
                <a:effectLst/>
                <a:uLnTx/>
                <a:uFillTx/>
                <a:latin typeface="Century Gothic"/>
                <a:ea typeface="Century Gothic"/>
                <a:cs typeface="Century Gothic"/>
                <a:sym typeface="Century Gothic"/>
              </a:rPr>
              <a:t>kann</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7000"/>
              </a:lnSpc>
              <a:spcBef>
                <a:spcPts val="800"/>
              </a:spcBef>
              <a:spcAft>
                <a:spcPts val="0"/>
              </a:spcAft>
              <a:buClr>
                <a:srgbClr val="525050"/>
              </a:buClr>
              <a:buSzPts val="2000"/>
              <a:buFont typeface="Century Gothic"/>
              <a:buNone/>
              <a:tabLst/>
              <a:defRPr/>
            </a:pP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Er hat den Film </a:t>
            </a:r>
            <a:r>
              <a:rPr kumimoji="0" lang="en-GB" sz="2000" b="0" i="1"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Ich bin </a:t>
            </a:r>
            <a:r>
              <a:rPr kumimoji="0" lang="en-GB" sz="2000" b="0" i="1"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dein</a:t>
            </a:r>
            <a:r>
              <a:rPr kumimoji="0" lang="en-GB" sz="2000" b="0" i="1"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Mensch</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in Berlin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gemacht</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Hier</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hat er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sich</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in Deutschland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verliebt</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00B0F0"/>
                </a:solidFill>
                <a:effectLst/>
                <a:uLnTx/>
                <a:uFillTx/>
                <a:latin typeface="Century Gothic"/>
                <a:ea typeface="Century Gothic"/>
                <a:cs typeface="Century Gothic"/>
                <a:sym typeface="Century Gothic"/>
              </a:rPr>
              <a:t>Deutschsprechen</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ist</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einfach</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ganz</a:t>
            </a:r>
            <a:r>
              <a:rPr kumimoji="0" lang="en-GB"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toll!</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20" name="Google Shape;720;p23"/>
          <p:cNvSpPr txBox="1"/>
          <p:nvPr/>
        </p:nvSpPr>
        <p:spPr>
          <a:xfrm>
            <a:off x="93000" y="831067"/>
            <a:ext cx="12099000" cy="4216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525050"/>
              </a:buClr>
              <a:buSzPts val="2000"/>
              <a:buFont typeface="Century Gothic"/>
              <a:buNone/>
              <a:tabLst/>
              <a:defRPr/>
            </a:pPr>
            <a:r>
              <a:rPr kumimoji="0" lang="en-GB" sz="2000" b="1"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Schreib</a:t>
            </a:r>
            <a:r>
              <a:rPr kumimoji="0" lang="en-GB" sz="20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100 – 120 </a:t>
            </a:r>
            <a:r>
              <a:rPr kumimoji="0" lang="en-GB" sz="2000" b="1"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Wörter</a:t>
            </a:r>
            <a:r>
              <a:rPr kumimoji="0" lang="en-GB" sz="20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über</a:t>
            </a:r>
            <a:r>
              <a:rPr kumimoji="0" lang="en-GB" sz="20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eine </a:t>
            </a:r>
            <a:r>
              <a:rPr kumimoji="0" lang="en-GB" sz="2000" b="1"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interessante</a:t>
            </a:r>
            <a:r>
              <a:rPr kumimoji="0" lang="en-GB" sz="20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Person, die </a:t>
            </a:r>
            <a:r>
              <a:rPr kumimoji="0" lang="en-GB" sz="2000" b="1"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zwei</a:t>
            </a:r>
            <a:r>
              <a:rPr kumimoji="0" lang="en-GB" sz="20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oder</a:t>
            </a:r>
            <a:r>
              <a:rPr kumimoji="0" lang="en-GB" sz="20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mehr</a:t>
            </a:r>
            <a:r>
              <a:rPr kumimoji="0" lang="en-GB" sz="20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Sprachen</a:t>
            </a:r>
            <a:r>
              <a:rPr kumimoji="0" lang="en-GB" sz="20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525050"/>
                </a:solidFill>
                <a:effectLst/>
                <a:uLnTx/>
                <a:uFillTx/>
                <a:latin typeface="Century Gothic"/>
                <a:ea typeface="Century Gothic"/>
                <a:cs typeface="Century Gothic"/>
                <a:sym typeface="Century Gothic"/>
              </a:rPr>
              <a:t>spricht</a:t>
            </a:r>
            <a:r>
              <a:rPr kumimoji="0" lang="en-GB" sz="20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a:t>
            </a:r>
            <a:endParaRPr kumimoji="0" sz="2000" b="0" i="0" u="none" strike="noStrike" kern="0" cap="none" spc="0" normalizeH="0" baseline="0" noProof="0" dirty="0">
              <a:ln>
                <a:noFill/>
              </a:ln>
              <a:solidFill>
                <a:srgbClr val="525050"/>
              </a:solidFill>
              <a:effectLst/>
              <a:uLnTx/>
              <a:uFillTx/>
              <a:latin typeface="Century Gothic"/>
              <a:ea typeface="Century Gothic"/>
              <a:cs typeface="Century Gothic"/>
              <a:sym typeface="Century Gothic"/>
            </a:endParaRPr>
          </a:p>
        </p:txBody>
      </p:sp>
      <p:sp>
        <p:nvSpPr>
          <p:cNvPr id="721" name="Google Shape;721;p23"/>
          <p:cNvSpPr/>
          <p:nvPr/>
        </p:nvSpPr>
        <p:spPr>
          <a:xfrm>
            <a:off x="6281057" y="156473"/>
            <a:ext cx="2881500" cy="927329"/>
          </a:xfrm>
          <a:prstGeom prst="wedgeRoundRectCallout">
            <a:avLst>
              <a:gd name="adj1" fmla="val -15218"/>
              <a:gd name="adj2" fmla="val 119771"/>
              <a:gd name="adj3" fmla="val 16667"/>
            </a:avLst>
          </a:prstGeom>
          <a:solidFill>
            <a:srgbClr val="FFE06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7000"/>
              </a:lnSpc>
              <a:spcBef>
                <a:spcPts val="0"/>
              </a:spcBef>
              <a:spcAft>
                <a:spcPts val="0"/>
              </a:spcAft>
              <a:buClr>
                <a:srgbClr val="3D3C3C"/>
              </a:buClr>
              <a:buSzPts val="2000"/>
              <a:buFont typeface="Century Gothic"/>
              <a:buNone/>
              <a:tabLst/>
              <a:defRPr/>
            </a:pPr>
            <a:r>
              <a:rPr kumimoji="0" lang="en-GB"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rPr>
              <a:t>When you use </a:t>
            </a:r>
            <a:r>
              <a:rPr kumimoji="0" lang="en-GB" sz="20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können</a:t>
            </a:r>
            <a:r>
              <a:rPr kumimoji="0" lang="en-GB"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rPr>
              <a:t>, remember the 2-verb rule.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23"/>
          <p:cNvSpPr/>
          <p:nvPr/>
        </p:nvSpPr>
        <p:spPr>
          <a:xfrm>
            <a:off x="10975" y="3309256"/>
            <a:ext cx="1820400" cy="653131"/>
          </a:xfrm>
          <a:prstGeom prst="wedgeRoundRectCallout">
            <a:avLst>
              <a:gd name="adj1" fmla="val 62293"/>
              <a:gd name="adj2" fmla="val 1774"/>
              <a:gd name="adj3" fmla="val 16667"/>
            </a:avLst>
          </a:prstGeom>
          <a:solidFill>
            <a:srgbClr val="6600CC"/>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7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als</a:t>
            </a:r>
            <a:r>
              <a:rPr kumimoji="0" lang="en-GB" sz="20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 is a WO3 conjunction</a:t>
            </a:r>
            <a:endParaRPr kumimoji="0"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723" name="Google Shape;723;p23"/>
          <p:cNvSpPr/>
          <p:nvPr/>
        </p:nvSpPr>
        <p:spPr>
          <a:xfrm>
            <a:off x="53888" y="1355934"/>
            <a:ext cx="1820400" cy="1659600"/>
          </a:xfrm>
          <a:prstGeom prst="wedgeRoundRectCallout">
            <a:avLst>
              <a:gd name="adj1" fmla="val 51003"/>
              <a:gd name="adj2" fmla="val 61459"/>
              <a:gd name="adj3" fmla="val 16667"/>
            </a:avLst>
          </a:prstGeom>
          <a:solidFill>
            <a:srgbClr val="00206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7000"/>
              </a:lnSpc>
              <a:spcBef>
                <a:spcPts val="0"/>
              </a:spcBef>
              <a:spcAft>
                <a:spcPts val="0"/>
              </a:spcAft>
              <a:buClr>
                <a:srgbClr val="FFFFFF"/>
              </a:buClr>
              <a:buSzPts val="2000"/>
              <a:buFont typeface="Century Gothic"/>
              <a:buNone/>
              <a:tabLst/>
              <a:defRPr/>
            </a:pPr>
            <a:r>
              <a:rPr kumimoji="0" lang="en-GB" sz="20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Which word order do you need after</a:t>
            </a: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 deshalb?</a:t>
            </a:r>
            <a:endParaRPr kumimoji="0"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724" name="Google Shape;724;p23"/>
          <p:cNvSpPr/>
          <p:nvPr/>
        </p:nvSpPr>
        <p:spPr>
          <a:xfrm>
            <a:off x="10301623" y="4104827"/>
            <a:ext cx="1917200" cy="890672"/>
          </a:xfrm>
          <a:prstGeom prst="wedgeRoundRectCallout">
            <a:avLst>
              <a:gd name="adj1" fmla="val -65979"/>
              <a:gd name="adj2" fmla="val 15113"/>
              <a:gd name="adj3" fmla="val 16667"/>
            </a:avLst>
          </a:prstGeom>
          <a:solidFill>
            <a:srgbClr val="6600CC"/>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7000"/>
              </a:lnSpc>
              <a:spcBef>
                <a:spcPts val="0"/>
              </a:spcBef>
              <a:spcAft>
                <a:spcPts val="0"/>
              </a:spcAft>
              <a:buClr>
                <a:srgbClr val="FFFFFF"/>
              </a:buClr>
              <a:buSzPts val="2000"/>
              <a:buFont typeface="Century Gothic"/>
              <a:buNone/>
              <a:tabLst/>
              <a:defRPr/>
            </a:pPr>
            <a:r>
              <a:rPr kumimoji="0" lang="en-GB"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Which word order follows</a:t>
            </a: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dass</a:t>
            </a: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725" name="Google Shape;725;p23"/>
          <p:cNvSpPr/>
          <p:nvPr/>
        </p:nvSpPr>
        <p:spPr>
          <a:xfrm>
            <a:off x="3316973" y="6099900"/>
            <a:ext cx="8062200" cy="758100"/>
          </a:xfrm>
          <a:prstGeom prst="wedgeRoundRectCallout">
            <a:avLst>
              <a:gd name="adj1" fmla="val -8090"/>
              <a:gd name="adj2" fmla="val -68269"/>
              <a:gd name="adj3" fmla="val 16667"/>
            </a:avLst>
          </a:prstGeom>
          <a:solidFill>
            <a:srgbClr val="53D2F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7000"/>
              </a:lnSpc>
              <a:spcBef>
                <a:spcPts val="0"/>
              </a:spcBef>
              <a:spcAft>
                <a:spcPts val="0"/>
              </a:spcAft>
              <a:buClr>
                <a:srgbClr val="3D3C3C"/>
              </a:buClr>
              <a:buSzPts val="2000"/>
              <a:buFont typeface="Century Gothic"/>
              <a:buNone/>
              <a:tabLst/>
              <a:defRPr/>
            </a:pPr>
            <a:r>
              <a:rPr kumimoji="0" lang="en-GB"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rPr>
              <a:t>Nouns from verb phrases become compound nouns.</a:t>
            </a:r>
            <a:br>
              <a:rPr kumimoji="0" lang="en-GB"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rPr>
            </a:br>
            <a:r>
              <a:rPr kumimoji="0" lang="en-GB"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rPr>
              <a:t>Deutsch sprechen </a:t>
            </a:r>
            <a:r>
              <a:rPr kumimoji="0" lang="en-GB" sz="2400" b="0" i="0" u="none" strike="noStrike" kern="0" cap="none" spc="0" normalizeH="0" baseline="0" noProof="0">
                <a:ln>
                  <a:noFill/>
                </a:ln>
                <a:solidFill>
                  <a:srgbClr val="3D3C3C"/>
                </a:solidFill>
                <a:effectLst/>
                <a:uLnTx/>
                <a:uFillTx/>
                <a:latin typeface="Quattrocento Sans"/>
                <a:ea typeface="Quattrocento Sans"/>
                <a:cs typeface="Quattrocento Sans"/>
                <a:sym typeface="Quattrocento Sans"/>
              </a:rPr>
              <a:t>➜</a:t>
            </a:r>
            <a:r>
              <a:rPr kumimoji="0" lang="en-GB"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rPr>
              <a:t> (das) Deutschsprechen</a:t>
            </a:r>
            <a:endParaRPr kumimoji="0"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726" name="Google Shape;726;p23"/>
          <p:cNvSpPr/>
          <p:nvPr/>
        </p:nvSpPr>
        <p:spPr>
          <a:xfrm>
            <a:off x="40762" y="5268833"/>
            <a:ext cx="1846652" cy="909150"/>
          </a:xfrm>
          <a:prstGeom prst="roundRect">
            <a:avLst>
              <a:gd name="adj" fmla="val 16667"/>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7000"/>
              </a:lnSpc>
              <a:spcBef>
                <a:spcPts val="0"/>
              </a:spcBef>
              <a:spcAft>
                <a:spcPts val="0"/>
              </a:spcAft>
              <a:buClr>
                <a:srgbClr val="FFFAEB"/>
              </a:buClr>
              <a:buSzPts val="2000"/>
              <a:buFont typeface="Century Gothic"/>
              <a:buNone/>
              <a:tabLst/>
              <a:defRPr/>
            </a:pPr>
            <a:r>
              <a:rPr kumimoji="0" lang="en-GB" sz="2000" b="1" i="0" u="none" strike="noStrike" kern="0" cap="none" spc="0" normalizeH="0" baseline="0" noProof="0">
                <a:ln>
                  <a:noFill/>
                </a:ln>
                <a:solidFill>
                  <a:srgbClr val="FFFAEB"/>
                </a:solidFill>
                <a:effectLst/>
                <a:uLnTx/>
                <a:uFillTx/>
                <a:latin typeface="Century Gothic"/>
                <a:ea typeface="Century Gothic"/>
                <a:cs typeface="Century Gothic"/>
                <a:sym typeface="Century Gothic"/>
              </a:rPr>
              <a:t>sich verlieben</a:t>
            </a:r>
            <a:r>
              <a:rPr kumimoji="0" lang="en-GB" sz="2000" b="0" i="0" u="none" strike="noStrike" kern="0" cap="none" spc="0" normalizeH="0" baseline="0" noProof="0">
                <a:ln>
                  <a:noFill/>
                </a:ln>
                <a:solidFill>
                  <a:srgbClr val="FFFAEB"/>
                </a:solidFill>
                <a:effectLst/>
                <a:uLnTx/>
                <a:uFillTx/>
                <a:latin typeface="Century Gothic"/>
                <a:ea typeface="Century Gothic"/>
                <a:cs typeface="Century Gothic"/>
                <a:sym typeface="Century Gothic"/>
              </a:rPr>
              <a:t> – to fall in love</a:t>
            </a:r>
            <a:endParaRPr kumimoji="0"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727" name="Google Shape;727;p23"/>
          <p:cNvSpPr/>
          <p:nvPr/>
        </p:nvSpPr>
        <p:spPr>
          <a:xfrm>
            <a:off x="9901925" y="3399835"/>
            <a:ext cx="2279100" cy="646200"/>
          </a:xfrm>
          <a:prstGeom prst="roundRect">
            <a:avLst>
              <a:gd name="adj" fmla="val 16667"/>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7000"/>
              </a:lnSpc>
              <a:spcBef>
                <a:spcPts val="0"/>
              </a:spcBef>
              <a:spcAft>
                <a:spcPts val="0"/>
              </a:spcAft>
              <a:buClr>
                <a:srgbClr val="FFFAEB"/>
              </a:buClr>
              <a:buSzPts val="2000"/>
              <a:buFont typeface="Century Gothic"/>
              <a:buNone/>
              <a:tabLst/>
              <a:defRPr/>
            </a:pPr>
            <a:r>
              <a:rPr kumimoji="0" lang="en-GB" sz="2000" b="1" i="0" u="none" strike="noStrike" kern="0" cap="none" spc="0" normalizeH="0" baseline="0" noProof="0">
                <a:ln>
                  <a:noFill/>
                </a:ln>
                <a:solidFill>
                  <a:srgbClr val="FFFAEB"/>
                </a:solidFill>
                <a:effectLst/>
                <a:uLnTx/>
                <a:uFillTx/>
                <a:latin typeface="Century Gothic"/>
                <a:ea typeface="Century Gothic"/>
                <a:cs typeface="Century Gothic"/>
                <a:sym typeface="Century Gothic"/>
              </a:rPr>
              <a:t>das Praktikum</a:t>
            </a:r>
            <a:r>
              <a:rPr kumimoji="0" lang="en-GB" sz="2000" b="0" i="0" u="none" strike="noStrike" kern="0" cap="none" spc="0" normalizeH="0" baseline="0" noProof="0">
                <a:ln>
                  <a:noFill/>
                </a:ln>
                <a:solidFill>
                  <a:srgbClr val="FFFAEB"/>
                </a:solidFill>
                <a:effectLst/>
                <a:uLnTx/>
                <a:uFillTx/>
                <a:latin typeface="Century Gothic"/>
                <a:ea typeface="Century Gothic"/>
                <a:cs typeface="Century Gothic"/>
                <a:sym typeface="Century Gothic"/>
              </a:rPr>
              <a:t> –</a:t>
            </a:r>
            <a:br>
              <a:rPr kumimoji="0" lang="en-GB" sz="2000" b="0" i="0" u="none" strike="noStrike" kern="0" cap="none" spc="0" normalizeH="0" baseline="0" noProof="0">
                <a:ln>
                  <a:noFill/>
                </a:ln>
                <a:solidFill>
                  <a:srgbClr val="FFFAEB"/>
                </a:solidFill>
                <a:effectLst/>
                <a:uLnTx/>
                <a:uFillTx/>
                <a:latin typeface="Century Gothic"/>
                <a:ea typeface="Century Gothic"/>
                <a:cs typeface="Century Gothic"/>
                <a:sym typeface="Century Gothic"/>
              </a:rPr>
            </a:br>
            <a:r>
              <a:rPr kumimoji="0" lang="en-GB" sz="2000" b="0" i="0" u="none" strike="noStrike" kern="0" cap="none" spc="0" normalizeH="0" baseline="0" noProof="0">
                <a:ln>
                  <a:noFill/>
                </a:ln>
                <a:solidFill>
                  <a:srgbClr val="FFFAEB"/>
                </a:solidFill>
                <a:effectLst/>
                <a:uLnTx/>
                <a:uFillTx/>
                <a:latin typeface="Century Gothic"/>
                <a:ea typeface="Century Gothic"/>
                <a:cs typeface="Century Gothic"/>
                <a:sym typeface="Century Gothic"/>
              </a:rPr>
              <a:t>work placement</a:t>
            </a:r>
            <a:endParaRPr kumimoji="0"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pic>
        <p:nvPicPr>
          <p:cNvPr id="728" name="Google Shape;728;p23"/>
          <p:cNvPicPr preferRelativeResize="0"/>
          <p:nvPr/>
        </p:nvPicPr>
        <p:blipFill rotWithShape="1">
          <a:blip r:embed="rId4">
            <a:alphaModFix/>
          </a:blip>
          <a:srcRect/>
          <a:stretch/>
        </p:blipFill>
        <p:spPr>
          <a:xfrm>
            <a:off x="10974263" y="1154850"/>
            <a:ext cx="1217761" cy="1826663"/>
          </a:xfrm>
          <a:prstGeom prst="rect">
            <a:avLst/>
          </a:prstGeom>
          <a:noFill/>
          <a:ln>
            <a:noFill/>
          </a:ln>
        </p:spPr>
      </p:pic>
      <p:sp>
        <p:nvSpPr>
          <p:cNvPr id="15" name="Google Shape;722;p23">
            <a:extLst>
              <a:ext uri="{FF2B5EF4-FFF2-40B4-BE49-F238E27FC236}">
                <a16:creationId xmlns:a16="http://schemas.microsoft.com/office/drawing/2014/main" id="{904CB072-D7F0-45E3-8791-550DE5A6F0CF}"/>
              </a:ext>
            </a:extLst>
          </p:cNvPr>
          <p:cNvSpPr/>
          <p:nvPr/>
        </p:nvSpPr>
        <p:spPr>
          <a:xfrm>
            <a:off x="10975" y="4270193"/>
            <a:ext cx="1831376" cy="653131"/>
          </a:xfrm>
          <a:prstGeom prst="wedgeRoundRectCallout">
            <a:avLst>
              <a:gd name="adj1" fmla="val 57520"/>
              <a:gd name="adj2" fmla="val 20107"/>
              <a:gd name="adj3" fmla="val 16667"/>
            </a:avLst>
          </a:prstGeom>
          <a:solidFill>
            <a:srgbClr val="FF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7000"/>
              </a:lnSpc>
              <a:spcBef>
                <a:spcPts val="0"/>
              </a:spcBef>
              <a:spcAft>
                <a:spcPts val="0"/>
              </a:spcAft>
              <a:buClr>
                <a:srgbClr val="FFFFFF"/>
              </a:buClr>
              <a:buSzPts val="2000"/>
              <a:buFont typeface="Century Gothic"/>
              <a:buNone/>
              <a:tabLst/>
              <a:defRPr/>
            </a:pPr>
            <a:r>
              <a:rPr kumimoji="0" lang="en-GB" sz="200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new conjunction!</a:t>
            </a:r>
            <a:endParaRPr kumimoji="0" sz="200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 grpId="0" animBg="1"/>
      <p:bldP spid="722" grpId="0" animBg="1"/>
      <p:bldP spid="723" grpId="0" animBg="1"/>
      <p:bldP spid="724" grpId="0" animBg="1"/>
      <p:bldP spid="725"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60A15-29EF-44BE-A6DF-850ABCD3BB72}"/>
              </a:ext>
            </a:extLst>
          </p:cNvPr>
          <p:cNvSpPr>
            <a:spLocks noGrp="1"/>
          </p:cNvSpPr>
          <p:nvPr>
            <p:ph type="title"/>
          </p:nvPr>
        </p:nvSpPr>
        <p:spPr>
          <a:xfrm>
            <a:off x="0" y="213557"/>
            <a:ext cx="2459421" cy="647577"/>
          </a:xfrm>
        </p:spPr>
        <p:txBody>
          <a:bodyPr/>
          <a:lstStyle/>
          <a:p>
            <a:r>
              <a:rPr lang="en-US" dirty="0" err="1"/>
              <a:t>Vokabeln</a:t>
            </a:r>
            <a:endParaRPr lang="en-GB" dirty="0"/>
          </a:p>
        </p:txBody>
      </p:sp>
      <p:sp>
        <p:nvSpPr>
          <p:cNvPr id="7" name="TextBox 6">
            <a:extLst>
              <a:ext uri="{FF2B5EF4-FFF2-40B4-BE49-F238E27FC236}">
                <a16:creationId xmlns:a16="http://schemas.microsoft.com/office/drawing/2014/main" id="{0AE2F48E-3D68-9F6B-246F-158EE40B8ADE}"/>
              </a:ext>
            </a:extLst>
          </p:cNvPr>
          <p:cNvSpPr txBox="1"/>
          <p:nvPr/>
        </p:nvSpPr>
        <p:spPr>
          <a:xfrm>
            <a:off x="2445678" y="203839"/>
            <a:ext cx="876429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Was </a:t>
            </a:r>
            <a:r>
              <a:rPr kumimoji="0" lang="en-GB" sz="3200" b="1" i="0" u="none" strike="noStrike" kern="1200" cap="none" spc="0" normalizeH="0" baseline="0" noProof="0" dirty="0" err="1">
                <a:ln>
                  <a:noFill/>
                </a:ln>
                <a:effectLst/>
                <a:uLnTx/>
                <a:uFillTx/>
                <a:latin typeface="Century Gothic" panose="020B0502020202020204" pitchFamily="34" charset="0"/>
                <a:ea typeface="+mn-ea"/>
                <a:cs typeface="+mn-cs"/>
              </a:rPr>
              <a:t>passt</a:t>
            </a: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effectLst/>
                <a:uLnTx/>
                <a:uFillTx/>
                <a:latin typeface="Century Gothic" panose="020B0502020202020204" pitchFamily="34" charset="0"/>
                <a:ea typeface="+mn-ea"/>
                <a:cs typeface="+mn-cs"/>
              </a:rPr>
              <a:t>zusammen</a:t>
            </a: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 [1/2] </a:t>
            </a:r>
          </a:p>
        </p:txBody>
      </p:sp>
      <p:sp>
        <p:nvSpPr>
          <p:cNvPr id="11" name="TextBox 10">
            <a:extLst>
              <a:ext uri="{FF2B5EF4-FFF2-40B4-BE49-F238E27FC236}">
                <a16:creationId xmlns:a16="http://schemas.microsoft.com/office/drawing/2014/main" id="{201EDC05-6479-41B9-01BD-E80B70C3B385}"/>
              </a:ext>
            </a:extLst>
          </p:cNvPr>
          <p:cNvSpPr txBox="1"/>
          <p:nvPr/>
        </p:nvSpPr>
        <p:spPr>
          <a:xfrm>
            <a:off x="310242" y="1620780"/>
            <a:ext cx="4270872" cy="517770"/>
          </a:xfrm>
          <a:prstGeom prst="rect">
            <a:avLst/>
          </a:prstGeom>
          <a:solidFill>
            <a:schemeClr val="accent1">
              <a:lumMod val="20000"/>
              <a:lumOff val="80000"/>
            </a:schemeClr>
          </a:solidFill>
        </p:spPr>
        <p:txBody>
          <a:bodyPr wrap="square" rtlCol="0">
            <a:spAutoFit/>
          </a:bodyPr>
          <a:lstStyle/>
          <a:p>
            <a:pPr>
              <a:lnSpc>
                <a:spcPct val="107000"/>
              </a:lnSpc>
              <a:spcAft>
                <a:spcPts val="800"/>
              </a:spcAft>
            </a:pPr>
            <a:r>
              <a:rPr lang="de-DE" sz="2800" b="1" dirty="0">
                <a:effectLst/>
                <a:latin typeface="+mn-lt"/>
              </a:rPr>
              <a:t>gelten</a:t>
            </a:r>
            <a:endParaRPr lang="en-GB" sz="2800" b="1" dirty="0">
              <a:effectLst/>
              <a:latin typeface="+mn-lt"/>
            </a:endParaRPr>
          </a:p>
        </p:txBody>
      </p:sp>
      <p:sp>
        <p:nvSpPr>
          <p:cNvPr id="12" name="TextBox 11">
            <a:extLst>
              <a:ext uri="{FF2B5EF4-FFF2-40B4-BE49-F238E27FC236}">
                <a16:creationId xmlns:a16="http://schemas.microsoft.com/office/drawing/2014/main" id="{E73EE07E-6861-6B0B-3BD7-F6DD797C138F}"/>
              </a:ext>
            </a:extLst>
          </p:cNvPr>
          <p:cNvSpPr txBox="1"/>
          <p:nvPr/>
        </p:nvSpPr>
        <p:spPr>
          <a:xfrm>
            <a:off x="310242" y="3493357"/>
            <a:ext cx="4270872" cy="517770"/>
          </a:xfrm>
          <a:prstGeom prst="rect">
            <a:avLst/>
          </a:prstGeom>
          <a:solidFill>
            <a:schemeClr val="accent1">
              <a:lumMod val="20000"/>
              <a:lumOff val="80000"/>
            </a:schemeClr>
          </a:solidFill>
        </p:spPr>
        <p:txBody>
          <a:bodyPr wrap="square" rtlCol="0">
            <a:spAutoFit/>
          </a:bodyPr>
          <a:lstStyle/>
          <a:p>
            <a:pPr>
              <a:lnSpc>
                <a:spcPct val="107000"/>
              </a:lnSpc>
              <a:spcAft>
                <a:spcPts val="800"/>
              </a:spcAft>
            </a:pPr>
            <a:r>
              <a:rPr lang="de-DE" sz="2800" b="1" dirty="0">
                <a:effectLst/>
                <a:latin typeface="+mn-lt"/>
                <a:ea typeface="Calibri" panose="020F0502020204030204" pitchFamily="34" charset="0"/>
                <a:cs typeface="Times New Roman" panose="02020603050405020304" pitchFamily="18" charset="0"/>
              </a:rPr>
              <a:t>Verständnis (das)</a:t>
            </a:r>
            <a:endParaRPr lang="en-US" sz="2800" b="1" dirty="0">
              <a:effectLst/>
              <a:latin typeface="+mn-lt"/>
            </a:endParaRPr>
          </a:p>
        </p:txBody>
      </p:sp>
      <p:sp>
        <p:nvSpPr>
          <p:cNvPr id="13" name="TextBox 12">
            <a:extLst>
              <a:ext uri="{FF2B5EF4-FFF2-40B4-BE49-F238E27FC236}">
                <a16:creationId xmlns:a16="http://schemas.microsoft.com/office/drawing/2014/main" id="{2BE67617-260B-35A6-F180-CD51C3853BDE}"/>
              </a:ext>
            </a:extLst>
          </p:cNvPr>
          <p:cNvSpPr txBox="1"/>
          <p:nvPr/>
        </p:nvSpPr>
        <p:spPr>
          <a:xfrm>
            <a:off x="310242" y="2859803"/>
            <a:ext cx="4270872" cy="517770"/>
          </a:xfrm>
          <a:prstGeom prst="rect">
            <a:avLst/>
          </a:prstGeom>
          <a:solidFill>
            <a:schemeClr val="accent1">
              <a:lumMod val="20000"/>
              <a:lumOff val="80000"/>
            </a:schemeClr>
          </a:solidFill>
        </p:spPr>
        <p:txBody>
          <a:bodyPr wrap="square" rtlCol="0">
            <a:spAutoFit/>
          </a:bodyPr>
          <a:lstStyle/>
          <a:p>
            <a:pPr>
              <a:lnSpc>
                <a:spcPct val="107000"/>
              </a:lnSpc>
              <a:spcAft>
                <a:spcPts val="800"/>
              </a:spcAft>
            </a:pPr>
            <a:r>
              <a:rPr lang="de-DE" sz="2800" b="1" dirty="0">
                <a:effectLst/>
                <a:latin typeface="+mn-lt"/>
                <a:ea typeface="Calibri" panose="020F0502020204030204" pitchFamily="34" charset="0"/>
                <a:cs typeface="Times New Roman" panose="02020603050405020304" pitchFamily="18" charset="0"/>
              </a:rPr>
              <a:t>Inhalt (der) </a:t>
            </a:r>
            <a:endParaRPr lang="en-GB" sz="2800" b="1" dirty="0">
              <a:effectLst/>
              <a:latin typeface="+mn-lt"/>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8C71A89A-ADFB-36D5-FC16-85FC1F15C1F0}"/>
              </a:ext>
            </a:extLst>
          </p:cNvPr>
          <p:cNvSpPr txBox="1"/>
          <p:nvPr/>
        </p:nvSpPr>
        <p:spPr>
          <a:xfrm>
            <a:off x="310242" y="2226954"/>
            <a:ext cx="4270872" cy="517770"/>
          </a:xfrm>
          <a:prstGeom prst="rect">
            <a:avLst/>
          </a:prstGeom>
          <a:solidFill>
            <a:schemeClr val="accent1">
              <a:lumMod val="20000"/>
              <a:lumOff val="80000"/>
            </a:schemeClr>
          </a:solidFill>
        </p:spPr>
        <p:txBody>
          <a:bodyPr wrap="square" rtlCol="0">
            <a:spAutoFit/>
          </a:bodyPr>
          <a:lstStyle/>
          <a:p>
            <a:pPr>
              <a:lnSpc>
                <a:spcPct val="107000"/>
              </a:lnSpc>
              <a:spcAft>
                <a:spcPts val="800"/>
              </a:spcAft>
            </a:pPr>
            <a:r>
              <a:rPr lang="de-DE" sz="2800" b="1" dirty="0">
                <a:effectLst/>
                <a:latin typeface="+mn-lt"/>
              </a:rPr>
              <a:t>betreffen </a:t>
            </a:r>
            <a:endParaRPr lang="en-GB" sz="2800" b="1" dirty="0">
              <a:effectLst/>
              <a:latin typeface="+mn-lt"/>
            </a:endParaRPr>
          </a:p>
        </p:txBody>
      </p:sp>
      <p:sp>
        <p:nvSpPr>
          <p:cNvPr id="17" name="TextBox 16">
            <a:extLst>
              <a:ext uri="{FF2B5EF4-FFF2-40B4-BE49-F238E27FC236}">
                <a16:creationId xmlns:a16="http://schemas.microsoft.com/office/drawing/2014/main" id="{59FBA793-8546-056E-89A6-91B4F7497C85}"/>
              </a:ext>
            </a:extLst>
          </p:cNvPr>
          <p:cNvSpPr txBox="1"/>
          <p:nvPr/>
        </p:nvSpPr>
        <p:spPr>
          <a:xfrm>
            <a:off x="323985" y="999320"/>
            <a:ext cx="4270872" cy="516360"/>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800" b="1" i="0" u="none" strike="noStrike" kern="1200" cap="none" spc="0" normalizeH="0" baseline="0" noProof="0" dirty="0">
                <a:ln>
                  <a:noFill/>
                </a:ln>
                <a:solidFill>
                  <a:srgbClr val="3D3C3C"/>
                </a:solidFill>
                <a:effectLst/>
                <a:uLnTx/>
                <a:uFillTx/>
                <a:latin typeface="Century Gothic"/>
                <a:ea typeface="+mn-ea"/>
                <a:cs typeface="+mn-cs"/>
              </a:rPr>
              <a:t>etwa</a:t>
            </a:r>
            <a:endParaRPr kumimoji="0" lang="en-GB" sz="2800" b="1"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9" name="TextBox 18">
            <a:extLst>
              <a:ext uri="{FF2B5EF4-FFF2-40B4-BE49-F238E27FC236}">
                <a16:creationId xmlns:a16="http://schemas.microsoft.com/office/drawing/2014/main" id="{84C2A137-AFCE-DFE9-75AC-9871C911951E}"/>
              </a:ext>
            </a:extLst>
          </p:cNvPr>
          <p:cNvSpPr txBox="1"/>
          <p:nvPr/>
        </p:nvSpPr>
        <p:spPr>
          <a:xfrm>
            <a:off x="7610885" y="967140"/>
            <a:ext cx="4270872" cy="516360"/>
          </a:xfrm>
          <a:prstGeom prst="rect">
            <a:avLst/>
          </a:prstGeom>
          <a:solidFill>
            <a:schemeClr val="tx2">
              <a:lumMod val="60000"/>
              <a:lumOff val="40000"/>
            </a:schemeClr>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content</a:t>
            </a:r>
            <a:r>
              <a:rPr kumimoji="0" lang="de-DE" sz="2800" b="1" i="0" u="none" strike="noStrike" kern="1200" cap="none" spc="0" normalizeH="0" baseline="0" noProof="0" dirty="0">
                <a:ln>
                  <a:noFill/>
                </a:ln>
                <a:solidFill>
                  <a:srgbClr val="3D3C3C"/>
                </a:solidFill>
                <a:effectLst/>
                <a:uLnTx/>
                <a:uFillTx/>
                <a:latin typeface="Century Gothic"/>
                <a:ea typeface="+mn-ea"/>
                <a:cs typeface="+mn-cs"/>
              </a:rPr>
              <a:t>, </a:t>
            </a: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plot</a:t>
            </a:r>
            <a:endParaRPr kumimoji="0" lang="en-GB" sz="2800" b="1"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0" name="TextBox 19">
            <a:extLst>
              <a:ext uri="{FF2B5EF4-FFF2-40B4-BE49-F238E27FC236}">
                <a16:creationId xmlns:a16="http://schemas.microsoft.com/office/drawing/2014/main" id="{30CF2B0B-11D2-ECB0-BFBE-961EFD769423}"/>
              </a:ext>
            </a:extLst>
          </p:cNvPr>
          <p:cNvSpPr txBox="1"/>
          <p:nvPr/>
        </p:nvSpPr>
        <p:spPr>
          <a:xfrm>
            <a:off x="7610885" y="2213377"/>
            <a:ext cx="4270872" cy="516360"/>
          </a:xfrm>
          <a:prstGeom prst="rect">
            <a:avLst/>
          </a:prstGeom>
          <a:solidFill>
            <a:schemeClr val="tx2">
              <a:lumMod val="60000"/>
              <a:lumOff val="40000"/>
            </a:schemeClr>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understanding</a:t>
            </a:r>
            <a:endParaRPr kumimoji="0" lang="en-GB" sz="2800" b="1"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1" name="TextBox 20">
            <a:extLst>
              <a:ext uri="{FF2B5EF4-FFF2-40B4-BE49-F238E27FC236}">
                <a16:creationId xmlns:a16="http://schemas.microsoft.com/office/drawing/2014/main" id="{11B4EE27-02F0-FFF7-3661-EFDAD496C308}"/>
              </a:ext>
            </a:extLst>
          </p:cNvPr>
          <p:cNvSpPr txBox="1"/>
          <p:nvPr/>
        </p:nvSpPr>
        <p:spPr>
          <a:xfrm>
            <a:off x="7610885" y="1600214"/>
            <a:ext cx="4270872" cy="516360"/>
          </a:xfrm>
          <a:prstGeom prst="rect">
            <a:avLst/>
          </a:prstGeom>
          <a:solidFill>
            <a:schemeClr val="tx2">
              <a:lumMod val="60000"/>
              <a:lumOff val="40000"/>
            </a:schemeClr>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800" b="1" i="0" u="none" strike="noStrike" kern="1200" cap="none" spc="0" normalizeH="0" baseline="0" noProof="0" dirty="0">
                <a:ln>
                  <a:noFill/>
                </a:ln>
                <a:solidFill>
                  <a:srgbClr val="3D3C3C"/>
                </a:solidFill>
                <a:effectLst/>
                <a:uLnTx/>
                <a:uFillTx/>
                <a:latin typeface="Century Gothic"/>
                <a:ea typeface="+mn-ea"/>
                <a:cs typeface="+mn-cs"/>
              </a:rPr>
              <a:t>power, </a:t>
            </a: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strength</a:t>
            </a:r>
            <a:endParaRPr kumimoji="0" lang="en-GB" sz="2800" b="1"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B299D41F-C3D7-F5D5-2EDE-4012897874DB}"/>
              </a:ext>
            </a:extLst>
          </p:cNvPr>
          <p:cNvSpPr txBox="1"/>
          <p:nvPr/>
        </p:nvSpPr>
        <p:spPr>
          <a:xfrm>
            <a:off x="7610885" y="2855560"/>
            <a:ext cx="4270872" cy="516360"/>
          </a:xfrm>
          <a:prstGeom prst="rect">
            <a:avLst/>
          </a:prstGeom>
          <a:solidFill>
            <a:schemeClr val="tx2">
              <a:lumMod val="60000"/>
              <a:lumOff val="40000"/>
            </a:schemeClr>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scholar</a:t>
            </a:r>
            <a:r>
              <a:rPr kumimoji="0" lang="de-DE" sz="2800" b="1" i="0" u="none" strike="noStrike" kern="1200" cap="none" spc="0" normalizeH="0" baseline="0" noProof="0" dirty="0">
                <a:ln>
                  <a:noFill/>
                </a:ln>
                <a:solidFill>
                  <a:srgbClr val="3D3C3C"/>
                </a:solidFill>
                <a:effectLst/>
                <a:uLnTx/>
                <a:uFillTx/>
                <a:latin typeface="Century Gothic"/>
                <a:ea typeface="+mn-ea"/>
                <a:cs typeface="+mn-cs"/>
              </a:rPr>
              <a:t>, </a:t>
            </a: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scientist</a:t>
            </a:r>
            <a:endParaRPr kumimoji="0" lang="en-GB" sz="2800" b="1"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3" name="TextBox 22">
            <a:extLst>
              <a:ext uri="{FF2B5EF4-FFF2-40B4-BE49-F238E27FC236}">
                <a16:creationId xmlns:a16="http://schemas.microsoft.com/office/drawing/2014/main" id="{F3B680B4-50ED-4B08-C19B-BAC79D4B7CAF}"/>
              </a:ext>
            </a:extLst>
          </p:cNvPr>
          <p:cNvSpPr txBox="1"/>
          <p:nvPr/>
        </p:nvSpPr>
        <p:spPr>
          <a:xfrm>
            <a:off x="7610885" y="3494062"/>
            <a:ext cx="4270872" cy="516360"/>
          </a:xfrm>
          <a:prstGeom prst="rect">
            <a:avLst/>
          </a:prstGeom>
          <a:solidFill>
            <a:schemeClr val="tx2">
              <a:lumMod val="60000"/>
              <a:lumOff val="40000"/>
            </a:schemeClr>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to</a:t>
            </a:r>
            <a:r>
              <a:rPr kumimoji="0" lang="de-DE" sz="2800" b="1" i="0" u="none" strike="noStrike" kern="1200" cap="none" spc="0" normalizeH="0" baseline="0" noProof="0" dirty="0">
                <a:ln>
                  <a:noFill/>
                </a:ln>
                <a:solidFill>
                  <a:srgbClr val="3D3C3C"/>
                </a:solidFill>
                <a:effectLst/>
                <a:uLnTx/>
                <a:uFillTx/>
                <a:latin typeface="Century Gothic"/>
                <a:ea typeface="+mn-ea"/>
                <a:cs typeface="+mn-cs"/>
              </a:rPr>
              <a:t> </a:t>
            </a: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affect</a:t>
            </a:r>
            <a:r>
              <a:rPr kumimoji="0" lang="de-DE" sz="2800" b="1" i="0" u="none" strike="noStrike" kern="1200" cap="none" spc="0" normalizeH="0" baseline="0" noProof="0" dirty="0">
                <a:ln>
                  <a:noFill/>
                </a:ln>
                <a:solidFill>
                  <a:srgbClr val="3D3C3C"/>
                </a:solidFill>
                <a:effectLst/>
                <a:uLnTx/>
                <a:uFillTx/>
                <a:latin typeface="Century Gothic"/>
                <a:ea typeface="+mn-ea"/>
                <a:cs typeface="+mn-cs"/>
              </a:rPr>
              <a:t>, </a:t>
            </a: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concern</a:t>
            </a:r>
            <a:endParaRPr kumimoji="0" lang="en-GB" sz="2800" b="1"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4" name="TextBox 23">
            <a:extLst>
              <a:ext uri="{FF2B5EF4-FFF2-40B4-BE49-F238E27FC236}">
                <a16:creationId xmlns:a16="http://schemas.microsoft.com/office/drawing/2014/main" id="{9C404766-B2F1-85C6-258E-087D15F8DBE5}"/>
              </a:ext>
            </a:extLst>
          </p:cNvPr>
          <p:cNvSpPr txBox="1"/>
          <p:nvPr/>
        </p:nvSpPr>
        <p:spPr>
          <a:xfrm>
            <a:off x="7610885" y="5379928"/>
            <a:ext cx="4270872" cy="516360"/>
          </a:xfrm>
          <a:prstGeom prst="rect">
            <a:avLst/>
          </a:prstGeom>
          <a:solidFill>
            <a:schemeClr val="tx2">
              <a:lumMod val="60000"/>
              <a:lumOff val="40000"/>
            </a:schemeClr>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about</a:t>
            </a:r>
            <a:r>
              <a:rPr kumimoji="0" lang="de-DE" sz="2800" b="1" i="0" u="none" strike="noStrike" kern="1200" cap="none" spc="0" normalizeH="0" baseline="0" noProof="0" dirty="0">
                <a:ln>
                  <a:noFill/>
                </a:ln>
                <a:solidFill>
                  <a:srgbClr val="3D3C3C"/>
                </a:solidFill>
                <a:effectLst/>
                <a:uLnTx/>
                <a:uFillTx/>
                <a:latin typeface="Century Gothic"/>
                <a:ea typeface="+mn-ea"/>
                <a:cs typeface="+mn-cs"/>
              </a:rPr>
              <a:t>, </a:t>
            </a: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approximately</a:t>
            </a:r>
            <a:endParaRPr kumimoji="0" lang="en-GB" sz="2800" b="1"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5" name="TextBox 24">
            <a:extLst>
              <a:ext uri="{FF2B5EF4-FFF2-40B4-BE49-F238E27FC236}">
                <a16:creationId xmlns:a16="http://schemas.microsoft.com/office/drawing/2014/main" id="{C87986EA-2E83-B6AD-51D7-E54529F7E2A8}"/>
              </a:ext>
            </a:extLst>
          </p:cNvPr>
          <p:cNvSpPr txBox="1"/>
          <p:nvPr/>
        </p:nvSpPr>
        <p:spPr>
          <a:xfrm>
            <a:off x="7610885" y="4741426"/>
            <a:ext cx="4270872" cy="516360"/>
          </a:xfrm>
          <a:prstGeom prst="rect">
            <a:avLst/>
          </a:prstGeom>
          <a:solidFill>
            <a:schemeClr val="tx2">
              <a:lumMod val="60000"/>
              <a:lumOff val="40000"/>
            </a:schemeClr>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to</a:t>
            </a:r>
            <a:r>
              <a:rPr kumimoji="0" lang="de-DE" sz="2800" b="1" i="0" u="none" strike="noStrike" kern="1200" cap="none" spc="0" normalizeH="0" baseline="0" noProof="0" dirty="0">
                <a:ln>
                  <a:noFill/>
                </a:ln>
                <a:solidFill>
                  <a:srgbClr val="3D3C3C"/>
                </a:solidFill>
                <a:effectLst/>
                <a:uLnTx/>
                <a:uFillTx/>
                <a:latin typeface="Century Gothic"/>
                <a:ea typeface="+mn-ea"/>
                <a:cs typeface="+mn-cs"/>
              </a:rPr>
              <a:t> </a:t>
            </a: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be</a:t>
            </a:r>
            <a:r>
              <a:rPr kumimoji="0" lang="de-DE" sz="2800" b="1" i="0" u="none" strike="noStrike" kern="1200" cap="none" spc="0" normalizeH="0" baseline="0" noProof="0" dirty="0">
                <a:ln>
                  <a:noFill/>
                </a:ln>
                <a:solidFill>
                  <a:srgbClr val="3D3C3C"/>
                </a:solidFill>
                <a:effectLst/>
                <a:uLnTx/>
                <a:uFillTx/>
                <a:latin typeface="Century Gothic"/>
                <a:ea typeface="+mn-ea"/>
                <a:cs typeface="+mn-cs"/>
              </a:rPr>
              <a:t> valid, </a:t>
            </a: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true</a:t>
            </a:r>
            <a:endParaRPr kumimoji="0" lang="en-GB" sz="2800" b="1"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6" name="TextBox 25">
            <a:extLst>
              <a:ext uri="{FF2B5EF4-FFF2-40B4-BE49-F238E27FC236}">
                <a16:creationId xmlns:a16="http://schemas.microsoft.com/office/drawing/2014/main" id="{69868BD4-0607-EDF5-8EFE-E537D613C02A}"/>
              </a:ext>
            </a:extLst>
          </p:cNvPr>
          <p:cNvSpPr txBox="1"/>
          <p:nvPr/>
        </p:nvSpPr>
        <p:spPr>
          <a:xfrm>
            <a:off x="7610885" y="4108352"/>
            <a:ext cx="4270872" cy="516360"/>
          </a:xfrm>
          <a:prstGeom prst="rect">
            <a:avLst/>
          </a:prstGeom>
          <a:solidFill>
            <a:schemeClr val="tx2">
              <a:lumMod val="60000"/>
              <a:lumOff val="40000"/>
            </a:schemeClr>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knowledge</a:t>
            </a:r>
            <a:endParaRPr kumimoji="0" lang="en-GB" sz="2800" b="1"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7" name="TextBox 26">
            <a:extLst>
              <a:ext uri="{FF2B5EF4-FFF2-40B4-BE49-F238E27FC236}">
                <a16:creationId xmlns:a16="http://schemas.microsoft.com/office/drawing/2014/main" id="{F5D76C5A-0969-A77E-26FC-BE79A6597FF2}"/>
              </a:ext>
            </a:extLst>
          </p:cNvPr>
          <p:cNvSpPr txBox="1"/>
          <p:nvPr/>
        </p:nvSpPr>
        <p:spPr>
          <a:xfrm>
            <a:off x="310242" y="4108352"/>
            <a:ext cx="4270872" cy="516360"/>
          </a:xfrm>
          <a:prstGeom prst="rect">
            <a:avLst/>
          </a:prstGeom>
          <a:solidFill>
            <a:schemeClr val="accent1">
              <a:lumMod val="20000"/>
              <a:lumOff val="80000"/>
            </a:schemeClr>
          </a:solidFill>
        </p:spPr>
        <p:txBody>
          <a:bodyPr wrap="square" rtlCol="0">
            <a:spAutoFit/>
          </a:bodyPr>
          <a:lstStyle/>
          <a:p>
            <a:pPr>
              <a:lnSpc>
                <a:spcPct val="107000"/>
              </a:lnSpc>
              <a:spcAft>
                <a:spcPts val="800"/>
              </a:spcAft>
              <a:defRPr/>
            </a:pPr>
            <a:r>
              <a:rPr lang="de-DE" sz="2800" b="1" dirty="0">
                <a:effectLst/>
                <a:latin typeface="+mn-lt"/>
                <a:ea typeface="Calibri" panose="020F0502020204030204" pitchFamily="34" charset="0"/>
                <a:cs typeface="Times New Roman" panose="02020603050405020304" pitchFamily="18" charset="0"/>
              </a:rPr>
              <a:t>Wissenschaftler (der)</a:t>
            </a:r>
            <a:endParaRPr lang="de-DE" sz="2800" b="1" dirty="0">
              <a:effectLst/>
              <a:latin typeface="+mn-lt"/>
            </a:endParaRPr>
          </a:p>
        </p:txBody>
      </p:sp>
      <p:sp>
        <p:nvSpPr>
          <p:cNvPr id="30" name="TextBox 29">
            <a:extLst>
              <a:ext uri="{FF2B5EF4-FFF2-40B4-BE49-F238E27FC236}">
                <a16:creationId xmlns:a16="http://schemas.microsoft.com/office/drawing/2014/main" id="{DF084C7F-D638-EBA1-8187-A5F25072BCB8}"/>
              </a:ext>
            </a:extLst>
          </p:cNvPr>
          <p:cNvSpPr txBox="1"/>
          <p:nvPr/>
        </p:nvSpPr>
        <p:spPr>
          <a:xfrm>
            <a:off x="310242" y="4754962"/>
            <a:ext cx="4270872" cy="516360"/>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800" b="1" i="0" u="none" strike="noStrike" kern="1200" cap="none" spc="0" normalizeH="0" baseline="0" noProof="0" dirty="0">
                <a:ln>
                  <a:noFill/>
                </a:ln>
                <a:solidFill>
                  <a:srgbClr val="3D3C3C"/>
                </a:solidFill>
                <a:effectLst/>
                <a:uLnTx/>
                <a:uFillTx/>
                <a:latin typeface="Century Gothic"/>
                <a:ea typeface="+mn-ea"/>
                <a:cs typeface="+mn-cs"/>
              </a:rPr>
              <a:t>Kenntnis (die)</a:t>
            </a:r>
            <a:endParaRPr kumimoji="0" lang="en-GB" sz="2800" b="1"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31" name="TextBox 30">
            <a:extLst>
              <a:ext uri="{FF2B5EF4-FFF2-40B4-BE49-F238E27FC236}">
                <a16:creationId xmlns:a16="http://schemas.microsoft.com/office/drawing/2014/main" id="{CBE3F060-07B6-2581-34FF-BF093F2B7938}"/>
              </a:ext>
            </a:extLst>
          </p:cNvPr>
          <p:cNvSpPr txBox="1"/>
          <p:nvPr/>
        </p:nvSpPr>
        <p:spPr>
          <a:xfrm>
            <a:off x="323985" y="5384360"/>
            <a:ext cx="4270872" cy="516360"/>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800" b="1" i="0" u="none" strike="noStrike" kern="1200" cap="none" spc="0" normalizeH="0" baseline="0" noProof="0" dirty="0">
                <a:ln>
                  <a:noFill/>
                </a:ln>
                <a:solidFill>
                  <a:srgbClr val="3D3C3C"/>
                </a:solidFill>
                <a:effectLst/>
                <a:uLnTx/>
                <a:uFillTx/>
                <a:latin typeface="Century Gothic"/>
                <a:ea typeface="+mn-ea"/>
                <a:cs typeface="+mn-cs"/>
              </a:rPr>
              <a:t>Macht (die)</a:t>
            </a:r>
            <a:endParaRPr kumimoji="0" lang="en-GB" sz="2800" b="1"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1" name="TextBox 50">
            <a:extLst>
              <a:ext uri="{FF2B5EF4-FFF2-40B4-BE49-F238E27FC236}">
                <a16:creationId xmlns:a16="http://schemas.microsoft.com/office/drawing/2014/main" id="{93A9A041-4090-B31D-0B58-C783AA7F4BFF}"/>
              </a:ext>
            </a:extLst>
          </p:cNvPr>
          <p:cNvSpPr txBox="1"/>
          <p:nvPr/>
        </p:nvSpPr>
        <p:spPr>
          <a:xfrm>
            <a:off x="2705626" y="984718"/>
            <a:ext cx="4270872" cy="516360"/>
          </a:xfrm>
          <a:prstGeom prst="rect">
            <a:avLst/>
          </a:prstGeom>
          <a:solidFill>
            <a:schemeClr val="tx2">
              <a:lumMod val="60000"/>
              <a:lumOff val="40000"/>
            </a:schemeClr>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about</a:t>
            </a:r>
            <a:r>
              <a:rPr kumimoji="0" lang="de-DE" sz="2800" b="1" i="0" u="none" strike="noStrike" kern="1200" cap="none" spc="0" normalizeH="0" baseline="0" noProof="0" dirty="0">
                <a:ln>
                  <a:noFill/>
                </a:ln>
                <a:solidFill>
                  <a:srgbClr val="3D3C3C"/>
                </a:solidFill>
                <a:effectLst/>
                <a:uLnTx/>
                <a:uFillTx/>
                <a:latin typeface="Century Gothic"/>
                <a:ea typeface="+mn-ea"/>
                <a:cs typeface="+mn-cs"/>
              </a:rPr>
              <a:t>, </a:t>
            </a: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approximately</a:t>
            </a:r>
            <a:endParaRPr kumimoji="0" lang="en-GB" sz="2800" b="1"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3" name="TextBox 52">
            <a:extLst>
              <a:ext uri="{FF2B5EF4-FFF2-40B4-BE49-F238E27FC236}">
                <a16:creationId xmlns:a16="http://schemas.microsoft.com/office/drawing/2014/main" id="{2DD2058D-B7E0-80CF-F389-5B6E64550C58}"/>
              </a:ext>
            </a:extLst>
          </p:cNvPr>
          <p:cNvSpPr txBox="1"/>
          <p:nvPr/>
        </p:nvSpPr>
        <p:spPr>
          <a:xfrm>
            <a:off x="2705626" y="1619142"/>
            <a:ext cx="4270872" cy="516360"/>
          </a:xfrm>
          <a:prstGeom prst="rect">
            <a:avLst/>
          </a:prstGeom>
          <a:solidFill>
            <a:schemeClr val="tx2">
              <a:lumMod val="60000"/>
              <a:lumOff val="40000"/>
            </a:schemeClr>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to</a:t>
            </a:r>
            <a:r>
              <a:rPr kumimoji="0" lang="de-DE" sz="2800" b="1" i="0" u="none" strike="noStrike" kern="1200" cap="none" spc="0" normalizeH="0" baseline="0" noProof="0" dirty="0">
                <a:ln>
                  <a:noFill/>
                </a:ln>
                <a:solidFill>
                  <a:srgbClr val="3D3C3C"/>
                </a:solidFill>
                <a:effectLst/>
                <a:uLnTx/>
                <a:uFillTx/>
                <a:latin typeface="Century Gothic"/>
                <a:ea typeface="+mn-ea"/>
                <a:cs typeface="+mn-cs"/>
              </a:rPr>
              <a:t> </a:t>
            </a: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be</a:t>
            </a:r>
            <a:r>
              <a:rPr kumimoji="0" lang="de-DE" sz="2800" b="1" i="0" u="none" strike="noStrike" kern="1200" cap="none" spc="0" normalizeH="0" baseline="0" noProof="0" dirty="0">
                <a:ln>
                  <a:noFill/>
                </a:ln>
                <a:solidFill>
                  <a:srgbClr val="3D3C3C"/>
                </a:solidFill>
                <a:effectLst/>
                <a:uLnTx/>
                <a:uFillTx/>
                <a:latin typeface="Century Gothic"/>
                <a:ea typeface="+mn-ea"/>
                <a:cs typeface="+mn-cs"/>
              </a:rPr>
              <a:t> valid, </a:t>
            </a: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true</a:t>
            </a:r>
            <a:endParaRPr kumimoji="0" lang="en-GB" sz="2800" b="1"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4" name="TextBox 53">
            <a:extLst>
              <a:ext uri="{FF2B5EF4-FFF2-40B4-BE49-F238E27FC236}">
                <a16:creationId xmlns:a16="http://schemas.microsoft.com/office/drawing/2014/main" id="{4BA88888-6048-483F-8CE4-898D27530E5A}"/>
              </a:ext>
            </a:extLst>
          </p:cNvPr>
          <p:cNvSpPr txBox="1"/>
          <p:nvPr/>
        </p:nvSpPr>
        <p:spPr>
          <a:xfrm>
            <a:off x="2709527" y="2227488"/>
            <a:ext cx="4270872" cy="516360"/>
          </a:xfrm>
          <a:prstGeom prst="rect">
            <a:avLst/>
          </a:prstGeom>
          <a:solidFill>
            <a:schemeClr val="tx2">
              <a:lumMod val="60000"/>
              <a:lumOff val="40000"/>
            </a:schemeClr>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to</a:t>
            </a:r>
            <a:r>
              <a:rPr kumimoji="0" lang="de-DE" sz="2800" b="1" i="0" u="none" strike="noStrike" kern="1200" cap="none" spc="0" normalizeH="0" baseline="0" noProof="0" dirty="0">
                <a:ln>
                  <a:noFill/>
                </a:ln>
                <a:solidFill>
                  <a:srgbClr val="3D3C3C"/>
                </a:solidFill>
                <a:effectLst/>
                <a:uLnTx/>
                <a:uFillTx/>
                <a:latin typeface="Century Gothic"/>
                <a:ea typeface="+mn-ea"/>
                <a:cs typeface="+mn-cs"/>
              </a:rPr>
              <a:t> </a:t>
            </a: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affect</a:t>
            </a:r>
            <a:r>
              <a:rPr kumimoji="0" lang="de-DE" sz="2800" b="1" i="0" u="none" strike="noStrike" kern="1200" cap="none" spc="0" normalizeH="0" baseline="0" noProof="0" dirty="0">
                <a:ln>
                  <a:noFill/>
                </a:ln>
                <a:solidFill>
                  <a:srgbClr val="3D3C3C"/>
                </a:solidFill>
                <a:effectLst/>
                <a:uLnTx/>
                <a:uFillTx/>
                <a:latin typeface="Century Gothic"/>
                <a:ea typeface="+mn-ea"/>
                <a:cs typeface="+mn-cs"/>
              </a:rPr>
              <a:t>, </a:t>
            </a: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concern</a:t>
            </a:r>
            <a:endParaRPr kumimoji="0" lang="en-GB" sz="2800" b="1"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5" name="TextBox 54">
            <a:extLst>
              <a:ext uri="{FF2B5EF4-FFF2-40B4-BE49-F238E27FC236}">
                <a16:creationId xmlns:a16="http://schemas.microsoft.com/office/drawing/2014/main" id="{57A79628-73AB-335C-5616-9E1365392736}"/>
              </a:ext>
            </a:extLst>
          </p:cNvPr>
          <p:cNvSpPr txBox="1"/>
          <p:nvPr/>
        </p:nvSpPr>
        <p:spPr>
          <a:xfrm>
            <a:off x="2705626" y="2862791"/>
            <a:ext cx="4270872" cy="516360"/>
          </a:xfrm>
          <a:prstGeom prst="rect">
            <a:avLst/>
          </a:prstGeom>
          <a:solidFill>
            <a:schemeClr val="tx2">
              <a:lumMod val="60000"/>
              <a:lumOff val="40000"/>
            </a:schemeClr>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content</a:t>
            </a:r>
            <a:r>
              <a:rPr kumimoji="0" lang="de-DE" sz="2800" b="1" i="0" u="none" strike="noStrike" kern="1200" cap="none" spc="0" normalizeH="0" baseline="0" noProof="0" dirty="0">
                <a:ln>
                  <a:noFill/>
                </a:ln>
                <a:solidFill>
                  <a:srgbClr val="3D3C3C"/>
                </a:solidFill>
                <a:effectLst/>
                <a:uLnTx/>
                <a:uFillTx/>
                <a:latin typeface="Century Gothic"/>
                <a:ea typeface="+mn-ea"/>
                <a:cs typeface="+mn-cs"/>
              </a:rPr>
              <a:t>, </a:t>
            </a: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plot</a:t>
            </a:r>
            <a:endParaRPr kumimoji="0" lang="en-GB" sz="2800" b="1"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6" name="TextBox 55">
            <a:extLst>
              <a:ext uri="{FF2B5EF4-FFF2-40B4-BE49-F238E27FC236}">
                <a16:creationId xmlns:a16="http://schemas.microsoft.com/office/drawing/2014/main" id="{AE66CE1A-4F83-DCDE-A125-A5325001BA1B}"/>
              </a:ext>
            </a:extLst>
          </p:cNvPr>
          <p:cNvSpPr txBox="1"/>
          <p:nvPr/>
        </p:nvSpPr>
        <p:spPr>
          <a:xfrm>
            <a:off x="3960562" y="4105564"/>
            <a:ext cx="3540616" cy="516360"/>
          </a:xfrm>
          <a:prstGeom prst="rect">
            <a:avLst/>
          </a:prstGeom>
          <a:solidFill>
            <a:schemeClr val="tx2">
              <a:lumMod val="60000"/>
              <a:lumOff val="40000"/>
            </a:schemeClr>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scholar</a:t>
            </a:r>
            <a:r>
              <a:rPr kumimoji="0" lang="de-DE" sz="2800" b="1" i="0" u="none" strike="noStrike" kern="1200" cap="none" spc="0" normalizeH="0" baseline="0" noProof="0" dirty="0">
                <a:ln>
                  <a:noFill/>
                </a:ln>
                <a:solidFill>
                  <a:srgbClr val="3D3C3C"/>
                </a:solidFill>
                <a:effectLst/>
                <a:uLnTx/>
                <a:uFillTx/>
                <a:latin typeface="Century Gothic"/>
                <a:ea typeface="+mn-ea"/>
                <a:cs typeface="+mn-cs"/>
              </a:rPr>
              <a:t>, </a:t>
            </a: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scientist</a:t>
            </a:r>
            <a:endParaRPr kumimoji="0" lang="en-GB" sz="2800" b="1"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7" name="TextBox 56">
            <a:extLst>
              <a:ext uri="{FF2B5EF4-FFF2-40B4-BE49-F238E27FC236}">
                <a16:creationId xmlns:a16="http://schemas.microsoft.com/office/drawing/2014/main" id="{4E560BAC-3BE2-6921-02F5-9171DF4D9B98}"/>
              </a:ext>
            </a:extLst>
          </p:cNvPr>
          <p:cNvSpPr txBox="1"/>
          <p:nvPr/>
        </p:nvSpPr>
        <p:spPr>
          <a:xfrm>
            <a:off x="3960563" y="4765350"/>
            <a:ext cx="3540616" cy="516360"/>
          </a:xfrm>
          <a:prstGeom prst="rect">
            <a:avLst/>
          </a:prstGeom>
          <a:solidFill>
            <a:schemeClr val="tx2">
              <a:lumMod val="60000"/>
              <a:lumOff val="40000"/>
            </a:schemeClr>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knowledge</a:t>
            </a:r>
            <a:endParaRPr kumimoji="0" lang="en-GB" sz="2800" b="1"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8" name="TextBox 57">
            <a:extLst>
              <a:ext uri="{FF2B5EF4-FFF2-40B4-BE49-F238E27FC236}">
                <a16:creationId xmlns:a16="http://schemas.microsoft.com/office/drawing/2014/main" id="{56D84B02-6E8E-78A0-7898-84BD1CD66819}"/>
              </a:ext>
            </a:extLst>
          </p:cNvPr>
          <p:cNvSpPr txBox="1"/>
          <p:nvPr/>
        </p:nvSpPr>
        <p:spPr>
          <a:xfrm>
            <a:off x="3960562" y="3497218"/>
            <a:ext cx="3540617" cy="516360"/>
          </a:xfrm>
          <a:prstGeom prst="rect">
            <a:avLst/>
          </a:prstGeom>
          <a:solidFill>
            <a:schemeClr val="tx2">
              <a:lumMod val="60000"/>
              <a:lumOff val="40000"/>
            </a:schemeClr>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understanding</a:t>
            </a:r>
            <a:endParaRPr kumimoji="0" lang="en-GB" sz="2800" b="1"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9" name="TextBox 58">
            <a:extLst>
              <a:ext uri="{FF2B5EF4-FFF2-40B4-BE49-F238E27FC236}">
                <a16:creationId xmlns:a16="http://schemas.microsoft.com/office/drawing/2014/main" id="{C4E46C4A-3056-163E-BFFB-3806F338354E}"/>
              </a:ext>
            </a:extLst>
          </p:cNvPr>
          <p:cNvSpPr txBox="1"/>
          <p:nvPr/>
        </p:nvSpPr>
        <p:spPr>
          <a:xfrm>
            <a:off x="3960563" y="5379928"/>
            <a:ext cx="3540616" cy="516360"/>
          </a:xfrm>
          <a:prstGeom prst="rect">
            <a:avLst/>
          </a:prstGeom>
          <a:solidFill>
            <a:schemeClr val="tx2">
              <a:lumMod val="60000"/>
              <a:lumOff val="40000"/>
            </a:schemeClr>
          </a:solid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2800" b="1" i="0" u="none" strike="noStrike" kern="1200" cap="none" spc="0" normalizeH="0" baseline="0" noProof="0" dirty="0">
                <a:ln>
                  <a:noFill/>
                </a:ln>
                <a:solidFill>
                  <a:srgbClr val="3D3C3C"/>
                </a:solidFill>
                <a:effectLst/>
                <a:uLnTx/>
                <a:uFillTx/>
                <a:latin typeface="Century Gothic"/>
                <a:ea typeface="+mn-ea"/>
                <a:cs typeface="+mn-cs"/>
              </a:rPr>
              <a:t>power, </a:t>
            </a:r>
            <a:r>
              <a:rPr kumimoji="0" lang="de-DE" sz="2800" b="1" i="0" u="none" strike="noStrike" kern="1200" cap="none" spc="0" normalizeH="0" baseline="0" noProof="0" dirty="0" err="1">
                <a:ln>
                  <a:noFill/>
                </a:ln>
                <a:solidFill>
                  <a:srgbClr val="3D3C3C"/>
                </a:solidFill>
                <a:effectLst/>
                <a:uLnTx/>
                <a:uFillTx/>
                <a:latin typeface="Century Gothic"/>
                <a:ea typeface="+mn-ea"/>
                <a:cs typeface="+mn-cs"/>
              </a:rPr>
              <a:t>strength</a:t>
            </a:r>
            <a:endParaRPr kumimoji="0" lang="en-GB" sz="2800" b="1"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32" name="Rectangle: Rounded Corners 31">
            <a:extLst>
              <a:ext uri="{FF2B5EF4-FFF2-40B4-BE49-F238E27FC236}">
                <a16:creationId xmlns:a16="http://schemas.microsoft.com/office/drawing/2014/main" id="{5EE14DA2-B247-440B-88FF-27EF4BC4BCE8}"/>
              </a:ext>
            </a:extLst>
          </p:cNvPr>
          <p:cNvSpPr/>
          <p:nvPr/>
        </p:nvSpPr>
        <p:spPr>
          <a:xfrm>
            <a:off x="10870275" y="134248"/>
            <a:ext cx="1228698" cy="40309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Tree>
    <p:extLst>
      <p:ext uri="{BB962C8B-B14F-4D97-AF65-F5344CB8AC3E}">
        <p14:creationId xmlns:p14="http://schemas.microsoft.com/office/powerpoint/2010/main" val="111586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randombar(horizontal)">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randombar(horizontal)">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randombar(horizontal)">
                                      <p:cBhvr>
                                        <p:cTn id="17" dur="5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randombar(horizontal)">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randombar(horizontal)">
                                      <p:cBhvr>
                                        <p:cTn id="27" dur="500"/>
                                        <p:tgtEl>
                                          <p:spTgt spid="5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randombar(horizontal)">
                                      <p:cBhvr>
                                        <p:cTn id="32" dur="500"/>
                                        <p:tgtEl>
                                          <p:spTgt spid="5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randombar(horizontal)">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randombar(horizontal)">
                                      <p:cBhvr>
                                        <p:cTn id="4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3" grpId="0" animBg="1"/>
      <p:bldP spid="54" grpId="0" animBg="1"/>
      <p:bldP spid="55" grpId="0" animBg="1"/>
      <p:bldP spid="56" grpId="0" animBg="1"/>
      <p:bldP spid="57" grpId="0" animBg="1"/>
      <p:bldP spid="58" grpId="0" animBg="1"/>
      <p:bldP spid="5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60A15-29EF-44BE-A6DF-850ABCD3BB72}"/>
              </a:ext>
            </a:extLst>
          </p:cNvPr>
          <p:cNvSpPr>
            <a:spLocks noGrp="1"/>
          </p:cNvSpPr>
          <p:nvPr>
            <p:ph type="title"/>
          </p:nvPr>
        </p:nvSpPr>
        <p:spPr>
          <a:xfrm>
            <a:off x="0" y="213557"/>
            <a:ext cx="2596055" cy="647577"/>
          </a:xfrm>
        </p:spPr>
        <p:txBody>
          <a:bodyPr/>
          <a:lstStyle/>
          <a:p>
            <a:r>
              <a:rPr lang="en-US" dirty="0" err="1"/>
              <a:t>Vokabeln</a:t>
            </a:r>
            <a:endParaRPr lang="en-GB" dirty="0"/>
          </a:p>
        </p:txBody>
      </p:sp>
      <p:sp>
        <p:nvSpPr>
          <p:cNvPr id="7" name="TextBox 6">
            <a:extLst>
              <a:ext uri="{FF2B5EF4-FFF2-40B4-BE49-F238E27FC236}">
                <a16:creationId xmlns:a16="http://schemas.microsoft.com/office/drawing/2014/main" id="{0AE2F48E-3D68-9F6B-246F-158EE40B8ADE}"/>
              </a:ext>
            </a:extLst>
          </p:cNvPr>
          <p:cNvSpPr txBox="1"/>
          <p:nvPr/>
        </p:nvSpPr>
        <p:spPr>
          <a:xfrm>
            <a:off x="2519877" y="234072"/>
            <a:ext cx="876429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Was </a:t>
            </a:r>
            <a:r>
              <a:rPr kumimoji="0" lang="en-GB" sz="3200" b="1" i="0" u="none" strike="noStrike" kern="1200" cap="none" spc="0" normalizeH="0" baseline="0" noProof="0" dirty="0" err="1">
                <a:ln>
                  <a:noFill/>
                </a:ln>
                <a:effectLst/>
                <a:uLnTx/>
                <a:uFillTx/>
                <a:latin typeface="Century Gothic" panose="020B0502020202020204" pitchFamily="34" charset="0"/>
                <a:ea typeface="+mn-ea"/>
                <a:cs typeface="+mn-cs"/>
              </a:rPr>
              <a:t>passt</a:t>
            </a: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effectLst/>
                <a:uLnTx/>
                <a:uFillTx/>
                <a:latin typeface="Century Gothic" panose="020B0502020202020204" pitchFamily="34" charset="0"/>
                <a:ea typeface="+mn-ea"/>
                <a:cs typeface="+mn-cs"/>
              </a:rPr>
              <a:t>zusammen</a:t>
            </a:r>
            <a:r>
              <a:rPr kumimoji="0" lang="en-GB" sz="3200" b="1" i="0" u="none" strike="noStrike" kern="1200" cap="none" spc="0" normalizeH="0" baseline="0" noProof="0" dirty="0">
                <a:ln>
                  <a:noFill/>
                </a:ln>
                <a:effectLst/>
                <a:uLnTx/>
                <a:uFillTx/>
                <a:latin typeface="Century Gothic" panose="020B0502020202020204" pitchFamily="34" charset="0"/>
                <a:ea typeface="+mn-ea"/>
                <a:cs typeface="+mn-cs"/>
              </a:rPr>
              <a:t>? [2/2]</a:t>
            </a:r>
          </a:p>
        </p:txBody>
      </p:sp>
      <p:sp>
        <p:nvSpPr>
          <p:cNvPr id="11" name="TextBox 10">
            <a:extLst>
              <a:ext uri="{FF2B5EF4-FFF2-40B4-BE49-F238E27FC236}">
                <a16:creationId xmlns:a16="http://schemas.microsoft.com/office/drawing/2014/main" id="{201EDC05-6479-41B9-01BD-E80B70C3B385}"/>
              </a:ext>
            </a:extLst>
          </p:cNvPr>
          <p:cNvSpPr txBox="1"/>
          <p:nvPr/>
        </p:nvSpPr>
        <p:spPr>
          <a:xfrm>
            <a:off x="310242" y="1617922"/>
            <a:ext cx="4270872" cy="517770"/>
          </a:xfrm>
          <a:prstGeom prst="rect">
            <a:avLst/>
          </a:prstGeom>
          <a:solidFill>
            <a:schemeClr val="accent1">
              <a:lumMod val="20000"/>
              <a:lumOff val="80000"/>
            </a:schemeClr>
          </a:solidFill>
        </p:spPr>
        <p:txBody>
          <a:bodyPr wrap="square" rtlCol="0">
            <a:spAutoFit/>
          </a:bodyPr>
          <a:lstStyle/>
          <a:p>
            <a:pPr>
              <a:lnSpc>
                <a:spcPct val="107000"/>
              </a:lnSpc>
              <a:spcAft>
                <a:spcPts val="800"/>
              </a:spcAft>
            </a:pPr>
            <a:r>
              <a:rPr lang="de-DE" sz="2800" b="1">
                <a:effectLst/>
                <a:latin typeface="+mn-lt"/>
              </a:rPr>
              <a:t>schrecklich</a:t>
            </a:r>
            <a:endParaRPr lang="en-GB" sz="2800" b="1" dirty="0">
              <a:effectLst/>
              <a:latin typeface="+mn-lt"/>
            </a:endParaRPr>
          </a:p>
        </p:txBody>
      </p:sp>
      <p:sp>
        <p:nvSpPr>
          <p:cNvPr id="12" name="TextBox 11">
            <a:extLst>
              <a:ext uri="{FF2B5EF4-FFF2-40B4-BE49-F238E27FC236}">
                <a16:creationId xmlns:a16="http://schemas.microsoft.com/office/drawing/2014/main" id="{E73EE07E-6861-6B0B-3BD7-F6DD797C138F}"/>
              </a:ext>
            </a:extLst>
          </p:cNvPr>
          <p:cNvSpPr txBox="1"/>
          <p:nvPr/>
        </p:nvSpPr>
        <p:spPr>
          <a:xfrm>
            <a:off x="310242" y="3493357"/>
            <a:ext cx="4270872" cy="517770"/>
          </a:xfrm>
          <a:prstGeom prst="rect">
            <a:avLst/>
          </a:prstGeom>
          <a:solidFill>
            <a:schemeClr val="accent1">
              <a:lumMod val="20000"/>
              <a:lumOff val="80000"/>
            </a:schemeClr>
          </a:solidFill>
        </p:spPr>
        <p:txBody>
          <a:bodyPr wrap="square" rtlCol="0">
            <a:spAutoFit/>
          </a:bodyPr>
          <a:lstStyle/>
          <a:p>
            <a:pPr>
              <a:lnSpc>
                <a:spcPct val="107000"/>
              </a:lnSpc>
              <a:spcAft>
                <a:spcPts val="800"/>
              </a:spcAft>
            </a:pPr>
            <a:r>
              <a:rPr lang="de-DE" sz="2800" b="1">
                <a:effectLst/>
                <a:latin typeface="+mn-lt"/>
              </a:rPr>
              <a:t>auffallen</a:t>
            </a:r>
            <a:endParaRPr lang="de-DE" sz="2800" b="1" dirty="0">
              <a:effectLst/>
              <a:latin typeface="+mn-lt"/>
            </a:endParaRPr>
          </a:p>
        </p:txBody>
      </p:sp>
      <p:sp>
        <p:nvSpPr>
          <p:cNvPr id="13" name="TextBox 12">
            <a:extLst>
              <a:ext uri="{FF2B5EF4-FFF2-40B4-BE49-F238E27FC236}">
                <a16:creationId xmlns:a16="http://schemas.microsoft.com/office/drawing/2014/main" id="{2BE67617-260B-35A6-F180-CD51C3853BDE}"/>
              </a:ext>
            </a:extLst>
          </p:cNvPr>
          <p:cNvSpPr txBox="1"/>
          <p:nvPr/>
        </p:nvSpPr>
        <p:spPr>
          <a:xfrm>
            <a:off x="310242" y="2859803"/>
            <a:ext cx="4270872" cy="517770"/>
          </a:xfrm>
          <a:prstGeom prst="rect">
            <a:avLst/>
          </a:prstGeom>
          <a:solidFill>
            <a:schemeClr val="accent1">
              <a:lumMod val="20000"/>
              <a:lumOff val="80000"/>
            </a:schemeClr>
          </a:solidFill>
        </p:spPr>
        <p:txBody>
          <a:bodyPr wrap="square" rtlCol="0">
            <a:spAutoFit/>
          </a:bodyPr>
          <a:lstStyle/>
          <a:p>
            <a:pPr>
              <a:lnSpc>
                <a:spcPct val="107000"/>
              </a:lnSpc>
              <a:spcAft>
                <a:spcPts val="800"/>
              </a:spcAft>
            </a:pPr>
            <a:r>
              <a:rPr lang="de-DE" sz="2800" b="1">
                <a:effectLst/>
                <a:latin typeface="+mn-lt"/>
              </a:rPr>
              <a:t>entweder</a:t>
            </a:r>
            <a:endParaRPr lang="en-GB" sz="2800" b="1" dirty="0">
              <a:effectLst/>
              <a:latin typeface="+mn-lt"/>
            </a:endParaRPr>
          </a:p>
        </p:txBody>
      </p:sp>
      <p:sp>
        <p:nvSpPr>
          <p:cNvPr id="14" name="TextBox 13">
            <a:extLst>
              <a:ext uri="{FF2B5EF4-FFF2-40B4-BE49-F238E27FC236}">
                <a16:creationId xmlns:a16="http://schemas.microsoft.com/office/drawing/2014/main" id="{8C71A89A-ADFB-36D5-FC16-85FC1F15C1F0}"/>
              </a:ext>
            </a:extLst>
          </p:cNvPr>
          <p:cNvSpPr txBox="1"/>
          <p:nvPr/>
        </p:nvSpPr>
        <p:spPr>
          <a:xfrm>
            <a:off x="310242" y="2226954"/>
            <a:ext cx="4270872" cy="517770"/>
          </a:xfrm>
          <a:prstGeom prst="rect">
            <a:avLst/>
          </a:prstGeom>
          <a:solidFill>
            <a:schemeClr val="accent1">
              <a:lumMod val="20000"/>
              <a:lumOff val="80000"/>
            </a:schemeClr>
          </a:solidFill>
        </p:spPr>
        <p:txBody>
          <a:bodyPr wrap="square" rtlCol="0">
            <a:spAutoFit/>
          </a:bodyPr>
          <a:lstStyle/>
          <a:p>
            <a:pPr>
              <a:lnSpc>
                <a:spcPct val="107000"/>
              </a:lnSpc>
              <a:spcAft>
                <a:spcPts val="800"/>
              </a:spcAft>
            </a:pPr>
            <a:r>
              <a:rPr lang="en-US" sz="2800" b="1">
                <a:effectLst/>
                <a:latin typeface="+mn-lt"/>
              </a:rPr>
              <a:t>erhalten</a:t>
            </a:r>
            <a:endParaRPr lang="en-GB" sz="2800" b="1" dirty="0">
              <a:effectLst/>
              <a:latin typeface="+mn-lt"/>
            </a:endParaRPr>
          </a:p>
        </p:txBody>
      </p:sp>
      <p:sp>
        <p:nvSpPr>
          <p:cNvPr id="17" name="TextBox 16">
            <a:extLst>
              <a:ext uri="{FF2B5EF4-FFF2-40B4-BE49-F238E27FC236}">
                <a16:creationId xmlns:a16="http://schemas.microsoft.com/office/drawing/2014/main" id="{59FBA793-8546-056E-89A6-91B4F7497C85}"/>
              </a:ext>
            </a:extLst>
          </p:cNvPr>
          <p:cNvSpPr txBox="1"/>
          <p:nvPr/>
        </p:nvSpPr>
        <p:spPr>
          <a:xfrm>
            <a:off x="310242" y="1008297"/>
            <a:ext cx="4270872" cy="516360"/>
          </a:xfrm>
          <a:prstGeom prst="rect">
            <a:avLst/>
          </a:prstGeom>
          <a:solidFill>
            <a:schemeClr val="accent1">
              <a:lumMod val="20000"/>
              <a:lumOff val="80000"/>
            </a:schemeClr>
          </a:solidFill>
        </p:spPr>
        <p:txBody>
          <a:bodyPr wrap="square" rtlCol="0">
            <a:spAutoFit/>
          </a:bodyPr>
          <a:lstStyle/>
          <a:p>
            <a:pPr>
              <a:lnSpc>
                <a:spcPct val="107000"/>
              </a:lnSpc>
              <a:spcAft>
                <a:spcPts val="800"/>
              </a:spcAft>
            </a:pPr>
            <a:r>
              <a:rPr lang="de-DE" sz="2800" b="1" dirty="0">
                <a:effectLst/>
                <a:latin typeface="+mn-lt"/>
              </a:rPr>
              <a:t>falls</a:t>
            </a:r>
            <a:r>
              <a:rPr lang="de-DE" sz="2800" dirty="0">
                <a:effectLst/>
                <a:latin typeface="+mn-lt"/>
              </a:rPr>
              <a:t> </a:t>
            </a:r>
          </a:p>
        </p:txBody>
      </p:sp>
      <p:sp>
        <p:nvSpPr>
          <p:cNvPr id="19" name="TextBox 18">
            <a:extLst>
              <a:ext uri="{FF2B5EF4-FFF2-40B4-BE49-F238E27FC236}">
                <a16:creationId xmlns:a16="http://schemas.microsoft.com/office/drawing/2014/main" id="{84C2A137-AFCE-DFE9-75AC-9871C911951E}"/>
              </a:ext>
            </a:extLst>
          </p:cNvPr>
          <p:cNvSpPr txBox="1"/>
          <p:nvPr/>
        </p:nvSpPr>
        <p:spPr>
          <a:xfrm>
            <a:off x="7610885" y="1001453"/>
            <a:ext cx="4270872" cy="516360"/>
          </a:xfrm>
          <a:prstGeom prst="rect">
            <a:avLst/>
          </a:prstGeom>
          <a:solidFill>
            <a:schemeClr val="tx2">
              <a:lumMod val="60000"/>
              <a:lumOff val="40000"/>
            </a:schemeClr>
          </a:solidFill>
        </p:spPr>
        <p:txBody>
          <a:bodyPr wrap="square" rtlCol="0">
            <a:spAutoFit/>
          </a:bodyPr>
          <a:lstStyle/>
          <a:p>
            <a:pPr>
              <a:lnSpc>
                <a:spcPct val="107000"/>
              </a:lnSpc>
              <a:spcAft>
                <a:spcPts val="800"/>
              </a:spcAft>
            </a:pPr>
            <a:r>
              <a:rPr lang="de-DE" sz="2800" b="1" dirty="0" err="1">
                <a:effectLst/>
                <a:latin typeface="+mn-lt"/>
              </a:rPr>
              <a:t>either</a:t>
            </a:r>
            <a:endParaRPr lang="en-GB" sz="2800" b="1" dirty="0">
              <a:effectLst/>
              <a:latin typeface="+mn-lt"/>
            </a:endParaRPr>
          </a:p>
        </p:txBody>
      </p:sp>
      <p:sp>
        <p:nvSpPr>
          <p:cNvPr id="20" name="TextBox 19">
            <a:extLst>
              <a:ext uri="{FF2B5EF4-FFF2-40B4-BE49-F238E27FC236}">
                <a16:creationId xmlns:a16="http://schemas.microsoft.com/office/drawing/2014/main" id="{30CF2B0B-11D2-ECB0-BFBE-961EFD769423}"/>
              </a:ext>
            </a:extLst>
          </p:cNvPr>
          <p:cNvSpPr txBox="1"/>
          <p:nvPr/>
        </p:nvSpPr>
        <p:spPr>
          <a:xfrm>
            <a:off x="7610885" y="2227488"/>
            <a:ext cx="4270872" cy="516360"/>
          </a:xfrm>
          <a:prstGeom prst="rect">
            <a:avLst/>
          </a:prstGeom>
          <a:solidFill>
            <a:schemeClr val="tx2">
              <a:lumMod val="60000"/>
              <a:lumOff val="40000"/>
            </a:schemeClr>
          </a:solidFill>
        </p:spPr>
        <p:txBody>
          <a:bodyPr wrap="square" rtlCol="0">
            <a:spAutoFit/>
          </a:bodyPr>
          <a:lstStyle/>
          <a:p>
            <a:pPr>
              <a:lnSpc>
                <a:spcPct val="107000"/>
              </a:lnSpc>
              <a:spcAft>
                <a:spcPts val="800"/>
              </a:spcAft>
            </a:pPr>
            <a:r>
              <a:rPr lang="de-DE" sz="2800" b="1">
                <a:effectLst/>
                <a:latin typeface="+mn-lt"/>
              </a:rPr>
              <a:t>to give up</a:t>
            </a:r>
            <a:endParaRPr lang="en-GB" sz="2800" b="1" dirty="0">
              <a:effectLst/>
              <a:latin typeface="+mn-lt"/>
            </a:endParaRPr>
          </a:p>
        </p:txBody>
      </p:sp>
      <p:sp>
        <p:nvSpPr>
          <p:cNvPr id="21" name="TextBox 20">
            <a:extLst>
              <a:ext uri="{FF2B5EF4-FFF2-40B4-BE49-F238E27FC236}">
                <a16:creationId xmlns:a16="http://schemas.microsoft.com/office/drawing/2014/main" id="{11B4EE27-02F0-FFF7-3661-EFDAD496C308}"/>
              </a:ext>
            </a:extLst>
          </p:cNvPr>
          <p:cNvSpPr txBox="1"/>
          <p:nvPr/>
        </p:nvSpPr>
        <p:spPr>
          <a:xfrm>
            <a:off x="7610885" y="1624045"/>
            <a:ext cx="4270872" cy="516360"/>
          </a:xfrm>
          <a:prstGeom prst="rect">
            <a:avLst/>
          </a:prstGeom>
          <a:solidFill>
            <a:schemeClr val="tx2">
              <a:lumMod val="60000"/>
              <a:lumOff val="40000"/>
            </a:schemeClr>
          </a:solidFill>
        </p:spPr>
        <p:txBody>
          <a:bodyPr wrap="square" rtlCol="0">
            <a:spAutoFit/>
          </a:bodyPr>
          <a:lstStyle/>
          <a:p>
            <a:pPr>
              <a:lnSpc>
                <a:spcPct val="107000"/>
              </a:lnSpc>
              <a:spcAft>
                <a:spcPts val="800"/>
              </a:spcAft>
            </a:pPr>
            <a:r>
              <a:rPr lang="de-DE" sz="2800" b="1" dirty="0">
                <a:effectLst/>
                <a:latin typeface="+mn-lt"/>
              </a:rPr>
              <a:t>in </a:t>
            </a:r>
            <a:r>
              <a:rPr lang="de-DE" sz="2800" b="1" dirty="0" err="1">
                <a:effectLst/>
                <a:latin typeface="+mn-lt"/>
              </a:rPr>
              <a:t>case</a:t>
            </a:r>
            <a:r>
              <a:rPr lang="de-DE" sz="2800" b="1" dirty="0">
                <a:effectLst/>
                <a:latin typeface="+mn-lt"/>
              </a:rPr>
              <a:t>, </a:t>
            </a:r>
            <a:r>
              <a:rPr lang="de-DE" sz="2800" b="1" dirty="0" err="1">
                <a:effectLst/>
                <a:latin typeface="+mn-lt"/>
              </a:rPr>
              <a:t>if</a:t>
            </a:r>
            <a:r>
              <a:rPr lang="de-DE" sz="2800" b="1" dirty="0">
                <a:effectLst/>
                <a:latin typeface="+mn-lt"/>
              </a:rPr>
              <a:t> </a:t>
            </a:r>
          </a:p>
        </p:txBody>
      </p:sp>
      <p:sp>
        <p:nvSpPr>
          <p:cNvPr id="22" name="TextBox 21">
            <a:extLst>
              <a:ext uri="{FF2B5EF4-FFF2-40B4-BE49-F238E27FC236}">
                <a16:creationId xmlns:a16="http://schemas.microsoft.com/office/drawing/2014/main" id="{B299D41F-C3D7-F5D5-2EDE-4012897874DB}"/>
              </a:ext>
            </a:extLst>
          </p:cNvPr>
          <p:cNvSpPr txBox="1"/>
          <p:nvPr/>
        </p:nvSpPr>
        <p:spPr>
          <a:xfrm>
            <a:off x="7610885" y="2860508"/>
            <a:ext cx="4270872" cy="516360"/>
          </a:xfrm>
          <a:prstGeom prst="rect">
            <a:avLst/>
          </a:prstGeom>
          <a:solidFill>
            <a:schemeClr val="tx2">
              <a:lumMod val="60000"/>
              <a:lumOff val="40000"/>
            </a:schemeClr>
          </a:solidFill>
        </p:spPr>
        <p:txBody>
          <a:bodyPr wrap="square" rtlCol="0">
            <a:spAutoFit/>
          </a:bodyPr>
          <a:lstStyle/>
          <a:p>
            <a:pPr>
              <a:lnSpc>
                <a:spcPct val="107000"/>
              </a:lnSpc>
              <a:spcAft>
                <a:spcPts val="800"/>
              </a:spcAft>
            </a:pPr>
            <a:r>
              <a:rPr lang="de-DE" sz="2800" b="1">
                <a:effectLst/>
                <a:latin typeface="+mn-lt"/>
              </a:rPr>
              <a:t>to stand out, notice</a:t>
            </a:r>
            <a:endParaRPr lang="de-DE" sz="2800" b="1" dirty="0">
              <a:effectLst/>
              <a:latin typeface="+mn-lt"/>
            </a:endParaRPr>
          </a:p>
        </p:txBody>
      </p:sp>
      <p:sp>
        <p:nvSpPr>
          <p:cNvPr id="23" name="TextBox 22">
            <a:extLst>
              <a:ext uri="{FF2B5EF4-FFF2-40B4-BE49-F238E27FC236}">
                <a16:creationId xmlns:a16="http://schemas.microsoft.com/office/drawing/2014/main" id="{F3B680B4-50ED-4B08-C19B-BAC79D4B7CAF}"/>
              </a:ext>
            </a:extLst>
          </p:cNvPr>
          <p:cNvSpPr txBox="1"/>
          <p:nvPr/>
        </p:nvSpPr>
        <p:spPr>
          <a:xfrm>
            <a:off x="7610885" y="3494062"/>
            <a:ext cx="4270872" cy="516360"/>
          </a:xfrm>
          <a:prstGeom prst="rect">
            <a:avLst/>
          </a:prstGeom>
          <a:solidFill>
            <a:schemeClr val="tx2">
              <a:lumMod val="60000"/>
              <a:lumOff val="40000"/>
            </a:schemeClr>
          </a:solidFill>
        </p:spPr>
        <p:txBody>
          <a:bodyPr wrap="square" rtlCol="0">
            <a:spAutoFit/>
          </a:bodyPr>
          <a:lstStyle/>
          <a:p>
            <a:pPr>
              <a:lnSpc>
                <a:spcPct val="107000"/>
              </a:lnSpc>
              <a:spcAft>
                <a:spcPts val="800"/>
              </a:spcAft>
            </a:pPr>
            <a:r>
              <a:rPr lang="de-DE" sz="2800" b="1">
                <a:effectLst/>
                <a:latin typeface="+mn-lt"/>
              </a:rPr>
              <a:t>terrible, terribly</a:t>
            </a:r>
            <a:endParaRPr lang="en-GB" sz="2800" b="1" dirty="0">
              <a:effectLst/>
              <a:latin typeface="+mn-lt"/>
            </a:endParaRPr>
          </a:p>
        </p:txBody>
      </p:sp>
      <p:sp>
        <p:nvSpPr>
          <p:cNvPr id="24" name="TextBox 23">
            <a:extLst>
              <a:ext uri="{FF2B5EF4-FFF2-40B4-BE49-F238E27FC236}">
                <a16:creationId xmlns:a16="http://schemas.microsoft.com/office/drawing/2014/main" id="{9C404766-B2F1-85C6-258E-087D15F8DBE5}"/>
              </a:ext>
            </a:extLst>
          </p:cNvPr>
          <p:cNvSpPr txBox="1"/>
          <p:nvPr/>
        </p:nvSpPr>
        <p:spPr>
          <a:xfrm>
            <a:off x="7610885" y="5364661"/>
            <a:ext cx="4270872" cy="516360"/>
          </a:xfrm>
          <a:prstGeom prst="rect">
            <a:avLst/>
          </a:prstGeom>
          <a:solidFill>
            <a:schemeClr val="tx2">
              <a:lumMod val="60000"/>
              <a:lumOff val="40000"/>
            </a:schemeClr>
          </a:solidFill>
        </p:spPr>
        <p:txBody>
          <a:bodyPr wrap="square" rtlCol="0">
            <a:spAutoFit/>
          </a:bodyPr>
          <a:lstStyle/>
          <a:p>
            <a:pPr>
              <a:lnSpc>
                <a:spcPct val="107000"/>
              </a:lnSpc>
              <a:spcAft>
                <a:spcPts val="800"/>
              </a:spcAft>
            </a:pPr>
            <a:r>
              <a:rPr lang="de-DE" sz="2800" b="1" dirty="0" err="1">
                <a:effectLst/>
                <a:latin typeface="+mn-lt"/>
              </a:rPr>
              <a:t>scientific</a:t>
            </a:r>
            <a:r>
              <a:rPr lang="de-DE" sz="2800" b="1" dirty="0">
                <a:effectLst/>
                <a:latin typeface="+mn-lt"/>
              </a:rPr>
              <a:t>, </a:t>
            </a:r>
            <a:r>
              <a:rPr lang="de-DE" sz="2800" b="1" dirty="0" err="1">
                <a:effectLst/>
                <a:latin typeface="+mn-lt"/>
              </a:rPr>
              <a:t>scholarly</a:t>
            </a:r>
            <a:r>
              <a:rPr lang="de-DE" sz="2800" b="1" dirty="0">
                <a:effectLst/>
                <a:latin typeface="+mn-lt"/>
              </a:rPr>
              <a:t> </a:t>
            </a:r>
            <a:endParaRPr lang="en-GB" sz="2800" b="1" dirty="0">
              <a:effectLst/>
              <a:latin typeface="+mn-lt"/>
            </a:endParaRPr>
          </a:p>
        </p:txBody>
      </p:sp>
      <p:sp>
        <p:nvSpPr>
          <p:cNvPr id="25" name="TextBox 24">
            <a:extLst>
              <a:ext uri="{FF2B5EF4-FFF2-40B4-BE49-F238E27FC236}">
                <a16:creationId xmlns:a16="http://schemas.microsoft.com/office/drawing/2014/main" id="{C87986EA-2E83-B6AD-51D7-E54529F7E2A8}"/>
              </a:ext>
            </a:extLst>
          </p:cNvPr>
          <p:cNvSpPr txBox="1"/>
          <p:nvPr/>
        </p:nvSpPr>
        <p:spPr>
          <a:xfrm>
            <a:off x="7610885" y="4734615"/>
            <a:ext cx="4270872" cy="516360"/>
          </a:xfrm>
          <a:prstGeom prst="rect">
            <a:avLst/>
          </a:prstGeom>
          <a:solidFill>
            <a:schemeClr val="tx2">
              <a:lumMod val="60000"/>
              <a:lumOff val="40000"/>
            </a:schemeClr>
          </a:solidFill>
        </p:spPr>
        <p:txBody>
          <a:bodyPr wrap="square" rtlCol="0">
            <a:spAutoFit/>
          </a:bodyPr>
          <a:lstStyle/>
          <a:p>
            <a:pPr>
              <a:lnSpc>
                <a:spcPct val="107000"/>
              </a:lnSpc>
              <a:spcAft>
                <a:spcPts val="800"/>
              </a:spcAft>
            </a:pPr>
            <a:r>
              <a:rPr lang="de-DE" sz="2800" b="1" dirty="0">
                <a:effectLst/>
                <a:latin typeface="+mn-lt"/>
              </a:rPr>
              <a:t>to receive</a:t>
            </a:r>
            <a:endParaRPr lang="en-GB" sz="2800" b="1" dirty="0">
              <a:effectLst/>
              <a:latin typeface="+mn-lt"/>
            </a:endParaRPr>
          </a:p>
        </p:txBody>
      </p:sp>
      <p:sp>
        <p:nvSpPr>
          <p:cNvPr id="26" name="TextBox 25">
            <a:extLst>
              <a:ext uri="{FF2B5EF4-FFF2-40B4-BE49-F238E27FC236}">
                <a16:creationId xmlns:a16="http://schemas.microsoft.com/office/drawing/2014/main" id="{69868BD4-0607-EDF5-8EFE-E537D613C02A}"/>
              </a:ext>
            </a:extLst>
          </p:cNvPr>
          <p:cNvSpPr txBox="1"/>
          <p:nvPr/>
        </p:nvSpPr>
        <p:spPr>
          <a:xfrm>
            <a:off x="7610885" y="4113071"/>
            <a:ext cx="4270872" cy="516360"/>
          </a:xfrm>
          <a:prstGeom prst="rect">
            <a:avLst/>
          </a:prstGeom>
          <a:solidFill>
            <a:schemeClr val="tx2">
              <a:lumMod val="60000"/>
              <a:lumOff val="40000"/>
            </a:schemeClr>
          </a:solidFill>
        </p:spPr>
        <p:txBody>
          <a:bodyPr wrap="square" rtlCol="0">
            <a:spAutoFit/>
          </a:bodyPr>
          <a:lstStyle/>
          <a:p>
            <a:pPr>
              <a:lnSpc>
                <a:spcPct val="107000"/>
              </a:lnSpc>
              <a:spcAft>
                <a:spcPts val="800"/>
              </a:spcAft>
            </a:pPr>
            <a:r>
              <a:rPr lang="de-DE" sz="2800" b="1">
                <a:effectLst/>
                <a:latin typeface="+mn-lt"/>
              </a:rPr>
              <a:t>to publish</a:t>
            </a:r>
            <a:endParaRPr lang="en-GB" sz="2800" b="1" dirty="0">
              <a:effectLst/>
              <a:latin typeface="+mn-lt"/>
            </a:endParaRPr>
          </a:p>
        </p:txBody>
      </p:sp>
      <p:sp>
        <p:nvSpPr>
          <p:cNvPr id="27" name="TextBox 26">
            <a:extLst>
              <a:ext uri="{FF2B5EF4-FFF2-40B4-BE49-F238E27FC236}">
                <a16:creationId xmlns:a16="http://schemas.microsoft.com/office/drawing/2014/main" id="{F5D76C5A-0969-A77E-26FC-BE79A6597FF2}"/>
              </a:ext>
            </a:extLst>
          </p:cNvPr>
          <p:cNvSpPr txBox="1"/>
          <p:nvPr/>
        </p:nvSpPr>
        <p:spPr>
          <a:xfrm>
            <a:off x="310242" y="4108352"/>
            <a:ext cx="4270872" cy="516360"/>
          </a:xfrm>
          <a:prstGeom prst="rect">
            <a:avLst/>
          </a:prstGeom>
          <a:solidFill>
            <a:schemeClr val="accent1">
              <a:lumMod val="20000"/>
              <a:lumOff val="80000"/>
            </a:schemeClr>
          </a:solidFill>
        </p:spPr>
        <p:txBody>
          <a:bodyPr wrap="square" rtlCol="0">
            <a:spAutoFit/>
          </a:bodyPr>
          <a:lstStyle/>
          <a:p>
            <a:pPr>
              <a:lnSpc>
                <a:spcPct val="107000"/>
              </a:lnSpc>
              <a:spcAft>
                <a:spcPts val="800"/>
              </a:spcAft>
            </a:pPr>
            <a:r>
              <a:rPr lang="de-DE" sz="2800" b="1">
                <a:effectLst/>
                <a:latin typeface="+mn-lt"/>
              </a:rPr>
              <a:t>aufgeben</a:t>
            </a:r>
            <a:endParaRPr lang="en-GB" sz="2800" b="1" dirty="0">
              <a:effectLst/>
              <a:latin typeface="+mn-lt"/>
            </a:endParaRPr>
          </a:p>
        </p:txBody>
      </p:sp>
      <p:sp>
        <p:nvSpPr>
          <p:cNvPr id="30" name="TextBox 29">
            <a:extLst>
              <a:ext uri="{FF2B5EF4-FFF2-40B4-BE49-F238E27FC236}">
                <a16:creationId xmlns:a16="http://schemas.microsoft.com/office/drawing/2014/main" id="{DF084C7F-D638-EBA1-8187-A5F25072BCB8}"/>
              </a:ext>
            </a:extLst>
          </p:cNvPr>
          <p:cNvSpPr txBox="1"/>
          <p:nvPr/>
        </p:nvSpPr>
        <p:spPr>
          <a:xfrm>
            <a:off x="310242" y="4734615"/>
            <a:ext cx="4270872" cy="516360"/>
          </a:xfrm>
          <a:prstGeom prst="rect">
            <a:avLst/>
          </a:prstGeom>
          <a:solidFill>
            <a:schemeClr val="accent1">
              <a:lumMod val="20000"/>
              <a:lumOff val="80000"/>
            </a:schemeClr>
          </a:solidFill>
        </p:spPr>
        <p:txBody>
          <a:bodyPr wrap="square" rtlCol="0">
            <a:spAutoFit/>
          </a:bodyPr>
          <a:lstStyle/>
          <a:p>
            <a:pPr>
              <a:lnSpc>
                <a:spcPct val="107000"/>
              </a:lnSpc>
              <a:spcAft>
                <a:spcPts val="800"/>
              </a:spcAft>
            </a:pPr>
            <a:r>
              <a:rPr lang="de-DE" sz="2800" b="1" dirty="0">
                <a:effectLst/>
                <a:latin typeface="+mn-lt"/>
              </a:rPr>
              <a:t>wissenschaftlich</a:t>
            </a:r>
            <a:endParaRPr lang="en-GB" sz="2800" b="1" dirty="0">
              <a:effectLst/>
              <a:latin typeface="+mn-lt"/>
            </a:endParaRPr>
          </a:p>
        </p:txBody>
      </p:sp>
      <p:sp>
        <p:nvSpPr>
          <p:cNvPr id="31" name="TextBox 30">
            <a:extLst>
              <a:ext uri="{FF2B5EF4-FFF2-40B4-BE49-F238E27FC236}">
                <a16:creationId xmlns:a16="http://schemas.microsoft.com/office/drawing/2014/main" id="{CBE3F060-07B6-2581-34FF-BF093F2B7938}"/>
              </a:ext>
            </a:extLst>
          </p:cNvPr>
          <p:cNvSpPr txBox="1"/>
          <p:nvPr/>
        </p:nvSpPr>
        <p:spPr>
          <a:xfrm>
            <a:off x="310242" y="5364661"/>
            <a:ext cx="4270872" cy="523220"/>
          </a:xfrm>
          <a:prstGeom prst="rect">
            <a:avLst/>
          </a:prstGeom>
          <a:solidFill>
            <a:schemeClr val="accent1">
              <a:lumMod val="20000"/>
              <a:lumOff val="80000"/>
            </a:schemeClr>
          </a:solidFill>
        </p:spPr>
        <p:txBody>
          <a:bodyPr wrap="square" rtlCol="0">
            <a:spAutoFit/>
          </a:bodyPr>
          <a:lstStyle/>
          <a:p>
            <a:r>
              <a:rPr lang="de-DE" sz="2800" b="1" kern="1200">
                <a:solidFill>
                  <a:schemeClr val="dk1"/>
                </a:solidFill>
                <a:effectLst/>
                <a:latin typeface="+mn-lt"/>
                <a:ea typeface="+mn-ea"/>
                <a:cs typeface="+mn-cs"/>
              </a:rPr>
              <a:t>veröffentlichen</a:t>
            </a:r>
            <a:endParaRPr lang="en-GB" sz="2800" b="1" kern="1200" dirty="0">
              <a:solidFill>
                <a:schemeClr val="dk1"/>
              </a:solidFill>
              <a:effectLst/>
              <a:latin typeface="+mn-lt"/>
              <a:ea typeface="+mn-ea"/>
              <a:cs typeface="+mn-cs"/>
            </a:endParaRPr>
          </a:p>
        </p:txBody>
      </p:sp>
      <p:sp>
        <p:nvSpPr>
          <p:cNvPr id="51" name="TextBox 50">
            <a:extLst>
              <a:ext uri="{FF2B5EF4-FFF2-40B4-BE49-F238E27FC236}">
                <a16:creationId xmlns:a16="http://schemas.microsoft.com/office/drawing/2014/main" id="{93A9A041-4090-B31D-0B58-C783AA7F4BFF}"/>
              </a:ext>
            </a:extLst>
          </p:cNvPr>
          <p:cNvSpPr txBox="1"/>
          <p:nvPr/>
        </p:nvSpPr>
        <p:spPr>
          <a:xfrm>
            <a:off x="2709919" y="1003806"/>
            <a:ext cx="4270872" cy="516360"/>
          </a:xfrm>
          <a:prstGeom prst="rect">
            <a:avLst/>
          </a:prstGeom>
          <a:solidFill>
            <a:schemeClr val="tx2">
              <a:lumMod val="60000"/>
              <a:lumOff val="40000"/>
            </a:schemeClr>
          </a:solidFill>
        </p:spPr>
        <p:txBody>
          <a:bodyPr wrap="square" rtlCol="0">
            <a:spAutoFit/>
          </a:bodyPr>
          <a:lstStyle/>
          <a:p>
            <a:pPr>
              <a:lnSpc>
                <a:spcPct val="107000"/>
              </a:lnSpc>
              <a:spcAft>
                <a:spcPts val="800"/>
              </a:spcAft>
            </a:pPr>
            <a:r>
              <a:rPr lang="de-DE" sz="2800" b="1"/>
              <a:t>in case, if </a:t>
            </a:r>
            <a:endParaRPr lang="de-DE" sz="2800" b="1" dirty="0"/>
          </a:p>
        </p:txBody>
      </p:sp>
      <p:sp>
        <p:nvSpPr>
          <p:cNvPr id="53" name="TextBox 52">
            <a:extLst>
              <a:ext uri="{FF2B5EF4-FFF2-40B4-BE49-F238E27FC236}">
                <a16:creationId xmlns:a16="http://schemas.microsoft.com/office/drawing/2014/main" id="{2DD2058D-B7E0-80CF-F389-5B6E64550C58}"/>
              </a:ext>
            </a:extLst>
          </p:cNvPr>
          <p:cNvSpPr txBox="1"/>
          <p:nvPr/>
        </p:nvSpPr>
        <p:spPr>
          <a:xfrm>
            <a:off x="2709527" y="1619119"/>
            <a:ext cx="4270872" cy="516360"/>
          </a:xfrm>
          <a:prstGeom prst="rect">
            <a:avLst/>
          </a:prstGeom>
          <a:solidFill>
            <a:schemeClr val="tx2">
              <a:lumMod val="60000"/>
              <a:lumOff val="40000"/>
            </a:schemeClr>
          </a:solidFill>
        </p:spPr>
        <p:txBody>
          <a:bodyPr wrap="square" rtlCol="0">
            <a:spAutoFit/>
          </a:bodyPr>
          <a:lstStyle/>
          <a:p>
            <a:pPr>
              <a:lnSpc>
                <a:spcPct val="107000"/>
              </a:lnSpc>
              <a:spcAft>
                <a:spcPts val="800"/>
              </a:spcAft>
            </a:pPr>
            <a:r>
              <a:rPr lang="de-DE" sz="2800" b="1"/>
              <a:t>terrible, terribly</a:t>
            </a:r>
            <a:endParaRPr lang="en-GB" sz="2800" b="1" dirty="0"/>
          </a:p>
        </p:txBody>
      </p:sp>
      <p:sp>
        <p:nvSpPr>
          <p:cNvPr id="54" name="TextBox 53">
            <a:extLst>
              <a:ext uri="{FF2B5EF4-FFF2-40B4-BE49-F238E27FC236}">
                <a16:creationId xmlns:a16="http://schemas.microsoft.com/office/drawing/2014/main" id="{4BA88888-6048-483F-8CE4-898D27530E5A}"/>
              </a:ext>
            </a:extLst>
          </p:cNvPr>
          <p:cNvSpPr txBox="1"/>
          <p:nvPr/>
        </p:nvSpPr>
        <p:spPr>
          <a:xfrm>
            <a:off x="2709527" y="2227488"/>
            <a:ext cx="4270872" cy="516360"/>
          </a:xfrm>
          <a:prstGeom prst="rect">
            <a:avLst/>
          </a:prstGeom>
          <a:solidFill>
            <a:schemeClr val="tx2">
              <a:lumMod val="60000"/>
              <a:lumOff val="40000"/>
            </a:schemeClr>
          </a:solidFill>
        </p:spPr>
        <p:txBody>
          <a:bodyPr wrap="square" rtlCol="0">
            <a:spAutoFit/>
          </a:bodyPr>
          <a:lstStyle/>
          <a:p>
            <a:pPr>
              <a:lnSpc>
                <a:spcPct val="107000"/>
              </a:lnSpc>
              <a:spcAft>
                <a:spcPts val="800"/>
              </a:spcAft>
            </a:pPr>
            <a:r>
              <a:rPr lang="de-DE" sz="2800" b="1" dirty="0"/>
              <a:t>to receive</a:t>
            </a:r>
            <a:endParaRPr lang="en-GB" sz="2800" b="1" dirty="0"/>
          </a:p>
        </p:txBody>
      </p:sp>
      <p:sp>
        <p:nvSpPr>
          <p:cNvPr id="55" name="TextBox 54">
            <a:extLst>
              <a:ext uri="{FF2B5EF4-FFF2-40B4-BE49-F238E27FC236}">
                <a16:creationId xmlns:a16="http://schemas.microsoft.com/office/drawing/2014/main" id="{57A79628-73AB-335C-5616-9E1365392736}"/>
              </a:ext>
            </a:extLst>
          </p:cNvPr>
          <p:cNvSpPr txBox="1"/>
          <p:nvPr/>
        </p:nvSpPr>
        <p:spPr>
          <a:xfrm>
            <a:off x="2709527" y="2861213"/>
            <a:ext cx="4270872" cy="516360"/>
          </a:xfrm>
          <a:prstGeom prst="rect">
            <a:avLst/>
          </a:prstGeom>
          <a:solidFill>
            <a:schemeClr val="tx2">
              <a:lumMod val="60000"/>
              <a:lumOff val="40000"/>
            </a:schemeClr>
          </a:solidFill>
        </p:spPr>
        <p:txBody>
          <a:bodyPr wrap="square" rtlCol="0">
            <a:spAutoFit/>
          </a:bodyPr>
          <a:lstStyle/>
          <a:p>
            <a:pPr>
              <a:lnSpc>
                <a:spcPct val="107000"/>
              </a:lnSpc>
              <a:spcAft>
                <a:spcPts val="800"/>
              </a:spcAft>
            </a:pPr>
            <a:r>
              <a:rPr lang="de-DE" sz="2800" b="1"/>
              <a:t>either</a:t>
            </a:r>
            <a:endParaRPr lang="en-GB" sz="2800" b="1" dirty="0"/>
          </a:p>
        </p:txBody>
      </p:sp>
      <p:sp>
        <p:nvSpPr>
          <p:cNvPr id="56" name="TextBox 55">
            <a:extLst>
              <a:ext uri="{FF2B5EF4-FFF2-40B4-BE49-F238E27FC236}">
                <a16:creationId xmlns:a16="http://schemas.microsoft.com/office/drawing/2014/main" id="{AE66CE1A-4F83-DCDE-A125-A5325001BA1B}"/>
              </a:ext>
            </a:extLst>
          </p:cNvPr>
          <p:cNvSpPr txBox="1"/>
          <p:nvPr/>
        </p:nvSpPr>
        <p:spPr>
          <a:xfrm>
            <a:off x="3960563" y="4113071"/>
            <a:ext cx="3540616" cy="516360"/>
          </a:xfrm>
          <a:prstGeom prst="rect">
            <a:avLst/>
          </a:prstGeom>
          <a:solidFill>
            <a:schemeClr val="tx2">
              <a:lumMod val="60000"/>
              <a:lumOff val="40000"/>
            </a:schemeClr>
          </a:solidFill>
        </p:spPr>
        <p:txBody>
          <a:bodyPr wrap="square" rtlCol="0">
            <a:spAutoFit/>
          </a:bodyPr>
          <a:lstStyle/>
          <a:p>
            <a:pPr>
              <a:lnSpc>
                <a:spcPct val="107000"/>
              </a:lnSpc>
              <a:spcAft>
                <a:spcPts val="800"/>
              </a:spcAft>
            </a:pPr>
            <a:r>
              <a:rPr lang="de-DE" sz="2800" b="1"/>
              <a:t>to give up</a:t>
            </a:r>
            <a:endParaRPr lang="en-GB" sz="2800" b="1" dirty="0"/>
          </a:p>
        </p:txBody>
      </p:sp>
      <p:sp>
        <p:nvSpPr>
          <p:cNvPr id="57" name="TextBox 56">
            <a:extLst>
              <a:ext uri="{FF2B5EF4-FFF2-40B4-BE49-F238E27FC236}">
                <a16:creationId xmlns:a16="http://schemas.microsoft.com/office/drawing/2014/main" id="{4E560BAC-3BE2-6921-02F5-9171DF4D9B98}"/>
              </a:ext>
            </a:extLst>
          </p:cNvPr>
          <p:cNvSpPr txBox="1"/>
          <p:nvPr/>
        </p:nvSpPr>
        <p:spPr>
          <a:xfrm>
            <a:off x="3960563" y="4723718"/>
            <a:ext cx="3540616" cy="516360"/>
          </a:xfrm>
          <a:prstGeom prst="rect">
            <a:avLst/>
          </a:prstGeom>
          <a:solidFill>
            <a:schemeClr val="tx2">
              <a:lumMod val="60000"/>
              <a:lumOff val="40000"/>
            </a:schemeClr>
          </a:solidFill>
        </p:spPr>
        <p:txBody>
          <a:bodyPr wrap="square" rtlCol="0">
            <a:spAutoFit/>
          </a:bodyPr>
          <a:lstStyle/>
          <a:p>
            <a:pPr>
              <a:lnSpc>
                <a:spcPct val="107000"/>
              </a:lnSpc>
              <a:spcAft>
                <a:spcPts val="800"/>
              </a:spcAft>
            </a:pPr>
            <a:r>
              <a:rPr lang="de-DE" sz="2800" b="1"/>
              <a:t>scientific, scholarly </a:t>
            </a:r>
            <a:endParaRPr lang="en-GB" sz="2800" b="1" dirty="0"/>
          </a:p>
        </p:txBody>
      </p:sp>
      <p:sp>
        <p:nvSpPr>
          <p:cNvPr id="58" name="TextBox 57">
            <a:extLst>
              <a:ext uri="{FF2B5EF4-FFF2-40B4-BE49-F238E27FC236}">
                <a16:creationId xmlns:a16="http://schemas.microsoft.com/office/drawing/2014/main" id="{56D84B02-6E8E-78A0-7898-84BD1CD66819}"/>
              </a:ext>
            </a:extLst>
          </p:cNvPr>
          <p:cNvSpPr txBox="1"/>
          <p:nvPr/>
        </p:nvSpPr>
        <p:spPr>
          <a:xfrm>
            <a:off x="3960562" y="3498006"/>
            <a:ext cx="3540617" cy="516360"/>
          </a:xfrm>
          <a:prstGeom prst="rect">
            <a:avLst/>
          </a:prstGeom>
          <a:solidFill>
            <a:schemeClr val="tx2">
              <a:lumMod val="60000"/>
              <a:lumOff val="40000"/>
            </a:schemeClr>
          </a:solidFill>
        </p:spPr>
        <p:txBody>
          <a:bodyPr wrap="square" rtlCol="0">
            <a:spAutoFit/>
          </a:bodyPr>
          <a:lstStyle/>
          <a:p>
            <a:pPr>
              <a:lnSpc>
                <a:spcPct val="107000"/>
              </a:lnSpc>
              <a:spcAft>
                <a:spcPts val="800"/>
              </a:spcAft>
            </a:pPr>
            <a:r>
              <a:rPr lang="de-DE" sz="2800" b="1"/>
              <a:t>to stand out, notice</a:t>
            </a:r>
            <a:endParaRPr lang="de-DE" sz="2800" b="1" dirty="0"/>
          </a:p>
        </p:txBody>
      </p:sp>
      <p:sp>
        <p:nvSpPr>
          <p:cNvPr id="59" name="TextBox 58">
            <a:extLst>
              <a:ext uri="{FF2B5EF4-FFF2-40B4-BE49-F238E27FC236}">
                <a16:creationId xmlns:a16="http://schemas.microsoft.com/office/drawing/2014/main" id="{C4E46C4A-3056-163E-BFFB-3806F338354E}"/>
              </a:ext>
            </a:extLst>
          </p:cNvPr>
          <p:cNvSpPr txBox="1"/>
          <p:nvPr/>
        </p:nvSpPr>
        <p:spPr>
          <a:xfrm>
            <a:off x="3960563" y="5366302"/>
            <a:ext cx="3540616" cy="516360"/>
          </a:xfrm>
          <a:prstGeom prst="rect">
            <a:avLst/>
          </a:prstGeom>
          <a:solidFill>
            <a:schemeClr val="tx2">
              <a:lumMod val="60000"/>
              <a:lumOff val="40000"/>
            </a:schemeClr>
          </a:solidFill>
        </p:spPr>
        <p:txBody>
          <a:bodyPr wrap="square" rtlCol="0">
            <a:spAutoFit/>
          </a:bodyPr>
          <a:lstStyle/>
          <a:p>
            <a:pPr>
              <a:lnSpc>
                <a:spcPct val="107000"/>
              </a:lnSpc>
              <a:spcAft>
                <a:spcPts val="800"/>
              </a:spcAft>
            </a:pPr>
            <a:r>
              <a:rPr lang="de-DE" sz="2800" b="1"/>
              <a:t>to publish</a:t>
            </a:r>
            <a:endParaRPr lang="en-GB" sz="2800" b="1" dirty="0"/>
          </a:p>
        </p:txBody>
      </p:sp>
      <p:sp>
        <p:nvSpPr>
          <p:cNvPr id="32" name="Rectangle: Rounded Corners 31">
            <a:extLst>
              <a:ext uri="{FF2B5EF4-FFF2-40B4-BE49-F238E27FC236}">
                <a16:creationId xmlns:a16="http://schemas.microsoft.com/office/drawing/2014/main" id="{B80F864E-EC10-4A03-A17A-E8BBCB0D1AB6}"/>
              </a:ext>
            </a:extLst>
          </p:cNvPr>
          <p:cNvSpPr/>
          <p:nvPr/>
        </p:nvSpPr>
        <p:spPr>
          <a:xfrm>
            <a:off x="10870275" y="134248"/>
            <a:ext cx="1228698" cy="40309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Tree>
    <p:extLst>
      <p:ext uri="{BB962C8B-B14F-4D97-AF65-F5344CB8AC3E}">
        <p14:creationId xmlns:p14="http://schemas.microsoft.com/office/powerpoint/2010/main" val="320383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randombar(horizontal)">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randombar(horizontal)">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randombar(horizontal)">
                                      <p:cBhvr>
                                        <p:cTn id="17" dur="5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randombar(horizontal)">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randombar(horizontal)">
                                      <p:cBhvr>
                                        <p:cTn id="27" dur="500"/>
                                        <p:tgtEl>
                                          <p:spTgt spid="5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randombar(horizontal)">
                                      <p:cBhvr>
                                        <p:cTn id="32" dur="500"/>
                                        <p:tgtEl>
                                          <p:spTgt spid="5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randombar(horizontal)">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randombar(horizontal)">
                                      <p:cBhvr>
                                        <p:cTn id="4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3" grpId="0" animBg="1"/>
      <p:bldP spid="54" grpId="0" animBg="1"/>
      <p:bldP spid="55" grpId="0" animBg="1"/>
      <p:bldP spid="56" grpId="0" animBg="1"/>
      <p:bldP spid="57" grpId="0" animBg="1"/>
      <p:bldP spid="58" grpId="0" animBg="1"/>
      <p:bldP spid="5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41EB5-BC40-450D-8160-0E305A105551}"/>
              </a:ext>
            </a:extLst>
          </p:cNvPr>
          <p:cNvSpPr>
            <a:spLocks noGrp="1"/>
          </p:cNvSpPr>
          <p:nvPr>
            <p:ph type="title"/>
          </p:nvPr>
        </p:nvSpPr>
        <p:spPr>
          <a:xfrm>
            <a:off x="0" y="213557"/>
            <a:ext cx="2479431" cy="647577"/>
          </a:xfrm>
        </p:spPr>
        <p:txBody>
          <a:bodyPr/>
          <a:lstStyle/>
          <a:p>
            <a:r>
              <a:rPr lang="en-GB" dirty="0" err="1"/>
              <a:t>Vokabeln</a:t>
            </a:r>
            <a:endParaRPr lang="en-GB" dirty="0"/>
          </a:p>
        </p:txBody>
      </p:sp>
      <p:graphicFrame>
        <p:nvGraphicFramePr>
          <p:cNvPr id="4" name="Google Shape;187;p2">
            <a:extLst>
              <a:ext uri="{FF2B5EF4-FFF2-40B4-BE49-F238E27FC236}">
                <a16:creationId xmlns:a16="http://schemas.microsoft.com/office/drawing/2014/main" id="{07941866-60EE-47C8-817E-A56537F536FA}"/>
              </a:ext>
            </a:extLst>
          </p:cNvPr>
          <p:cNvGraphicFramePr/>
          <p:nvPr>
            <p:extLst>
              <p:ext uri="{D42A27DB-BD31-4B8C-83A1-F6EECF244321}">
                <p14:modId xmlns:p14="http://schemas.microsoft.com/office/powerpoint/2010/main" val="3908703641"/>
              </p:ext>
            </p:extLst>
          </p:nvPr>
        </p:nvGraphicFramePr>
        <p:xfrm>
          <a:off x="1092522" y="1449537"/>
          <a:ext cx="8888073" cy="4644814"/>
        </p:xfrm>
        <a:graphic>
          <a:graphicData uri="http://schemas.openxmlformats.org/drawingml/2006/table">
            <a:tbl>
              <a:tblPr firstRow="1" firstCol="1" bandRow="1">
                <a:noFill/>
              </a:tblPr>
              <a:tblGrid>
                <a:gridCol w="761904">
                  <a:extLst>
                    <a:ext uri="{9D8B030D-6E8A-4147-A177-3AD203B41FA5}">
                      <a16:colId xmlns:a16="http://schemas.microsoft.com/office/drawing/2014/main" val="20000"/>
                    </a:ext>
                  </a:extLst>
                </a:gridCol>
                <a:gridCol w="3665762">
                  <a:extLst>
                    <a:ext uri="{9D8B030D-6E8A-4147-A177-3AD203B41FA5}">
                      <a16:colId xmlns:a16="http://schemas.microsoft.com/office/drawing/2014/main" val="20001"/>
                    </a:ext>
                  </a:extLst>
                </a:gridCol>
                <a:gridCol w="4460407">
                  <a:extLst>
                    <a:ext uri="{9D8B030D-6E8A-4147-A177-3AD203B41FA5}">
                      <a16:colId xmlns:a16="http://schemas.microsoft.com/office/drawing/2014/main" val="20002"/>
                    </a:ext>
                  </a:extLst>
                </a:gridCol>
              </a:tblGrid>
              <a:tr h="4324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7000"/>
                        </a:lnSpc>
                        <a:spcBef>
                          <a:spcPts val="0"/>
                        </a:spcBef>
                        <a:spcAft>
                          <a:spcPts val="0"/>
                        </a:spcAft>
                        <a:buNone/>
                      </a:pPr>
                      <a:r>
                        <a:rPr lang="en-GB" sz="2400" b="1" u="none" strike="noStrike" cap="none" dirty="0">
                          <a:solidFill>
                            <a:srgbClr val="02456F"/>
                          </a:solidFill>
                          <a:latin typeface="Century Gothic"/>
                          <a:ea typeface="Century Gothic"/>
                          <a:cs typeface="Century Gothic"/>
                          <a:sym typeface="Century Gothic"/>
                        </a:rPr>
                        <a:t> </a:t>
                      </a:r>
                      <a:endParaRPr sz="2400" b="1" u="none" strike="noStrike" cap="none" dirty="0">
                        <a:solidFill>
                          <a:srgbClr val="02456F"/>
                        </a:solidFill>
                        <a:latin typeface="Calibri"/>
                        <a:ea typeface="Calibri"/>
                        <a:cs typeface="Calibri"/>
                        <a:sym typeface="Calibri"/>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b="1" u="none" strike="noStrike" cap="none" dirty="0">
                          <a:solidFill>
                            <a:schemeClr val="bg1"/>
                          </a:solidFill>
                          <a:latin typeface="Century Gothic"/>
                          <a:ea typeface="Century Gothic"/>
                          <a:cs typeface="Century Gothic"/>
                          <a:sym typeface="Century Gothic"/>
                        </a:rPr>
                        <a:t>Word</a:t>
                      </a:r>
                      <a:endParaRPr sz="2400" b="1" u="none" strike="noStrike" cap="none" dirty="0">
                        <a:solidFill>
                          <a:schemeClr val="bg1"/>
                        </a:solidFill>
                        <a:latin typeface="Calibri"/>
                        <a:ea typeface="Calibri"/>
                        <a:cs typeface="Calibri"/>
                        <a:sym typeface="Calibri"/>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b="1" u="none" strike="noStrike" cap="none" dirty="0">
                          <a:solidFill>
                            <a:schemeClr val="bg1"/>
                          </a:solidFill>
                          <a:latin typeface="Century Gothic"/>
                          <a:ea typeface="Century Gothic"/>
                          <a:cs typeface="Century Gothic"/>
                          <a:sym typeface="Century Gothic"/>
                        </a:rPr>
                        <a:t>English meaning</a:t>
                      </a:r>
                      <a:endParaRPr sz="2400" b="1" u="none" strike="noStrike" cap="none" dirty="0">
                        <a:solidFill>
                          <a:schemeClr val="bg1"/>
                        </a:solidFill>
                        <a:latin typeface="Calibri"/>
                        <a:ea typeface="Calibri"/>
                        <a:cs typeface="Calibri"/>
                        <a:sym typeface="Calibri"/>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r h="4324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b="1" u="none" strike="noStrike" cap="none" dirty="0">
                          <a:solidFill>
                            <a:schemeClr val="bg1"/>
                          </a:solidFill>
                          <a:latin typeface="Century Gothic"/>
                          <a:ea typeface="Century Gothic"/>
                          <a:cs typeface="Century Gothic"/>
                          <a:sym typeface="Century Gothic"/>
                        </a:rPr>
                        <a:t>1</a:t>
                      </a:r>
                      <a:endParaRPr sz="2400" b="1" u="none" strike="noStrike" cap="none" dirty="0">
                        <a:solidFill>
                          <a:schemeClr val="bg1"/>
                        </a:solidFill>
                        <a:latin typeface="Calibri"/>
                        <a:ea typeface="Calibri"/>
                        <a:cs typeface="Calibri"/>
                        <a:sym typeface="Calibri"/>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b="1" u="none" strike="noStrike" cap="none" dirty="0" err="1">
                          <a:solidFill>
                            <a:schemeClr val="bg1"/>
                          </a:solidFill>
                          <a:latin typeface="Century Gothic"/>
                          <a:ea typeface="Century Gothic"/>
                          <a:cs typeface="Century Gothic"/>
                          <a:sym typeface="Century Gothic"/>
                        </a:rPr>
                        <a:t>stimmen</a:t>
                      </a:r>
                      <a:endParaRPr sz="2400" b="1" u="none" strike="noStrike" cap="none" dirty="0">
                        <a:solidFill>
                          <a:schemeClr val="bg1"/>
                        </a:solidFill>
                        <a:latin typeface="Century Gothic"/>
                        <a:ea typeface="Century Gothic"/>
                        <a:cs typeface="Century Gothic"/>
                        <a:sym typeface="Century Gothic"/>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u="none" strike="noStrike" cap="none" dirty="0">
                          <a:solidFill>
                            <a:schemeClr val="bg1"/>
                          </a:solidFill>
                          <a:latin typeface="Century Gothic"/>
                          <a:ea typeface="Century Gothic"/>
                          <a:cs typeface="Century Gothic"/>
                          <a:sym typeface="Century Gothic"/>
                        </a:rPr>
                        <a:t>to be correct</a:t>
                      </a:r>
                      <a:endParaRPr sz="2400" u="none" strike="noStrike" cap="none" dirty="0">
                        <a:solidFill>
                          <a:schemeClr val="bg1"/>
                        </a:solidFill>
                        <a:latin typeface="Century Gothic"/>
                        <a:ea typeface="Century Gothic"/>
                        <a:cs typeface="Century Gothic"/>
                        <a:sym typeface="Century Gothic"/>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324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b="1" u="none" strike="noStrike" cap="none" dirty="0">
                          <a:solidFill>
                            <a:schemeClr val="bg1"/>
                          </a:solidFill>
                          <a:latin typeface="Century Gothic"/>
                          <a:ea typeface="Century Gothic"/>
                          <a:cs typeface="Century Gothic"/>
                          <a:sym typeface="Century Gothic"/>
                        </a:rPr>
                        <a:t>2</a:t>
                      </a:r>
                      <a:endParaRPr sz="2400" b="1" u="none" strike="noStrike" cap="none" dirty="0">
                        <a:solidFill>
                          <a:schemeClr val="bg1"/>
                        </a:solidFill>
                        <a:latin typeface="Calibri"/>
                        <a:ea typeface="Calibri"/>
                        <a:cs typeface="Calibri"/>
                        <a:sym typeface="Calibri"/>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b="1" u="none" strike="noStrike" cap="none" dirty="0" err="1">
                          <a:solidFill>
                            <a:schemeClr val="bg1"/>
                          </a:solidFill>
                          <a:latin typeface="Century Gothic"/>
                          <a:ea typeface="Century Gothic"/>
                          <a:cs typeface="Century Gothic"/>
                          <a:sym typeface="Century Gothic"/>
                        </a:rPr>
                        <a:t>stimmen</a:t>
                      </a:r>
                      <a:r>
                        <a:rPr lang="en-GB" sz="2400" b="1" u="none" strike="noStrike" cap="none" dirty="0">
                          <a:solidFill>
                            <a:schemeClr val="bg1"/>
                          </a:solidFill>
                          <a:latin typeface="Century Gothic"/>
                          <a:ea typeface="Century Gothic"/>
                          <a:cs typeface="Century Gothic"/>
                          <a:sym typeface="Century Gothic"/>
                        </a:rPr>
                        <a:t> (</a:t>
                      </a:r>
                      <a:r>
                        <a:rPr lang="en-GB" sz="2400" b="1" u="none" strike="noStrike" cap="none" dirty="0" err="1">
                          <a:solidFill>
                            <a:schemeClr val="bg1"/>
                          </a:solidFill>
                          <a:latin typeface="Century Gothic"/>
                          <a:ea typeface="Century Gothic"/>
                          <a:cs typeface="Century Gothic"/>
                          <a:sym typeface="Century Gothic"/>
                        </a:rPr>
                        <a:t>für</a:t>
                      </a:r>
                      <a:r>
                        <a:rPr lang="en-GB" sz="2400" b="1" u="none" strike="noStrike" cap="none" dirty="0">
                          <a:solidFill>
                            <a:schemeClr val="bg1"/>
                          </a:solidFill>
                          <a:latin typeface="Century Gothic"/>
                          <a:ea typeface="Century Gothic"/>
                          <a:cs typeface="Century Gothic"/>
                          <a:sym typeface="Century Gothic"/>
                        </a:rPr>
                        <a:t>)</a:t>
                      </a:r>
                      <a:endParaRPr sz="2400" b="1" u="none" strike="noStrike" cap="none" dirty="0">
                        <a:solidFill>
                          <a:schemeClr val="bg1"/>
                        </a:solidFill>
                        <a:latin typeface="Century Gothic"/>
                        <a:ea typeface="Century Gothic"/>
                        <a:cs typeface="Century Gothic"/>
                        <a:sym typeface="Century Gothic"/>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u="none" strike="noStrike" cap="none" dirty="0">
                          <a:solidFill>
                            <a:schemeClr val="bg1"/>
                          </a:solidFill>
                          <a:latin typeface="Century Gothic"/>
                          <a:ea typeface="Century Gothic"/>
                          <a:cs typeface="Century Gothic"/>
                          <a:sym typeface="Century Gothic"/>
                        </a:rPr>
                        <a:t>to vote (for)</a:t>
                      </a:r>
                      <a:endParaRPr sz="2400" u="none" strike="noStrike" cap="none" dirty="0">
                        <a:solidFill>
                          <a:schemeClr val="bg1"/>
                        </a:solidFill>
                        <a:latin typeface="Century Gothic"/>
                        <a:ea typeface="Century Gothic"/>
                        <a:cs typeface="Century Gothic"/>
                        <a:sym typeface="Century Gothic"/>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324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b="1" u="none" strike="noStrike" cap="none" dirty="0">
                          <a:solidFill>
                            <a:schemeClr val="bg1"/>
                          </a:solidFill>
                          <a:latin typeface="Century Gothic"/>
                          <a:ea typeface="Century Gothic"/>
                          <a:cs typeface="Century Gothic"/>
                          <a:sym typeface="Century Gothic"/>
                        </a:rPr>
                        <a:t>3</a:t>
                      </a:r>
                      <a:endParaRPr sz="2400" b="1" u="none" strike="noStrike" cap="none" dirty="0">
                        <a:solidFill>
                          <a:schemeClr val="bg1"/>
                        </a:solidFill>
                        <a:latin typeface="Calibri"/>
                        <a:ea typeface="Calibri"/>
                        <a:cs typeface="Calibri"/>
                        <a:sym typeface="Calibri"/>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u="none" strike="noStrike" cap="none" dirty="0">
                          <a:solidFill>
                            <a:schemeClr val="bg1"/>
                          </a:solidFill>
                          <a:latin typeface="Century Gothic"/>
                          <a:ea typeface="Century Gothic"/>
                          <a:cs typeface="Century Gothic"/>
                          <a:sym typeface="Century Gothic"/>
                        </a:rPr>
                        <a:t>(ich, er, </a:t>
                      </a:r>
                      <a:r>
                        <a:rPr lang="en-GB" sz="2400" u="none" strike="noStrike" cap="none" dirty="0" err="1">
                          <a:solidFill>
                            <a:schemeClr val="bg1"/>
                          </a:solidFill>
                          <a:latin typeface="Century Gothic"/>
                          <a:ea typeface="Century Gothic"/>
                          <a:cs typeface="Century Gothic"/>
                          <a:sym typeface="Century Gothic"/>
                        </a:rPr>
                        <a:t>sie</a:t>
                      </a:r>
                      <a:r>
                        <a:rPr lang="en-GB" sz="2400" u="none" strike="noStrike" cap="none" dirty="0">
                          <a:solidFill>
                            <a:schemeClr val="bg1"/>
                          </a:solidFill>
                          <a:latin typeface="Century Gothic"/>
                          <a:ea typeface="Century Gothic"/>
                          <a:cs typeface="Century Gothic"/>
                          <a:sym typeface="Century Gothic"/>
                        </a:rPr>
                        <a:t>, es, man) </a:t>
                      </a:r>
                      <a:r>
                        <a:rPr lang="en-GB" sz="2400" b="1" u="none" strike="noStrike" cap="none" dirty="0" err="1">
                          <a:solidFill>
                            <a:schemeClr val="bg1"/>
                          </a:solidFill>
                          <a:latin typeface="Century Gothic"/>
                          <a:ea typeface="Century Gothic"/>
                          <a:cs typeface="Century Gothic"/>
                          <a:sym typeface="Century Gothic"/>
                        </a:rPr>
                        <a:t>weiß</a:t>
                      </a:r>
                      <a:endParaRPr sz="2400" b="1" u="none" strike="noStrike" cap="none" dirty="0">
                        <a:solidFill>
                          <a:schemeClr val="bg1"/>
                        </a:solidFill>
                        <a:latin typeface="Century Gothic"/>
                        <a:ea typeface="Century Gothic"/>
                        <a:cs typeface="Century Gothic"/>
                        <a:sym typeface="Century Gothic"/>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u="none" strike="noStrike" cap="none" dirty="0">
                          <a:solidFill>
                            <a:schemeClr val="bg1"/>
                          </a:solidFill>
                          <a:latin typeface="Century Gothic"/>
                          <a:ea typeface="Century Gothic"/>
                          <a:cs typeface="Century Gothic"/>
                          <a:sym typeface="Century Gothic"/>
                        </a:rPr>
                        <a:t>(I, he, she, it, one)</a:t>
                      </a:r>
                      <a:br>
                        <a:rPr lang="en-GB" sz="2400" u="none" strike="noStrike" cap="none" dirty="0">
                          <a:solidFill>
                            <a:schemeClr val="bg1"/>
                          </a:solidFill>
                          <a:latin typeface="Century Gothic"/>
                          <a:ea typeface="Century Gothic"/>
                          <a:cs typeface="Century Gothic"/>
                          <a:sym typeface="Century Gothic"/>
                        </a:rPr>
                      </a:br>
                      <a:r>
                        <a:rPr lang="en-GB" sz="2400" u="none" strike="noStrike" cap="none" dirty="0">
                          <a:solidFill>
                            <a:schemeClr val="bg1"/>
                          </a:solidFill>
                          <a:latin typeface="Century Gothic"/>
                          <a:ea typeface="Century Gothic"/>
                          <a:cs typeface="Century Gothic"/>
                          <a:sym typeface="Century Gothic"/>
                        </a:rPr>
                        <a:t>know(s)</a:t>
                      </a:r>
                      <a:endParaRPr sz="2400" u="none" strike="noStrike" cap="none" dirty="0">
                        <a:solidFill>
                          <a:schemeClr val="bg1"/>
                        </a:solidFill>
                        <a:latin typeface="Century Gothic"/>
                        <a:ea typeface="Century Gothic"/>
                        <a:cs typeface="Century Gothic"/>
                        <a:sym typeface="Century Gothic"/>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324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b="1" u="none" strike="noStrike" cap="none" dirty="0">
                          <a:solidFill>
                            <a:schemeClr val="bg1"/>
                          </a:solidFill>
                          <a:latin typeface="Century Gothic"/>
                          <a:ea typeface="Century Gothic"/>
                          <a:cs typeface="Century Gothic"/>
                          <a:sym typeface="Century Gothic"/>
                        </a:rPr>
                        <a:t>4</a:t>
                      </a:r>
                      <a:endParaRPr sz="2400" b="1" u="none" strike="noStrike" cap="none" dirty="0">
                        <a:solidFill>
                          <a:schemeClr val="bg1"/>
                        </a:solidFill>
                        <a:latin typeface="Calibri"/>
                        <a:ea typeface="Calibri"/>
                        <a:cs typeface="Calibri"/>
                        <a:sym typeface="Calibri"/>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u="none" strike="noStrike" cap="none" dirty="0">
                          <a:solidFill>
                            <a:schemeClr val="bg1"/>
                          </a:solidFill>
                          <a:latin typeface="Century Gothic"/>
                          <a:ea typeface="Century Gothic"/>
                          <a:cs typeface="Century Gothic"/>
                          <a:sym typeface="Century Gothic"/>
                        </a:rPr>
                        <a:t>(du) </a:t>
                      </a:r>
                      <a:r>
                        <a:rPr lang="en-GB" sz="2400" b="1" u="none" strike="noStrike" cap="none" dirty="0" err="1">
                          <a:solidFill>
                            <a:schemeClr val="bg1"/>
                          </a:solidFill>
                          <a:latin typeface="Century Gothic"/>
                          <a:ea typeface="Century Gothic"/>
                          <a:cs typeface="Century Gothic"/>
                          <a:sym typeface="Century Gothic"/>
                        </a:rPr>
                        <a:t>weißt</a:t>
                      </a:r>
                      <a:endParaRPr sz="2400" b="1" u="none" strike="noStrike" cap="none" dirty="0">
                        <a:solidFill>
                          <a:schemeClr val="bg1"/>
                        </a:solidFill>
                        <a:latin typeface="Century Gothic"/>
                        <a:ea typeface="Century Gothic"/>
                        <a:cs typeface="Century Gothic"/>
                        <a:sym typeface="Century Gothic"/>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u="none" strike="noStrike" cap="none" dirty="0">
                          <a:solidFill>
                            <a:schemeClr val="bg1"/>
                          </a:solidFill>
                          <a:latin typeface="Century Gothic"/>
                          <a:ea typeface="Century Gothic"/>
                          <a:cs typeface="Century Gothic"/>
                          <a:sym typeface="Century Gothic"/>
                        </a:rPr>
                        <a:t>(you) know</a:t>
                      </a:r>
                      <a:endParaRPr sz="2400" u="none" strike="noStrike" cap="none" dirty="0">
                        <a:solidFill>
                          <a:schemeClr val="bg1"/>
                        </a:solidFill>
                        <a:latin typeface="Century Gothic"/>
                        <a:ea typeface="Century Gothic"/>
                        <a:cs typeface="Century Gothic"/>
                        <a:sym typeface="Century Gothic"/>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24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b="1" u="none" strike="noStrike" cap="none" dirty="0">
                          <a:solidFill>
                            <a:schemeClr val="bg1"/>
                          </a:solidFill>
                          <a:latin typeface="Century Gothic"/>
                          <a:ea typeface="Century Gothic"/>
                          <a:cs typeface="Century Gothic"/>
                          <a:sym typeface="Century Gothic"/>
                        </a:rPr>
                        <a:t>5</a:t>
                      </a:r>
                      <a:endParaRPr sz="2400" b="1" u="none" strike="noStrike" cap="none" dirty="0">
                        <a:solidFill>
                          <a:schemeClr val="bg1"/>
                        </a:solidFill>
                        <a:latin typeface="Calibri"/>
                        <a:ea typeface="Calibri"/>
                        <a:cs typeface="Calibri"/>
                        <a:sym typeface="Calibri"/>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b="1" u="none" strike="noStrike" cap="none" dirty="0">
                          <a:solidFill>
                            <a:schemeClr val="bg1"/>
                          </a:solidFill>
                          <a:latin typeface="Century Gothic"/>
                          <a:ea typeface="Century Gothic"/>
                          <a:cs typeface="Century Gothic"/>
                          <a:sym typeface="Century Gothic"/>
                        </a:rPr>
                        <a:t>die Brille</a:t>
                      </a:r>
                      <a:endParaRPr sz="2400" b="1" u="none" strike="noStrike" cap="none" dirty="0">
                        <a:solidFill>
                          <a:schemeClr val="bg1"/>
                        </a:solidFill>
                        <a:latin typeface="Century Gothic"/>
                        <a:ea typeface="Century Gothic"/>
                        <a:cs typeface="Century Gothic"/>
                        <a:sym typeface="Century Gothic"/>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u="none" strike="noStrike" cap="none" dirty="0">
                          <a:solidFill>
                            <a:schemeClr val="bg1"/>
                          </a:solidFill>
                          <a:latin typeface="Century Gothic"/>
                          <a:ea typeface="Century Gothic"/>
                          <a:cs typeface="Century Gothic"/>
                          <a:sym typeface="Century Gothic"/>
                        </a:rPr>
                        <a:t>glasses</a:t>
                      </a:r>
                      <a:endParaRPr sz="2400" u="none" strike="noStrike" cap="none" dirty="0">
                        <a:solidFill>
                          <a:schemeClr val="bg1"/>
                        </a:solidFill>
                        <a:latin typeface="Century Gothic"/>
                        <a:ea typeface="Century Gothic"/>
                        <a:cs typeface="Century Gothic"/>
                        <a:sym typeface="Century Gothic"/>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324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b="1" u="none" strike="noStrike" cap="none" dirty="0">
                          <a:solidFill>
                            <a:schemeClr val="bg1"/>
                          </a:solidFill>
                          <a:latin typeface="Century Gothic"/>
                          <a:ea typeface="Century Gothic"/>
                          <a:cs typeface="Century Gothic"/>
                          <a:sym typeface="Century Gothic"/>
                        </a:rPr>
                        <a:t>6</a:t>
                      </a:r>
                      <a:endParaRPr sz="2400" b="1" u="none" strike="noStrike" cap="none" dirty="0">
                        <a:solidFill>
                          <a:schemeClr val="bg1"/>
                        </a:solidFill>
                        <a:latin typeface="Calibri"/>
                        <a:ea typeface="Calibri"/>
                        <a:cs typeface="Calibri"/>
                        <a:sym typeface="Calibri"/>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b="1" u="none" strike="noStrike" cap="none" dirty="0">
                          <a:solidFill>
                            <a:schemeClr val="bg1"/>
                          </a:solidFill>
                          <a:latin typeface="Century Gothic"/>
                          <a:ea typeface="Century Gothic"/>
                          <a:cs typeface="Century Gothic"/>
                          <a:sym typeface="Century Gothic"/>
                        </a:rPr>
                        <a:t>das </a:t>
                      </a:r>
                      <a:r>
                        <a:rPr lang="en-GB" sz="2400" b="1" u="none" strike="noStrike" cap="none" dirty="0" err="1">
                          <a:solidFill>
                            <a:schemeClr val="bg1"/>
                          </a:solidFill>
                          <a:latin typeface="Century Gothic"/>
                          <a:ea typeface="Century Gothic"/>
                          <a:cs typeface="Century Gothic"/>
                          <a:sym typeface="Century Gothic"/>
                        </a:rPr>
                        <a:t>Ergebnis</a:t>
                      </a:r>
                      <a:endParaRPr sz="2400" b="1" u="none" strike="noStrike" cap="none" dirty="0">
                        <a:solidFill>
                          <a:schemeClr val="bg1"/>
                        </a:solidFill>
                        <a:latin typeface="Century Gothic"/>
                        <a:ea typeface="Century Gothic"/>
                        <a:cs typeface="Century Gothic"/>
                        <a:sym typeface="Century Gothic"/>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u="none" strike="noStrike" cap="none" dirty="0">
                          <a:solidFill>
                            <a:schemeClr val="bg1"/>
                          </a:solidFill>
                          <a:latin typeface="Century Gothic"/>
                          <a:ea typeface="Century Gothic"/>
                          <a:cs typeface="Century Gothic"/>
                          <a:sym typeface="Century Gothic"/>
                        </a:rPr>
                        <a:t>result</a:t>
                      </a:r>
                      <a:endParaRPr sz="2400" u="none" strike="noStrike" cap="none" dirty="0">
                        <a:solidFill>
                          <a:schemeClr val="bg1"/>
                        </a:solidFill>
                        <a:latin typeface="Century Gothic"/>
                        <a:ea typeface="Century Gothic"/>
                        <a:cs typeface="Century Gothic"/>
                        <a:sym typeface="Century Gothic"/>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324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b="1" u="none" strike="noStrike" cap="none" dirty="0">
                          <a:solidFill>
                            <a:schemeClr val="bg1"/>
                          </a:solidFill>
                          <a:latin typeface="Century Gothic"/>
                          <a:ea typeface="Century Gothic"/>
                          <a:cs typeface="Century Gothic"/>
                          <a:sym typeface="Century Gothic"/>
                        </a:rPr>
                        <a:t>7</a:t>
                      </a:r>
                      <a:endParaRPr sz="2400" b="1" u="none" strike="noStrike" cap="none" dirty="0">
                        <a:solidFill>
                          <a:schemeClr val="bg1"/>
                        </a:solidFill>
                        <a:latin typeface="Calibri"/>
                        <a:ea typeface="Calibri"/>
                        <a:cs typeface="Calibri"/>
                        <a:sym typeface="Calibri"/>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b="1" u="none" strike="noStrike" cap="none" dirty="0">
                          <a:solidFill>
                            <a:schemeClr val="bg1"/>
                          </a:solidFill>
                          <a:latin typeface="Century Gothic"/>
                          <a:ea typeface="Century Gothic"/>
                          <a:cs typeface="Century Gothic"/>
                          <a:sym typeface="Century Gothic"/>
                        </a:rPr>
                        <a:t>das </a:t>
                      </a:r>
                      <a:r>
                        <a:rPr lang="en-GB" sz="2400" b="1" u="none" strike="noStrike" cap="none" dirty="0" err="1">
                          <a:solidFill>
                            <a:schemeClr val="bg1"/>
                          </a:solidFill>
                          <a:latin typeface="Century Gothic"/>
                          <a:ea typeface="Century Gothic"/>
                          <a:cs typeface="Century Gothic"/>
                          <a:sym typeface="Century Gothic"/>
                        </a:rPr>
                        <a:t>Ohr</a:t>
                      </a:r>
                      <a:endParaRPr sz="2400" b="1" u="none" strike="noStrike" cap="none" dirty="0">
                        <a:solidFill>
                          <a:schemeClr val="bg1"/>
                        </a:solidFill>
                        <a:latin typeface="Century Gothic"/>
                        <a:ea typeface="Century Gothic"/>
                        <a:cs typeface="Century Gothic"/>
                        <a:sym typeface="Century Gothic"/>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u="none" strike="noStrike" cap="none" dirty="0">
                          <a:solidFill>
                            <a:schemeClr val="bg1"/>
                          </a:solidFill>
                          <a:latin typeface="Century Gothic"/>
                          <a:ea typeface="Century Gothic"/>
                          <a:cs typeface="Century Gothic"/>
                          <a:sym typeface="Century Gothic"/>
                        </a:rPr>
                        <a:t>ear</a:t>
                      </a:r>
                      <a:endParaRPr sz="2400" u="none" strike="noStrike" cap="none" dirty="0">
                        <a:solidFill>
                          <a:schemeClr val="bg1"/>
                        </a:solidFill>
                        <a:latin typeface="Century Gothic"/>
                        <a:ea typeface="Century Gothic"/>
                        <a:cs typeface="Century Gothic"/>
                        <a:sym typeface="Century Gothic"/>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324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b="1" u="none" strike="noStrike" cap="none" dirty="0">
                          <a:solidFill>
                            <a:schemeClr val="bg1"/>
                          </a:solidFill>
                          <a:latin typeface="Century Gothic"/>
                          <a:ea typeface="Century Gothic"/>
                          <a:cs typeface="Century Gothic"/>
                          <a:sym typeface="Century Gothic"/>
                        </a:rPr>
                        <a:t>8</a:t>
                      </a:r>
                      <a:endParaRPr sz="2400" b="1" u="none" strike="noStrike" cap="none" dirty="0">
                        <a:solidFill>
                          <a:schemeClr val="bg1"/>
                        </a:solidFill>
                        <a:latin typeface="Calibri"/>
                        <a:ea typeface="Calibri"/>
                        <a:cs typeface="Calibri"/>
                        <a:sym typeface="Calibri"/>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b="1" u="none" strike="noStrike" cap="none" dirty="0" err="1">
                          <a:solidFill>
                            <a:schemeClr val="bg1"/>
                          </a:solidFill>
                          <a:latin typeface="Century Gothic"/>
                          <a:ea typeface="Century Gothic"/>
                          <a:cs typeface="Century Gothic"/>
                          <a:sym typeface="Century Gothic"/>
                        </a:rPr>
                        <a:t>schade</a:t>
                      </a:r>
                      <a:endParaRPr sz="2400" b="1" u="none" strike="noStrike" cap="none" dirty="0">
                        <a:solidFill>
                          <a:schemeClr val="bg1"/>
                        </a:solidFill>
                        <a:latin typeface="Century Gothic"/>
                        <a:ea typeface="Century Gothic"/>
                        <a:cs typeface="Century Gothic"/>
                        <a:sym typeface="Century Gothic"/>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u="none" strike="noStrike" cap="none" dirty="0">
                          <a:solidFill>
                            <a:schemeClr val="bg1"/>
                          </a:solidFill>
                          <a:latin typeface="Century Gothic"/>
                          <a:ea typeface="Century Gothic"/>
                          <a:cs typeface="Century Gothic"/>
                          <a:sym typeface="Century Gothic"/>
                        </a:rPr>
                        <a:t>(it’s/that’s a) pity</a:t>
                      </a:r>
                      <a:endParaRPr sz="2400" u="none" strike="noStrike" cap="none" dirty="0">
                        <a:solidFill>
                          <a:schemeClr val="bg1"/>
                        </a:solidFill>
                        <a:latin typeface="Century Gothic"/>
                        <a:ea typeface="Century Gothic"/>
                        <a:cs typeface="Century Gothic"/>
                        <a:sym typeface="Century Gothic"/>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324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b="1" u="none" strike="noStrike" cap="none" dirty="0">
                          <a:solidFill>
                            <a:schemeClr val="bg1"/>
                          </a:solidFill>
                          <a:latin typeface="Century Gothic"/>
                          <a:ea typeface="Century Gothic"/>
                          <a:cs typeface="Century Gothic"/>
                          <a:sym typeface="Century Gothic"/>
                        </a:rPr>
                        <a:t>9</a:t>
                      </a:r>
                      <a:endParaRPr sz="2400" b="1" u="none" strike="noStrike" cap="none" dirty="0">
                        <a:solidFill>
                          <a:schemeClr val="bg1"/>
                        </a:solidFill>
                        <a:latin typeface="Calibri"/>
                        <a:ea typeface="Calibri"/>
                        <a:cs typeface="Calibri"/>
                        <a:sym typeface="Calibri"/>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b="1" u="none" strike="noStrike" cap="none" dirty="0" err="1">
                          <a:solidFill>
                            <a:schemeClr val="bg1"/>
                          </a:solidFill>
                          <a:latin typeface="Century Gothic"/>
                          <a:ea typeface="Century Gothic"/>
                          <a:cs typeface="Century Gothic"/>
                          <a:sym typeface="Century Gothic"/>
                        </a:rPr>
                        <a:t>sogar</a:t>
                      </a:r>
                      <a:endParaRPr sz="2400" b="1" u="none" strike="noStrike" cap="none" dirty="0">
                        <a:solidFill>
                          <a:schemeClr val="bg1"/>
                        </a:solidFill>
                        <a:latin typeface="Century Gothic"/>
                        <a:ea typeface="Century Gothic"/>
                        <a:cs typeface="Century Gothic"/>
                        <a:sym typeface="Century Gothic"/>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rtl="0">
                        <a:lnSpc>
                          <a:spcPct val="107000"/>
                        </a:lnSpc>
                        <a:spcBef>
                          <a:spcPts val="0"/>
                        </a:spcBef>
                        <a:spcAft>
                          <a:spcPts val="0"/>
                        </a:spcAft>
                        <a:buNone/>
                      </a:pPr>
                      <a:r>
                        <a:rPr lang="en-GB" sz="2400" u="none" strike="noStrike" cap="none" dirty="0">
                          <a:solidFill>
                            <a:schemeClr val="bg1"/>
                          </a:solidFill>
                          <a:latin typeface="Century Gothic"/>
                          <a:ea typeface="Century Gothic"/>
                          <a:cs typeface="Century Gothic"/>
                          <a:sym typeface="Century Gothic"/>
                        </a:rPr>
                        <a:t>even, in fact</a:t>
                      </a:r>
                      <a:endParaRPr sz="2400" u="none" strike="noStrike" cap="none" dirty="0">
                        <a:solidFill>
                          <a:schemeClr val="bg1"/>
                        </a:solidFill>
                        <a:latin typeface="Century Gothic"/>
                        <a:ea typeface="Century Gothic"/>
                        <a:cs typeface="Century Gothic"/>
                        <a:sym typeface="Century Gothic"/>
                      </a:endParaRPr>
                    </a:p>
                  </a:txBody>
                  <a:tcPr marL="68575" marR="68575" marT="0" marB="0"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grpSp>
        <p:nvGrpSpPr>
          <p:cNvPr id="5" name="Google Shape;188;p2">
            <a:extLst>
              <a:ext uri="{FF2B5EF4-FFF2-40B4-BE49-F238E27FC236}">
                <a16:creationId xmlns:a16="http://schemas.microsoft.com/office/drawing/2014/main" id="{148EB618-C818-4D53-8E33-FFEBFFB92122}"/>
              </a:ext>
            </a:extLst>
          </p:cNvPr>
          <p:cNvGrpSpPr/>
          <p:nvPr/>
        </p:nvGrpSpPr>
        <p:grpSpPr>
          <a:xfrm>
            <a:off x="1947290" y="1910282"/>
            <a:ext cx="3482596" cy="4136515"/>
            <a:chOff x="2634335" y="1822313"/>
            <a:chExt cx="2006648" cy="3618428"/>
          </a:xfrm>
        </p:grpSpPr>
        <p:sp>
          <p:nvSpPr>
            <p:cNvPr id="6" name="Google Shape;189;p2">
              <a:extLst>
                <a:ext uri="{FF2B5EF4-FFF2-40B4-BE49-F238E27FC236}">
                  <a16:creationId xmlns:a16="http://schemas.microsoft.com/office/drawing/2014/main" id="{356A4612-93F3-49E3-B509-87FC029F98E3}"/>
                </a:ext>
              </a:extLst>
            </p:cNvPr>
            <p:cNvSpPr/>
            <p:nvPr/>
          </p:nvSpPr>
          <p:spPr>
            <a:xfrm>
              <a:off x="2634335" y="1822313"/>
              <a:ext cx="2006647" cy="33738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Century Gothic"/>
                <a:buNone/>
                <a:tabLst/>
                <a:defRPr/>
              </a:pPr>
              <a:endParaRPr kumimoji="0" sz="2400" b="0" i="0" u="none" strike="noStrike" kern="0" cap="none" spc="0" normalizeH="0" baseline="0" noProof="0">
                <a:ln>
                  <a:noFill/>
                </a:ln>
                <a:solidFill>
                  <a:srgbClr val="FFFFFF"/>
                </a:solidFill>
                <a:effectLst/>
                <a:uLnTx/>
                <a:uFillTx/>
                <a:ea typeface="Century Gothic"/>
                <a:cs typeface="Century Gothic"/>
                <a:sym typeface="Century Gothic"/>
              </a:endParaRPr>
            </a:p>
          </p:txBody>
        </p:sp>
        <p:sp>
          <p:nvSpPr>
            <p:cNvPr id="7" name="Google Shape;190;p2">
              <a:extLst>
                <a:ext uri="{FF2B5EF4-FFF2-40B4-BE49-F238E27FC236}">
                  <a16:creationId xmlns:a16="http://schemas.microsoft.com/office/drawing/2014/main" id="{E17681C9-F886-41ED-86FC-7DC57800AEEE}"/>
                </a:ext>
              </a:extLst>
            </p:cNvPr>
            <p:cNvSpPr/>
            <p:nvPr/>
          </p:nvSpPr>
          <p:spPr>
            <a:xfrm>
              <a:off x="2634336" y="2197505"/>
              <a:ext cx="2006647" cy="34916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Century Gothic"/>
                <a:buNone/>
                <a:tabLst/>
                <a:defRPr/>
              </a:pPr>
              <a:endParaRPr kumimoji="0" sz="2400" b="0" i="0" u="none" strike="noStrike" kern="0" cap="none" spc="0" normalizeH="0" baseline="0" noProof="0">
                <a:ln>
                  <a:noFill/>
                </a:ln>
                <a:solidFill>
                  <a:srgbClr val="FFFFFF"/>
                </a:solidFill>
                <a:effectLst/>
                <a:uLnTx/>
                <a:uFillTx/>
                <a:ea typeface="Century Gothic"/>
                <a:cs typeface="Century Gothic"/>
                <a:sym typeface="Century Gothic"/>
              </a:endParaRPr>
            </a:p>
          </p:txBody>
        </p:sp>
        <p:sp>
          <p:nvSpPr>
            <p:cNvPr id="8" name="Google Shape;191;p2">
              <a:extLst>
                <a:ext uri="{FF2B5EF4-FFF2-40B4-BE49-F238E27FC236}">
                  <a16:creationId xmlns:a16="http://schemas.microsoft.com/office/drawing/2014/main" id="{66645061-0DCC-4D21-8C11-B5A643402B0A}"/>
                </a:ext>
              </a:extLst>
            </p:cNvPr>
            <p:cNvSpPr/>
            <p:nvPr/>
          </p:nvSpPr>
          <p:spPr>
            <a:xfrm>
              <a:off x="2634336" y="2602227"/>
              <a:ext cx="2006647" cy="574359"/>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Century Gothic"/>
                <a:buNone/>
                <a:tabLst/>
                <a:defRPr/>
              </a:pPr>
              <a:endParaRPr kumimoji="0" sz="2400" b="0" i="0" u="none" strike="noStrike" kern="0" cap="none" spc="0" normalizeH="0" baseline="0" noProof="0">
                <a:ln>
                  <a:noFill/>
                </a:ln>
                <a:solidFill>
                  <a:srgbClr val="FFFFFF"/>
                </a:solidFill>
                <a:effectLst/>
                <a:uLnTx/>
                <a:uFillTx/>
                <a:ea typeface="Century Gothic"/>
                <a:cs typeface="Century Gothic"/>
                <a:sym typeface="Century Gothic"/>
              </a:endParaRPr>
            </a:p>
          </p:txBody>
        </p:sp>
        <p:sp>
          <p:nvSpPr>
            <p:cNvPr id="9" name="Google Shape;192;p2">
              <a:extLst>
                <a:ext uri="{FF2B5EF4-FFF2-40B4-BE49-F238E27FC236}">
                  <a16:creationId xmlns:a16="http://schemas.microsoft.com/office/drawing/2014/main" id="{E5374231-AC98-4E34-B8D1-01913B3CFF8C}"/>
                </a:ext>
              </a:extLst>
            </p:cNvPr>
            <p:cNvSpPr/>
            <p:nvPr/>
          </p:nvSpPr>
          <p:spPr>
            <a:xfrm>
              <a:off x="2634336" y="3253293"/>
              <a:ext cx="2006647" cy="307767"/>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Century Gothic"/>
                <a:buNone/>
                <a:tabLst/>
                <a:defRPr/>
              </a:pPr>
              <a:endParaRPr kumimoji="0" sz="2400" b="0" i="0" u="none" strike="noStrike" kern="0" cap="none" spc="0" normalizeH="0" baseline="0" noProof="0">
                <a:ln>
                  <a:noFill/>
                </a:ln>
                <a:solidFill>
                  <a:srgbClr val="FFFFFF"/>
                </a:solidFill>
                <a:effectLst/>
                <a:uLnTx/>
                <a:uFillTx/>
                <a:ea typeface="Century Gothic"/>
                <a:cs typeface="Century Gothic"/>
                <a:sym typeface="Century Gothic"/>
              </a:endParaRPr>
            </a:p>
          </p:txBody>
        </p:sp>
        <p:sp>
          <p:nvSpPr>
            <p:cNvPr id="10" name="Google Shape;193;p2">
              <a:extLst>
                <a:ext uri="{FF2B5EF4-FFF2-40B4-BE49-F238E27FC236}">
                  <a16:creationId xmlns:a16="http://schemas.microsoft.com/office/drawing/2014/main" id="{8EAE0361-748B-4D64-9863-4720EBC98253}"/>
                </a:ext>
              </a:extLst>
            </p:cNvPr>
            <p:cNvSpPr/>
            <p:nvPr/>
          </p:nvSpPr>
          <p:spPr>
            <a:xfrm>
              <a:off x="2634336" y="3615541"/>
              <a:ext cx="2006647" cy="33909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Century Gothic"/>
                <a:buNone/>
                <a:tabLst/>
                <a:defRPr/>
              </a:pPr>
              <a:endParaRPr kumimoji="0" sz="2400" b="0" i="0" u="none" strike="noStrike" kern="0" cap="none" spc="0" normalizeH="0" baseline="0" noProof="0">
                <a:ln>
                  <a:noFill/>
                </a:ln>
                <a:solidFill>
                  <a:srgbClr val="FFFFFF"/>
                </a:solidFill>
                <a:effectLst/>
                <a:uLnTx/>
                <a:uFillTx/>
                <a:ea typeface="Century Gothic"/>
                <a:cs typeface="Century Gothic"/>
                <a:sym typeface="Century Gothic"/>
              </a:endParaRPr>
            </a:p>
          </p:txBody>
        </p:sp>
        <p:sp>
          <p:nvSpPr>
            <p:cNvPr id="11" name="Google Shape;194;p2">
              <a:extLst>
                <a:ext uri="{FF2B5EF4-FFF2-40B4-BE49-F238E27FC236}">
                  <a16:creationId xmlns:a16="http://schemas.microsoft.com/office/drawing/2014/main" id="{A9DD35AB-D933-49DA-8D05-21EFD67F1265}"/>
                </a:ext>
              </a:extLst>
            </p:cNvPr>
            <p:cNvSpPr/>
            <p:nvPr/>
          </p:nvSpPr>
          <p:spPr>
            <a:xfrm>
              <a:off x="2634336" y="4024497"/>
              <a:ext cx="2006647" cy="30069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Century Gothic"/>
                <a:buNone/>
                <a:tabLst/>
                <a:defRPr/>
              </a:pPr>
              <a:endParaRPr kumimoji="0" sz="2400" b="0" i="0" u="none" strike="noStrike" kern="0" cap="none" spc="0" normalizeH="0" baseline="0" noProof="0">
                <a:ln>
                  <a:noFill/>
                </a:ln>
                <a:solidFill>
                  <a:srgbClr val="FFFFFF"/>
                </a:solidFill>
                <a:effectLst/>
                <a:uLnTx/>
                <a:uFillTx/>
                <a:ea typeface="Century Gothic"/>
                <a:cs typeface="Century Gothic"/>
                <a:sym typeface="Century Gothic"/>
              </a:endParaRPr>
            </a:p>
          </p:txBody>
        </p:sp>
        <p:sp>
          <p:nvSpPr>
            <p:cNvPr id="12" name="Google Shape;195;p2">
              <a:extLst>
                <a:ext uri="{FF2B5EF4-FFF2-40B4-BE49-F238E27FC236}">
                  <a16:creationId xmlns:a16="http://schemas.microsoft.com/office/drawing/2014/main" id="{D7A7DB93-DC20-41C8-9B43-B09F4CDE0309}"/>
                </a:ext>
              </a:extLst>
            </p:cNvPr>
            <p:cNvSpPr/>
            <p:nvPr/>
          </p:nvSpPr>
          <p:spPr>
            <a:xfrm>
              <a:off x="2634335" y="4366477"/>
              <a:ext cx="2006647" cy="357289"/>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Century Gothic"/>
                <a:buNone/>
                <a:tabLst/>
                <a:defRPr/>
              </a:pPr>
              <a:endParaRPr kumimoji="0" sz="2400" b="0" i="0" u="none" strike="noStrike" kern="0" cap="none" spc="0" normalizeH="0" baseline="0" noProof="0">
                <a:ln>
                  <a:noFill/>
                </a:ln>
                <a:solidFill>
                  <a:srgbClr val="FFFFFF"/>
                </a:solidFill>
                <a:effectLst/>
                <a:uLnTx/>
                <a:uFillTx/>
                <a:ea typeface="Century Gothic"/>
                <a:cs typeface="Century Gothic"/>
                <a:sym typeface="Century Gothic"/>
              </a:endParaRPr>
            </a:p>
          </p:txBody>
        </p:sp>
        <p:sp>
          <p:nvSpPr>
            <p:cNvPr id="13" name="Google Shape;196;p2">
              <a:extLst>
                <a:ext uri="{FF2B5EF4-FFF2-40B4-BE49-F238E27FC236}">
                  <a16:creationId xmlns:a16="http://schemas.microsoft.com/office/drawing/2014/main" id="{77E50956-796C-4799-82BF-E291028539FC}"/>
                </a:ext>
              </a:extLst>
            </p:cNvPr>
            <p:cNvSpPr/>
            <p:nvPr/>
          </p:nvSpPr>
          <p:spPr>
            <a:xfrm>
              <a:off x="2634335" y="4777705"/>
              <a:ext cx="2006647" cy="278626"/>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Century Gothic"/>
                <a:buNone/>
                <a:tabLst/>
                <a:defRPr/>
              </a:pPr>
              <a:endParaRPr kumimoji="0" sz="2400" b="0" i="0" u="none" strike="noStrike" kern="0" cap="none" spc="0" normalizeH="0" baseline="0" noProof="0">
                <a:ln>
                  <a:noFill/>
                </a:ln>
                <a:solidFill>
                  <a:srgbClr val="FFFFFF"/>
                </a:solidFill>
                <a:effectLst/>
                <a:uLnTx/>
                <a:uFillTx/>
                <a:ea typeface="Century Gothic"/>
                <a:cs typeface="Century Gothic"/>
                <a:sym typeface="Century Gothic"/>
              </a:endParaRPr>
            </a:p>
          </p:txBody>
        </p:sp>
        <p:sp>
          <p:nvSpPr>
            <p:cNvPr id="14" name="Google Shape;197;p2">
              <a:extLst>
                <a:ext uri="{FF2B5EF4-FFF2-40B4-BE49-F238E27FC236}">
                  <a16:creationId xmlns:a16="http://schemas.microsoft.com/office/drawing/2014/main" id="{33E8F23C-DD80-4EE9-BB77-473BCA048B8C}"/>
                </a:ext>
              </a:extLst>
            </p:cNvPr>
            <p:cNvSpPr/>
            <p:nvPr/>
          </p:nvSpPr>
          <p:spPr>
            <a:xfrm>
              <a:off x="2634335" y="5196258"/>
              <a:ext cx="2006647" cy="244483"/>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Century Gothic"/>
                <a:buNone/>
                <a:tabLst/>
                <a:defRPr/>
              </a:pPr>
              <a:endParaRPr kumimoji="0" sz="2400" b="0" i="0" u="none" strike="noStrike" kern="0" cap="none" spc="0" normalizeH="0" baseline="0" noProof="0">
                <a:ln>
                  <a:noFill/>
                </a:ln>
                <a:solidFill>
                  <a:srgbClr val="FFFFFF"/>
                </a:solidFill>
                <a:effectLst/>
                <a:uLnTx/>
                <a:uFillTx/>
                <a:ea typeface="Century Gothic"/>
                <a:cs typeface="Century Gothic"/>
                <a:sym typeface="Century Gothic"/>
              </a:endParaRPr>
            </a:p>
          </p:txBody>
        </p:sp>
      </p:grpSp>
      <p:grpSp>
        <p:nvGrpSpPr>
          <p:cNvPr id="16" name="Google Shape;199;p2">
            <a:extLst>
              <a:ext uri="{FF2B5EF4-FFF2-40B4-BE49-F238E27FC236}">
                <a16:creationId xmlns:a16="http://schemas.microsoft.com/office/drawing/2014/main" id="{3B2DA2EF-7241-49C5-B44F-3AFDA59D7D06}"/>
              </a:ext>
            </a:extLst>
          </p:cNvPr>
          <p:cNvGrpSpPr/>
          <p:nvPr/>
        </p:nvGrpSpPr>
        <p:grpSpPr>
          <a:xfrm>
            <a:off x="6096000" y="1928145"/>
            <a:ext cx="3276323" cy="4140237"/>
            <a:chOff x="2634335" y="1856320"/>
            <a:chExt cx="2042711" cy="3742973"/>
          </a:xfrm>
        </p:grpSpPr>
        <p:sp>
          <p:nvSpPr>
            <p:cNvPr id="17" name="Google Shape;200;p2">
              <a:extLst>
                <a:ext uri="{FF2B5EF4-FFF2-40B4-BE49-F238E27FC236}">
                  <a16:creationId xmlns:a16="http://schemas.microsoft.com/office/drawing/2014/main" id="{52152FE6-94D1-4512-BF46-A45CB78A33DC}"/>
                </a:ext>
              </a:extLst>
            </p:cNvPr>
            <p:cNvSpPr/>
            <p:nvPr/>
          </p:nvSpPr>
          <p:spPr>
            <a:xfrm>
              <a:off x="2634335" y="1856320"/>
              <a:ext cx="2006647" cy="33738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Century Gothic"/>
                <a:buNone/>
                <a:tabLst/>
                <a:defRPr/>
              </a:pPr>
              <a:endParaRPr kumimoji="0" sz="2400" b="0" i="0" u="none" strike="noStrike" kern="0" cap="none" spc="0" normalizeH="0" baseline="0" noProof="0">
                <a:ln>
                  <a:noFill/>
                </a:ln>
                <a:solidFill>
                  <a:srgbClr val="FFFFFF"/>
                </a:solidFill>
                <a:effectLst/>
                <a:uLnTx/>
                <a:uFillTx/>
                <a:ea typeface="Century Gothic"/>
                <a:cs typeface="Century Gothic"/>
                <a:sym typeface="Century Gothic"/>
              </a:endParaRPr>
            </a:p>
          </p:txBody>
        </p:sp>
        <p:sp>
          <p:nvSpPr>
            <p:cNvPr id="18" name="Google Shape;201;p2">
              <a:extLst>
                <a:ext uri="{FF2B5EF4-FFF2-40B4-BE49-F238E27FC236}">
                  <a16:creationId xmlns:a16="http://schemas.microsoft.com/office/drawing/2014/main" id="{37ADEEFB-67AE-4014-A903-4234DC058CCD}"/>
                </a:ext>
              </a:extLst>
            </p:cNvPr>
            <p:cNvSpPr/>
            <p:nvPr/>
          </p:nvSpPr>
          <p:spPr>
            <a:xfrm>
              <a:off x="2634336" y="2234927"/>
              <a:ext cx="2006647" cy="34916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Century Gothic"/>
                <a:buNone/>
                <a:tabLst/>
                <a:defRPr/>
              </a:pPr>
              <a:endParaRPr kumimoji="0" sz="2400" b="0" i="0" u="none" strike="noStrike" kern="0" cap="none" spc="0" normalizeH="0" baseline="0" noProof="0">
                <a:ln>
                  <a:noFill/>
                </a:ln>
                <a:solidFill>
                  <a:srgbClr val="FFFFFF"/>
                </a:solidFill>
                <a:effectLst/>
                <a:uLnTx/>
                <a:uFillTx/>
                <a:ea typeface="Century Gothic"/>
                <a:cs typeface="Century Gothic"/>
                <a:sym typeface="Century Gothic"/>
              </a:endParaRPr>
            </a:p>
          </p:txBody>
        </p:sp>
        <p:sp>
          <p:nvSpPr>
            <p:cNvPr id="19" name="Google Shape;202;p2">
              <a:extLst>
                <a:ext uri="{FF2B5EF4-FFF2-40B4-BE49-F238E27FC236}">
                  <a16:creationId xmlns:a16="http://schemas.microsoft.com/office/drawing/2014/main" id="{B9CD5A6D-1FBC-4C1D-A508-1D88F8AF21DF}"/>
                </a:ext>
              </a:extLst>
            </p:cNvPr>
            <p:cNvSpPr/>
            <p:nvPr/>
          </p:nvSpPr>
          <p:spPr>
            <a:xfrm>
              <a:off x="2634335" y="2647641"/>
              <a:ext cx="2006647" cy="604204"/>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Century Gothic"/>
                <a:buNone/>
                <a:tabLst/>
                <a:defRPr/>
              </a:pPr>
              <a:endParaRPr kumimoji="0" sz="2400" b="0" i="0" u="none" strike="noStrike" kern="0" cap="none" spc="0" normalizeH="0" baseline="0" noProof="0">
                <a:ln>
                  <a:noFill/>
                </a:ln>
                <a:solidFill>
                  <a:srgbClr val="FFFFFF"/>
                </a:solidFill>
                <a:effectLst/>
                <a:uLnTx/>
                <a:uFillTx/>
                <a:ea typeface="Century Gothic"/>
                <a:cs typeface="Century Gothic"/>
                <a:sym typeface="Century Gothic"/>
              </a:endParaRPr>
            </a:p>
          </p:txBody>
        </p:sp>
        <p:sp>
          <p:nvSpPr>
            <p:cNvPr id="20" name="Google Shape;203;p2">
              <a:extLst>
                <a:ext uri="{FF2B5EF4-FFF2-40B4-BE49-F238E27FC236}">
                  <a16:creationId xmlns:a16="http://schemas.microsoft.com/office/drawing/2014/main" id="{E853DECF-21FE-42DE-A9C0-8D232327697C}"/>
                </a:ext>
              </a:extLst>
            </p:cNvPr>
            <p:cNvSpPr/>
            <p:nvPr/>
          </p:nvSpPr>
          <p:spPr>
            <a:xfrm>
              <a:off x="2634335" y="3322768"/>
              <a:ext cx="2006647" cy="307767"/>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Century Gothic"/>
                <a:buNone/>
                <a:tabLst/>
                <a:defRPr/>
              </a:pPr>
              <a:endParaRPr kumimoji="0" sz="2400" b="0" i="0" u="none" strike="noStrike" kern="0" cap="none" spc="0" normalizeH="0" baseline="0" noProof="0">
                <a:ln>
                  <a:noFill/>
                </a:ln>
                <a:solidFill>
                  <a:srgbClr val="FFFFFF"/>
                </a:solidFill>
                <a:effectLst/>
                <a:uLnTx/>
                <a:uFillTx/>
                <a:ea typeface="Century Gothic"/>
                <a:cs typeface="Century Gothic"/>
                <a:sym typeface="Century Gothic"/>
              </a:endParaRPr>
            </a:p>
          </p:txBody>
        </p:sp>
        <p:sp>
          <p:nvSpPr>
            <p:cNvPr id="21" name="Google Shape;204;p2">
              <a:extLst>
                <a:ext uri="{FF2B5EF4-FFF2-40B4-BE49-F238E27FC236}">
                  <a16:creationId xmlns:a16="http://schemas.microsoft.com/office/drawing/2014/main" id="{09DF55A7-93B4-43A2-BF41-300E6F1A0D79}"/>
                </a:ext>
              </a:extLst>
            </p:cNvPr>
            <p:cNvSpPr/>
            <p:nvPr/>
          </p:nvSpPr>
          <p:spPr>
            <a:xfrm>
              <a:off x="2634335" y="3680819"/>
              <a:ext cx="2006647" cy="33909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Century Gothic"/>
                <a:buNone/>
                <a:tabLst/>
                <a:defRPr/>
              </a:pPr>
              <a:endParaRPr kumimoji="0" sz="2400" b="0" i="0" u="none" strike="noStrike" kern="0" cap="none" spc="0" normalizeH="0" baseline="0" noProof="0">
                <a:ln>
                  <a:noFill/>
                </a:ln>
                <a:solidFill>
                  <a:srgbClr val="FFFFFF"/>
                </a:solidFill>
                <a:effectLst/>
                <a:uLnTx/>
                <a:uFillTx/>
                <a:ea typeface="Century Gothic"/>
                <a:cs typeface="Century Gothic"/>
                <a:sym typeface="Century Gothic"/>
              </a:endParaRPr>
            </a:p>
          </p:txBody>
        </p:sp>
        <p:sp>
          <p:nvSpPr>
            <p:cNvPr id="22" name="Google Shape;205;p2">
              <a:extLst>
                <a:ext uri="{FF2B5EF4-FFF2-40B4-BE49-F238E27FC236}">
                  <a16:creationId xmlns:a16="http://schemas.microsoft.com/office/drawing/2014/main" id="{840AE43E-DB59-449A-AE1E-C2F7C76782B1}"/>
                </a:ext>
              </a:extLst>
            </p:cNvPr>
            <p:cNvSpPr/>
            <p:nvPr/>
          </p:nvSpPr>
          <p:spPr>
            <a:xfrm>
              <a:off x="2634335" y="4067802"/>
              <a:ext cx="2006647" cy="355666"/>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Century Gothic"/>
                <a:buNone/>
                <a:tabLst/>
                <a:defRPr/>
              </a:pPr>
              <a:endParaRPr kumimoji="0" sz="2400" b="0" i="0" u="none" strike="noStrike" kern="0" cap="none" spc="0" normalizeH="0" baseline="0" noProof="0">
                <a:ln>
                  <a:noFill/>
                </a:ln>
                <a:solidFill>
                  <a:srgbClr val="FFFFFF"/>
                </a:solidFill>
                <a:effectLst/>
                <a:uLnTx/>
                <a:uFillTx/>
                <a:ea typeface="Century Gothic"/>
                <a:cs typeface="Century Gothic"/>
                <a:sym typeface="Century Gothic"/>
              </a:endParaRPr>
            </a:p>
          </p:txBody>
        </p:sp>
        <p:sp>
          <p:nvSpPr>
            <p:cNvPr id="23" name="Google Shape;206;p2">
              <a:extLst>
                <a:ext uri="{FF2B5EF4-FFF2-40B4-BE49-F238E27FC236}">
                  <a16:creationId xmlns:a16="http://schemas.microsoft.com/office/drawing/2014/main" id="{A34599D5-6DAE-40B2-A152-6F3267E6FA3F}"/>
                </a:ext>
              </a:extLst>
            </p:cNvPr>
            <p:cNvSpPr/>
            <p:nvPr/>
          </p:nvSpPr>
          <p:spPr>
            <a:xfrm>
              <a:off x="2670399" y="4461958"/>
              <a:ext cx="2006647" cy="357289"/>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Century Gothic"/>
                <a:buNone/>
                <a:tabLst/>
                <a:defRPr/>
              </a:pPr>
              <a:endParaRPr kumimoji="0" sz="2400" b="0" i="0" u="none" strike="noStrike" kern="0" cap="none" spc="0" normalizeH="0" baseline="0" noProof="0">
                <a:ln>
                  <a:noFill/>
                </a:ln>
                <a:solidFill>
                  <a:srgbClr val="FFFFFF"/>
                </a:solidFill>
                <a:effectLst/>
                <a:uLnTx/>
                <a:uFillTx/>
                <a:ea typeface="Century Gothic"/>
                <a:cs typeface="Century Gothic"/>
                <a:sym typeface="Century Gothic"/>
              </a:endParaRPr>
            </a:p>
          </p:txBody>
        </p:sp>
        <p:sp>
          <p:nvSpPr>
            <p:cNvPr id="24" name="Google Shape;207;p2">
              <a:extLst>
                <a:ext uri="{FF2B5EF4-FFF2-40B4-BE49-F238E27FC236}">
                  <a16:creationId xmlns:a16="http://schemas.microsoft.com/office/drawing/2014/main" id="{137AC2EA-76E0-43B7-A876-612FF7C7CBEB}"/>
                </a:ext>
              </a:extLst>
            </p:cNvPr>
            <p:cNvSpPr/>
            <p:nvPr/>
          </p:nvSpPr>
          <p:spPr>
            <a:xfrm>
              <a:off x="2634335" y="4839588"/>
              <a:ext cx="2006647" cy="362432"/>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Century Gothic"/>
                <a:buNone/>
                <a:tabLst/>
                <a:defRPr/>
              </a:pPr>
              <a:endParaRPr kumimoji="0" sz="2400" b="0" i="0" u="none" strike="noStrike" kern="0" cap="none" spc="0" normalizeH="0" baseline="0" noProof="0">
                <a:ln>
                  <a:noFill/>
                </a:ln>
                <a:solidFill>
                  <a:srgbClr val="FFFFFF"/>
                </a:solidFill>
                <a:effectLst/>
                <a:uLnTx/>
                <a:uFillTx/>
                <a:ea typeface="Century Gothic"/>
                <a:cs typeface="Century Gothic"/>
                <a:sym typeface="Century Gothic"/>
              </a:endParaRPr>
            </a:p>
          </p:txBody>
        </p:sp>
        <p:sp>
          <p:nvSpPr>
            <p:cNvPr id="25" name="Google Shape;208;p2">
              <a:extLst>
                <a:ext uri="{FF2B5EF4-FFF2-40B4-BE49-F238E27FC236}">
                  <a16:creationId xmlns:a16="http://schemas.microsoft.com/office/drawing/2014/main" id="{6B384523-6AD2-469B-9F9E-13EFAD91BD23}"/>
                </a:ext>
              </a:extLst>
            </p:cNvPr>
            <p:cNvSpPr/>
            <p:nvPr/>
          </p:nvSpPr>
          <p:spPr>
            <a:xfrm>
              <a:off x="2634336" y="5243144"/>
              <a:ext cx="2006647" cy="356149"/>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Century Gothic"/>
                <a:buNone/>
                <a:tabLst/>
                <a:defRPr/>
              </a:pPr>
              <a:endParaRPr kumimoji="0" sz="2400" b="0" i="0" u="none" strike="noStrike" kern="0" cap="none" spc="0" normalizeH="0" baseline="0" noProof="0">
                <a:ln>
                  <a:noFill/>
                </a:ln>
                <a:solidFill>
                  <a:srgbClr val="FFFFFF"/>
                </a:solidFill>
                <a:effectLst/>
                <a:uLnTx/>
                <a:uFillTx/>
                <a:ea typeface="Century Gothic"/>
                <a:cs typeface="Century Gothic"/>
                <a:sym typeface="Century Gothic"/>
              </a:endParaRPr>
            </a:p>
          </p:txBody>
        </p:sp>
      </p:grpSp>
      <p:sp>
        <p:nvSpPr>
          <p:cNvPr id="27" name="Rectangle 26" descr="rectangle for timer">
            <a:extLst>
              <a:ext uri="{FF2B5EF4-FFF2-40B4-BE49-F238E27FC236}">
                <a16:creationId xmlns:a16="http://schemas.microsoft.com/office/drawing/2014/main" id="{BBFCA9C7-AD7E-4B62-8571-A5B51C0D1500}"/>
              </a:ext>
            </a:extLst>
          </p:cNvPr>
          <p:cNvSpPr>
            <a:spLocks noChangeArrowheads="1"/>
          </p:cNvSpPr>
          <p:nvPr/>
        </p:nvSpPr>
        <p:spPr bwMode="auto">
          <a:xfrm>
            <a:off x="10401643" y="1471569"/>
            <a:ext cx="483827" cy="4153710"/>
          </a:xfrm>
          <a:prstGeom prst="rect">
            <a:avLst/>
          </a:prstGeom>
          <a:solidFill>
            <a:schemeClr val="tx2"/>
          </a:solidFill>
          <a:ln>
            <a:no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29" name="Rectangle 2" descr="rectangle that moves down the slide to show the 60 second timer">
            <a:extLst>
              <a:ext uri="{FF2B5EF4-FFF2-40B4-BE49-F238E27FC236}">
                <a16:creationId xmlns:a16="http://schemas.microsoft.com/office/drawing/2014/main" id="{33C23387-3837-4000-932C-C2DE4E6191AD}"/>
              </a:ext>
            </a:extLst>
          </p:cNvPr>
          <p:cNvSpPr>
            <a:spLocks noChangeArrowheads="1"/>
          </p:cNvSpPr>
          <p:nvPr/>
        </p:nvSpPr>
        <p:spPr bwMode="auto">
          <a:xfrm>
            <a:off x="10394281" y="1471766"/>
            <a:ext cx="502131" cy="4156257"/>
          </a:xfrm>
          <a:prstGeom prst="rect">
            <a:avLst/>
          </a:prstGeom>
          <a:solidFill>
            <a:schemeClr val="tx2"/>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30" name="Line 7" descr="top line for timer, 60 seconds">
            <a:extLst>
              <a:ext uri="{FF2B5EF4-FFF2-40B4-BE49-F238E27FC236}">
                <a16:creationId xmlns:a16="http://schemas.microsoft.com/office/drawing/2014/main" id="{F3699F11-C73E-40DF-9525-65247CE58889}"/>
              </a:ext>
            </a:extLst>
          </p:cNvPr>
          <p:cNvSpPr>
            <a:spLocks noChangeShapeType="1"/>
          </p:cNvSpPr>
          <p:nvPr/>
        </p:nvSpPr>
        <p:spPr bwMode="auto">
          <a:xfrm>
            <a:off x="11082887" y="1460338"/>
            <a:ext cx="216791"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31" name="Line 4" descr="line to show the length of 60 seconds">
            <a:extLst>
              <a:ext uri="{FF2B5EF4-FFF2-40B4-BE49-F238E27FC236}">
                <a16:creationId xmlns:a16="http://schemas.microsoft.com/office/drawing/2014/main" id="{A75955DD-3E3C-4382-8FD4-FF8C31AEFCE8}"/>
              </a:ext>
            </a:extLst>
          </p:cNvPr>
          <p:cNvSpPr>
            <a:spLocks noChangeShapeType="1"/>
          </p:cNvSpPr>
          <p:nvPr/>
        </p:nvSpPr>
        <p:spPr bwMode="auto">
          <a:xfrm>
            <a:off x="11077654" y="1460338"/>
            <a:ext cx="0" cy="4156259"/>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32" name="Line 9" descr="bottom line for timer, 0 seconds">
            <a:extLst>
              <a:ext uri="{FF2B5EF4-FFF2-40B4-BE49-F238E27FC236}">
                <a16:creationId xmlns:a16="http://schemas.microsoft.com/office/drawing/2014/main" id="{B1716A0C-AF38-4886-90B3-0CF004E6B2E3}"/>
              </a:ext>
            </a:extLst>
          </p:cNvPr>
          <p:cNvSpPr>
            <a:spLocks noChangeShapeType="1"/>
          </p:cNvSpPr>
          <p:nvPr/>
        </p:nvSpPr>
        <p:spPr bwMode="auto">
          <a:xfrm>
            <a:off x="11077654" y="5616597"/>
            <a:ext cx="216791"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34" name="Text Placeholder 2">
            <a:extLst>
              <a:ext uri="{FF2B5EF4-FFF2-40B4-BE49-F238E27FC236}">
                <a16:creationId xmlns:a16="http://schemas.microsoft.com/office/drawing/2014/main" id="{D70C1F20-FCBF-4279-865C-9C6998DC7ADC}"/>
              </a:ext>
            </a:extLst>
          </p:cNvPr>
          <p:cNvSpPr txBox="1">
            <a:spLocks/>
          </p:cNvSpPr>
          <p:nvPr/>
        </p:nvSpPr>
        <p:spPr>
          <a:xfrm>
            <a:off x="11391411" y="1276273"/>
            <a:ext cx="573087" cy="3127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60</a:t>
            </a:r>
          </a:p>
        </p:txBody>
      </p:sp>
      <p:sp>
        <p:nvSpPr>
          <p:cNvPr id="35" name="Text Placeholder 2">
            <a:extLst>
              <a:ext uri="{FF2B5EF4-FFF2-40B4-BE49-F238E27FC236}">
                <a16:creationId xmlns:a16="http://schemas.microsoft.com/office/drawing/2014/main" id="{34407F0E-4F49-4654-91F7-D9C799786FAE}"/>
              </a:ext>
            </a:extLst>
          </p:cNvPr>
          <p:cNvSpPr txBox="1">
            <a:spLocks/>
          </p:cNvSpPr>
          <p:nvPr/>
        </p:nvSpPr>
        <p:spPr>
          <a:xfrm>
            <a:off x="11378441" y="5417014"/>
            <a:ext cx="573087" cy="3127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0</a:t>
            </a:r>
            <a:endParaRPr lang="en-GB" dirty="0"/>
          </a:p>
        </p:txBody>
      </p:sp>
      <p:pic>
        <p:nvPicPr>
          <p:cNvPr id="36" name="Picture 35" descr="A close up of a logo&#10;&#10;Description automatically generated">
            <a:extLst>
              <a:ext uri="{FF2B5EF4-FFF2-40B4-BE49-F238E27FC236}">
                <a16:creationId xmlns:a16="http://schemas.microsoft.com/office/drawing/2014/main" id="{457265B7-0BBA-4340-81B2-16ED94F011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8655" y="32591"/>
            <a:ext cx="1455806" cy="1296577"/>
          </a:xfrm>
          <a:prstGeom prst="rect">
            <a:avLst/>
          </a:prstGeom>
        </p:spPr>
      </p:pic>
      <p:sp>
        <p:nvSpPr>
          <p:cNvPr id="3" name="Rectangle 2">
            <a:extLst>
              <a:ext uri="{FF2B5EF4-FFF2-40B4-BE49-F238E27FC236}">
                <a16:creationId xmlns:a16="http://schemas.microsoft.com/office/drawing/2014/main" id="{73F9E6C5-0E80-AAA9-A773-84BC68DB60E8}"/>
              </a:ext>
            </a:extLst>
          </p:cNvPr>
          <p:cNvSpPr/>
          <p:nvPr/>
        </p:nvSpPr>
        <p:spPr>
          <a:xfrm>
            <a:off x="10064591" y="5636176"/>
            <a:ext cx="1360018" cy="71965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utoShape 11">
            <a:hlinkClick r:id="" action="ppaction://noaction" highlightClick="1"/>
            <a:extLst>
              <a:ext uri="{FF2B5EF4-FFF2-40B4-BE49-F238E27FC236}">
                <a16:creationId xmlns:a16="http://schemas.microsoft.com/office/drawing/2014/main" id="{5570B705-152A-48A4-BDCC-98199D795F43}"/>
              </a:ext>
            </a:extLst>
          </p:cNvPr>
          <p:cNvSpPr>
            <a:spLocks noChangeArrowheads="1"/>
          </p:cNvSpPr>
          <p:nvPr/>
        </p:nvSpPr>
        <p:spPr bwMode="auto">
          <a:xfrm>
            <a:off x="10181140" y="5767309"/>
            <a:ext cx="943583" cy="382082"/>
          </a:xfrm>
          <a:prstGeom prst="actionButtonBlank">
            <a:avLst/>
          </a:prstGeom>
          <a:solidFill>
            <a:schemeClr val="tx2"/>
          </a:solid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base">
              <a:spcBef>
                <a:spcPct val="0"/>
              </a:spcBef>
              <a:spcAft>
                <a:spcPct val="0"/>
              </a:spcAft>
              <a:defRPr/>
            </a:pPr>
            <a:r>
              <a:rPr lang="en-GB" sz="2400" b="1" dirty="0">
                <a:solidFill>
                  <a:schemeClr val="bg1"/>
                </a:solidFill>
                <a:latin typeface="+mj-lt"/>
              </a:rPr>
              <a:t>Los!</a:t>
            </a:r>
          </a:p>
        </p:txBody>
      </p:sp>
    </p:spTree>
    <p:extLst>
      <p:ext uri="{BB962C8B-B14F-4D97-AF65-F5344CB8AC3E}">
        <p14:creationId xmlns:p14="http://schemas.microsoft.com/office/powerpoint/2010/main" val="367618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6"/>
                                        </p:tgtEl>
                                      </p:cBhvr>
                                    </p:animEffect>
                                    <p:set>
                                      <p:cBhvr>
                                        <p:cTn id="12" dur="1" fill="hold">
                                          <p:stCondLst>
                                            <p:cond delay="500"/>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
                                        </p:tgtEl>
                                      </p:cBhvr>
                                    </p:animEffect>
                                    <p:set>
                                      <p:cBhvr>
                                        <p:cTn id="22" dur="1" fill="hold">
                                          <p:stCondLst>
                                            <p:cond delay="50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3"/>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remove" nodeType="afterEffect">
                                  <p:stCondLst>
                                    <p:cond delay="0"/>
                                  </p:stCondLst>
                                  <p:childTnLst>
                                    <p:animEffect transition="out" filter="slide(fromBottom)">
                                      <p:cBhvr>
                                        <p:cTn id="27" dur="59000"/>
                                        <p:tgtEl>
                                          <p:spTgt spid="27"/>
                                        </p:tgtEl>
                                      </p:cBhvr>
                                    </p:animEffect>
                                    <p:set>
                                      <p:cBhvr>
                                        <p:cTn id="28" dur="1" fill="hold">
                                          <p:stCondLst>
                                            <p:cond delay="58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CB518-BA3E-017E-E5DD-401277B4815A}"/>
              </a:ext>
            </a:extLst>
          </p:cNvPr>
          <p:cNvSpPr>
            <a:spLocks noGrp="1"/>
          </p:cNvSpPr>
          <p:nvPr>
            <p:ph type="title"/>
          </p:nvPr>
        </p:nvSpPr>
        <p:spPr>
          <a:xfrm>
            <a:off x="0" y="213557"/>
            <a:ext cx="2638097" cy="647577"/>
          </a:xfrm>
        </p:spPr>
        <p:txBody>
          <a:bodyPr/>
          <a:lstStyle/>
          <a:p>
            <a:r>
              <a:rPr lang="en-GB" dirty="0" err="1"/>
              <a:t>Vokabeln</a:t>
            </a:r>
            <a:endParaRPr lang="en-GB" dirty="0"/>
          </a:p>
        </p:txBody>
      </p:sp>
      <p:sp>
        <p:nvSpPr>
          <p:cNvPr id="4" name="Rectangle: Rounded Corners 3">
            <a:extLst>
              <a:ext uri="{FF2B5EF4-FFF2-40B4-BE49-F238E27FC236}">
                <a16:creationId xmlns:a16="http://schemas.microsoft.com/office/drawing/2014/main" id="{0BB5FCF9-A754-6C9B-6DB1-F8D3544292EE}"/>
              </a:ext>
            </a:extLst>
          </p:cNvPr>
          <p:cNvSpPr/>
          <p:nvPr/>
        </p:nvSpPr>
        <p:spPr>
          <a:xfrm>
            <a:off x="9688494" y="87583"/>
            <a:ext cx="2426850" cy="40309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sprechen</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 / </a:t>
            </a: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hören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graphicFrame>
        <p:nvGraphicFramePr>
          <p:cNvPr id="5" name="Table 5">
            <a:extLst>
              <a:ext uri="{FF2B5EF4-FFF2-40B4-BE49-F238E27FC236}">
                <a16:creationId xmlns:a16="http://schemas.microsoft.com/office/drawing/2014/main" id="{B3BC18EE-4622-4880-8B0F-4DCE4B1E5948}"/>
              </a:ext>
            </a:extLst>
          </p:cNvPr>
          <p:cNvGraphicFramePr>
            <a:graphicFrameLocks noGrp="1"/>
          </p:cNvGraphicFramePr>
          <p:nvPr/>
        </p:nvGraphicFramePr>
        <p:xfrm>
          <a:off x="156144" y="1727641"/>
          <a:ext cx="5662029" cy="4089423"/>
        </p:xfrm>
        <a:graphic>
          <a:graphicData uri="http://schemas.openxmlformats.org/drawingml/2006/table">
            <a:tbl>
              <a:tblPr firstRow="1" bandRow="1">
                <a:tableStyleId>{5940675A-B579-460E-94D1-54222C63F5DA}</a:tableStyleId>
              </a:tblPr>
              <a:tblGrid>
                <a:gridCol w="1887343">
                  <a:extLst>
                    <a:ext uri="{9D8B030D-6E8A-4147-A177-3AD203B41FA5}">
                      <a16:colId xmlns:a16="http://schemas.microsoft.com/office/drawing/2014/main" val="1864090032"/>
                    </a:ext>
                  </a:extLst>
                </a:gridCol>
                <a:gridCol w="1887343">
                  <a:extLst>
                    <a:ext uri="{9D8B030D-6E8A-4147-A177-3AD203B41FA5}">
                      <a16:colId xmlns:a16="http://schemas.microsoft.com/office/drawing/2014/main" val="3859477677"/>
                    </a:ext>
                  </a:extLst>
                </a:gridCol>
                <a:gridCol w="1887343">
                  <a:extLst>
                    <a:ext uri="{9D8B030D-6E8A-4147-A177-3AD203B41FA5}">
                      <a16:colId xmlns:a16="http://schemas.microsoft.com/office/drawing/2014/main" val="697243900"/>
                    </a:ext>
                  </a:extLst>
                </a:gridCol>
              </a:tblGrid>
              <a:tr h="1363141">
                <a:tc>
                  <a:txBody>
                    <a:bodyPr/>
                    <a:lstStyle/>
                    <a:p>
                      <a:endParaRPr lang="en-GB" sz="2400" i="1" dirty="0">
                        <a:latin typeface="+mn-lt"/>
                      </a:endParaRPr>
                    </a:p>
                  </a:txBody>
                  <a:tcPr>
                    <a:solidFill>
                      <a:srgbClr val="FBF0D5"/>
                    </a:solidFill>
                  </a:tcPr>
                </a:tc>
                <a:tc>
                  <a:txBody>
                    <a:bodyPr/>
                    <a:lstStyle/>
                    <a:p>
                      <a:endParaRPr lang="en-GB"/>
                    </a:p>
                  </a:txBody>
                  <a:tcPr>
                    <a:solidFill>
                      <a:srgbClr val="FBF0D5"/>
                    </a:solidFill>
                  </a:tcPr>
                </a:tc>
                <a:tc>
                  <a:txBody>
                    <a:bodyPr/>
                    <a:lstStyle/>
                    <a:p>
                      <a:endParaRPr lang="en-GB"/>
                    </a:p>
                  </a:txBody>
                  <a:tcPr>
                    <a:solidFill>
                      <a:srgbClr val="FBF0D5"/>
                    </a:solidFill>
                  </a:tcPr>
                </a:tc>
                <a:extLst>
                  <a:ext uri="{0D108BD9-81ED-4DB2-BD59-A6C34878D82A}">
                    <a16:rowId xmlns:a16="http://schemas.microsoft.com/office/drawing/2014/main" val="1635137188"/>
                  </a:ext>
                </a:extLst>
              </a:tr>
              <a:tr h="1363141">
                <a:tc>
                  <a:txBody>
                    <a:bodyPr/>
                    <a:lstStyle/>
                    <a:p>
                      <a:endParaRPr lang="en-GB"/>
                    </a:p>
                  </a:txBody>
                  <a:tcPr>
                    <a:solidFill>
                      <a:srgbClr val="FBF0D5"/>
                    </a:solidFill>
                  </a:tcPr>
                </a:tc>
                <a:tc>
                  <a:txBody>
                    <a:bodyPr/>
                    <a:lstStyle/>
                    <a:p>
                      <a:endParaRPr lang="en-GB"/>
                    </a:p>
                  </a:txBody>
                  <a:tcPr>
                    <a:solidFill>
                      <a:srgbClr val="FBF0D5"/>
                    </a:solidFill>
                  </a:tcPr>
                </a:tc>
                <a:tc>
                  <a:txBody>
                    <a:bodyPr/>
                    <a:lstStyle/>
                    <a:p>
                      <a:endParaRPr lang="en-GB"/>
                    </a:p>
                  </a:txBody>
                  <a:tcPr>
                    <a:solidFill>
                      <a:srgbClr val="FBF0D5"/>
                    </a:solidFill>
                  </a:tcPr>
                </a:tc>
                <a:extLst>
                  <a:ext uri="{0D108BD9-81ED-4DB2-BD59-A6C34878D82A}">
                    <a16:rowId xmlns:a16="http://schemas.microsoft.com/office/drawing/2014/main" val="3622946847"/>
                  </a:ext>
                </a:extLst>
              </a:tr>
              <a:tr h="1363141">
                <a:tc>
                  <a:txBody>
                    <a:bodyPr/>
                    <a:lstStyle/>
                    <a:p>
                      <a:endParaRPr lang="en-GB" dirty="0"/>
                    </a:p>
                  </a:txBody>
                  <a:tcPr>
                    <a:solidFill>
                      <a:srgbClr val="FBF0D5"/>
                    </a:solidFill>
                  </a:tcPr>
                </a:tc>
                <a:tc>
                  <a:txBody>
                    <a:bodyPr/>
                    <a:lstStyle/>
                    <a:p>
                      <a:endParaRPr lang="en-GB"/>
                    </a:p>
                  </a:txBody>
                  <a:tcPr>
                    <a:solidFill>
                      <a:srgbClr val="FBF0D5"/>
                    </a:solidFill>
                  </a:tcPr>
                </a:tc>
                <a:tc>
                  <a:txBody>
                    <a:bodyPr/>
                    <a:lstStyle/>
                    <a:p>
                      <a:endParaRPr lang="en-GB" dirty="0"/>
                    </a:p>
                  </a:txBody>
                  <a:tcPr>
                    <a:solidFill>
                      <a:srgbClr val="FBF0D5"/>
                    </a:solidFill>
                  </a:tcPr>
                </a:tc>
                <a:extLst>
                  <a:ext uri="{0D108BD9-81ED-4DB2-BD59-A6C34878D82A}">
                    <a16:rowId xmlns:a16="http://schemas.microsoft.com/office/drawing/2014/main" val="1655141829"/>
                  </a:ext>
                </a:extLst>
              </a:tr>
            </a:tbl>
          </a:graphicData>
        </a:graphic>
      </p:graphicFrame>
      <p:sp>
        <p:nvSpPr>
          <p:cNvPr id="6" name="TextBox 5">
            <a:extLst>
              <a:ext uri="{FF2B5EF4-FFF2-40B4-BE49-F238E27FC236}">
                <a16:creationId xmlns:a16="http://schemas.microsoft.com/office/drawing/2014/main" id="{938618F6-AAAF-4322-98BB-76FF19B15EB6}"/>
              </a:ext>
            </a:extLst>
          </p:cNvPr>
          <p:cNvSpPr txBox="1"/>
          <p:nvPr/>
        </p:nvSpPr>
        <p:spPr>
          <a:xfrm>
            <a:off x="291313" y="2168665"/>
            <a:ext cx="166696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525050"/>
                </a:solidFill>
                <a:effectLst/>
                <a:uLnTx/>
                <a:uFillTx/>
                <a:latin typeface="Century Gothic"/>
                <a:ea typeface="+mn-ea"/>
                <a:cs typeface="+mn-cs"/>
              </a:rPr>
              <a:t>result</a:t>
            </a:r>
          </a:p>
        </p:txBody>
      </p:sp>
      <p:sp>
        <p:nvSpPr>
          <p:cNvPr id="9" name="TextBox 8">
            <a:extLst>
              <a:ext uri="{FF2B5EF4-FFF2-40B4-BE49-F238E27FC236}">
                <a16:creationId xmlns:a16="http://schemas.microsoft.com/office/drawing/2014/main" id="{5DCC6B54-DDFE-48E3-93A3-04C76C406A4E}"/>
              </a:ext>
            </a:extLst>
          </p:cNvPr>
          <p:cNvSpPr txBox="1"/>
          <p:nvPr/>
        </p:nvSpPr>
        <p:spPr>
          <a:xfrm>
            <a:off x="2153678" y="2062538"/>
            <a:ext cx="166696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525050"/>
                </a:solidFill>
                <a:effectLst/>
                <a:uLnTx/>
                <a:uFillTx/>
                <a:latin typeface="Century Gothic"/>
                <a:ea typeface="+mn-ea"/>
                <a:cs typeface="+mn-cs"/>
              </a:rPr>
              <a:t>(I, s/he, it) knows</a:t>
            </a:r>
          </a:p>
        </p:txBody>
      </p:sp>
      <p:sp>
        <p:nvSpPr>
          <p:cNvPr id="10" name="TextBox 9">
            <a:extLst>
              <a:ext uri="{FF2B5EF4-FFF2-40B4-BE49-F238E27FC236}">
                <a16:creationId xmlns:a16="http://schemas.microsoft.com/office/drawing/2014/main" id="{916B88A4-053A-4F83-8551-05F53670FB71}"/>
              </a:ext>
            </a:extLst>
          </p:cNvPr>
          <p:cNvSpPr txBox="1"/>
          <p:nvPr/>
        </p:nvSpPr>
        <p:spPr>
          <a:xfrm>
            <a:off x="3985925" y="2168664"/>
            <a:ext cx="166696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525050"/>
                </a:solidFill>
                <a:effectLst/>
                <a:uLnTx/>
                <a:uFillTx/>
                <a:latin typeface="Century Gothic"/>
                <a:ea typeface="+mn-ea"/>
                <a:cs typeface="+mn-cs"/>
              </a:rPr>
              <a:t>ear</a:t>
            </a:r>
          </a:p>
        </p:txBody>
      </p:sp>
      <p:sp>
        <p:nvSpPr>
          <p:cNvPr id="11" name="TextBox 10">
            <a:extLst>
              <a:ext uri="{FF2B5EF4-FFF2-40B4-BE49-F238E27FC236}">
                <a16:creationId xmlns:a16="http://schemas.microsoft.com/office/drawing/2014/main" id="{7DC1EDF6-AD41-4A67-BFCC-04DC57386526}"/>
              </a:ext>
            </a:extLst>
          </p:cNvPr>
          <p:cNvSpPr txBox="1"/>
          <p:nvPr/>
        </p:nvSpPr>
        <p:spPr>
          <a:xfrm>
            <a:off x="224406" y="3496837"/>
            <a:ext cx="166696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525050"/>
                </a:solidFill>
                <a:effectLst/>
                <a:uLnTx/>
                <a:uFillTx/>
                <a:latin typeface="Century Gothic"/>
                <a:ea typeface="+mn-ea"/>
                <a:cs typeface="+mn-cs"/>
              </a:rPr>
              <a:t>it’s/that’s a pity</a:t>
            </a:r>
          </a:p>
        </p:txBody>
      </p:sp>
      <p:sp>
        <p:nvSpPr>
          <p:cNvPr id="12" name="TextBox 11">
            <a:extLst>
              <a:ext uri="{FF2B5EF4-FFF2-40B4-BE49-F238E27FC236}">
                <a16:creationId xmlns:a16="http://schemas.microsoft.com/office/drawing/2014/main" id="{3ACDCFF8-4331-4F04-BC09-AC7599DD53AE}"/>
              </a:ext>
            </a:extLst>
          </p:cNvPr>
          <p:cNvSpPr txBox="1"/>
          <p:nvPr/>
        </p:nvSpPr>
        <p:spPr>
          <a:xfrm>
            <a:off x="2187809" y="4773322"/>
            <a:ext cx="166696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525050"/>
                </a:solidFill>
                <a:effectLst/>
                <a:uLnTx/>
                <a:uFillTx/>
                <a:latin typeface="Century Gothic"/>
                <a:ea typeface="+mn-ea"/>
                <a:cs typeface="+mn-cs"/>
              </a:rPr>
              <a:t>to be correct</a:t>
            </a:r>
          </a:p>
        </p:txBody>
      </p:sp>
      <p:sp>
        <p:nvSpPr>
          <p:cNvPr id="13" name="TextBox 12">
            <a:extLst>
              <a:ext uri="{FF2B5EF4-FFF2-40B4-BE49-F238E27FC236}">
                <a16:creationId xmlns:a16="http://schemas.microsoft.com/office/drawing/2014/main" id="{57A79AD1-8BE8-4AE1-B7F1-5CFADAFA93F0}"/>
              </a:ext>
            </a:extLst>
          </p:cNvPr>
          <p:cNvSpPr txBox="1"/>
          <p:nvPr/>
        </p:nvSpPr>
        <p:spPr>
          <a:xfrm>
            <a:off x="4018071" y="3541519"/>
            <a:ext cx="166696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525050"/>
                </a:solidFill>
                <a:effectLst/>
                <a:uLnTx/>
                <a:uFillTx/>
                <a:latin typeface="Century Gothic"/>
                <a:ea typeface="+mn-ea"/>
                <a:cs typeface="+mn-cs"/>
              </a:rPr>
              <a:t>glasses</a:t>
            </a:r>
          </a:p>
        </p:txBody>
      </p:sp>
      <p:sp>
        <p:nvSpPr>
          <p:cNvPr id="14" name="TextBox 13">
            <a:extLst>
              <a:ext uri="{FF2B5EF4-FFF2-40B4-BE49-F238E27FC236}">
                <a16:creationId xmlns:a16="http://schemas.microsoft.com/office/drawing/2014/main" id="{EC141948-9DBB-4D3D-8515-02F55AEF41DE}"/>
              </a:ext>
            </a:extLst>
          </p:cNvPr>
          <p:cNvSpPr txBox="1"/>
          <p:nvPr/>
        </p:nvSpPr>
        <p:spPr>
          <a:xfrm>
            <a:off x="224406" y="4831426"/>
            <a:ext cx="166696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525050"/>
                </a:solidFill>
                <a:effectLst/>
                <a:uLnTx/>
                <a:uFillTx/>
                <a:latin typeface="Century Gothic"/>
                <a:ea typeface="+mn-ea"/>
                <a:cs typeface="+mn-cs"/>
              </a:rPr>
              <a:t>(you) know</a:t>
            </a:r>
          </a:p>
        </p:txBody>
      </p:sp>
      <p:sp>
        <p:nvSpPr>
          <p:cNvPr id="15" name="TextBox 14">
            <a:extLst>
              <a:ext uri="{FF2B5EF4-FFF2-40B4-BE49-F238E27FC236}">
                <a16:creationId xmlns:a16="http://schemas.microsoft.com/office/drawing/2014/main" id="{F100B2EF-D5D7-4558-9A85-FFE03DB82CAA}"/>
              </a:ext>
            </a:extLst>
          </p:cNvPr>
          <p:cNvSpPr txBox="1"/>
          <p:nvPr/>
        </p:nvSpPr>
        <p:spPr>
          <a:xfrm>
            <a:off x="2217969" y="3356852"/>
            <a:ext cx="166696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525050"/>
                </a:solidFill>
                <a:effectLst/>
                <a:uLnTx/>
                <a:uFillTx/>
                <a:latin typeface="Century Gothic"/>
                <a:ea typeface="+mn-ea"/>
                <a:cs typeface="+mn-cs"/>
              </a:rPr>
              <a:t>even, in fact</a:t>
            </a:r>
          </a:p>
        </p:txBody>
      </p:sp>
      <p:sp>
        <p:nvSpPr>
          <p:cNvPr id="16" name="TextBox 15">
            <a:extLst>
              <a:ext uri="{FF2B5EF4-FFF2-40B4-BE49-F238E27FC236}">
                <a16:creationId xmlns:a16="http://schemas.microsoft.com/office/drawing/2014/main" id="{8B6519D7-328B-4E70-AF6F-F025557357F2}"/>
              </a:ext>
            </a:extLst>
          </p:cNvPr>
          <p:cNvSpPr txBox="1"/>
          <p:nvPr/>
        </p:nvSpPr>
        <p:spPr>
          <a:xfrm>
            <a:off x="3985925" y="4749675"/>
            <a:ext cx="166696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525050"/>
                </a:solidFill>
                <a:effectLst/>
                <a:uLnTx/>
                <a:uFillTx/>
                <a:latin typeface="Century Gothic"/>
                <a:ea typeface="+mn-ea"/>
                <a:cs typeface="+mn-cs"/>
              </a:rPr>
              <a:t>to vote for</a:t>
            </a:r>
          </a:p>
        </p:txBody>
      </p:sp>
      <p:sp>
        <p:nvSpPr>
          <p:cNvPr id="19" name="TextBox 18">
            <a:extLst>
              <a:ext uri="{FF2B5EF4-FFF2-40B4-BE49-F238E27FC236}">
                <a16:creationId xmlns:a16="http://schemas.microsoft.com/office/drawing/2014/main" id="{D3877B65-E2DC-484B-8B77-0C56359DF1C7}"/>
              </a:ext>
            </a:extLst>
          </p:cNvPr>
          <p:cNvSpPr txBox="1"/>
          <p:nvPr/>
        </p:nvSpPr>
        <p:spPr>
          <a:xfrm>
            <a:off x="86842" y="1247046"/>
            <a:ext cx="27974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a:ea typeface="+mn-ea"/>
                <a:cs typeface="+mn-cs"/>
              </a:rPr>
              <a:t>Person A</a:t>
            </a:r>
          </a:p>
        </p:txBody>
      </p:sp>
      <p:graphicFrame>
        <p:nvGraphicFramePr>
          <p:cNvPr id="30" name="Table 5">
            <a:extLst>
              <a:ext uri="{FF2B5EF4-FFF2-40B4-BE49-F238E27FC236}">
                <a16:creationId xmlns:a16="http://schemas.microsoft.com/office/drawing/2014/main" id="{8351E72B-E6A1-4263-B73C-4F93040ABA43}"/>
              </a:ext>
            </a:extLst>
          </p:cNvPr>
          <p:cNvGraphicFramePr>
            <a:graphicFrameLocks noGrp="1"/>
          </p:cNvGraphicFramePr>
          <p:nvPr/>
        </p:nvGraphicFramePr>
        <p:xfrm>
          <a:off x="6238658" y="1727641"/>
          <a:ext cx="5662029" cy="4089423"/>
        </p:xfrm>
        <a:graphic>
          <a:graphicData uri="http://schemas.openxmlformats.org/drawingml/2006/table">
            <a:tbl>
              <a:tblPr firstRow="1" bandRow="1">
                <a:tableStyleId>{5940675A-B579-460E-94D1-54222C63F5DA}</a:tableStyleId>
              </a:tblPr>
              <a:tblGrid>
                <a:gridCol w="1887343">
                  <a:extLst>
                    <a:ext uri="{9D8B030D-6E8A-4147-A177-3AD203B41FA5}">
                      <a16:colId xmlns:a16="http://schemas.microsoft.com/office/drawing/2014/main" val="1864090032"/>
                    </a:ext>
                  </a:extLst>
                </a:gridCol>
                <a:gridCol w="1887343">
                  <a:extLst>
                    <a:ext uri="{9D8B030D-6E8A-4147-A177-3AD203B41FA5}">
                      <a16:colId xmlns:a16="http://schemas.microsoft.com/office/drawing/2014/main" val="3859477677"/>
                    </a:ext>
                  </a:extLst>
                </a:gridCol>
                <a:gridCol w="1887343">
                  <a:extLst>
                    <a:ext uri="{9D8B030D-6E8A-4147-A177-3AD203B41FA5}">
                      <a16:colId xmlns:a16="http://schemas.microsoft.com/office/drawing/2014/main" val="697243900"/>
                    </a:ext>
                  </a:extLst>
                </a:gridCol>
              </a:tblGrid>
              <a:tr h="1363141">
                <a:tc>
                  <a:txBody>
                    <a:bodyPr/>
                    <a:lstStyle/>
                    <a:p>
                      <a:endParaRPr lang="en-GB" sz="2400" i="1" dirty="0">
                        <a:latin typeface="+mn-lt"/>
                      </a:endParaRPr>
                    </a:p>
                  </a:txBody>
                  <a:tcPr>
                    <a:solidFill>
                      <a:srgbClr val="FBF0D5"/>
                    </a:solidFill>
                  </a:tcPr>
                </a:tc>
                <a:tc>
                  <a:txBody>
                    <a:bodyPr/>
                    <a:lstStyle/>
                    <a:p>
                      <a:endParaRPr lang="en-GB"/>
                    </a:p>
                  </a:txBody>
                  <a:tcPr>
                    <a:solidFill>
                      <a:srgbClr val="FBF0D5"/>
                    </a:solidFill>
                  </a:tcPr>
                </a:tc>
                <a:tc>
                  <a:txBody>
                    <a:bodyPr/>
                    <a:lstStyle/>
                    <a:p>
                      <a:endParaRPr lang="en-GB"/>
                    </a:p>
                  </a:txBody>
                  <a:tcPr>
                    <a:solidFill>
                      <a:srgbClr val="FBF0D5"/>
                    </a:solidFill>
                  </a:tcPr>
                </a:tc>
                <a:extLst>
                  <a:ext uri="{0D108BD9-81ED-4DB2-BD59-A6C34878D82A}">
                    <a16:rowId xmlns:a16="http://schemas.microsoft.com/office/drawing/2014/main" val="1635137188"/>
                  </a:ext>
                </a:extLst>
              </a:tr>
              <a:tr h="1363141">
                <a:tc>
                  <a:txBody>
                    <a:bodyPr/>
                    <a:lstStyle/>
                    <a:p>
                      <a:endParaRPr lang="en-GB"/>
                    </a:p>
                  </a:txBody>
                  <a:tcPr>
                    <a:solidFill>
                      <a:srgbClr val="FBF0D5"/>
                    </a:solidFill>
                  </a:tcPr>
                </a:tc>
                <a:tc>
                  <a:txBody>
                    <a:bodyPr/>
                    <a:lstStyle/>
                    <a:p>
                      <a:endParaRPr lang="en-GB"/>
                    </a:p>
                  </a:txBody>
                  <a:tcPr>
                    <a:solidFill>
                      <a:srgbClr val="FBF0D5"/>
                    </a:solidFill>
                  </a:tcPr>
                </a:tc>
                <a:tc>
                  <a:txBody>
                    <a:bodyPr/>
                    <a:lstStyle/>
                    <a:p>
                      <a:endParaRPr lang="en-GB"/>
                    </a:p>
                  </a:txBody>
                  <a:tcPr>
                    <a:solidFill>
                      <a:srgbClr val="FBF0D5"/>
                    </a:solidFill>
                  </a:tcPr>
                </a:tc>
                <a:extLst>
                  <a:ext uri="{0D108BD9-81ED-4DB2-BD59-A6C34878D82A}">
                    <a16:rowId xmlns:a16="http://schemas.microsoft.com/office/drawing/2014/main" val="3622946847"/>
                  </a:ext>
                </a:extLst>
              </a:tr>
              <a:tr h="1363141">
                <a:tc>
                  <a:txBody>
                    <a:bodyPr/>
                    <a:lstStyle/>
                    <a:p>
                      <a:endParaRPr lang="en-GB" dirty="0"/>
                    </a:p>
                  </a:txBody>
                  <a:tcPr>
                    <a:solidFill>
                      <a:srgbClr val="FBF0D5"/>
                    </a:solidFill>
                  </a:tcPr>
                </a:tc>
                <a:tc>
                  <a:txBody>
                    <a:bodyPr/>
                    <a:lstStyle/>
                    <a:p>
                      <a:endParaRPr lang="en-GB"/>
                    </a:p>
                  </a:txBody>
                  <a:tcPr>
                    <a:solidFill>
                      <a:srgbClr val="FBF0D5"/>
                    </a:solidFill>
                  </a:tcPr>
                </a:tc>
                <a:tc>
                  <a:txBody>
                    <a:bodyPr/>
                    <a:lstStyle/>
                    <a:p>
                      <a:endParaRPr lang="en-GB" dirty="0"/>
                    </a:p>
                  </a:txBody>
                  <a:tcPr>
                    <a:solidFill>
                      <a:srgbClr val="FBF0D5"/>
                    </a:solidFill>
                  </a:tcPr>
                </a:tc>
                <a:extLst>
                  <a:ext uri="{0D108BD9-81ED-4DB2-BD59-A6C34878D82A}">
                    <a16:rowId xmlns:a16="http://schemas.microsoft.com/office/drawing/2014/main" val="1655141829"/>
                  </a:ext>
                </a:extLst>
              </a:tr>
            </a:tbl>
          </a:graphicData>
        </a:graphic>
      </p:graphicFrame>
      <p:sp>
        <p:nvSpPr>
          <p:cNvPr id="31" name="TextBox 30">
            <a:extLst>
              <a:ext uri="{FF2B5EF4-FFF2-40B4-BE49-F238E27FC236}">
                <a16:creationId xmlns:a16="http://schemas.microsoft.com/office/drawing/2014/main" id="{17D9C860-5484-48D3-8D33-2BA784BBA2E2}"/>
              </a:ext>
            </a:extLst>
          </p:cNvPr>
          <p:cNvSpPr txBox="1"/>
          <p:nvPr/>
        </p:nvSpPr>
        <p:spPr>
          <a:xfrm>
            <a:off x="10068439" y="3534294"/>
            <a:ext cx="166696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525050"/>
                </a:solidFill>
                <a:effectLst/>
                <a:uLnTx/>
                <a:uFillTx/>
                <a:latin typeface="Century Gothic"/>
                <a:ea typeface="+mn-ea"/>
                <a:cs typeface="+mn-cs"/>
              </a:rPr>
              <a:t>result</a:t>
            </a:r>
          </a:p>
        </p:txBody>
      </p:sp>
      <p:sp>
        <p:nvSpPr>
          <p:cNvPr id="32" name="TextBox 31">
            <a:extLst>
              <a:ext uri="{FF2B5EF4-FFF2-40B4-BE49-F238E27FC236}">
                <a16:creationId xmlns:a16="http://schemas.microsoft.com/office/drawing/2014/main" id="{D80F3820-E91D-4E7D-A0EC-8A25004C6F63}"/>
              </a:ext>
            </a:extLst>
          </p:cNvPr>
          <p:cNvSpPr txBox="1"/>
          <p:nvPr/>
        </p:nvSpPr>
        <p:spPr>
          <a:xfrm>
            <a:off x="8270323" y="4817353"/>
            <a:ext cx="166696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525050"/>
                </a:solidFill>
                <a:effectLst/>
                <a:uLnTx/>
                <a:uFillTx/>
                <a:latin typeface="Century Gothic"/>
                <a:ea typeface="+mn-ea"/>
                <a:cs typeface="+mn-cs"/>
              </a:rPr>
              <a:t>(I, s/he, it) knows</a:t>
            </a:r>
          </a:p>
        </p:txBody>
      </p:sp>
      <p:sp>
        <p:nvSpPr>
          <p:cNvPr id="33" name="TextBox 32">
            <a:extLst>
              <a:ext uri="{FF2B5EF4-FFF2-40B4-BE49-F238E27FC236}">
                <a16:creationId xmlns:a16="http://schemas.microsoft.com/office/drawing/2014/main" id="{C0DB20AC-39FD-42C1-AA1C-5FE2530EEB2E}"/>
              </a:ext>
            </a:extLst>
          </p:cNvPr>
          <p:cNvSpPr txBox="1"/>
          <p:nvPr/>
        </p:nvSpPr>
        <p:spPr>
          <a:xfrm>
            <a:off x="6280201" y="2170779"/>
            <a:ext cx="166696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525050"/>
                </a:solidFill>
                <a:effectLst/>
                <a:uLnTx/>
                <a:uFillTx/>
                <a:latin typeface="Century Gothic"/>
                <a:ea typeface="+mn-ea"/>
                <a:cs typeface="+mn-cs"/>
              </a:rPr>
              <a:t>ear</a:t>
            </a:r>
          </a:p>
        </p:txBody>
      </p:sp>
      <p:sp>
        <p:nvSpPr>
          <p:cNvPr id="34" name="TextBox 33">
            <a:extLst>
              <a:ext uri="{FF2B5EF4-FFF2-40B4-BE49-F238E27FC236}">
                <a16:creationId xmlns:a16="http://schemas.microsoft.com/office/drawing/2014/main" id="{9503326A-651D-4B14-8CCE-6C735976A45B}"/>
              </a:ext>
            </a:extLst>
          </p:cNvPr>
          <p:cNvSpPr txBox="1"/>
          <p:nvPr/>
        </p:nvSpPr>
        <p:spPr>
          <a:xfrm>
            <a:off x="10233726" y="2115374"/>
            <a:ext cx="166696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525050"/>
                </a:solidFill>
                <a:effectLst/>
                <a:uLnTx/>
                <a:uFillTx/>
                <a:latin typeface="Century Gothic"/>
                <a:ea typeface="+mn-ea"/>
                <a:cs typeface="+mn-cs"/>
              </a:rPr>
              <a:t>it’s/that’s a pity</a:t>
            </a:r>
          </a:p>
        </p:txBody>
      </p:sp>
      <p:sp>
        <p:nvSpPr>
          <p:cNvPr id="35" name="TextBox 34">
            <a:extLst>
              <a:ext uri="{FF2B5EF4-FFF2-40B4-BE49-F238E27FC236}">
                <a16:creationId xmlns:a16="http://schemas.microsoft.com/office/drawing/2014/main" id="{562B01FE-C0F2-42BC-B096-9D38FACA3CF6}"/>
              </a:ext>
            </a:extLst>
          </p:cNvPr>
          <p:cNvSpPr txBox="1"/>
          <p:nvPr/>
        </p:nvSpPr>
        <p:spPr>
          <a:xfrm>
            <a:off x="10233726" y="4777981"/>
            <a:ext cx="166696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525050"/>
                </a:solidFill>
                <a:effectLst/>
                <a:uLnTx/>
                <a:uFillTx/>
                <a:latin typeface="Century Gothic"/>
                <a:ea typeface="+mn-ea"/>
                <a:cs typeface="+mn-cs"/>
              </a:rPr>
              <a:t>to be correct</a:t>
            </a:r>
          </a:p>
        </p:txBody>
      </p:sp>
      <p:sp>
        <p:nvSpPr>
          <p:cNvPr id="36" name="TextBox 35">
            <a:extLst>
              <a:ext uri="{FF2B5EF4-FFF2-40B4-BE49-F238E27FC236}">
                <a16:creationId xmlns:a16="http://schemas.microsoft.com/office/drawing/2014/main" id="{28323CD9-1D1B-4D08-8BAB-74A1386FDB9B}"/>
              </a:ext>
            </a:extLst>
          </p:cNvPr>
          <p:cNvSpPr txBox="1"/>
          <p:nvPr/>
        </p:nvSpPr>
        <p:spPr>
          <a:xfrm>
            <a:off x="6358990" y="3496837"/>
            <a:ext cx="166696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525050"/>
                </a:solidFill>
                <a:effectLst/>
                <a:uLnTx/>
                <a:uFillTx/>
                <a:latin typeface="Century Gothic"/>
                <a:ea typeface="+mn-ea"/>
                <a:cs typeface="+mn-cs"/>
              </a:rPr>
              <a:t>glasses</a:t>
            </a:r>
          </a:p>
        </p:txBody>
      </p:sp>
      <p:sp>
        <p:nvSpPr>
          <p:cNvPr id="37" name="TextBox 36">
            <a:extLst>
              <a:ext uri="{FF2B5EF4-FFF2-40B4-BE49-F238E27FC236}">
                <a16:creationId xmlns:a16="http://schemas.microsoft.com/office/drawing/2014/main" id="{AB7388AA-33E5-4B1C-AEF7-8F48E784D3BA}"/>
              </a:ext>
            </a:extLst>
          </p:cNvPr>
          <p:cNvSpPr txBox="1"/>
          <p:nvPr/>
        </p:nvSpPr>
        <p:spPr>
          <a:xfrm>
            <a:off x="8236192" y="3349629"/>
            <a:ext cx="166696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525050"/>
                </a:solidFill>
                <a:effectLst/>
                <a:uLnTx/>
                <a:uFillTx/>
                <a:latin typeface="Century Gothic"/>
                <a:ea typeface="+mn-ea"/>
                <a:cs typeface="+mn-cs"/>
              </a:rPr>
              <a:t>(you) know</a:t>
            </a:r>
          </a:p>
        </p:txBody>
      </p:sp>
      <p:sp>
        <p:nvSpPr>
          <p:cNvPr id="38" name="TextBox 37">
            <a:extLst>
              <a:ext uri="{FF2B5EF4-FFF2-40B4-BE49-F238E27FC236}">
                <a16:creationId xmlns:a16="http://schemas.microsoft.com/office/drawing/2014/main" id="{296FAF2D-9C9B-4C69-A8BE-445D0A10E7F0}"/>
              </a:ext>
            </a:extLst>
          </p:cNvPr>
          <p:cNvSpPr txBox="1"/>
          <p:nvPr/>
        </p:nvSpPr>
        <p:spPr>
          <a:xfrm>
            <a:off x="8236192" y="2024525"/>
            <a:ext cx="166696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525050"/>
                </a:solidFill>
                <a:effectLst/>
                <a:uLnTx/>
                <a:uFillTx/>
                <a:latin typeface="Century Gothic"/>
                <a:ea typeface="+mn-ea"/>
                <a:cs typeface="+mn-cs"/>
              </a:rPr>
              <a:t>even, in fact</a:t>
            </a:r>
          </a:p>
        </p:txBody>
      </p:sp>
      <p:sp>
        <p:nvSpPr>
          <p:cNvPr id="39" name="TextBox 38">
            <a:extLst>
              <a:ext uri="{FF2B5EF4-FFF2-40B4-BE49-F238E27FC236}">
                <a16:creationId xmlns:a16="http://schemas.microsoft.com/office/drawing/2014/main" id="{3E8B4107-B675-4453-98CE-86F20D9E89AA}"/>
              </a:ext>
            </a:extLst>
          </p:cNvPr>
          <p:cNvSpPr txBox="1"/>
          <p:nvPr/>
        </p:nvSpPr>
        <p:spPr>
          <a:xfrm>
            <a:off x="6306919" y="4655081"/>
            <a:ext cx="166696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525050"/>
                </a:solidFill>
                <a:effectLst/>
                <a:uLnTx/>
                <a:uFillTx/>
                <a:latin typeface="Century Gothic"/>
                <a:ea typeface="+mn-ea"/>
                <a:cs typeface="+mn-cs"/>
              </a:rPr>
              <a:t>to vote for</a:t>
            </a:r>
          </a:p>
        </p:txBody>
      </p:sp>
      <p:sp>
        <p:nvSpPr>
          <p:cNvPr id="40" name="TextBox 39">
            <a:extLst>
              <a:ext uri="{FF2B5EF4-FFF2-40B4-BE49-F238E27FC236}">
                <a16:creationId xmlns:a16="http://schemas.microsoft.com/office/drawing/2014/main" id="{3F8E44B4-5D21-46B2-A834-EC9819D31022}"/>
              </a:ext>
            </a:extLst>
          </p:cNvPr>
          <p:cNvSpPr txBox="1"/>
          <p:nvPr/>
        </p:nvSpPr>
        <p:spPr>
          <a:xfrm>
            <a:off x="6162612" y="1278836"/>
            <a:ext cx="27974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a:ea typeface="+mn-ea"/>
                <a:cs typeface="+mn-cs"/>
              </a:rPr>
              <a:t>Person B</a:t>
            </a:r>
          </a:p>
        </p:txBody>
      </p:sp>
      <p:pic>
        <p:nvPicPr>
          <p:cNvPr id="42" name="Picture 41" descr="Icon&#10;&#10;Description automatically generated">
            <a:extLst>
              <a:ext uri="{FF2B5EF4-FFF2-40B4-BE49-F238E27FC236}">
                <a16:creationId xmlns:a16="http://schemas.microsoft.com/office/drawing/2014/main" id="{215A55BF-4C7F-4BBE-A07D-EF862FC432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7158" y="98426"/>
            <a:ext cx="1191124" cy="1269474"/>
          </a:xfrm>
          <a:prstGeom prst="rect">
            <a:avLst/>
          </a:prstGeom>
        </p:spPr>
      </p:pic>
    </p:spTree>
    <p:extLst>
      <p:ext uri="{BB962C8B-B14F-4D97-AF65-F5344CB8AC3E}">
        <p14:creationId xmlns:p14="http://schemas.microsoft.com/office/powerpoint/2010/main" val="375383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left)">
                                      <p:cBhvr>
                                        <p:cTn id="52" dur="500"/>
                                        <p:tgtEl>
                                          <p:spTgt spid="31"/>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wipe(left)">
                                      <p:cBhvr>
                                        <p:cTn id="55" dur="500"/>
                                        <p:tgtEl>
                                          <p:spTgt spid="3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wipe(left)">
                                      <p:cBhvr>
                                        <p:cTn id="58" dur="500"/>
                                        <p:tgtEl>
                                          <p:spTgt spid="33"/>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wipe(left)">
                                      <p:cBhvr>
                                        <p:cTn id="61" dur="500"/>
                                        <p:tgtEl>
                                          <p:spTgt spid="34"/>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wipe(left)">
                                      <p:cBhvr>
                                        <p:cTn id="64" dur="500"/>
                                        <p:tgtEl>
                                          <p:spTgt spid="35"/>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wipe(left)">
                                      <p:cBhvr>
                                        <p:cTn id="67" dur="500"/>
                                        <p:tgtEl>
                                          <p:spTgt spid="36"/>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left)">
                                      <p:cBhvr>
                                        <p:cTn id="70" dur="500"/>
                                        <p:tgtEl>
                                          <p:spTgt spid="37"/>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wipe(left)">
                                      <p:cBhvr>
                                        <p:cTn id="73" dur="500"/>
                                        <p:tgtEl>
                                          <p:spTgt spid="38"/>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wipe(left)">
                                      <p:cBhvr>
                                        <p:cTn id="7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2" grpId="0"/>
      <p:bldP spid="13" grpId="0"/>
      <p:bldP spid="14" grpId="0"/>
      <p:bldP spid="15" grpId="0"/>
      <p:bldP spid="16" grpId="0"/>
      <p:bldP spid="31" grpId="0"/>
      <p:bldP spid="32" grpId="0"/>
      <p:bldP spid="33" grpId="0"/>
      <p:bldP spid="34" grpId="0"/>
      <p:bldP spid="35" grpId="0"/>
      <p:bldP spid="36" grpId="0"/>
      <p:bldP spid="37" grpId="0"/>
      <p:bldP spid="38" grpId="0"/>
      <p:bldP spid="3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D6949C6-2491-4FFE-96B6-B8A32C1B1579}"/>
              </a:ext>
            </a:extLst>
          </p:cNvPr>
          <p:cNvSpPr/>
          <p:nvPr/>
        </p:nvSpPr>
        <p:spPr>
          <a:xfrm>
            <a:off x="10418165" y="134248"/>
            <a:ext cx="1680808" cy="40309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Grammatik</a:t>
            </a:r>
          </a:p>
        </p:txBody>
      </p:sp>
      <p:sp>
        <p:nvSpPr>
          <p:cNvPr id="4" name="Title 3">
            <a:extLst>
              <a:ext uri="{FF2B5EF4-FFF2-40B4-BE49-F238E27FC236}">
                <a16:creationId xmlns:a16="http://schemas.microsoft.com/office/drawing/2014/main" id="{E8FD65DE-ED38-49DF-9B46-74002E1C8B11}"/>
              </a:ext>
            </a:extLst>
          </p:cNvPr>
          <p:cNvSpPr>
            <a:spLocks noGrp="1"/>
          </p:cNvSpPr>
          <p:nvPr>
            <p:ph type="title"/>
          </p:nvPr>
        </p:nvSpPr>
        <p:spPr/>
        <p:txBody>
          <a:bodyPr/>
          <a:lstStyle/>
          <a:p>
            <a:r>
              <a:rPr lang="en-GB" dirty="0"/>
              <a:t>Verbs into nouns</a:t>
            </a:r>
          </a:p>
        </p:txBody>
      </p:sp>
      <p:sp>
        <p:nvSpPr>
          <p:cNvPr id="6" name="TextBox 5">
            <a:extLst>
              <a:ext uri="{FF2B5EF4-FFF2-40B4-BE49-F238E27FC236}">
                <a16:creationId xmlns:a16="http://schemas.microsoft.com/office/drawing/2014/main" id="{0AD35950-F370-486E-A98F-0B4920306F9E}"/>
              </a:ext>
            </a:extLst>
          </p:cNvPr>
          <p:cNvSpPr txBox="1"/>
          <p:nvPr/>
        </p:nvSpPr>
        <p:spPr>
          <a:xfrm>
            <a:off x="199867" y="865839"/>
            <a:ext cx="11662347" cy="461665"/>
          </a:xfrm>
          <a:prstGeom prst="rect">
            <a:avLst/>
          </a:prstGeom>
          <a:noFill/>
        </p:spPr>
        <p:txBody>
          <a:bodyPr wrap="square" rtlCol="0">
            <a:spAutoFit/>
          </a:bodyPr>
          <a:lstStyle/>
          <a:p>
            <a:r>
              <a:rPr lang="en-GB" sz="2400" dirty="0"/>
              <a:t>Use any German infinitive as a noun by capitalising it:</a:t>
            </a:r>
          </a:p>
        </p:txBody>
      </p:sp>
      <p:sp>
        <p:nvSpPr>
          <p:cNvPr id="7" name="TextBox 6">
            <a:extLst>
              <a:ext uri="{FF2B5EF4-FFF2-40B4-BE49-F238E27FC236}">
                <a16:creationId xmlns:a16="http://schemas.microsoft.com/office/drawing/2014/main" id="{7DD48E65-2DDE-4D7D-A3D0-FE5CEE42FA92}"/>
              </a:ext>
            </a:extLst>
          </p:cNvPr>
          <p:cNvSpPr txBox="1"/>
          <p:nvPr/>
        </p:nvSpPr>
        <p:spPr>
          <a:xfrm>
            <a:off x="2431174" y="1436827"/>
            <a:ext cx="3882452" cy="400110"/>
          </a:xfrm>
          <a:prstGeom prst="rect">
            <a:avLst/>
          </a:prstGeom>
          <a:noFill/>
        </p:spPr>
        <p:txBody>
          <a:bodyPr wrap="square" rtlCol="0">
            <a:spAutoFit/>
          </a:bodyPr>
          <a:lstStyle/>
          <a:p>
            <a:r>
              <a:rPr lang="en-GB" sz="2000" dirty="0"/>
              <a:t>to hike, (go on a) walk</a:t>
            </a:r>
          </a:p>
        </p:txBody>
      </p:sp>
      <p:sp>
        <p:nvSpPr>
          <p:cNvPr id="8" name="Rectangle: Rounded Corners 7">
            <a:extLst>
              <a:ext uri="{FF2B5EF4-FFF2-40B4-BE49-F238E27FC236}">
                <a16:creationId xmlns:a16="http://schemas.microsoft.com/office/drawing/2014/main" id="{390B0813-1427-48F5-82EB-29F1F425B297}"/>
              </a:ext>
            </a:extLst>
          </p:cNvPr>
          <p:cNvSpPr/>
          <p:nvPr/>
        </p:nvSpPr>
        <p:spPr>
          <a:xfrm>
            <a:off x="325731" y="1403181"/>
            <a:ext cx="1903317" cy="458284"/>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wandern</a:t>
            </a:r>
            <a:endParaRPr kumimoji="0" lang="en-US"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9" name="Rectangle: Rounded Corners 8">
            <a:extLst>
              <a:ext uri="{FF2B5EF4-FFF2-40B4-BE49-F238E27FC236}">
                <a16:creationId xmlns:a16="http://schemas.microsoft.com/office/drawing/2014/main" id="{350E85FD-B067-440B-BCB0-9954B3A5CAEF}"/>
              </a:ext>
            </a:extLst>
          </p:cNvPr>
          <p:cNvSpPr/>
          <p:nvPr/>
        </p:nvSpPr>
        <p:spPr>
          <a:xfrm>
            <a:off x="6675404" y="1403181"/>
            <a:ext cx="2366405" cy="458284"/>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a:ea typeface="+mn-ea"/>
                <a:cs typeface="+mn-cs"/>
              </a:rPr>
              <a:t>      </a:t>
            </a: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Wandern</a:t>
            </a:r>
            <a:endParaRPr kumimoji="0" lang="en-US"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0" name="TextBox 9">
            <a:extLst>
              <a:ext uri="{FF2B5EF4-FFF2-40B4-BE49-F238E27FC236}">
                <a16:creationId xmlns:a16="http://schemas.microsoft.com/office/drawing/2014/main" id="{61516EA5-8E47-4979-8A0B-CBD8681B532D}"/>
              </a:ext>
            </a:extLst>
          </p:cNvPr>
          <p:cNvSpPr txBox="1"/>
          <p:nvPr/>
        </p:nvSpPr>
        <p:spPr>
          <a:xfrm>
            <a:off x="9243935" y="1432268"/>
            <a:ext cx="2948065" cy="400110"/>
          </a:xfrm>
          <a:prstGeom prst="rect">
            <a:avLst/>
          </a:prstGeom>
          <a:noFill/>
        </p:spPr>
        <p:txBody>
          <a:bodyPr wrap="square" rtlCol="0">
            <a:spAutoFit/>
          </a:bodyPr>
          <a:lstStyle/>
          <a:p>
            <a:r>
              <a:rPr lang="en-GB" sz="2000" dirty="0"/>
              <a:t>hiking, going walking</a:t>
            </a:r>
          </a:p>
        </p:txBody>
      </p:sp>
      <p:sp>
        <p:nvSpPr>
          <p:cNvPr id="11" name="TextBox 10">
            <a:extLst>
              <a:ext uri="{FF2B5EF4-FFF2-40B4-BE49-F238E27FC236}">
                <a16:creationId xmlns:a16="http://schemas.microsoft.com/office/drawing/2014/main" id="{E4F04FBF-6CDB-40C5-BA42-CF0D16BF93FE}"/>
              </a:ext>
            </a:extLst>
          </p:cNvPr>
          <p:cNvSpPr txBox="1"/>
          <p:nvPr/>
        </p:nvSpPr>
        <p:spPr>
          <a:xfrm>
            <a:off x="264826" y="2052456"/>
            <a:ext cx="11662347" cy="461665"/>
          </a:xfrm>
          <a:prstGeom prst="rect">
            <a:avLst/>
          </a:prstGeom>
          <a:noFill/>
        </p:spPr>
        <p:txBody>
          <a:bodyPr wrap="square" rtlCol="0">
            <a:spAutoFit/>
          </a:bodyPr>
          <a:lstStyle/>
          <a:p>
            <a:r>
              <a:rPr lang="en-GB" sz="2400" dirty="0"/>
              <a:t>All such nouns are neuter, so take the article </a:t>
            </a:r>
            <a:r>
              <a:rPr lang="en-GB" sz="2400" b="1" dirty="0"/>
              <a:t>das</a:t>
            </a:r>
            <a:r>
              <a:rPr lang="en-GB" sz="2400" i="1" dirty="0"/>
              <a:t>.</a:t>
            </a:r>
            <a:endParaRPr lang="en-GB" sz="2400" dirty="0"/>
          </a:p>
        </p:txBody>
      </p:sp>
      <p:sp>
        <p:nvSpPr>
          <p:cNvPr id="13" name="TextBox 12">
            <a:extLst>
              <a:ext uri="{FF2B5EF4-FFF2-40B4-BE49-F238E27FC236}">
                <a16:creationId xmlns:a16="http://schemas.microsoft.com/office/drawing/2014/main" id="{3C2A59B4-047E-4BE0-8E2D-D1BE99273FD3}"/>
              </a:ext>
            </a:extLst>
          </p:cNvPr>
          <p:cNvSpPr txBox="1"/>
          <p:nvPr/>
        </p:nvSpPr>
        <p:spPr>
          <a:xfrm>
            <a:off x="6688352" y="1403181"/>
            <a:ext cx="824459" cy="461665"/>
          </a:xfrm>
          <a:prstGeom prst="rect">
            <a:avLst/>
          </a:prstGeom>
          <a:noFill/>
        </p:spPr>
        <p:txBody>
          <a:bodyPr wrap="square">
            <a:spAutoFit/>
          </a:bodyPr>
          <a:lstStyle/>
          <a:p>
            <a:r>
              <a:rPr kumimoji="0" lang="en-US" sz="2400" b="1" i="0" u="none" strike="noStrike" kern="1200" cap="none" spc="0" normalizeH="0" baseline="0" noProof="0" dirty="0">
                <a:ln>
                  <a:noFill/>
                </a:ln>
                <a:solidFill>
                  <a:srgbClr val="525050"/>
                </a:solidFill>
                <a:effectLst/>
                <a:uLnTx/>
                <a:uFillTx/>
                <a:latin typeface="Century Gothic"/>
                <a:ea typeface="+mn-ea"/>
                <a:cs typeface="+mn-cs"/>
              </a:rPr>
              <a:t>das</a:t>
            </a:r>
            <a:endParaRPr lang="en-GB" dirty="0"/>
          </a:p>
        </p:txBody>
      </p:sp>
      <p:sp>
        <p:nvSpPr>
          <p:cNvPr id="14" name="Google Shape;522;p8">
            <a:extLst>
              <a:ext uri="{FF2B5EF4-FFF2-40B4-BE49-F238E27FC236}">
                <a16:creationId xmlns:a16="http://schemas.microsoft.com/office/drawing/2014/main" id="{3715140F-EDC3-4628-8612-2305FEB1D4BC}"/>
              </a:ext>
            </a:extLst>
          </p:cNvPr>
          <p:cNvSpPr txBox="1"/>
          <p:nvPr/>
        </p:nvSpPr>
        <p:spPr>
          <a:xfrm>
            <a:off x="5761485" y="1459896"/>
            <a:ext cx="61223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400" b="0" i="0" u="none" strike="noStrike" cap="none" dirty="0">
                <a:solidFill>
                  <a:srgbClr val="525050"/>
                </a:solidFill>
                <a:latin typeface="Quattrocento Sans"/>
                <a:ea typeface="Quattrocento Sans"/>
                <a:cs typeface="Quattrocento Sans"/>
                <a:sym typeface="Quattrocento Sans"/>
              </a:rPr>
              <a:t>➜</a:t>
            </a:r>
            <a:endParaRPr sz="2400" b="0" i="0" u="none" strike="noStrike" cap="none" dirty="0">
              <a:solidFill>
                <a:srgbClr val="525050"/>
              </a:solidFill>
              <a:latin typeface="Century Gothic"/>
              <a:ea typeface="Century Gothic"/>
              <a:cs typeface="Century Gothic"/>
              <a:sym typeface="Century Gothic"/>
            </a:endParaRPr>
          </a:p>
        </p:txBody>
      </p:sp>
      <p:sp>
        <p:nvSpPr>
          <p:cNvPr id="15" name="TextBox 14">
            <a:extLst>
              <a:ext uri="{FF2B5EF4-FFF2-40B4-BE49-F238E27FC236}">
                <a16:creationId xmlns:a16="http://schemas.microsoft.com/office/drawing/2014/main" id="{3FFA4185-36A1-471C-BB9E-526102735649}"/>
              </a:ext>
            </a:extLst>
          </p:cNvPr>
          <p:cNvSpPr txBox="1"/>
          <p:nvPr/>
        </p:nvSpPr>
        <p:spPr>
          <a:xfrm>
            <a:off x="199867" y="2652573"/>
            <a:ext cx="11662347" cy="461665"/>
          </a:xfrm>
          <a:prstGeom prst="rect">
            <a:avLst/>
          </a:prstGeom>
          <a:noFill/>
        </p:spPr>
        <p:txBody>
          <a:bodyPr wrap="square" rtlCol="0">
            <a:spAutoFit/>
          </a:bodyPr>
          <a:lstStyle/>
          <a:p>
            <a:r>
              <a:rPr lang="en-GB" sz="2400" dirty="0"/>
              <a:t>You can use these nouns with or without </a:t>
            </a:r>
            <a:r>
              <a:rPr lang="en-GB" sz="2400" b="1" dirty="0"/>
              <a:t>das</a:t>
            </a:r>
            <a:r>
              <a:rPr lang="en-GB" sz="2400" dirty="0"/>
              <a:t>:</a:t>
            </a:r>
          </a:p>
        </p:txBody>
      </p:sp>
      <p:sp>
        <p:nvSpPr>
          <p:cNvPr id="16" name="Rectangle: Rounded Corners 15">
            <a:extLst>
              <a:ext uri="{FF2B5EF4-FFF2-40B4-BE49-F238E27FC236}">
                <a16:creationId xmlns:a16="http://schemas.microsoft.com/office/drawing/2014/main" id="{87264256-A6A0-4785-B80E-2319B87BDD1D}"/>
              </a:ext>
            </a:extLst>
          </p:cNvPr>
          <p:cNvSpPr/>
          <p:nvPr/>
        </p:nvSpPr>
        <p:spPr>
          <a:xfrm>
            <a:off x="380911" y="3348002"/>
            <a:ext cx="3636453" cy="458284"/>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a:ea typeface="+mn-ea"/>
                <a:cs typeface="+mn-cs"/>
              </a:rPr>
              <a:t>Ich mag</a:t>
            </a:r>
            <a:r>
              <a:rPr kumimoji="0" lang="en-US" sz="2400" b="1" i="0" u="none" strike="noStrike" kern="1200" cap="none" spc="0" normalizeH="0" noProof="0" dirty="0">
                <a:ln>
                  <a:noFill/>
                </a:ln>
                <a:solidFill>
                  <a:srgbClr val="525050"/>
                </a:solidFill>
                <a:effectLst/>
                <a:uLnTx/>
                <a:uFillTx/>
                <a:latin typeface="Century Gothic"/>
                <a:ea typeface="+mn-ea"/>
                <a:cs typeface="+mn-cs"/>
              </a:rPr>
              <a:t> das </a:t>
            </a:r>
            <a:r>
              <a:rPr kumimoji="0" lang="en-US" sz="2400" b="1" i="0" u="none" strike="noStrike" kern="1200" cap="none" spc="0" normalizeH="0" noProof="0" dirty="0" err="1">
                <a:ln>
                  <a:noFill/>
                </a:ln>
                <a:solidFill>
                  <a:srgbClr val="525050"/>
                </a:solidFill>
                <a:effectLst/>
                <a:uLnTx/>
                <a:uFillTx/>
                <a:latin typeface="Century Gothic"/>
                <a:ea typeface="+mn-ea"/>
                <a:cs typeface="+mn-cs"/>
              </a:rPr>
              <a:t>Wandern</a:t>
            </a:r>
            <a:r>
              <a:rPr kumimoji="0" lang="en-US" sz="2400" b="1" i="0" u="none" strike="noStrike" kern="1200" cap="none" spc="0" normalizeH="0" noProof="0" dirty="0">
                <a:ln>
                  <a:noFill/>
                </a:ln>
                <a:solidFill>
                  <a:srgbClr val="525050"/>
                </a:solidFill>
                <a:effectLst/>
                <a:uLnTx/>
                <a:uFillTx/>
                <a:latin typeface="Century Gothic"/>
                <a:ea typeface="+mn-ea"/>
                <a:cs typeface="+mn-cs"/>
              </a:rPr>
              <a:t>.</a:t>
            </a:r>
            <a:endParaRPr kumimoji="0" lang="en-US"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7" name="Rectangle: Rounded Corners 16">
            <a:extLst>
              <a:ext uri="{FF2B5EF4-FFF2-40B4-BE49-F238E27FC236}">
                <a16:creationId xmlns:a16="http://schemas.microsoft.com/office/drawing/2014/main" id="{9C1EDEAA-3662-4F72-8A61-B1C22D93E4E1}"/>
              </a:ext>
            </a:extLst>
          </p:cNvPr>
          <p:cNvSpPr/>
          <p:nvPr/>
        </p:nvSpPr>
        <p:spPr>
          <a:xfrm>
            <a:off x="4278698" y="3322801"/>
            <a:ext cx="3079443" cy="458284"/>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a:ea typeface="+mn-ea"/>
                <a:cs typeface="+mn-cs"/>
              </a:rPr>
              <a:t>Ich mag</a:t>
            </a:r>
            <a:r>
              <a:rPr kumimoji="0" lang="en-US" sz="2400" b="1" i="0" u="none" strike="noStrike" kern="1200" cap="none" spc="0" normalizeH="0" noProof="0" dirty="0">
                <a:ln>
                  <a:noFill/>
                </a:ln>
                <a:solidFill>
                  <a:srgbClr val="525050"/>
                </a:solidFill>
                <a:effectLst/>
                <a:uLnTx/>
                <a:uFillTx/>
                <a:latin typeface="Century Gothic"/>
                <a:ea typeface="+mn-ea"/>
                <a:cs typeface="+mn-cs"/>
              </a:rPr>
              <a:t> </a:t>
            </a:r>
            <a:r>
              <a:rPr kumimoji="0" lang="en-US" sz="2400" b="1" i="0" u="none" strike="noStrike" kern="1200" cap="none" spc="0" normalizeH="0" noProof="0" dirty="0" err="1">
                <a:ln>
                  <a:noFill/>
                </a:ln>
                <a:solidFill>
                  <a:srgbClr val="525050"/>
                </a:solidFill>
                <a:effectLst/>
                <a:uLnTx/>
                <a:uFillTx/>
                <a:latin typeface="Century Gothic"/>
                <a:ea typeface="+mn-ea"/>
                <a:cs typeface="+mn-cs"/>
              </a:rPr>
              <a:t>Wandern</a:t>
            </a:r>
            <a:r>
              <a:rPr kumimoji="0" lang="en-US" sz="2400" b="1" i="0" u="none" strike="noStrike" kern="1200" cap="none" spc="0" normalizeH="0" noProof="0" dirty="0">
                <a:ln>
                  <a:noFill/>
                </a:ln>
                <a:solidFill>
                  <a:srgbClr val="525050"/>
                </a:solidFill>
                <a:effectLst/>
                <a:uLnTx/>
                <a:uFillTx/>
                <a:latin typeface="Century Gothic"/>
                <a:ea typeface="+mn-ea"/>
                <a:cs typeface="+mn-cs"/>
              </a:rPr>
              <a:t>.</a:t>
            </a:r>
            <a:endParaRPr kumimoji="0" lang="en-US"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8" name="Google Shape;522;p8">
            <a:extLst>
              <a:ext uri="{FF2B5EF4-FFF2-40B4-BE49-F238E27FC236}">
                <a16:creationId xmlns:a16="http://schemas.microsoft.com/office/drawing/2014/main" id="{6F254DCD-0631-4D5D-A911-32885DB1EF5C}"/>
              </a:ext>
            </a:extLst>
          </p:cNvPr>
          <p:cNvSpPr txBox="1"/>
          <p:nvPr/>
        </p:nvSpPr>
        <p:spPr>
          <a:xfrm>
            <a:off x="7619475" y="3362193"/>
            <a:ext cx="61223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400" b="0" i="0" u="none" strike="noStrike" cap="none" dirty="0">
                <a:solidFill>
                  <a:srgbClr val="525050"/>
                </a:solidFill>
                <a:latin typeface="Quattrocento Sans"/>
                <a:ea typeface="Quattrocento Sans"/>
                <a:cs typeface="Quattrocento Sans"/>
                <a:sym typeface="Quattrocento Sans"/>
              </a:rPr>
              <a:t>➜</a:t>
            </a:r>
            <a:endParaRPr sz="2400" b="0" i="0" u="none" strike="noStrike" cap="none" dirty="0">
              <a:solidFill>
                <a:srgbClr val="525050"/>
              </a:solidFill>
              <a:latin typeface="Century Gothic"/>
              <a:ea typeface="Century Gothic"/>
              <a:cs typeface="Century Gothic"/>
              <a:sym typeface="Century Gothic"/>
            </a:endParaRPr>
          </a:p>
        </p:txBody>
      </p:sp>
      <p:sp>
        <p:nvSpPr>
          <p:cNvPr id="19" name="TextBox 18">
            <a:extLst>
              <a:ext uri="{FF2B5EF4-FFF2-40B4-BE49-F238E27FC236}">
                <a16:creationId xmlns:a16="http://schemas.microsoft.com/office/drawing/2014/main" id="{F5BE433B-E5A5-4F51-A76B-72EB0A25FC8C}"/>
              </a:ext>
            </a:extLst>
          </p:cNvPr>
          <p:cNvSpPr txBox="1"/>
          <p:nvPr/>
        </p:nvSpPr>
        <p:spPr>
          <a:xfrm>
            <a:off x="8221578" y="3362193"/>
            <a:ext cx="3882452" cy="400110"/>
          </a:xfrm>
          <a:prstGeom prst="rect">
            <a:avLst/>
          </a:prstGeom>
          <a:noFill/>
        </p:spPr>
        <p:txBody>
          <a:bodyPr wrap="square" rtlCol="0">
            <a:spAutoFit/>
          </a:bodyPr>
          <a:lstStyle/>
          <a:p>
            <a:r>
              <a:rPr lang="en-GB" sz="2000" dirty="0"/>
              <a:t>I like hiking, going walking.</a:t>
            </a:r>
          </a:p>
        </p:txBody>
      </p:sp>
      <p:sp>
        <p:nvSpPr>
          <p:cNvPr id="20" name="TextBox 19">
            <a:extLst>
              <a:ext uri="{FF2B5EF4-FFF2-40B4-BE49-F238E27FC236}">
                <a16:creationId xmlns:a16="http://schemas.microsoft.com/office/drawing/2014/main" id="{C84B392B-E1DF-49C1-9ED0-E71A82719F75}"/>
              </a:ext>
            </a:extLst>
          </p:cNvPr>
          <p:cNvSpPr txBox="1"/>
          <p:nvPr/>
        </p:nvSpPr>
        <p:spPr>
          <a:xfrm>
            <a:off x="264827" y="4071813"/>
            <a:ext cx="11662347" cy="461665"/>
          </a:xfrm>
          <a:prstGeom prst="rect">
            <a:avLst/>
          </a:prstGeom>
          <a:noFill/>
        </p:spPr>
        <p:txBody>
          <a:bodyPr wrap="square" rtlCol="0">
            <a:spAutoFit/>
          </a:bodyPr>
          <a:lstStyle/>
          <a:p>
            <a:r>
              <a:rPr lang="en-GB" sz="2400" dirty="0"/>
              <a:t>You may choose to add </a:t>
            </a:r>
            <a:r>
              <a:rPr lang="en-GB" sz="2400" b="1" dirty="0"/>
              <a:t>das</a:t>
            </a:r>
            <a:r>
              <a:rPr lang="en-GB" sz="2400" dirty="0"/>
              <a:t> for emphasis or with specific examples:</a:t>
            </a:r>
          </a:p>
        </p:txBody>
      </p:sp>
      <p:sp>
        <p:nvSpPr>
          <p:cNvPr id="21" name="Rectangle: Rounded Corners 20">
            <a:extLst>
              <a:ext uri="{FF2B5EF4-FFF2-40B4-BE49-F238E27FC236}">
                <a16:creationId xmlns:a16="http://schemas.microsoft.com/office/drawing/2014/main" id="{EC29B3A2-1E07-4FF3-898F-1BBEDFA9F798}"/>
              </a:ext>
            </a:extLst>
          </p:cNvPr>
          <p:cNvSpPr/>
          <p:nvPr/>
        </p:nvSpPr>
        <p:spPr>
          <a:xfrm>
            <a:off x="428867" y="4656559"/>
            <a:ext cx="4732749" cy="458284"/>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b="1" dirty="0">
                <a:solidFill>
                  <a:srgbClr val="525050"/>
                </a:solidFill>
                <a:latin typeface="Century Gothic"/>
              </a:rPr>
              <a:t>D</a:t>
            </a:r>
            <a:r>
              <a:rPr kumimoji="0" lang="en-US" sz="2400" b="1" i="0" u="none" strike="noStrike" kern="1200" cap="none" spc="0" normalizeH="0" noProof="0" dirty="0">
                <a:ln>
                  <a:noFill/>
                </a:ln>
                <a:solidFill>
                  <a:srgbClr val="525050"/>
                </a:solidFill>
                <a:effectLst/>
                <a:uLnTx/>
                <a:uFillTx/>
                <a:latin typeface="Century Gothic"/>
                <a:ea typeface="+mn-ea"/>
                <a:cs typeface="+mn-cs"/>
              </a:rPr>
              <a:t>as </a:t>
            </a:r>
            <a:r>
              <a:rPr kumimoji="0" lang="en-US" sz="2400" b="1" i="0" u="none" strike="noStrike" kern="1200" cap="none" spc="0" normalizeH="0" noProof="0" dirty="0" err="1">
                <a:ln>
                  <a:noFill/>
                </a:ln>
                <a:solidFill>
                  <a:srgbClr val="525050"/>
                </a:solidFill>
                <a:effectLst/>
                <a:uLnTx/>
                <a:uFillTx/>
                <a:latin typeface="Century Gothic"/>
                <a:ea typeface="+mn-ea"/>
                <a:cs typeface="+mn-cs"/>
              </a:rPr>
              <a:t>Wandern</a:t>
            </a:r>
            <a:r>
              <a:rPr kumimoji="0" lang="en-US" sz="2400" b="1" i="0" u="none" strike="noStrike" kern="1200" cap="none" spc="0" normalizeH="0" noProof="0" dirty="0">
                <a:ln>
                  <a:noFill/>
                </a:ln>
                <a:solidFill>
                  <a:srgbClr val="525050"/>
                </a:solidFill>
                <a:effectLst/>
                <a:uLnTx/>
                <a:uFillTx/>
                <a:latin typeface="Century Gothic"/>
                <a:ea typeface="+mn-ea"/>
                <a:cs typeface="+mn-cs"/>
              </a:rPr>
              <a:t> </a:t>
            </a:r>
            <a:r>
              <a:rPr kumimoji="0" lang="en-US" sz="2400" b="1" i="0" u="none" strike="noStrike" kern="1200" cap="none" spc="0" normalizeH="0" noProof="0" dirty="0" err="1">
                <a:ln>
                  <a:noFill/>
                </a:ln>
                <a:solidFill>
                  <a:srgbClr val="525050"/>
                </a:solidFill>
                <a:effectLst/>
                <a:uLnTx/>
                <a:uFillTx/>
                <a:latin typeface="Century Gothic"/>
                <a:ea typeface="+mn-ea"/>
                <a:cs typeface="+mn-cs"/>
              </a:rPr>
              <a:t>hier</a:t>
            </a:r>
            <a:r>
              <a:rPr kumimoji="0" lang="en-US" sz="2400" b="1" i="0" u="none" strike="noStrike" kern="1200" cap="none" spc="0" normalizeH="0" noProof="0" dirty="0">
                <a:ln>
                  <a:noFill/>
                </a:ln>
                <a:solidFill>
                  <a:srgbClr val="525050"/>
                </a:solidFill>
                <a:effectLst/>
                <a:uLnTx/>
                <a:uFillTx/>
                <a:latin typeface="Century Gothic"/>
                <a:ea typeface="+mn-ea"/>
                <a:cs typeface="+mn-cs"/>
              </a:rPr>
              <a:t> </a:t>
            </a:r>
            <a:r>
              <a:rPr kumimoji="0" lang="en-US" sz="2400" b="1" i="0" u="none" strike="noStrike" kern="1200" cap="none" spc="0" normalizeH="0" noProof="0" dirty="0" err="1">
                <a:ln>
                  <a:noFill/>
                </a:ln>
                <a:solidFill>
                  <a:srgbClr val="525050"/>
                </a:solidFill>
                <a:effectLst/>
                <a:uLnTx/>
                <a:uFillTx/>
                <a:latin typeface="Century Gothic"/>
                <a:ea typeface="+mn-ea"/>
                <a:cs typeface="+mn-cs"/>
              </a:rPr>
              <a:t>ist</a:t>
            </a:r>
            <a:r>
              <a:rPr kumimoji="0" lang="en-US" sz="2400" b="1" i="0" u="none" strike="noStrike" kern="1200" cap="none" spc="0" normalizeH="0" noProof="0" dirty="0">
                <a:ln>
                  <a:noFill/>
                </a:ln>
                <a:solidFill>
                  <a:srgbClr val="525050"/>
                </a:solidFill>
                <a:effectLst/>
                <a:uLnTx/>
                <a:uFillTx/>
                <a:latin typeface="Century Gothic"/>
                <a:ea typeface="+mn-ea"/>
                <a:cs typeface="+mn-cs"/>
              </a:rPr>
              <a:t> so </a:t>
            </a:r>
            <a:r>
              <a:rPr kumimoji="0" lang="en-US" sz="2400" b="1" i="0" u="none" strike="noStrike" kern="1200" cap="none" spc="0" normalizeH="0" noProof="0" dirty="0" err="1">
                <a:ln>
                  <a:noFill/>
                </a:ln>
                <a:solidFill>
                  <a:srgbClr val="525050"/>
                </a:solidFill>
                <a:effectLst/>
                <a:uLnTx/>
                <a:uFillTx/>
                <a:latin typeface="Century Gothic"/>
                <a:ea typeface="+mn-ea"/>
                <a:cs typeface="+mn-cs"/>
              </a:rPr>
              <a:t>schön</a:t>
            </a:r>
            <a:r>
              <a:rPr kumimoji="0" lang="en-US" sz="2400" b="1" i="0" u="none" strike="noStrike" kern="1200" cap="none" spc="0" normalizeH="0" noProof="0" dirty="0">
                <a:ln>
                  <a:noFill/>
                </a:ln>
                <a:solidFill>
                  <a:srgbClr val="525050"/>
                </a:solidFill>
                <a:effectLst/>
                <a:uLnTx/>
                <a:uFillTx/>
                <a:latin typeface="Century Gothic"/>
                <a:ea typeface="+mn-ea"/>
                <a:cs typeface="+mn-cs"/>
              </a:rPr>
              <a:t>.</a:t>
            </a:r>
            <a:endParaRPr kumimoji="0" lang="en-US"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2" name="Google Shape;522;p8">
            <a:extLst>
              <a:ext uri="{FF2B5EF4-FFF2-40B4-BE49-F238E27FC236}">
                <a16:creationId xmlns:a16="http://schemas.microsoft.com/office/drawing/2014/main" id="{5FCD4ACB-EC44-4F5F-A136-924437BB4186}"/>
              </a:ext>
            </a:extLst>
          </p:cNvPr>
          <p:cNvSpPr txBox="1"/>
          <p:nvPr/>
        </p:nvSpPr>
        <p:spPr>
          <a:xfrm>
            <a:off x="5577263" y="4666200"/>
            <a:ext cx="61223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400" b="0" i="0" u="none" strike="noStrike" cap="none" dirty="0">
                <a:solidFill>
                  <a:srgbClr val="525050"/>
                </a:solidFill>
                <a:latin typeface="Quattrocento Sans"/>
                <a:ea typeface="Quattrocento Sans"/>
                <a:cs typeface="Quattrocento Sans"/>
                <a:sym typeface="Quattrocento Sans"/>
              </a:rPr>
              <a:t>➜</a:t>
            </a:r>
            <a:endParaRPr sz="2400" b="0" i="0" u="none" strike="noStrike" cap="none" dirty="0">
              <a:solidFill>
                <a:srgbClr val="525050"/>
              </a:solidFill>
              <a:latin typeface="Century Gothic"/>
              <a:ea typeface="Century Gothic"/>
              <a:cs typeface="Century Gothic"/>
              <a:sym typeface="Century Gothic"/>
            </a:endParaRPr>
          </a:p>
        </p:txBody>
      </p:sp>
      <p:sp>
        <p:nvSpPr>
          <p:cNvPr id="23" name="TextBox 22">
            <a:extLst>
              <a:ext uri="{FF2B5EF4-FFF2-40B4-BE49-F238E27FC236}">
                <a16:creationId xmlns:a16="http://schemas.microsoft.com/office/drawing/2014/main" id="{7C658824-E1B0-4A30-ADDA-FE2CB9C30036}"/>
              </a:ext>
            </a:extLst>
          </p:cNvPr>
          <p:cNvSpPr txBox="1"/>
          <p:nvPr/>
        </p:nvSpPr>
        <p:spPr>
          <a:xfrm>
            <a:off x="6096000" y="4685646"/>
            <a:ext cx="3882452" cy="400110"/>
          </a:xfrm>
          <a:prstGeom prst="rect">
            <a:avLst/>
          </a:prstGeom>
          <a:noFill/>
        </p:spPr>
        <p:txBody>
          <a:bodyPr wrap="square" rtlCol="0">
            <a:spAutoFit/>
          </a:bodyPr>
          <a:lstStyle/>
          <a:p>
            <a:r>
              <a:rPr lang="en-GB" sz="2000" dirty="0"/>
              <a:t>The hiking here is so nice.</a:t>
            </a:r>
          </a:p>
        </p:txBody>
      </p:sp>
      <p:sp>
        <p:nvSpPr>
          <p:cNvPr id="24" name="TextBox 23">
            <a:extLst>
              <a:ext uri="{FF2B5EF4-FFF2-40B4-BE49-F238E27FC236}">
                <a16:creationId xmlns:a16="http://schemas.microsoft.com/office/drawing/2014/main" id="{FD4A04F7-3750-40C2-8F4D-1C81CB29E36C}"/>
              </a:ext>
            </a:extLst>
          </p:cNvPr>
          <p:cNvSpPr txBox="1"/>
          <p:nvPr/>
        </p:nvSpPr>
        <p:spPr>
          <a:xfrm>
            <a:off x="264826" y="5280033"/>
            <a:ext cx="11662347" cy="461665"/>
          </a:xfrm>
          <a:prstGeom prst="rect">
            <a:avLst/>
          </a:prstGeom>
          <a:noFill/>
        </p:spPr>
        <p:txBody>
          <a:bodyPr wrap="square" rtlCol="0">
            <a:spAutoFit/>
          </a:bodyPr>
          <a:lstStyle/>
          <a:p>
            <a:r>
              <a:rPr lang="en-GB" sz="2400" dirty="0"/>
              <a:t>Noun-verb phrases become compound nouns:</a:t>
            </a:r>
          </a:p>
        </p:txBody>
      </p:sp>
      <p:sp>
        <p:nvSpPr>
          <p:cNvPr id="25" name="Rectangle: Rounded Corners 24">
            <a:extLst>
              <a:ext uri="{FF2B5EF4-FFF2-40B4-BE49-F238E27FC236}">
                <a16:creationId xmlns:a16="http://schemas.microsoft.com/office/drawing/2014/main" id="{5C5C78D0-2DA0-41D2-A6E6-620D33F8AAD6}"/>
              </a:ext>
            </a:extLst>
          </p:cNvPr>
          <p:cNvSpPr/>
          <p:nvPr/>
        </p:nvSpPr>
        <p:spPr>
          <a:xfrm>
            <a:off x="428868" y="5742939"/>
            <a:ext cx="2419264" cy="458284"/>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Karten</a:t>
            </a:r>
            <a:r>
              <a:rPr kumimoji="0" lang="en-US" sz="2400" b="1" i="0" u="none" strike="noStrike" kern="1200" cap="none" spc="0" normalizeH="0" baseline="0" noProof="0" dirty="0">
                <a:ln>
                  <a:noFill/>
                </a:ln>
                <a:solidFill>
                  <a:srgbClr val="525050"/>
                </a:solidFill>
                <a:effectLst/>
                <a:uLnTx/>
                <a:uFillTx/>
                <a:latin typeface="Century Gothic"/>
                <a:ea typeface="+mn-ea"/>
                <a:cs typeface="+mn-cs"/>
              </a:rPr>
              <a:t> </a:t>
            </a: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spielen</a:t>
            </a:r>
            <a:endParaRPr kumimoji="0" lang="en-US"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6" name="TextBox 25">
            <a:extLst>
              <a:ext uri="{FF2B5EF4-FFF2-40B4-BE49-F238E27FC236}">
                <a16:creationId xmlns:a16="http://schemas.microsoft.com/office/drawing/2014/main" id="{BECCFDF3-5700-4610-9318-A2E782A0A028}"/>
              </a:ext>
            </a:extLst>
          </p:cNvPr>
          <p:cNvSpPr txBox="1"/>
          <p:nvPr/>
        </p:nvSpPr>
        <p:spPr>
          <a:xfrm>
            <a:off x="2848132" y="5792106"/>
            <a:ext cx="3882452" cy="400110"/>
          </a:xfrm>
          <a:prstGeom prst="rect">
            <a:avLst/>
          </a:prstGeom>
          <a:noFill/>
        </p:spPr>
        <p:txBody>
          <a:bodyPr wrap="square" rtlCol="0">
            <a:spAutoFit/>
          </a:bodyPr>
          <a:lstStyle/>
          <a:p>
            <a:r>
              <a:rPr lang="en-GB" sz="2000" dirty="0"/>
              <a:t>to play cards</a:t>
            </a:r>
          </a:p>
        </p:txBody>
      </p:sp>
      <p:sp>
        <p:nvSpPr>
          <p:cNvPr id="27" name="Google Shape;522;p8">
            <a:extLst>
              <a:ext uri="{FF2B5EF4-FFF2-40B4-BE49-F238E27FC236}">
                <a16:creationId xmlns:a16="http://schemas.microsoft.com/office/drawing/2014/main" id="{9991AC67-5BD5-4D68-A14B-A35DB47209E0}"/>
              </a:ext>
            </a:extLst>
          </p:cNvPr>
          <p:cNvSpPr txBox="1"/>
          <p:nvPr/>
        </p:nvSpPr>
        <p:spPr>
          <a:xfrm>
            <a:off x="4655162" y="5761328"/>
            <a:ext cx="61223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Quattrocento Sans"/>
              <a:buNone/>
            </a:pPr>
            <a:r>
              <a:rPr lang="en-GB" sz="2400" b="0" i="0" u="none" strike="noStrike" cap="none" dirty="0">
                <a:solidFill>
                  <a:srgbClr val="525050"/>
                </a:solidFill>
                <a:latin typeface="Quattrocento Sans"/>
                <a:ea typeface="Quattrocento Sans"/>
                <a:cs typeface="Quattrocento Sans"/>
                <a:sym typeface="Quattrocento Sans"/>
              </a:rPr>
              <a:t>➜</a:t>
            </a:r>
            <a:endParaRPr sz="2400" b="0" i="0" u="none" strike="noStrike" cap="none" dirty="0">
              <a:solidFill>
                <a:srgbClr val="525050"/>
              </a:solidFill>
              <a:latin typeface="Century Gothic"/>
              <a:ea typeface="Century Gothic"/>
              <a:cs typeface="Century Gothic"/>
              <a:sym typeface="Century Gothic"/>
            </a:endParaRPr>
          </a:p>
        </p:txBody>
      </p:sp>
      <p:sp>
        <p:nvSpPr>
          <p:cNvPr id="28" name="Rectangle: Rounded Corners 27">
            <a:extLst>
              <a:ext uri="{FF2B5EF4-FFF2-40B4-BE49-F238E27FC236}">
                <a16:creationId xmlns:a16="http://schemas.microsoft.com/office/drawing/2014/main" id="{65458D71-C301-465A-A775-BCFBE731808B}"/>
              </a:ext>
            </a:extLst>
          </p:cNvPr>
          <p:cNvSpPr/>
          <p:nvPr/>
        </p:nvSpPr>
        <p:spPr>
          <a:xfrm>
            <a:off x="5337637" y="5760511"/>
            <a:ext cx="3199978" cy="458284"/>
          </a:xfrm>
          <a:prstGeom prst="roundRect">
            <a:avLst/>
          </a:prstGeom>
          <a:solidFill>
            <a:schemeClr val="accent6"/>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a:ea typeface="+mn-ea"/>
                <a:cs typeface="+mn-cs"/>
              </a:rPr>
              <a:t>(das) </a:t>
            </a:r>
            <a:r>
              <a:rPr kumimoji="0" lang="en-US" sz="2400" b="1" i="0" u="none" strike="noStrike" kern="1200" cap="none" spc="0" normalizeH="0" baseline="0" noProof="0" dirty="0" err="1">
                <a:ln>
                  <a:noFill/>
                </a:ln>
                <a:solidFill>
                  <a:srgbClr val="525050"/>
                </a:solidFill>
                <a:effectLst/>
                <a:uLnTx/>
                <a:uFillTx/>
                <a:latin typeface="Century Gothic"/>
                <a:ea typeface="+mn-ea"/>
                <a:cs typeface="+mn-cs"/>
              </a:rPr>
              <a:t>Kartenspielen</a:t>
            </a:r>
            <a:endParaRPr kumimoji="0" lang="en-US"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9" name="TextBox 28">
            <a:extLst>
              <a:ext uri="{FF2B5EF4-FFF2-40B4-BE49-F238E27FC236}">
                <a16:creationId xmlns:a16="http://schemas.microsoft.com/office/drawing/2014/main" id="{3A25430E-E92C-4657-A8B0-182CC2F370B2}"/>
              </a:ext>
            </a:extLst>
          </p:cNvPr>
          <p:cNvSpPr txBox="1"/>
          <p:nvPr/>
        </p:nvSpPr>
        <p:spPr>
          <a:xfrm>
            <a:off x="8607856" y="5789598"/>
            <a:ext cx="3882452" cy="400110"/>
          </a:xfrm>
          <a:prstGeom prst="rect">
            <a:avLst/>
          </a:prstGeom>
          <a:noFill/>
        </p:spPr>
        <p:txBody>
          <a:bodyPr wrap="square" rtlCol="0">
            <a:spAutoFit/>
          </a:bodyPr>
          <a:lstStyle/>
          <a:p>
            <a:r>
              <a:rPr lang="en-GB" sz="2000" dirty="0"/>
              <a:t>playing cards, card playing</a:t>
            </a:r>
          </a:p>
        </p:txBody>
      </p:sp>
    </p:spTree>
    <p:extLst>
      <p:ext uri="{BB962C8B-B14F-4D97-AF65-F5344CB8AC3E}">
        <p14:creationId xmlns:p14="http://schemas.microsoft.com/office/powerpoint/2010/main" val="380723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0" grpId="0"/>
      <p:bldP spid="11" grpId="0"/>
      <p:bldP spid="13" grpId="0"/>
      <p:bldP spid="15" grpId="0"/>
      <p:bldP spid="16" grpId="0" animBg="1"/>
      <p:bldP spid="17" grpId="0" animBg="1"/>
      <p:bldP spid="19" grpId="0"/>
      <p:bldP spid="20" grpId="0"/>
      <p:bldP spid="21" grpId="0" animBg="1"/>
      <p:bldP spid="23" grpId="0"/>
      <p:bldP spid="24" grpId="0"/>
      <p:bldP spid="25" grpId="0" animBg="1"/>
      <p:bldP spid="26" grpId="0"/>
      <p:bldP spid="28" grpId="0" animBg="1"/>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34C73-2748-35C9-2873-160AE52A8FEF}"/>
              </a:ext>
            </a:extLst>
          </p:cNvPr>
          <p:cNvSpPr>
            <a:spLocks noGrp="1"/>
          </p:cNvSpPr>
          <p:nvPr>
            <p:ph type="title"/>
          </p:nvPr>
        </p:nvSpPr>
        <p:spPr>
          <a:xfrm>
            <a:off x="-1" y="213557"/>
            <a:ext cx="5276193" cy="647577"/>
          </a:xfrm>
        </p:spPr>
        <p:txBody>
          <a:bodyPr>
            <a:normAutofit/>
          </a:bodyPr>
          <a:lstStyle/>
          <a:p>
            <a:r>
              <a:rPr lang="en-GB" sz="3000" dirty="0" err="1"/>
              <a:t>Welche</a:t>
            </a:r>
            <a:r>
              <a:rPr lang="en-GB" sz="3000" dirty="0"/>
              <a:t> Form </a:t>
            </a:r>
            <a:r>
              <a:rPr lang="en-GB" sz="3000" dirty="0" err="1"/>
              <a:t>ist</a:t>
            </a:r>
            <a:r>
              <a:rPr lang="en-GB" sz="3000" dirty="0"/>
              <a:t> </a:t>
            </a:r>
            <a:r>
              <a:rPr lang="en-GB" sz="3000" dirty="0" err="1"/>
              <a:t>richtig</a:t>
            </a:r>
            <a:r>
              <a:rPr lang="en-GB" sz="3000" dirty="0"/>
              <a:t>?</a:t>
            </a:r>
          </a:p>
        </p:txBody>
      </p:sp>
      <p:graphicFrame>
        <p:nvGraphicFramePr>
          <p:cNvPr id="4" name="Table 6">
            <a:extLst>
              <a:ext uri="{FF2B5EF4-FFF2-40B4-BE49-F238E27FC236}">
                <a16:creationId xmlns:a16="http://schemas.microsoft.com/office/drawing/2014/main" id="{A5E84B08-6EFF-C27F-B2DF-C7A863F1A2FA}"/>
              </a:ext>
            </a:extLst>
          </p:cNvPr>
          <p:cNvGraphicFramePr>
            <a:graphicFrameLocks noGrp="1"/>
          </p:cNvGraphicFramePr>
          <p:nvPr>
            <p:extLst>
              <p:ext uri="{D42A27DB-BD31-4B8C-83A1-F6EECF244321}">
                <p14:modId xmlns:p14="http://schemas.microsoft.com/office/powerpoint/2010/main" val="496516636"/>
              </p:ext>
            </p:extLst>
          </p:nvPr>
        </p:nvGraphicFramePr>
        <p:xfrm>
          <a:off x="6388" y="1374033"/>
          <a:ext cx="12179224" cy="4881549"/>
        </p:xfrm>
        <a:graphic>
          <a:graphicData uri="http://schemas.openxmlformats.org/drawingml/2006/table">
            <a:tbl>
              <a:tblPr firstRow="1" bandRow="1"/>
              <a:tblGrid>
                <a:gridCol w="464098">
                  <a:extLst>
                    <a:ext uri="{9D8B030D-6E8A-4147-A177-3AD203B41FA5}">
                      <a16:colId xmlns:a16="http://schemas.microsoft.com/office/drawing/2014/main" val="2607353726"/>
                    </a:ext>
                  </a:extLst>
                </a:gridCol>
                <a:gridCol w="8179528">
                  <a:extLst>
                    <a:ext uri="{9D8B030D-6E8A-4147-A177-3AD203B41FA5}">
                      <a16:colId xmlns:a16="http://schemas.microsoft.com/office/drawing/2014/main" val="1600817978"/>
                    </a:ext>
                  </a:extLst>
                </a:gridCol>
                <a:gridCol w="1734207">
                  <a:extLst>
                    <a:ext uri="{9D8B030D-6E8A-4147-A177-3AD203B41FA5}">
                      <a16:colId xmlns:a16="http://schemas.microsoft.com/office/drawing/2014/main" val="4128092149"/>
                    </a:ext>
                  </a:extLst>
                </a:gridCol>
                <a:gridCol w="1801391">
                  <a:extLst>
                    <a:ext uri="{9D8B030D-6E8A-4147-A177-3AD203B41FA5}">
                      <a16:colId xmlns:a16="http://schemas.microsoft.com/office/drawing/2014/main" val="837666246"/>
                    </a:ext>
                  </a:extLst>
                </a:gridCol>
              </a:tblGrid>
              <a:tr h="497067">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endParaRPr lang="en-GB"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endParaRPr lang="en-GB"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effectLst/>
                          <a:uLnTx/>
                          <a:uFillTx/>
                        </a:rPr>
                        <a:t>Verb</a:t>
                      </a:r>
                      <a:endParaRPr lang="en-GB" sz="2000" b="1" dirty="0"/>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C00"/>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1200" dirty="0">
                          <a:solidFill>
                            <a:schemeClr val="lt1"/>
                          </a:solidFill>
                          <a:latin typeface="+mn-lt"/>
                          <a:ea typeface="+mn-ea"/>
                          <a:cs typeface="+mn-cs"/>
                        </a:rPr>
                        <a:t>Nominalised verb</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C00"/>
                    </a:solidFill>
                  </a:tcPr>
                </a:tc>
                <a:extLst>
                  <a:ext uri="{0D108BD9-81ED-4DB2-BD59-A6C34878D82A}">
                    <a16:rowId xmlns:a16="http://schemas.microsoft.com/office/drawing/2014/main" val="1153431983"/>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525050"/>
                          </a:solidFill>
                          <a:effectLst/>
                          <a:uLnTx/>
                          <a:uFillTx/>
                          <a:latin typeface="Century Gothic"/>
                          <a:ea typeface="+mn-ea"/>
                          <a:cs typeface="+mn-cs"/>
                        </a:rPr>
                        <a:t>Ich </a:t>
                      </a:r>
                      <a:r>
                        <a:rPr kumimoji="0" lang="en-GB" sz="2000" i="0" u="none" strike="noStrike" kern="1200" cap="none" spc="0" normalizeH="0" baseline="0" noProof="0" dirty="0" err="1">
                          <a:ln>
                            <a:noFill/>
                          </a:ln>
                          <a:solidFill>
                            <a:srgbClr val="525050"/>
                          </a:solidFill>
                          <a:effectLst/>
                          <a:uLnTx/>
                          <a:uFillTx/>
                          <a:latin typeface="Century Gothic"/>
                          <a:ea typeface="+mn-ea"/>
                          <a:cs typeface="+mn-cs"/>
                        </a:rPr>
                        <a:t>werde</a:t>
                      </a:r>
                      <a:r>
                        <a:rPr kumimoji="0" lang="en-GB" sz="200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wandern</a:t>
                      </a:r>
                      <a:r>
                        <a:rPr kumimoji="0" lang="en-GB" sz="2000" b="1" i="0" u="none" strike="noStrike" kern="1200" cap="none" spc="0" normalizeH="0" baseline="0" noProof="0" dirty="0">
                          <a:ln>
                            <a:noFill/>
                          </a:ln>
                          <a:solidFill>
                            <a:srgbClr val="525050"/>
                          </a:solidFill>
                          <a:effectLst/>
                          <a:uLnTx/>
                          <a:uFillTx/>
                          <a:latin typeface="Century Gothic"/>
                          <a:ea typeface="+mn-ea"/>
                          <a:cs typeface="+mn-cs"/>
                        </a:rPr>
                        <a:t>.</a:t>
                      </a:r>
                      <a:endParaRPr lang="en-GB" sz="2000" b="1" dirty="0">
                        <a:solidFill>
                          <a:srgbClr val="525050"/>
                        </a:solidFill>
                        <a:latin typeface="Century Gothic"/>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kumimoji="0" lang="en-GB" sz="2000" b="1" i="0" u="none" strike="noStrike" kern="1200" cap="none" spc="0" normalizeH="0" baseline="0" noProof="0" dirty="0" err="1">
                          <a:ln>
                            <a:noFill/>
                          </a:ln>
                          <a:solidFill>
                            <a:srgbClr val="3D3C3C"/>
                          </a:solidFill>
                          <a:effectLst/>
                          <a:uLnTx/>
                          <a:uFillTx/>
                          <a:latin typeface="Century Gothic"/>
                          <a:ea typeface="+mn-ea"/>
                          <a:cs typeface="+mn-cs"/>
                        </a:rPr>
                        <a:t>wandern</a:t>
                      </a:r>
                      <a:endParaRPr lang="en-GB" sz="2000" b="1" dirty="0">
                        <a:solidFill>
                          <a:srgbClr val="3D3C3C"/>
                        </a:solidFill>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kumimoji="0" lang="en-GB" sz="2000" b="1" i="0" u="none" strike="noStrike" kern="1200" cap="none" spc="0" normalizeH="0" baseline="0" noProof="0" dirty="0" err="1">
                          <a:ln>
                            <a:noFill/>
                          </a:ln>
                          <a:solidFill>
                            <a:srgbClr val="3D3C3C"/>
                          </a:solidFill>
                          <a:effectLst/>
                          <a:uLnTx/>
                          <a:uFillTx/>
                          <a:latin typeface="Century Gothic"/>
                          <a:ea typeface="+mn-ea"/>
                          <a:cs typeface="+mn-cs"/>
                        </a:rPr>
                        <a:t>Wandern</a:t>
                      </a:r>
                      <a:endParaRPr lang="en-GB" sz="2000" b="1" dirty="0">
                        <a:solidFill>
                          <a:srgbClr val="3D3C3C"/>
                        </a:solidFill>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71492714"/>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525050"/>
                          </a:solidFill>
                          <a:effectLst/>
                          <a:uLnTx/>
                          <a:uFillTx/>
                          <a:latin typeface="Century Gothic"/>
                          <a:ea typeface="+mn-ea"/>
                          <a:cs typeface="+mn-cs"/>
                        </a:rPr>
                        <a:t>Das </a:t>
                      </a:r>
                      <a:r>
                        <a:rPr kumimoji="0" lang="en-GB" sz="200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00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i="0" u="none" strike="noStrike" kern="1200" cap="none" spc="0" normalizeH="0" baseline="0" noProof="0" dirty="0" err="1">
                          <a:ln>
                            <a:noFill/>
                          </a:ln>
                          <a:solidFill>
                            <a:srgbClr val="525050"/>
                          </a:solidFill>
                          <a:effectLst/>
                          <a:uLnTx/>
                          <a:uFillTx/>
                          <a:latin typeface="Century Gothic"/>
                          <a:ea typeface="+mn-ea"/>
                          <a:cs typeface="+mn-cs"/>
                        </a:rPr>
                        <a:t>ein</a:t>
                      </a:r>
                      <a:r>
                        <a:rPr kumimoji="0" lang="en-GB" sz="200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Versprechen</a:t>
                      </a:r>
                      <a:r>
                        <a:rPr kumimoji="0" lang="en-GB" sz="2000" i="0" u="none" strike="noStrike" kern="1200" cap="none" spc="0" normalizeH="0" baseline="0" noProof="0" dirty="0">
                          <a:ln>
                            <a:noFill/>
                          </a:ln>
                          <a:solidFill>
                            <a:srgbClr val="525050"/>
                          </a:solidFill>
                          <a:effectLst/>
                          <a:uLnTx/>
                          <a:uFillTx/>
                          <a:latin typeface="Century Gothic"/>
                          <a:ea typeface="+mn-ea"/>
                          <a:cs typeface="+mn-cs"/>
                        </a:rPr>
                        <a: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3D3C3C"/>
                          </a:solidFill>
                          <a:effectLst/>
                          <a:uLnTx/>
                          <a:uFillTx/>
                          <a:latin typeface="Century Gothic"/>
                          <a:ea typeface="+mn-ea"/>
                          <a:cs typeface="+mn-cs"/>
                        </a:rPr>
                        <a:t>versprechen</a:t>
                      </a:r>
                      <a:endParaRPr lang="en-GB" sz="2000" b="1" dirty="0">
                        <a:solidFill>
                          <a:srgbClr val="3D3C3C"/>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kumimoji="0" lang="en-GB" sz="2000" b="1" i="0" u="none" strike="noStrike" kern="1200" cap="none" spc="0" normalizeH="0" baseline="0" noProof="0" dirty="0" err="1">
                          <a:ln>
                            <a:noFill/>
                          </a:ln>
                          <a:solidFill>
                            <a:srgbClr val="3D3C3C"/>
                          </a:solidFill>
                          <a:effectLst/>
                          <a:uLnTx/>
                          <a:uFillTx/>
                          <a:latin typeface="Century Gothic"/>
                          <a:ea typeface="+mn-ea"/>
                          <a:cs typeface="+mn-cs"/>
                        </a:rPr>
                        <a:t>Versprechen</a:t>
                      </a:r>
                      <a:endParaRPr lang="en-GB" sz="2000" b="1" dirty="0">
                        <a:solidFill>
                          <a:srgbClr val="3D3C3C"/>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961458278"/>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525050"/>
                          </a:solidFill>
                        </a:rPr>
                        <a:t>Für </a:t>
                      </a:r>
                      <a:r>
                        <a:rPr lang="en-GB" sz="2000" dirty="0" err="1">
                          <a:solidFill>
                            <a:srgbClr val="525050"/>
                          </a:solidFill>
                        </a:rPr>
                        <a:t>mich</a:t>
                      </a:r>
                      <a:r>
                        <a:rPr lang="en-GB" sz="2000" dirty="0">
                          <a:solidFill>
                            <a:srgbClr val="525050"/>
                          </a:solidFill>
                        </a:rPr>
                        <a:t> </a:t>
                      </a:r>
                      <a:r>
                        <a:rPr lang="en-GB" sz="2000" dirty="0" err="1">
                          <a:solidFill>
                            <a:srgbClr val="525050"/>
                          </a:solidFill>
                        </a:rPr>
                        <a:t>ist</a:t>
                      </a:r>
                      <a:r>
                        <a:rPr lang="en-GB" sz="2000" dirty="0">
                          <a:solidFill>
                            <a:srgbClr val="525050"/>
                          </a:solidFill>
                        </a:rPr>
                        <a:t> </a:t>
                      </a:r>
                      <a:r>
                        <a:rPr lang="en-GB" sz="2000" b="1" dirty="0" err="1">
                          <a:solidFill>
                            <a:srgbClr val="525050"/>
                          </a:solidFill>
                        </a:rPr>
                        <a:t>Schlafen</a:t>
                      </a:r>
                      <a:r>
                        <a:rPr lang="en-GB" sz="2000" b="1" dirty="0">
                          <a:solidFill>
                            <a:srgbClr val="525050"/>
                          </a:solidFill>
                        </a:rPr>
                        <a:t> </a:t>
                      </a:r>
                      <a:r>
                        <a:rPr lang="en-GB" sz="2000" dirty="0" err="1">
                          <a:solidFill>
                            <a:srgbClr val="525050"/>
                          </a:solidFill>
                        </a:rPr>
                        <a:t>wichtig</a:t>
                      </a:r>
                      <a:r>
                        <a:rPr lang="en-GB" sz="2000" dirty="0">
                          <a:solidFill>
                            <a:srgbClr val="525050"/>
                          </a:solidFill>
                        </a:rPr>
                        <a: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err="1">
                          <a:ln>
                            <a:noFill/>
                          </a:ln>
                          <a:solidFill>
                            <a:srgbClr val="3D3C3C"/>
                          </a:solidFill>
                          <a:effectLst/>
                          <a:uLnTx/>
                          <a:uFillTx/>
                          <a:latin typeface="Century Gothic"/>
                          <a:ea typeface="+mn-ea"/>
                          <a:cs typeface="+mn-cs"/>
                        </a:rPr>
                        <a:t>schlafen</a:t>
                      </a:r>
                      <a:endParaRPr kumimoji="0" lang="en-GB" sz="2000" b="1" i="0" u="none" strike="noStrike" kern="1200" cap="none" spc="0" normalizeH="0" baseline="0" dirty="0">
                        <a:ln>
                          <a:noFill/>
                        </a:ln>
                        <a:solidFill>
                          <a:srgbClr val="3D3C3C"/>
                        </a:solidFill>
                        <a:effectLst/>
                        <a:uLnTx/>
                        <a:uFillTx/>
                        <a:latin typeface="Century Gothic"/>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err="1">
                          <a:ln>
                            <a:noFill/>
                          </a:ln>
                          <a:solidFill>
                            <a:srgbClr val="3D3C3C"/>
                          </a:solidFill>
                          <a:effectLst/>
                          <a:uLnTx/>
                          <a:uFillTx/>
                          <a:latin typeface="Century Gothic"/>
                          <a:ea typeface="+mn-ea"/>
                          <a:cs typeface="+mn-cs"/>
                        </a:rPr>
                        <a:t>Schlafen</a:t>
                      </a:r>
                      <a:endParaRPr kumimoji="0" lang="en-GB" sz="2000" b="1" i="0" u="none" strike="noStrike" kern="1200" cap="none" spc="0" normalizeH="0" baseline="0" dirty="0">
                        <a:ln>
                          <a:noFill/>
                        </a:ln>
                        <a:solidFill>
                          <a:srgbClr val="3D3C3C"/>
                        </a:solidFill>
                        <a:effectLst/>
                        <a:uLnTx/>
                        <a:uFillTx/>
                        <a:latin typeface="Century Gothic"/>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189313960"/>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525050"/>
                          </a:solidFill>
                        </a:rPr>
                        <a:t>Hausaufgaben</a:t>
                      </a:r>
                      <a:r>
                        <a:rPr lang="en-GB" sz="2000" dirty="0">
                          <a:solidFill>
                            <a:srgbClr val="525050"/>
                          </a:solidFill>
                        </a:rPr>
                        <a:t> nicht </a:t>
                      </a:r>
                      <a:r>
                        <a:rPr lang="en-GB" sz="2000" b="1" dirty="0" err="1">
                          <a:solidFill>
                            <a:srgbClr val="525050"/>
                          </a:solidFill>
                        </a:rPr>
                        <a:t>vergessen</a:t>
                      </a:r>
                      <a:r>
                        <a:rPr lang="en-GB" sz="2000" b="1" dirty="0">
                          <a:solidFill>
                            <a:srgbClr val="525050"/>
                          </a:solidFill>
                        </a:rPr>
                        <a: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err="1">
                          <a:ln>
                            <a:noFill/>
                          </a:ln>
                          <a:solidFill>
                            <a:srgbClr val="3D3C3C"/>
                          </a:solidFill>
                          <a:effectLst/>
                          <a:uLnTx/>
                          <a:uFillTx/>
                          <a:latin typeface="Century Gothic"/>
                          <a:ea typeface="+mn-ea"/>
                          <a:cs typeface="+mn-cs"/>
                        </a:rPr>
                        <a:t>vergessen</a:t>
                      </a:r>
                      <a:endParaRPr kumimoji="0" lang="en-GB" sz="2000" b="1" i="0" u="none" strike="noStrike" kern="1200" cap="none" spc="0" normalizeH="0" baseline="0" dirty="0">
                        <a:ln>
                          <a:noFill/>
                        </a:ln>
                        <a:solidFill>
                          <a:srgbClr val="3D3C3C"/>
                        </a:solidFill>
                        <a:effectLst/>
                        <a:uLnTx/>
                        <a:uFillTx/>
                        <a:latin typeface="Century Gothic"/>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err="1">
                          <a:ln>
                            <a:noFill/>
                          </a:ln>
                          <a:solidFill>
                            <a:srgbClr val="3D3C3C"/>
                          </a:solidFill>
                          <a:effectLst/>
                          <a:uLnTx/>
                          <a:uFillTx/>
                          <a:latin typeface="Century Gothic"/>
                          <a:ea typeface="+mn-ea"/>
                          <a:cs typeface="+mn-cs"/>
                        </a:rPr>
                        <a:t>Vergessen</a:t>
                      </a:r>
                      <a:endParaRPr kumimoji="0" lang="en-GB" sz="2000" b="1" i="0" u="none" strike="noStrike" kern="1200" cap="none" spc="0" normalizeH="0" baseline="0" dirty="0">
                        <a:ln>
                          <a:noFill/>
                        </a:ln>
                        <a:solidFill>
                          <a:srgbClr val="3D3C3C"/>
                        </a:solidFill>
                        <a:effectLst/>
                        <a:uLnTx/>
                        <a:uFillTx/>
                        <a:latin typeface="Century Gothic"/>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344197191"/>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525050"/>
                          </a:solidFill>
                        </a:rPr>
                        <a:t>Wir</a:t>
                      </a:r>
                      <a:r>
                        <a:rPr lang="en-GB" sz="2000" dirty="0">
                          <a:solidFill>
                            <a:srgbClr val="525050"/>
                          </a:solidFill>
                        </a:rPr>
                        <a:t> </a:t>
                      </a:r>
                      <a:r>
                        <a:rPr lang="en-GB" sz="2000" b="1" dirty="0" err="1">
                          <a:solidFill>
                            <a:srgbClr val="525050"/>
                          </a:solidFill>
                        </a:rPr>
                        <a:t>wissen</a:t>
                      </a:r>
                      <a:r>
                        <a:rPr lang="en-GB" sz="2000" dirty="0">
                          <a:solidFill>
                            <a:srgbClr val="525050"/>
                          </a:solidFill>
                        </a:rPr>
                        <a:t> </a:t>
                      </a:r>
                      <a:r>
                        <a:rPr lang="en-GB" sz="2000" dirty="0" err="1">
                          <a:solidFill>
                            <a:srgbClr val="525050"/>
                          </a:solidFill>
                        </a:rPr>
                        <a:t>viel</a:t>
                      </a:r>
                      <a:r>
                        <a:rPr lang="en-GB" sz="2000" dirty="0">
                          <a:solidFill>
                            <a:srgbClr val="525050"/>
                          </a:solidFill>
                        </a:rPr>
                        <a:t> </a:t>
                      </a:r>
                      <a:r>
                        <a:rPr lang="en-GB" sz="2000" dirty="0" err="1">
                          <a:solidFill>
                            <a:srgbClr val="525050"/>
                          </a:solidFill>
                        </a:rPr>
                        <a:t>über</a:t>
                      </a:r>
                      <a:r>
                        <a:rPr lang="en-GB" sz="2000" dirty="0">
                          <a:solidFill>
                            <a:srgbClr val="525050"/>
                          </a:solidFill>
                        </a:rPr>
                        <a:t> das Thema.</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000" b="1" dirty="0" err="1">
                          <a:solidFill>
                            <a:srgbClr val="3D3C3C"/>
                          </a:solidFill>
                        </a:rPr>
                        <a:t>wissen</a:t>
                      </a:r>
                      <a:endParaRPr lang="en-GB" sz="2000" b="1" dirty="0">
                        <a:solidFill>
                          <a:srgbClr val="3D3C3C"/>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000" b="1" dirty="0">
                          <a:solidFill>
                            <a:srgbClr val="3D3C3C"/>
                          </a:solidFill>
                        </a:rPr>
                        <a:t>Wissen</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972389626"/>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525050"/>
                          </a:solidFill>
                        </a:rPr>
                        <a:t>Ich mag es </a:t>
                      </a:r>
                      <a:r>
                        <a:rPr lang="en-GB" sz="2000" b="0" dirty="0" err="1">
                          <a:solidFill>
                            <a:srgbClr val="525050"/>
                          </a:solidFill>
                        </a:rPr>
                        <a:t>zu</a:t>
                      </a:r>
                      <a:r>
                        <a:rPr lang="en-GB" sz="2000" b="0" dirty="0">
                          <a:solidFill>
                            <a:srgbClr val="525050"/>
                          </a:solidFill>
                        </a:rPr>
                        <a:t> </a:t>
                      </a:r>
                      <a:r>
                        <a:rPr lang="en-GB" sz="2000" b="1" dirty="0" err="1">
                          <a:solidFill>
                            <a:srgbClr val="525050"/>
                          </a:solidFill>
                        </a:rPr>
                        <a:t>Helfen</a:t>
                      </a:r>
                      <a:r>
                        <a:rPr lang="en-GB" sz="2000" dirty="0">
                          <a:solidFill>
                            <a:srgbClr val="525050"/>
                          </a:solidFill>
                        </a:rPr>
                        <a:t>. </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000" b="1" dirty="0" err="1">
                          <a:solidFill>
                            <a:srgbClr val="3D3C3C"/>
                          </a:solidFill>
                        </a:rPr>
                        <a:t>helfen</a:t>
                      </a:r>
                      <a:endParaRPr lang="en-GB" sz="2000" b="1" dirty="0">
                        <a:solidFill>
                          <a:srgbClr val="3D3C3C"/>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000" b="1" dirty="0" err="1">
                          <a:solidFill>
                            <a:srgbClr val="3D3C3C"/>
                          </a:solidFill>
                        </a:rPr>
                        <a:t>Helfen</a:t>
                      </a:r>
                      <a:endParaRPr lang="en-GB" sz="2000" b="1" dirty="0">
                        <a:solidFill>
                          <a:srgbClr val="3D3C3C"/>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664931564"/>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525050"/>
                          </a:solidFill>
                        </a:rPr>
                        <a:t>Das </a:t>
                      </a:r>
                      <a:r>
                        <a:rPr lang="en-GB" sz="2000" b="1" dirty="0" err="1">
                          <a:solidFill>
                            <a:srgbClr val="525050"/>
                          </a:solidFill>
                        </a:rPr>
                        <a:t>Kartenspielen</a:t>
                      </a:r>
                      <a:r>
                        <a:rPr lang="en-GB" sz="2000" b="1" dirty="0">
                          <a:solidFill>
                            <a:srgbClr val="525050"/>
                          </a:solidFill>
                        </a:rPr>
                        <a:t> </a:t>
                      </a:r>
                      <a:r>
                        <a:rPr lang="en-GB" sz="2000" b="0" dirty="0" err="1">
                          <a:solidFill>
                            <a:srgbClr val="525050"/>
                          </a:solidFill>
                        </a:rPr>
                        <a:t>ist</a:t>
                      </a:r>
                      <a:r>
                        <a:rPr lang="en-GB" sz="2000" b="0" dirty="0">
                          <a:solidFill>
                            <a:srgbClr val="525050"/>
                          </a:solidFill>
                        </a:rPr>
                        <a:t> </a:t>
                      </a:r>
                      <a:r>
                        <a:rPr lang="en-GB" sz="2000" b="0" dirty="0" err="1">
                          <a:solidFill>
                            <a:srgbClr val="525050"/>
                          </a:solidFill>
                        </a:rPr>
                        <a:t>nicht</a:t>
                      </a:r>
                      <a:r>
                        <a:rPr lang="en-GB" sz="2000" b="0" dirty="0">
                          <a:solidFill>
                            <a:srgbClr val="525050"/>
                          </a:solidFill>
                        </a:rPr>
                        <a:t> </a:t>
                      </a:r>
                      <a:r>
                        <a:rPr lang="en-GB" sz="2000" b="0" dirty="0" err="1">
                          <a:solidFill>
                            <a:srgbClr val="525050"/>
                          </a:solidFill>
                        </a:rPr>
                        <a:t>erlaubt</a:t>
                      </a:r>
                      <a:r>
                        <a:rPr lang="en-GB" sz="2000" b="0" dirty="0">
                          <a:solidFill>
                            <a:srgbClr val="525050"/>
                          </a:solidFill>
                        </a:rPr>
                        <a:t>.</a:t>
                      </a:r>
                      <a:endParaRPr lang="en-GB" sz="2000" b="1" dirty="0">
                        <a:solidFill>
                          <a:srgbClr val="525050"/>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000" b="1" dirty="0" err="1">
                          <a:solidFill>
                            <a:srgbClr val="3D3C3C"/>
                          </a:solidFill>
                        </a:rPr>
                        <a:t>Karten</a:t>
                      </a:r>
                      <a:r>
                        <a:rPr lang="en-GB" sz="2000" b="1" dirty="0">
                          <a:solidFill>
                            <a:srgbClr val="3D3C3C"/>
                          </a:solidFill>
                        </a:rPr>
                        <a:t> </a:t>
                      </a:r>
                      <a:r>
                        <a:rPr lang="en-GB" sz="2000" b="1" dirty="0" err="1">
                          <a:solidFill>
                            <a:srgbClr val="3D3C3C"/>
                          </a:solidFill>
                        </a:rPr>
                        <a:t>spielen</a:t>
                      </a:r>
                      <a:endParaRPr lang="en-GB" sz="2000" b="1" dirty="0">
                        <a:solidFill>
                          <a:srgbClr val="3D3C3C"/>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1900" b="1" dirty="0" err="1">
                          <a:solidFill>
                            <a:srgbClr val="3D3C3C"/>
                          </a:solidFill>
                        </a:rPr>
                        <a:t>Kartenspielen</a:t>
                      </a:r>
                      <a:endParaRPr lang="en-GB" sz="1900" b="1" dirty="0">
                        <a:solidFill>
                          <a:srgbClr val="3D3C3C"/>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371851735"/>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525050"/>
                          </a:solidFill>
                        </a:rPr>
                        <a:t>Man </a:t>
                      </a:r>
                      <a:r>
                        <a:rPr lang="en-GB" sz="2000" dirty="0" err="1">
                          <a:solidFill>
                            <a:srgbClr val="525050"/>
                          </a:solidFill>
                        </a:rPr>
                        <a:t>darf</a:t>
                      </a:r>
                      <a:r>
                        <a:rPr lang="en-GB" sz="2000" dirty="0">
                          <a:solidFill>
                            <a:srgbClr val="525050"/>
                          </a:solidFill>
                        </a:rPr>
                        <a:t> </a:t>
                      </a:r>
                      <a:r>
                        <a:rPr lang="en-GB" sz="2000" dirty="0" err="1">
                          <a:solidFill>
                            <a:srgbClr val="525050"/>
                          </a:solidFill>
                        </a:rPr>
                        <a:t>kein</a:t>
                      </a:r>
                      <a:r>
                        <a:rPr lang="en-GB" sz="2000" dirty="0">
                          <a:solidFill>
                            <a:srgbClr val="525050"/>
                          </a:solidFill>
                        </a:rPr>
                        <a:t> Essen </a:t>
                      </a:r>
                      <a:r>
                        <a:rPr lang="en-GB" sz="2000" b="1" dirty="0" err="1">
                          <a:solidFill>
                            <a:srgbClr val="525050"/>
                          </a:solidFill>
                        </a:rPr>
                        <a:t>mitnehmen</a:t>
                      </a:r>
                      <a:r>
                        <a:rPr lang="en-GB" sz="2000" b="0" dirty="0">
                          <a:solidFill>
                            <a:srgbClr val="525050"/>
                          </a:solidFill>
                        </a:rPr>
                        <a:t>.</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000" b="1" dirty="0" err="1">
                          <a:solidFill>
                            <a:srgbClr val="3D3C3C"/>
                          </a:solidFill>
                        </a:rPr>
                        <a:t>mitnehmen</a:t>
                      </a:r>
                      <a:endParaRPr lang="en-GB" sz="2000" b="1" dirty="0">
                        <a:solidFill>
                          <a:srgbClr val="3D3C3C"/>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000" b="1" dirty="0" err="1">
                          <a:solidFill>
                            <a:srgbClr val="3D3C3C"/>
                          </a:solidFill>
                        </a:rPr>
                        <a:t>Mitnehmen</a:t>
                      </a:r>
                      <a:endParaRPr lang="en-GB" sz="2000" b="1" dirty="0">
                        <a:solidFill>
                          <a:srgbClr val="3D3C3C"/>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736239533"/>
                  </a:ext>
                </a:extLst>
              </a:tr>
            </a:tbl>
          </a:graphicData>
        </a:graphic>
      </p:graphicFrame>
      <p:pic>
        <p:nvPicPr>
          <p:cNvPr id="6" name="Picture 5" descr="green checkmark">
            <a:extLst>
              <a:ext uri="{FF2B5EF4-FFF2-40B4-BE49-F238E27FC236}">
                <a16:creationId xmlns:a16="http://schemas.microsoft.com/office/drawing/2014/main" id="{0C624D7C-1EBA-6083-1BDC-0733D853DD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2012" y="2044109"/>
            <a:ext cx="282522" cy="294294"/>
          </a:xfrm>
          <a:prstGeom prst="rect">
            <a:avLst/>
          </a:prstGeom>
        </p:spPr>
      </p:pic>
      <p:sp>
        <p:nvSpPr>
          <p:cNvPr id="7" name="TextBox 6" descr="text box hiding answer">
            <a:extLst>
              <a:ext uri="{FF2B5EF4-FFF2-40B4-BE49-F238E27FC236}">
                <a16:creationId xmlns:a16="http://schemas.microsoft.com/office/drawing/2014/main" id="{BC82680F-BD88-0791-B2D3-7700273114CE}"/>
              </a:ext>
            </a:extLst>
          </p:cNvPr>
          <p:cNvSpPr txBox="1"/>
          <p:nvPr/>
        </p:nvSpPr>
        <p:spPr>
          <a:xfrm>
            <a:off x="537900" y="2667127"/>
            <a:ext cx="3687176"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pic>
        <p:nvPicPr>
          <p:cNvPr id="8" name="Picture 7" descr="green checkmark">
            <a:extLst>
              <a:ext uri="{FF2B5EF4-FFF2-40B4-BE49-F238E27FC236}">
                <a16:creationId xmlns:a16="http://schemas.microsoft.com/office/drawing/2014/main" id="{CF7D15B9-77D9-64B6-C19E-213C3D8141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5192" y="4056065"/>
            <a:ext cx="282522" cy="294294"/>
          </a:xfrm>
          <a:prstGeom prst="rect">
            <a:avLst/>
          </a:prstGeom>
        </p:spPr>
      </p:pic>
      <p:sp>
        <p:nvSpPr>
          <p:cNvPr id="9" name="TextBox 8" descr="text box hiding answer">
            <a:extLst>
              <a:ext uri="{FF2B5EF4-FFF2-40B4-BE49-F238E27FC236}">
                <a16:creationId xmlns:a16="http://schemas.microsoft.com/office/drawing/2014/main" id="{D2998886-C254-5E1B-504F-0288944217ED}"/>
              </a:ext>
            </a:extLst>
          </p:cNvPr>
          <p:cNvSpPr txBox="1"/>
          <p:nvPr/>
        </p:nvSpPr>
        <p:spPr>
          <a:xfrm>
            <a:off x="522275" y="2158958"/>
            <a:ext cx="2807007" cy="307777"/>
          </a:xfrm>
          <a:prstGeom prst="rect">
            <a:avLst/>
          </a:prstGeom>
          <a:solidFill>
            <a:schemeClr val="accent1">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pic>
        <p:nvPicPr>
          <p:cNvPr id="10" name="Picture 9" descr="green checkmark">
            <a:extLst>
              <a:ext uri="{FF2B5EF4-FFF2-40B4-BE49-F238E27FC236}">
                <a16:creationId xmlns:a16="http://schemas.microsoft.com/office/drawing/2014/main" id="{5C7F202D-626E-8E78-6B8C-1A6CB34251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73624" y="4547735"/>
            <a:ext cx="282522" cy="294294"/>
          </a:xfrm>
          <a:prstGeom prst="rect">
            <a:avLst/>
          </a:prstGeom>
        </p:spPr>
      </p:pic>
      <p:sp>
        <p:nvSpPr>
          <p:cNvPr id="11" name="TextBox 10" descr="text box hiding answer">
            <a:extLst>
              <a:ext uri="{FF2B5EF4-FFF2-40B4-BE49-F238E27FC236}">
                <a16:creationId xmlns:a16="http://schemas.microsoft.com/office/drawing/2014/main" id="{631E3661-1170-05EC-1CBB-6B9FE9645B0F}"/>
              </a:ext>
            </a:extLst>
          </p:cNvPr>
          <p:cNvSpPr txBox="1"/>
          <p:nvPr/>
        </p:nvSpPr>
        <p:spPr>
          <a:xfrm>
            <a:off x="537900" y="3665603"/>
            <a:ext cx="4143428"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pic>
        <p:nvPicPr>
          <p:cNvPr id="12" name="Picture 11" descr="green checkmark">
            <a:extLst>
              <a:ext uri="{FF2B5EF4-FFF2-40B4-BE49-F238E27FC236}">
                <a16:creationId xmlns:a16="http://schemas.microsoft.com/office/drawing/2014/main" id="{32567E1C-F6F4-C2AC-D864-6A078DA0DF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04659" y="2518467"/>
            <a:ext cx="282522" cy="294294"/>
          </a:xfrm>
          <a:prstGeom prst="rect">
            <a:avLst/>
          </a:prstGeom>
        </p:spPr>
      </p:pic>
      <p:sp>
        <p:nvSpPr>
          <p:cNvPr id="13" name="TextBox 12" descr="text box hiding answer">
            <a:extLst>
              <a:ext uri="{FF2B5EF4-FFF2-40B4-BE49-F238E27FC236}">
                <a16:creationId xmlns:a16="http://schemas.microsoft.com/office/drawing/2014/main" id="{76D29056-BB7F-9245-9ECB-503343AF4E52}"/>
              </a:ext>
            </a:extLst>
          </p:cNvPr>
          <p:cNvSpPr txBox="1"/>
          <p:nvPr/>
        </p:nvSpPr>
        <p:spPr>
          <a:xfrm>
            <a:off x="548571" y="3169726"/>
            <a:ext cx="3709666" cy="307777"/>
          </a:xfrm>
          <a:prstGeom prst="rect">
            <a:avLst/>
          </a:prstGeom>
          <a:solidFill>
            <a:schemeClr val="accent1">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pic>
        <p:nvPicPr>
          <p:cNvPr id="14" name="Picture 13" descr="green checkmark">
            <a:extLst>
              <a:ext uri="{FF2B5EF4-FFF2-40B4-BE49-F238E27FC236}">
                <a16:creationId xmlns:a16="http://schemas.microsoft.com/office/drawing/2014/main" id="{AAB0A2D9-1F2D-9E33-296D-D01426C3BB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29086" y="3029322"/>
            <a:ext cx="282522" cy="294294"/>
          </a:xfrm>
          <a:prstGeom prst="rect">
            <a:avLst/>
          </a:prstGeom>
        </p:spPr>
      </p:pic>
      <p:sp>
        <p:nvSpPr>
          <p:cNvPr id="15" name="TextBox 14" descr="text box hiding answer">
            <a:extLst>
              <a:ext uri="{FF2B5EF4-FFF2-40B4-BE49-F238E27FC236}">
                <a16:creationId xmlns:a16="http://schemas.microsoft.com/office/drawing/2014/main" id="{E41DAD8E-58D5-777F-E27B-46D1FBD1BE75}"/>
              </a:ext>
            </a:extLst>
          </p:cNvPr>
          <p:cNvSpPr txBox="1"/>
          <p:nvPr/>
        </p:nvSpPr>
        <p:spPr>
          <a:xfrm>
            <a:off x="523040" y="4718864"/>
            <a:ext cx="3179707"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pic>
        <p:nvPicPr>
          <p:cNvPr id="16" name="Picture 15" descr="green checkmark">
            <a:extLst>
              <a:ext uri="{FF2B5EF4-FFF2-40B4-BE49-F238E27FC236}">
                <a16:creationId xmlns:a16="http://schemas.microsoft.com/office/drawing/2014/main" id="{BF8E18B9-4E08-72D9-84ED-1D6B7674C4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29086" y="5401658"/>
            <a:ext cx="282522" cy="294294"/>
          </a:xfrm>
          <a:prstGeom prst="rect">
            <a:avLst/>
          </a:prstGeom>
        </p:spPr>
      </p:pic>
      <p:sp>
        <p:nvSpPr>
          <p:cNvPr id="17" name="TextBox 16" descr="text box hiding answer">
            <a:extLst>
              <a:ext uri="{FF2B5EF4-FFF2-40B4-BE49-F238E27FC236}">
                <a16:creationId xmlns:a16="http://schemas.microsoft.com/office/drawing/2014/main" id="{B1D22109-07F0-B822-1141-D93A01DF407B}"/>
              </a:ext>
            </a:extLst>
          </p:cNvPr>
          <p:cNvSpPr txBox="1"/>
          <p:nvPr/>
        </p:nvSpPr>
        <p:spPr>
          <a:xfrm>
            <a:off x="539162" y="4168202"/>
            <a:ext cx="4000044" cy="307777"/>
          </a:xfrm>
          <a:prstGeom prst="rect">
            <a:avLst/>
          </a:prstGeom>
          <a:solidFill>
            <a:schemeClr val="accent1">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pic>
        <p:nvPicPr>
          <p:cNvPr id="18" name="Picture 17" descr="green checkmark">
            <a:extLst>
              <a:ext uri="{FF2B5EF4-FFF2-40B4-BE49-F238E27FC236}">
                <a16:creationId xmlns:a16="http://schemas.microsoft.com/office/drawing/2014/main" id="{96289A47-0775-94A3-5C0B-DEFB58D71A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5192" y="3552513"/>
            <a:ext cx="282522" cy="294294"/>
          </a:xfrm>
          <a:prstGeom prst="rect">
            <a:avLst/>
          </a:prstGeom>
        </p:spPr>
      </p:pic>
      <p:sp>
        <p:nvSpPr>
          <p:cNvPr id="19" name="TextBox 18" descr="text box hiding answer">
            <a:extLst>
              <a:ext uri="{FF2B5EF4-FFF2-40B4-BE49-F238E27FC236}">
                <a16:creationId xmlns:a16="http://schemas.microsoft.com/office/drawing/2014/main" id="{AE86EB81-2682-1C80-92FE-11692D5784DA}"/>
              </a:ext>
            </a:extLst>
          </p:cNvPr>
          <p:cNvSpPr txBox="1"/>
          <p:nvPr/>
        </p:nvSpPr>
        <p:spPr>
          <a:xfrm>
            <a:off x="539163" y="5850251"/>
            <a:ext cx="4054388"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pic>
        <p:nvPicPr>
          <p:cNvPr id="20" name="Picture 19" descr="green checkmark">
            <a:extLst>
              <a:ext uri="{FF2B5EF4-FFF2-40B4-BE49-F238E27FC236}">
                <a16:creationId xmlns:a16="http://schemas.microsoft.com/office/drawing/2014/main" id="{F9296C51-276A-1858-E1AB-A45DFB813F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49800" y="5783739"/>
            <a:ext cx="282522" cy="294294"/>
          </a:xfrm>
          <a:prstGeom prst="rect">
            <a:avLst/>
          </a:prstGeom>
        </p:spPr>
      </p:pic>
      <p:sp>
        <p:nvSpPr>
          <p:cNvPr id="29" name="Rectangle: Rounded Corners 28">
            <a:extLst>
              <a:ext uri="{FF2B5EF4-FFF2-40B4-BE49-F238E27FC236}">
                <a16:creationId xmlns:a16="http://schemas.microsoft.com/office/drawing/2014/main" id="{B2213FCE-39A2-41D8-81A9-C7B26696069D}"/>
              </a:ext>
            </a:extLst>
          </p:cNvPr>
          <p:cNvSpPr/>
          <p:nvPr/>
        </p:nvSpPr>
        <p:spPr>
          <a:xfrm>
            <a:off x="11004331" y="134248"/>
            <a:ext cx="1094642" cy="40309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hören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30" name="TextBox 29">
            <a:extLst>
              <a:ext uri="{FF2B5EF4-FFF2-40B4-BE49-F238E27FC236}">
                <a16:creationId xmlns:a16="http://schemas.microsoft.com/office/drawing/2014/main" id="{1DECD38F-B34E-4100-8C7C-62107722E928}"/>
              </a:ext>
            </a:extLst>
          </p:cNvPr>
          <p:cNvSpPr txBox="1"/>
          <p:nvPr/>
        </p:nvSpPr>
        <p:spPr>
          <a:xfrm>
            <a:off x="199867" y="865839"/>
            <a:ext cx="116623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Hör</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zu</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Schreib</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1- 8 und </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V </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(verb)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oder</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NV</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(nominalised verb).</a:t>
            </a:r>
          </a:p>
        </p:txBody>
      </p:sp>
      <p:sp>
        <p:nvSpPr>
          <p:cNvPr id="31" name="TextBox 30">
            <a:extLst>
              <a:ext uri="{FF2B5EF4-FFF2-40B4-BE49-F238E27FC236}">
                <a16:creationId xmlns:a16="http://schemas.microsoft.com/office/drawing/2014/main" id="{BDBC4A68-44E8-4400-B0F1-A11021E29977}"/>
              </a:ext>
            </a:extLst>
          </p:cNvPr>
          <p:cNvSpPr txBox="1"/>
          <p:nvPr/>
        </p:nvSpPr>
        <p:spPr>
          <a:xfrm>
            <a:off x="5997212" y="2104921"/>
            <a:ext cx="31035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C00000"/>
                </a:solidFill>
                <a:effectLst/>
                <a:uLnTx/>
                <a:uFillTx/>
                <a:latin typeface="Century Gothic"/>
                <a:ea typeface="+mn-ea"/>
                <a:cs typeface="+mn-cs"/>
              </a:rPr>
              <a:t>I will hike/go hiking.</a:t>
            </a:r>
          </a:p>
        </p:txBody>
      </p:sp>
      <p:sp>
        <p:nvSpPr>
          <p:cNvPr id="32" name="TextBox 31">
            <a:extLst>
              <a:ext uri="{FF2B5EF4-FFF2-40B4-BE49-F238E27FC236}">
                <a16:creationId xmlns:a16="http://schemas.microsoft.com/office/drawing/2014/main" id="{26580D97-9DF9-4A1B-93D3-A971F9925353}"/>
              </a:ext>
            </a:extLst>
          </p:cNvPr>
          <p:cNvSpPr txBox="1"/>
          <p:nvPr/>
        </p:nvSpPr>
        <p:spPr>
          <a:xfrm>
            <a:off x="6211613" y="2544616"/>
            <a:ext cx="22702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C00000"/>
                </a:solidFill>
                <a:effectLst/>
                <a:uLnTx/>
                <a:uFillTx/>
                <a:latin typeface="Century Gothic"/>
                <a:ea typeface="+mn-ea"/>
                <a:cs typeface="+mn-cs"/>
              </a:rPr>
              <a:t>That’s a promise.</a:t>
            </a:r>
          </a:p>
        </p:txBody>
      </p:sp>
      <p:sp>
        <p:nvSpPr>
          <p:cNvPr id="33" name="TextBox 32">
            <a:extLst>
              <a:ext uri="{FF2B5EF4-FFF2-40B4-BE49-F238E27FC236}">
                <a16:creationId xmlns:a16="http://schemas.microsoft.com/office/drawing/2014/main" id="{7D3CDE74-D63B-4837-8916-34035DF5B84C}"/>
              </a:ext>
            </a:extLst>
          </p:cNvPr>
          <p:cNvSpPr txBox="1"/>
          <p:nvPr/>
        </p:nvSpPr>
        <p:spPr>
          <a:xfrm>
            <a:off x="4681327" y="3097132"/>
            <a:ext cx="38998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C00000"/>
                </a:solidFill>
                <a:effectLst/>
                <a:uLnTx/>
                <a:uFillTx/>
                <a:latin typeface="Century Gothic"/>
                <a:ea typeface="+mn-ea"/>
                <a:cs typeface="+mn-cs"/>
              </a:rPr>
              <a:t>For me sleep(</a:t>
            </a:r>
            <a:r>
              <a:rPr kumimoji="0" lang="en-GB" sz="2000" b="0" i="0" u="none" strike="noStrike" kern="1200" cap="none" spc="0" normalizeH="0" baseline="0" noProof="0" dirty="0" err="1">
                <a:ln>
                  <a:noFill/>
                </a:ln>
                <a:solidFill>
                  <a:srgbClr val="C00000"/>
                </a:solidFill>
                <a:effectLst/>
                <a:uLnTx/>
                <a:uFillTx/>
                <a:latin typeface="Century Gothic"/>
                <a:ea typeface="+mn-ea"/>
                <a:cs typeface="+mn-cs"/>
              </a:rPr>
              <a:t>ing</a:t>
            </a:r>
            <a:r>
              <a:rPr kumimoji="0" lang="en-GB" sz="2000" b="0" i="0" u="none" strike="noStrike" kern="1200" cap="none" spc="0" normalizeH="0" baseline="0" noProof="0" dirty="0">
                <a:ln>
                  <a:noFill/>
                </a:ln>
                <a:solidFill>
                  <a:srgbClr val="C00000"/>
                </a:solidFill>
                <a:effectLst/>
                <a:uLnTx/>
                <a:uFillTx/>
                <a:latin typeface="Century Gothic"/>
                <a:ea typeface="+mn-ea"/>
                <a:cs typeface="+mn-cs"/>
              </a:rPr>
              <a:t>) is important.</a:t>
            </a:r>
          </a:p>
        </p:txBody>
      </p:sp>
      <p:sp>
        <p:nvSpPr>
          <p:cNvPr id="34" name="TextBox 33">
            <a:extLst>
              <a:ext uri="{FF2B5EF4-FFF2-40B4-BE49-F238E27FC236}">
                <a16:creationId xmlns:a16="http://schemas.microsoft.com/office/drawing/2014/main" id="{38429AC6-4DA9-4788-8495-E56B0412F1BE}"/>
              </a:ext>
            </a:extLst>
          </p:cNvPr>
          <p:cNvSpPr txBox="1"/>
          <p:nvPr/>
        </p:nvSpPr>
        <p:spPr>
          <a:xfrm>
            <a:off x="4792751" y="3548403"/>
            <a:ext cx="37932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C00000"/>
                </a:solidFill>
                <a:effectLst/>
                <a:uLnTx/>
                <a:uFillTx/>
                <a:latin typeface="Century Gothic"/>
                <a:ea typeface="+mn-ea"/>
                <a:cs typeface="+mn-cs"/>
              </a:rPr>
              <a:t>Don’t forget your homework.</a:t>
            </a:r>
          </a:p>
        </p:txBody>
      </p:sp>
      <p:sp>
        <p:nvSpPr>
          <p:cNvPr id="35" name="TextBox 34">
            <a:extLst>
              <a:ext uri="{FF2B5EF4-FFF2-40B4-BE49-F238E27FC236}">
                <a16:creationId xmlns:a16="http://schemas.microsoft.com/office/drawing/2014/main" id="{D52E1D7F-EC16-4246-909E-B9F6505EE55D}"/>
              </a:ext>
            </a:extLst>
          </p:cNvPr>
          <p:cNvSpPr txBox="1"/>
          <p:nvPr/>
        </p:nvSpPr>
        <p:spPr>
          <a:xfrm>
            <a:off x="4681327" y="4095814"/>
            <a:ext cx="41636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C00000"/>
                </a:solidFill>
                <a:effectLst/>
                <a:uLnTx/>
                <a:uFillTx/>
                <a:latin typeface="Century Gothic"/>
                <a:ea typeface="+mn-ea"/>
                <a:cs typeface="+mn-cs"/>
              </a:rPr>
              <a:t>We know a lot about the topic.</a:t>
            </a:r>
          </a:p>
        </p:txBody>
      </p:sp>
      <p:sp>
        <p:nvSpPr>
          <p:cNvPr id="36" name="TextBox 35">
            <a:extLst>
              <a:ext uri="{FF2B5EF4-FFF2-40B4-BE49-F238E27FC236}">
                <a16:creationId xmlns:a16="http://schemas.microsoft.com/office/drawing/2014/main" id="{F7B25130-17C2-47B1-980D-EA6F5BD18FC9}"/>
              </a:ext>
            </a:extLst>
          </p:cNvPr>
          <p:cNvSpPr txBox="1"/>
          <p:nvPr/>
        </p:nvSpPr>
        <p:spPr>
          <a:xfrm>
            <a:off x="6955739" y="4567791"/>
            <a:ext cx="18014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C00000"/>
                </a:solidFill>
                <a:effectLst/>
                <a:uLnTx/>
                <a:uFillTx/>
                <a:latin typeface="Century Gothic"/>
                <a:ea typeface="+mn-ea"/>
                <a:cs typeface="+mn-cs"/>
              </a:rPr>
              <a:t>I like helping.</a:t>
            </a:r>
          </a:p>
        </p:txBody>
      </p:sp>
      <p:sp>
        <p:nvSpPr>
          <p:cNvPr id="37" name="TextBox 36">
            <a:extLst>
              <a:ext uri="{FF2B5EF4-FFF2-40B4-BE49-F238E27FC236}">
                <a16:creationId xmlns:a16="http://schemas.microsoft.com/office/drawing/2014/main" id="{976EE1CB-1559-4AFF-A66B-0EBF52388EE4}"/>
              </a:ext>
            </a:extLst>
          </p:cNvPr>
          <p:cNvSpPr txBox="1"/>
          <p:nvPr/>
        </p:nvSpPr>
        <p:spPr>
          <a:xfrm>
            <a:off x="5069628" y="5161104"/>
            <a:ext cx="37695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C00000"/>
                </a:solidFill>
                <a:effectLst/>
                <a:uLnTx/>
                <a:uFillTx/>
                <a:latin typeface="Century Gothic"/>
                <a:ea typeface="+mn-ea"/>
                <a:cs typeface="+mn-cs"/>
              </a:rPr>
              <a:t>Playing cards is not allowed.</a:t>
            </a:r>
          </a:p>
        </p:txBody>
      </p:sp>
      <p:sp>
        <p:nvSpPr>
          <p:cNvPr id="38" name="TextBox 37">
            <a:extLst>
              <a:ext uri="{FF2B5EF4-FFF2-40B4-BE49-F238E27FC236}">
                <a16:creationId xmlns:a16="http://schemas.microsoft.com/office/drawing/2014/main" id="{D5CF70B4-F6ED-4503-9F42-A0452B7E4D04}"/>
              </a:ext>
            </a:extLst>
          </p:cNvPr>
          <p:cNvSpPr txBox="1"/>
          <p:nvPr/>
        </p:nvSpPr>
        <p:spPr>
          <a:xfrm>
            <a:off x="4593550" y="5784533"/>
            <a:ext cx="42456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C00000"/>
                </a:solidFill>
                <a:effectLst/>
                <a:uLnTx/>
                <a:uFillTx/>
                <a:latin typeface="Century Gothic"/>
                <a:ea typeface="+mn-ea"/>
                <a:cs typeface="+mn-cs"/>
              </a:rPr>
              <a:t>You’re not allowed to take food.</a:t>
            </a:r>
          </a:p>
        </p:txBody>
      </p:sp>
      <p:sp>
        <p:nvSpPr>
          <p:cNvPr id="39" name="TextBox 38" descr="text box hiding answer">
            <a:extLst>
              <a:ext uri="{FF2B5EF4-FFF2-40B4-BE49-F238E27FC236}">
                <a16:creationId xmlns:a16="http://schemas.microsoft.com/office/drawing/2014/main" id="{7EDD61C0-1023-4230-B625-A9D5C17F6DCA}"/>
              </a:ext>
            </a:extLst>
          </p:cNvPr>
          <p:cNvSpPr txBox="1"/>
          <p:nvPr/>
        </p:nvSpPr>
        <p:spPr>
          <a:xfrm>
            <a:off x="522275" y="5253437"/>
            <a:ext cx="4231640" cy="307777"/>
          </a:xfrm>
          <a:prstGeom prst="rect">
            <a:avLst/>
          </a:prstGeom>
          <a:solidFill>
            <a:schemeClr val="accent1">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3" name="Google Shape;475;p8">
            <a:hlinkClick r:id="" action="ppaction://noaction">
              <a:snd r:embed="rId4" name="10.1.1.4 L3 slide 8 1.wav"/>
            </a:hlinkClick>
            <a:extLst>
              <a:ext uri="{FF2B5EF4-FFF2-40B4-BE49-F238E27FC236}">
                <a16:creationId xmlns:a16="http://schemas.microsoft.com/office/drawing/2014/main" id="{7DB64DB5-0F33-0126-F97C-724099C1F9EB}"/>
              </a:ext>
            </a:extLst>
          </p:cNvPr>
          <p:cNvSpPr/>
          <p:nvPr/>
        </p:nvSpPr>
        <p:spPr>
          <a:xfrm>
            <a:off x="67371" y="2125043"/>
            <a:ext cx="393922" cy="357939"/>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a:noFill/>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525050"/>
              </a:buClr>
              <a:buSzPts val="2000"/>
              <a:buFont typeface="Century Gothic"/>
              <a:buNone/>
            </a:pPr>
            <a:r>
              <a:rPr lang="en-GB" sz="2000" b="1" i="0" u="none" strike="noStrike" cap="none">
                <a:solidFill>
                  <a:srgbClr val="525050"/>
                </a:solidFill>
                <a:latin typeface="Century Gothic"/>
                <a:ea typeface="Century Gothic"/>
                <a:cs typeface="Century Gothic"/>
                <a:sym typeface="Century Gothic"/>
              </a:rPr>
              <a:t>1</a:t>
            </a:r>
            <a:endParaRPr/>
          </a:p>
        </p:txBody>
      </p:sp>
      <p:sp>
        <p:nvSpPr>
          <p:cNvPr id="5" name="Google Shape;476;p8">
            <a:hlinkClick r:id="" action="ppaction://noaction">
              <a:snd r:embed="rId5" name="10.1.1.4 L3 slide 8 2.wav"/>
            </a:hlinkClick>
            <a:extLst>
              <a:ext uri="{FF2B5EF4-FFF2-40B4-BE49-F238E27FC236}">
                <a16:creationId xmlns:a16="http://schemas.microsoft.com/office/drawing/2014/main" id="{C22DAB33-4DCE-B4DB-3400-B78A703DB0FB}"/>
              </a:ext>
            </a:extLst>
          </p:cNvPr>
          <p:cNvSpPr/>
          <p:nvPr/>
        </p:nvSpPr>
        <p:spPr>
          <a:xfrm>
            <a:off x="53756" y="2614709"/>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a:noFill/>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525050"/>
              </a:buClr>
              <a:buSzPts val="2000"/>
              <a:buFont typeface="Century Gothic"/>
              <a:buNone/>
            </a:pPr>
            <a:r>
              <a:rPr lang="en-GB" sz="2000" b="1" i="0" u="none" strike="noStrike" cap="none">
                <a:solidFill>
                  <a:srgbClr val="525050"/>
                </a:solidFill>
                <a:latin typeface="Century Gothic"/>
                <a:ea typeface="Century Gothic"/>
                <a:cs typeface="Century Gothic"/>
                <a:sym typeface="Century Gothic"/>
              </a:rPr>
              <a:t>2</a:t>
            </a:r>
            <a:endParaRPr/>
          </a:p>
        </p:txBody>
      </p:sp>
      <p:sp>
        <p:nvSpPr>
          <p:cNvPr id="40" name="Google Shape;477;p8">
            <a:hlinkClick r:id="" action="ppaction://noaction">
              <a:snd r:embed="rId6" name="10.1.1.4 L3 slide 8 3.wav"/>
            </a:hlinkClick>
            <a:extLst>
              <a:ext uri="{FF2B5EF4-FFF2-40B4-BE49-F238E27FC236}">
                <a16:creationId xmlns:a16="http://schemas.microsoft.com/office/drawing/2014/main" id="{B9042738-DB91-273A-6200-3DF351F5791B}"/>
              </a:ext>
            </a:extLst>
          </p:cNvPr>
          <p:cNvSpPr/>
          <p:nvPr/>
        </p:nvSpPr>
        <p:spPr>
          <a:xfrm>
            <a:off x="64424" y="3125615"/>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a:noFill/>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525050"/>
              </a:buClr>
              <a:buSzPts val="2000"/>
              <a:buFont typeface="Century Gothic"/>
              <a:buNone/>
            </a:pPr>
            <a:r>
              <a:rPr lang="en-GB" sz="2000" b="1" i="0" u="none" strike="noStrike" cap="none">
                <a:solidFill>
                  <a:srgbClr val="525050"/>
                </a:solidFill>
                <a:latin typeface="Century Gothic"/>
                <a:ea typeface="Century Gothic"/>
                <a:cs typeface="Century Gothic"/>
                <a:sym typeface="Century Gothic"/>
              </a:rPr>
              <a:t>3</a:t>
            </a:r>
            <a:endParaRPr/>
          </a:p>
        </p:txBody>
      </p:sp>
      <p:sp>
        <p:nvSpPr>
          <p:cNvPr id="41" name="Google Shape;478;p8">
            <a:hlinkClick r:id="" action="ppaction://noaction">
              <a:snd r:embed="rId7" name="10.1.1.4 L3 slide 8 4.wav"/>
            </a:hlinkClick>
            <a:extLst>
              <a:ext uri="{FF2B5EF4-FFF2-40B4-BE49-F238E27FC236}">
                <a16:creationId xmlns:a16="http://schemas.microsoft.com/office/drawing/2014/main" id="{405B379F-120E-0CDC-6FE1-E4679A5BB5FB}"/>
              </a:ext>
            </a:extLst>
          </p:cNvPr>
          <p:cNvSpPr/>
          <p:nvPr/>
        </p:nvSpPr>
        <p:spPr>
          <a:xfrm>
            <a:off x="60588" y="3590956"/>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a:noFill/>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525050"/>
              </a:buClr>
              <a:buSzPts val="2000"/>
              <a:buFont typeface="Century Gothic"/>
              <a:buNone/>
            </a:pPr>
            <a:r>
              <a:rPr lang="en-GB" sz="2000" b="1" i="0" u="none" strike="noStrike" cap="none">
                <a:solidFill>
                  <a:srgbClr val="525050"/>
                </a:solidFill>
                <a:latin typeface="Century Gothic"/>
                <a:ea typeface="Century Gothic"/>
                <a:cs typeface="Century Gothic"/>
                <a:sym typeface="Century Gothic"/>
              </a:rPr>
              <a:t>4</a:t>
            </a:r>
            <a:endParaRPr/>
          </a:p>
        </p:txBody>
      </p:sp>
      <p:sp>
        <p:nvSpPr>
          <p:cNvPr id="42" name="Google Shape;479;p8">
            <a:hlinkClick r:id="" action="ppaction://noaction">
              <a:snd r:embed="rId8" name="10.1.1.4 L3 slide 8 5.wav"/>
            </a:hlinkClick>
            <a:extLst>
              <a:ext uri="{FF2B5EF4-FFF2-40B4-BE49-F238E27FC236}">
                <a16:creationId xmlns:a16="http://schemas.microsoft.com/office/drawing/2014/main" id="{0EE39CC6-4502-AFF8-6E6F-0538FD9E98E8}"/>
              </a:ext>
            </a:extLst>
          </p:cNvPr>
          <p:cNvSpPr/>
          <p:nvPr/>
        </p:nvSpPr>
        <p:spPr>
          <a:xfrm>
            <a:off x="60588" y="4112510"/>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a:noFill/>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525050"/>
              </a:buClr>
              <a:buSzPts val="2000"/>
              <a:buFont typeface="Century Gothic"/>
              <a:buNone/>
            </a:pPr>
            <a:r>
              <a:rPr lang="en-GB" sz="2000" b="1" i="0" u="none" strike="noStrike" cap="none">
                <a:solidFill>
                  <a:srgbClr val="525050"/>
                </a:solidFill>
                <a:latin typeface="Century Gothic"/>
                <a:ea typeface="Century Gothic"/>
                <a:cs typeface="Century Gothic"/>
                <a:sym typeface="Century Gothic"/>
              </a:rPr>
              <a:t>5</a:t>
            </a:r>
            <a:endParaRPr/>
          </a:p>
        </p:txBody>
      </p:sp>
      <p:sp>
        <p:nvSpPr>
          <p:cNvPr id="43" name="Google Shape;480;p8">
            <a:hlinkClick r:id="" action="ppaction://noaction">
              <a:snd r:embed="rId9" name="10.1.1.4 L3 slide 8 6.wav"/>
            </a:hlinkClick>
            <a:extLst>
              <a:ext uri="{FF2B5EF4-FFF2-40B4-BE49-F238E27FC236}">
                <a16:creationId xmlns:a16="http://schemas.microsoft.com/office/drawing/2014/main" id="{2687D7A9-FA3D-5098-4D1B-D4E1DFD541DD}"/>
              </a:ext>
            </a:extLst>
          </p:cNvPr>
          <p:cNvSpPr/>
          <p:nvPr/>
        </p:nvSpPr>
        <p:spPr>
          <a:xfrm>
            <a:off x="53756" y="4610419"/>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a:noFill/>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525050"/>
              </a:buClr>
              <a:buSzPts val="2000"/>
              <a:buFont typeface="Century Gothic"/>
              <a:buNone/>
            </a:pPr>
            <a:r>
              <a:rPr lang="en-GB" sz="2000" b="1" i="0" u="none" strike="noStrike" cap="none">
                <a:solidFill>
                  <a:srgbClr val="525050"/>
                </a:solidFill>
                <a:latin typeface="Century Gothic"/>
                <a:ea typeface="Century Gothic"/>
                <a:cs typeface="Century Gothic"/>
                <a:sym typeface="Century Gothic"/>
              </a:rPr>
              <a:t>6</a:t>
            </a:r>
            <a:endParaRPr/>
          </a:p>
        </p:txBody>
      </p:sp>
      <p:sp>
        <p:nvSpPr>
          <p:cNvPr id="44" name="Google Shape;481;p8">
            <a:hlinkClick r:id="" action="ppaction://noaction">
              <a:snd r:embed="rId10" name="10.1.1.4 L3 slide 8 7 .wav"/>
            </a:hlinkClick>
            <a:extLst>
              <a:ext uri="{FF2B5EF4-FFF2-40B4-BE49-F238E27FC236}">
                <a16:creationId xmlns:a16="http://schemas.microsoft.com/office/drawing/2014/main" id="{78DE3534-B208-45E1-D21A-4FE2D9EA7302}"/>
              </a:ext>
            </a:extLst>
          </p:cNvPr>
          <p:cNvSpPr/>
          <p:nvPr/>
        </p:nvSpPr>
        <p:spPr>
          <a:xfrm>
            <a:off x="50078" y="5233335"/>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a:noFill/>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525050"/>
              </a:buClr>
              <a:buSzPts val="2000"/>
              <a:buFont typeface="Century Gothic"/>
              <a:buNone/>
            </a:pPr>
            <a:r>
              <a:rPr lang="en-GB" sz="2000" b="1" i="0" u="none" strike="noStrike" cap="none" dirty="0">
                <a:solidFill>
                  <a:srgbClr val="525050"/>
                </a:solidFill>
                <a:latin typeface="Century Gothic"/>
                <a:ea typeface="Century Gothic"/>
                <a:cs typeface="Century Gothic"/>
                <a:sym typeface="Century Gothic"/>
              </a:rPr>
              <a:t>7</a:t>
            </a:r>
            <a:endParaRPr dirty="0"/>
          </a:p>
        </p:txBody>
      </p:sp>
      <p:sp>
        <p:nvSpPr>
          <p:cNvPr id="45" name="Google Shape;482;p8">
            <a:hlinkClick r:id="" action="ppaction://noaction">
              <a:snd r:embed="rId11" name="10.1.1.4 L3 slide 8 8.wav"/>
            </a:hlinkClick>
            <a:extLst>
              <a:ext uri="{FF2B5EF4-FFF2-40B4-BE49-F238E27FC236}">
                <a16:creationId xmlns:a16="http://schemas.microsoft.com/office/drawing/2014/main" id="{1C617F54-98BE-789A-50E8-A053FDE7344C}"/>
              </a:ext>
            </a:extLst>
          </p:cNvPr>
          <p:cNvSpPr/>
          <p:nvPr/>
        </p:nvSpPr>
        <p:spPr>
          <a:xfrm>
            <a:off x="53756" y="5806139"/>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CC00"/>
          </a:solidFill>
          <a:ln>
            <a:noFill/>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525050"/>
              </a:buClr>
              <a:buSzPts val="2000"/>
              <a:buFont typeface="Century Gothic"/>
              <a:buNone/>
            </a:pPr>
            <a:r>
              <a:rPr lang="en-GB" sz="2000" b="1" i="0" u="none" strike="noStrike" cap="none">
                <a:solidFill>
                  <a:srgbClr val="525050"/>
                </a:solidFill>
                <a:latin typeface="Century Gothic"/>
                <a:ea typeface="Century Gothic"/>
                <a:cs typeface="Century Gothic"/>
                <a:sym typeface="Century Gothic"/>
              </a:rPr>
              <a:t>8</a:t>
            </a:r>
            <a:endParaRPr/>
          </a:p>
        </p:txBody>
      </p:sp>
    </p:spTree>
    <p:extLst>
      <p:ext uri="{BB962C8B-B14F-4D97-AF65-F5344CB8AC3E}">
        <p14:creationId xmlns:p14="http://schemas.microsoft.com/office/powerpoint/2010/main" val="308079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19"/>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5" grpId="0" animBg="1"/>
      <p:bldP spid="17" grpId="0" animBg="1"/>
      <p:bldP spid="19" grpId="0" animBg="1"/>
      <p:bldP spid="30" grpId="0"/>
      <p:bldP spid="31" grpId="0"/>
      <p:bldP spid="32" grpId="0"/>
      <p:bldP spid="33" grpId="0"/>
      <p:bldP spid="34" grpId="0"/>
      <p:bldP spid="35" grpId="0"/>
      <p:bldP spid="36" grpId="0"/>
      <p:bldP spid="37" grpId="0"/>
      <p:bldP spid="38" grpId="0"/>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07797-727F-DFF1-34EA-10DC6B9A9905}"/>
              </a:ext>
            </a:extLst>
          </p:cNvPr>
          <p:cNvSpPr>
            <a:spLocks noGrp="1"/>
          </p:cNvSpPr>
          <p:nvPr>
            <p:ph type="title"/>
          </p:nvPr>
        </p:nvSpPr>
        <p:spPr>
          <a:xfrm>
            <a:off x="-1" y="213557"/>
            <a:ext cx="4772025" cy="647577"/>
          </a:xfrm>
        </p:spPr>
        <p:txBody>
          <a:bodyPr/>
          <a:lstStyle/>
          <a:p>
            <a:r>
              <a:rPr lang="en-GB" dirty="0"/>
              <a:t>More than 1 – rule 9</a:t>
            </a:r>
          </a:p>
        </p:txBody>
      </p:sp>
      <p:sp>
        <p:nvSpPr>
          <p:cNvPr id="4" name="Rectangle: Rounded Corners 3">
            <a:extLst>
              <a:ext uri="{FF2B5EF4-FFF2-40B4-BE49-F238E27FC236}">
                <a16:creationId xmlns:a16="http://schemas.microsoft.com/office/drawing/2014/main" id="{B51A2CAE-59B6-1931-E224-25BB4BB7EF13}"/>
              </a:ext>
            </a:extLst>
          </p:cNvPr>
          <p:cNvSpPr/>
          <p:nvPr/>
        </p:nvSpPr>
        <p:spPr>
          <a:xfrm>
            <a:off x="10474544" y="106834"/>
            <a:ext cx="1581150" cy="3993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Grammatik</a:t>
            </a:r>
          </a:p>
        </p:txBody>
      </p:sp>
      <p:sp>
        <p:nvSpPr>
          <p:cNvPr id="15" name="Rectangle: Rounded Corners 14">
            <a:extLst>
              <a:ext uri="{FF2B5EF4-FFF2-40B4-BE49-F238E27FC236}">
                <a16:creationId xmlns:a16="http://schemas.microsoft.com/office/drawing/2014/main" id="{65618CE3-064C-965B-7931-9CDDEB82571B}"/>
              </a:ext>
            </a:extLst>
          </p:cNvPr>
          <p:cNvSpPr/>
          <p:nvPr/>
        </p:nvSpPr>
        <p:spPr>
          <a:xfrm>
            <a:off x="7128839" y="861134"/>
            <a:ext cx="3400425" cy="152386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3D3C3C"/>
                </a:solidFill>
                <a:effectLst/>
                <a:uLnTx/>
                <a:uFillTx/>
                <a:latin typeface="Century Gothic"/>
                <a:ea typeface="+mn-ea"/>
                <a:cs typeface="+mn-cs"/>
              </a:rPr>
              <a:t>Remember: the word for </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the</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is ‘</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die</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for </a:t>
            </a:r>
            <a:r>
              <a:rPr kumimoji="0" lang="en-GB" sz="2400" b="1" i="1" u="sng" strike="noStrike" kern="1200" cap="none" spc="0" normalizeH="0" baseline="0" noProof="0" dirty="0">
                <a:ln>
                  <a:noFill/>
                </a:ln>
                <a:solidFill>
                  <a:srgbClr val="3D3C3C"/>
                </a:solidFill>
                <a:effectLst/>
                <a:uLnTx/>
                <a:uFillTx/>
                <a:latin typeface="Century Gothic"/>
                <a:ea typeface="+mn-ea"/>
                <a:cs typeface="+mn-cs"/>
              </a:rPr>
              <a:t>all</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plural nouns.</a:t>
            </a:r>
            <a:endParaRPr kumimoji="0" lang="en-US"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2" name="Rectangle 21">
            <a:extLst>
              <a:ext uri="{FF2B5EF4-FFF2-40B4-BE49-F238E27FC236}">
                <a16:creationId xmlns:a16="http://schemas.microsoft.com/office/drawing/2014/main" id="{C60ED8B5-89C8-B07A-43D1-3D79671BC916}"/>
              </a:ext>
            </a:extLst>
          </p:cNvPr>
          <p:cNvSpPr/>
          <p:nvPr/>
        </p:nvSpPr>
        <p:spPr>
          <a:xfrm>
            <a:off x="266522" y="1274169"/>
            <a:ext cx="471475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Some n</a:t>
            </a:r>
            <a:r>
              <a:rPr kumimoji="0" lang="en-GB"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euter</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nouns add </a:t>
            </a:r>
            <a:r>
              <a:rPr kumimoji="0" lang="en-GB" sz="2400" b="1" i="0" u="none" strike="noStrike" kern="1200" cap="none" spc="0" normalizeH="0" baseline="0" noProof="0" dirty="0">
                <a:ln>
                  <a:noFill/>
                </a:ln>
                <a:solidFill>
                  <a:srgbClr val="525050"/>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a:t>
            </a:r>
          </a:p>
        </p:txBody>
      </p:sp>
      <p:sp>
        <p:nvSpPr>
          <p:cNvPr id="23" name="TextBox 22">
            <a:extLst>
              <a:ext uri="{FF2B5EF4-FFF2-40B4-BE49-F238E27FC236}">
                <a16:creationId xmlns:a16="http://schemas.microsoft.com/office/drawing/2014/main" id="{CF8C3399-CE3E-6F0B-45D4-C93DFDF46831}"/>
              </a:ext>
            </a:extLst>
          </p:cNvPr>
          <p:cNvSpPr txBox="1"/>
          <p:nvPr/>
        </p:nvSpPr>
        <p:spPr>
          <a:xfrm>
            <a:off x="542922" y="4071971"/>
            <a:ext cx="24574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das </a:t>
            </a:r>
            <a:r>
              <a:rPr kumimoji="0" lang="en-GB"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Herz</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a:t>
            </a:r>
          </a:p>
        </p:txBody>
      </p:sp>
      <p:sp>
        <p:nvSpPr>
          <p:cNvPr id="24" name="TextBox 23">
            <a:extLst>
              <a:ext uri="{FF2B5EF4-FFF2-40B4-BE49-F238E27FC236}">
                <a16:creationId xmlns:a16="http://schemas.microsoft.com/office/drawing/2014/main" id="{340CDB50-1EA4-2004-36E8-BA269B3CEBEC}"/>
              </a:ext>
            </a:extLst>
          </p:cNvPr>
          <p:cNvSpPr txBox="1"/>
          <p:nvPr/>
        </p:nvSpPr>
        <p:spPr>
          <a:xfrm>
            <a:off x="4264801" y="4071971"/>
            <a:ext cx="27627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die Herzen</a:t>
            </a:r>
            <a:endParaRPr kumimoji="0" lang="en-GB" sz="2400" b="1"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1750E733-8B23-6262-0907-3D4E677BA990}"/>
              </a:ext>
            </a:extLst>
          </p:cNvPr>
          <p:cNvSpPr txBox="1"/>
          <p:nvPr/>
        </p:nvSpPr>
        <p:spPr>
          <a:xfrm>
            <a:off x="542922" y="1969100"/>
            <a:ext cx="3332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das Auge</a:t>
            </a:r>
          </a:p>
        </p:txBody>
      </p:sp>
      <p:sp>
        <p:nvSpPr>
          <p:cNvPr id="26" name="TextBox 25">
            <a:extLst>
              <a:ext uri="{FF2B5EF4-FFF2-40B4-BE49-F238E27FC236}">
                <a16:creationId xmlns:a16="http://schemas.microsoft.com/office/drawing/2014/main" id="{34F10EB8-2862-AA84-F9B3-0F34C1FCCEEF}"/>
              </a:ext>
            </a:extLst>
          </p:cNvPr>
          <p:cNvSpPr txBox="1"/>
          <p:nvPr/>
        </p:nvSpPr>
        <p:spPr>
          <a:xfrm>
            <a:off x="4264801" y="1966078"/>
            <a:ext cx="37691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die </a:t>
            </a:r>
            <a:r>
              <a:rPr kumimoji="0" lang="en-GB"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Augen</a:t>
            </a:r>
            <a:endParaRPr kumimoji="0" lang="en-GB" sz="2400" b="1"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pic>
        <p:nvPicPr>
          <p:cNvPr id="27" name="Picture 2" descr="Free vector graphics of Eyes">
            <a:extLst>
              <a:ext uri="{FF2B5EF4-FFF2-40B4-BE49-F238E27FC236}">
                <a16:creationId xmlns:a16="http://schemas.microsoft.com/office/drawing/2014/main" id="{EEEBB995-E06F-C2A8-835C-14794A7441A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5196" b="33386"/>
          <a:stretch/>
        </p:blipFill>
        <p:spPr bwMode="auto">
          <a:xfrm>
            <a:off x="3467097" y="2548102"/>
            <a:ext cx="3491083" cy="9269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Free vector graphics of Eyes">
            <a:extLst>
              <a:ext uri="{FF2B5EF4-FFF2-40B4-BE49-F238E27FC236}">
                <a16:creationId xmlns:a16="http://schemas.microsoft.com/office/drawing/2014/main" id="{1864AD2F-316D-DF26-0896-9E89E4F22D2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5196" r="45594" b="33386"/>
          <a:stretch/>
        </p:blipFill>
        <p:spPr bwMode="auto">
          <a:xfrm>
            <a:off x="560095" y="2548102"/>
            <a:ext cx="1899375" cy="92690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Free vector graphics of Heart">
            <a:extLst>
              <a:ext uri="{FF2B5EF4-FFF2-40B4-BE49-F238E27FC236}">
                <a16:creationId xmlns:a16="http://schemas.microsoft.com/office/drawing/2014/main" id="{83094403-AB5E-AD04-C26A-2F0227D72C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095" y="4532459"/>
            <a:ext cx="1485903" cy="139849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Free vector graphics of Heart">
            <a:extLst>
              <a:ext uri="{FF2B5EF4-FFF2-40B4-BE49-F238E27FC236}">
                <a16:creationId xmlns:a16="http://schemas.microsoft.com/office/drawing/2014/main" id="{4C2A12CE-1CB8-EEF3-8CD1-E07D7015BEE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5250" y="4532456"/>
            <a:ext cx="1485903" cy="139849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Free vector graphics of Heart">
            <a:extLst>
              <a:ext uri="{FF2B5EF4-FFF2-40B4-BE49-F238E27FC236}">
                <a16:creationId xmlns:a16="http://schemas.microsoft.com/office/drawing/2014/main" id="{CC8C7F51-10E2-EEB2-FDB3-5F13177582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3048" y="4532457"/>
            <a:ext cx="1485903" cy="139849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A3A79C62-51EE-B3FD-3852-6599DBED3083}"/>
              </a:ext>
            </a:extLst>
          </p:cNvPr>
          <p:cNvSpPr/>
          <p:nvPr/>
        </p:nvSpPr>
        <p:spPr>
          <a:xfrm>
            <a:off x="7837715" y="137990"/>
            <a:ext cx="2310224" cy="399355"/>
          </a:xfrm>
          <a:prstGeom prst="roundRect">
            <a:avLst/>
          </a:prstGeom>
          <a:solidFill>
            <a:srgbClr val="3D3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6D4"/>
                </a:solidFill>
                <a:effectLst/>
                <a:uLnTx/>
                <a:uFillTx/>
                <a:latin typeface="Century Gothic"/>
                <a:ea typeface="+mn-ea"/>
                <a:cs typeface="+mn-cs"/>
              </a:rPr>
              <a:t>*das </a:t>
            </a:r>
            <a:r>
              <a:rPr kumimoji="0" lang="en-GB" sz="2000" b="0" i="0" u="none" strike="noStrike" kern="1200" cap="none" spc="0" normalizeH="0" baseline="0" noProof="0" dirty="0" err="1">
                <a:ln>
                  <a:noFill/>
                </a:ln>
                <a:solidFill>
                  <a:srgbClr val="FFF6D4"/>
                </a:solidFill>
                <a:effectLst/>
                <a:uLnTx/>
                <a:uFillTx/>
                <a:latin typeface="Century Gothic"/>
                <a:ea typeface="+mn-ea"/>
                <a:cs typeface="+mn-cs"/>
              </a:rPr>
              <a:t>Herz</a:t>
            </a:r>
            <a:r>
              <a:rPr kumimoji="0" lang="en-GB" sz="2000" b="0" i="0" u="none" strike="noStrike" kern="1200" cap="none" spc="0" normalizeH="0" baseline="0" noProof="0" dirty="0">
                <a:ln>
                  <a:noFill/>
                </a:ln>
                <a:solidFill>
                  <a:srgbClr val="FFF6D4"/>
                </a:solidFill>
                <a:effectLst/>
                <a:uLnTx/>
                <a:uFillTx/>
                <a:latin typeface="Century Gothic"/>
                <a:ea typeface="+mn-ea"/>
                <a:cs typeface="+mn-cs"/>
              </a:rPr>
              <a:t> – heart</a:t>
            </a:r>
          </a:p>
        </p:txBody>
      </p:sp>
      <p:sp>
        <p:nvSpPr>
          <p:cNvPr id="16" name="TextBox 15">
            <a:extLst>
              <a:ext uri="{FF2B5EF4-FFF2-40B4-BE49-F238E27FC236}">
                <a16:creationId xmlns:a16="http://schemas.microsoft.com/office/drawing/2014/main" id="{D8A44CAA-F398-4DDD-B1E7-8F3765EB2B55}"/>
              </a:ext>
            </a:extLst>
          </p:cNvPr>
          <p:cNvSpPr txBox="1"/>
          <p:nvPr/>
        </p:nvSpPr>
        <p:spPr>
          <a:xfrm>
            <a:off x="2882418" y="1917565"/>
            <a:ext cx="612234" cy="584775"/>
          </a:xfrm>
          <a:prstGeom prst="rect">
            <a:avLst/>
          </a:prstGeom>
          <a:noFill/>
        </p:spPr>
        <p:txBody>
          <a:bodyPr wrap="square">
            <a:spAutoFit/>
          </a:bodyPr>
          <a:lstStyle/>
          <a:p>
            <a:r>
              <a:rPr lang="en-GB" sz="3200" dirty="0">
                <a:solidFill>
                  <a:srgbClr val="525050"/>
                </a:solidFill>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GB" sz="3200" dirty="0">
              <a:solidFill>
                <a:srgbClr val="525050"/>
              </a:solidFill>
            </a:endParaRPr>
          </a:p>
        </p:txBody>
      </p:sp>
      <p:sp>
        <p:nvSpPr>
          <p:cNvPr id="17" name="TextBox 16">
            <a:extLst>
              <a:ext uri="{FF2B5EF4-FFF2-40B4-BE49-F238E27FC236}">
                <a16:creationId xmlns:a16="http://schemas.microsoft.com/office/drawing/2014/main" id="{AE18ED9A-6F49-4775-A01B-D6853D0A50AB}"/>
              </a:ext>
            </a:extLst>
          </p:cNvPr>
          <p:cNvSpPr txBox="1"/>
          <p:nvPr/>
        </p:nvSpPr>
        <p:spPr>
          <a:xfrm>
            <a:off x="2882418" y="3994889"/>
            <a:ext cx="612234" cy="584775"/>
          </a:xfrm>
          <a:prstGeom prst="rect">
            <a:avLst/>
          </a:prstGeom>
          <a:noFill/>
        </p:spPr>
        <p:txBody>
          <a:bodyPr wrap="square">
            <a:spAutoFit/>
          </a:bodyPr>
          <a:lstStyle/>
          <a:p>
            <a:r>
              <a:rPr lang="en-GB" sz="3200" dirty="0">
                <a:solidFill>
                  <a:srgbClr val="525050"/>
                </a:solidFill>
                <a:effectLst/>
                <a:latin typeface="Segoe UI Symbol" panose="020B0502040204020203" pitchFamily="34" charset="0"/>
                <a:ea typeface="Times New Roman" panose="02020603050405020304" pitchFamily="18" charset="0"/>
                <a:cs typeface="Segoe UI Symbol" panose="020B0502040204020203" pitchFamily="34" charset="0"/>
              </a:rPr>
              <a:t>➜</a:t>
            </a:r>
            <a:endParaRPr lang="en-GB" sz="3200" dirty="0">
              <a:solidFill>
                <a:srgbClr val="525050"/>
              </a:solidFill>
            </a:endParaRPr>
          </a:p>
        </p:txBody>
      </p:sp>
    </p:spTree>
    <p:extLst>
      <p:ext uri="{BB962C8B-B14F-4D97-AF65-F5344CB8AC3E}">
        <p14:creationId xmlns:p14="http://schemas.microsoft.com/office/powerpoint/2010/main" val="350353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2" grpId="0"/>
      <p:bldP spid="23" grpId="0"/>
      <p:bldP spid="24" grpId="0"/>
      <p:bldP spid="25" grpId="0"/>
      <p:bldP spid="26" grpId="0"/>
      <p:bldP spid="16" grpId="0"/>
      <p:bldP spid="17" grpId="0"/>
    </p:bldLst>
  </p:timing>
</p:sld>
</file>

<file path=ppt/theme/theme1.xml><?xml version="1.0" encoding="utf-8"?>
<a:theme xmlns:a="http://schemas.openxmlformats.org/drawingml/2006/main" name="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982F5CE2-D3F8-4AFF-9576-D0A58E8991B0}" vid="{6453D56B-A987-4921-9ADA-D227D4A262D4}"/>
    </a:ext>
  </a:extLst>
</a:theme>
</file>

<file path=ppt/theme/theme2.xml><?xml version="1.0" encoding="utf-8"?>
<a:theme xmlns:a="http://schemas.openxmlformats.org/drawingml/2006/main" name="2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erman_Master_Template" id="{A507D2D5-115B-4000-BF1B-7614FC5B0E5C}" vid="{7E794DFD-0E2C-4976-9098-A4677517E050}"/>
    </a:ext>
  </a:extLst>
</a:theme>
</file>

<file path=ppt/theme/theme3.xml><?xml version="1.0" encoding="utf-8"?>
<a:theme xmlns:a="http://schemas.openxmlformats.org/drawingml/2006/main" name="3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982F5CE2-D3F8-4AFF-9576-D0A58E8991B0}" vid="{6453D56B-A987-4921-9ADA-D227D4A262D4}"/>
    </a:ext>
  </a:extLst>
</a:theme>
</file>

<file path=ppt/theme/theme4.xml><?xml version="1.0" encoding="utf-8"?>
<a:theme xmlns:a="http://schemas.openxmlformats.org/drawingml/2006/main" name="4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NCELP_German_Powerpoint_Template_+L</Template>
  <TotalTime>528</TotalTime>
  <Words>8411</Words>
  <Application>Microsoft Macintosh PowerPoint</Application>
  <PresentationFormat>Widescreen</PresentationFormat>
  <Paragraphs>835</Paragraphs>
  <Slides>23</Slides>
  <Notes>23</Notes>
  <HiddenSlides>0</HiddenSlides>
  <MMClips>2</MMClips>
  <ScaleCrop>false</ScaleCrop>
  <HeadingPairs>
    <vt:vector size="8" baseType="variant">
      <vt:variant>
        <vt:lpstr>Fonts Used</vt:lpstr>
      </vt:variant>
      <vt:variant>
        <vt:i4>5</vt:i4>
      </vt:variant>
      <vt:variant>
        <vt:lpstr>Theme</vt:lpstr>
      </vt:variant>
      <vt:variant>
        <vt:i4>4</vt:i4>
      </vt:variant>
      <vt:variant>
        <vt:lpstr>Embedded OLE Servers</vt:lpstr>
      </vt:variant>
      <vt:variant>
        <vt:i4>1</vt:i4>
      </vt:variant>
      <vt:variant>
        <vt:lpstr>Slide Titles</vt:lpstr>
      </vt:variant>
      <vt:variant>
        <vt:i4>23</vt:i4>
      </vt:variant>
    </vt:vector>
  </HeadingPairs>
  <TitlesOfParts>
    <vt:vector size="33" baseType="lpstr">
      <vt:lpstr>Arial</vt:lpstr>
      <vt:lpstr>Calibri</vt:lpstr>
      <vt:lpstr>Century Gothic</vt:lpstr>
      <vt:lpstr>Quattrocento Sans</vt:lpstr>
      <vt:lpstr>Segoe UI Symbol</vt:lpstr>
      <vt:lpstr>NCELP_German_2022</vt:lpstr>
      <vt:lpstr>2_NCELP_German_2022</vt:lpstr>
      <vt:lpstr>3_NCELP_German_2022</vt:lpstr>
      <vt:lpstr>4_NCELP_German_2022</vt:lpstr>
      <vt:lpstr>Bitmap Image</vt:lpstr>
      <vt:lpstr>PowerPoint Presentation</vt:lpstr>
      <vt:lpstr>Vokabeln</vt:lpstr>
      <vt:lpstr>Vokabeln</vt:lpstr>
      <vt:lpstr>Vokabeln</vt:lpstr>
      <vt:lpstr>Vokabeln</vt:lpstr>
      <vt:lpstr>Vokabeln</vt:lpstr>
      <vt:lpstr>Verbs into nouns</vt:lpstr>
      <vt:lpstr>Welche Form ist richtig?</vt:lpstr>
      <vt:lpstr>More than 1 – rule 9</vt:lpstr>
      <vt:lpstr>Welche Kategorie ist das?</vt:lpstr>
      <vt:lpstr>Christine Thürmer [1/2]</vt:lpstr>
      <vt:lpstr>Christine Thürmer [1/2]</vt:lpstr>
      <vt:lpstr>Christine Thürmer [2/2]</vt:lpstr>
      <vt:lpstr>Christine Thürmer [2/2]</vt:lpstr>
      <vt:lpstr>Wie viele Sprachen? </vt:lpstr>
      <vt:lpstr>Wie viele Sprachen? </vt:lpstr>
      <vt:lpstr>Wie viele Sprachen? </vt:lpstr>
      <vt:lpstr>Wie viele Sprachen? </vt:lpstr>
      <vt:lpstr>Hausaufgaben</vt:lpstr>
      <vt:lpstr>Eine interessante Person</vt:lpstr>
      <vt:lpstr>Eine interessante Person</vt:lpstr>
      <vt:lpstr>Eine interessante Person</vt:lpstr>
      <vt:lpstr>Eine interessante Person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Mary Richardson</cp:lastModifiedBy>
  <cp:revision>143</cp:revision>
  <dcterms:created xsi:type="dcterms:W3CDTF">2022-10-16T11:13:58Z</dcterms:created>
  <dcterms:modified xsi:type="dcterms:W3CDTF">2023-02-16T09:52:24Z</dcterms:modified>
</cp:coreProperties>
</file>