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3" r:id="rId2"/>
    <p:sldId id="277" r:id="rId3"/>
    <p:sldId id="712" r:id="rId4"/>
    <p:sldId id="295" r:id="rId5"/>
    <p:sldId id="294" r:id="rId6"/>
    <p:sldId id="266" r:id="rId7"/>
    <p:sldId id="296" r:id="rId8"/>
    <p:sldId id="297" r:id="rId9"/>
    <p:sldId id="272" r:id="rId10"/>
    <p:sldId id="717" r:id="rId11"/>
    <p:sldId id="716" r:id="rId12"/>
    <p:sldId id="300" r:id="rId13"/>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2A2E7F-514A-C029-C648-E4112C2BFB9C}" name="Potter, Hilary" initials="PH" userId="Potter, Hila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3"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4"/>
    <a:srgbClr val="3D3C3C"/>
    <a:srgbClr val="525050"/>
    <a:srgbClr val="8AE103"/>
    <a:srgbClr val="FFCC00"/>
    <a:srgbClr val="FFEEAB"/>
    <a:srgbClr val="AC8300"/>
    <a:srgbClr val="DAA520"/>
    <a:srgbClr val="FBF0D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CAA99F-7A34-4AE5-A0E4-F1CBADA932A5}" v="7" dt="2023-01-06T16:40:08.5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3" autoAdjust="0"/>
    <p:restoredTop sz="49760" autoAdjust="0"/>
  </p:normalViewPr>
  <p:slideViewPr>
    <p:cSldViewPr snapToGrid="0">
      <p:cViewPr varScale="1">
        <p:scale>
          <a:sx n="33" d="100"/>
          <a:sy n="33" d="100"/>
        </p:scale>
        <p:origin x="1824" y="32"/>
      </p:cViewPr>
      <p:guideLst>
        <p:guide orient="horz" pos="2160"/>
        <p:guide pos="3840"/>
      </p:guideLst>
    </p:cSldViewPr>
  </p:slideViewPr>
  <p:outlineViewPr>
    <p:cViewPr>
      <p:scale>
        <a:sx n="33" d="100"/>
        <a:sy n="33" d="100"/>
      </p:scale>
      <p:origin x="0" y="-39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F1CAA99F-7A34-4AE5-A0E4-F1CBADA932A5}"/>
    <pc:docChg chg="undo custSel modSld">
      <pc:chgData name="Charlotte Moss" userId="635a8712-2fa3-4fac-8927-10587cdfe00c" providerId="ADAL" clId="{F1CAA99F-7A34-4AE5-A0E4-F1CBADA932A5}" dt="2023-01-10T11:06:40.960" v="125" actId="113"/>
      <pc:docMkLst>
        <pc:docMk/>
      </pc:docMkLst>
      <pc:sldChg chg="modSp delCm">
        <pc:chgData name="Charlotte Moss" userId="635a8712-2fa3-4fac-8927-10587cdfe00c" providerId="ADAL" clId="{F1CAA99F-7A34-4AE5-A0E4-F1CBADA932A5}" dt="2023-01-06T16:20:29.213" v="5"/>
        <pc:sldMkLst>
          <pc:docMk/>
          <pc:sldMk cId="2208431417" sldId="266"/>
        </pc:sldMkLst>
        <pc:spChg chg="mod">
          <ac:chgData name="Charlotte Moss" userId="635a8712-2fa3-4fac-8927-10587cdfe00c" providerId="ADAL" clId="{F1CAA99F-7A34-4AE5-A0E4-F1CBADA932A5}" dt="2023-01-06T16:20:24.778" v="4" actId="6549"/>
          <ac:spMkLst>
            <pc:docMk/>
            <pc:sldMk cId="2208431417" sldId="266"/>
            <ac:spMk id="17" creationId="{5476F1D6-D1E1-CDA2-6F06-281EC92FA768}"/>
          </ac:spMkLst>
        </pc:spChg>
      </pc:sldChg>
      <pc:sldChg chg="modSp mod delCm">
        <pc:chgData name="Charlotte Moss" userId="635a8712-2fa3-4fac-8927-10587cdfe00c" providerId="ADAL" clId="{F1CAA99F-7A34-4AE5-A0E4-F1CBADA932A5}" dt="2023-01-06T16:40:54.770" v="19"/>
        <pc:sldMkLst>
          <pc:docMk/>
          <pc:sldMk cId="3472005640" sldId="272"/>
        </pc:sldMkLst>
        <pc:spChg chg="mod">
          <ac:chgData name="Charlotte Moss" userId="635a8712-2fa3-4fac-8927-10587cdfe00c" providerId="ADAL" clId="{F1CAA99F-7A34-4AE5-A0E4-F1CBADA932A5}" dt="2023-01-06T16:40:12.860" v="18" actId="14100"/>
          <ac:spMkLst>
            <pc:docMk/>
            <pc:sldMk cId="3472005640" sldId="272"/>
            <ac:spMk id="35" creationId="{EDAC00CC-3F14-6B70-1424-47ABBE17C120}"/>
          </ac:spMkLst>
        </pc:spChg>
        <pc:spChg chg="mod">
          <ac:chgData name="Charlotte Moss" userId="635a8712-2fa3-4fac-8927-10587cdfe00c" providerId="ADAL" clId="{F1CAA99F-7A34-4AE5-A0E4-F1CBADA932A5}" dt="2023-01-06T16:32:24.079" v="14" actId="207"/>
          <ac:spMkLst>
            <pc:docMk/>
            <pc:sldMk cId="3472005640" sldId="272"/>
            <ac:spMk id="43" creationId="{17E4F461-3841-D72E-A87D-FCC5D683EB78}"/>
          </ac:spMkLst>
        </pc:spChg>
      </pc:sldChg>
      <pc:sldChg chg="delCm modNotesTx">
        <pc:chgData name="Charlotte Moss" userId="635a8712-2fa3-4fac-8927-10587cdfe00c" providerId="ADAL" clId="{F1CAA99F-7A34-4AE5-A0E4-F1CBADA932A5}" dt="2023-01-10T11:06:40.960" v="125" actId="113"/>
        <pc:sldMkLst>
          <pc:docMk/>
          <pc:sldMk cId="1981240546" sldId="273"/>
        </pc:sldMkLst>
      </pc:sldChg>
      <pc:sldChg chg="modSp mod delCm">
        <pc:chgData name="Charlotte Moss" userId="635a8712-2fa3-4fac-8927-10587cdfe00c" providerId="ADAL" clId="{F1CAA99F-7A34-4AE5-A0E4-F1CBADA932A5}" dt="2023-01-06T16:32:44.983" v="16" actId="207"/>
        <pc:sldMkLst>
          <pc:docMk/>
          <pc:sldMk cId="556409090" sldId="295"/>
        </pc:sldMkLst>
        <pc:spChg chg="mod">
          <ac:chgData name="Charlotte Moss" userId="635a8712-2fa3-4fac-8927-10587cdfe00c" providerId="ADAL" clId="{F1CAA99F-7A34-4AE5-A0E4-F1CBADA932A5}" dt="2023-01-06T16:32:44.983" v="16" actId="207"/>
          <ac:spMkLst>
            <pc:docMk/>
            <pc:sldMk cId="556409090" sldId="295"/>
            <ac:spMk id="21" creationId="{228CFBB8-DA0D-4695-A57D-75004100100F}"/>
          </ac:spMkLst>
        </pc:spChg>
      </pc:sldChg>
      <pc:sldChg chg="modSp mod">
        <pc:chgData name="Charlotte Moss" userId="635a8712-2fa3-4fac-8927-10587cdfe00c" providerId="ADAL" clId="{F1CAA99F-7A34-4AE5-A0E4-F1CBADA932A5}" dt="2023-01-06T16:32:10.747" v="10" actId="207"/>
        <pc:sldMkLst>
          <pc:docMk/>
          <pc:sldMk cId="3451601633" sldId="296"/>
        </pc:sldMkLst>
        <pc:spChg chg="mod">
          <ac:chgData name="Charlotte Moss" userId="635a8712-2fa3-4fac-8927-10587cdfe00c" providerId="ADAL" clId="{F1CAA99F-7A34-4AE5-A0E4-F1CBADA932A5}" dt="2023-01-06T16:32:10.747" v="10" actId="207"/>
          <ac:spMkLst>
            <pc:docMk/>
            <pc:sldMk cId="3451601633" sldId="296"/>
            <ac:spMk id="21" creationId="{4FDE9086-8AAA-4986-B9E9-79BFD2D0D4B8}"/>
          </ac:spMkLst>
        </pc:spChg>
        <pc:spChg chg="mod">
          <ac:chgData name="Charlotte Moss" userId="635a8712-2fa3-4fac-8927-10587cdfe00c" providerId="ADAL" clId="{F1CAA99F-7A34-4AE5-A0E4-F1CBADA932A5}" dt="2023-01-06T16:32:06.334" v="8" actId="207"/>
          <ac:spMkLst>
            <pc:docMk/>
            <pc:sldMk cId="3451601633" sldId="296"/>
            <ac:spMk id="37" creationId="{1DF95C15-3E0E-6290-F8AB-87C3F9CA81E4}"/>
          </ac:spMkLst>
        </pc:spChg>
      </pc:sldChg>
      <pc:sldChg chg="modSp mod">
        <pc:chgData name="Charlotte Moss" userId="635a8712-2fa3-4fac-8927-10587cdfe00c" providerId="ADAL" clId="{F1CAA99F-7A34-4AE5-A0E4-F1CBADA932A5}" dt="2023-01-06T16:32:17.302" v="12" actId="207"/>
        <pc:sldMkLst>
          <pc:docMk/>
          <pc:sldMk cId="2644650253" sldId="297"/>
        </pc:sldMkLst>
        <pc:spChg chg="mod">
          <ac:chgData name="Charlotte Moss" userId="635a8712-2fa3-4fac-8927-10587cdfe00c" providerId="ADAL" clId="{F1CAA99F-7A34-4AE5-A0E4-F1CBADA932A5}" dt="2023-01-06T16:32:17.302" v="12" actId="207"/>
          <ac:spMkLst>
            <pc:docMk/>
            <pc:sldMk cId="2644650253" sldId="297"/>
            <ac:spMk id="31" creationId="{2BFDA203-421D-84E0-EB89-1C7EEC2CC7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F79BAE9C-ACF2-4362-814B-1AB50972AD2E}" type="datetimeFigureOut">
              <a:rPr lang="en-GB" smtClean="0"/>
              <a:t>10/01/2023</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a:t>
            </a:r>
            <a:br>
              <a:rPr lang="en-GB" sz="1200" b="1" dirty="0"/>
            </a:br>
            <a:r>
              <a:rPr lang="en-GB" sz="1800" b="0" i="0" u="none" strike="noStrike" dirty="0">
                <a:solidFill>
                  <a:srgbClr val="000000"/>
                </a:solidFill>
                <a:effectLst/>
                <a:latin typeface="Century Gothic" panose="020B0502020202020204" pitchFamily="34" charset="0"/>
              </a:rPr>
              <a:t>Introduce: Plural noun rules 7-9 (-se, (e)n, </a:t>
            </a:r>
            <a:r>
              <a:rPr lang="en-GB" sz="1800" b="0" i="0" u="none" strike="noStrike" dirty="0" err="1">
                <a:solidFill>
                  <a:srgbClr val="000000"/>
                </a:solidFill>
                <a:effectLst/>
                <a:latin typeface="Century Gothic" panose="020B0502020202020204" pitchFamily="34" charset="0"/>
              </a:rPr>
              <a:t>e+umlaut</a:t>
            </a:r>
            <a:r>
              <a:rPr lang="en-GB" sz="1800" b="0"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1" i="0" u="none" strike="noStrike" dirty="0">
                <a:solidFill>
                  <a:srgbClr val="000000"/>
                </a:solidFill>
                <a:effectLst/>
                <a:latin typeface="Century Gothic" panose="020B0502020202020204" pitchFamily="34" charset="0"/>
              </a:rPr>
              <a:t>Introduce: Irregular verb WISSEN (vs </a:t>
            </a:r>
            <a:r>
              <a:rPr lang="en-GB" sz="1800" b="1" i="0" u="none" strike="noStrike" dirty="0" err="1">
                <a:solidFill>
                  <a:srgbClr val="000000"/>
                </a:solidFill>
                <a:effectLst/>
                <a:latin typeface="Century Gothic" panose="020B0502020202020204" pitchFamily="34" charset="0"/>
              </a:rPr>
              <a:t>kennen</a:t>
            </a:r>
            <a:r>
              <a:rPr lang="en-GB" sz="1800" b="1" i="0" u="none" strike="noStrike" dirty="0">
                <a:solidFill>
                  <a:srgbClr val="000000"/>
                </a:solidFill>
                <a:effectLst/>
                <a:latin typeface="Century Gothic" panose="020B0502020202020204" pitchFamily="34" charset="0"/>
              </a:rPr>
              <a:t> vs </a:t>
            </a:r>
            <a:r>
              <a:rPr lang="en-GB" sz="1800" b="1" i="0" u="none" strike="noStrike" dirty="0" err="1">
                <a:solidFill>
                  <a:srgbClr val="000000"/>
                </a:solidFill>
                <a:effectLst/>
                <a:latin typeface="Century Gothic" panose="020B0502020202020204" pitchFamily="34" charset="0"/>
              </a:rPr>
              <a:t>können</a:t>
            </a:r>
            <a:r>
              <a:rPr lang="en-GB" sz="1800" b="1"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Introduce: Adjectives that are identical as adverbs</a:t>
            </a:r>
            <a:r>
              <a:rPr lang="en-GB" b="0" dirty="0"/>
              <a:t> </a:t>
            </a:r>
            <a:br>
              <a:rPr lang="en-GB" sz="1200" b="1" dirty="0"/>
            </a:br>
            <a:r>
              <a:rPr lang="en-GB" sz="1200" b="0" dirty="0"/>
              <a:t>Revisit: </a:t>
            </a:r>
            <a:r>
              <a:rPr lang="en-GB" sz="1800" b="0" i="0" u="none" strike="noStrike" dirty="0">
                <a:solidFill>
                  <a:srgbClr val="000000"/>
                </a:solidFill>
                <a:effectLst/>
                <a:latin typeface="Century Gothic" panose="020B0502020202020204" pitchFamily="34" charset="0"/>
              </a:rPr>
              <a:t>Present tense strong verbs: e➜ </a:t>
            </a:r>
            <a:r>
              <a:rPr lang="en-GB" sz="1800" b="0" i="0" u="none" strike="noStrike" dirty="0" err="1">
                <a:solidFill>
                  <a:srgbClr val="000000"/>
                </a:solidFill>
                <a:effectLst/>
                <a:latin typeface="Century Gothic" panose="020B0502020202020204" pitchFamily="34" charset="0"/>
              </a:rPr>
              <a:t>i</a:t>
            </a:r>
            <a:r>
              <a:rPr lang="en-GB" sz="1800" b="0" i="0" u="none" strike="noStrike" dirty="0">
                <a:solidFill>
                  <a:srgbClr val="000000"/>
                </a:solidFill>
                <a:effectLst/>
                <a:latin typeface="Century Gothic" panose="020B0502020202020204" pitchFamily="34" charset="0"/>
              </a:rPr>
              <a:t>, e➜ </a:t>
            </a:r>
            <a:r>
              <a:rPr lang="en-GB" sz="1800" b="0" i="0" u="none" strike="noStrike" dirty="0" err="1">
                <a:solidFill>
                  <a:srgbClr val="000000"/>
                </a:solidFill>
                <a:effectLst/>
                <a:latin typeface="Century Gothic" panose="020B0502020202020204" pitchFamily="34" charset="0"/>
              </a:rPr>
              <a:t>ie</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Revisit: Present tense strong verbs: a➜ ä</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Revisit: WO1 vs WO3 (</a:t>
            </a:r>
            <a:r>
              <a:rPr lang="en-GB" sz="1800" b="0" i="0" u="none" strike="noStrike" dirty="0" err="1">
                <a:solidFill>
                  <a:srgbClr val="000000"/>
                </a:solidFill>
                <a:effectLst/>
                <a:latin typeface="Century Gothic" panose="020B0502020202020204" pitchFamily="34" charset="0"/>
              </a:rPr>
              <a:t>denn</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weil</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dass</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wenn</a:t>
            </a:r>
            <a:r>
              <a:rPr lang="en-GB" sz="1800" b="0" i="0" u="none" strike="noStrike" dirty="0">
                <a:solidFill>
                  <a:srgbClr val="000000"/>
                </a:solidFill>
                <a:effectLst/>
                <a:latin typeface="Century Gothic" panose="020B0502020202020204" pitchFamily="34" charset="0"/>
              </a:rPr>
              <a:t>, </a:t>
            </a:r>
            <a:r>
              <a:rPr lang="en-GB" sz="1800" b="0" i="0" u="none" strike="noStrike" dirty="0">
                <a:solidFill>
                  <a:srgbClr val="FF6600"/>
                </a:solidFill>
                <a:effectLst/>
                <a:latin typeface="Century Gothic" panose="020B0502020202020204" pitchFamily="34" charset="0"/>
              </a:rPr>
              <a:t>falls (H), </a:t>
            </a:r>
            <a:r>
              <a:rPr lang="en-GB" sz="1800" b="0" i="0" u="none" strike="noStrike" dirty="0" err="1">
                <a:solidFill>
                  <a:srgbClr val="FF6600"/>
                </a:solidFill>
                <a:effectLst/>
                <a:latin typeface="Century Gothic" panose="020B0502020202020204" pitchFamily="34" charset="0"/>
              </a:rPr>
              <a:t>ob</a:t>
            </a:r>
            <a:r>
              <a:rPr lang="en-GB" sz="1800" b="0" i="0" u="none" strike="noStrike" dirty="0">
                <a:solidFill>
                  <a:srgbClr val="FF6600"/>
                </a:solidFill>
                <a:effectLst/>
                <a:latin typeface="Century Gothic" panose="020B0502020202020204" pitchFamily="34" charset="0"/>
              </a:rPr>
              <a:t> (H)</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Revisit: Nominalisation of infinitive verbs</a:t>
            </a:r>
            <a:r>
              <a:rPr lang="en-GB" dirty="0"/>
              <a:t> </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Phonics: </a:t>
            </a:r>
            <a:br>
              <a:rPr lang="en-GB" sz="1200" b="1" i="0" u="none" strike="noStrike" kern="1200" cap="none" dirty="0">
                <a:solidFill>
                  <a:schemeClr val="tx1"/>
                </a:solidFill>
                <a:effectLst/>
                <a:latin typeface="+mn-lt"/>
                <a:ea typeface="Calibri"/>
                <a:cs typeface="Calibri"/>
                <a:sym typeface="Calibri"/>
              </a:rPr>
            </a:br>
            <a:r>
              <a:rPr lang="nn-NO" sz="1200" b="1" i="0" u="none" strike="noStrike" kern="1200" cap="none" dirty="0">
                <a:solidFill>
                  <a:schemeClr val="tx1"/>
                </a:solidFill>
                <a:effectLst/>
                <a:latin typeface="+mn-lt"/>
                <a:ea typeface="Calibri"/>
                <a:cs typeface="Calibri"/>
                <a:sym typeface="Calibri"/>
              </a:rPr>
              <a:t>[ß] [ss] [-s] - [link to grammar: plural rule 9, present tense strong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entury Gothic" panose="020B0502020202020204" pitchFamily="34" charset="0"/>
              </a:rPr>
              <a:t>long and short [e]|short [</a:t>
            </a:r>
            <a:r>
              <a:rPr lang="en-GB" sz="1800" b="0" i="0" u="none" strike="noStrike" dirty="0" err="1">
                <a:solidFill>
                  <a:srgbClr val="000000"/>
                </a:solidFill>
                <a:effectLst/>
                <a:latin typeface="Century Gothic" panose="020B0502020202020204" pitchFamily="34" charset="0"/>
              </a:rPr>
              <a:t>i</a:t>
            </a:r>
            <a:r>
              <a:rPr lang="en-GB" sz="1800" b="0" i="0" u="none" strike="noStrike" dirty="0">
                <a:solidFill>
                  <a:srgbClr val="000000"/>
                </a:solidFill>
                <a:effectLst/>
                <a:latin typeface="Century Gothic" panose="020B0502020202020204" pitchFamily="34" charset="0"/>
              </a:rPr>
              <a:t>][</a:t>
            </a:r>
            <a:r>
              <a:rPr lang="en-GB" sz="1800" b="0" i="0" u="none" strike="noStrike" dirty="0" err="1">
                <a:solidFill>
                  <a:srgbClr val="000000"/>
                </a:solidFill>
                <a:effectLst/>
                <a:latin typeface="Century Gothic" panose="020B0502020202020204" pitchFamily="34" charset="0"/>
              </a:rPr>
              <a:t>ie</a:t>
            </a:r>
            <a:r>
              <a:rPr lang="en-GB" sz="1800" b="0" i="0" u="none" strike="noStrike" dirty="0">
                <a:solidFill>
                  <a:srgbClr val="000000"/>
                </a:solidFill>
                <a:effectLst/>
                <a:latin typeface="Century Gothic" panose="020B0502020202020204" pitchFamily="34" charset="0"/>
              </a:rPr>
              <a:t>]|[a]|[ä]|[au]|[</a:t>
            </a:r>
            <a:r>
              <a:rPr lang="en-GB" sz="1800" b="0" i="0" u="none" strike="noStrike" dirty="0" err="1">
                <a:solidFill>
                  <a:srgbClr val="000000"/>
                </a:solidFill>
                <a:effectLst/>
                <a:latin typeface="Century Gothic" panose="020B0502020202020204" pitchFamily="34" charset="0"/>
              </a:rPr>
              <a:t>äu</a:t>
            </a:r>
            <a:r>
              <a:rPr lang="en-GB" sz="1800" b="0" i="0" u="none" strike="noStrike" dirty="0">
                <a:solidFill>
                  <a:srgbClr val="000000"/>
                </a:solidFill>
                <a:effectLst/>
                <a:latin typeface="Century Gothic" panose="020B0502020202020204" pitchFamily="34" charset="0"/>
              </a:rPr>
              <a:t>] [link to grammar: present tense strong verbs, plural rule 7]</a:t>
            </a:r>
            <a:br>
              <a:rPr lang="en-GB" sz="1800" b="0" i="0" u="none" strike="noStrike" dirty="0">
                <a:solidFill>
                  <a:srgbClr val="000000"/>
                </a:solidFill>
                <a:effectLst/>
                <a:latin typeface="Century Gothic" panose="020B0502020202020204" pitchFamily="34" charset="0"/>
              </a:rPr>
            </a:br>
            <a:br>
              <a:rPr lang="en-GB" sz="1800" b="0" i="0" u="none" strike="noStrike" dirty="0">
                <a:solidFill>
                  <a:srgbClr val="000000"/>
                </a:solidFill>
                <a:effectLst/>
                <a:latin typeface="Century Gothic" panose="020B0502020202020204" pitchFamily="34" charset="0"/>
              </a:rPr>
            </a:br>
            <a:endParaRPr lang="nn-NO"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de-DE" b="1" dirty="0"/>
              <a:t>New vocabulary</a:t>
            </a:r>
            <a:r>
              <a:rPr lang="de-DE" dirty="0"/>
              <a:t>: stimmen; stimmen für + noun [490] weiß [78] weißt [78] Brille [n/a] Ergebnis [386] Ohr [1088] schade [2788] sogar [226] auffallen (H) [1160] aufgeben (H) [1371] betreffen (H) [416] gelten (H) [158] veröffentlichen (H) [1453] weiß (H) [78] weißt (H) [78] Inhalt (H) [1065] Kenntnis (H) [1536] Macht (H) [1098] Verständnis (H) [1578] schrecklich (H) [2200] wissenschaftlich (H) [909] entweder (H) [1100] falls (H) [1170]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Revisit 1</a:t>
            </a:r>
            <a:r>
              <a:rPr lang="de-DE"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r>
              <a:rPr lang="de-DE" b="1" dirty="0"/>
              <a:t>Revisit 2</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Thematic revisited vocabulary</a:t>
            </a:r>
            <a:r>
              <a:rPr lang="en-GB" b="0" i="0" dirty="0"/>
              <a:t>: </a:t>
            </a:r>
            <a:r>
              <a:rPr lang="de-DE" b="0" i="0" dirty="0"/>
              <a:t>anfangen [497] helfen [338] kennen [216] lassen [83] mitnehmen [1459] schlafen [679] sehen [79] sprechen [161] sterben (an</a:t>
            </a:r>
            <a:r>
              <a:rPr lang="de-DE" b="0" i="0" baseline="30000" dirty="0"/>
              <a:t>dat. </a:t>
            </a:r>
            <a:r>
              <a:rPr lang="de-DE" b="0" i="0" dirty="0"/>
              <a:t>+ noun) [475] verbessern [1194] vergessen [584] versprechen [1056] verstehen; sich verstehen (mit) [211] (Natur)wissenschaft [4425] Angst (vor</a:t>
            </a:r>
            <a:r>
              <a:rPr lang="de-DE" b="0" i="0" baseline="30000" dirty="0"/>
              <a:t>dat. </a:t>
            </a:r>
            <a:r>
              <a:rPr lang="de-DE" b="0" i="0" dirty="0"/>
              <a:t>+ noun) [392] Auge [222] Gefahr [841] Nacht [325] Wochenende [1243] arm [1475] ungefähr [1458] aber [31] dass [20] denn [93] obwohl [390] oder [35] und [2] weil [88] enthalten (H) [562] erhalten</a:t>
            </a:r>
            <a:r>
              <a:rPr lang="de-DE" b="0" i="0" baseline="30000" dirty="0"/>
              <a:t>1</a:t>
            </a:r>
            <a:r>
              <a:rPr lang="de-DE" b="0" i="0" dirty="0"/>
              <a:t> (H) [287] Wissenschaftler (H) [1522] etwa (H) [181] ob (H) [127] </a:t>
            </a:r>
          </a:p>
          <a:p>
            <a:br>
              <a:rPr lang="de-DE" b="0" i="0" dirty="0"/>
            </a:br>
            <a:r>
              <a:rPr lang="de-DE" b="1" i="0" dirty="0"/>
              <a:t>Revisited function words</a:t>
            </a:r>
            <a:r>
              <a:rPr lang="de-DE" b="0" i="0" dirty="0"/>
              <a:t>: wissen</a:t>
            </a:r>
          </a:p>
          <a:p>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4123769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dirty="0"/>
            </a:br>
            <a:endParaRPr lang="en-GB" dirty="0"/>
          </a:p>
          <a:p>
            <a:r>
              <a:rPr lang="en-GB" b="1" dirty="0"/>
              <a:t>Timing: 3 minutes</a:t>
            </a:r>
          </a:p>
          <a:p>
            <a:br>
              <a:rPr lang="en-GB" b="1" dirty="0"/>
            </a:br>
            <a:r>
              <a:rPr lang="en-GB" b="1" dirty="0"/>
              <a:t>Aim: </a:t>
            </a:r>
            <a:r>
              <a:rPr lang="en-GB" b="0" dirty="0"/>
              <a:t>to learn about the origins and connotations of the phrase ‘Wissen </a:t>
            </a:r>
            <a:r>
              <a:rPr lang="en-GB" b="0" dirty="0" err="1"/>
              <a:t>ist</a:t>
            </a:r>
            <a:r>
              <a:rPr lang="en-GB" b="0" dirty="0"/>
              <a:t> </a:t>
            </a:r>
            <a:r>
              <a:rPr lang="en-GB" b="0" dirty="0" err="1"/>
              <a:t>Macht</a:t>
            </a:r>
            <a:r>
              <a:rPr lang="en-GB" b="0" dirty="0"/>
              <a:t>’; to awaken linguistic interest. </a:t>
            </a:r>
          </a:p>
          <a:p>
            <a:br>
              <a:rPr lang="en-GB" dirty="0"/>
            </a:br>
            <a:r>
              <a:rPr lang="en-GB" b="1" dirty="0"/>
              <a:t>Procedure:</a:t>
            </a:r>
            <a:br>
              <a:rPr lang="en-GB" dirty="0"/>
            </a:br>
            <a:r>
              <a:rPr lang="en-GB" dirty="0"/>
              <a:t>Click through the animations to learn about the two phrases. When prompted, ask students what they think the phrases could mean, before revealing the answers.</a:t>
            </a:r>
          </a:p>
          <a:p>
            <a:endParaRPr lang="en-GB" dirty="0"/>
          </a:p>
          <a:p>
            <a:r>
              <a:rPr lang="en-GB" b="1" dirty="0"/>
              <a:t>Sources</a:t>
            </a:r>
            <a:r>
              <a:rPr lang="en-GB" dirty="0"/>
              <a:t>: </a:t>
            </a:r>
          </a:p>
          <a:p>
            <a:r>
              <a:rPr lang="en-GB" dirty="0"/>
              <a:t>https://www.researchgate.net/publication/300069978_Wissen_und_Konnen_im_Kontext_inferentiellen_Denkens</a:t>
            </a:r>
          </a:p>
          <a:p>
            <a:r>
              <a:rPr lang="en-GB" dirty="0"/>
              <a:t>https://www.deinlebenrockt.de/wissen-ist-macht/#:~:text=Manchmal%20ist%20es%20sogar%20von,und%20nicht%20in%20frage%20gestellt.</a:t>
            </a:r>
          </a:p>
          <a:p>
            <a:r>
              <a:rPr lang="en-GB" dirty="0"/>
              <a:t>https://books.google.co.uk/books?id=4Yx9BwAAQBAJ&amp;pg=PA183&amp;lpg=PA183&amp;dq=what+did+the+spontis+mean+by+%22Wissen+ist+Macht,+nichts+wissen,+macht+auch+nichts%22&amp;source=bl&amp;ots=5lQKTFMJcT&amp;sig=ACfU3U1nM2uQ3If2fN-_Fii_0qhLM-M_YA&amp;hl=en&amp;sa=X&amp;ved=2ahUKEwixpcr344f6AhXoTEEAHd9vD-AQ6AF6BAgREAM#v=onepage&amp;q=what%20did%20the%20spontis%20mean%20by%20%22Wissen%20ist%20Macht%2C%20nichts%20wissen%2C%20macht%20auch%20nichts%22&amp;f=false</a:t>
            </a:r>
          </a:p>
          <a:p>
            <a:r>
              <a:rPr lang="en-GB" dirty="0"/>
              <a:t>https://en.wikipedia.org/wiki/Spontis</a:t>
            </a:r>
          </a:p>
          <a:p>
            <a:endParaRPr lang="en-GB" dirty="0"/>
          </a:p>
          <a:p>
            <a:r>
              <a:rPr lang="en-GB" b="1" dirty="0"/>
              <a:t>Image attribution</a:t>
            </a:r>
            <a:r>
              <a:rPr lang="en-GB" dirty="0"/>
              <a:t>:</a:t>
            </a:r>
            <a:br>
              <a:rPr lang="en-GB" dirty="0"/>
            </a:br>
            <a:r>
              <a:rPr lang="en-GB" dirty="0"/>
              <a:t>Francis Bacon By "Masters of Achievement", PD-US, https://en.wikipedia.org/w/index.php?curid=16027630 (in public domain)</a:t>
            </a:r>
          </a:p>
          <a:p>
            <a:r>
              <a:rPr lang="en-GB" dirty="0" err="1"/>
              <a:t>Sponti</a:t>
            </a:r>
            <a:r>
              <a:rPr lang="en-GB" dirty="0"/>
              <a:t> picture: https://www.faz.net/aktuell/rhein-main/blockupy/frankfurt-am-main-stadt-der-demonstrationen-und-proteste-13487100.html</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438275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dirty="0"/>
            </a:br>
            <a:endParaRPr lang="en-GB" dirty="0"/>
          </a:p>
          <a:p>
            <a:r>
              <a:rPr lang="en-GB" b="1" dirty="0"/>
              <a:t>Timing: 5 minutes</a:t>
            </a:r>
          </a:p>
          <a:p>
            <a:br>
              <a:rPr lang="en-GB" b="1" dirty="0"/>
            </a:br>
            <a:r>
              <a:rPr lang="en-GB" b="1" dirty="0"/>
              <a:t>Aim: </a:t>
            </a:r>
            <a:r>
              <a:rPr lang="en-GB" b="0" dirty="0"/>
              <a:t>to practise when to use </a:t>
            </a:r>
            <a:r>
              <a:rPr lang="en-GB" b="1" dirty="0" err="1"/>
              <a:t>wissen</a:t>
            </a:r>
            <a:r>
              <a:rPr lang="en-GB" b="0" dirty="0"/>
              <a:t> and </a:t>
            </a:r>
            <a:r>
              <a:rPr lang="en-GB" b="1" dirty="0" err="1"/>
              <a:t>kennen</a:t>
            </a:r>
            <a:r>
              <a:rPr lang="en-GB" b="0" dirty="0"/>
              <a:t> in a spoken context.</a:t>
            </a:r>
            <a:br>
              <a:rPr lang="en-GB" dirty="0"/>
            </a:br>
            <a:br>
              <a:rPr lang="en-GB" dirty="0"/>
            </a:br>
            <a:r>
              <a:rPr lang="en-GB" b="1" dirty="0"/>
              <a:t>Procedure:</a:t>
            </a:r>
            <a:br>
              <a:rPr lang="en-GB" dirty="0"/>
            </a:br>
            <a:r>
              <a:rPr lang="en-GB" dirty="0"/>
              <a:t>1. Explain the task. Students work in pairs. They take it in turns to ask a question about one of the prompts. They select either the ‘</a:t>
            </a:r>
            <a:r>
              <a:rPr lang="en-GB" b="1" dirty="0" err="1"/>
              <a:t>Kennst</a:t>
            </a:r>
            <a:r>
              <a:rPr lang="en-GB" b="1" dirty="0"/>
              <a:t> du</a:t>
            </a:r>
            <a:r>
              <a:rPr lang="en-GB" dirty="0"/>
              <a:t>’ or ‘</a:t>
            </a:r>
            <a:r>
              <a:rPr lang="en-GB" b="1" dirty="0" err="1"/>
              <a:t>Weißt</a:t>
            </a:r>
            <a:r>
              <a:rPr lang="en-GB" b="1" dirty="0"/>
              <a:t> du</a:t>
            </a:r>
            <a:r>
              <a:rPr lang="en-GB" dirty="0"/>
              <a:t>’ starter depending on the prompt they have chosen. </a:t>
            </a:r>
          </a:p>
          <a:p>
            <a:r>
              <a:rPr lang="en-GB" dirty="0"/>
              <a:t>2. Their partner responds using the appropriate </a:t>
            </a:r>
            <a:r>
              <a:rPr lang="en-GB" b="1" dirty="0" err="1"/>
              <a:t>wissen</a:t>
            </a:r>
            <a:r>
              <a:rPr lang="en-GB" dirty="0"/>
              <a:t> or </a:t>
            </a:r>
            <a:r>
              <a:rPr lang="en-GB" b="1" dirty="0" err="1"/>
              <a:t>kennen</a:t>
            </a:r>
            <a:r>
              <a:rPr lang="en-GB" dirty="0"/>
              <a:t> ending. They answer yes or no depending on whether they actually knew the answer or not.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125401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are learning and revisiting this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8681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F/H – </a:t>
            </a:r>
            <a:r>
              <a:rPr lang="en-US" b="0" dirty="0"/>
              <a:t>Note that </a:t>
            </a:r>
            <a:r>
              <a:rPr lang="en-US" b="1" dirty="0" err="1"/>
              <a:t>stammen</a:t>
            </a:r>
            <a:r>
              <a:rPr lang="en-US" b="1" dirty="0"/>
              <a:t> </a:t>
            </a:r>
            <a:r>
              <a:rPr lang="en-US" b="1" dirty="0" err="1"/>
              <a:t>aus</a:t>
            </a:r>
            <a:r>
              <a:rPr lang="en-US" b="1" dirty="0"/>
              <a:t> </a:t>
            </a:r>
            <a:r>
              <a:rPr lang="en-US" b="0" dirty="0"/>
              <a:t>and </a:t>
            </a:r>
            <a:r>
              <a:rPr lang="en-US" b="1" dirty="0" err="1"/>
              <a:t>Amerikaner</a:t>
            </a:r>
            <a:r>
              <a:rPr lang="en-US" b="1" dirty="0"/>
              <a:t> </a:t>
            </a:r>
            <a:r>
              <a:rPr lang="en-US" b="0" dirty="0"/>
              <a:t>are (H) only but students are unlikely to have difficulty with them in this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Auftakt</a:t>
            </a:r>
            <a:r>
              <a:rPr lang="en-US" b="1" dirty="0"/>
              <a:t> (Upbeat) is a starter activity that students can do on arrival to the lesson, giving the teacher the opportunity to talk to individuals, as necessary. It will be useful for students to complete this activity as here we revisit vocabulary from Week 1.</a:t>
            </a:r>
            <a:endParaRPr lang="en-US" dirty="0"/>
          </a:p>
          <a:p>
            <a:endParaRPr lang="en-GB" b="1" dirty="0"/>
          </a:p>
          <a:p>
            <a:r>
              <a:rPr lang="en-GB" b="1" dirty="0"/>
              <a:t>Timing</a:t>
            </a:r>
            <a:r>
              <a:rPr lang="en-GB" dirty="0"/>
              <a:t>: </a:t>
            </a:r>
            <a:r>
              <a:rPr lang="en-GB" b="1" dirty="0"/>
              <a:t>6 minutes</a:t>
            </a:r>
            <a:br>
              <a:rPr lang="en-GB" dirty="0"/>
            </a:br>
            <a:br>
              <a:rPr lang="en-GB" dirty="0"/>
            </a:br>
            <a:r>
              <a:rPr lang="en-GB" b="1" dirty="0"/>
              <a:t>Aim</a:t>
            </a:r>
            <a:r>
              <a:rPr lang="en-GB" dirty="0"/>
              <a:t>: to revisit previously taught vocabulary.</a:t>
            </a:r>
          </a:p>
          <a:p>
            <a:endParaRPr lang="en-GB" b="1" dirty="0"/>
          </a:p>
          <a:p>
            <a:r>
              <a:rPr lang="en-GB" b="1" dirty="0"/>
              <a:t>Procedure</a:t>
            </a:r>
            <a:r>
              <a:rPr lang="en-GB" dirty="0"/>
              <a:t>:</a:t>
            </a:r>
          </a:p>
          <a:p>
            <a:pPr marL="0" indent="0">
              <a:buNone/>
            </a:pPr>
            <a:r>
              <a:rPr lang="en-GB" dirty="0"/>
              <a:t>1. Students number 1-12. They look at the words on the right and decide which gap they best fit.</a:t>
            </a:r>
          </a:p>
          <a:p>
            <a:pPr marL="0" indent="0">
              <a:buNone/>
            </a:pPr>
            <a:r>
              <a:rPr lang="en-GB" dirty="0"/>
              <a:t>2. Students suggest answers chorally. Click to reveal answers.</a:t>
            </a: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742257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b="1" dirty="0"/>
            </a:br>
            <a:r>
              <a:rPr lang="en-GB" b="1" dirty="0"/>
              <a:t>Timing: 2 minutes</a:t>
            </a:r>
            <a:br>
              <a:rPr lang="en-GB" dirty="0"/>
            </a:br>
            <a:br>
              <a:rPr lang="en-GB" b="1" dirty="0"/>
            </a:br>
            <a:r>
              <a:rPr lang="en-GB" b="1" dirty="0"/>
              <a:t>Aim: </a:t>
            </a:r>
            <a:r>
              <a:rPr lang="en-GB" b="0" dirty="0"/>
              <a:t>to revise the spelling rule for [</a:t>
            </a:r>
            <a:r>
              <a:rPr lang="en-GB" b="1" dirty="0"/>
              <a:t>-ss-</a:t>
            </a:r>
            <a:r>
              <a:rPr lang="en-GB" b="0" dirty="0"/>
              <a:t>] and [</a:t>
            </a:r>
            <a:r>
              <a:rPr lang="en-GB" b="1" dirty="0"/>
              <a:t>-ß-</a:t>
            </a:r>
            <a:r>
              <a:rPr lang="en-GB" b="0" dirty="0"/>
              <a:t>] and the SSC [</a:t>
            </a:r>
            <a:r>
              <a:rPr lang="en-GB" b="1" dirty="0"/>
              <a:t>-s</a:t>
            </a:r>
            <a:r>
              <a:rPr lang="en-GB" b="0" dirty="0"/>
              <a:t>].</a:t>
            </a:r>
            <a:br>
              <a:rPr lang="en-GB" b="0" dirty="0"/>
            </a:br>
            <a:br>
              <a:rPr lang="en-GB" dirty="0"/>
            </a:br>
            <a:r>
              <a:rPr lang="en-GB" b="1" dirty="0"/>
              <a:t>Procedure:</a:t>
            </a:r>
            <a:br>
              <a:rPr lang="en-GB" dirty="0"/>
            </a:br>
            <a:r>
              <a:rPr lang="en-GB" dirty="0"/>
              <a:t>1. Click through the animations.</a:t>
            </a:r>
          </a:p>
          <a:p>
            <a:r>
              <a:rPr lang="en-GB" dirty="0"/>
              <a:t>2. Elicit the German pronunciation and English meanings for all the examples as these are known words.</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3093904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b="1" dirty="0"/>
            </a:br>
            <a:r>
              <a:rPr lang="en-GB" b="1" dirty="0"/>
              <a:t>Timing</a:t>
            </a:r>
            <a:r>
              <a:rPr lang="en-GB" dirty="0"/>
              <a:t>: </a:t>
            </a:r>
            <a:r>
              <a:rPr lang="en-GB" b="1" dirty="0"/>
              <a:t>4 minutes</a:t>
            </a:r>
          </a:p>
          <a:p>
            <a:endParaRPr lang="en-GB" b="1" dirty="0"/>
          </a:p>
          <a:p>
            <a:r>
              <a:rPr lang="en-GB" b="1" dirty="0"/>
              <a:t>Aim</a:t>
            </a:r>
            <a:r>
              <a:rPr lang="en-GB" dirty="0"/>
              <a:t>: to revisit knowledge about the spelling of words with the soft ‘s’ sound in German.</a:t>
            </a:r>
          </a:p>
          <a:p>
            <a:endParaRPr lang="en-GB" b="1" dirty="0"/>
          </a:p>
          <a:p>
            <a:r>
              <a:rPr lang="en-GB" b="1" dirty="0"/>
              <a:t>Procedure</a:t>
            </a:r>
            <a:r>
              <a:rPr lang="en-GB" dirty="0"/>
              <a:t>:</a:t>
            </a:r>
            <a:br>
              <a:rPr lang="en-GB" dirty="0"/>
            </a:br>
            <a:r>
              <a:rPr lang="en-GB" dirty="0"/>
              <a:t>1. Click on the speech bubble to play the audio.</a:t>
            </a:r>
          </a:p>
          <a:p>
            <a:r>
              <a:rPr lang="en-GB" dirty="0"/>
              <a:t>2. Students can either turn away from the board and write the whole text as a dictation exercise, or face the board and transcribe only the blanks (ß or ss)</a:t>
            </a:r>
          </a:p>
          <a:p>
            <a:r>
              <a:rPr lang="en-GB" dirty="0"/>
              <a:t>3. Click to reveal the answers. </a:t>
            </a:r>
            <a:r>
              <a:rPr lang="en-GB" b="1" dirty="0" err="1"/>
              <a:t>Außer</a:t>
            </a:r>
            <a:r>
              <a:rPr lang="en-GB" dirty="0"/>
              <a:t> and </a:t>
            </a:r>
            <a:r>
              <a:rPr lang="en-GB" b="1" dirty="0" err="1"/>
              <a:t>Kenntisse</a:t>
            </a:r>
            <a:r>
              <a:rPr lang="en-GB" b="1" dirty="0"/>
              <a:t> </a:t>
            </a:r>
            <a:r>
              <a:rPr lang="en-GB" dirty="0"/>
              <a:t>were not glossed as they were part of the activity.  Their meanings appear on click with the answers, as </a:t>
            </a:r>
            <a:r>
              <a:rPr lang="en-GB" b="1" dirty="0" err="1"/>
              <a:t>Kenntnis</a:t>
            </a:r>
            <a:r>
              <a:rPr lang="en-GB" dirty="0"/>
              <a:t> is Higher tier vocabulary only and this task has been envisaged for F and H students.</a:t>
            </a:r>
          </a:p>
          <a:p>
            <a:r>
              <a:rPr lang="en-GB" dirty="0"/>
              <a:t>4. Students read the text aloud in pairs.  </a:t>
            </a:r>
            <a:br>
              <a:rPr lang="en-GB" dirty="0"/>
            </a:br>
            <a:br>
              <a:rPr lang="en-GB" dirty="0"/>
            </a:br>
            <a:r>
              <a:rPr lang="en-GB" b="1" dirty="0"/>
              <a:t>Note:</a:t>
            </a:r>
            <a:r>
              <a:rPr lang="en-GB" dirty="0"/>
              <a:t> students can do this sentence by sentence initially.  Further rounds of practice could involve playing 3-2-1: students take turn to read aloud, deciding each time whether to say three, two, or just one word each time. The student who says the final word in the text wins. The teacher may also want to hear all students say the text once through, chorally or circulate to listen in to students’ pronunciation and give feedback.</a:t>
            </a:r>
          </a:p>
          <a:p>
            <a:endParaRPr lang="en-GB" dirty="0"/>
          </a:p>
          <a:p>
            <a:r>
              <a:rPr lang="en-GB" b="1" dirty="0"/>
              <a:t>Text length</a:t>
            </a:r>
            <a:r>
              <a:rPr lang="en-GB" dirty="0"/>
              <a:t>: 31 words. Read aloud texts for the new GCSE will be a minimum of 35 words for Foundation, 50 words for Higher.</a:t>
            </a:r>
            <a:br>
              <a:rPr lang="en-GB" dirty="0"/>
            </a:br>
            <a:endParaRPr lang="en-GB" dirty="0"/>
          </a:p>
          <a:p>
            <a:r>
              <a:rPr lang="en-GB" b="1" dirty="0"/>
              <a:t>Attribution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https://www.boeckler.de/de/magazin-mitbestimmung-2744-mein-arbeitsplatz-5526.htm</a:t>
            </a:r>
            <a:br>
              <a:rPr lang="en-GB" b="0" dirty="0"/>
            </a:br>
            <a:r>
              <a:rPr lang="en-GB" b="0" dirty="0"/>
              <a:t>https://www.universitas.org/wp-content/uploads/Universitas_411_web.pdf</a:t>
            </a:r>
            <a:br>
              <a:rPr lang="en-GB" b="0" dirty="0"/>
            </a:br>
            <a:r>
              <a:rPr lang="en-GB" b="0" dirty="0"/>
              <a:t>Picture - https://the-secretary-general.europarl.europa.eu/en/organisation/the-cabinet/head-of-cabinet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16204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F/H</a:t>
            </a:r>
          </a:p>
          <a:p>
            <a:r>
              <a:rPr lang="en-GB" b="1" i="0" dirty="0"/>
              <a:t>Timing</a:t>
            </a:r>
            <a:r>
              <a:rPr lang="en-GB" i="0" dirty="0"/>
              <a:t>: </a:t>
            </a:r>
            <a:r>
              <a:rPr lang="en-GB" b="1" i="0" dirty="0"/>
              <a:t>3 minutes</a:t>
            </a:r>
          </a:p>
          <a:p>
            <a:endParaRPr lang="en-GB" b="1" i="0" dirty="0"/>
          </a:p>
          <a:p>
            <a:r>
              <a:rPr lang="en-GB" b="1" i="0" dirty="0"/>
              <a:t>Aim</a:t>
            </a:r>
            <a:r>
              <a:rPr lang="en-GB" i="0" dirty="0"/>
              <a:t>: to present the present tense of the irregular verb </a:t>
            </a:r>
            <a:r>
              <a:rPr lang="en-GB" b="1" i="0" dirty="0" err="1"/>
              <a:t>wissen</a:t>
            </a:r>
            <a:r>
              <a:rPr lang="en-GB" b="1" i="0" dirty="0"/>
              <a:t> </a:t>
            </a:r>
            <a:r>
              <a:rPr lang="en-GB" i="0" dirty="0"/>
              <a:t>(students know ‘ich </a:t>
            </a:r>
            <a:r>
              <a:rPr lang="en-GB" i="0" dirty="0" err="1"/>
              <a:t>weiß</a:t>
            </a:r>
            <a:r>
              <a:rPr lang="en-GB" i="0" dirty="0"/>
              <a:t>’ and ‘</a:t>
            </a:r>
            <a:r>
              <a:rPr lang="en-GB" i="0" dirty="0" err="1"/>
              <a:t>wissen</a:t>
            </a:r>
            <a:r>
              <a:rPr lang="en-GB" i="0" dirty="0"/>
              <a:t>’ from KS3) and recap the pattern of endings for weak verbs in the present tense, with </a:t>
            </a:r>
            <a:r>
              <a:rPr lang="en-GB" b="1" i="0" dirty="0" err="1"/>
              <a:t>kennen</a:t>
            </a:r>
            <a:r>
              <a:rPr lang="en-GB" i="0" dirty="0"/>
              <a:t>.</a:t>
            </a:r>
          </a:p>
          <a:p>
            <a:endParaRPr lang="en-GB" b="1" i="0" dirty="0"/>
          </a:p>
          <a:p>
            <a:r>
              <a:rPr lang="en-GB" b="1" i="0" dirty="0"/>
              <a:t>Procedure</a:t>
            </a:r>
            <a:r>
              <a:rPr lang="en-GB" i="0" dirty="0"/>
              <a:t>:</a:t>
            </a:r>
            <a:br>
              <a:rPr lang="en-GB" i="0" dirty="0"/>
            </a:br>
            <a:r>
              <a:rPr lang="en-GB" i="0" dirty="0"/>
              <a:t>1. Click to present the information step by step.</a:t>
            </a:r>
          </a:p>
          <a:p>
            <a:r>
              <a:rPr lang="en-GB" i="0" dirty="0"/>
              <a:t>2. Elicit the English forms of </a:t>
            </a:r>
            <a:r>
              <a:rPr lang="en-GB" b="1" i="0" dirty="0" err="1"/>
              <a:t>wissen</a:t>
            </a:r>
            <a:r>
              <a:rPr lang="en-GB" b="1" i="0" dirty="0"/>
              <a:t> </a:t>
            </a:r>
            <a:r>
              <a:rPr lang="en-GB" i="0" dirty="0"/>
              <a:t>and German forms of </a:t>
            </a:r>
            <a:r>
              <a:rPr lang="en-GB" b="1" i="0" dirty="0" err="1"/>
              <a:t>kennen</a:t>
            </a:r>
            <a:r>
              <a:rPr lang="en-GB" i="0" dirty="0"/>
              <a:t> from students. As </a:t>
            </a:r>
            <a:r>
              <a:rPr lang="en-GB" b="1" i="0" dirty="0" err="1"/>
              <a:t>wissen</a:t>
            </a:r>
            <a:r>
              <a:rPr lang="en-GB" b="1" i="0" dirty="0"/>
              <a:t> </a:t>
            </a:r>
            <a:r>
              <a:rPr lang="en-GB" i="0" dirty="0"/>
              <a:t>is mostly new, teachers will reveal the German and elicit the English at this stage.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25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F/H</a:t>
            </a:r>
          </a:p>
          <a:p>
            <a:r>
              <a:rPr lang="en-GB" b="1" i="0" dirty="0"/>
              <a:t>Timing: 3 minutes</a:t>
            </a:r>
            <a:br>
              <a:rPr lang="en-GB" b="1" i="0" dirty="0"/>
            </a:br>
            <a:br>
              <a:rPr lang="en-GB" b="1" i="0" dirty="0"/>
            </a:br>
            <a:r>
              <a:rPr lang="en-GB" b="1" i="0" dirty="0"/>
              <a:t>Aim: </a:t>
            </a:r>
            <a:r>
              <a:rPr lang="en-GB" b="0" i="0" dirty="0"/>
              <a:t>to learn the differences between </a:t>
            </a:r>
            <a:r>
              <a:rPr lang="en-GB" b="1" i="0" dirty="0" err="1"/>
              <a:t>wissen</a:t>
            </a:r>
            <a:r>
              <a:rPr lang="en-GB" b="0" i="0" dirty="0"/>
              <a:t>, </a:t>
            </a:r>
            <a:r>
              <a:rPr lang="en-GB" b="1" i="0" dirty="0" err="1"/>
              <a:t>kennen</a:t>
            </a:r>
            <a:r>
              <a:rPr lang="en-GB" b="0" i="0" dirty="0"/>
              <a:t>, </a:t>
            </a:r>
            <a:r>
              <a:rPr lang="en-GB" b="1" i="0" dirty="0" err="1"/>
              <a:t>können</a:t>
            </a:r>
            <a:r>
              <a:rPr lang="en-GB" b="0" i="0" dirty="0"/>
              <a:t>.</a:t>
            </a:r>
          </a:p>
          <a:p>
            <a:endParaRPr lang="en-GB" b="0" i="0" dirty="0"/>
          </a:p>
          <a:p>
            <a:r>
              <a:rPr lang="en-GB" b="1" i="0" dirty="0"/>
              <a:t>Procedure:</a:t>
            </a:r>
            <a:br>
              <a:rPr lang="en-GB" i="0" dirty="0"/>
            </a:br>
            <a:r>
              <a:rPr lang="en-GB" i="0" dirty="0"/>
              <a:t>Click through the explanation of how to use these three verbs.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66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F/H</a:t>
            </a:r>
          </a:p>
          <a:p>
            <a:br>
              <a:rPr lang="en-GB" b="1" i="0" dirty="0"/>
            </a:br>
            <a:r>
              <a:rPr lang="en-GB" b="1" i="0" dirty="0"/>
              <a:t>Timing: 6 minutes</a:t>
            </a:r>
            <a:br>
              <a:rPr lang="en-GB" b="1" i="0" dirty="0"/>
            </a:br>
            <a:br>
              <a:rPr lang="en-GB" b="1" i="0" dirty="0"/>
            </a:br>
            <a:r>
              <a:rPr lang="en-GB" b="1" i="0" dirty="0"/>
              <a:t>Aim: </a:t>
            </a:r>
            <a:r>
              <a:rPr lang="en-GB" b="0" i="0" dirty="0"/>
              <a:t>to practise written differentiation between </a:t>
            </a:r>
            <a:r>
              <a:rPr lang="en-GB" b="1" i="0" dirty="0" err="1"/>
              <a:t>wissen</a:t>
            </a:r>
            <a:r>
              <a:rPr lang="en-GB" b="0" i="0" dirty="0"/>
              <a:t> and </a:t>
            </a:r>
            <a:r>
              <a:rPr lang="en-GB" b="1" i="0" dirty="0" err="1"/>
              <a:t>kennen</a:t>
            </a:r>
            <a:r>
              <a:rPr lang="en-GB" b="0" i="0" dirty="0"/>
              <a:t>; to practise correct identification of the sentence subject and written production of the appropriate verb form. Note that the activity includes only the </a:t>
            </a:r>
            <a:r>
              <a:rPr lang="en-GB" b="1" i="0" dirty="0"/>
              <a:t>ich</a:t>
            </a:r>
            <a:r>
              <a:rPr lang="en-GB" b="0" i="0" dirty="0"/>
              <a:t> and </a:t>
            </a:r>
            <a:r>
              <a:rPr lang="en-GB" b="1" i="0" dirty="0"/>
              <a:t>du </a:t>
            </a:r>
            <a:r>
              <a:rPr lang="en-GB" b="0" i="0" dirty="0"/>
              <a:t>forms of each verb.</a:t>
            </a:r>
            <a:br>
              <a:rPr lang="en-GB" i="0" dirty="0"/>
            </a:br>
            <a:br>
              <a:rPr lang="en-GB" i="0" dirty="0"/>
            </a:br>
            <a:r>
              <a:rPr lang="en-GB" b="1" i="0" dirty="0"/>
              <a:t>Procedure:</a:t>
            </a:r>
            <a:br>
              <a:rPr lang="en-GB" i="0" dirty="0"/>
            </a:br>
            <a:r>
              <a:rPr lang="en-GB" i="0" dirty="0"/>
              <a:t>1. Explain the task. Katja’s cousin Piotr has written to her to invite her to Poland. </a:t>
            </a:r>
          </a:p>
          <a:p>
            <a:r>
              <a:rPr lang="en-GB" i="0" dirty="0"/>
              <a:t>2. Using their knowledge of </a:t>
            </a:r>
            <a:r>
              <a:rPr lang="en-GB" b="1" i="0" dirty="0" err="1"/>
              <a:t>wissen</a:t>
            </a:r>
            <a:r>
              <a:rPr lang="en-GB" i="0" dirty="0"/>
              <a:t> and </a:t>
            </a:r>
            <a:r>
              <a:rPr lang="en-GB" b="1" i="0" dirty="0" err="1"/>
              <a:t>kennen</a:t>
            </a:r>
            <a:r>
              <a:rPr lang="en-GB" i="0" dirty="0"/>
              <a:t>, students fill the blanks.</a:t>
            </a:r>
          </a:p>
          <a:p>
            <a:r>
              <a:rPr lang="en-GB" i="0"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German): </a:t>
            </a:r>
            <a:br>
              <a:rPr lang="en-GB" baseline="0" dirty="0"/>
            </a:br>
            <a:r>
              <a:rPr lang="en-GB" baseline="0" dirty="0" err="1"/>
              <a:t>ändern</a:t>
            </a:r>
            <a:r>
              <a:rPr lang="en-GB" baseline="0" dirty="0"/>
              <a:t> [448] Cousin [4837] </a:t>
            </a:r>
            <a:r>
              <a:rPr lang="en-GB" baseline="0" dirty="0" err="1"/>
              <a:t>kennenlernen</a:t>
            </a:r>
            <a:r>
              <a:rPr lang="en-GB" baseline="0" dirty="0"/>
              <a:t> [n/a] </a:t>
            </a:r>
            <a:r>
              <a:rPr lang="en-GB" baseline="0" dirty="0" err="1"/>
              <a:t>polnisch</a:t>
            </a:r>
            <a:r>
              <a:rPr lang="en-GB" baseline="0" dirty="0"/>
              <a:t> [3237]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97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dirty="0"/>
            </a:br>
            <a:endParaRPr lang="en-GB" i="0" dirty="0"/>
          </a:p>
          <a:p>
            <a:r>
              <a:rPr lang="en-GB" b="1" i="0" dirty="0"/>
              <a:t>Timing: 8 minutes</a:t>
            </a:r>
          </a:p>
          <a:p>
            <a:br>
              <a:rPr lang="en-GB" b="1" i="0" dirty="0"/>
            </a:br>
            <a:r>
              <a:rPr lang="en-GB" b="1" i="0" dirty="0"/>
              <a:t>Aim: </a:t>
            </a:r>
            <a:r>
              <a:rPr lang="en-GB" b="0" i="0" dirty="0"/>
              <a:t>to practise the distinction between </a:t>
            </a:r>
            <a:r>
              <a:rPr lang="en-GB" b="1" i="0" dirty="0" err="1"/>
              <a:t>wissen</a:t>
            </a:r>
            <a:r>
              <a:rPr lang="en-GB" b="1" i="0" dirty="0"/>
              <a:t>, </a:t>
            </a:r>
            <a:r>
              <a:rPr lang="en-GB" b="1" i="0" dirty="0" err="1"/>
              <a:t>kennen</a:t>
            </a:r>
            <a:r>
              <a:rPr lang="en-GB" b="0" i="0" dirty="0"/>
              <a:t> and </a:t>
            </a:r>
            <a:r>
              <a:rPr lang="en-GB" b="1" i="0" dirty="0" err="1"/>
              <a:t>können</a:t>
            </a:r>
            <a:r>
              <a:rPr lang="en-GB" b="0" i="0" dirty="0"/>
              <a:t>, based on the meaning of other words in the sentence.</a:t>
            </a:r>
            <a:br>
              <a:rPr lang="en-GB" i="0" dirty="0"/>
            </a:br>
            <a:br>
              <a:rPr lang="en-GB" i="0" dirty="0"/>
            </a:br>
            <a:r>
              <a:rPr lang="en-GB" b="1" i="0" dirty="0"/>
              <a:t>Procedure:</a:t>
            </a:r>
            <a:br>
              <a:rPr lang="en-GB" i="0" dirty="0"/>
            </a:br>
            <a:r>
              <a:rPr lang="en-GB" i="0" dirty="0"/>
              <a:t>1. Explain the task. Katja is learning Polish in an evening course. It is the start of class and everyone is talking. Students decide whether the gap should be </a:t>
            </a:r>
            <a:r>
              <a:rPr lang="en-GB" b="1" i="0" dirty="0" err="1"/>
              <a:t>wissen</a:t>
            </a:r>
            <a:r>
              <a:rPr lang="en-GB" i="0" dirty="0"/>
              <a:t>, </a:t>
            </a:r>
            <a:r>
              <a:rPr lang="en-GB" b="1" i="0" dirty="0" err="1"/>
              <a:t>kennen</a:t>
            </a:r>
            <a:r>
              <a:rPr lang="en-GB" i="0" dirty="0"/>
              <a:t> or </a:t>
            </a:r>
            <a:r>
              <a:rPr lang="en-GB" b="1" i="0" dirty="0" err="1"/>
              <a:t>können</a:t>
            </a:r>
            <a:r>
              <a:rPr lang="en-GB" i="0" dirty="0"/>
              <a:t>, based on what they have learned.</a:t>
            </a:r>
          </a:p>
          <a:p>
            <a:r>
              <a:rPr lang="en-GB" i="0" dirty="0"/>
              <a:t>2. Click on each audio button to hear a sentence. </a:t>
            </a:r>
          </a:p>
          <a:p>
            <a:r>
              <a:rPr lang="en-GB" i="0" dirty="0"/>
              <a:t>3. Students decide whether the gap should be </a:t>
            </a:r>
            <a:r>
              <a:rPr lang="en-GB" b="1" i="0" dirty="0" err="1"/>
              <a:t>wissen</a:t>
            </a:r>
            <a:r>
              <a:rPr lang="en-GB" i="0" dirty="0"/>
              <a:t>, </a:t>
            </a:r>
            <a:r>
              <a:rPr lang="en-GB" b="1" i="0" dirty="0" err="1"/>
              <a:t>kennen</a:t>
            </a:r>
            <a:r>
              <a:rPr lang="en-GB" i="0" dirty="0"/>
              <a:t> or </a:t>
            </a:r>
            <a:r>
              <a:rPr lang="en-GB" b="1" i="0" dirty="0" err="1"/>
              <a:t>können</a:t>
            </a:r>
            <a:r>
              <a:rPr lang="en-GB" b="1" i="0" dirty="0"/>
              <a:t>, </a:t>
            </a:r>
            <a:r>
              <a:rPr lang="en-GB" b="0" i="0" dirty="0"/>
              <a:t>based on their understanding of the other words in the sentence.</a:t>
            </a:r>
          </a:p>
          <a:p>
            <a:r>
              <a:rPr lang="en-GB" i="0" dirty="0"/>
              <a:t>4. Click to reveal answers and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sz="1200" dirty="0" err="1">
                <a:solidFill>
                  <a:srgbClr val="115076"/>
                </a:solidFill>
              </a:rPr>
              <a:t>Ihr</a:t>
            </a:r>
            <a:r>
              <a:rPr lang="en-GB" sz="1200" dirty="0">
                <a:solidFill>
                  <a:srgbClr val="115076"/>
                </a:solidFill>
              </a:rPr>
              <a:t> </a:t>
            </a:r>
            <a:r>
              <a:rPr lang="en-GB" sz="1200" dirty="0" err="1">
                <a:solidFill>
                  <a:srgbClr val="115076"/>
                </a:solidFill>
              </a:rPr>
              <a:t>sollt</a:t>
            </a:r>
            <a:r>
              <a:rPr lang="en-GB" sz="1200" dirty="0">
                <a:solidFill>
                  <a:srgbClr val="115076"/>
                </a:solidFill>
              </a:rPr>
              <a:t> [</a:t>
            </a:r>
            <a:r>
              <a:rPr lang="en-GB" sz="1200" dirty="0" err="1">
                <a:solidFill>
                  <a:srgbClr val="115076"/>
                </a:solidFill>
              </a:rPr>
              <a:t>wissen</a:t>
            </a:r>
            <a:r>
              <a:rPr lang="en-GB" sz="1200" dirty="0">
                <a:solidFill>
                  <a:srgbClr val="115076"/>
                </a:solidFill>
              </a:rPr>
              <a:t>], </a:t>
            </a:r>
            <a:r>
              <a:rPr lang="en-GB" sz="1200" dirty="0" err="1">
                <a:solidFill>
                  <a:srgbClr val="115076"/>
                </a:solidFill>
              </a:rPr>
              <a:t>dass</a:t>
            </a:r>
            <a:r>
              <a:rPr lang="en-GB" sz="1200" dirty="0">
                <a:solidFill>
                  <a:srgbClr val="115076"/>
                </a:solidFill>
              </a:rPr>
              <a:t> </a:t>
            </a:r>
            <a:r>
              <a:rPr lang="en-GB" sz="1200" dirty="0" err="1">
                <a:solidFill>
                  <a:srgbClr val="115076"/>
                </a:solidFill>
              </a:rPr>
              <a:t>dieser</a:t>
            </a:r>
            <a:r>
              <a:rPr lang="en-GB" sz="1200" dirty="0">
                <a:solidFill>
                  <a:srgbClr val="115076"/>
                </a:solidFill>
              </a:rPr>
              <a:t> </a:t>
            </a:r>
            <a:r>
              <a:rPr lang="en-GB" sz="1200" dirty="0" err="1">
                <a:solidFill>
                  <a:srgbClr val="115076"/>
                </a:solidFill>
              </a:rPr>
              <a:t>Kurs</a:t>
            </a:r>
            <a:r>
              <a:rPr lang="en-GB" sz="1200" dirty="0">
                <a:solidFill>
                  <a:srgbClr val="115076"/>
                </a:solidFill>
              </a:rPr>
              <a:t> </a:t>
            </a:r>
            <a:r>
              <a:rPr lang="en-GB" sz="1200" dirty="0" err="1">
                <a:solidFill>
                  <a:srgbClr val="115076"/>
                </a:solidFill>
              </a:rPr>
              <a:t>nicht</a:t>
            </a:r>
            <a:r>
              <a:rPr lang="en-GB" sz="1200" dirty="0">
                <a:solidFill>
                  <a:srgbClr val="115076"/>
                </a:solidFill>
              </a:rPr>
              <a:t> </a:t>
            </a:r>
            <a:r>
              <a:rPr lang="en-GB" sz="1200" dirty="0" err="1">
                <a:solidFill>
                  <a:srgbClr val="115076"/>
                </a:solidFill>
              </a:rPr>
              <a:t>einfach</a:t>
            </a:r>
            <a:r>
              <a:rPr lang="en-GB" sz="1200" dirty="0">
                <a:solidFill>
                  <a:srgbClr val="115076"/>
                </a:solidFill>
              </a:rPr>
              <a:t> </a:t>
            </a:r>
            <a:r>
              <a:rPr lang="en-GB" sz="1200" dirty="0" err="1">
                <a:solidFill>
                  <a:srgbClr val="115076"/>
                </a:solidFill>
              </a:rPr>
              <a:t>ist</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2. Hallo! Ich bin Stefan, und [</a:t>
            </a:r>
            <a:r>
              <a:rPr lang="en-GB" sz="1200" dirty="0" err="1">
                <a:solidFill>
                  <a:srgbClr val="115076"/>
                </a:solidFill>
              </a:rPr>
              <a:t>kennst</a:t>
            </a:r>
            <a:r>
              <a:rPr lang="en-GB" sz="1200" dirty="0">
                <a:solidFill>
                  <a:srgbClr val="115076"/>
                </a:solidFill>
              </a:rPr>
              <a:t>] du Tobias?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3. Ich [</a:t>
            </a:r>
            <a:r>
              <a:rPr lang="en-GB" sz="1200" dirty="0" err="1">
                <a:solidFill>
                  <a:srgbClr val="115076"/>
                </a:solidFill>
              </a:rPr>
              <a:t>kann</a:t>
            </a:r>
            <a:r>
              <a:rPr lang="en-GB" sz="1200" dirty="0">
                <a:solidFill>
                  <a:srgbClr val="115076"/>
                </a:solidFill>
              </a:rPr>
              <a:t>] </a:t>
            </a:r>
            <a:r>
              <a:rPr lang="en-GB" sz="1200" dirty="0" err="1">
                <a:solidFill>
                  <a:srgbClr val="115076"/>
                </a:solidFill>
              </a:rPr>
              <a:t>diese</a:t>
            </a:r>
            <a:r>
              <a:rPr lang="en-GB" sz="1200" dirty="0">
                <a:solidFill>
                  <a:srgbClr val="115076"/>
                </a:solidFill>
              </a:rPr>
              <a:t> </a:t>
            </a:r>
            <a:r>
              <a:rPr lang="en-GB" sz="1200" dirty="0" err="1">
                <a:solidFill>
                  <a:srgbClr val="115076"/>
                </a:solidFill>
              </a:rPr>
              <a:t>Wörter</a:t>
            </a:r>
            <a:r>
              <a:rPr lang="en-GB" sz="1200" dirty="0">
                <a:solidFill>
                  <a:srgbClr val="115076"/>
                </a:solidFill>
              </a:rPr>
              <a:t> gar </a:t>
            </a:r>
            <a:r>
              <a:rPr lang="en-GB" sz="1200" dirty="0" err="1">
                <a:solidFill>
                  <a:srgbClr val="115076"/>
                </a:solidFill>
              </a:rPr>
              <a:t>nicht</a:t>
            </a:r>
            <a:r>
              <a:rPr lang="en-GB" sz="1200" dirty="0">
                <a:solidFill>
                  <a:srgbClr val="115076"/>
                </a:solidFill>
              </a:rPr>
              <a:t> </a:t>
            </a:r>
            <a:r>
              <a:rPr lang="en-GB" sz="1200" dirty="0" err="1">
                <a:solidFill>
                  <a:srgbClr val="115076"/>
                </a:solidFill>
              </a:rPr>
              <a:t>sagen</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4. [</a:t>
            </a:r>
            <a:r>
              <a:rPr lang="en-GB" sz="1200" dirty="0" err="1">
                <a:solidFill>
                  <a:srgbClr val="115076"/>
                </a:solidFill>
              </a:rPr>
              <a:t>Kannst</a:t>
            </a:r>
            <a:r>
              <a:rPr lang="en-GB" sz="1200" dirty="0">
                <a:solidFill>
                  <a:srgbClr val="115076"/>
                </a:solidFill>
              </a:rPr>
              <a:t>] du dieses Buch </a:t>
            </a:r>
            <a:r>
              <a:rPr lang="en-GB" sz="1200" dirty="0" err="1">
                <a:solidFill>
                  <a:srgbClr val="115076"/>
                </a:solidFill>
              </a:rPr>
              <a:t>lesen</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5. Ich [</a:t>
            </a:r>
            <a:r>
              <a:rPr lang="en-GB" sz="1200" dirty="0" err="1">
                <a:solidFill>
                  <a:srgbClr val="115076"/>
                </a:solidFill>
              </a:rPr>
              <a:t>weiß</a:t>
            </a:r>
            <a:r>
              <a:rPr lang="en-GB" sz="1200" dirty="0">
                <a:solidFill>
                  <a:srgbClr val="115076"/>
                </a:solidFill>
              </a:rPr>
              <a:t>], </a:t>
            </a:r>
            <a:r>
              <a:rPr lang="en-GB" sz="1200" dirty="0" err="1">
                <a:solidFill>
                  <a:srgbClr val="115076"/>
                </a:solidFill>
              </a:rPr>
              <a:t>dass</a:t>
            </a:r>
            <a:r>
              <a:rPr lang="en-GB" sz="1200" dirty="0">
                <a:solidFill>
                  <a:srgbClr val="115076"/>
                </a:solidFill>
              </a:rPr>
              <a:t> ich </a:t>
            </a:r>
            <a:r>
              <a:rPr lang="en-GB" sz="1200" dirty="0" err="1">
                <a:solidFill>
                  <a:srgbClr val="115076"/>
                </a:solidFill>
              </a:rPr>
              <a:t>sehr</a:t>
            </a:r>
            <a:r>
              <a:rPr lang="en-GB" sz="1200" dirty="0">
                <a:solidFill>
                  <a:srgbClr val="115076"/>
                </a:solidFill>
              </a:rPr>
              <a:t> hart </a:t>
            </a:r>
            <a:r>
              <a:rPr lang="en-GB" sz="1200" dirty="0" err="1">
                <a:solidFill>
                  <a:srgbClr val="115076"/>
                </a:solidFill>
              </a:rPr>
              <a:t>arbeite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6. Ich [</a:t>
            </a:r>
            <a:r>
              <a:rPr lang="en-GB" sz="1200" dirty="0" err="1">
                <a:solidFill>
                  <a:srgbClr val="115076"/>
                </a:solidFill>
              </a:rPr>
              <a:t>kenne</a:t>
            </a:r>
            <a:r>
              <a:rPr lang="en-GB" sz="1200" dirty="0">
                <a:solidFill>
                  <a:srgbClr val="115076"/>
                </a:solidFill>
              </a:rPr>
              <a:t>] </a:t>
            </a:r>
            <a:r>
              <a:rPr lang="en-GB" sz="1200" dirty="0" err="1">
                <a:solidFill>
                  <a:srgbClr val="115076"/>
                </a:solidFill>
              </a:rPr>
              <a:t>viele</a:t>
            </a:r>
            <a:r>
              <a:rPr lang="en-GB" sz="1200" dirty="0">
                <a:solidFill>
                  <a:srgbClr val="115076"/>
                </a:solidFill>
              </a:rPr>
              <a:t> </a:t>
            </a:r>
            <a:r>
              <a:rPr lang="en-GB" sz="1200" dirty="0" err="1">
                <a:solidFill>
                  <a:srgbClr val="115076"/>
                </a:solidFill>
              </a:rPr>
              <a:t>polnische</a:t>
            </a:r>
            <a:r>
              <a:rPr lang="en-GB" sz="1200" dirty="0">
                <a:solidFill>
                  <a:srgbClr val="115076"/>
                </a:solidFill>
              </a:rPr>
              <a:t> </a:t>
            </a:r>
            <a:r>
              <a:rPr lang="en-GB" sz="1200" dirty="0" err="1">
                <a:solidFill>
                  <a:srgbClr val="115076"/>
                </a:solidFill>
              </a:rPr>
              <a:t>Sätze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7. [</a:t>
            </a:r>
            <a:r>
              <a:rPr lang="en-GB" sz="1200" dirty="0" err="1">
                <a:solidFill>
                  <a:srgbClr val="115076"/>
                </a:solidFill>
              </a:rPr>
              <a:t>Kennst</a:t>
            </a:r>
            <a:r>
              <a:rPr lang="en-GB" sz="1200" dirty="0">
                <a:solidFill>
                  <a:srgbClr val="115076"/>
                </a:solidFill>
              </a:rPr>
              <a:t>] du </a:t>
            </a:r>
            <a:r>
              <a:rPr lang="en-GB" sz="1200" dirty="0" err="1">
                <a:solidFill>
                  <a:srgbClr val="115076"/>
                </a:solidFill>
              </a:rPr>
              <a:t>deine</a:t>
            </a:r>
            <a:r>
              <a:rPr lang="en-GB" sz="1200" dirty="0">
                <a:solidFill>
                  <a:srgbClr val="115076"/>
                </a:solidFill>
              </a:rPr>
              <a:t> </a:t>
            </a:r>
            <a:r>
              <a:rPr lang="en-GB" sz="1200" dirty="0" err="1">
                <a:solidFill>
                  <a:srgbClr val="115076"/>
                </a:solidFill>
              </a:rPr>
              <a:t>polnische</a:t>
            </a:r>
            <a:r>
              <a:rPr lang="en-GB" sz="1200" dirty="0">
                <a:solidFill>
                  <a:srgbClr val="115076"/>
                </a:solidFill>
              </a:rPr>
              <a:t> </a:t>
            </a:r>
            <a:r>
              <a:rPr lang="en-GB" sz="1200" dirty="0" err="1">
                <a:solidFill>
                  <a:srgbClr val="115076"/>
                </a:solidFill>
              </a:rPr>
              <a:t>Familie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8. [</a:t>
            </a:r>
            <a:r>
              <a:rPr lang="en-GB" sz="1200" dirty="0" err="1">
                <a:solidFill>
                  <a:srgbClr val="115076"/>
                </a:solidFill>
              </a:rPr>
              <a:t>Weißt</a:t>
            </a:r>
            <a:r>
              <a:rPr lang="en-GB" sz="1200" dirty="0">
                <a:solidFill>
                  <a:srgbClr val="115076"/>
                </a:solidFill>
              </a:rPr>
              <a:t>] du, </a:t>
            </a:r>
            <a:r>
              <a:rPr lang="en-GB" sz="1200" dirty="0" err="1">
                <a:solidFill>
                  <a:srgbClr val="115076"/>
                </a:solidFill>
              </a:rPr>
              <a:t>wie</a:t>
            </a:r>
            <a:r>
              <a:rPr lang="en-GB" sz="1200" dirty="0">
                <a:solidFill>
                  <a:srgbClr val="115076"/>
                </a:solidFill>
              </a:rPr>
              <a:t> ich </a:t>
            </a:r>
            <a:r>
              <a:rPr lang="en-GB" sz="1200" dirty="0" err="1">
                <a:solidFill>
                  <a:srgbClr val="115076"/>
                </a:solidFill>
              </a:rPr>
              <a:t>mein</a:t>
            </a:r>
            <a:r>
              <a:rPr lang="en-GB" sz="1200" dirty="0">
                <a:solidFill>
                  <a:srgbClr val="115076"/>
                </a:solidFill>
              </a:rPr>
              <a:t> </a:t>
            </a:r>
            <a:r>
              <a:rPr lang="en-GB" sz="1200" dirty="0" err="1">
                <a:solidFill>
                  <a:srgbClr val="115076"/>
                </a:solidFill>
              </a:rPr>
              <a:t>Polnisch</a:t>
            </a:r>
            <a:r>
              <a:rPr lang="en-GB" sz="1200" dirty="0">
                <a:solidFill>
                  <a:srgbClr val="115076"/>
                </a:solidFill>
              </a:rPr>
              <a:t> schnell </a:t>
            </a:r>
            <a:r>
              <a:rPr lang="en-GB" sz="1200" dirty="0" err="1">
                <a:solidFill>
                  <a:srgbClr val="115076"/>
                </a:solidFill>
              </a:rPr>
              <a:t>verbessere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German): </a:t>
            </a:r>
            <a:br>
              <a:rPr lang="en-GB" baseline="0" dirty="0"/>
            </a:br>
            <a:r>
              <a:rPr lang="en-GB" baseline="0" dirty="0"/>
              <a:t>hart [728]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endParaRPr lang="en-GB" b="1" dirty="0"/>
          </a:p>
          <a:p>
            <a:r>
              <a:rPr lang="en-GB" b="1" dirty="0"/>
              <a:t>Timing: 8 minutes</a:t>
            </a:r>
          </a:p>
          <a:p>
            <a:br>
              <a:rPr lang="en-GB" b="1" dirty="0"/>
            </a:br>
            <a:r>
              <a:rPr lang="en-GB" b="1" dirty="0"/>
              <a:t>Aim: </a:t>
            </a:r>
            <a:r>
              <a:rPr lang="en-GB" b="0" dirty="0"/>
              <a:t>to practise the difference between </a:t>
            </a:r>
            <a:r>
              <a:rPr lang="en-GB" b="1" dirty="0" err="1"/>
              <a:t>wissen</a:t>
            </a:r>
            <a:r>
              <a:rPr lang="en-GB" b="0" dirty="0"/>
              <a:t>, </a:t>
            </a:r>
            <a:r>
              <a:rPr lang="en-GB" b="1" dirty="0" err="1"/>
              <a:t>kennen</a:t>
            </a:r>
            <a:r>
              <a:rPr lang="en-GB" b="0" dirty="0"/>
              <a:t>, </a:t>
            </a:r>
            <a:r>
              <a:rPr lang="en-GB" b="1" dirty="0" err="1"/>
              <a:t>können</a:t>
            </a:r>
            <a:r>
              <a:rPr lang="en-GB" b="0" dirty="0"/>
              <a:t>.</a:t>
            </a:r>
            <a:br>
              <a:rPr lang="en-GB" dirty="0"/>
            </a:br>
            <a:br>
              <a:rPr lang="en-GB" dirty="0"/>
            </a:br>
            <a:r>
              <a:rPr lang="en-GB" b="1" dirty="0"/>
              <a:t>Procedure:</a:t>
            </a:r>
            <a:br>
              <a:rPr lang="en-GB" dirty="0"/>
            </a:br>
            <a:r>
              <a:rPr lang="en-GB" dirty="0"/>
              <a:t>1. Explain the task. Katja is writing to Mia to tell her about her plans for next summer. </a:t>
            </a:r>
          </a:p>
          <a:p>
            <a:r>
              <a:rPr lang="en-GB" dirty="0"/>
              <a:t>2. Students help her out by deciding whether each sentence should start with </a:t>
            </a:r>
            <a:r>
              <a:rPr lang="en-GB" b="1" dirty="0"/>
              <a:t>ich </a:t>
            </a:r>
            <a:r>
              <a:rPr lang="en-GB" b="1" dirty="0" err="1"/>
              <a:t>kenne</a:t>
            </a:r>
            <a:r>
              <a:rPr lang="en-GB" dirty="0"/>
              <a:t>, </a:t>
            </a:r>
            <a:r>
              <a:rPr lang="en-GB" b="1" dirty="0"/>
              <a:t>ich </a:t>
            </a:r>
            <a:r>
              <a:rPr lang="en-GB" b="1" dirty="0" err="1"/>
              <a:t>weiß</a:t>
            </a:r>
            <a:r>
              <a:rPr lang="en-GB" b="1" dirty="0"/>
              <a:t> </a:t>
            </a:r>
            <a:r>
              <a:rPr lang="en-GB" dirty="0"/>
              <a:t>or ich </a:t>
            </a:r>
            <a:r>
              <a:rPr lang="en-GB" b="1" dirty="0" err="1"/>
              <a:t>kann</a:t>
            </a:r>
            <a:r>
              <a:rPr lang="en-GB" dirty="0"/>
              <a:t>.</a:t>
            </a:r>
          </a:p>
          <a:p>
            <a:r>
              <a:rPr lang="en-GB" dirty="0"/>
              <a:t>3. Remember that some sentence beginnings may change the word order of the sentence endings!</a:t>
            </a:r>
          </a:p>
          <a:p>
            <a:r>
              <a:rPr lang="en-GB" dirty="0"/>
              <a:t>4. Click to reveal answers. Word order changes appear in italics.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German): </a:t>
            </a:r>
            <a:br>
              <a:rPr lang="en-GB" baseline="0" dirty="0"/>
            </a:br>
            <a:r>
              <a:rPr lang="en-GB" baseline="0" dirty="0"/>
              <a:t>Meister [1749]</a:t>
            </a:r>
            <a:br>
              <a:rPr lang="en-GB" baseline="0" dirty="0"/>
            </a:br>
            <a:r>
              <a:rPr lang="en-GB" baseline="0" dirty="0"/>
              <a:t>Note that </a:t>
            </a:r>
            <a:r>
              <a:rPr lang="en-GB" baseline="0" dirty="0" err="1"/>
              <a:t>Übung</a:t>
            </a:r>
            <a:r>
              <a:rPr lang="en-GB" baseline="0" dirty="0"/>
              <a:t> [1434] was introduced in Week 3 but is higher only. However, </a:t>
            </a:r>
            <a:r>
              <a:rPr lang="en-GB" baseline="0" dirty="0" err="1"/>
              <a:t>üben</a:t>
            </a:r>
            <a:r>
              <a:rPr lang="en-GB" baseline="0" dirty="0"/>
              <a:t> (F/H) is known from Y9 and </a:t>
            </a:r>
            <a:r>
              <a:rPr lang="en-GB" baseline="0" dirty="0" err="1"/>
              <a:t>Übung</a:t>
            </a:r>
            <a:r>
              <a:rPr lang="en-GB" baseline="0" dirty="0"/>
              <a:t> fits Word Pattern 5: </a:t>
            </a:r>
            <a:r>
              <a:rPr lang="en-US" baseline="0" dirty="0"/>
              <a:t>Add suffix -</a:t>
            </a:r>
            <a:r>
              <a:rPr lang="en-US" baseline="0" dirty="0" err="1"/>
              <a:t>ung</a:t>
            </a:r>
            <a:r>
              <a:rPr lang="en-US" baseline="0" dirty="0"/>
              <a:t> to a verb stem to change into nouns with equivalent and transparent meaning (e.g., </a:t>
            </a:r>
            <a:r>
              <a:rPr lang="en-US" baseline="0" dirty="0" err="1"/>
              <a:t>lösen</a:t>
            </a:r>
            <a:r>
              <a:rPr lang="en-US" baseline="0" dirty="0"/>
              <a:t> --&gt; die </a:t>
            </a:r>
            <a:r>
              <a:rPr lang="en-US" baseline="0" dirty="0" err="1"/>
              <a:t>Lösung</a:t>
            </a:r>
            <a:r>
              <a:rPr lang="en-US" baseline="0" dirty="0"/>
              <a:t>)</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531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3.xml"/><Relationship Id="rId16" Type="http://schemas.openxmlformats.org/officeDocument/2006/relationships/audio" Target="../media/audio14.wav"/><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gif"/><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2.png"/><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image" Target="../media/image13.gif"/><Relationship Id="rId9" Type="http://schemas.openxmlformats.org/officeDocument/2006/relationships/audio" Target="../media/audio21.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802A7C-4F36-0D8A-28F0-31FE07FE60E1}"/>
              </a:ext>
            </a:extLst>
          </p:cNvPr>
          <p:cNvSpPr>
            <a:spLocks noGrp="1"/>
          </p:cNvSpPr>
          <p:nvPr>
            <p:ph type="body" sz="quarter" idx="12"/>
          </p:nvPr>
        </p:nvSpPr>
        <p:spPr>
          <a:xfrm>
            <a:off x="-14476" y="5361206"/>
            <a:ext cx="5534749"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srgbClr val="525050"/>
                </a:solidFill>
                <a:latin typeface="Century Gothic" panose="020B0502020202020204" pitchFamily="34" charset="0"/>
              </a:rPr>
              <a:t>Date updated: 15/11/22</a:t>
            </a: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a:p>
            <a:endParaRPr lang="en-GB" dirty="0">
              <a:solidFill>
                <a:srgbClr val="525050"/>
              </a:solidFill>
            </a:endParaRPr>
          </a:p>
        </p:txBody>
      </p:sp>
      <p:sp>
        <p:nvSpPr>
          <p:cNvPr id="3" name="Text Placeholder 2">
            <a:extLst>
              <a:ext uri="{FF2B5EF4-FFF2-40B4-BE49-F238E27FC236}">
                <a16:creationId xmlns:a16="http://schemas.microsoft.com/office/drawing/2014/main" id="{3B11B4C1-5405-4EC4-F240-394737B28662}"/>
              </a:ext>
            </a:extLst>
          </p:cNvPr>
          <p:cNvSpPr>
            <a:spLocks noGrp="1"/>
          </p:cNvSpPr>
          <p:nvPr>
            <p:ph type="body" sz="quarter" idx="13"/>
          </p:nvPr>
        </p:nvSpPr>
        <p:spPr>
          <a:xfrm>
            <a:off x="363538" y="3097803"/>
            <a:ext cx="4864546" cy="479394"/>
          </a:xfrm>
        </p:spPr>
        <p:txBody>
          <a:bodyPr/>
          <a:lstStyle/>
          <a:p>
            <a:r>
              <a:rPr lang="en-GB" dirty="0"/>
              <a:t>Y10 Term 1.1 Week 4 Lesson 1</a:t>
            </a:r>
          </a:p>
        </p:txBody>
      </p:sp>
      <p:sp>
        <p:nvSpPr>
          <p:cNvPr id="4" name="Text Placeholder 3">
            <a:extLst>
              <a:ext uri="{FF2B5EF4-FFF2-40B4-BE49-F238E27FC236}">
                <a16:creationId xmlns:a16="http://schemas.microsoft.com/office/drawing/2014/main" id="{937B75CA-A4F9-72E1-1ADD-8F8F6CAFA9D3}"/>
              </a:ext>
            </a:extLst>
          </p:cNvPr>
          <p:cNvSpPr>
            <a:spLocks noGrp="1"/>
          </p:cNvSpPr>
          <p:nvPr>
            <p:ph type="body" sz="quarter" idx="14"/>
          </p:nvPr>
        </p:nvSpPr>
        <p:spPr>
          <a:xfrm>
            <a:off x="363538" y="1670244"/>
            <a:ext cx="7938655" cy="1453428"/>
          </a:xfrm>
        </p:spPr>
        <p:txBody>
          <a:bodyPr>
            <a:normAutofit/>
          </a:bodyPr>
          <a:lstStyle/>
          <a:p>
            <a:r>
              <a:rPr lang="en-GB" dirty="0" err="1"/>
              <a:t>Identität</a:t>
            </a:r>
            <a:r>
              <a:rPr lang="en-GB" dirty="0"/>
              <a:t>: </a:t>
            </a:r>
            <a:r>
              <a:rPr lang="en-GB" dirty="0" err="1"/>
              <a:t>Sprachen</a:t>
            </a:r>
            <a:br>
              <a:rPr lang="en-GB" dirty="0"/>
            </a:br>
            <a:r>
              <a:rPr lang="en-GB" sz="3900" b="0" dirty="0"/>
              <a:t>Wissen </a:t>
            </a:r>
            <a:r>
              <a:rPr lang="en-GB" sz="3900" b="0" dirty="0" err="1"/>
              <a:t>ist</a:t>
            </a:r>
            <a:r>
              <a:rPr lang="en-GB" sz="3900" b="0" dirty="0"/>
              <a:t> </a:t>
            </a:r>
            <a:r>
              <a:rPr lang="en-GB" sz="3900" b="0" dirty="0" err="1"/>
              <a:t>Macht</a:t>
            </a:r>
            <a:r>
              <a:rPr lang="en-GB" sz="3900" b="0" dirty="0"/>
              <a:t>!</a:t>
            </a:r>
          </a:p>
        </p:txBody>
      </p:sp>
      <p:sp>
        <p:nvSpPr>
          <p:cNvPr id="7" name="TextBox 6">
            <a:extLst>
              <a:ext uri="{FF2B5EF4-FFF2-40B4-BE49-F238E27FC236}">
                <a16:creationId xmlns:a16="http://schemas.microsoft.com/office/drawing/2014/main" id="{59747878-FB11-406A-9E0E-9836380E0268}"/>
              </a:ext>
            </a:extLst>
          </p:cNvPr>
          <p:cNvSpPr txBox="1"/>
          <p:nvPr/>
        </p:nvSpPr>
        <p:spPr>
          <a:xfrm>
            <a:off x="6429828" y="4625144"/>
            <a:ext cx="5534749" cy="1138773"/>
          </a:xfrm>
          <a:prstGeom prst="rect">
            <a:avLst/>
          </a:prstGeom>
          <a:noFill/>
        </p:spPr>
        <p:txBody>
          <a:bodyPr wrap="square" rtlCol="0">
            <a:spAutoFit/>
          </a:bodyPr>
          <a:lstStyle/>
          <a:p>
            <a:r>
              <a:rPr lang="en-GB" sz="2400" dirty="0"/>
              <a:t>“</a:t>
            </a:r>
            <a:r>
              <a:rPr lang="en-GB" sz="2400" dirty="0" err="1"/>
              <a:t>Wer</a:t>
            </a:r>
            <a:r>
              <a:rPr lang="en-GB" sz="2400" dirty="0"/>
              <a:t> </a:t>
            </a:r>
            <a:r>
              <a:rPr lang="en-GB" sz="2400" dirty="0" err="1"/>
              <a:t>fremde</a:t>
            </a:r>
            <a:r>
              <a:rPr lang="en-GB" sz="2400" dirty="0"/>
              <a:t> </a:t>
            </a:r>
            <a:r>
              <a:rPr lang="en-GB" sz="2400" dirty="0" err="1"/>
              <a:t>Sprache</a:t>
            </a:r>
            <a:r>
              <a:rPr lang="en-GB" sz="2400" dirty="0"/>
              <a:t> </a:t>
            </a:r>
            <a:r>
              <a:rPr lang="en-GB" sz="2400" dirty="0" err="1"/>
              <a:t>nicht</a:t>
            </a:r>
            <a:r>
              <a:rPr lang="en-GB" sz="2400" dirty="0"/>
              <a:t> </a:t>
            </a:r>
            <a:r>
              <a:rPr lang="en-GB" sz="2400" dirty="0" err="1"/>
              <a:t>kennt</a:t>
            </a:r>
            <a:r>
              <a:rPr lang="en-GB" sz="2400" dirty="0"/>
              <a:t>, </a:t>
            </a:r>
            <a:r>
              <a:rPr lang="en-GB" sz="2400" dirty="0" err="1"/>
              <a:t>weiß</a:t>
            </a:r>
            <a:r>
              <a:rPr lang="en-GB" sz="2400" dirty="0"/>
              <a:t> </a:t>
            </a:r>
            <a:r>
              <a:rPr lang="en-GB" sz="2400" dirty="0" err="1"/>
              <a:t>nichts</a:t>
            </a:r>
            <a:r>
              <a:rPr lang="en-GB" sz="2400" dirty="0"/>
              <a:t> von seiner </a:t>
            </a:r>
            <a:r>
              <a:rPr lang="en-GB" sz="2400" dirty="0" err="1"/>
              <a:t>eigenen</a:t>
            </a:r>
            <a:r>
              <a:rPr lang="en-GB" sz="2400" dirty="0"/>
              <a:t>”. </a:t>
            </a:r>
            <a:br>
              <a:rPr lang="en-GB" sz="2400" dirty="0"/>
            </a:br>
            <a:r>
              <a:rPr lang="en-GB" dirty="0"/>
              <a:t>Johann Wolfgang von Goethe</a:t>
            </a:r>
            <a:endParaRPr lang="en-GB" sz="2400" dirty="0"/>
          </a:p>
        </p:txBody>
      </p:sp>
    </p:spTree>
    <p:extLst>
      <p:ext uri="{BB962C8B-B14F-4D97-AF65-F5344CB8AC3E}">
        <p14:creationId xmlns:p14="http://schemas.microsoft.com/office/powerpoint/2010/main" val="1981240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6F918-4292-F8D1-AF39-B2482E6DEE0C}"/>
              </a:ext>
            </a:extLst>
          </p:cNvPr>
          <p:cNvSpPr>
            <a:spLocks noGrp="1"/>
          </p:cNvSpPr>
          <p:nvPr>
            <p:ph type="title"/>
          </p:nvPr>
        </p:nvSpPr>
        <p:spPr/>
        <p:txBody>
          <a:bodyPr/>
          <a:lstStyle/>
          <a:p>
            <a:r>
              <a:rPr lang="en-GB" dirty="0"/>
              <a:t>Wissen </a:t>
            </a:r>
            <a:r>
              <a:rPr lang="en-GB" dirty="0" err="1"/>
              <a:t>ist</a:t>
            </a:r>
            <a:r>
              <a:rPr lang="en-GB" dirty="0"/>
              <a:t> </a:t>
            </a:r>
            <a:r>
              <a:rPr lang="en-GB" dirty="0" err="1"/>
              <a:t>Macht</a:t>
            </a:r>
            <a:r>
              <a:rPr lang="en-GB" dirty="0"/>
              <a:t>!</a:t>
            </a:r>
          </a:p>
        </p:txBody>
      </p:sp>
      <p:sp>
        <p:nvSpPr>
          <p:cNvPr id="4" name="Flowchart: Alternate Process 3">
            <a:extLst>
              <a:ext uri="{FF2B5EF4-FFF2-40B4-BE49-F238E27FC236}">
                <a16:creationId xmlns:a16="http://schemas.microsoft.com/office/drawing/2014/main" id="{4B813C1C-15DD-A6AB-2BF7-91CCE1810290}"/>
              </a:ext>
            </a:extLst>
          </p:cNvPr>
          <p:cNvSpPr/>
          <p:nvPr/>
        </p:nvSpPr>
        <p:spPr>
          <a:xfrm>
            <a:off x="324719" y="905030"/>
            <a:ext cx="2820318" cy="627962"/>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Wissen </a:t>
            </a:r>
            <a:r>
              <a:rPr lang="en-GB" sz="2400" dirty="0" err="1"/>
              <a:t>ist</a:t>
            </a:r>
            <a:r>
              <a:rPr lang="en-GB" sz="2400" dirty="0"/>
              <a:t> </a:t>
            </a:r>
            <a:r>
              <a:rPr lang="en-GB" sz="2400" dirty="0" err="1"/>
              <a:t>Macht</a:t>
            </a:r>
            <a:r>
              <a:rPr lang="en-GB" sz="2400" dirty="0"/>
              <a:t>!</a:t>
            </a:r>
          </a:p>
        </p:txBody>
      </p:sp>
      <p:sp>
        <p:nvSpPr>
          <p:cNvPr id="5" name="Speech Bubble: Rectangle with Corners Rounded 4">
            <a:extLst>
              <a:ext uri="{FF2B5EF4-FFF2-40B4-BE49-F238E27FC236}">
                <a16:creationId xmlns:a16="http://schemas.microsoft.com/office/drawing/2014/main" id="{450B275D-4892-A1B2-2EDD-9F6C102039CA}"/>
              </a:ext>
            </a:extLst>
          </p:cNvPr>
          <p:cNvSpPr/>
          <p:nvPr/>
        </p:nvSpPr>
        <p:spPr>
          <a:xfrm>
            <a:off x="4745352" y="306915"/>
            <a:ext cx="2701295" cy="647577"/>
          </a:xfrm>
          <a:prstGeom prst="wedgeRoundRectCallout">
            <a:avLst>
              <a:gd name="adj1" fmla="val -79369"/>
              <a:gd name="adj2" fmla="val 5456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do you think this means?</a:t>
            </a:r>
          </a:p>
        </p:txBody>
      </p:sp>
      <p:sp>
        <p:nvSpPr>
          <p:cNvPr id="10" name="Flowchart: Alternate Process 9">
            <a:extLst>
              <a:ext uri="{FF2B5EF4-FFF2-40B4-BE49-F238E27FC236}">
                <a16:creationId xmlns:a16="http://schemas.microsoft.com/office/drawing/2014/main" id="{3FFF4128-77E2-7655-2988-F0DF6CD754CF}"/>
              </a:ext>
            </a:extLst>
          </p:cNvPr>
          <p:cNvSpPr/>
          <p:nvPr/>
        </p:nvSpPr>
        <p:spPr>
          <a:xfrm>
            <a:off x="274984" y="3057326"/>
            <a:ext cx="7271133" cy="627962"/>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Wissen ist Macht, ich weiß nichts, macht nichts. </a:t>
            </a:r>
            <a:endParaRPr lang="en-GB" sz="2400" dirty="0"/>
          </a:p>
        </p:txBody>
      </p:sp>
      <p:sp>
        <p:nvSpPr>
          <p:cNvPr id="11" name="Rectangle: Rounded Corners 10">
            <a:extLst>
              <a:ext uri="{FF2B5EF4-FFF2-40B4-BE49-F238E27FC236}">
                <a16:creationId xmlns:a16="http://schemas.microsoft.com/office/drawing/2014/main" id="{AE9CD628-0E00-EA74-B8B5-D91DE5DEDBB4}"/>
              </a:ext>
            </a:extLst>
          </p:cNvPr>
          <p:cNvSpPr/>
          <p:nvPr/>
        </p:nvSpPr>
        <p:spPr>
          <a:xfrm>
            <a:off x="10906700" y="168752"/>
            <a:ext cx="1112703" cy="3372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Kultur</a:t>
            </a:r>
          </a:p>
        </p:txBody>
      </p:sp>
      <p:sp>
        <p:nvSpPr>
          <p:cNvPr id="12" name="Speech Bubble: Rectangle with Corners Rounded 11">
            <a:extLst>
              <a:ext uri="{FF2B5EF4-FFF2-40B4-BE49-F238E27FC236}">
                <a16:creationId xmlns:a16="http://schemas.microsoft.com/office/drawing/2014/main" id="{71A4800D-0017-59AE-A7D6-E3EA337E3C6B}"/>
              </a:ext>
            </a:extLst>
          </p:cNvPr>
          <p:cNvSpPr/>
          <p:nvPr/>
        </p:nvSpPr>
        <p:spPr>
          <a:xfrm>
            <a:off x="8967537" y="3114584"/>
            <a:ext cx="3051866" cy="945131"/>
          </a:xfrm>
          <a:prstGeom prst="wedgeRoundRectCallout">
            <a:avLst>
              <a:gd name="adj1" fmla="val -81000"/>
              <a:gd name="adj2" fmla="val -4935"/>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Can you guess what this could mean?</a:t>
            </a:r>
          </a:p>
        </p:txBody>
      </p:sp>
      <p:sp>
        <p:nvSpPr>
          <p:cNvPr id="13" name="Speech Bubble: Rectangle with Corners Rounded 12">
            <a:extLst>
              <a:ext uri="{FF2B5EF4-FFF2-40B4-BE49-F238E27FC236}">
                <a16:creationId xmlns:a16="http://schemas.microsoft.com/office/drawing/2014/main" id="{0BC6405E-19C0-7A60-6B70-72B6B1D98866}"/>
              </a:ext>
            </a:extLst>
          </p:cNvPr>
          <p:cNvSpPr/>
          <p:nvPr/>
        </p:nvSpPr>
        <p:spPr>
          <a:xfrm>
            <a:off x="8967537" y="4424723"/>
            <a:ext cx="3051866" cy="1497775"/>
          </a:xfrm>
          <a:prstGeom prst="wedgeRoundRectCallout">
            <a:avLst>
              <a:gd name="adj1" fmla="val -40180"/>
              <a:gd name="adj2" fmla="val -66465"/>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It roughly translates to “knowledge is power, I know nothing, doesn’t matter”.</a:t>
            </a:r>
          </a:p>
        </p:txBody>
      </p:sp>
      <p:sp>
        <p:nvSpPr>
          <p:cNvPr id="14" name="Speech Bubble: Rectangle with Corners Rounded 13">
            <a:extLst>
              <a:ext uri="{FF2B5EF4-FFF2-40B4-BE49-F238E27FC236}">
                <a16:creationId xmlns:a16="http://schemas.microsoft.com/office/drawing/2014/main" id="{97455293-704D-3497-3DA6-2F0AE8DEA944}"/>
              </a:ext>
            </a:extLst>
          </p:cNvPr>
          <p:cNvSpPr/>
          <p:nvPr/>
        </p:nvSpPr>
        <p:spPr>
          <a:xfrm>
            <a:off x="274984" y="3900046"/>
            <a:ext cx="8439951" cy="754293"/>
          </a:xfrm>
          <a:prstGeom prst="wedgeRoundRectCallout">
            <a:avLst>
              <a:gd name="adj1" fmla="val -11752"/>
              <a:gd name="adj2" fmla="val -73173"/>
              <a:gd name="adj3" fmla="val 1666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For example, this play on the original phrase was used by the left-wing </a:t>
            </a:r>
            <a:r>
              <a:rPr lang="en-GB" sz="2000" dirty="0" err="1"/>
              <a:t>Sponti</a:t>
            </a:r>
            <a:r>
              <a:rPr lang="en-GB" sz="2000" dirty="0"/>
              <a:t> movement in West Germany in the 1970s and 1980s.  </a:t>
            </a:r>
          </a:p>
        </p:txBody>
      </p:sp>
      <p:sp>
        <p:nvSpPr>
          <p:cNvPr id="15" name="Speech Bubble: Rectangle with Corners Rounded 14">
            <a:extLst>
              <a:ext uri="{FF2B5EF4-FFF2-40B4-BE49-F238E27FC236}">
                <a16:creationId xmlns:a16="http://schemas.microsoft.com/office/drawing/2014/main" id="{3C226F0E-9D1C-75BA-D84F-7A356B2E3EA6}"/>
              </a:ext>
            </a:extLst>
          </p:cNvPr>
          <p:cNvSpPr/>
          <p:nvPr/>
        </p:nvSpPr>
        <p:spPr>
          <a:xfrm>
            <a:off x="274984" y="4931451"/>
            <a:ext cx="8489685" cy="1318061"/>
          </a:xfrm>
          <a:prstGeom prst="wedgeRoundRectCallout">
            <a:avLst>
              <a:gd name="adj1" fmla="val -11563"/>
              <a:gd name="adj2" fmla="val -59754"/>
              <a:gd name="adj3" fmla="val 1666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For the </a:t>
            </a:r>
            <a:r>
              <a:rPr lang="en-GB" sz="2000" dirty="0" err="1"/>
              <a:t>Spontis</a:t>
            </a:r>
            <a:r>
              <a:rPr lang="en-GB" sz="2000" dirty="0"/>
              <a:t>, it was actually better not to know everything. When you know everything, you are more likely to stick with convention and not think outside the box. Their phrase was a rallying call to question the status quo.</a:t>
            </a:r>
          </a:p>
        </p:txBody>
      </p:sp>
      <p:pic>
        <p:nvPicPr>
          <p:cNvPr id="2050" name="Picture 2">
            <a:extLst>
              <a:ext uri="{FF2B5EF4-FFF2-40B4-BE49-F238E27FC236}">
                <a16:creationId xmlns:a16="http://schemas.microsoft.com/office/drawing/2014/main" id="{04AF9D33-E8E5-9B95-3285-1D609B26C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6752" y="3038384"/>
            <a:ext cx="2960264" cy="1665315"/>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00962C55-A582-4420-B578-C34652034106}"/>
              </a:ext>
            </a:extLst>
          </p:cNvPr>
          <p:cNvSpPr/>
          <p:nvPr/>
        </p:nvSpPr>
        <p:spPr>
          <a:xfrm>
            <a:off x="324719" y="1614429"/>
            <a:ext cx="4420633" cy="467111"/>
          </a:xfrm>
          <a:prstGeom prst="wedgeRoundRectCallout">
            <a:avLst>
              <a:gd name="adj1" fmla="val -44390"/>
              <a:gd name="adj2" fmla="val 38089"/>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Knowing / Knowledge is power!</a:t>
            </a:r>
          </a:p>
        </p:txBody>
      </p:sp>
      <p:pic>
        <p:nvPicPr>
          <p:cNvPr id="18" name="Picture 17" descr="A person wearing a hat&#10;&#10;Description automatically generated with medium confidence">
            <a:extLst>
              <a:ext uri="{FF2B5EF4-FFF2-40B4-BE49-F238E27FC236}">
                <a16:creationId xmlns:a16="http://schemas.microsoft.com/office/drawing/2014/main" id="{56E3FBC6-037B-5B45-D73E-AE1F7B857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567" y="538636"/>
            <a:ext cx="1468068" cy="2411311"/>
          </a:xfrm>
          <a:prstGeom prst="rect">
            <a:avLst/>
          </a:prstGeom>
        </p:spPr>
      </p:pic>
      <p:sp>
        <p:nvSpPr>
          <p:cNvPr id="7" name="Speech Bubble: Rectangle with Corners Rounded 6">
            <a:extLst>
              <a:ext uri="{FF2B5EF4-FFF2-40B4-BE49-F238E27FC236}">
                <a16:creationId xmlns:a16="http://schemas.microsoft.com/office/drawing/2014/main" id="{8364CB6C-0084-D785-C7E4-72973C71D2A7}"/>
              </a:ext>
            </a:extLst>
          </p:cNvPr>
          <p:cNvSpPr/>
          <p:nvPr/>
        </p:nvSpPr>
        <p:spPr>
          <a:xfrm>
            <a:off x="324719" y="2296298"/>
            <a:ext cx="5578890" cy="713407"/>
          </a:xfrm>
          <a:prstGeom prst="wedgeRoundRectCallout">
            <a:avLst>
              <a:gd name="adj1" fmla="val -21301"/>
              <a:gd name="adj2" fmla="val 67099"/>
              <a:gd name="adj3" fmla="val 1666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Language is dynamic. People constantly change it to express new ideas.</a:t>
            </a:r>
          </a:p>
        </p:txBody>
      </p:sp>
      <p:sp>
        <p:nvSpPr>
          <p:cNvPr id="6" name="Speech Bubble: Rectangle with Corners Rounded 5">
            <a:extLst>
              <a:ext uri="{FF2B5EF4-FFF2-40B4-BE49-F238E27FC236}">
                <a16:creationId xmlns:a16="http://schemas.microsoft.com/office/drawing/2014/main" id="{29E590BA-613F-4462-1D1D-DB661BEFA4A5}"/>
              </a:ext>
            </a:extLst>
          </p:cNvPr>
          <p:cNvSpPr/>
          <p:nvPr/>
        </p:nvSpPr>
        <p:spPr>
          <a:xfrm>
            <a:off x="6762521" y="1062448"/>
            <a:ext cx="5409282" cy="1878278"/>
          </a:xfrm>
          <a:prstGeom prst="wedgeRoundRectCallout">
            <a:avLst>
              <a:gd name="adj1" fmla="val -54574"/>
              <a:gd name="adj2" fmla="val -18610"/>
              <a:gd name="adj3" fmla="val 1666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 German, as in English, people use this phrase to highlight the importance of knowledge. However, when the term was first coined by Francis Bacon in 1597, he actually wanted to draw attention to the limitations of knowledge!</a:t>
            </a:r>
          </a:p>
        </p:txBody>
      </p:sp>
    </p:spTree>
    <p:extLst>
      <p:ext uri="{BB962C8B-B14F-4D97-AF65-F5344CB8AC3E}">
        <p14:creationId xmlns:p14="http://schemas.microsoft.com/office/powerpoint/2010/main" val="156409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10" grpId="0" animBg="1"/>
      <p:bldP spid="12" grpId="0" animBg="1"/>
      <p:bldP spid="13" grpId="0" animBg="1"/>
      <p:bldP spid="14" grpId="0" animBg="1"/>
      <p:bldP spid="15" grpId="0" animBg="1"/>
      <p:bldP spid="16" grpId="0" animBg="1"/>
      <p:bldP spid="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3A98-A888-42EA-A212-93F7235A1C4E}"/>
              </a:ext>
            </a:extLst>
          </p:cNvPr>
          <p:cNvSpPr>
            <a:spLocks noGrp="1"/>
          </p:cNvSpPr>
          <p:nvPr>
            <p:ph type="title"/>
          </p:nvPr>
        </p:nvSpPr>
        <p:spPr>
          <a:xfrm>
            <a:off x="-1" y="213557"/>
            <a:ext cx="7697973" cy="647577"/>
          </a:xfrm>
        </p:spPr>
        <p:txBody>
          <a:bodyPr/>
          <a:lstStyle/>
          <a:p>
            <a:r>
              <a:rPr lang="en-GB" dirty="0" err="1"/>
              <a:t>Weißt</a:t>
            </a:r>
            <a:r>
              <a:rPr lang="en-GB" dirty="0"/>
              <a:t> du das? </a:t>
            </a:r>
            <a:r>
              <a:rPr lang="en-GB" dirty="0" err="1"/>
              <a:t>Kennst</a:t>
            </a:r>
            <a:r>
              <a:rPr lang="en-GB" dirty="0"/>
              <a:t> du </a:t>
            </a:r>
            <a:r>
              <a:rPr lang="en-GB" dirty="0" err="1"/>
              <a:t>ihn</a:t>
            </a:r>
            <a:r>
              <a:rPr lang="en-GB" dirty="0"/>
              <a:t>/</a:t>
            </a:r>
            <a:r>
              <a:rPr lang="en-GB" dirty="0" err="1"/>
              <a:t>sie</a:t>
            </a:r>
            <a:r>
              <a:rPr lang="en-GB" dirty="0"/>
              <a:t>?</a:t>
            </a:r>
          </a:p>
        </p:txBody>
      </p:sp>
      <p:pic>
        <p:nvPicPr>
          <p:cNvPr id="1026" name="Picture 2" descr="Free vector graphics of Germany">
            <a:extLst>
              <a:ext uri="{FF2B5EF4-FFF2-40B4-BE49-F238E27FC236}">
                <a16:creationId xmlns:a16="http://schemas.microsoft.com/office/drawing/2014/main" id="{4511B0C3-6512-3801-37DB-8AAA0D8277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7675" y="2084627"/>
            <a:ext cx="907515" cy="14204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Girl">
            <a:extLst>
              <a:ext uri="{FF2B5EF4-FFF2-40B4-BE49-F238E27FC236}">
                <a16:creationId xmlns:a16="http://schemas.microsoft.com/office/drawing/2014/main" id="{AD22F6E4-7AD0-549A-F7B5-9DDD39574C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2730" y="1940839"/>
            <a:ext cx="485672" cy="9713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FCCAA2-5AF3-7BC3-70BF-64029ECD45BA}"/>
              </a:ext>
            </a:extLst>
          </p:cNvPr>
          <p:cNvSpPr txBox="1"/>
          <p:nvPr/>
        </p:nvSpPr>
        <p:spPr>
          <a:xfrm>
            <a:off x="9556224" y="3505086"/>
            <a:ext cx="2569069" cy="400110"/>
          </a:xfrm>
          <a:prstGeom prst="rect">
            <a:avLst/>
          </a:prstGeom>
          <a:noFill/>
        </p:spPr>
        <p:txBody>
          <a:bodyPr wrap="square" rtlCol="0">
            <a:spAutoFit/>
          </a:bodyPr>
          <a:lstStyle/>
          <a:p>
            <a:pPr algn="ctr"/>
            <a:r>
              <a:rPr lang="en-GB" sz="2000" dirty="0" err="1"/>
              <a:t>eine</a:t>
            </a:r>
            <a:r>
              <a:rPr lang="en-GB" sz="2000" dirty="0"/>
              <a:t> Deutsche?</a:t>
            </a:r>
          </a:p>
        </p:txBody>
      </p:sp>
      <p:pic>
        <p:nvPicPr>
          <p:cNvPr id="1030" name="Picture 6" descr="Free vector graphics of America">
            <a:extLst>
              <a:ext uri="{FF2B5EF4-FFF2-40B4-BE49-F238E27FC236}">
                <a16:creationId xmlns:a16="http://schemas.microsoft.com/office/drawing/2014/main" id="{E58EC026-C71C-DEF9-8EA2-6CA2C5A95A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5077" y="4193423"/>
            <a:ext cx="2095549" cy="12900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DE50700-F2E0-A66D-8480-8F281FDD4252}"/>
              </a:ext>
            </a:extLst>
          </p:cNvPr>
          <p:cNvSpPr txBox="1"/>
          <p:nvPr/>
        </p:nvSpPr>
        <p:spPr>
          <a:xfrm>
            <a:off x="3963737" y="5684810"/>
            <a:ext cx="1921392" cy="400110"/>
          </a:xfrm>
          <a:prstGeom prst="rect">
            <a:avLst/>
          </a:prstGeom>
          <a:noFill/>
        </p:spPr>
        <p:txBody>
          <a:bodyPr wrap="square" rtlCol="0">
            <a:spAutoFit/>
          </a:bodyPr>
          <a:lstStyle/>
          <a:p>
            <a:r>
              <a:rPr lang="en-GB" sz="2000" dirty="0"/>
              <a:t>die USA?</a:t>
            </a:r>
          </a:p>
        </p:txBody>
      </p:sp>
      <p:pic>
        <p:nvPicPr>
          <p:cNvPr id="1032" name="Picture 8" descr="Free vector graphics of Eyes">
            <a:extLst>
              <a:ext uri="{FF2B5EF4-FFF2-40B4-BE49-F238E27FC236}">
                <a16:creationId xmlns:a16="http://schemas.microsoft.com/office/drawing/2014/main" id="{440A2A10-E990-512A-EFBA-440F4F427C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325" y="2027834"/>
            <a:ext cx="1885850" cy="9429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67F6473-AE35-0F20-DAF8-995F22161415}"/>
              </a:ext>
            </a:extLst>
          </p:cNvPr>
          <p:cNvSpPr txBox="1"/>
          <p:nvPr/>
        </p:nvSpPr>
        <p:spPr>
          <a:xfrm>
            <a:off x="392558" y="3067959"/>
            <a:ext cx="2351517" cy="707886"/>
          </a:xfrm>
          <a:prstGeom prst="rect">
            <a:avLst/>
          </a:prstGeom>
          <a:noFill/>
        </p:spPr>
        <p:txBody>
          <a:bodyPr wrap="square" rtlCol="0">
            <a:spAutoFit/>
          </a:bodyPr>
          <a:lstStyle/>
          <a:p>
            <a:pPr algn="ctr"/>
            <a:r>
              <a:rPr lang="en-GB" sz="2000" dirty="0" err="1"/>
              <a:t>eine</a:t>
            </a:r>
            <a:r>
              <a:rPr lang="en-GB" sz="2000" dirty="0"/>
              <a:t> Person, die </a:t>
            </a:r>
            <a:r>
              <a:rPr lang="en-GB" sz="2000" dirty="0" err="1"/>
              <a:t>eine</a:t>
            </a:r>
            <a:r>
              <a:rPr lang="en-GB" sz="2000" dirty="0"/>
              <a:t> Brille </a:t>
            </a:r>
            <a:r>
              <a:rPr lang="en-GB" sz="2000" dirty="0" err="1"/>
              <a:t>trägt</a:t>
            </a:r>
            <a:r>
              <a:rPr lang="en-GB" sz="2000" dirty="0"/>
              <a:t>?</a:t>
            </a:r>
          </a:p>
        </p:txBody>
      </p:sp>
      <p:pic>
        <p:nvPicPr>
          <p:cNvPr id="1034" name="Picture 10" descr="Free vector graphics of Borders">
            <a:extLst>
              <a:ext uri="{FF2B5EF4-FFF2-40B4-BE49-F238E27FC236}">
                <a16:creationId xmlns:a16="http://schemas.microsoft.com/office/drawing/2014/main" id="{422C5BEC-B0E0-D5E6-8113-F0B96EB985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6372" y="2055680"/>
            <a:ext cx="907515" cy="13200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746376A-2E35-E3C2-D36B-78571ED09334}"/>
              </a:ext>
            </a:extLst>
          </p:cNvPr>
          <p:cNvSpPr txBox="1"/>
          <p:nvPr/>
        </p:nvSpPr>
        <p:spPr>
          <a:xfrm>
            <a:off x="3400724" y="3351198"/>
            <a:ext cx="2759098" cy="707886"/>
          </a:xfrm>
          <a:prstGeom prst="rect">
            <a:avLst/>
          </a:prstGeom>
          <a:noFill/>
        </p:spPr>
        <p:txBody>
          <a:bodyPr wrap="square" rtlCol="0">
            <a:spAutoFit/>
          </a:bodyPr>
          <a:lstStyle/>
          <a:p>
            <a:pPr algn="ctr"/>
            <a:r>
              <a:rPr lang="en-GB" sz="2000" dirty="0" err="1"/>
              <a:t>dass</a:t>
            </a:r>
            <a:r>
              <a:rPr lang="en-GB" sz="2000" dirty="0"/>
              <a:t> man in Peru </a:t>
            </a:r>
            <a:r>
              <a:rPr lang="en-GB" sz="2000" dirty="0" err="1"/>
              <a:t>Spanisch</a:t>
            </a:r>
            <a:r>
              <a:rPr lang="en-GB" sz="2000" dirty="0"/>
              <a:t> </a:t>
            </a:r>
            <a:r>
              <a:rPr lang="en-GB" sz="2000" dirty="0" err="1"/>
              <a:t>spricht</a:t>
            </a:r>
            <a:r>
              <a:rPr lang="en-GB" sz="2000" dirty="0"/>
              <a:t>?</a:t>
            </a:r>
          </a:p>
        </p:txBody>
      </p:sp>
      <p:pic>
        <p:nvPicPr>
          <p:cNvPr id="1036" name="Picture 12" descr="Free vector graphics of Sleep">
            <a:extLst>
              <a:ext uri="{FF2B5EF4-FFF2-40B4-BE49-F238E27FC236}">
                <a16:creationId xmlns:a16="http://schemas.microsoft.com/office/drawing/2014/main" id="{66BFB59E-32B9-B028-1A60-C9A05EA3CC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0404" y="4075898"/>
            <a:ext cx="1612750" cy="9760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8607CB3-D722-F1FE-DCE5-1C9A1370C78B}"/>
              </a:ext>
            </a:extLst>
          </p:cNvPr>
          <p:cNvSpPr txBox="1"/>
          <p:nvPr/>
        </p:nvSpPr>
        <p:spPr>
          <a:xfrm>
            <a:off x="279508" y="5191818"/>
            <a:ext cx="2759098" cy="1015663"/>
          </a:xfrm>
          <a:prstGeom prst="rect">
            <a:avLst/>
          </a:prstGeom>
          <a:noFill/>
        </p:spPr>
        <p:txBody>
          <a:bodyPr wrap="square" rtlCol="0">
            <a:spAutoFit/>
          </a:bodyPr>
          <a:lstStyle/>
          <a:p>
            <a:pPr algn="ctr"/>
            <a:r>
              <a:rPr lang="en-GB" sz="2000" dirty="0"/>
              <a:t>Teenager </a:t>
            </a:r>
            <a:r>
              <a:rPr lang="en-GB" sz="2000" dirty="0" err="1"/>
              <a:t>sollen</a:t>
            </a:r>
            <a:r>
              <a:rPr lang="en-GB" sz="2000" dirty="0"/>
              <a:t> 8 bis 10 </a:t>
            </a:r>
            <a:r>
              <a:rPr lang="en-GB" sz="2000" dirty="0" err="1"/>
              <a:t>Stunden</a:t>
            </a:r>
            <a:r>
              <a:rPr lang="en-GB" sz="2000" dirty="0"/>
              <a:t> </a:t>
            </a:r>
            <a:r>
              <a:rPr lang="en-GB" sz="2000" dirty="0" err="1"/>
              <a:t>schlafen</a:t>
            </a:r>
            <a:r>
              <a:rPr lang="en-GB" sz="2000" dirty="0"/>
              <a:t>?</a:t>
            </a:r>
          </a:p>
        </p:txBody>
      </p:sp>
      <p:pic>
        <p:nvPicPr>
          <p:cNvPr id="1038" name="Picture 14" descr="Free vector graphics of Usa">
            <a:extLst>
              <a:ext uri="{FF2B5EF4-FFF2-40B4-BE49-F238E27FC236}">
                <a16:creationId xmlns:a16="http://schemas.microsoft.com/office/drawing/2014/main" id="{254039BE-F8E1-B36F-B037-20F43974D3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57414" y="4071701"/>
            <a:ext cx="2501929" cy="13943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2B5739A-64D9-3AD5-753E-2A89376F5489}"/>
              </a:ext>
            </a:extLst>
          </p:cNvPr>
          <p:cNvSpPr txBox="1"/>
          <p:nvPr/>
        </p:nvSpPr>
        <p:spPr>
          <a:xfrm>
            <a:off x="9121127" y="5483496"/>
            <a:ext cx="3044314" cy="707886"/>
          </a:xfrm>
          <a:prstGeom prst="rect">
            <a:avLst/>
          </a:prstGeom>
          <a:noFill/>
        </p:spPr>
        <p:txBody>
          <a:bodyPr wrap="square" rtlCol="0">
            <a:spAutoFit/>
          </a:bodyPr>
          <a:lstStyle/>
          <a:p>
            <a:pPr algn="ctr"/>
            <a:r>
              <a:rPr lang="en-GB" sz="2000" dirty="0"/>
              <a:t>die USA </a:t>
            </a:r>
            <a:r>
              <a:rPr lang="en-GB" sz="2000" dirty="0" err="1"/>
              <a:t>haben</a:t>
            </a:r>
            <a:r>
              <a:rPr lang="en-GB" sz="2000" dirty="0"/>
              <a:t> 50 </a:t>
            </a:r>
            <a:r>
              <a:rPr lang="en-GB" sz="2000" dirty="0" err="1"/>
              <a:t>Staaten</a:t>
            </a:r>
            <a:r>
              <a:rPr lang="en-GB" sz="2000" dirty="0"/>
              <a:t>?</a:t>
            </a:r>
          </a:p>
        </p:txBody>
      </p:sp>
      <p:sp>
        <p:nvSpPr>
          <p:cNvPr id="10" name="Rectangle: Rounded Corners 9">
            <a:extLst>
              <a:ext uri="{FF2B5EF4-FFF2-40B4-BE49-F238E27FC236}">
                <a16:creationId xmlns:a16="http://schemas.microsoft.com/office/drawing/2014/main" id="{245CBABD-717C-A958-389C-3ED5EA6B7000}"/>
              </a:ext>
            </a:extLst>
          </p:cNvPr>
          <p:cNvSpPr/>
          <p:nvPr/>
        </p:nvSpPr>
        <p:spPr>
          <a:xfrm>
            <a:off x="1794114" y="1043933"/>
            <a:ext cx="1314082" cy="7635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Weißt</a:t>
            </a:r>
            <a:r>
              <a:rPr lang="en-GB" sz="2400" dirty="0"/>
              <a:t> du…</a:t>
            </a:r>
          </a:p>
        </p:txBody>
      </p:sp>
      <p:sp>
        <p:nvSpPr>
          <p:cNvPr id="23" name="Rectangle: Rounded Corners 22">
            <a:extLst>
              <a:ext uri="{FF2B5EF4-FFF2-40B4-BE49-F238E27FC236}">
                <a16:creationId xmlns:a16="http://schemas.microsoft.com/office/drawing/2014/main" id="{65DA793D-51D2-EC08-85EF-ED6263AA469B}"/>
              </a:ext>
            </a:extLst>
          </p:cNvPr>
          <p:cNvSpPr/>
          <p:nvPr/>
        </p:nvSpPr>
        <p:spPr>
          <a:xfrm>
            <a:off x="254235" y="1043934"/>
            <a:ext cx="1314082" cy="7635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Kennst</a:t>
            </a:r>
            <a:r>
              <a:rPr lang="en-GB" sz="2400" dirty="0"/>
              <a:t> du…</a:t>
            </a:r>
          </a:p>
        </p:txBody>
      </p:sp>
      <p:sp>
        <p:nvSpPr>
          <p:cNvPr id="11" name="Rectangle: Rounded Corners 10">
            <a:extLst>
              <a:ext uri="{FF2B5EF4-FFF2-40B4-BE49-F238E27FC236}">
                <a16:creationId xmlns:a16="http://schemas.microsoft.com/office/drawing/2014/main" id="{1BE32261-CF42-BDF8-00FA-B0BC984AD02D}"/>
              </a:ext>
            </a:extLst>
          </p:cNvPr>
          <p:cNvSpPr/>
          <p:nvPr/>
        </p:nvSpPr>
        <p:spPr>
          <a:xfrm>
            <a:off x="10430191" y="213557"/>
            <a:ext cx="1329418" cy="4070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sprechen</a:t>
            </a:r>
            <a:endParaRPr lang="en-GB" dirty="0"/>
          </a:p>
        </p:txBody>
      </p:sp>
      <p:pic>
        <p:nvPicPr>
          <p:cNvPr id="1040" name="Picture 16" descr="Free photos of Olaf scholz">
            <a:extLst>
              <a:ext uri="{FF2B5EF4-FFF2-40B4-BE49-F238E27FC236}">
                <a16:creationId xmlns:a16="http://schemas.microsoft.com/office/drawing/2014/main" id="{FCFEBBFF-3DDA-6307-46AA-0503B5576AC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9375" l="10000" r="90000">
                        <a14:foregroundMark x1="28438" y1="75313" x2="22500" y2="85156"/>
                        <a14:foregroundMark x1="22500" y1="85156" x2="21563" y2="85625"/>
                        <a14:foregroundMark x1="28646" y1="82813" x2="34271" y2="87813"/>
                        <a14:foregroundMark x1="34271" y1="87813" x2="45417" y2="90781"/>
                        <a14:foregroundMark x1="45417" y1="90781" x2="49583" y2="88750"/>
                        <a14:foregroundMark x1="56042" y1="79375" x2="69375" y2="84688"/>
                        <a14:foregroundMark x1="69375" y1="84688" x2="70313" y2="86875"/>
                        <a14:foregroundMark x1="19167" y1="97188" x2="29375" y2="99375"/>
                        <a14:foregroundMark x1="29375" y1="99375" x2="41771" y2="96094"/>
                        <a14:backgroundMark x1="64896" y1="63750" x2="63125" y2="37188"/>
                        <a14:backgroundMark x1="63125" y1="37188" x2="64896" y2="12188"/>
                        <a14:backgroundMark x1="64375" y1="70156" x2="64375" y2="70156"/>
                        <a14:backgroundMark x1="64063" y1="69063" x2="64063" y2="69063"/>
                      </a14:backgroundRemoval>
                    </a14:imgEffect>
                  </a14:imgLayer>
                </a14:imgProps>
              </a:ext>
              <a:ext uri="{28A0092B-C50C-407E-A947-70E740481C1C}">
                <a14:useLocalDpi xmlns:a14="http://schemas.microsoft.com/office/drawing/2010/main" val="0"/>
              </a:ext>
            </a:extLst>
          </a:blip>
          <a:srcRect r="19242"/>
          <a:stretch/>
        </p:blipFill>
        <p:spPr bwMode="auto">
          <a:xfrm>
            <a:off x="6920084" y="1896677"/>
            <a:ext cx="1502376" cy="1240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AE92328-B7AC-7431-51A6-B9ADF0492CCD}"/>
              </a:ext>
            </a:extLst>
          </p:cNvPr>
          <p:cNvSpPr txBox="1"/>
          <p:nvPr/>
        </p:nvSpPr>
        <p:spPr>
          <a:xfrm>
            <a:off x="6661180" y="3269619"/>
            <a:ext cx="2112778" cy="400110"/>
          </a:xfrm>
          <a:prstGeom prst="rect">
            <a:avLst/>
          </a:prstGeom>
          <a:noFill/>
        </p:spPr>
        <p:txBody>
          <a:bodyPr wrap="square" rtlCol="0">
            <a:spAutoFit/>
          </a:bodyPr>
          <a:lstStyle/>
          <a:p>
            <a:pPr algn="ctr"/>
            <a:r>
              <a:rPr lang="en-GB" sz="2000" dirty="0"/>
              <a:t>Olaf Scholz?</a:t>
            </a:r>
          </a:p>
        </p:txBody>
      </p:sp>
      <p:pic>
        <p:nvPicPr>
          <p:cNvPr id="1044" name="Picture 20" descr="Free illustrations of United kingdom">
            <a:extLst>
              <a:ext uri="{FF2B5EF4-FFF2-40B4-BE49-F238E27FC236}">
                <a16:creationId xmlns:a16="http://schemas.microsoft.com/office/drawing/2014/main" id="{6627DF78-0A01-2849-923C-DD882106497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58472" y="3859013"/>
            <a:ext cx="922405" cy="143441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AA6C0C81-7163-3316-66BC-A28C0E0A0F35}"/>
              </a:ext>
            </a:extLst>
          </p:cNvPr>
          <p:cNvSpPr/>
          <p:nvPr/>
        </p:nvSpPr>
        <p:spPr>
          <a:xfrm>
            <a:off x="7090241" y="4363428"/>
            <a:ext cx="336693" cy="33560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06F58E9-41B7-2A8C-01C9-916719098C69}"/>
              </a:ext>
            </a:extLst>
          </p:cNvPr>
          <p:cNvSpPr txBox="1"/>
          <p:nvPr/>
        </p:nvSpPr>
        <p:spPr>
          <a:xfrm>
            <a:off x="6149115" y="5391518"/>
            <a:ext cx="3044313" cy="707886"/>
          </a:xfrm>
          <a:prstGeom prst="rect">
            <a:avLst/>
          </a:prstGeom>
          <a:noFill/>
        </p:spPr>
        <p:txBody>
          <a:bodyPr wrap="square" rtlCol="0">
            <a:spAutoFit/>
          </a:bodyPr>
          <a:lstStyle/>
          <a:p>
            <a:pPr algn="ctr"/>
            <a:r>
              <a:rPr lang="en-GB" sz="2000" dirty="0" err="1"/>
              <a:t>dass</a:t>
            </a:r>
            <a:r>
              <a:rPr lang="en-GB" sz="2000" dirty="0"/>
              <a:t> </a:t>
            </a:r>
            <a:r>
              <a:rPr lang="en-GB" sz="2000" dirty="0" err="1"/>
              <a:t>Großbritannien</a:t>
            </a:r>
            <a:r>
              <a:rPr lang="en-GB" sz="2000" dirty="0"/>
              <a:t> </a:t>
            </a:r>
            <a:r>
              <a:rPr lang="en-GB" sz="2000" dirty="0" err="1"/>
              <a:t>größer</a:t>
            </a:r>
            <a:r>
              <a:rPr lang="en-GB" sz="2000" dirty="0"/>
              <a:t> </a:t>
            </a:r>
            <a:r>
              <a:rPr lang="en-GB" sz="2000" dirty="0" err="1"/>
              <a:t>als</a:t>
            </a:r>
            <a:r>
              <a:rPr lang="en-GB" sz="2000" dirty="0"/>
              <a:t> England </a:t>
            </a:r>
            <a:r>
              <a:rPr lang="en-GB" sz="2000" dirty="0" err="1"/>
              <a:t>ist</a:t>
            </a:r>
            <a:r>
              <a:rPr lang="en-GB" sz="2000" dirty="0"/>
              <a:t>?</a:t>
            </a:r>
          </a:p>
        </p:txBody>
      </p:sp>
      <p:sp>
        <p:nvSpPr>
          <p:cNvPr id="14" name="Rectangle: Rounded Corners 13">
            <a:extLst>
              <a:ext uri="{FF2B5EF4-FFF2-40B4-BE49-F238E27FC236}">
                <a16:creationId xmlns:a16="http://schemas.microsoft.com/office/drawing/2014/main" id="{017C2663-AD91-8F74-4254-E606906376A8}"/>
              </a:ext>
            </a:extLst>
          </p:cNvPr>
          <p:cNvSpPr/>
          <p:nvPr/>
        </p:nvSpPr>
        <p:spPr>
          <a:xfrm>
            <a:off x="3720154" y="1052572"/>
            <a:ext cx="3308514" cy="7716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Das </a:t>
            </a:r>
            <a:r>
              <a:rPr lang="en-GB" sz="2400" dirty="0" err="1"/>
              <a:t>weiß</a:t>
            </a:r>
            <a:r>
              <a:rPr lang="en-GB" sz="2400" dirty="0"/>
              <a:t> ich </a:t>
            </a:r>
            <a:r>
              <a:rPr lang="en-GB" sz="2400" dirty="0" err="1"/>
              <a:t>schon</a:t>
            </a:r>
            <a:r>
              <a:rPr lang="en-GB" sz="2400" dirty="0"/>
              <a:t>/ </a:t>
            </a:r>
            <a:r>
              <a:rPr lang="en-GB" sz="2400" dirty="0" err="1"/>
              <a:t>ja</a:t>
            </a:r>
            <a:r>
              <a:rPr lang="en-GB" sz="2400" dirty="0"/>
              <a:t>/ </a:t>
            </a:r>
            <a:r>
              <a:rPr lang="en-GB" sz="2400" dirty="0" err="1"/>
              <a:t>nicht</a:t>
            </a:r>
            <a:endParaRPr lang="en-GB" sz="2400" dirty="0"/>
          </a:p>
        </p:txBody>
      </p:sp>
      <p:sp>
        <p:nvSpPr>
          <p:cNvPr id="32" name="Rectangle: Rounded Corners 31">
            <a:extLst>
              <a:ext uri="{FF2B5EF4-FFF2-40B4-BE49-F238E27FC236}">
                <a16:creationId xmlns:a16="http://schemas.microsoft.com/office/drawing/2014/main" id="{0A9FE426-6DBA-F486-946C-9ECBF21A564D}"/>
              </a:ext>
            </a:extLst>
          </p:cNvPr>
          <p:cNvSpPr/>
          <p:nvPr/>
        </p:nvSpPr>
        <p:spPr>
          <a:xfrm>
            <a:off x="7363576" y="1058640"/>
            <a:ext cx="3308514" cy="7716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Ja</a:t>
            </a:r>
            <a:r>
              <a:rPr lang="en-GB" sz="2400" dirty="0"/>
              <a:t> / </a:t>
            </a:r>
            <a:r>
              <a:rPr lang="en-GB" sz="2400" dirty="0" err="1"/>
              <a:t>nein</a:t>
            </a:r>
            <a:r>
              <a:rPr lang="en-GB" sz="2400" dirty="0"/>
              <a:t>. Ich </a:t>
            </a:r>
            <a:r>
              <a:rPr lang="en-GB" sz="2400" dirty="0" err="1"/>
              <a:t>kenne</a:t>
            </a:r>
            <a:r>
              <a:rPr lang="en-GB" sz="2400" dirty="0"/>
              <a:t> </a:t>
            </a:r>
            <a:r>
              <a:rPr lang="en-GB" sz="2400" dirty="0" err="1"/>
              <a:t>ihn</a:t>
            </a:r>
            <a:r>
              <a:rPr lang="en-GB" sz="2400" dirty="0"/>
              <a:t> / </a:t>
            </a:r>
            <a:r>
              <a:rPr lang="en-GB" sz="2400" dirty="0" err="1"/>
              <a:t>sie</a:t>
            </a:r>
            <a:r>
              <a:rPr lang="en-GB" sz="2400" dirty="0"/>
              <a:t> / </a:t>
            </a:r>
            <a:r>
              <a:rPr lang="en-GB" sz="2400" dirty="0" err="1"/>
              <a:t>nicht</a:t>
            </a:r>
            <a:r>
              <a:rPr lang="en-GB" sz="2400" dirty="0"/>
              <a:t>.</a:t>
            </a:r>
          </a:p>
        </p:txBody>
      </p:sp>
    </p:spTree>
    <p:extLst>
      <p:ext uri="{BB962C8B-B14F-4D97-AF65-F5344CB8AC3E}">
        <p14:creationId xmlns:p14="http://schemas.microsoft.com/office/powerpoint/2010/main" val="141778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A7D2-79BA-4C11-9190-325E5DDEAE00}"/>
              </a:ext>
            </a:extLst>
          </p:cNvPr>
          <p:cNvSpPr>
            <a:spLocks noGrp="1"/>
          </p:cNvSpPr>
          <p:nvPr>
            <p:ph type="title"/>
          </p:nvPr>
        </p:nvSpPr>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D868E5A9-BF6D-4262-B455-97183FC4D360}"/>
              </a:ext>
            </a:extLst>
          </p:cNvPr>
          <p:cNvSpPr>
            <a:spLocks noGrp="1"/>
          </p:cNvSpPr>
          <p:nvPr>
            <p:ph type="body" sz="quarter" idx="10"/>
          </p:nvPr>
        </p:nvSpPr>
        <p:spPr/>
        <p:txBody>
          <a:bodyPr/>
          <a:lstStyle/>
          <a:p>
            <a:r>
              <a:rPr lang="en-GB" dirty="0"/>
              <a:t>10.1.1.4 new vocabulary</a:t>
            </a:r>
          </a:p>
          <a:p>
            <a:endParaRPr lang="en-GB" dirty="0"/>
          </a:p>
          <a:p>
            <a:endParaRPr lang="en-GB" dirty="0"/>
          </a:p>
          <a:p>
            <a:endParaRPr lang="en-GB" dirty="0"/>
          </a:p>
          <a:p>
            <a:endParaRPr lang="en-GB" dirty="0"/>
          </a:p>
          <a:p>
            <a:endParaRPr lang="en-GB" dirty="0"/>
          </a:p>
          <a:p>
            <a:r>
              <a:rPr lang="en-GB" dirty="0"/>
              <a:t>10.1.1.4 revisited vocabulary</a:t>
            </a:r>
          </a:p>
        </p:txBody>
      </p:sp>
      <p:pic>
        <p:nvPicPr>
          <p:cNvPr id="5" name="Picture 4" descr="Qr code&#10;&#10;Description automatically generated">
            <a:extLst>
              <a:ext uri="{FF2B5EF4-FFF2-40B4-BE49-F238E27FC236}">
                <a16:creationId xmlns:a16="http://schemas.microsoft.com/office/drawing/2014/main" id="{4D9FEA79-9F7A-4D9E-B51F-65A588724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416" y="861134"/>
            <a:ext cx="1745742" cy="1745742"/>
          </a:xfrm>
          <a:prstGeom prst="rect">
            <a:avLst/>
          </a:prstGeom>
        </p:spPr>
      </p:pic>
      <p:sp>
        <p:nvSpPr>
          <p:cNvPr id="7" name="TextBox 6">
            <a:extLst>
              <a:ext uri="{FF2B5EF4-FFF2-40B4-BE49-F238E27FC236}">
                <a16:creationId xmlns:a16="http://schemas.microsoft.com/office/drawing/2014/main" id="{FBC0F77A-F074-47FF-B61F-126562C94A9A}"/>
              </a:ext>
            </a:extLst>
          </p:cNvPr>
          <p:cNvSpPr txBox="1"/>
          <p:nvPr/>
        </p:nvSpPr>
        <p:spPr>
          <a:xfrm>
            <a:off x="4623435"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pic>
        <p:nvPicPr>
          <p:cNvPr id="10" name="Picture 9" descr="Qr code&#10;&#10;Description automatically generated">
            <a:extLst>
              <a:ext uri="{FF2B5EF4-FFF2-40B4-BE49-F238E27FC236}">
                <a16:creationId xmlns:a16="http://schemas.microsoft.com/office/drawing/2014/main" id="{B1487CF0-2CC0-40A0-8D3E-BDB61306B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880" y="839843"/>
            <a:ext cx="1688046" cy="1688046"/>
          </a:xfrm>
          <a:prstGeom prst="rect">
            <a:avLst/>
          </a:prstGeom>
        </p:spPr>
      </p:pic>
      <p:sp>
        <p:nvSpPr>
          <p:cNvPr id="11" name="TextBox 10">
            <a:extLst>
              <a:ext uri="{FF2B5EF4-FFF2-40B4-BE49-F238E27FC236}">
                <a16:creationId xmlns:a16="http://schemas.microsoft.com/office/drawing/2014/main" id="{E3F9CCE3-EE70-4AE6-9F15-83F762138AA6}"/>
              </a:ext>
            </a:extLst>
          </p:cNvPr>
          <p:cNvSpPr txBox="1"/>
          <p:nvPr/>
        </p:nvSpPr>
        <p:spPr>
          <a:xfrm>
            <a:off x="7164051"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sp>
        <p:nvSpPr>
          <p:cNvPr id="9" name="TextBox 8">
            <a:extLst>
              <a:ext uri="{FF2B5EF4-FFF2-40B4-BE49-F238E27FC236}">
                <a16:creationId xmlns:a16="http://schemas.microsoft.com/office/drawing/2014/main" id="{1A89C9CC-63BF-4BB4-AE19-B405A9805751}"/>
              </a:ext>
            </a:extLst>
          </p:cNvPr>
          <p:cNvSpPr txBox="1"/>
          <p:nvPr/>
        </p:nvSpPr>
        <p:spPr>
          <a:xfrm>
            <a:off x="4623435" y="568291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2" name="TextBox 11">
            <a:extLst>
              <a:ext uri="{FF2B5EF4-FFF2-40B4-BE49-F238E27FC236}">
                <a16:creationId xmlns:a16="http://schemas.microsoft.com/office/drawing/2014/main" id="{5F1BC060-CAE7-419E-9AB3-01C84A083F39}"/>
              </a:ext>
            </a:extLst>
          </p:cNvPr>
          <p:cNvSpPr txBox="1"/>
          <p:nvPr/>
        </p:nvSpPr>
        <p:spPr>
          <a:xfrm>
            <a:off x="7267955" y="5642638"/>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 </a:t>
            </a:r>
          </a:p>
        </p:txBody>
      </p:sp>
      <p:pic>
        <p:nvPicPr>
          <p:cNvPr id="6" name="Picture 5" descr="Qr code&#10;&#10;Description automatically generated">
            <a:extLst>
              <a:ext uri="{FF2B5EF4-FFF2-40B4-BE49-F238E27FC236}">
                <a16:creationId xmlns:a16="http://schemas.microsoft.com/office/drawing/2014/main" id="{ED64BE64-47BF-45F8-B090-971D5B87D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487" y="4012543"/>
            <a:ext cx="1438316" cy="1438316"/>
          </a:xfrm>
          <a:prstGeom prst="rect">
            <a:avLst/>
          </a:prstGeom>
        </p:spPr>
      </p:pic>
      <p:pic>
        <p:nvPicPr>
          <p:cNvPr id="14" name="Picture 13">
            <a:extLst>
              <a:ext uri="{FF2B5EF4-FFF2-40B4-BE49-F238E27FC236}">
                <a16:creationId xmlns:a16="http://schemas.microsoft.com/office/drawing/2014/main" id="{C5E60042-6D19-441D-852C-98334D597D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50649" y="4012542"/>
            <a:ext cx="1438317" cy="1438317"/>
          </a:xfrm>
          <a:prstGeom prst="rect">
            <a:avLst/>
          </a:prstGeom>
        </p:spPr>
      </p:pic>
    </p:spTree>
    <p:extLst>
      <p:ext uri="{BB962C8B-B14F-4D97-AF65-F5344CB8AC3E}">
        <p14:creationId xmlns:p14="http://schemas.microsoft.com/office/powerpoint/2010/main" val="4064421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8B82593-122E-48E5-99E9-C9852196DB7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962" y="-4988"/>
            <a:ext cx="12192000" cy="6361611"/>
          </a:xfrm>
          <a:prstGeom prst="rect">
            <a:avLst/>
          </a:prstGeom>
        </p:spPr>
      </p:pic>
      <p:sp>
        <p:nvSpPr>
          <p:cNvPr id="5" name="Rectangle: Rounded Corners 4">
            <a:extLst>
              <a:ext uri="{FF2B5EF4-FFF2-40B4-BE49-F238E27FC236}">
                <a16:creationId xmlns:a16="http://schemas.microsoft.com/office/drawing/2014/main" id="{3B3B7527-7EC3-4F0F-8061-C53F898D16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Auftakt</a:t>
            </a:r>
            <a:endParaRPr lang="en-GB" sz="2000" b="1" dirty="0"/>
          </a:p>
        </p:txBody>
      </p:sp>
      <p:sp>
        <p:nvSpPr>
          <p:cNvPr id="6" name="Title 5">
            <a:extLst>
              <a:ext uri="{FF2B5EF4-FFF2-40B4-BE49-F238E27FC236}">
                <a16:creationId xmlns:a16="http://schemas.microsoft.com/office/drawing/2014/main" id="{C31234B3-843E-4E85-9A33-8AF5D485F97D}"/>
              </a:ext>
            </a:extLst>
          </p:cNvPr>
          <p:cNvSpPr>
            <a:spLocks noGrp="1"/>
          </p:cNvSpPr>
          <p:nvPr>
            <p:ph type="title"/>
          </p:nvPr>
        </p:nvSpPr>
        <p:spPr>
          <a:xfrm>
            <a:off x="0" y="213557"/>
            <a:ext cx="3537858" cy="647577"/>
          </a:xfrm>
        </p:spPr>
        <p:txBody>
          <a:bodyPr/>
          <a:lstStyle/>
          <a:p>
            <a:r>
              <a:rPr lang="en-GB" dirty="0" err="1">
                <a:solidFill>
                  <a:srgbClr val="525050"/>
                </a:solidFill>
              </a:rPr>
              <a:t>Weißt</a:t>
            </a:r>
            <a:r>
              <a:rPr lang="en-GB" dirty="0">
                <a:solidFill>
                  <a:srgbClr val="525050"/>
                </a:solidFill>
              </a:rPr>
              <a:t> du das?</a:t>
            </a:r>
          </a:p>
        </p:txBody>
      </p:sp>
      <p:sp>
        <p:nvSpPr>
          <p:cNvPr id="8" name="Speech Bubble: Rectangle with Corners Rounded 7">
            <a:extLst>
              <a:ext uri="{FF2B5EF4-FFF2-40B4-BE49-F238E27FC236}">
                <a16:creationId xmlns:a16="http://schemas.microsoft.com/office/drawing/2014/main" id="{FFE15F98-CC6C-FC21-9703-C9C6DBB32239}"/>
              </a:ext>
            </a:extLst>
          </p:cNvPr>
          <p:cNvSpPr/>
          <p:nvPr/>
        </p:nvSpPr>
        <p:spPr>
          <a:xfrm>
            <a:off x="3537858" y="2865960"/>
            <a:ext cx="2558142" cy="2013340"/>
          </a:xfrm>
          <a:prstGeom prst="wedgeRoundRectCallout">
            <a:avLst>
              <a:gd name="adj1" fmla="val -19840"/>
              <a:gd name="adj2" fmla="val -661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Und </a:t>
            </a:r>
            <a:r>
              <a:rPr lang="en-GB" sz="2000" dirty="0" err="1"/>
              <a:t>weißt</a:t>
            </a:r>
            <a:r>
              <a:rPr lang="en-GB" sz="2000" dirty="0"/>
              <a:t> du, </a:t>
            </a:r>
            <a:r>
              <a:rPr lang="en-GB" sz="2000" dirty="0" err="1"/>
              <a:t>dass</a:t>
            </a:r>
            <a:r>
              <a:rPr lang="en-GB" sz="2000" dirty="0"/>
              <a:t> es </a:t>
            </a:r>
            <a:r>
              <a:rPr lang="en-GB" sz="2000" dirty="0" err="1"/>
              <a:t>eigentlich</a:t>
            </a:r>
            <a:r>
              <a:rPr lang="en-GB" sz="2000" dirty="0"/>
              <a:t> </a:t>
            </a:r>
            <a:r>
              <a:rPr lang="en-GB" sz="2000" dirty="0" err="1"/>
              <a:t>über</a:t>
            </a:r>
            <a:r>
              <a:rPr lang="en-GB" sz="2000" dirty="0"/>
              <a:t> 200 </a:t>
            </a:r>
            <a:r>
              <a:rPr lang="en-GB" sz="2000" dirty="0" err="1"/>
              <a:t>verschiedene</a:t>
            </a:r>
            <a:r>
              <a:rPr lang="en-GB" sz="2000" dirty="0"/>
              <a:t> </a:t>
            </a:r>
            <a:r>
              <a:rPr lang="en-GB" sz="2000" dirty="0" err="1"/>
              <a:t>europäische</a:t>
            </a:r>
            <a:r>
              <a:rPr lang="en-GB" sz="2000" dirty="0"/>
              <a:t> </a:t>
            </a:r>
            <a:r>
              <a:rPr lang="en-GB" sz="2000" dirty="0" err="1"/>
              <a:t>Sprachen</a:t>
            </a:r>
            <a:r>
              <a:rPr lang="en-GB" sz="2000" dirty="0"/>
              <a:t> </a:t>
            </a:r>
            <a:r>
              <a:rPr lang="en-GB" sz="2000" dirty="0" err="1"/>
              <a:t>gibt</a:t>
            </a:r>
            <a:r>
              <a:rPr lang="en-GB" sz="2000" dirty="0"/>
              <a:t>?</a:t>
            </a:r>
          </a:p>
        </p:txBody>
      </p:sp>
      <p:sp>
        <p:nvSpPr>
          <p:cNvPr id="9" name="Speech Bubble: Rectangle with Corners Rounded 8">
            <a:extLst>
              <a:ext uri="{FF2B5EF4-FFF2-40B4-BE49-F238E27FC236}">
                <a16:creationId xmlns:a16="http://schemas.microsoft.com/office/drawing/2014/main" id="{0D7120C8-FC64-31AF-298E-7265C7E1FF1A}"/>
              </a:ext>
            </a:extLst>
          </p:cNvPr>
          <p:cNvSpPr/>
          <p:nvPr/>
        </p:nvSpPr>
        <p:spPr>
          <a:xfrm>
            <a:off x="3563820" y="247604"/>
            <a:ext cx="2558142" cy="2400465"/>
          </a:xfrm>
          <a:prstGeom prst="wedgeRoundRectCallout">
            <a:avLst>
              <a:gd name="adj1" fmla="val 21366"/>
              <a:gd name="adj2" fmla="val 637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arbeite</a:t>
            </a:r>
            <a:r>
              <a:rPr lang="en-GB" sz="2000" dirty="0"/>
              <a:t> für die </a:t>
            </a:r>
            <a:r>
              <a:rPr lang="en-GB" sz="2000" dirty="0" err="1"/>
              <a:t>Europäische</a:t>
            </a:r>
            <a:r>
              <a:rPr lang="en-GB" sz="2000" dirty="0"/>
              <a:t> Union. Wie </a:t>
            </a:r>
            <a:r>
              <a:rPr lang="en-GB" sz="2000" dirty="0" err="1"/>
              <a:t>viele</a:t>
            </a:r>
            <a:r>
              <a:rPr lang="en-GB" sz="2000" dirty="0"/>
              <a:t> von den 24 </a:t>
            </a:r>
            <a:r>
              <a:rPr lang="en-GB" sz="2000" dirty="0" err="1"/>
              <a:t>offiziellen</a:t>
            </a:r>
            <a:r>
              <a:rPr lang="en-GB" sz="2000" dirty="0"/>
              <a:t> </a:t>
            </a:r>
            <a:r>
              <a:rPr lang="en-GB" sz="2000" dirty="0" err="1"/>
              <a:t>Sprachen</a:t>
            </a:r>
            <a:r>
              <a:rPr lang="en-GB" sz="2000" dirty="0"/>
              <a:t> von der EU </a:t>
            </a:r>
            <a:r>
              <a:rPr lang="en-GB" sz="2000" dirty="0" err="1"/>
              <a:t>kannst</a:t>
            </a:r>
            <a:r>
              <a:rPr lang="en-GB" sz="2000" dirty="0"/>
              <a:t> du </a:t>
            </a:r>
            <a:r>
              <a:rPr lang="en-GB" sz="2000" dirty="0" err="1"/>
              <a:t>sprechen</a:t>
            </a:r>
            <a:r>
              <a:rPr lang="en-GB" sz="2000" dirty="0"/>
              <a:t>?</a:t>
            </a:r>
          </a:p>
        </p:txBody>
      </p:sp>
      <p:sp>
        <p:nvSpPr>
          <p:cNvPr id="10" name="Speech Bubble: Rectangle with Corners Rounded 9">
            <a:extLst>
              <a:ext uri="{FF2B5EF4-FFF2-40B4-BE49-F238E27FC236}">
                <a16:creationId xmlns:a16="http://schemas.microsoft.com/office/drawing/2014/main" id="{8A052EF0-7DD0-C5C6-E348-9EBD57DAC02F}"/>
              </a:ext>
            </a:extLst>
          </p:cNvPr>
          <p:cNvSpPr/>
          <p:nvPr/>
        </p:nvSpPr>
        <p:spPr>
          <a:xfrm>
            <a:off x="6349800" y="250601"/>
            <a:ext cx="2688271" cy="1832199"/>
          </a:xfrm>
          <a:prstGeom prst="wedgeRoundRectCallout">
            <a:avLst>
              <a:gd name="adj1" fmla="val 68455"/>
              <a:gd name="adj2" fmla="val -3114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bin Deutsche. </a:t>
            </a:r>
            <a:r>
              <a:rPr lang="en-GB" sz="2000" dirty="0" err="1"/>
              <a:t>Rund</a:t>
            </a:r>
            <a:r>
              <a:rPr lang="en-GB" sz="2000" dirty="0"/>
              <a:t> 130 </a:t>
            </a:r>
            <a:r>
              <a:rPr lang="en-GB" sz="2000" dirty="0" err="1"/>
              <a:t>Millionen</a:t>
            </a:r>
            <a:r>
              <a:rPr lang="en-GB" sz="2000" dirty="0"/>
              <a:t> Menschen </a:t>
            </a:r>
            <a:r>
              <a:rPr lang="en-GB" sz="2000" dirty="0" err="1"/>
              <a:t>sprechen</a:t>
            </a:r>
            <a:r>
              <a:rPr lang="en-GB" sz="2000" dirty="0"/>
              <a:t> Deutsch </a:t>
            </a:r>
            <a:r>
              <a:rPr lang="en-GB" sz="2000" dirty="0" err="1"/>
              <a:t>als</a:t>
            </a:r>
            <a:r>
              <a:rPr lang="en-GB" sz="2000" dirty="0"/>
              <a:t> </a:t>
            </a:r>
            <a:r>
              <a:rPr lang="en-GB" sz="2000" dirty="0" err="1"/>
              <a:t>Muttersprache</a:t>
            </a:r>
            <a:r>
              <a:rPr lang="en-GB" sz="2000" dirty="0"/>
              <a:t>.</a:t>
            </a:r>
          </a:p>
        </p:txBody>
      </p:sp>
      <p:sp>
        <p:nvSpPr>
          <p:cNvPr id="11" name="Speech Bubble: Rectangle with Corners Rounded 10">
            <a:extLst>
              <a:ext uri="{FF2B5EF4-FFF2-40B4-BE49-F238E27FC236}">
                <a16:creationId xmlns:a16="http://schemas.microsoft.com/office/drawing/2014/main" id="{4BD9DA0A-96FC-6DCD-0148-A6C3B4A6470F}"/>
              </a:ext>
            </a:extLst>
          </p:cNvPr>
          <p:cNvSpPr/>
          <p:nvPr/>
        </p:nvSpPr>
        <p:spPr>
          <a:xfrm>
            <a:off x="249921" y="3568700"/>
            <a:ext cx="2934608" cy="2626993"/>
          </a:xfrm>
          <a:prstGeom prst="wedgeRoundRectCallout">
            <a:avLst>
              <a:gd name="adj1" fmla="val 20713"/>
              <a:gd name="adj2" fmla="val -600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Und </a:t>
            </a:r>
            <a:r>
              <a:rPr lang="en-GB" sz="2000" dirty="0" err="1"/>
              <a:t>Englisch</a:t>
            </a:r>
            <a:r>
              <a:rPr lang="en-GB" sz="2000" dirty="0"/>
              <a:t> </a:t>
            </a:r>
            <a:r>
              <a:rPr lang="en-GB" sz="2000" dirty="0" err="1"/>
              <a:t>ist</a:t>
            </a:r>
            <a:r>
              <a:rPr lang="en-GB" sz="2000" dirty="0"/>
              <a:t> </a:t>
            </a:r>
            <a:r>
              <a:rPr lang="en-GB" sz="2000" dirty="0" err="1"/>
              <a:t>eine</a:t>
            </a:r>
            <a:r>
              <a:rPr lang="en-GB" sz="2000" dirty="0"/>
              <a:t> </a:t>
            </a:r>
            <a:r>
              <a:rPr lang="en-GB" sz="2000" dirty="0" err="1"/>
              <a:t>offizielle</a:t>
            </a:r>
            <a:r>
              <a:rPr lang="en-GB" sz="2000" dirty="0"/>
              <a:t> </a:t>
            </a:r>
            <a:r>
              <a:rPr lang="en-GB" sz="2000" dirty="0" err="1"/>
              <a:t>Sprache</a:t>
            </a:r>
            <a:r>
              <a:rPr lang="en-GB" sz="2000" dirty="0"/>
              <a:t> in 67 </a:t>
            </a:r>
            <a:r>
              <a:rPr lang="en-GB" sz="2000" dirty="0" err="1"/>
              <a:t>Ländern</a:t>
            </a:r>
            <a:r>
              <a:rPr lang="en-GB" sz="2000" dirty="0"/>
              <a:t>, </a:t>
            </a:r>
            <a:r>
              <a:rPr lang="en-GB" sz="2000" dirty="0" err="1"/>
              <a:t>wie</a:t>
            </a:r>
            <a:r>
              <a:rPr lang="en-GB" sz="2000" dirty="0"/>
              <a:t> in den </a:t>
            </a:r>
            <a:r>
              <a:rPr lang="en-GB" sz="2000" dirty="0" err="1"/>
              <a:t>Vereinigten</a:t>
            </a:r>
            <a:r>
              <a:rPr lang="en-GB" sz="2000" dirty="0"/>
              <a:t> </a:t>
            </a:r>
            <a:r>
              <a:rPr lang="en-GB" sz="2000" dirty="0" err="1"/>
              <a:t>Staaten</a:t>
            </a:r>
            <a:r>
              <a:rPr lang="en-GB" sz="2000" dirty="0"/>
              <a:t> von Amerika. Ich </a:t>
            </a:r>
            <a:r>
              <a:rPr lang="en-GB" sz="2000" dirty="0" err="1"/>
              <a:t>wohne</a:t>
            </a:r>
            <a:r>
              <a:rPr lang="en-GB" sz="2000" dirty="0"/>
              <a:t> in den USA und ich bin </a:t>
            </a:r>
            <a:r>
              <a:rPr lang="en-GB" sz="2000" dirty="0" err="1"/>
              <a:t>Amerikaner</a:t>
            </a:r>
            <a:r>
              <a:rPr lang="en-GB" sz="2000" dirty="0"/>
              <a:t>. </a:t>
            </a:r>
          </a:p>
        </p:txBody>
      </p:sp>
      <p:sp>
        <p:nvSpPr>
          <p:cNvPr id="12" name="Speech Bubble: Rectangle with Corners Rounded 11">
            <a:extLst>
              <a:ext uri="{FF2B5EF4-FFF2-40B4-BE49-F238E27FC236}">
                <a16:creationId xmlns:a16="http://schemas.microsoft.com/office/drawing/2014/main" id="{A6D16BAC-0E69-A5C7-ABDE-4E1D2F83FC1E}"/>
              </a:ext>
            </a:extLst>
          </p:cNvPr>
          <p:cNvSpPr/>
          <p:nvPr/>
        </p:nvSpPr>
        <p:spPr>
          <a:xfrm>
            <a:off x="6278420" y="2438400"/>
            <a:ext cx="2934608" cy="2517100"/>
          </a:xfrm>
          <a:prstGeom prst="wedgeRoundRectCallout">
            <a:avLst>
              <a:gd name="adj1" fmla="val 21145"/>
              <a:gd name="adj2" fmla="val -62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stamme</a:t>
            </a:r>
            <a:r>
              <a:rPr lang="en-GB" sz="2000" dirty="0"/>
              <a:t> </a:t>
            </a:r>
            <a:r>
              <a:rPr lang="en-GB" sz="2000" dirty="0" err="1"/>
              <a:t>aus</a:t>
            </a:r>
            <a:r>
              <a:rPr lang="en-GB" sz="2000" dirty="0"/>
              <a:t> </a:t>
            </a:r>
            <a:r>
              <a:rPr lang="en-GB" sz="2000" dirty="0" err="1"/>
              <a:t>Spanien</a:t>
            </a:r>
            <a:r>
              <a:rPr lang="en-GB" sz="2000" dirty="0"/>
              <a:t>, </a:t>
            </a:r>
            <a:r>
              <a:rPr lang="en-GB" sz="2000" dirty="0" err="1"/>
              <a:t>aber</a:t>
            </a:r>
            <a:r>
              <a:rPr lang="en-GB" sz="2000" dirty="0"/>
              <a:t> </a:t>
            </a:r>
            <a:r>
              <a:rPr lang="en-GB" sz="2000" dirty="0" err="1"/>
              <a:t>kennst</a:t>
            </a:r>
            <a:r>
              <a:rPr lang="en-GB" sz="2000" dirty="0"/>
              <a:t> du Peru? Das </a:t>
            </a:r>
            <a:r>
              <a:rPr lang="en-GB" sz="2000" dirty="0" err="1"/>
              <a:t>ist</a:t>
            </a:r>
            <a:r>
              <a:rPr lang="en-GB" sz="2000" dirty="0"/>
              <a:t> </a:t>
            </a:r>
            <a:r>
              <a:rPr lang="en-GB" sz="2000" dirty="0" err="1"/>
              <a:t>meine</a:t>
            </a:r>
            <a:r>
              <a:rPr lang="en-GB" sz="2000" dirty="0"/>
              <a:t> Heimat. </a:t>
            </a:r>
            <a:r>
              <a:rPr lang="en-GB" sz="2000" dirty="0" err="1"/>
              <a:t>Weißt</a:t>
            </a:r>
            <a:r>
              <a:rPr lang="en-GB" sz="2000" dirty="0"/>
              <a:t> du, </a:t>
            </a:r>
            <a:r>
              <a:rPr lang="en-GB" sz="2000" dirty="0" err="1"/>
              <a:t>dass</a:t>
            </a:r>
            <a:r>
              <a:rPr lang="en-GB" sz="2000" dirty="0"/>
              <a:t> </a:t>
            </a:r>
            <a:r>
              <a:rPr lang="en-GB" sz="2000" dirty="0" err="1"/>
              <a:t>über</a:t>
            </a:r>
            <a:r>
              <a:rPr lang="en-GB" sz="2000" dirty="0"/>
              <a:t> 500 </a:t>
            </a:r>
            <a:r>
              <a:rPr lang="en-GB" sz="2000" dirty="0" err="1"/>
              <a:t>Millionen</a:t>
            </a:r>
            <a:r>
              <a:rPr lang="en-GB" sz="2000" dirty="0"/>
              <a:t> Menschen </a:t>
            </a:r>
            <a:r>
              <a:rPr lang="en-GB" sz="2000" dirty="0" err="1"/>
              <a:t>Spanisch</a:t>
            </a:r>
            <a:r>
              <a:rPr lang="en-GB" sz="2000" dirty="0"/>
              <a:t> </a:t>
            </a:r>
            <a:r>
              <a:rPr lang="en-GB" sz="2000" dirty="0" err="1"/>
              <a:t>sprechen</a:t>
            </a:r>
            <a:r>
              <a:rPr lang="en-GB" sz="2000" dirty="0"/>
              <a:t>?</a:t>
            </a:r>
          </a:p>
        </p:txBody>
      </p:sp>
      <p:sp>
        <p:nvSpPr>
          <p:cNvPr id="13" name="Speech Bubble: Rectangle with Corners Rounded 12">
            <a:extLst>
              <a:ext uri="{FF2B5EF4-FFF2-40B4-BE49-F238E27FC236}">
                <a16:creationId xmlns:a16="http://schemas.microsoft.com/office/drawing/2014/main" id="{C11404CF-E360-D170-FCB6-33F7BAAE710C}"/>
              </a:ext>
            </a:extLst>
          </p:cNvPr>
          <p:cNvSpPr/>
          <p:nvPr/>
        </p:nvSpPr>
        <p:spPr>
          <a:xfrm>
            <a:off x="213902" y="1166033"/>
            <a:ext cx="2934608" cy="2142578"/>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wohne</a:t>
            </a:r>
            <a:r>
              <a:rPr lang="en-GB" sz="2000" dirty="0"/>
              <a:t> in </a:t>
            </a:r>
            <a:r>
              <a:rPr lang="en-GB" sz="2000" dirty="0" err="1"/>
              <a:t>Großbritannien</a:t>
            </a:r>
            <a:r>
              <a:rPr lang="en-GB" sz="2000" dirty="0"/>
              <a:t>. Ich bin </a:t>
            </a:r>
            <a:r>
              <a:rPr lang="en-GB" sz="2000" dirty="0" err="1"/>
              <a:t>Engländer</a:t>
            </a:r>
            <a:r>
              <a:rPr lang="en-GB" sz="2000" dirty="0"/>
              <a:t>. 1,5 </a:t>
            </a:r>
            <a:r>
              <a:rPr lang="en-GB" sz="2000" dirty="0" err="1"/>
              <a:t>Billionen</a:t>
            </a:r>
            <a:r>
              <a:rPr lang="en-GB" sz="2000" dirty="0"/>
              <a:t> Menschen </a:t>
            </a:r>
            <a:r>
              <a:rPr lang="en-GB" sz="2000" dirty="0" err="1"/>
              <a:t>können</a:t>
            </a:r>
            <a:r>
              <a:rPr lang="en-GB" sz="2000" dirty="0"/>
              <a:t> </a:t>
            </a:r>
            <a:r>
              <a:rPr lang="en-GB" sz="2000" dirty="0" err="1"/>
              <a:t>Englisch</a:t>
            </a:r>
            <a:r>
              <a:rPr lang="en-GB" sz="2000" dirty="0"/>
              <a:t> </a:t>
            </a:r>
            <a:r>
              <a:rPr lang="en-GB" sz="2000" dirty="0" err="1"/>
              <a:t>sprechen</a:t>
            </a:r>
            <a:r>
              <a:rPr lang="en-GB" sz="2000" dirty="0"/>
              <a:t>!</a:t>
            </a:r>
          </a:p>
        </p:txBody>
      </p:sp>
      <p:sp>
        <p:nvSpPr>
          <p:cNvPr id="14" name="Speech Bubble: Rectangle with Corners Rounded 13">
            <a:extLst>
              <a:ext uri="{FF2B5EF4-FFF2-40B4-BE49-F238E27FC236}">
                <a16:creationId xmlns:a16="http://schemas.microsoft.com/office/drawing/2014/main" id="{99CC79A9-75BC-747C-2A7C-C87D23647283}"/>
              </a:ext>
            </a:extLst>
          </p:cNvPr>
          <p:cNvSpPr/>
          <p:nvPr/>
        </p:nvSpPr>
        <p:spPr>
          <a:xfrm>
            <a:off x="3541244" y="5070486"/>
            <a:ext cx="5617112" cy="1201539"/>
          </a:xfrm>
          <a:prstGeom prst="wedgeRoundRectCallout">
            <a:avLst>
              <a:gd name="adj1" fmla="val -52599"/>
              <a:gd name="adj2" fmla="val -245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Mein Name </a:t>
            </a:r>
            <a:r>
              <a:rPr lang="en-GB" sz="2000" dirty="0" err="1"/>
              <a:t>ist</a:t>
            </a:r>
            <a:r>
              <a:rPr lang="en-GB" sz="2000" dirty="0"/>
              <a:t> Knut. Ich bin </a:t>
            </a:r>
            <a:r>
              <a:rPr lang="en-GB" sz="2000" dirty="0" err="1"/>
              <a:t>Deutscher</a:t>
            </a:r>
            <a:r>
              <a:rPr lang="en-GB" sz="2000" dirty="0"/>
              <a:t>, </a:t>
            </a:r>
            <a:r>
              <a:rPr lang="en-GB" sz="2000" dirty="0" err="1"/>
              <a:t>aber</a:t>
            </a:r>
            <a:r>
              <a:rPr lang="en-GB" sz="2000" dirty="0"/>
              <a:t> ich </a:t>
            </a:r>
            <a:r>
              <a:rPr lang="en-GB" sz="2000" dirty="0" err="1"/>
              <a:t>wohne</a:t>
            </a:r>
            <a:r>
              <a:rPr lang="en-GB" sz="2000" dirty="0"/>
              <a:t> in </a:t>
            </a:r>
            <a:r>
              <a:rPr lang="en-GB" sz="2000" dirty="0" err="1"/>
              <a:t>Frankreich</a:t>
            </a:r>
            <a:r>
              <a:rPr lang="en-GB" sz="2000" dirty="0"/>
              <a:t>. </a:t>
            </a:r>
            <a:r>
              <a:rPr lang="en-GB" sz="2000" dirty="0" err="1"/>
              <a:t>Französisch</a:t>
            </a:r>
            <a:r>
              <a:rPr lang="en-GB" sz="2000" dirty="0"/>
              <a:t> </a:t>
            </a:r>
            <a:r>
              <a:rPr lang="en-GB" sz="2000" dirty="0" err="1"/>
              <a:t>ist</a:t>
            </a:r>
            <a:r>
              <a:rPr lang="en-GB" sz="2000" dirty="0"/>
              <a:t> </a:t>
            </a:r>
            <a:r>
              <a:rPr lang="en-GB" sz="2000" dirty="0" err="1"/>
              <a:t>eine</a:t>
            </a:r>
            <a:r>
              <a:rPr lang="en-GB" sz="2000" dirty="0"/>
              <a:t> </a:t>
            </a:r>
            <a:r>
              <a:rPr lang="en-GB" sz="2000" dirty="0" err="1"/>
              <a:t>offizielle</a:t>
            </a:r>
            <a:r>
              <a:rPr lang="en-GB" sz="2000" dirty="0"/>
              <a:t> </a:t>
            </a:r>
            <a:r>
              <a:rPr lang="en-GB" sz="2000" dirty="0" err="1"/>
              <a:t>Sprache</a:t>
            </a:r>
            <a:r>
              <a:rPr lang="en-GB" sz="2000" dirty="0"/>
              <a:t> in 29 </a:t>
            </a:r>
            <a:r>
              <a:rPr lang="en-GB" sz="2000" dirty="0" err="1"/>
              <a:t>Ländern</a:t>
            </a:r>
            <a:r>
              <a:rPr lang="en-GB" sz="2000" dirty="0"/>
              <a:t>!</a:t>
            </a:r>
          </a:p>
        </p:txBody>
      </p:sp>
      <p:sp>
        <p:nvSpPr>
          <p:cNvPr id="15" name="Rectangle: Rounded Corners 14">
            <a:extLst>
              <a:ext uri="{FF2B5EF4-FFF2-40B4-BE49-F238E27FC236}">
                <a16:creationId xmlns:a16="http://schemas.microsoft.com/office/drawing/2014/main" id="{7F2B9E37-FBB3-935E-AD70-103576DACBBD}"/>
              </a:ext>
            </a:extLst>
          </p:cNvPr>
          <p:cNvSpPr/>
          <p:nvPr/>
        </p:nvSpPr>
        <p:spPr>
          <a:xfrm>
            <a:off x="392054" y="1650872"/>
            <a:ext cx="2044700" cy="2921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_______1______</a:t>
            </a:r>
          </a:p>
        </p:txBody>
      </p:sp>
      <p:sp>
        <p:nvSpPr>
          <p:cNvPr id="18" name="Rectangle: Rounded Corners 17">
            <a:extLst>
              <a:ext uri="{FF2B5EF4-FFF2-40B4-BE49-F238E27FC236}">
                <a16:creationId xmlns:a16="http://schemas.microsoft.com/office/drawing/2014/main" id="{FD3059BA-FA7B-B414-0B76-7D9B1906DE48}"/>
              </a:ext>
            </a:extLst>
          </p:cNvPr>
          <p:cNvSpPr/>
          <p:nvPr/>
        </p:nvSpPr>
        <p:spPr>
          <a:xfrm>
            <a:off x="9905010" y="604413"/>
            <a:ext cx="2214085" cy="38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Großbritannien</a:t>
            </a:r>
            <a:endParaRPr lang="en-GB" sz="2000" dirty="0"/>
          </a:p>
        </p:txBody>
      </p:sp>
      <p:sp>
        <p:nvSpPr>
          <p:cNvPr id="19" name="Rectangle: Rounded Corners 18">
            <a:extLst>
              <a:ext uri="{FF2B5EF4-FFF2-40B4-BE49-F238E27FC236}">
                <a16:creationId xmlns:a16="http://schemas.microsoft.com/office/drawing/2014/main" id="{2F074C07-6C32-716B-6FB2-B7766E85FB9A}"/>
              </a:ext>
            </a:extLst>
          </p:cNvPr>
          <p:cNvSpPr/>
          <p:nvPr/>
        </p:nvSpPr>
        <p:spPr>
          <a:xfrm>
            <a:off x="1029219" y="1975475"/>
            <a:ext cx="1382135" cy="2578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____2____</a:t>
            </a:r>
          </a:p>
        </p:txBody>
      </p:sp>
      <p:sp>
        <p:nvSpPr>
          <p:cNvPr id="20" name="Rectangle: Rounded Corners 19">
            <a:extLst>
              <a:ext uri="{FF2B5EF4-FFF2-40B4-BE49-F238E27FC236}">
                <a16:creationId xmlns:a16="http://schemas.microsoft.com/office/drawing/2014/main" id="{87CB8A2D-5EF6-7BE1-FBD5-1F73D2DC002F}"/>
              </a:ext>
            </a:extLst>
          </p:cNvPr>
          <p:cNvSpPr/>
          <p:nvPr/>
        </p:nvSpPr>
        <p:spPr>
          <a:xfrm>
            <a:off x="10638917" y="2679083"/>
            <a:ext cx="1480178" cy="36806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Engländer</a:t>
            </a:r>
            <a:endParaRPr lang="en-GB" sz="2000" dirty="0"/>
          </a:p>
        </p:txBody>
      </p:sp>
      <p:sp>
        <p:nvSpPr>
          <p:cNvPr id="21" name="Rectangle: Rounded Corners 20">
            <a:extLst>
              <a:ext uri="{FF2B5EF4-FFF2-40B4-BE49-F238E27FC236}">
                <a16:creationId xmlns:a16="http://schemas.microsoft.com/office/drawing/2014/main" id="{7CB8A3BB-95C4-E3B9-D4A9-78F368F4A97A}"/>
              </a:ext>
            </a:extLst>
          </p:cNvPr>
          <p:cNvSpPr/>
          <p:nvPr/>
        </p:nvSpPr>
        <p:spPr>
          <a:xfrm>
            <a:off x="927100" y="4897271"/>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______3_____</a:t>
            </a:r>
          </a:p>
        </p:txBody>
      </p:sp>
      <p:sp>
        <p:nvSpPr>
          <p:cNvPr id="22" name="Rectangle: Rounded Corners 21">
            <a:extLst>
              <a:ext uri="{FF2B5EF4-FFF2-40B4-BE49-F238E27FC236}">
                <a16:creationId xmlns:a16="http://schemas.microsoft.com/office/drawing/2014/main" id="{50564A03-E81C-2C18-ECAF-C08CC7CD1A91}"/>
              </a:ext>
            </a:extLst>
          </p:cNvPr>
          <p:cNvSpPr/>
          <p:nvPr/>
        </p:nvSpPr>
        <p:spPr>
          <a:xfrm>
            <a:off x="1272370" y="4600242"/>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____________</a:t>
            </a:r>
          </a:p>
        </p:txBody>
      </p:sp>
      <p:sp>
        <p:nvSpPr>
          <p:cNvPr id="23" name="Rectangle: Rounded Corners 22">
            <a:extLst>
              <a:ext uri="{FF2B5EF4-FFF2-40B4-BE49-F238E27FC236}">
                <a16:creationId xmlns:a16="http://schemas.microsoft.com/office/drawing/2014/main" id="{2EC28AB0-7662-7EC7-AF36-86A89D03A66A}"/>
              </a:ext>
            </a:extLst>
          </p:cNvPr>
          <p:cNvSpPr/>
          <p:nvPr/>
        </p:nvSpPr>
        <p:spPr>
          <a:xfrm>
            <a:off x="349213" y="5208614"/>
            <a:ext cx="1225587" cy="25860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________</a:t>
            </a:r>
          </a:p>
        </p:txBody>
      </p:sp>
      <p:sp>
        <p:nvSpPr>
          <p:cNvPr id="24" name="Rectangle: Rounded Corners 23">
            <a:extLst>
              <a:ext uri="{FF2B5EF4-FFF2-40B4-BE49-F238E27FC236}">
                <a16:creationId xmlns:a16="http://schemas.microsoft.com/office/drawing/2014/main" id="{6490500F-BDF5-DCE6-6D6D-F29D69C02811}"/>
              </a:ext>
            </a:extLst>
          </p:cNvPr>
          <p:cNvSpPr/>
          <p:nvPr/>
        </p:nvSpPr>
        <p:spPr>
          <a:xfrm>
            <a:off x="1130300" y="5826695"/>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_____4_____</a:t>
            </a:r>
          </a:p>
        </p:txBody>
      </p:sp>
      <p:sp>
        <p:nvSpPr>
          <p:cNvPr id="25" name="Rectangle: Rounded Corners 24">
            <a:extLst>
              <a:ext uri="{FF2B5EF4-FFF2-40B4-BE49-F238E27FC236}">
                <a16:creationId xmlns:a16="http://schemas.microsoft.com/office/drawing/2014/main" id="{FF479873-CE9E-18CD-FACC-BC17FAF5AE54}"/>
              </a:ext>
            </a:extLst>
          </p:cNvPr>
          <p:cNvSpPr/>
          <p:nvPr/>
        </p:nvSpPr>
        <p:spPr>
          <a:xfrm>
            <a:off x="10228865" y="4861789"/>
            <a:ext cx="1890230" cy="8919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Vereinigten</a:t>
            </a:r>
            <a:r>
              <a:rPr lang="en-GB" sz="2000" dirty="0"/>
              <a:t> </a:t>
            </a:r>
            <a:r>
              <a:rPr lang="en-GB" sz="2000" dirty="0" err="1"/>
              <a:t>Staaten</a:t>
            </a:r>
            <a:r>
              <a:rPr lang="en-GB" sz="2000" dirty="0"/>
              <a:t> von Amerika</a:t>
            </a:r>
          </a:p>
        </p:txBody>
      </p:sp>
      <p:sp>
        <p:nvSpPr>
          <p:cNvPr id="26" name="Rectangle: Rounded Corners 25">
            <a:extLst>
              <a:ext uri="{FF2B5EF4-FFF2-40B4-BE49-F238E27FC236}">
                <a16:creationId xmlns:a16="http://schemas.microsoft.com/office/drawing/2014/main" id="{BA245184-E1D2-5316-3F65-7A4E58C7AC32}"/>
              </a:ext>
            </a:extLst>
          </p:cNvPr>
          <p:cNvSpPr/>
          <p:nvPr/>
        </p:nvSpPr>
        <p:spPr>
          <a:xfrm>
            <a:off x="10447375" y="3672553"/>
            <a:ext cx="1671720" cy="396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Amerikaner</a:t>
            </a:r>
            <a:endParaRPr lang="en-GB" sz="2000" dirty="0"/>
          </a:p>
        </p:txBody>
      </p:sp>
      <p:sp>
        <p:nvSpPr>
          <p:cNvPr id="27" name="Rectangle: Rounded Corners 26">
            <a:extLst>
              <a:ext uri="{FF2B5EF4-FFF2-40B4-BE49-F238E27FC236}">
                <a16:creationId xmlns:a16="http://schemas.microsoft.com/office/drawing/2014/main" id="{6D0353F5-4C09-4F41-73BC-3FF92711F46F}"/>
              </a:ext>
            </a:extLst>
          </p:cNvPr>
          <p:cNvSpPr/>
          <p:nvPr/>
        </p:nvSpPr>
        <p:spPr>
          <a:xfrm>
            <a:off x="4294629" y="563712"/>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_____5_____</a:t>
            </a:r>
          </a:p>
        </p:txBody>
      </p:sp>
      <p:sp>
        <p:nvSpPr>
          <p:cNvPr id="28" name="Rectangle: Rounded Corners 27">
            <a:extLst>
              <a:ext uri="{FF2B5EF4-FFF2-40B4-BE49-F238E27FC236}">
                <a16:creationId xmlns:a16="http://schemas.microsoft.com/office/drawing/2014/main" id="{377BD093-3330-63DD-9003-51F0A281210E}"/>
              </a:ext>
            </a:extLst>
          </p:cNvPr>
          <p:cNvSpPr/>
          <p:nvPr/>
        </p:nvSpPr>
        <p:spPr>
          <a:xfrm>
            <a:off x="3778395" y="854646"/>
            <a:ext cx="844405"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9" name="Rectangle: Rounded Corners 28">
            <a:extLst>
              <a:ext uri="{FF2B5EF4-FFF2-40B4-BE49-F238E27FC236}">
                <a16:creationId xmlns:a16="http://schemas.microsoft.com/office/drawing/2014/main" id="{30EDCA84-423A-B3F3-E683-226220D7209A}"/>
              </a:ext>
            </a:extLst>
          </p:cNvPr>
          <p:cNvSpPr/>
          <p:nvPr/>
        </p:nvSpPr>
        <p:spPr>
          <a:xfrm>
            <a:off x="10247942" y="4197257"/>
            <a:ext cx="1871153" cy="53586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Europäische</a:t>
            </a:r>
            <a:r>
              <a:rPr lang="en-GB" sz="2000" dirty="0"/>
              <a:t> Union</a:t>
            </a:r>
          </a:p>
        </p:txBody>
      </p:sp>
      <p:sp>
        <p:nvSpPr>
          <p:cNvPr id="30" name="Rectangle: Rounded Corners 29">
            <a:extLst>
              <a:ext uri="{FF2B5EF4-FFF2-40B4-BE49-F238E27FC236}">
                <a16:creationId xmlns:a16="http://schemas.microsoft.com/office/drawing/2014/main" id="{B8DA8C93-763C-AF00-2FC4-EDD0403248C7}"/>
              </a:ext>
            </a:extLst>
          </p:cNvPr>
          <p:cNvSpPr/>
          <p:nvPr/>
        </p:nvSpPr>
        <p:spPr>
          <a:xfrm>
            <a:off x="3947261" y="4172287"/>
            <a:ext cx="1706602" cy="309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_____6_____</a:t>
            </a:r>
          </a:p>
        </p:txBody>
      </p:sp>
      <p:sp>
        <p:nvSpPr>
          <p:cNvPr id="31" name="Rectangle: Rounded Corners 30">
            <a:extLst>
              <a:ext uri="{FF2B5EF4-FFF2-40B4-BE49-F238E27FC236}">
                <a16:creationId xmlns:a16="http://schemas.microsoft.com/office/drawing/2014/main" id="{3A7ECECE-265F-FF77-460B-19A8109B3F4E}"/>
              </a:ext>
            </a:extLst>
          </p:cNvPr>
          <p:cNvSpPr/>
          <p:nvPr/>
        </p:nvSpPr>
        <p:spPr>
          <a:xfrm>
            <a:off x="10305335" y="3175818"/>
            <a:ext cx="1813760" cy="36806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europäische</a:t>
            </a:r>
            <a:endParaRPr lang="en-GB" sz="2000" dirty="0"/>
          </a:p>
        </p:txBody>
      </p:sp>
      <p:sp>
        <p:nvSpPr>
          <p:cNvPr id="32" name="Rectangle: Rounded Corners 31">
            <a:extLst>
              <a:ext uri="{FF2B5EF4-FFF2-40B4-BE49-F238E27FC236}">
                <a16:creationId xmlns:a16="http://schemas.microsoft.com/office/drawing/2014/main" id="{308B53FF-99B7-4A5C-F051-258C9E8D0442}"/>
              </a:ext>
            </a:extLst>
          </p:cNvPr>
          <p:cNvSpPr/>
          <p:nvPr/>
        </p:nvSpPr>
        <p:spPr>
          <a:xfrm>
            <a:off x="7474753" y="408783"/>
            <a:ext cx="1300947" cy="3405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___7___</a:t>
            </a:r>
          </a:p>
        </p:txBody>
      </p:sp>
      <p:sp>
        <p:nvSpPr>
          <p:cNvPr id="33" name="Rectangle: Rounded Corners 32">
            <a:extLst>
              <a:ext uri="{FF2B5EF4-FFF2-40B4-BE49-F238E27FC236}">
                <a16:creationId xmlns:a16="http://schemas.microsoft.com/office/drawing/2014/main" id="{F4BA37D6-CB27-940E-FF2A-FA4EEF2CE1AF}"/>
              </a:ext>
            </a:extLst>
          </p:cNvPr>
          <p:cNvSpPr/>
          <p:nvPr/>
        </p:nvSpPr>
        <p:spPr>
          <a:xfrm>
            <a:off x="9564252" y="1109528"/>
            <a:ext cx="1447800" cy="38333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Deutsche</a:t>
            </a:r>
          </a:p>
        </p:txBody>
      </p:sp>
      <p:sp>
        <p:nvSpPr>
          <p:cNvPr id="34" name="Rectangle: Rounded Corners 33">
            <a:extLst>
              <a:ext uri="{FF2B5EF4-FFF2-40B4-BE49-F238E27FC236}">
                <a16:creationId xmlns:a16="http://schemas.microsoft.com/office/drawing/2014/main" id="{308ACC01-782E-997D-CF9F-E936004CE1F2}"/>
              </a:ext>
            </a:extLst>
          </p:cNvPr>
          <p:cNvSpPr/>
          <p:nvPr/>
        </p:nvSpPr>
        <p:spPr>
          <a:xfrm>
            <a:off x="7857410" y="3398441"/>
            <a:ext cx="1311154" cy="3405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____8____</a:t>
            </a:r>
          </a:p>
        </p:txBody>
      </p:sp>
      <p:sp>
        <p:nvSpPr>
          <p:cNvPr id="35" name="Rectangle: Rounded Corners 34">
            <a:extLst>
              <a:ext uri="{FF2B5EF4-FFF2-40B4-BE49-F238E27FC236}">
                <a16:creationId xmlns:a16="http://schemas.microsoft.com/office/drawing/2014/main" id="{EC259DA7-4817-25FF-4B1C-F540E0CBF6A8}"/>
              </a:ext>
            </a:extLst>
          </p:cNvPr>
          <p:cNvSpPr/>
          <p:nvPr/>
        </p:nvSpPr>
        <p:spPr>
          <a:xfrm>
            <a:off x="10848722" y="1629678"/>
            <a:ext cx="1270373" cy="3960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Heimat</a:t>
            </a:r>
          </a:p>
        </p:txBody>
      </p:sp>
      <p:sp>
        <p:nvSpPr>
          <p:cNvPr id="36" name="Rectangle: Rounded Corners 35">
            <a:extLst>
              <a:ext uri="{FF2B5EF4-FFF2-40B4-BE49-F238E27FC236}">
                <a16:creationId xmlns:a16="http://schemas.microsoft.com/office/drawing/2014/main" id="{843B2239-712B-9042-7951-713C60E96EC6}"/>
              </a:ext>
            </a:extLst>
          </p:cNvPr>
          <p:cNvSpPr/>
          <p:nvPr/>
        </p:nvSpPr>
        <p:spPr>
          <a:xfrm>
            <a:off x="7857409" y="4294931"/>
            <a:ext cx="1300947" cy="3405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____9____</a:t>
            </a:r>
          </a:p>
        </p:txBody>
      </p:sp>
      <p:sp>
        <p:nvSpPr>
          <p:cNvPr id="37" name="Rectangle: Rounded Corners 36">
            <a:extLst>
              <a:ext uri="{FF2B5EF4-FFF2-40B4-BE49-F238E27FC236}">
                <a16:creationId xmlns:a16="http://schemas.microsoft.com/office/drawing/2014/main" id="{2DF3F0E9-6A14-66BE-52EE-CFA5421584FD}"/>
              </a:ext>
            </a:extLst>
          </p:cNvPr>
          <p:cNvSpPr/>
          <p:nvPr/>
        </p:nvSpPr>
        <p:spPr>
          <a:xfrm>
            <a:off x="9397511" y="1629552"/>
            <a:ext cx="1367754" cy="39603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Spanisch</a:t>
            </a:r>
            <a:endParaRPr lang="en-GB" sz="2000" dirty="0"/>
          </a:p>
        </p:txBody>
      </p:sp>
      <p:sp>
        <p:nvSpPr>
          <p:cNvPr id="38" name="Rectangle: Rounded Corners 37">
            <a:extLst>
              <a:ext uri="{FF2B5EF4-FFF2-40B4-BE49-F238E27FC236}">
                <a16:creationId xmlns:a16="http://schemas.microsoft.com/office/drawing/2014/main" id="{F7F1D185-9906-408C-2545-9C10AB984254}"/>
              </a:ext>
            </a:extLst>
          </p:cNvPr>
          <p:cNvSpPr/>
          <p:nvPr/>
        </p:nvSpPr>
        <p:spPr>
          <a:xfrm>
            <a:off x="4622800" y="5207128"/>
            <a:ext cx="903536" cy="3069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_10_</a:t>
            </a:r>
          </a:p>
        </p:txBody>
      </p:sp>
      <p:sp>
        <p:nvSpPr>
          <p:cNvPr id="39" name="Rectangle: Rounded Corners 38">
            <a:extLst>
              <a:ext uri="{FF2B5EF4-FFF2-40B4-BE49-F238E27FC236}">
                <a16:creationId xmlns:a16="http://schemas.microsoft.com/office/drawing/2014/main" id="{680CB889-9B88-0849-7BF0-EE2DD8389A69}"/>
              </a:ext>
            </a:extLst>
          </p:cNvPr>
          <p:cNvSpPr/>
          <p:nvPr/>
        </p:nvSpPr>
        <p:spPr>
          <a:xfrm>
            <a:off x="11124705" y="1117678"/>
            <a:ext cx="994390" cy="3833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Name</a:t>
            </a:r>
          </a:p>
        </p:txBody>
      </p:sp>
      <p:sp>
        <p:nvSpPr>
          <p:cNvPr id="40" name="Rectangle: Rounded Corners 39">
            <a:extLst>
              <a:ext uri="{FF2B5EF4-FFF2-40B4-BE49-F238E27FC236}">
                <a16:creationId xmlns:a16="http://schemas.microsoft.com/office/drawing/2014/main" id="{E3B7675B-FDC0-F3BA-BA9D-CC30ADC7164E}"/>
              </a:ext>
            </a:extLst>
          </p:cNvPr>
          <p:cNvSpPr/>
          <p:nvPr/>
        </p:nvSpPr>
        <p:spPr>
          <a:xfrm>
            <a:off x="7319631" y="5215961"/>
            <a:ext cx="1393816" cy="2787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____11____</a:t>
            </a:r>
          </a:p>
        </p:txBody>
      </p:sp>
      <p:sp>
        <p:nvSpPr>
          <p:cNvPr id="41" name="Rectangle: Rounded Corners 40">
            <a:extLst>
              <a:ext uri="{FF2B5EF4-FFF2-40B4-BE49-F238E27FC236}">
                <a16:creationId xmlns:a16="http://schemas.microsoft.com/office/drawing/2014/main" id="{52EE28AF-16EB-D6E4-E212-D1FCA6A013D7}"/>
              </a:ext>
            </a:extLst>
          </p:cNvPr>
          <p:cNvSpPr/>
          <p:nvPr/>
        </p:nvSpPr>
        <p:spPr>
          <a:xfrm>
            <a:off x="10559335" y="5882436"/>
            <a:ext cx="1559760" cy="43063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Deutscher</a:t>
            </a:r>
            <a:endParaRPr lang="en-GB" sz="2000" dirty="0"/>
          </a:p>
        </p:txBody>
      </p:sp>
      <p:sp>
        <p:nvSpPr>
          <p:cNvPr id="42" name="Rectangle: Rounded Corners 41">
            <a:extLst>
              <a:ext uri="{FF2B5EF4-FFF2-40B4-BE49-F238E27FC236}">
                <a16:creationId xmlns:a16="http://schemas.microsoft.com/office/drawing/2014/main" id="{0268BA0E-6B10-0DAF-776E-C936194606DD}"/>
              </a:ext>
            </a:extLst>
          </p:cNvPr>
          <p:cNvSpPr/>
          <p:nvPr/>
        </p:nvSpPr>
        <p:spPr>
          <a:xfrm>
            <a:off x="7515973" y="5552181"/>
            <a:ext cx="1522097" cy="2787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____12____</a:t>
            </a:r>
          </a:p>
        </p:txBody>
      </p:sp>
      <p:sp>
        <p:nvSpPr>
          <p:cNvPr id="44" name="Rectangle: Rounded Corners 43">
            <a:extLst>
              <a:ext uri="{FF2B5EF4-FFF2-40B4-BE49-F238E27FC236}">
                <a16:creationId xmlns:a16="http://schemas.microsoft.com/office/drawing/2014/main" id="{BF395D00-A7FE-3F25-A866-EB7B0D0048E9}"/>
              </a:ext>
            </a:extLst>
          </p:cNvPr>
          <p:cNvSpPr/>
          <p:nvPr/>
        </p:nvSpPr>
        <p:spPr>
          <a:xfrm>
            <a:off x="10447375" y="2154379"/>
            <a:ext cx="1671720" cy="396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Französisch</a:t>
            </a:r>
            <a:endParaRPr lang="en-GB" sz="2000" dirty="0"/>
          </a:p>
        </p:txBody>
      </p:sp>
    </p:spTree>
    <p:extLst>
      <p:ext uri="{BB962C8B-B14F-4D97-AF65-F5344CB8AC3E}">
        <p14:creationId xmlns:p14="http://schemas.microsoft.com/office/powerpoint/2010/main" val="17180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22" grpId="0" animBg="1"/>
      <p:bldP spid="23" grpId="0" animBg="1"/>
      <p:bldP spid="24" grpId="0" animBg="1"/>
      <p:bldP spid="27" grpId="0" animBg="1"/>
      <p:bldP spid="28" grpId="0" animBg="1"/>
      <p:bldP spid="30" grpId="0" animBg="1"/>
      <p:bldP spid="32" grpId="0" animBg="1"/>
      <p:bldP spid="34" grpId="0" animBg="1"/>
      <p:bldP spid="36" grpId="0" animBg="1"/>
      <p:bldP spid="38" grpId="0" animBg="1"/>
      <p:bldP spid="40"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FDB4-33C3-A17A-0CC7-D27F0A3DED24}"/>
              </a:ext>
            </a:extLst>
          </p:cNvPr>
          <p:cNvSpPr>
            <a:spLocks noGrp="1"/>
          </p:cNvSpPr>
          <p:nvPr>
            <p:ph type="title"/>
          </p:nvPr>
        </p:nvSpPr>
        <p:spPr>
          <a:xfrm>
            <a:off x="0" y="213557"/>
            <a:ext cx="2565400" cy="647577"/>
          </a:xfrm>
        </p:spPr>
        <p:txBody>
          <a:bodyPr/>
          <a:lstStyle/>
          <a:p>
            <a:r>
              <a:rPr lang="en-GB" dirty="0"/>
              <a:t>ß | ss |-s </a:t>
            </a:r>
          </a:p>
        </p:txBody>
      </p:sp>
      <p:sp>
        <p:nvSpPr>
          <p:cNvPr id="4" name="Rectangle: Rounded Corners 3">
            <a:extLst>
              <a:ext uri="{FF2B5EF4-FFF2-40B4-BE49-F238E27FC236}">
                <a16:creationId xmlns:a16="http://schemas.microsoft.com/office/drawing/2014/main" id="{D6F5156B-A2B3-6006-73FE-811098CE273E}"/>
              </a:ext>
            </a:extLst>
          </p:cNvPr>
          <p:cNvSpPr/>
          <p:nvPr/>
        </p:nvSpPr>
        <p:spPr>
          <a:xfrm>
            <a:off x="10813142" y="90502"/>
            <a:ext cx="127725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AF6C77BE-223E-EB58-140E-4E75273B5BD7}"/>
              </a:ext>
            </a:extLst>
          </p:cNvPr>
          <p:cNvSpPr txBox="1"/>
          <p:nvPr/>
        </p:nvSpPr>
        <p:spPr>
          <a:xfrm>
            <a:off x="180000" y="1296000"/>
            <a:ext cx="80606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As you know, the SSC [-</a:t>
            </a:r>
            <a:r>
              <a:rPr kumimoji="0" lang="en-US" sz="2400" b="1" i="0" u="none" strike="noStrike" kern="1200" cap="none" spc="0" normalizeH="0" baseline="0" noProof="0" dirty="0">
                <a:ln>
                  <a:noFill/>
                </a:ln>
                <a:effectLst/>
                <a:uLnTx/>
                <a:uFillTx/>
                <a:latin typeface="Century Gothic" panose="020F0302020204030204"/>
                <a:ea typeface="+mn-ea"/>
                <a:cs typeface="+mn-cs"/>
              </a:rPr>
              <a:t>ss</a:t>
            </a:r>
            <a:r>
              <a:rPr kumimoji="0" lang="en-US" sz="2400" b="0" i="0" u="none" strike="noStrike" kern="1200" cap="none" spc="0" normalizeH="0" baseline="0" noProof="0" dirty="0">
                <a:ln>
                  <a:noFill/>
                </a:ln>
                <a:effectLst/>
                <a:uLnTx/>
                <a:uFillTx/>
                <a:latin typeface="Century Gothic" panose="020F0302020204030204"/>
                <a:ea typeface="+mn-ea"/>
                <a:cs typeface="+mn-cs"/>
              </a:rPr>
              <a:t>-] and [-</a:t>
            </a:r>
            <a:r>
              <a:rPr kumimoji="0" lang="en-US" sz="2400" b="1" i="0" u="none" strike="noStrike" kern="1200" cap="none" spc="0" normalizeH="0" baseline="0" noProof="0" dirty="0">
                <a:ln>
                  <a:noFill/>
                </a:ln>
                <a:effectLst/>
                <a:uLnTx/>
                <a:uFillTx/>
                <a:latin typeface="Century Gothic" panose="020F0302020204030204"/>
                <a:ea typeface="+mn-ea"/>
                <a:cs typeface="+mn-cs"/>
              </a:rPr>
              <a:t>ß</a:t>
            </a:r>
            <a:r>
              <a:rPr kumimoji="0" lang="en-US" sz="2400" b="0" i="0" u="none" strike="noStrike" kern="1200" cap="none" spc="0" normalizeH="0" baseline="0" noProof="0" dirty="0">
                <a:ln>
                  <a:noFill/>
                </a:ln>
                <a:effectLst/>
                <a:uLnTx/>
                <a:uFillTx/>
                <a:latin typeface="Century Gothic" panose="020F0302020204030204"/>
                <a:ea typeface="+mn-ea"/>
                <a:cs typeface="+mn-cs"/>
              </a:rPr>
              <a:t>-] sound the same.</a:t>
            </a:r>
          </a:p>
        </p:txBody>
      </p:sp>
      <p:sp>
        <p:nvSpPr>
          <p:cNvPr id="6" name="Rectangle 5">
            <a:extLst>
              <a:ext uri="{FF2B5EF4-FFF2-40B4-BE49-F238E27FC236}">
                <a16:creationId xmlns:a16="http://schemas.microsoft.com/office/drawing/2014/main" id="{45A9ADBB-D2E3-A587-F138-C5481E31AA1A}"/>
              </a:ext>
            </a:extLst>
          </p:cNvPr>
          <p:cNvSpPr/>
          <p:nvPr/>
        </p:nvSpPr>
        <p:spPr>
          <a:xfrm>
            <a:off x="219574" y="4259132"/>
            <a:ext cx="10194275" cy="646331"/>
          </a:xfrm>
          <a:prstGeom prst="rect">
            <a:avLst/>
          </a:prstGeom>
        </p:spPr>
        <p:txBody>
          <a:bodyPr wrap="square">
            <a:spAutoFit/>
          </a:bodyPr>
          <a:lstStyle/>
          <a:p>
            <a:endParaRPr lang="en-GB" dirty="0"/>
          </a:p>
          <a:p>
            <a:endParaRPr lang="en-GB" dirty="0"/>
          </a:p>
        </p:txBody>
      </p:sp>
      <p:sp>
        <p:nvSpPr>
          <p:cNvPr id="7" name="TextBox 6">
            <a:extLst>
              <a:ext uri="{FF2B5EF4-FFF2-40B4-BE49-F238E27FC236}">
                <a16:creationId xmlns:a16="http://schemas.microsoft.com/office/drawing/2014/main" id="{91D4F758-8C4F-B66E-8D66-34183694C657}"/>
              </a:ext>
            </a:extLst>
          </p:cNvPr>
          <p:cNvSpPr txBox="1"/>
          <p:nvPr/>
        </p:nvSpPr>
        <p:spPr>
          <a:xfrm>
            <a:off x="180000" y="1764845"/>
            <a:ext cx="80606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Use [-</a:t>
            </a:r>
            <a:r>
              <a:rPr kumimoji="0" lang="en-US" sz="2400" b="1" i="0" u="none" strike="noStrike" kern="1200" cap="none" spc="0" normalizeH="0" baseline="0" noProof="0" dirty="0">
                <a:ln>
                  <a:noFill/>
                </a:ln>
                <a:effectLst/>
                <a:uLnTx/>
                <a:uFillTx/>
                <a:latin typeface="Century Gothic" panose="020F0302020204030204"/>
                <a:ea typeface="+mn-ea"/>
                <a:cs typeface="+mn-cs"/>
              </a:rPr>
              <a:t>ss</a:t>
            </a:r>
            <a:r>
              <a:rPr kumimoji="0" lang="en-US" sz="2400" b="0" i="0" u="none" strike="noStrike" kern="1200" cap="none" spc="0" normalizeH="0" baseline="0" noProof="0" dirty="0">
                <a:ln>
                  <a:noFill/>
                </a:ln>
                <a:effectLst/>
                <a:uLnTx/>
                <a:uFillTx/>
                <a:latin typeface="Century Gothic" panose="020F0302020204030204"/>
                <a:ea typeface="+mn-ea"/>
                <a:cs typeface="+mn-cs"/>
              </a:rPr>
              <a:t>-] if the vowel before it is </a:t>
            </a:r>
            <a:r>
              <a:rPr kumimoji="0" lang="en-US" sz="2400" b="1" i="0" u="none" strike="noStrike" kern="1200" cap="none" spc="0" normalizeH="0" baseline="0" noProof="0" dirty="0">
                <a:ln>
                  <a:noFill/>
                </a:ln>
                <a:effectLst/>
                <a:uLnTx/>
                <a:uFillTx/>
                <a:latin typeface="Century Gothic" panose="020F0302020204030204"/>
                <a:ea typeface="+mn-ea"/>
                <a:cs typeface="+mn-cs"/>
              </a:rPr>
              <a:t>short</a:t>
            </a:r>
            <a:r>
              <a:rPr kumimoji="0" lang="en-US" sz="2400" b="0" i="0" u="none" strike="noStrike" kern="1200" cap="none" spc="0" normalizeH="0" baseline="0" noProof="0" dirty="0">
                <a:ln>
                  <a:noFill/>
                </a:ln>
                <a:effectLst/>
                <a:uLnTx/>
                <a:uFillTx/>
                <a:latin typeface="Century Gothic" panose="020F0302020204030204"/>
                <a:ea typeface="+mn-ea"/>
                <a:cs typeface="+mn-cs"/>
              </a:rPr>
              <a:t>:  </a:t>
            </a:r>
          </a:p>
        </p:txBody>
      </p:sp>
      <p:sp>
        <p:nvSpPr>
          <p:cNvPr id="8" name="Rectangle 7">
            <a:extLst>
              <a:ext uri="{FF2B5EF4-FFF2-40B4-BE49-F238E27FC236}">
                <a16:creationId xmlns:a16="http://schemas.microsoft.com/office/drawing/2014/main" id="{26C2F389-A9DC-AE88-C1AF-54A3619A185E}"/>
              </a:ext>
            </a:extLst>
          </p:cNvPr>
          <p:cNvSpPr/>
          <p:nvPr/>
        </p:nvSpPr>
        <p:spPr>
          <a:xfrm>
            <a:off x="190196" y="3008478"/>
            <a:ext cx="6280887" cy="461665"/>
          </a:xfrm>
          <a:prstGeom prst="rect">
            <a:avLst/>
          </a:prstGeom>
        </p:spPr>
        <p:txBody>
          <a:bodyPr wrap="none">
            <a:spAutoFit/>
          </a:bodyPr>
          <a:lstStyle/>
          <a:p>
            <a:r>
              <a:rPr lang="en-US" sz="2400" dirty="0"/>
              <a:t>Use [-</a:t>
            </a:r>
            <a:r>
              <a:rPr lang="en-US" sz="2400" b="1" dirty="0"/>
              <a:t>ß</a:t>
            </a:r>
            <a:r>
              <a:rPr lang="en-US" sz="2400" dirty="0"/>
              <a:t>-] when the vowel before it is </a:t>
            </a:r>
            <a:r>
              <a:rPr lang="en-US" sz="2400" b="1" dirty="0"/>
              <a:t>long</a:t>
            </a:r>
            <a:r>
              <a:rPr lang="en-US" sz="2400" dirty="0"/>
              <a:t>:</a:t>
            </a:r>
            <a:endParaRPr lang="en-GB" dirty="0"/>
          </a:p>
        </p:txBody>
      </p:sp>
      <p:sp>
        <p:nvSpPr>
          <p:cNvPr id="9" name="Rectangle: Rounded Corners 8">
            <a:hlinkClick r:id="" action="ppaction://noaction">
              <a:snd r:embed="rId3" name="10.1.1.4 L1 slide 2 1.wav"/>
            </a:hlinkClick>
            <a:extLst>
              <a:ext uri="{FF2B5EF4-FFF2-40B4-BE49-F238E27FC236}">
                <a16:creationId xmlns:a16="http://schemas.microsoft.com/office/drawing/2014/main" id="{7E1E4764-9E0C-5AC1-9480-845E8D349910}"/>
              </a:ext>
            </a:extLst>
          </p:cNvPr>
          <p:cNvSpPr/>
          <p:nvPr/>
        </p:nvSpPr>
        <p:spPr>
          <a:xfrm>
            <a:off x="275011" y="232801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wi</a:t>
            </a:r>
            <a:r>
              <a:rPr lang="en-GB" sz="2400" b="1" dirty="0" err="1">
                <a:solidFill>
                  <a:schemeClr val="tx1"/>
                </a:solidFill>
              </a:rPr>
              <a:t>ss</a:t>
            </a:r>
            <a:r>
              <a:rPr lang="en-GB" sz="2400" dirty="0" err="1">
                <a:solidFill>
                  <a:schemeClr val="tx1"/>
                </a:solidFill>
              </a:rPr>
              <a:t>en</a:t>
            </a:r>
            <a:endParaRPr lang="en-GB" sz="2400" dirty="0">
              <a:solidFill>
                <a:schemeClr val="tx1"/>
              </a:solidFill>
            </a:endParaRPr>
          </a:p>
        </p:txBody>
      </p:sp>
      <p:sp>
        <p:nvSpPr>
          <p:cNvPr id="10" name="Rectangle: Rounded Corners 9">
            <a:hlinkClick r:id="" action="ppaction://noaction">
              <a:snd r:embed="rId4" name="10.1.1.4 L1 slide 2 2.wav"/>
            </a:hlinkClick>
            <a:extLst>
              <a:ext uri="{FF2B5EF4-FFF2-40B4-BE49-F238E27FC236}">
                <a16:creationId xmlns:a16="http://schemas.microsoft.com/office/drawing/2014/main" id="{D27DB8C2-323B-18BA-E284-52054EFAE964}"/>
              </a:ext>
            </a:extLst>
          </p:cNvPr>
          <p:cNvSpPr/>
          <p:nvPr/>
        </p:nvSpPr>
        <p:spPr>
          <a:xfrm>
            <a:off x="1966042" y="2315948"/>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la</a:t>
            </a:r>
            <a:r>
              <a:rPr lang="en-GB" sz="2400" b="1" dirty="0" err="1">
                <a:solidFill>
                  <a:schemeClr val="tx1"/>
                </a:solidFill>
              </a:rPr>
              <a:t>ss</a:t>
            </a:r>
            <a:r>
              <a:rPr lang="en-GB" sz="2400" dirty="0" err="1">
                <a:solidFill>
                  <a:schemeClr val="tx1"/>
                </a:solidFill>
              </a:rPr>
              <a:t>en</a:t>
            </a:r>
            <a:endParaRPr lang="en-GB" sz="2400" dirty="0">
              <a:solidFill>
                <a:schemeClr val="tx1"/>
              </a:solidFill>
            </a:endParaRPr>
          </a:p>
        </p:txBody>
      </p:sp>
      <p:sp>
        <p:nvSpPr>
          <p:cNvPr id="11" name="Rectangle: Rounded Corners 10">
            <a:hlinkClick r:id="" action="ppaction://noaction">
              <a:snd r:embed="rId5" name="10.1.1.4 L1 slide 2 3.wav"/>
            </a:hlinkClick>
            <a:extLst>
              <a:ext uri="{FF2B5EF4-FFF2-40B4-BE49-F238E27FC236}">
                <a16:creationId xmlns:a16="http://schemas.microsoft.com/office/drawing/2014/main" id="{F26B64B5-0D4D-2DD4-6EB0-1414E5ED002A}"/>
              </a:ext>
            </a:extLst>
          </p:cNvPr>
          <p:cNvSpPr/>
          <p:nvPr/>
        </p:nvSpPr>
        <p:spPr>
          <a:xfrm>
            <a:off x="3657073" y="231594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da</a:t>
            </a:r>
            <a:r>
              <a:rPr lang="en-GB" sz="2400" b="1" dirty="0" err="1">
                <a:solidFill>
                  <a:schemeClr val="tx1"/>
                </a:solidFill>
              </a:rPr>
              <a:t>ss</a:t>
            </a:r>
            <a:endParaRPr lang="en-GB" sz="2400" b="1" dirty="0">
              <a:solidFill>
                <a:schemeClr val="tx1"/>
              </a:solidFill>
            </a:endParaRPr>
          </a:p>
        </p:txBody>
      </p:sp>
      <p:sp>
        <p:nvSpPr>
          <p:cNvPr id="12" name="Rectangle: Rounded Corners 11">
            <a:hlinkClick r:id="" action="ppaction://noaction">
              <a:snd r:embed="rId6" name="10.1.1.4 L1 slide 2 4.wav"/>
            </a:hlinkClick>
            <a:extLst>
              <a:ext uri="{FF2B5EF4-FFF2-40B4-BE49-F238E27FC236}">
                <a16:creationId xmlns:a16="http://schemas.microsoft.com/office/drawing/2014/main" id="{6D1E8E65-3F81-ADAD-74D4-43B85DFD2EE3}"/>
              </a:ext>
            </a:extLst>
          </p:cNvPr>
          <p:cNvSpPr/>
          <p:nvPr/>
        </p:nvSpPr>
        <p:spPr>
          <a:xfrm>
            <a:off x="5483015" y="2315946"/>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E</a:t>
            </a:r>
            <a:r>
              <a:rPr lang="en-GB" sz="2400" b="1" dirty="0">
                <a:solidFill>
                  <a:schemeClr val="tx1"/>
                </a:solidFill>
              </a:rPr>
              <a:t>ss</a:t>
            </a:r>
            <a:r>
              <a:rPr lang="en-GB" sz="2400" dirty="0">
                <a:solidFill>
                  <a:schemeClr val="tx1"/>
                </a:solidFill>
              </a:rPr>
              <a:t>en</a:t>
            </a:r>
          </a:p>
        </p:txBody>
      </p:sp>
      <p:sp>
        <p:nvSpPr>
          <p:cNvPr id="13" name="Rectangle: Rounded Corners 12">
            <a:hlinkClick r:id="" action="ppaction://noaction">
              <a:snd r:embed="rId7" name="10.1.1.4 L1 slide 2 5.wav"/>
            </a:hlinkClick>
            <a:extLst>
              <a:ext uri="{FF2B5EF4-FFF2-40B4-BE49-F238E27FC236}">
                <a16:creationId xmlns:a16="http://schemas.microsoft.com/office/drawing/2014/main" id="{9D5D1B47-1021-3ED2-B225-154C6B9B05A5}"/>
              </a:ext>
            </a:extLst>
          </p:cNvPr>
          <p:cNvSpPr/>
          <p:nvPr/>
        </p:nvSpPr>
        <p:spPr>
          <a:xfrm>
            <a:off x="7281343" y="2315945"/>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Kla</a:t>
            </a:r>
            <a:r>
              <a:rPr lang="en-GB" sz="2400" b="1" dirty="0" err="1">
                <a:solidFill>
                  <a:schemeClr val="tx1"/>
                </a:solidFill>
              </a:rPr>
              <a:t>ss</a:t>
            </a:r>
            <a:r>
              <a:rPr lang="en-GB" sz="2400" dirty="0" err="1">
                <a:solidFill>
                  <a:schemeClr val="tx1"/>
                </a:solidFill>
              </a:rPr>
              <a:t>e</a:t>
            </a:r>
            <a:endParaRPr lang="en-GB" sz="2400" dirty="0">
              <a:solidFill>
                <a:schemeClr val="tx1"/>
              </a:solidFill>
            </a:endParaRPr>
          </a:p>
        </p:txBody>
      </p:sp>
      <p:sp>
        <p:nvSpPr>
          <p:cNvPr id="14" name="Rectangle: Rounded Corners 13">
            <a:hlinkClick r:id="" action="ppaction://noaction">
              <a:snd r:embed="rId8" name="10.1.1.4 L1 slide 2 6.wav"/>
            </a:hlinkClick>
            <a:extLst>
              <a:ext uri="{FF2B5EF4-FFF2-40B4-BE49-F238E27FC236}">
                <a16:creationId xmlns:a16="http://schemas.microsoft.com/office/drawing/2014/main" id="{51F013D9-5232-D021-0291-0E02E3055F8B}"/>
              </a:ext>
            </a:extLst>
          </p:cNvPr>
          <p:cNvSpPr/>
          <p:nvPr/>
        </p:nvSpPr>
        <p:spPr>
          <a:xfrm>
            <a:off x="259911" y="3592534"/>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gro</a:t>
            </a:r>
            <a:r>
              <a:rPr lang="en-GB" sz="2400" b="1" dirty="0" err="1">
                <a:solidFill>
                  <a:schemeClr val="tx1"/>
                </a:solidFill>
              </a:rPr>
              <a:t>ß</a:t>
            </a:r>
            <a:endParaRPr lang="en-GB" sz="2400" dirty="0">
              <a:solidFill>
                <a:schemeClr val="tx1"/>
              </a:solidFill>
            </a:endParaRPr>
          </a:p>
        </p:txBody>
      </p:sp>
      <p:sp>
        <p:nvSpPr>
          <p:cNvPr id="15" name="Rectangle: Rounded Corners 14">
            <a:hlinkClick r:id="" action="ppaction://noaction">
              <a:snd r:embed="rId9" name="10.1.1.4 L1 slide 2 7.wav"/>
            </a:hlinkClick>
            <a:extLst>
              <a:ext uri="{FF2B5EF4-FFF2-40B4-BE49-F238E27FC236}">
                <a16:creationId xmlns:a16="http://schemas.microsoft.com/office/drawing/2014/main" id="{21FE646E-86D8-7234-4624-4FE1A1234D09}"/>
              </a:ext>
            </a:extLst>
          </p:cNvPr>
          <p:cNvSpPr/>
          <p:nvPr/>
        </p:nvSpPr>
        <p:spPr>
          <a:xfrm>
            <a:off x="1840934" y="3580465"/>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Stra</a:t>
            </a:r>
            <a:r>
              <a:rPr lang="en-GB" sz="2400" b="1" dirty="0" err="1">
                <a:solidFill>
                  <a:schemeClr val="tx1"/>
                </a:solidFill>
              </a:rPr>
              <a:t>ß</a:t>
            </a:r>
            <a:r>
              <a:rPr lang="en-GB" sz="2400" dirty="0" err="1">
                <a:solidFill>
                  <a:schemeClr val="tx1"/>
                </a:solidFill>
              </a:rPr>
              <a:t>e</a:t>
            </a:r>
            <a:endParaRPr lang="en-GB" sz="2400" dirty="0">
              <a:solidFill>
                <a:schemeClr val="tx1"/>
              </a:solidFill>
            </a:endParaRPr>
          </a:p>
        </p:txBody>
      </p:sp>
      <p:sp>
        <p:nvSpPr>
          <p:cNvPr id="16" name="Rectangle: Rounded Corners 15">
            <a:hlinkClick r:id="" action="ppaction://noaction">
              <a:snd r:embed="rId10" name="10.1.1.4 L1 slide 2 8.wav"/>
            </a:hlinkClick>
            <a:extLst>
              <a:ext uri="{FF2B5EF4-FFF2-40B4-BE49-F238E27FC236}">
                <a16:creationId xmlns:a16="http://schemas.microsoft.com/office/drawing/2014/main" id="{EB9DB47C-9D48-4428-4D30-C45C879DC69B}"/>
              </a:ext>
            </a:extLst>
          </p:cNvPr>
          <p:cNvSpPr/>
          <p:nvPr/>
        </p:nvSpPr>
        <p:spPr>
          <a:xfrm>
            <a:off x="3421957" y="3580464"/>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Fu</a:t>
            </a:r>
            <a:r>
              <a:rPr lang="en-GB" sz="2400" b="1" dirty="0" err="1">
                <a:solidFill>
                  <a:schemeClr val="tx1"/>
                </a:solidFill>
              </a:rPr>
              <a:t>ß</a:t>
            </a:r>
            <a:r>
              <a:rPr lang="en-GB" sz="2400" dirty="0" err="1">
                <a:solidFill>
                  <a:schemeClr val="tx1"/>
                </a:solidFill>
              </a:rPr>
              <a:t>ball</a:t>
            </a:r>
            <a:endParaRPr lang="en-GB" sz="2400" b="1" dirty="0">
              <a:solidFill>
                <a:schemeClr val="tx1"/>
              </a:solidFill>
            </a:endParaRPr>
          </a:p>
        </p:txBody>
      </p:sp>
      <p:sp>
        <p:nvSpPr>
          <p:cNvPr id="17" name="Rectangle: Rounded Corners 16">
            <a:hlinkClick r:id="" action="ppaction://noaction">
              <a:snd r:embed="rId11" name="10.1.1.4 L1 slide 2 9.wav"/>
            </a:hlinkClick>
            <a:extLst>
              <a:ext uri="{FF2B5EF4-FFF2-40B4-BE49-F238E27FC236}">
                <a16:creationId xmlns:a16="http://schemas.microsoft.com/office/drawing/2014/main" id="{B71136B3-FFA0-BB4F-AA20-DAB80142FB40}"/>
              </a:ext>
            </a:extLst>
          </p:cNvPr>
          <p:cNvSpPr/>
          <p:nvPr/>
        </p:nvSpPr>
        <p:spPr>
          <a:xfrm>
            <a:off x="5002980" y="3580462"/>
            <a:ext cx="208138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beschlie</a:t>
            </a:r>
            <a:r>
              <a:rPr lang="en-GB" sz="2400" b="1" dirty="0" err="1">
                <a:solidFill>
                  <a:schemeClr val="tx1"/>
                </a:solidFill>
              </a:rPr>
              <a:t>ß</a:t>
            </a:r>
            <a:r>
              <a:rPr lang="en-GB" sz="2400" dirty="0" err="1">
                <a:solidFill>
                  <a:schemeClr val="tx1"/>
                </a:solidFill>
              </a:rPr>
              <a:t>en</a:t>
            </a:r>
            <a:endParaRPr lang="en-GB" sz="2400" dirty="0">
              <a:solidFill>
                <a:schemeClr val="tx1"/>
              </a:solidFill>
            </a:endParaRPr>
          </a:p>
        </p:txBody>
      </p:sp>
      <p:sp>
        <p:nvSpPr>
          <p:cNvPr id="18" name="Rectangle: Rounded Corners 17">
            <a:hlinkClick r:id="" action="ppaction://noaction">
              <a:snd r:embed="rId12" name="10.1.1.4 L1 slide 2 10.wav"/>
            </a:hlinkClick>
            <a:extLst>
              <a:ext uri="{FF2B5EF4-FFF2-40B4-BE49-F238E27FC236}">
                <a16:creationId xmlns:a16="http://schemas.microsoft.com/office/drawing/2014/main" id="{33950F14-750B-022B-0ED0-1533DC44353A}"/>
              </a:ext>
            </a:extLst>
          </p:cNvPr>
          <p:cNvSpPr/>
          <p:nvPr/>
        </p:nvSpPr>
        <p:spPr>
          <a:xfrm>
            <a:off x="7266243" y="3580462"/>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wei</a:t>
            </a:r>
            <a:r>
              <a:rPr lang="en-GB" sz="2400" b="1" dirty="0" err="1">
                <a:solidFill>
                  <a:schemeClr val="tx1"/>
                </a:solidFill>
              </a:rPr>
              <a:t>ß</a:t>
            </a:r>
            <a:endParaRPr lang="en-GB" sz="2400" dirty="0">
              <a:solidFill>
                <a:schemeClr val="tx1"/>
              </a:solidFill>
            </a:endParaRPr>
          </a:p>
        </p:txBody>
      </p:sp>
      <p:sp>
        <p:nvSpPr>
          <p:cNvPr id="19" name="Rectangle 18">
            <a:extLst>
              <a:ext uri="{FF2B5EF4-FFF2-40B4-BE49-F238E27FC236}">
                <a16:creationId xmlns:a16="http://schemas.microsoft.com/office/drawing/2014/main" id="{7621531D-C010-7927-CC66-42C7B8753B76}"/>
              </a:ext>
            </a:extLst>
          </p:cNvPr>
          <p:cNvSpPr/>
          <p:nvPr/>
        </p:nvSpPr>
        <p:spPr>
          <a:xfrm>
            <a:off x="164900" y="4271201"/>
            <a:ext cx="10134506" cy="461665"/>
          </a:xfrm>
          <a:prstGeom prst="rect">
            <a:avLst/>
          </a:prstGeom>
        </p:spPr>
        <p:txBody>
          <a:bodyPr wrap="none">
            <a:spAutoFit/>
          </a:bodyPr>
          <a:lstStyle/>
          <a:p>
            <a:r>
              <a:rPr lang="en-US" sz="2400" dirty="0"/>
              <a:t>Remember! At the end of words [-</a:t>
            </a:r>
            <a:r>
              <a:rPr lang="en-US" sz="2400" b="1" dirty="0"/>
              <a:t>s</a:t>
            </a:r>
            <a:r>
              <a:rPr lang="en-US" sz="2400" dirty="0"/>
              <a:t>] also sounds like [-</a:t>
            </a:r>
            <a:r>
              <a:rPr lang="en-US" sz="2400" b="1" dirty="0"/>
              <a:t>ss</a:t>
            </a:r>
            <a:r>
              <a:rPr lang="en-US" sz="2400" dirty="0"/>
              <a:t>-] and [-</a:t>
            </a:r>
            <a:r>
              <a:rPr lang="en-US" sz="2400" b="1" dirty="0"/>
              <a:t>ß</a:t>
            </a:r>
            <a:r>
              <a:rPr lang="en-US" sz="2400" dirty="0"/>
              <a:t>-]. </a:t>
            </a:r>
            <a:endParaRPr lang="en-GB" dirty="0"/>
          </a:p>
        </p:txBody>
      </p:sp>
      <p:sp>
        <p:nvSpPr>
          <p:cNvPr id="20" name="Rectangle: Rounded Corners 19">
            <a:hlinkClick r:id="" action="ppaction://noaction">
              <a:snd r:embed="rId13" name="10.1.1.4 L1 slide 2 11.wav"/>
            </a:hlinkClick>
            <a:extLst>
              <a:ext uri="{FF2B5EF4-FFF2-40B4-BE49-F238E27FC236}">
                <a16:creationId xmlns:a16="http://schemas.microsoft.com/office/drawing/2014/main" id="{B3E47217-FD94-2BEA-6D94-EB0D098FBFD9}"/>
              </a:ext>
            </a:extLst>
          </p:cNvPr>
          <p:cNvSpPr/>
          <p:nvPr/>
        </p:nvSpPr>
        <p:spPr>
          <a:xfrm>
            <a:off x="241892" y="5241523"/>
            <a:ext cx="1523408" cy="38193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Rei</a:t>
            </a:r>
            <a:r>
              <a:rPr lang="en-GB" sz="2400" b="1" dirty="0">
                <a:solidFill>
                  <a:schemeClr val="tx1"/>
                </a:solidFill>
              </a:rPr>
              <a:t>s</a:t>
            </a:r>
          </a:p>
        </p:txBody>
      </p:sp>
      <p:sp>
        <p:nvSpPr>
          <p:cNvPr id="21" name="Rectangle: Rounded Corners 20">
            <a:hlinkClick r:id="" action="ppaction://noaction">
              <a:snd r:embed="rId14" name="10.1.1.4 L1 slide 2 12.wav"/>
            </a:hlinkClick>
            <a:extLst>
              <a:ext uri="{FF2B5EF4-FFF2-40B4-BE49-F238E27FC236}">
                <a16:creationId xmlns:a16="http://schemas.microsoft.com/office/drawing/2014/main" id="{86B8FF89-9534-65F7-C68F-1F17DD16E352}"/>
              </a:ext>
            </a:extLst>
          </p:cNvPr>
          <p:cNvSpPr/>
          <p:nvPr/>
        </p:nvSpPr>
        <p:spPr>
          <a:xfrm>
            <a:off x="2069250" y="5241524"/>
            <a:ext cx="1523407" cy="381938"/>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Gla</a:t>
            </a:r>
            <a:r>
              <a:rPr lang="en-GB" sz="2400" b="1" dirty="0" err="1">
                <a:solidFill>
                  <a:schemeClr val="tx1"/>
                </a:solidFill>
              </a:rPr>
              <a:t>s</a:t>
            </a:r>
            <a:endParaRPr lang="en-GB" sz="2400" b="1" dirty="0">
              <a:solidFill>
                <a:schemeClr val="tx1"/>
              </a:solidFill>
            </a:endParaRPr>
          </a:p>
        </p:txBody>
      </p:sp>
      <p:sp>
        <p:nvSpPr>
          <p:cNvPr id="22" name="Rectangle 21">
            <a:extLst>
              <a:ext uri="{FF2B5EF4-FFF2-40B4-BE49-F238E27FC236}">
                <a16:creationId xmlns:a16="http://schemas.microsoft.com/office/drawing/2014/main" id="{72557465-AD81-5226-40A8-03939491EFC1}"/>
              </a:ext>
            </a:extLst>
          </p:cNvPr>
          <p:cNvSpPr/>
          <p:nvPr/>
        </p:nvSpPr>
        <p:spPr>
          <a:xfrm>
            <a:off x="121069" y="4694394"/>
            <a:ext cx="12171774" cy="446276"/>
          </a:xfrm>
          <a:prstGeom prst="rect">
            <a:avLst/>
          </a:prstGeom>
        </p:spPr>
        <p:txBody>
          <a:bodyPr wrap="square">
            <a:spAutoFit/>
          </a:bodyPr>
          <a:lstStyle/>
          <a:p>
            <a:r>
              <a:rPr lang="en-US" sz="2300" dirty="0"/>
              <a:t>The preceding vowel is usually long. You just have to learn whether to use [-</a:t>
            </a:r>
            <a:r>
              <a:rPr lang="en-US" sz="2300" b="1" dirty="0"/>
              <a:t>s</a:t>
            </a:r>
            <a:r>
              <a:rPr lang="en-US" sz="2300" dirty="0"/>
              <a:t>] or [-</a:t>
            </a:r>
            <a:r>
              <a:rPr lang="en-US" sz="2300" b="1" dirty="0"/>
              <a:t>ß</a:t>
            </a:r>
            <a:r>
              <a:rPr lang="en-US" sz="2300" dirty="0"/>
              <a:t>-]:</a:t>
            </a:r>
            <a:endParaRPr lang="en-GB" sz="2300" dirty="0"/>
          </a:p>
        </p:txBody>
      </p:sp>
      <p:sp>
        <p:nvSpPr>
          <p:cNvPr id="23" name="Rectangle: Rounded Corners 22">
            <a:hlinkClick r:id="" action="ppaction://noaction">
              <a:snd r:embed="rId15" name="10.1.1.4 L1 slide 2 14.wav"/>
            </a:hlinkClick>
            <a:extLst>
              <a:ext uri="{FF2B5EF4-FFF2-40B4-BE49-F238E27FC236}">
                <a16:creationId xmlns:a16="http://schemas.microsoft.com/office/drawing/2014/main" id="{6002AF7F-14F5-558D-47B7-1D57A6168AD3}"/>
              </a:ext>
            </a:extLst>
          </p:cNvPr>
          <p:cNvSpPr/>
          <p:nvPr/>
        </p:nvSpPr>
        <p:spPr>
          <a:xfrm>
            <a:off x="5599699" y="5226321"/>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Hau</a:t>
            </a:r>
            <a:r>
              <a:rPr lang="en-GB" sz="2400" b="1" dirty="0">
                <a:solidFill>
                  <a:schemeClr val="tx1"/>
                </a:solidFill>
              </a:rPr>
              <a:t>s</a:t>
            </a:r>
          </a:p>
        </p:txBody>
      </p:sp>
      <p:sp>
        <p:nvSpPr>
          <p:cNvPr id="24" name="Rectangle: Rounded Corners 23">
            <a:hlinkClick r:id="" action="ppaction://noaction">
              <a:snd r:embed="rId16" name="10.1.1.4 L1 slide 2 15.wav"/>
            </a:hlinkClick>
            <a:extLst>
              <a:ext uri="{FF2B5EF4-FFF2-40B4-BE49-F238E27FC236}">
                <a16:creationId xmlns:a16="http://schemas.microsoft.com/office/drawing/2014/main" id="{5D79E1C2-C41C-E093-7487-086F00D7A3AF}"/>
              </a:ext>
            </a:extLst>
          </p:cNvPr>
          <p:cNvSpPr/>
          <p:nvPr/>
        </p:nvSpPr>
        <p:spPr>
          <a:xfrm>
            <a:off x="7302791" y="5226321"/>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harmlo</a:t>
            </a:r>
            <a:r>
              <a:rPr lang="en-GB" sz="2400" b="1" dirty="0" err="1">
                <a:solidFill>
                  <a:schemeClr val="tx1"/>
                </a:solidFill>
              </a:rPr>
              <a:t>s</a:t>
            </a:r>
            <a:endParaRPr lang="en-GB" sz="2400" b="1" dirty="0">
              <a:solidFill>
                <a:schemeClr val="tx1"/>
              </a:solidFill>
            </a:endParaRPr>
          </a:p>
        </p:txBody>
      </p:sp>
      <p:sp>
        <p:nvSpPr>
          <p:cNvPr id="25" name="Rectangle: Rounded Corners 24">
            <a:hlinkClick r:id="" action="ppaction://noaction">
              <a:snd r:embed="rId17" name="10.1.1.4 L1 slide 2 13.wav"/>
            </a:hlinkClick>
            <a:extLst>
              <a:ext uri="{FF2B5EF4-FFF2-40B4-BE49-F238E27FC236}">
                <a16:creationId xmlns:a16="http://schemas.microsoft.com/office/drawing/2014/main" id="{FC479342-91D5-6E77-EC47-E3BF09AAA11B}"/>
              </a:ext>
            </a:extLst>
          </p:cNvPr>
          <p:cNvSpPr/>
          <p:nvPr/>
        </p:nvSpPr>
        <p:spPr>
          <a:xfrm>
            <a:off x="3896607" y="5226321"/>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Spa</a:t>
            </a:r>
            <a:r>
              <a:rPr lang="en-GB" sz="2400" b="1" dirty="0" err="1">
                <a:solidFill>
                  <a:schemeClr val="tx1"/>
                </a:solidFill>
              </a:rPr>
              <a:t>ß</a:t>
            </a:r>
            <a:endParaRPr lang="en-GB" sz="2400" b="1" dirty="0">
              <a:solidFill>
                <a:schemeClr val="tx1"/>
              </a:solidFill>
            </a:endParaRPr>
          </a:p>
        </p:txBody>
      </p:sp>
      <p:sp>
        <p:nvSpPr>
          <p:cNvPr id="26" name="Speech Bubble: Rectangle with Corners Rounded 25">
            <a:extLst>
              <a:ext uri="{FF2B5EF4-FFF2-40B4-BE49-F238E27FC236}">
                <a16:creationId xmlns:a16="http://schemas.microsoft.com/office/drawing/2014/main" id="{12BA0E52-37E8-92EB-0AF3-034C01DFDC45}"/>
              </a:ext>
            </a:extLst>
          </p:cNvPr>
          <p:cNvSpPr/>
          <p:nvPr/>
        </p:nvSpPr>
        <p:spPr>
          <a:xfrm>
            <a:off x="9074990" y="2493768"/>
            <a:ext cx="2926814" cy="1580972"/>
          </a:xfrm>
          <a:prstGeom prst="wedgeRoundRectCallout">
            <a:avLst>
              <a:gd name="adj1" fmla="val -13611"/>
              <a:gd name="adj2" fmla="val 7423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Ergebnis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and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Kenntnis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rPr>
              <a:t>are exceptions. The vowel is short but the words end</a:t>
            </a:r>
            <a:r>
              <a:rPr kumimoji="0" lang="en-GB" sz="200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rPr>
              <a:t>in [-s].</a:t>
            </a:r>
          </a:p>
        </p:txBody>
      </p:sp>
    </p:spTree>
    <p:extLst>
      <p:ext uri="{BB962C8B-B14F-4D97-AF65-F5344CB8AC3E}">
        <p14:creationId xmlns:p14="http://schemas.microsoft.com/office/powerpoint/2010/main" val="12987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19">
            <a:hlinkClick r:id="" action="ppaction://noaction">
              <a:snd r:embed="rId3" name="10.1.1.4 slide 4..wav"/>
            </a:hlinkClick>
            <a:extLst>
              <a:ext uri="{FF2B5EF4-FFF2-40B4-BE49-F238E27FC236}">
                <a16:creationId xmlns:a16="http://schemas.microsoft.com/office/drawing/2014/main" id="{C95DC85A-0D18-51FE-CC61-5D2D1551E619}"/>
              </a:ext>
            </a:extLst>
          </p:cNvPr>
          <p:cNvSpPr/>
          <p:nvPr/>
        </p:nvSpPr>
        <p:spPr>
          <a:xfrm>
            <a:off x="201884" y="2679701"/>
            <a:ext cx="7749306" cy="2374900"/>
          </a:xfrm>
          <a:prstGeom prst="wedgeRoundRectCallout">
            <a:avLst>
              <a:gd name="adj1" fmla="val 53591"/>
              <a:gd name="adj2" fmla="val -6597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2F879AB-CEE6-4F32-8943-C92D3FF36032}"/>
              </a:ext>
            </a:extLst>
          </p:cNvPr>
          <p:cNvSpPr>
            <a:spLocks noGrp="1"/>
          </p:cNvSpPr>
          <p:nvPr>
            <p:ph type="title"/>
          </p:nvPr>
        </p:nvSpPr>
        <p:spPr>
          <a:xfrm>
            <a:off x="0" y="213557"/>
            <a:ext cx="2590800" cy="647577"/>
          </a:xfrm>
        </p:spPr>
        <p:txBody>
          <a:bodyPr/>
          <a:lstStyle/>
          <a:p>
            <a:r>
              <a:rPr lang="en-GB" dirty="0"/>
              <a:t>ß | ss |-s</a:t>
            </a:r>
          </a:p>
        </p:txBody>
      </p:sp>
      <p:sp>
        <p:nvSpPr>
          <p:cNvPr id="4" name="Rectangle: Rounded Corners 3">
            <a:extLst>
              <a:ext uri="{FF2B5EF4-FFF2-40B4-BE49-F238E27FC236}">
                <a16:creationId xmlns:a16="http://schemas.microsoft.com/office/drawing/2014/main" id="{FA7FC61C-4324-482D-84F7-3DC13FC37A4E}"/>
              </a:ext>
            </a:extLst>
          </p:cNvPr>
          <p:cNvSpPr/>
          <p:nvPr/>
        </p:nvSpPr>
        <p:spPr>
          <a:xfrm>
            <a:off x="10741891" y="176585"/>
            <a:ext cx="127725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026" name="Picture 2">
            <a:extLst>
              <a:ext uri="{FF2B5EF4-FFF2-40B4-BE49-F238E27FC236}">
                <a16:creationId xmlns:a16="http://schemas.microsoft.com/office/drawing/2014/main" id="{43F6FB13-DBC2-00A8-7D4D-1C043CCA0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6790" y="1163665"/>
            <a:ext cx="2940246" cy="41281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3" name="10.1.1.4 slide 4..wav"/>
            </a:hlinkClick>
            <a:extLst>
              <a:ext uri="{FF2B5EF4-FFF2-40B4-BE49-F238E27FC236}">
                <a16:creationId xmlns:a16="http://schemas.microsoft.com/office/drawing/2014/main" id="{E6527B61-C86E-8640-CAB4-B2CC9151A41F}"/>
              </a:ext>
            </a:extLst>
          </p:cNvPr>
          <p:cNvSpPr txBox="1"/>
          <p:nvPr/>
        </p:nvSpPr>
        <p:spPr>
          <a:xfrm>
            <a:off x="478091" y="2800809"/>
            <a:ext cx="7849590" cy="1938992"/>
          </a:xfrm>
          <a:prstGeom prst="rect">
            <a:avLst/>
          </a:prstGeom>
          <a:noFill/>
        </p:spPr>
        <p:txBody>
          <a:bodyPr wrap="square">
            <a:spAutoFit/>
          </a:bodyPr>
          <a:lstStyle/>
          <a:p>
            <a:r>
              <a:rPr lang="de-DE" sz="2400" dirty="0">
                <a:effectLst/>
                <a:latin typeface="+mj-lt"/>
                <a:ea typeface="Calibri" panose="020F0502020204030204" pitchFamily="34" charset="0"/>
                <a:cs typeface="Times New Roman" panose="02020603050405020304" pitchFamily="18" charset="0"/>
              </a:rPr>
              <a:t>Grü</a:t>
            </a:r>
            <a:r>
              <a:rPr lang="de-DE" sz="2400" b="1" dirty="0">
                <a:effectLst/>
                <a:latin typeface="+mj-lt"/>
                <a:ea typeface="Calibri" panose="020F0502020204030204" pitchFamily="34" charset="0"/>
                <a:cs typeface="Times New Roman" panose="02020603050405020304" pitchFamily="18" charset="0"/>
              </a:rPr>
              <a:t>ß</a:t>
            </a:r>
            <a:r>
              <a:rPr lang="de-DE" sz="2400" dirty="0">
                <a:effectLst/>
                <a:latin typeface="+mj-lt"/>
                <a:ea typeface="Calibri" panose="020F0502020204030204" pitchFamily="34" charset="0"/>
                <a:cs typeface="Times New Roman" panose="02020603050405020304" pitchFamily="18" charset="0"/>
              </a:rPr>
              <a:t>e aus Brü</a:t>
            </a:r>
            <a:r>
              <a:rPr lang="de-DE" sz="2400" b="1" dirty="0">
                <a:effectLst/>
                <a:latin typeface="+mj-lt"/>
                <a:ea typeface="Calibri" panose="020F0502020204030204" pitchFamily="34" charset="0"/>
                <a:cs typeface="Times New Roman" panose="02020603050405020304" pitchFamily="18" charset="0"/>
              </a:rPr>
              <a:t>ss</a:t>
            </a:r>
            <a:r>
              <a:rPr lang="de-DE" sz="2400" dirty="0">
                <a:effectLst/>
                <a:latin typeface="+mj-lt"/>
                <a:ea typeface="Calibri" panose="020F0502020204030204" pitchFamily="34" charset="0"/>
                <a:cs typeface="Times New Roman" panose="02020603050405020304" pitchFamily="18" charset="0"/>
              </a:rPr>
              <a:t>el!  Ich hei</a:t>
            </a:r>
            <a:r>
              <a:rPr lang="de-DE" sz="2400" b="1" dirty="0">
                <a:effectLst/>
                <a:latin typeface="+mj-lt"/>
                <a:ea typeface="Calibri" panose="020F0502020204030204" pitchFamily="34" charset="0"/>
                <a:cs typeface="Times New Roman" panose="02020603050405020304" pitchFamily="18" charset="0"/>
              </a:rPr>
              <a:t>ß</a:t>
            </a:r>
            <a:r>
              <a:rPr lang="de-DE" sz="2400" dirty="0">
                <a:effectLst/>
                <a:latin typeface="+mj-lt"/>
                <a:ea typeface="Calibri" panose="020F0502020204030204" pitchFamily="34" charset="0"/>
                <a:cs typeface="Times New Roman" panose="02020603050405020304" pitchFamily="18" charset="0"/>
              </a:rPr>
              <a:t>e   Susanne Alternbern und ich bin Dolmetscherin* bei der EU. Au</a:t>
            </a:r>
            <a:r>
              <a:rPr lang="de-DE" sz="2400" b="1" dirty="0">
                <a:effectLst/>
                <a:latin typeface="+mj-lt"/>
                <a:ea typeface="Calibri" panose="020F0502020204030204" pitchFamily="34" charset="0"/>
                <a:cs typeface="Times New Roman" panose="02020603050405020304" pitchFamily="18" charset="0"/>
              </a:rPr>
              <a:t>ß</a:t>
            </a:r>
            <a:r>
              <a:rPr lang="de-DE" sz="2400" dirty="0">
                <a:effectLst/>
                <a:latin typeface="+mj-lt"/>
                <a:ea typeface="Calibri" panose="020F0502020204030204" pitchFamily="34" charset="0"/>
                <a:cs typeface="Times New Roman" panose="02020603050405020304" pitchFamily="18" charset="0"/>
              </a:rPr>
              <a:t>er Deutsch spreche ich fünf Sprachen! Ich finde Sprachen  intere</a:t>
            </a:r>
            <a:r>
              <a:rPr lang="de-DE" sz="2400" b="1" dirty="0">
                <a:effectLst/>
                <a:latin typeface="+mj-lt"/>
                <a:ea typeface="Calibri" panose="020F0502020204030204" pitchFamily="34" charset="0"/>
                <a:cs typeface="Times New Roman" panose="02020603050405020304" pitchFamily="18" charset="0"/>
              </a:rPr>
              <a:t>ss</a:t>
            </a:r>
            <a:r>
              <a:rPr lang="de-DE" sz="2400" dirty="0">
                <a:effectLst/>
                <a:latin typeface="+mj-lt"/>
                <a:ea typeface="Calibri" panose="020F0502020204030204" pitchFamily="34" charset="0"/>
                <a:cs typeface="Times New Roman" panose="02020603050405020304" pitchFamily="18" charset="0"/>
              </a:rPr>
              <a:t>ant,  und ich will meine    Kenntni</a:t>
            </a:r>
            <a:r>
              <a:rPr lang="de-DE" sz="2400" b="1" dirty="0">
                <a:effectLst/>
                <a:latin typeface="+mj-lt"/>
                <a:ea typeface="Calibri" panose="020F0502020204030204" pitchFamily="34" charset="0"/>
                <a:cs typeface="Times New Roman" panose="02020603050405020304" pitchFamily="18" charset="0"/>
              </a:rPr>
              <a:t>ss</a:t>
            </a:r>
            <a:r>
              <a:rPr lang="de-DE" sz="2400" dirty="0">
                <a:effectLst/>
                <a:latin typeface="+mj-lt"/>
                <a:ea typeface="Calibri" panose="020F0502020204030204" pitchFamily="34" charset="0"/>
                <a:cs typeface="Times New Roman" panose="02020603050405020304" pitchFamily="18" charset="0"/>
              </a:rPr>
              <a:t>e  immer verbe</a:t>
            </a:r>
            <a:r>
              <a:rPr lang="de-DE" sz="2400" b="1" dirty="0">
                <a:effectLst/>
                <a:latin typeface="+mj-lt"/>
                <a:ea typeface="Calibri" panose="020F0502020204030204" pitchFamily="34" charset="0"/>
                <a:cs typeface="Times New Roman" panose="02020603050405020304" pitchFamily="18" charset="0"/>
              </a:rPr>
              <a:t>ss</a:t>
            </a:r>
            <a:r>
              <a:rPr lang="de-DE" sz="2400" dirty="0">
                <a:effectLst/>
                <a:latin typeface="+mj-lt"/>
                <a:ea typeface="Calibri" panose="020F0502020204030204" pitchFamily="34" charset="0"/>
                <a:cs typeface="Times New Roman" panose="02020603050405020304" pitchFamily="18" charset="0"/>
              </a:rPr>
              <a:t>ern. </a:t>
            </a:r>
            <a:endParaRPr lang="en-GB" sz="2400" dirty="0">
              <a:latin typeface="+mj-lt"/>
            </a:endParaRPr>
          </a:p>
        </p:txBody>
      </p:sp>
      <p:sp>
        <p:nvSpPr>
          <p:cNvPr id="14" name="Rectangle 13">
            <a:extLst>
              <a:ext uri="{FF2B5EF4-FFF2-40B4-BE49-F238E27FC236}">
                <a16:creationId xmlns:a16="http://schemas.microsoft.com/office/drawing/2014/main" id="{07773A2F-2C3D-495B-2806-F71C8BE1166D}"/>
              </a:ext>
            </a:extLst>
          </p:cNvPr>
          <p:cNvSpPr/>
          <p:nvPr/>
        </p:nvSpPr>
        <p:spPr>
          <a:xfrm>
            <a:off x="288982" y="2893596"/>
            <a:ext cx="1246909" cy="254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Grü</a:t>
            </a:r>
            <a:r>
              <a:rPr lang="en-GB" sz="2400" dirty="0"/>
              <a:t>__e</a:t>
            </a:r>
          </a:p>
        </p:txBody>
      </p:sp>
      <p:sp>
        <p:nvSpPr>
          <p:cNvPr id="17" name="Rectangle 16">
            <a:extLst>
              <a:ext uri="{FF2B5EF4-FFF2-40B4-BE49-F238E27FC236}">
                <a16:creationId xmlns:a16="http://schemas.microsoft.com/office/drawing/2014/main" id="{B17B4D9C-A5DF-EBCB-283B-5372BDC4EF10}"/>
              </a:ext>
            </a:extLst>
          </p:cNvPr>
          <p:cNvSpPr/>
          <p:nvPr/>
        </p:nvSpPr>
        <p:spPr>
          <a:xfrm>
            <a:off x="2101491" y="2809539"/>
            <a:ext cx="1296160"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Brü</a:t>
            </a:r>
            <a:r>
              <a:rPr lang="en-GB" sz="2400" dirty="0"/>
              <a:t>__</a:t>
            </a:r>
            <a:r>
              <a:rPr lang="en-GB" sz="2400" dirty="0" err="1"/>
              <a:t>el</a:t>
            </a:r>
            <a:r>
              <a:rPr lang="en-GB" sz="2400" dirty="0"/>
              <a:t>!</a:t>
            </a:r>
          </a:p>
        </p:txBody>
      </p:sp>
      <p:sp>
        <p:nvSpPr>
          <p:cNvPr id="18" name="Rectangle 17">
            <a:extLst>
              <a:ext uri="{FF2B5EF4-FFF2-40B4-BE49-F238E27FC236}">
                <a16:creationId xmlns:a16="http://schemas.microsoft.com/office/drawing/2014/main" id="{D3D2CF2C-A5C2-E7A3-A1C0-DD8D4D2755B2}"/>
              </a:ext>
            </a:extLst>
          </p:cNvPr>
          <p:cNvSpPr/>
          <p:nvPr/>
        </p:nvSpPr>
        <p:spPr>
          <a:xfrm>
            <a:off x="3877291" y="2836588"/>
            <a:ext cx="1143760"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hei</a:t>
            </a:r>
            <a:r>
              <a:rPr lang="en-GB" sz="2400" dirty="0"/>
              <a:t>__e</a:t>
            </a:r>
          </a:p>
        </p:txBody>
      </p:sp>
      <p:sp>
        <p:nvSpPr>
          <p:cNvPr id="19" name="Rectangle 18">
            <a:extLst>
              <a:ext uri="{FF2B5EF4-FFF2-40B4-BE49-F238E27FC236}">
                <a16:creationId xmlns:a16="http://schemas.microsoft.com/office/drawing/2014/main" id="{A7E63D06-E6BA-84EB-E390-3B722DD7BB00}"/>
              </a:ext>
            </a:extLst>
          </p:cNvPr>
          <p:cNvSpPr/>
          <p:nvPr/>
        </p:nvSpPr>
        <p:spPr>
          <a:xfrm>
            <a:off x="6289750" y="3177674"/>
            <a:ext cx="1296160"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Au__er</a:t>
            </a:r>
            <a:endParaRPr lang="en-GB" sz="2400" dirty="0"/>
          </a:p>
        </p:txBody>
      </p:sp>
      <p:sp>
        <p:nvSpPr>
          <p:cNvPr id="16" name="Rectangle: Rounded Corners 15">
            <a:extLst>
              <a:ext uri="{FF2B5EF4-FFF2-40B4-BE49-F238E27FC236}">
                <a16:creationId xmlns:a16="http://schemas.microsoft.com/office/drawing/2014/main" id="{DD9458DB-2A63-1538-6E96-E04405DA7B6B}"/>
              </a:ext>
            </a:extLst>
          </p:cNvPr>
          <p:cNvSpPr/>
          <p:nvPr/>
        </p:nvSpPr>
        <p:spPr>
          <a:xfrm>
            <a:off x="233845" y="1965992"/>
            <a:ext cx="3528891" cy="3781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Dolmetscher</a:t>
            </a:r>
            <a:r>
              <a:rPr lang="en-GB" sz="2000" dirty="0"/>
              <a:t> – interpreter</a:t>
            </a:r>
          </a:p>
        </p:txBody>
      </p:sp>
      <p:sp>
        <p:nvSpPr>
          <p:cNvPr id="22" name="Rectangle 21">
            <a:extLst>
              <a:ext uri="{FF2B5EF4-FFF2-40B4-BE49-F238E27FC236}">
                <a16:creationId xmlns:a16="http://schemas.microsoft.com/office/drawing/2014/main" id="{E3190D10-BC9D-EF16-8DC7-FD410DF90349}"/>
              </a:ext>
            </a:extLst>
          </p:cNvPr>
          <p:cNvSpPr/>
          <p:nvPr/>
        </p:nvSpPr>
        <p:spPr>
          <a:xfrm>
            <a:off x="1998291" y="3949488"/>
            <a:ext cx="2016897"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intere</a:t>
            </a:r>
            <a:r>
              <a:rPr lang="en-GB" sz="2400" dirty="0"/>
              <a:t>__ant,</a:t>
            </a:r>
          </a:p>
        </p:txBody>
      </p:sp>
      <p:sp>
        <p:nvSpPr>
          <p:cNvPr id="23" name="Rectangle 22">
            <a:extLst>
              <a:ext uri="{FF2B5EF4-FFF2-40B4-BE49-F238E27FC236}">
                <a16:creationId xmlns:a16="http://schemas.microsoft.com/office/drawing/2014/main" id="{17A27CC0-99D6-0BCA-4CBC-60B0CF3D1035}"/>
              </a:ext>
            </a:extLst>
          </p:cNvPr>
          <p:cNvSpPr/>
          <p:nvPr/>
        </p:nvSpPr>
        <p:spPr>
          <a:xfrm>
            <a:off x="320229" y="4295116"/>
            <a:ext cx="1891555" cy="368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Kenntni</a:t>
            </a:r>
            <a:r>
              <a:rPr lang="en-GB" sz="2400" dirty="0"/>
              <a:t>__e</a:t>
            </a:r>
          </a:p>
        </p:txBody>
      </p:sp>
      <p:sp>
        <p:nvSpPr>
          <p:cNvPr id="24" name="Rectangle 23">
            <a:extLst>
              <a:ext uri="{FF2B5EF4-FFF2-40B4-BE49-F238E27FC236}">
                <a16:creationId xmlns:a16="http://schemas.microsoft.com/office/drawing/2014/main" id="{31F3716E-EFFF-3F3C-A834-EE4DCF58D76E}"/>
              </a:ext>
            </a:extLst>
          </p:cNvPr>
          <p:cNvSpPr/>
          <p:nvPr/>
        </p:nvSpPr>
        <p:spPr>
          <a:xfrm>
            <a:off x="3298082" y="4277867"/>
            <a:ext cx="1986625" cy="404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verbe</a:t>
            </a:r>
            <a:r>
              <a:rPr lang="en-GB" sz="2400" dirty="0"/>
              <a:t>__ern.</a:t>
            </a:r>
          </a:p>
        </p:txBody>
      </p:sp>
      <p:sp>
        <p:nvSpPr>
          <p:cNvPr id="21" name="Rectangle: Rounded Corners 20">
            <a:extLst>
              <a:ext uri="{FF2B5EF4-FFF2-40B4-BE49-F238E27FC236}">
                <a16:creationId xmlns:a16="http://schemas.microsoft.com/office/drawing/2014/main" id="{228CFBB8-DA0D-4695-A57D-75004100100F}"/>
              </a:ext>
            </a:extLst>
          </p:cNvPr>
          <p:cNvSpPr/>
          <p:nvPr/>
        </p:nvSpPr>
        <p:spPr>
          <a:xfrm>
            <a:off x="8108648" y="3259634"/>
            <a:ext cx="2633244" cy="37815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6"/>
                </a:solidFill>
              </a:rPr>
              <a:t>*</a:t>
            </a:r>
            <a:r>
              <a:rPr lang="en-GB" sz="2000" dirty="0" err="1">
                <a:solidFill>
                  <a:schemeClr val="accent6"/>
                </a:solidFill>
              </a:rPr>
              <a:t>außer</a:t>
            </a:r>
            <a:r>
              <a:rPr lang="en-GB" sz="2000" dirty="0">
                <a:solidFill>
                  <a:schemeClr val="accent6"/>
                </a:solidFill>
              </a:rPr>
              <a:t> – apart from</a:t>
            </a:r>
          </a:p>
        </p:txBody>
      </p:sp>
      <p:sp>
        <p:nvSpPr>
          <p:cNvPr id="25" name="Rectangle: Rounded Corners 24">
            <a:extLst>
              <a:ext uri="{FF2B5EF4-FFF2-40B4-BE49-F238E27FC236}">
                <a16:creationId xmlns:a16="http://schemas.microsoft.com/office/drawing/2014/main" id="{5632B561-252D-4147-ABFC-B80AEE03D5C9}"/>
              </a:ext>
            </a:extLst>
          </p:cNvPr>
          <p:cNvSpPr/>
          <p:nvPr/>
        </p:nvSpPr>
        <p:spPr>
          <a:xfrm>
            <a:off x="201883" y="5180178"/>
            <a:ext cx="3592817" cy="3781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*die </a:t>
            </a:r>
            <a:r>
              <a:rPr lang="en-GB" sz="2000" dirty="0" err="1"/>
              <a:t>Kenntnis</a:t>
            </a:r>
            <a:r>
              <a:rPr lang="en-GB" sz="2000" dirty="0"/>
              <a:t> – knowledge</a:t>
            </a:r>
          </a:p>
        </p:txBody>
      </p:sp>
      <p:sp>
        <p:nvSpPr>
          <p:cNvPr id="26" name="TextBox 25">
            <a:extLst>
              <a:ext uri="{FF2B5EF4-FFF2-40B4-BE49-F238E27FC236}">
                <a16:creationId xmlns:a16="http://schemas.microsoft.com/office/drawing/2014/main" id="{4A973213-BAAA-4505-8417-DD46913B2AF8}"/>
              </a:ext>
            </a:extLst>
          </p:cNvPr>
          <p:cNvSpPr txBox="1"/>
          <p:nvPr/>
        </p:nvSpPr>
        <p:spPr>
          <a:xfrm>
            <a:off x="84328" y="1139530"/>
            <a:ext cx="8728088" cy="523220"/>
          </a:xfrm>
          <a:prstGeom prst="rect">
            <a:avLst/>
          </a:prstGeom>
          <a:noFill/>
        </p:spPr>
        <p:txBody>
          <a:bodyPr wrap="square">
            <a:spAutoFit/>
          </a:bodyPr>
          <a:lstStyle/>
          <a:p>
            <a:pPr lvl="0">
              <a:defRPr/>
            </a:pPr>
            <a:r>
              <a:rPr lang="en-US" sz="2800" b="1" dirty="0" err="1">
                <a:solidFill>
                  <a:srgbClr val="525050"/>
                </a:solidFill>
                <a:latin typeface="Century Gothic"/>
              </a:rPr>
              <a:t>Hör</a:t>
            </a:r>
            <a:r>
              <a:rPr lang="en-US" sz="2800" b="1" dirty="0">
                <a:solidFill>
                  <a:srgbClr val="525050"/>
                </a:solidFill>
                <a:latin typeface="Century Gothic"/>
              </a:rPr>
              <a:t> </a:t>
            </a:r>
            <a:r>
              <a:rPr lang="en-US" sz="2800" b="1" dirty="0" err="1">
                <a:solidFill>
                  <a:srgbClr val="525050"/>
                </a:solidFill>
                <a:latin typeface="Century Gothic"/>
              </a:rPr>
              <a:t>zu</a:t>
            </a:r>
            <a:r>
              <a:rPr lang="en-US" sz="2800" b="1" dirty="0">
                <a:solidFill>
                  <a:srgbClr val="525050"/>
                </a:solidFill>
                <a:latin typeface="Century Gothic"/>
              </a:rPr>
              <a:t>. </a:t>
            </a:r>
            <a:r>
              <a:rPr lang="en-US" sz="2800" b="1" dirty="0" err="1">
                <a:solidFill>
                  <a:srgbClr val="525050"/>
                </a:solidFill>
                <a:latin typeface="Century Gothic"/>
              </a:rPr>
              <a:t>Schreib</a:t>
            </a:r>
            <a:r>
              <a:rPr lang="en-US" sz="2800" b="1" dirty="0">
                <a:solidFill>
                  <a:srgbClr val="525050"/>
                </a:solidFill>
                <a:latin typeface="Century Gothic"/>
              </a:rPr>
              <a:t> </a:t>
            </a:r>
            <a:r>
              <a:rPr lang="en-GB" sz="2800" b="1" dirty="0"/>
              <a:t>ß </a:t>
            </a:r>
            <a:r>
              <a:rPr lang="en-GB" sz="2800" b="1" dirty="0" err="1"/>
              <a:t>oder</a:t>
            </a:r>
            <a:r>
              <a:rPr lang="en-GB" sz="2800" b="1" dirty="0"/>
              <a:t> ss. Dann lies den Text </a:t>
            </a:r>
            <a:r>
              <a:rPr lang="en-GB" sz="2800" b="1" dirty="0" err="1"/>
              <a:t>vor</a:t>
            </a:r>
            <a:r>
              <a:rPr lang="en-GB" sz="2800" b="1" dirty="0"/>
              <a:t>.</a:t>
            </a:r>
            <a:r>
              <a:rPr lang="en-US" sz="2800" b="1" dirty="0">
                <a:solidFill>
                  <a:srgbClr val="525050"/>
                </a:solidFill>
                <a:latin typeface="Century Gothic"/>
              </a:rPr>
              <a:t> </a:t>
            </a:r>
            <a:endParaRPr kumimoji="0" lang="en-US" sz="2800" b="1" i="0" u="none" strike="noStrike" kern="1200" cap="none" spc="0" normalizeH="0" baseline="0" noProof="0" dirty="0">
              <a:ln>
                <a:noFill/>
              </a:ln>
              <a:solidFill>
                <a:srgbClr val="525050"/>
              </a:solidFill>
              <a:effectLst/>
              <a:uLnTx/>
              <a:uFillTx/>
              <a:latin typeface="Century Gothic"/>
            </a:endParaRPr>
          </a:p>
        </p:txBody>
      </p:sp>
    </p:spTree>
    <p:extLst>
      <p:ext uri="{BB962C8B-B14F-4D97-AF65-F5344CB8AC3E}">
        <p14:creationId xmlns:p14="http://schemas.microsoft.com/office/powerpoint/2010/main" val="55640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2" grpId="0" animBg="1"/>
      <p:bldP spid="23" grpId="0" animBg="1"/>
      <p:bldP spid="24" grpId="0" animBg="1"/>
      <p:bldP spid="2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1" y="213557"/>
            <a:ext cx="5965372" cy="647577"/>
          </a:xfrm>
        </p:spPr>
        <p:txBody>
          <a:bodyPr>
            <a:normAutofit fontScale="90000"/>
          </a:bodyPr>
          <a:lstStyle/>
          <a:p>
            <a:r>
              <a:rPr lang="en-GB" dirty="0">
                <a:solidFill>
                  <a:srgbClr val="525050"/>
                </a:solidFill>
              </a:rPr>
              <a:t>WISSEN | KENNEN – to know</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84328" y="1139530"/>
            <a:ext cx="87280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The verb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wissen</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(to know </a:t>
            </a:r>
            <a:r>
              <a:rPr kumimoji="0" lang="en-US" sz="2000" b="0" i="1" u="none" strike="noStrike" kern="1200" cap="none" spc="0" normalizeH="0" baseline="0" noProof="0" dirty="0">
                <a:ln>
                  <a:noFill/>
                </a:ln>
                <a:solidFill>
                  <a:srgbClr val="525050"/>
                </a:solidFill>
                <a:effectLst/>
                <a:uLnTx/>
                <a:uFillTx/>
                <a:latin typeface="Century Gothic"/>
                <a:ea typeface="+mn-ea"/>
                <a:cs typeface="+mn-cs"/>
              </a:rPr>
              <a:t>that</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is irregular (strong):</a:t>
            </a:r>
          </a:p>
        </p:txBody>
      </p:sp>
      <p:graphicFrame>
        <p:nvGraphicFramePr>
          <p:cNvPr id="57" name="Table 9">
            <a:extLst>
              <a:ext uri="{FF2B5EF4-FFF2-40B4-BE49-F238E27FC236}">
                <a16:creationId xmlns:a16="http://schemas.microsoft.com/office/drawing/2014/main" id="{2E9CEC51-C313-4712-9374-E3385A42739F}"/>
              </a:ext>
            </a:extLst>
          </p:cNvPr>
          <p:cNvGraphicFramePr>
            <a:graphicFrameLocks noGrp="1"/>
          </p:cNvGraphicFramePr>
          <p:nvPr>
            <p:extLst>
              <p:ext uri="{D42A27DB-BD31-4B8C-83A1-F6EECF244321}">
                <p14:modId xmlns:p14="http://schemas.microsoft.com/office/powerpoint/2010/main" val="985985703"/>
              </p:ext>
            </p:extLst>
          </p:nvPr>
        </p:nvGraphicFramePr>
        <p:xfrm>
          <a:off x="84328" y="1982098"/>
          <a:ext cx="5721386" cy="4201472"/>
        </p:xfrm>
        <a:graphic>
          <a:graphicData uri="http://schemas.openxmlformats.org/drawingml/2006/table">
            <a:tbl>
              <a:tblPr firstRow="1" bandRow="1"/>
              <a:tblGrid>
                <a:gridCol w="2860693">
                  <a:extLst>
                    <a:ext uri="{9D8B030D-6E8A-4147-A177-3AD203B41FA5}">
                      <a16:colId xmlns:a16="http://schemas.microsoft.com/office/drawing/2014/main" val="3272501527"/>
                    </a:ext>
                  </a:extLst>
                </a:gridCol>
                <a:gridCol w="2860693">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err="1">
                          <a:solidFill>
                            <a:srgbClr val="525050"/>
                          </a:solidFill>
                        </a:rPr>
                        <a:t>wissen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a:t>
                      </a:r>
                      <a:r>
                        <a:rPr lang="en-GB" sz="2400" b="1" dirty="0" err="1">
                          <a:solidFill>
                            <a:srgbClr val="525050"/>
                          </a:solidFill>
                        </a:rPr>
                        <a:t>weiß</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1" dirty="0" err="1">
                          <a:solidFill>
                            <a:srgbClr val="525050"/>
                          </a:solidFill>
                        </a:rPr>
                        <a:t>weißt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er/</a:t>
                      </a:r>
                      <a:r>
                        <a:rPr lang="en-GB" sz="2400" b="0" dirty="0" err="1">
                          <a:solidFill>
                            <a:srgbClr val="525050"/>
                          </a:solidFill>
                        </a:rPr>
                        <a:t>sie</a:t>
                      </a:r>
                      <a:r>
                        <a:rPr lang="en-GB" sz="2400" b="0" dirty="0">
                          <a:solidFill>
                            <a:srgbClr val="525050"/>
                          </a:solidFill>
                        </a:rPr>
                        <a:t>/es </a:t>
                      </a:r>
                      <a:r>
                        <a:rPr lang="en-GB" sz="2400" b="1" dirty="0" err="1">
                          <a:solidFill>
                            <a:srgbClr val="525050"/>
                          </a:solidFill>
                        </a:rPr>
                        <a:t>weiß</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knows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wir</a:t>
                      </a:r>
                      <a:r>
                        <a:rPr lang="en-GB" sz="2400" b="0" dirty="0">
                          <a:solidFill>
                            <a:srgbClr val="525050"/>
                          </a:solidFill>
                        </a:rPr>
                        <a:t> </a:t>
                      </a:r>
                      <a:r>
                        <a:rPr lang="en-GB" sz="2400" b="0" dirty="0" err="1">
                          <a:solidFill>
                            <a:srgbClr val="525050"/>
                          </a:solidFill>
                        </a:rPr>
                        <a:t>wissen</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wisst</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wissen</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wissen</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58" name="Rectangle: Rounded Corners 57">
            <a:extLst>
              <a:ext uri="{FF2B5EF4-FFF2-40B4-BE49-F238E27FC236}">
                <a16:creationId xmlns:a16="http://schemas.microsoft.com/office/drawing/2014/main" id="{2DF7D693-6011-4D4C-8AD3-ED69B7871133}"/>
              </a:ext>
            </a:extLst>
          </p:cNvPr>
          <p:cNvSpPr/>
          <p:nvPr/>
        </p:nvSpPr>
        <p:spPr>
          <a:xfrm>
            <a:off x="687146" y="2509604"/>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59" name="Rectangle: Rounded Corners 58">
            <a:extLst>
              <a:ext uri="{FF2B5EF4-FFF2-40B4-BE49-F238E27FC236}">
                <a16:creationId xmlns:a16="http://schemas.microsoft.com/office/drawing/2014/main" id="{11914A3F-846B-48F1-9A4C-17E1DAE6E32A}"/>
              </a:ext>
            </a:extLst>
          </p:cNvPr>
          <p:cNvSpPr/>
          <p:nvPr/>
        </p:nvSpPr>
        <p:spPr>
          <a:xfrm>
            <a:off x="755027" y="304909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62" name="Rectangle: Rounded Corners 61">
            <a:extLst>
              <a:ext uri="{FF2B5EF4-FFF2-40B4-BE49-F238E27FC236}">
                <a16:creationId xmlns:a16="http://schemas.microsoft.com/office/drawing/2014/main" id="{9540AF1A-6AC5-4684-A13C-56E705E97DB8}"/>
              </a:ext>
            </a:extLst>
          </p:cNvPr>
          <p:cNvSpPr/>
          <p:nvPr/>
        </p:nvSpPr>
        <p:spPr>
          <a:xfrm>
            <a:off x="239334" y="3588588"/>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63" name="Rectangle: Rounded Corners 62">
            <a:extLst>
              <a:ext uri="{FF2B5EF4-FFF2-40B4-BE49-F238E27FC236}">
                <a16:creationId xmlns:a16="http://schemas.microsoft.com/office/drawing/2014/main" id="{62402DA0-1291-4EDB-9679-00E079DF0313}"/>
              </a:ext>
            </a:extLst>
          </p:cNvPr>
          <p:cNvSpPr/>
          <p:nvPr/>
        </p:nvSpPr>
        <p:spPr>
          <a:xfrm>
            <a:off x="755024" y="412666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4" name="Rectangle: Rounded Corners 63">
            <a:extLst>
              <a:ext uri="{FF2B5EF4-FFF2-40B4-BE49-F238E27FC236}">
                <a16:creationId xmlns:a16="http://schemas.microsoft.com/office/drawing/2014/main" id="{98F0C2CD-A180-417D-ADF4-B53B0DD7A7BA}"/>
              </a:ext>
            </a:extLst>
          </p:cNvPr>
          <p:cNvSpPr/>
          <p:nvPr/>
        </p:nvSpPr>
        <p:spPr>
          <a:xfrm>
            <a:off x="755025" y="4681987"/>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5" name="Rectangle: Rounded Corners 64">
            <a:extLst>
              <a:ext uri="{FF2B5EF4-FFF2-40B4-BE49-F238E27FC236}">
                <a16:creationId xmlns:a16="http://schemas.microsoft.com/office/drawing/2014/main" id="{30E5647C-AAF7-4878-943B-6799F7966314}"/>
              </a:ext>
            </a:extLst>
          </p:cNvPr>
          <p:cNvSpPr/>
          <p:nvPr/>
        </p:nvSpPr>
        <p:spPr>
          <a:xfrm>
            <a:off x="755024" y="5173915"/>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6" name="Rectangle: Rounded Corners 65">
            <a:extLst>
              <a:ext uri="{FF2B5EF4-FFF2-40B4-BE49-F238E27FC236}">
                <a16:creationId xmlns:a16="http://schemas.microsoft.com/office/drawing/2014/main" id="{567EA97A-EAE3-46FC-966C-1C6742EC3844}"/>
              </a:ext>
            </a:extLst>
          </p:cNvPr>
          <p:cNvSpPr/>
          <p:nvPr/>
        </p:nvSpPr>
        <p:spPr>
          <a:xfrm>
            <a:off x="687146" y="5698379"/>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2" name="TextBox 91">
            <a:extLst>
              <a:ext uri="{FF2B5EF4-FFF2-40B4-BE49-F238E27FC236}">
                <a16:creationId xmlns:a16="http://schemas.microsoft.com/office/drawing/2014/main" id="{FD8DA5F6-416D-400E-8529-62F010FAE576}"/>
              </a:ext>
            </a:extLst>
          </p:cNvPr>
          <p:cNvSpPr txBox="1"/>
          <p:nvPr/>
        </p:nvSpPr>
        <p:spPr>
          <a:xfrm>
            <a:off x="84328" y="1547706"/>
            <a:ext cx="1187321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Kennen</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(to know someone, be familiar with something) is</a:t>
            </a:r>
            <a:r>
              <a:rPr kumimoji="0" lang="en-US" sz="2000" b="0" i="0" u="none" strike="noStrike" kern="1200" cap="none" spc="0" normalizeH="0" noProof="0" dirty="0">
                <a:ln>
                  <a:noFill/>
                </a:ln>
                <a:solidFill>
                  <a:srgbClr val="525050"/>
                </a:solidFill>
                <a:effectLst/>
                <a:uLnTx/>
                <a:uFillTx/>
                <a:latin typeface="Century Gothic"/>
                <a:ea typeface="+mn-ea"/>
                <a:cs typeface="+mn-cs"/>
              </a:rPr>
              <a:t> regular</a:t>
            </a:r>
            <a:r>
              <a:rPr lang="en-US" sz="2000" dirty="0">
                <a:solidFill>
                  <a:srgbClr val="525050"/>
                </a:solidFill>
                <a:latin typeface="Century Gothic"/>
              </a:rPr>
              <a:t> (weak):</a:t>
            </a:r>
            <a:endParaRPr kumimoji="0" lang="en-US" sz="20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93" name="Table 9">
            <a:extLst>
              <a:ext uri="{FF2B5EF4-FFF2-40B4-BE49-F238E27FC236}">
                <a16:creationId xmlns:a16="http://schemas.microsoft.com/office/drawing/2014/main" id="{7DACF225-66D0-459C-8017-B7E3BB2DC9CD}"/>
              </a:ext>
            </a:extLst>
          </p:cNvPr>
          <p:cNvGraphicFramePr>
            <a:graphicFrameLocks noGrp="1"/>
          </p:cNvGraphicFramePr>
          <p:nvPr>
            <p:extLst>
              <p:ext uri="{D42A27DB-BD31-4B8C-83A1-F6EECF244321}">
                <p14:modId xmlns:p14="http://schemas.microsoft.com/office/powerpoint/2010/main" val="1331686724"/>
              </p:ext>
            </p:extLst>
          </p:nvPr>
        </p:nvGraphicFramePr>
        <p:xfrm>
          <a:off x="6649250" y="1982098"/>
          <a:ext cx="5542749" cy="4201472"/>
        </p:xfrm>
        <a:graphic>
          <a:graphicData uri="http://schemas.openxmlformats.org/drawingml/2006/table">
            <a:tbl>
              <a:tblPr firstRow="1" bandRow="1"/>
              <a:tblGrid>
                <a:gridCol w="2658919">
                  <a:extLst>
                    <a:ext uri="{9D8B030D-6E8A-4147-A177-3AD203B41FA5}">
                      <a16:colId xmlns:a16="http://schemas.microsoft.com/office/drawing/2014/main" val="3272501527"/>
                    </a:ext>
                  </a:extLst>
                </a:gridCol>
                <a:gridCol w="2883830">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err="1">
                          <a:solidFill>
                            <a:srgbClr val="525050"/>
                          </a:solidFill>
                        </a:rPr>
                        <a:t>kennen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a:t>
                      </a:r>
                      <a:r>
                        <a:rPr lang="en-GB" sz="2400" b="0" dirty="0" err="1">
                          <a:solidFill>
                            <a:srgbClr val="525050"/>
                          </a:solidFill>
                        </a:rPr>
                        <a:t>kenn</a:t>
                      </a:r>
                      <a:r>
                        <a:rPr lang="en-GB" sz="2400" b="1" dirty="0" err="1">
                          <a:solidFill>
                            <a:srgbClr val="525050"/>
                          </a:solidFill>
                        </a:rPr>
                        <a:t>e</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0" dirty="0" err="1">
                          <a:solidFill>
                            <a:srgbClr val="525050"/>
                          </a:solidFill>
                        </a:rPr>
                        <a:t>kenn</a:t>
                      </a:r>
                      <a:r>
                        <a:rPr lang="en-GB" sz="2400" b="1" dirty="0" err="1">
                          <a:solidFill>
                            <a:srgbClr val="525050"/>
                          </a:solidFill>
                        </a:rPr>
                        <a:t>st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er, </a:t>
                      </a:r>
                      <a:r>
                        <a:rPr lang="en-GB" sz="2400" b="0" dirty="0" err="1">
                          <a:solidFill>
                            <a:srgbClr val="525050"/>
                          </a:solidFill>
                        </a:rPr>
                        <a:t>sie</a:t>
                      </a:r>
                      <a:r>
                        <a:rPr lang="en-GB" sz="2400" b="0" dirty="0">
                          <a:solidFill>
                            <a:srgbClr val="525050"/>
                          </a:solidFill>
                        </a:rPr>
                        <a:t>, es </a:t>
                      </a:r>
                      <a:r>
                        <a:rPr lang="en-GB" sz="2400" b="0" dirty="0" err="1">
                          <a:solidFill>
                            <a:srgbClr val="525050"/>
                          </a:solidFill>
                        </a:rPr>
                        <a:t>kenn</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knows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wir</a:t>
                      </a:r>
                      <a:r>
                        <a:rPr lang="en-GB" sz="2400" b="0" dirty="0">
                          <a:solidFill>
                            <a:srgbClr val="525050"/>
                          </a:solidFill>
                        </a:rPr>
                        <a:t> </a:t>
                      </a:r>
                      <a:r>
                        <a:rPr lang="en-GB" sz="2400" b="0" dirty="0" err="1">
                          <a:solidFill>
                            <a:srgbClr val="525050"/>
                          </a:solidFill>
                        </a:rPr>
                        <a:t>kenn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kenn</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kenn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kenn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know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94" name="Rectangle: Rounded Corners 93">
            <a:extLst>
              <a:ext uri="{FF2B5EF4-FFF2-40B4-BE49-F238E27FC236}">
                <a16:creationId xmlns:a16="http://schemas.microsoft.com/office/drawing/2014/main" id="{87AAA159-D8B6-4A10-9CF9-CEB11E196E44}"/>
              </a:ext>
            </a:extLst>
          </p:cNvPr>
          <p:cNvSpPr/>
          <p:nvPr/>
        </p:nvSpPr>
        <p:spPr>
          <a:xfrm>
            <a:off x="7020939" y="2563905"/>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95" name="Rectangle: Rounded Corners 94">
            <a:extLst>
              <a:ext uri="{FF2B5EF4-FFF2-40B4-BE49-F238E27FC236}">
                <a16:creationId xmlns:a16="http://schemas.microsoft.com/office/drawing/2014/main" id="{F24B5D3D-80D4-4A6F-95A6-25E03B8178CC}"/>
              </a:ext>
            </a:extLst>
          </p:cNvPr>
          <p:cNvSpPr/>
          <p:nvPr/>
        </p:nvSpPr>
        <p:spPr>
          <a:xfrm>
            <a:off x="7020938" y="3105571"/>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96" name="Rectangle: Rounded Corners 95">
            <a:extLst>
              <a:ext uri="{FF2B5EF4-FFF2-40B4-BE49-F238E27FC236}">
                <a16:creationId xmlns:a16="http://schemas.microsoft.com/office/drawing/2014/main" id="{F2129A6C-A188-4313-8D29-E8683AC2ED90}"/>
              </a:ext>
            </a:extLst>
          </p:cNvPr>
          <p:cNvSpPr/>
          <p:nvPr/>
        </p:nvSpPr>
        <p:spPr>
          <a:xfrm>
            <a:off x="6436600" y="3642890"/>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97" name="Rectangle: Rounded Corners 96">
            <a:extLst>
              <a:ext uri="{FF2B5EF4-FFF2-40B4-BE49-F238E27FC236}">
                <a16:creationId xmlns:a16="http://schemas.microsoft.com/office/drawing/2014/main" id="{EA948522-12A7-48C1-A645-214549D25813}"/>
              </a:ext>
            </a:extLst>
          </p:cNvPr>
          <p:cNvSpPr/>
          <p:nvPr/>
        </p:nvSpPr>
        <p:spPr>
          <a:xfrm>
            <a:off x="6996436" y="417376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8" name="Rectangle: Rounded Corners 97">
            <a:extLst>
              <a:ext uri="{FF2B5EF4-FFF2-40B4-BE49-F238E27FC236}">
                <a16:creationId xmlns:a16="http://schemas.microsoft.com/office/drawing/2014/main" id="{B056D66A-23A5-4ACF-BF79-07C291B2D514}"/>
              </a:ext>
            </a:extLst>
          </p:cNvPr>
          <p:cNvSpPr/>
          <p:nvPr/>
        </p:nvSpPr>
        <p:spPr>
          <a:xfrm>
            <a:off x="6969709" y="4736289"/>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9" name="Rectangle: Rounded Corners 98">
            <a:extLst>
              <a:ext uri="{FF2B5EF4-FFF2-40B4-BE49-F238E27FC236}">
                <a16:creationId xmlns:a16="http://schemas.microsoft.com/office/drawing/2014/main" id="{474D1A7B-3AA0-4091-A701-44A542F953F1}"/>
              </a:ext>
            </a:extLst>
          </p:cNvPr>
          <p:cNvSpPr/>
          <p:nvPr/>
        </p:nvSpPr>
        <p:spPr>
          <a:xfrm>
            <a:off x="6966429" y="5242800"/>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100" name="Rectangle: Rounded Corners 99">
            <a:extLst>
              <a:ext uri="{FF2B5EF4-FFF2-40B4-BE49-F238E27FC236}">
                <a16:creationId xmlns:a16="http://schemas.microsoft.com/office/drawing/2014/main" id="{596F6402-5954-44CF-AD6B-AF2AB59C0AF8}"/>
              </a:ext>
            </a:extLst>
          </p:cNvPr>
          <p:cNvSpPr/>
          <p:nvPr/>
        </p:nvSpPr>
        <p:spPr>
          <a:xfrm>
            <a:off x="7020937" y="569471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23" name="Speech Bubble: Rectangle with Corners Rounded 22">
            <a:extLst>
              <a:ext uri="{FF2B5EF4-FFF2-40B4-BE49-F238E27FC236}">
                <a16:creationId xmlns:a16="http://schemas.microsoft.com/office/drawing/2014/main" id="{78369DC2-0D87-4969-82CC-8D725BD7704D}"/>
              </a:ext>
            </a:extLst>
          </p:cNvPr>
          <p:cNvSpPr/>
          <p:nvPr/>
        </p:nvSpPr>
        <p:spPr>
          <a:xfrm>
            <a:off x="6226631" y="117302"/>
            <a:ext cx="4136569" cy="1519218"/>
          </a:xfrm>
          <a:prstGeom prst="wedgeRoundRectCallout">
            <a:avLst>
              <a:gd name="adj1" fmla="val -146118"/>
              <a:gd name="adj2" fmla="val 11249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that ‘</a:t>
            </a:r>
            <a:r>
              <a:rPr lang="en-GB" sz="2000" b="1" dirty="0"/>
              <a:t>ss</a:t>
            </a:r>
            <a:r>
              <a:rPr lang="en-GB" sz="2000" dirty="0"/>
              <a:t>’ changes to ‘</a:t>
            </a:r>
            <a:r>
              <a:rPr lang="en-GB" sz="2000" b="1" dirty="0"/>
              <a:t>ß</a:t>
            </a:r>
            <a:r>
              <a:rPr lang="en-GB" sz="2000" dirty="0"/>
              <a:t>’ in the I, you, s/he, it forms because the vowel ‘</a:t>
            </a:r>
            <a:r>
              <a:rPr lang="en-GB" sz="2000" dirty="0" err="1"/>
              <a:t>ei</a:t>
            </a:r>
            <a:r>
              <a:rPr lang="en-GB" sz="2000" dirty="0"/>
              <a:t>’ before it is long. However, the ‘s’ sound is the same.</a:t>
            </a:r>
          </a:p>
        </p:txBody>
      </p:sp>
      <p:sp>
        <p:nvSpPr>
          <p:cNvPr id="24" name="Rectangle: Rounded Corners 23">
            <a:extLst>
              <a:ext uri="{FF2B5EF4-FFF2-40B4-BE49-F238E27FC236}">
                <a16:creationId xmlns:a16="http://schemas.microsoft.com/office/drawing/2014/main" id="{15D99D67-9E87-4259-912A-B593AA09E104}"/>
              </a:ext>
            </a:extLst>
          </p:cNvPr>
          <p:cNvSpPr/>
          <p:nvPr/>
        </p:nvSpPr>
        <p:spPr>
          <a:xfrm>
            <a:off x="3540267" y="304909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25" name="Rectangle: Rounded Corners 24">
            <a:extLst>
              <a:ext uri="{FF2B5EF4-FFF2-40B4-BE49-F238E27FC236}">
                <a16:creationId xmlns:a16="http://schemas.microsoft.com/office/drawing/2014/main" id="{4E29076D-DE91-42FE-BD3B-8B4C8F135934}"/>
              </a:ext>
            </a:extLst>
          </p:cNvPr>
          <p:cNvSpPr/>
          <p:nvPr/>
        </p:nvSpPr>
        <p:spPr>
          <a:xfrm>
            <a:off x="3022524" y="3568569"/>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26" name="Rectangle: Rounded Corners 25">
            <a:extLst>
              <a:ext uri="{FF2B5EF4-FFF2-40B4-BE49-F238E27FC236}">
                <a16:creationId xmlns:a16="http://schemas.microsoft.com/office/drawing/2014/main" id="{A05CF9E5-7C41-445E-8E94-2477B0E35C89}"/>
              </a:ext>
            </a:extLst>
          </p:cNvPr>
          <p:cNvSpPr/>
          <p:nvPr/>
        </p:nvSpPr>
        <p:spPr>
          <a:xfrm>
            <a:off x="3529690" y="4082834"/>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27" name="Rectangle: Rounded Corners 26">
            <a:extLst>
              <a:ext uri="{FF2B5EF4-FFF2-40B4-BE49-F238E27FC236}">
                <a16:creationId xmlns:a16="http://schemas.microsoft.com/office/drawing/2014/main" id="{B326CA89-4C5A-4785-A47C-1883437D2A49}"/>
              </a:ext>
            </a:extLst>
          </p:cNvPr>
          <p:cNvSpPr/>
          <p:nvPr/>
        </p:nvSpPr>
        <p:spPr>
          <a:xfrm>
            <a:off x="3217199" y="4658954"/>
            <a:ext cx="2345401"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28" name="Rectangle: Rounded Corners 27">
            <a:extLst>
              <a:ext uri="{FF2B5EF4-FFF2-40B4-BE49-F238E27FC236}">
                <a16:creationId xmlns:a16="http://schemas.microsoft.com/office/drawing/2014/main" id="{67062333-5A26-4B80-A72A-9D5967B84AAB}"/>
              </a:ext>
            </a:extLst>
          </p:cNvPr>
          <p:cNvSpPr/>
          <p:nvPr/>
        </p:nvSpPr>
        <p:spPr>
          <a:xfrm>
            <a:off x="2918188" y="5221480"/>
            <a:ext cx="2887526"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29" name="Rectangle: Rounded Corners 28">
            <a:extLst>
              <a:ext uri="{FF2B5EF4-FFF2-40B4-BE49-F238E27FC236}">
                <a16:creationId xmlns:a16="http://schemas.microsoft.com/office/drawing/2014/main" id="{C78BEA55-3BED-4317-B804-2A78B14DD0A2}"/>
              </a:ext>
            </a:extLst>
          </p:cNvPr>
          <p:cNvSpPr/>
          <p:nvPr/>
        </p:nvSpPr>
        <p:spPr>
          <a:xfrm>
            <a:off x="3466212" y="572745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Tree>
    <p:extLst>
      <p:ext uri="{BB962C8B-B14F-4D97-AF65-F5344CB8AC3E}">
        <p14:creationId xmlns:p14="http://schemas.microsoft.com/office/powerpoint/2010/main" val="412446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6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6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6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9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9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9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9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9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9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9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10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8" grpId="0" animBg="1"/>
      <p:bldP spid="58" grpId="1" animBg="1"/>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92" grpId="0"/>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895976" cy="647577"/>
          </a:xfrm>
        </p:spPr>
        <p:txBody>
          <a:bodyPr>
            <a:normAutofit/>
          </a:bodyPr>
          <a:lstStyle/>
          <a:p>
            <a:r>
              <a:rPr lang="en-GB" dirty="0"/>
              <a:t>Wissen, </a:t>
            </a:r>
            <a:r>
              <a:rPr lang="en-GB" dirty="0" err="1"/>
              <a:t>kennen</a:t>
            </a:r>
            <a:r>
              <a:rPr lang="en-GB" dirty="0"/>
              <a:t>, </a:t>
            </a:r>
            <a:r>
              <a:rPr lang="en-GB" dirty="0" err="1"/>
              <a:t>können</a:t>
            </a:r>
            <a:endParaRPr lang="en-GB" dirty="0"/>
          </a:p>
        </p:txBody>
      </p:sp>
      <p:sp>
        <p:nvSpPr>
          <p:cNvPr id="5" name="Rectangle: Rounded Corners 4">
            <a:extLst>
              <a:ext uri="{FF2B5EF4-FFF2-40B4-BE49-F238E27FC236}">
                <a16:creationId xmlns:a16="http://schemas.microsoft.com/office/drawing/2014/main" id="{EDCABDFA-A1B8-9123-06AD-4AD0644CD733}"/>
              </a:ext>
            </a:extLst>
          </p:cNvPr>
          <p:cNvSpPr/>
          <p:nvPr/>
        </p:nvSpPr>
        <p:spPr>
          <a:xfrm>
            <a:off x="163183" y="3713815"/>
            <a:ext cx="381826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Ich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kenne</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Katjas</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Mutter.</a:t>
            </a:r>
          </a:p>
        </p:txBody>
      </p:sp>
      <p:sp>
        <p:nvSpPr>
          <p:cNvPr id="6" name="Rectangle: Rounded Corners 5">
            <a:extLst>
              <a:ext uri="{FF2B5EF4-FFF2-40B4-BE49-F238E27FC236}">
                <a16:creationId xmlns:a16="http://schemas.microsoft.com/office/drawing/2014/main" id="{256952EE-0588-BAAD-9B1A-5C5E446F9F2C}"/>
              </a:ext>
            </a:extLst>
          </p:cNvPr>
          <p:cNvSpPr/>
          <p:nvPr/>
        </p:nvSpPr>
        <p:spPr>
          <a:xfrm>
            <a:off x="163183" y="2110063"/>
            <a:ext cx="7028192"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Ich</a:t>
            </a:r>
            <a:r>
              <a:rPr kumimoji="0" lang="en-GB" sz="18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weiß</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dass</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Katjas</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Mutter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aus</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Polen</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kommt</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F36D86EA-BB1D-38F6-FB85-764AE39658CE}"/>
              </a:ext>
            </a:extLst>
          </p:cNvPr>
          <p:cNvSpPr txBox="1"/>
          <p:nvPr/>
        </p:nvSpPr>
        <p:spPr>
          <a:xfrm>
            <a:off x="163184" y="1137201"/>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Wissen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kennen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both mean ‘to know’, but they are used differently.</a:t>
            </a:r>
          </a:p>
        </p:txBody>
      </p:sp>
      <p:sp>
        <p:nvSpPr>
          <p:cNvPr id="8" name="TextBox 7">
            <a:extLst>
              <a:ext uri="{FF2B5EF4-FFF2-40B4-BE49-F238E27FC236}">
                <a16:creationId xmlns:a16="http://schemas.microsoft.com/office/drawing/2014/main" id="{1D393C23-7738-DC37-C38C-295246E98DFF}"/>
              </a:ext>
            </a:extLst>
          </p:cNvPr>
          <p:cNvSpPr txBox="1"/>
          <p:nvPr/>
        </p:nvSpPr>
        <p:spPr>
          <a:xfrm>
            <a:off x="243611" y="2696751"/>
            <a:ext cx="69477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525050"/>
                </a:solidFill>
                <a:effectLst/>
                <a:uLnTx/>
                <a:uFillTx/>
                <a:latin typeface="Century Gothic" panose="020F0302020204030204"/>
                <a:ea typeface="+mn-ea"/>
                <a:cs typeface="+mn-cs"/>
              </a:rPr>
              <a:t>I know that Katja’s mum comes from Poland.</a:t>
            </a:r>
          </a:p>
        </p:txBody>
      </p:sp>
      <p:sp>
        <p:nvSpPr>
          <p:cNvPr id="9" name="TextBox 8">
            <a:extLst>
              <a:ext uri="{FF2B5EF4-FFF2-40B4-BE49-F238E27FC236}">
                <a16:creationId xmlns:a16="http://schemas.microsoft.com/office/drawing/2014/main" id="{24CA9159-90FA-957B-AF6F-C5A843938B16}"/>
              </a:ext>
            </a:extLst>
          </p:cNvPr>
          <p:cNvSpPr txBox="1"/>
          <p:nvPr/>
        </p:nvSpPr>
        <p:spPr>
          <a:xfrm>
            <a:off x="163184" y="1698161"/>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Wissen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means ‘know’ with facts:</a:t>
            </a:r>
          </a:p>
        </p:txBody>
      </p:sp>
      <p:sp>
        <p:nvSpPr>
          <p:cNvPr id="10" name="TextBox 9">
            <a:extLst>
              <a:ext uri="{FF2B5EF4-FFF2-40B4-BE49-F238E27FC236}">
                <a16:creationId xmlns:a16="http://schemas.microsoft.com/office/drawing/2014/main" id="{3647D968-6DF1-F5CE-277E-584672DC0B07}"/>
              </a:ext>
            </a:extLst>
          </p:cNvPr>
          <p:cNvSpPr txBox="1"/>
          <p:nvPr/>
        </p:nvSpPr>
        <p:spPr>
          <a:xfrm>
            <a:off x="163183" y="3231944"/>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Kennen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means to know someone or be familiar with something:</a:t>
            </a:r>
          </a:p>
        </p:txBody>
      </p:sp>
      <p:sp>
        <p:nvSpPr>
          <p:cNvPr id="11" name="TextBox 10">
            <a:extLst>
              <a:ext uri="{FF2B5EF4-FFF2-40B4-BE49-F238E27FC236}">
                <a16:creationId xmlns:a16="http://schemas.microsoft.com/office/drawing/2014/main" id="{1E921B03-5A43-28A7-0627-0E3B46312A21}"/>
              </a:ext>
            </a:extLst>
          </p:cNvPr>
          <p:cNvSpPr txBox="1"/>
          <p:nvPr/>
        </p:nvSpPr>
        <p:spPr>
          <a:xfrm>
            <a:off x="163183" y="4271394"/>
            <a:ext cx="3697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525050"/>
                </a:solidFill>
                <a:effectLst/>
                <a:uLnTx/>
                <a:uFillTx/>
                <a:latin typeface="Century Gothic" panose="020F0302020204030204"/>
                <a:ea typeface="+mn-ea"/>
                <a:cs typeface="+mn-cs"/>
              </a:rPr>
              <a:t>I know Katja’s mum.</a:t>
            </a:r>
          </a:p>
        </p:txBody>
      </p:sp>
      <p:sp>
        <p:nvSpPr>
          <p:cNvPr id="12" name="Speech Bubble: Rectangle with Corners Rounded 11">
            <a:extLst>
              <a:ext uri="{FF2B5EF4-FFF2-40B4-BE49-F238E27FC236}">
                <a16:creationId xmlns:a16="http://schemas.microsoft.com/office/drawing/2014/main" id="{864346C4-C689-2EF3-6A71-6BA7FB7056E9}"/>
              </a:ext>
            </a:extLst>
          </p:cNvPr>
          <p:cNvSpPr/>
          <p:nvPr/>
        </p:nvSpPr>
        <p:spPr>
          <a:xfrm>
            <a:off x="7658302" y="1878670"/>
            <a:ext cx="4370514" cy="984799"/>
          </a:xfrm>
          <a:prstGeom prst="wedgeRoundRectCallout">
            <a:avLst>
              <a:gd name="adj1" fmla="val -66558"/>
              <a:gd name="adj2" fmla="val -6591"/>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Wissen</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is often followed by </a:t>
            </a:r>
            <a:r>
              <a:rPr kumimoji="0" lang="en-GB" sz="2000" b="0" i="1" u="none" strike="noStrike" kern="1200" cap="none" spc="0" normalizeH="0" baseline="0" noProof="0" dirty="0" err="1">
                <a:ln>
                  <a:noFill/>
                </a:ln>
                <a:solidFill>
                  <a:srgbClr val="525050"/>
                </a:solidFill>
                <a:effectLst/>
                <a:uLnTx/>
                <a:uFillTx/>
                <a:latin typeface="Century Gothic"/>
                <a:ea typeface="+mn-ea"/>
                <a:cs typeface="+mn-cs"/>
              </a:rPr>
              <a:t>dass</a:t>
            </a:r>
            <a:r>
              <a:rPr kumimoji="0" lang="en-GB" sz="2000" b="0" i="1"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and a Word</a:t>
            </a:r>
            <a:r>
              <a:rPr kumimoji="0" lang="en-GB" sz="2000" b="0" i="0" u="none" strike="noStrike" kern="1200" cap="none" spc="0" normalizeH="0" noProof="0" dirty="0">
                <a:ln>
                  <a:noFill/>
                </a:ln>
                <a:solidFill>
                  <a:srgbClr val="525050"/>
                </a:solidFill>
                <a:effectLst/>
                <a:uLnTx/>
                <a:uFillTx/>
                <a:latin typeface="Century Gothic" panose="020F0302020204030204"/>
                <a:ea typeface="+mn-ea"/>
                <a:cs typeface="+mn-cs"/>
              </a:rPr>
              <a:t> Order 3 </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verb clause,</a:t>
            </a:r>
            <a:r>
              <a:rPr kumimoji="0" lang="en-GB" sz="2000" b="0" i="0" u="none" strike="noStrike" kern="1200" cap="none" spc="0" normalizeH="0" noProof="0" dirty="0">
                <a:ln>
                  <a:noFill/>
                </a:ln>
                <a:solidFill>
                  <a:srgbClr val="525050"/>
                </a:solidFill>
                <a:effectLst/>
                <a:uLnTx/>
                <a:uFillTx/>
                <a:latin typeface="Century Gothic" panose="020F0302020204030204"/>
                <a:ea typeface="+mn-ea"/>
                <a:cs typeface="+mn-cs"/>
              </a:rPr>
              <a:t> i.e., the verb is at the end.</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69FECF41-95C3-EC26-3FC3-83C84953AC9C}"/>
              </a:ext>
            </a:extLst>
          </p:cNvPr>
          <p:cNvSpPr/>
          <p:nvPr/>
        </p:nvSpPr>
        <p:spPr>
          <a:xfrm>
            <a:off x="8928847" y="3634945"/>
            <a:ext cx="2874099" cy="955856"/>
          </a:xfrm>
          <a:prstGeom prst="wedgeRoundRectCallout">
            <a:avLst>
              <a:gd name="adj1" fmla="val -58836"/>
              <a:gd name="adj2" fmla="val 18169"/>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Kennen</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is normally followed by a noun or pronoun.</a:t>
            </a:r>
          </a:p>
        </p:txBody>
      </p:sp>
      <p:sp>
        <p:nvSpPr>
          <p:cNvPr id="14" name="Rectangle: Rounded Corners 13">
            <a:extLst>
              <a:ext uri="{FF2B5EF4-FFF2-40B4-BE49-F238E27FC236}">
                <a16:creationId xmlns:a16="http://schemas.microsoft.com/office/drawing/2014/main" id="{2170A9BC-B071-6A3C-DCD3-7771137C8611}"/>
              </a:ext>
            </a:extLst>
          </p:cNvPr>
          <p:cNvSpPr/>
          <p:nvPr/>
        </p:nvSpPr>
        <p:spPr>
          <a:xfrm>
            <a:off x="163183" y="5323750"/>
            <a:ext cx="711391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Katjas</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Mutter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kann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sehr</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gut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Polnisch</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sprechen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5" name="TextBox 14">
            <a:extLst>
              <a:ext uri="{FF2B5EF4-FFF2-40B4-BE49-F238E27FC236}">
                <a16:creationId xmlns:a16="http://schemas.microsoft.com/office/drawing/2014/main" id="{A2D7C314-C0DB-0214-E58A-2DF1451E20D2}"/>
              </a:ext>
            </a:extLst>
          </p:cNvPr>
          <p:cNvSpPr txBox="1"/>
          <p:nvPr/>
        </p:nvSpPr>
        <p:spPr>
          <a:xfrm>
            <a:off x="163183" y="4841879"/>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Können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means ‘to be able to’:</a:t>
            </a:r>
          </a:p>
        </p:txBody>
      </p:sp>
      <p:sp>
        <p:nvSpPr>
          <p:cNvPr id="16" name="TextBox 15">
            <a:extLst>
              <a:ext uri="{FF2B5EF4-FFF2-40B4-BE49-F238E27FC236}">
                <a16:creationId xmlns:a16="http://schemas.microsoft.com/office/drawing/2014/main" id="{6BAD0F14-F34B-1A2A-AC19-A3086E618034}"/>
              </a:ext>
            </a:extLst>
          </p:cNvPr>
          <p:cNvSpPr txBox="1"/>
          <p:nvPr/>
        </p:nvSpPr>
        <p:spPr>
          <a:xfrm>
            <a:off x="163182" y="5881329"/>
            <a:ext cx="6599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525050"/>
                </a:solidFill>
                <a:effectLst/>
                <a:uLnTx/>
                <a:uFillTx/>
                <a:latin typeface="Century Gothic" panose="020F0302020204030204"/>
                <a:ea typeface="+mn-ea"/>
                <a:cs typeface="+mn-cs"/>
              </a:rPr>
              <a:t>Katja’s mum can speak very good Polish.</a:t>
            </a:r>
          </a:p>
        </p:txBody>
      </p:sp>
      <p:sp>
        <p:nvSpPr>
          <p:cNvPr id="17" name="Speech Bubble: Rectangle with Corners Rounded 16">
            <a:extLst>
              <a:ext uri="{FF2B5EF4-FFF2-40B4-BE49-F238E27FC236}">
                <a16:creationId xmlns:a16="http://schemas.microsoft.com/office/drawing/2014/main" id="{5476F1D6-D1E1-CDA2-6F06-281EC92FA768}"/>
              </a:ext>
            </a:extLst>
          </p:cNvPr>
          <p:cNvSpPr/>
          <p:nvPr/>
        </p:nvSpPr>
        <p:spPr>
          <a:xfrm>
            <a:off x="7658302" y="4959275"/>
            <a:ext cx="4144645" cy="1300125"/>
          </a:xfrm>
          <a:prstGeom prst="wedgeRoundRectCallout">
            <a:avLst>
              <a:gd name="adj1" fmla="val -58836"/>
              <a:gd name="adj2" fmla="val 18169"/>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Können</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is a modal verb and is  normally used with a 2</a:t>
            </a:r>
            <a:r>
              <a:rPr kumimoji="0" lang="en-GB" sz="2000" b="0" i="0" u="none" strike="noStrike" kern="1200" cap="none" spc="0" normalizeH="0" baseline="30000" noProof="0" dirty="0">
                <a:ln>
                  <a:noFill/>
                </a:ln>
                <a:solidFill>
                  <a:srgbClr val="525050"/>
                </a:solidFill>
                <a:effectLst/>
                <a:uLnTx/>
                <a:uFillTx/>
                <a:latin typeface="Century Gothic" panose="020F0302020204030204"/>
                <a:ea typeface="+mn-ea"/>
                <a:cs typeface="+mn-cs"/>
              </a:rPr>
              <a:t>nd</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verb in the </a:t>
            </a:r>
            <a:r>
              <a:rPr kumimoji="0" lang="en-GB"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nfinitive</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which comes at the end of the sentence.</a:t>
            </a:r>
          </a:p>
        </p:txBody>
      </p:sp>
      <p:sp>
        <p:nvSpPr>
          <p:cNvPr id="18" name="Oval 17">
            <a:extLst>
              <a:ext uri="{FF2B5EF4-FFF2-40B4-BE49-F238E27FC236}">
                <a16:creationId xmlns:a16="http://schemas.microsoft.com/office/drawing/2014/main" id="{D07110F6-8BFB-659A-A107-E65F525C7C09}"/>
              </a:ext>
            </a:extLst>
          </p:cNvPr>
          <p:cNvSpPr/>
          <p:nvPr/>
        </p:nvSpPr>
        <p:spPr>
          <a:xfrm>
            <a:off x="1609725" y="2071360"/>
            <a:ext cx="809625" cy="52609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19" name="Oval 18">
            <a:extLst>
              <a:ext uri="{FF2B5EF4-FFF2-40B4-BE49-F238E27FC236}">
                <a16:creationId xmlns:a16="http://schemas.microsoft.com/office/drawing/2014/main" id="{A7469541-E943-4822-7F19-F8F2AAA75D6F}"/>
              </a:ext>
            </a:extLst>
          </p:cNvPr>
          <p:cNvSpPr/>
          <p:nvPr/>
        </p:nvSpPr>
        <p:spPr>
          <a:xfrm>
            <a:off x="5826169" y="2071360"/>
            <a:ext cx="1279481" cy="526096"/>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0" name="Oval 19">
            <a:extLst>
              <a:ext uri="{FF2B5EF4-FFF2-40B4-BE49-F238E27FC236}">
                <a16:creationId xmlns:a16="http://schemas.microsoft.com/office/drawing/2014/main" id="{64011955-2763-289A-303B-250BCA6725CC}"/>
              </a:ext>
            </a:extLst>
          </p:cNvPr>
          <p:cNvSpPr/>
          <p:nvPr/>
        </p:nvSpPr>
        <p:spPr>
          <a:xfrm>
            <a:off x="2653340" y="3655198"/>
            <a:ext cx="1207615" cy="52609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id="{2EDDAD7B-8187-1B37-BF09-A7BF81118B55}"/>
              </a:ext>
            </a:extLst>
          </p:cNvPr>
          <p:cNvSpPr/>
          <p:nvPr/>
        </p:nvSpPr>
        <p:spPr>
          <a:xfrm>
            <a:off x="5627174" y="5289844"/>
            <a:ext cx="1564200" cy="52609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052B7BA4-42DC-7CC4-BE1E-70DE0EF04571}"/>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pic>
        <p:nvPicPr>
          <p:cNvPr id="23" name="Picture 22" descr="A picture containing text, accessory, underwear, underpants&#10;&#10;Description automatically generated">
            <a:extLst>
              <a:ext uri="{FF2B5EF4-FFF2-40B4-BE49-F238E27FC236}">
                <a16:creationId xmlns:a16="http://schemas.microsoft.com/office/drawing/2014/main" id="{A5452C7F-9169-4D21-8DDB-0AA80BAA7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468" y="138612"/>
            <a:ext cx="1606378" cy="1037871"/>
          </a:xfrm>
          <a:prstGeom prst="rect">
            <a:avLst/>
          </a:prstGeom>
        </p:spPr>
      </p:pic>
      <p:sp>
        <p:nvSpPr>
          <p:cNvPr id="24" name="Speech Bubble: Rectangle with Corners Rounded 23">
            <a:extLst>
              <a:ext uri="{FF2B5EF4-FFF2-40B4-BE49-F238E27FC236}">
                <a16:creationId xmlns:a16="http://schemas.microsoft.com/office/drawing/2014/main" id="{6FC50E6A-9153-4295-ADB4-DFC6E98885A5}"/>
              </a:ext>
            </a:extLst>
          </p:cNvPr>
          <p:cNvSpPr/>
          <p:nvPr/>
        </p:nvSpPr>
        <p:spPr>
          <a:xfrm>
            <a:off x="4443073" y="3621331"/>
            <a:ext cx="4144645" cy="1300125"/>
          </a:xfrm>
          <a:prstGeom prst="wedgeRoundRectCallout">
            <a:avLst>
              <a:gd name="adj1" fmla="val -5887"/>
              <a:gd name="adj2" fmla="val 91810"/>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Where the meaning is clear, the 2</a:t>
            </a:r>
            <a:r>
              <a:rPr kumimoji="0" lang="en-GB" sz="2000" b="0" i="0" u="none" strike="noStrike" kern="1200" cap="none" spc="0" normalizeH="0" baseline="30000" noProof="0" dirty="0">
                <a:ln>
                  <a:noFill/>
                </a:ln>
                <a:solidFill>
                  <a:srgbClr val="525050"/>
                </a:solidFill>
                <a:effectLst/>
                <a:uLnTx/>
                <a:uFillTx/>
                <a:latin typeface="Century Gothic" panose="020F0302020204030204"/>
                <a:ea typeface="+mn-ea"/>
                <a:cs typeface="+mn-cs"/>
              </a:rPr>
              <a:t>nd</a:t>
            </a:r>
            <a: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t> verb can be left out.</a:t>
            </a:r>
            <a:br>
              <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Katja </a:t>
            </a:r>
            <a:r>
              <a:rPr kumimoji="0" lang="en-GB"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kann</a:t>
            </a: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 gut </a:t>
            </a:r>
            <a:r>
              <a:rPr kumimoji="0" lang="en-GB"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Polnisch</a:t>
            </a: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a:t>
            </a:r>
            <a:b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2000" b="0" i="1" u="none" strike="noStrike" kern="1200" cap="none" spc="0" normalizeH="0" baseline="0" noProof="0" dirty="0">
                <a:ln>
                  <a:noFill/>
                </a:ln>
                <a:solidFill>
                  <a:srgbClr val="525050"/>
                </a:solidFill>
                <a:effectLst/>
                <a:uLnTx/>
                <a:uFillTx/>
                <a:latin typeface="Century Gothic" panose="020F0302020204030204"/>
                <a:ea typeface="+mn-ea"/>
                <a:cs typeface="+mn-cs"/>
              </a:rPr>
              <a:t>Katja can speak good Polish.</a:t>
            </a:r>
          </a:p>
        </p:txBody>
      </p:sp>
      <p:cxnSp>
        <p:nvCxnSpPr>
          <p:cNvPr id="26" name="Straight Connector 25">
            <a:extLst>
              <a:ext uri="{FF2B5EF4-FFF2-40B4-BE49-F238E27FC236}">
                <a16:creationId xmlns:a16="http://schemas.microsoft.com/office/drawing/2014/main" id="{10F62535-324A-4B26-BAA9-CC7C87C6C040}"/>
              </a:ext>
            </a:extLst>
          </p:cNvPr>
          <p:cNvCxnSpPr>
            <a:cxnSpLocks/>
          </p:cNvCxnSpPr>
          <p:nvPr/>
        </p:nvCxnSpPr>
        <p:spPr>
          <a:xfrm>
            <a:off x="5627174" y="5585166"/>
            <a:ext cx="1564200" cy="0"/>
          </a:xfrm>
          <a:prstGeom prst="line">
            <a:avLst/>
          </a:prstGeom>
          <a:ln w="38100">
            <a:solidFill>
              <a:srgbClr val="52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3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P spid="11" grpId="0"/>
      <p:bldP spid="12" grpId="0" animBg="1"/>
      <p:bldP spid="13" grpId="0" animBg="1"/>
      <p:bldP spid="14" grpId="0" animBg="1"/>
      <p:bldP spid="15" grpId="0"/>
      <p:bldP spid="16" grpId="0"/>
      <p:bldP spid="17" grpId="0" animBg="1"/>
      <p:bldP spid="18" grpId="0" animBg="1"/>
      <p:bldP spid="19" grpId="0" animBg="1"/>
      <p:bldP spid="20" grpId="0" animBg="1"/>
      <p:bldP spid="21"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895976" cy="647577"/>
          </a:xfrm>
        </p:spPr>
        <p:txBody>
          <a:bodyPr>
            <a:normAutofit/>
          </a:bodyPr>
          <a:lstStyle/>
          <a:p>
            <a:r>
              <a:rPr lang="en-GB" dirty="0"/>
              <a:t>Piotr </a:t>
            </a:r>
            <a:r>
              <a:rPr lang="en-GB" dirty="0" err="1"/>
              <a:t>schreibt</a:t>
            </a:r>
            <a:r>
              <a:rPr lang="en-GB" dirty="0"/>
              <a:t> an Katja</a:t>
            </a:r>
          </a:p>
        </p:txBody>
      </p:sp>
      <p:graphicFrame>
        <p:nvGraphicFramePr>
          <p:cNvPr id="22" name="Table 8">
            <a:extLst>
              <a:ext uri="{FF2B5EF4-FFF2-40B4-BE49-F238E27FC236}">
                <a16:creationId xmlns:a16="http://schemas.microsoft.com/office/drawing/2014/main" id="{E6E44DB0-4B71-C36F-7AD8-F9CB094EFFC9}"/>
              </a:ext>
            </a:extLst>
          </p:cNvPr>
          <p:cNvGraphicFramePr>
            <a:graphicFrameLocks noGrp="1"/>
          </p:cNvGraphicFramePr>
          <p:nvPr/>
        </p:nvGraphicFramePr>
        <p:xfrm>
          <a:off x="189078" y="2125431"/>
          <a:ext cx="11838779" cy="4075079"/>
        </p:xfrm>
        <a:graphic>
          <a:graphicData uri="http://schemas.openxmlformats.org/drawingml/2006/table">
            <a:tbl>
              <a:tblPr firstRow="1" bandRow="1">
                <a:tableStyleId>{5940675A-B579-460E-94D1-54222C63F5DA}</a:tableStyleId>
              </a:tblPr>
              <a:tblGrid>
                <a:gridCol w="11838779">
                  <a:extLst>
                    <a:ext uri="{9D8B030D-6E8A-4147-A177-3AD203B41FA5}">
                      <a16:colId xmlns:a16="http://schemas.microsoft.com/office/drawing/2014/main" val="4029747735"/>
                    </a:ext>
                  </a:extLst>
                </a:gridCol>
              </a:tblGrid>
              <a:tr h="320856">
                <a:tc>
                  <a:txBody>
                    <a:bodyPr/>
                    <a:lstStyle/>
                    <a:p>
                      <a:r>
                        <a:rPr kumimoji="0" lang="en-GB" sz="2000" b="0" i="0" u="none" strike="noStrike" kern="1200" cap="none" spc="0" normalizeH="0" baseline="0" dirty="0">
                          <a:ln>
                            <a:noFill/>
                          </a:ln>
                          <a:solidFill>
                            <a:srgbClr val="525050"/>
                          </a:solidFill>
                          <a:effectLst/>
                          <a:uLnTx/>
                          <a:uFillTx/>
                          <a:latin typeface="Century Gothic" panose="020F0302020204030204"/>
                          <a:ea typeface="+mn-ea"/>
                          <a:cs typeface="+mn-cs"/>
                        </a:rPr>
                        <a:t>       Von: Piotr Nowak &lt;piotr@nowak.pl&gt;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4071676815"/>
                  </a:ext>
                </a:extLst>
              </a:tr>
              <a:tr h="320856">
                <a:tc>
                  <a:txBody>
                    <a:bodyPr/>
                    <a:lstStyle/>
                    <a:p>
                      <a:r>
                        <a:rPr kumimoji="0" lang="en-GB" sz="2000" b="0" i="0" u="none" strike="noStrike" kern="1200" cap="none" spc="0" normalizeH="0" baseline="0" dirty="0">
                          <a:ln>
                            <a:noFill/>
                          </a:ln>
                          <a:solidFill>
                            <a:srgbClr val="525050"/>
                          </a:solidFill>
                          <a:effectLst/>
                          <a:uLnTx/>
                          <a:uFillTx/>
                          <a:latin typeface="Century Gothic" panose="020F0302020204030204"/>
                          <a:ea typeface="+mn-ea"/>
                          <a:cs typeface="+mn-cs"/>
                        </a:rPr>
                        <a:t>       An: Katja Nowak &lt;katja@nowak.de&gt;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4255096367"/>
                  </a:ext>
                </a:extLst>
              </a:tr>
              <a:tr h="3282599">
                <a:tc>
                  <a:txBody>
                    <a:bodyPr/>
                    <a:lstStyle/>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087461823"/>
                  </a:ext>
                </a:extLst>
              </a:tr>
            </a:tbl>
          </a:graphicData>
        </a:graphic>
      </p:graphicFrame>
      <p:sp>
        <p:nvSpPr>
          <p:cNvPr id="23" name="TextBox 22">
            <a:extLst>
              <a:ext uri="{FF2B5EF4-FFF2-40B4-BE49-F238E27FC236}">
                <a16:creationId xmlns:a16="http://schemas.microsoft.com/office/drawing/2014/main" id="{7DD7A3AD-E6D6-B6EA-6CEE-9F17C69F5695}"/>
              </a:ext>
            </a:extLst>
          </p:cNvPr>
          <p:cNvSpPr txBox="1"/>
          <p:nvPr/>
        </p:nvSpPr>
        <p:spPr>
          <a:xfrm>
            <a:off x="27572" y="995325"/>
            <a:ext cx="8467242"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Katjas</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Cousin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E-Mail. Sein Deutsch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nicht</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perfekt</a:t>
            </a: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Sind die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Lücken</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1" i="0" u="sng" strike="noStrike" kern="1200" cap="none" spc="0" normalizeH="0" baseline="0" noProof="0" dirty="0" err="1">
                <a:ln>
                  <a:noFill/>
                </a:ln>
                <a:solidFill>
                  <a:srgbClr val="525050"/>
                </a:solidFill>
                <a:effectLst/>
                <a:uLnTx/>
                <a:uFillTx/>
                <a:latin typeface="Century Gothic" panose="020F0302020204030204"/>
                <a:ea typeface="+mn-ea"/>
                <a:cs typeface="+mn-cs"/>
              </a:rPr>
              <a:t>wissen</a:t>
            </a:r>
            <a:r>
              <a:rPr kumimoji="0" lang="en-US" sz="2400" b="1" i="0" u="sng"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oder</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1" i="0" u="sng" strike="noStrike" kern="1200" cap="none" spc="0" normalizeH="0" baseline="0" noProof="0" dirty="0" err="1">
                <a:ln>
                  <a:noFill/>
                </a:ln>
                <a:solidFill>
                  <a:srgbClr val="525050"/>
                </a:solidFill>
                <a:effectLst/>
                <a:uLnTx/>
                <a:uFillTx/>
                <a:latin typeface="Century Gothic" panose="020F0302020204030204"/>
                <a:ea typeface="+mn-ea"/>
                <a:cs typeface="+mn-cs"/>
              </a:rPr>
              <a:t>kennen</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Schreib</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1-6 und die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richtige</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Verbform.</a:t>
            </a:r>
            <a:endPar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1B95301-0ECB-E2C7-81DF-98F81C99D853}"/>
              </a:ext>
            </a:extLst>
          </p:cNvPr>
          <p:cNvSpPr txBox="1"/>
          <p:nvPr/>
        </p:nvSpPr>
        <p:spPr>
          <a:xfrm>
            <a:off x="161180" y="2975939"/>
            <a:ext cx="1169615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rPr>
              <a:t>Liebe Katja,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rPr>
              <a:t>Ich   weiß, dass du in Deutschland lebst, während ich in Polen lebe. Du kennst mich also nicht sehr gut, aber das will ich ändern*! Meine Eltern wollen dich auch besser kennenlernen*! Kennst du Warschau? Ich   weiß, dass Warschau eine schöne Stadt ist. Vielleicht kannst du uns nächsten Sommer hier besuchen?  Weißt du aber, dass meine Eltern kein Deutsch sprechen? Ich   weiß, dass Polnisch* keine einfache Sprache ist, aber vielleicht kannst du es lernen?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panose="020F0302020204030204"/>
                <a:ea typeface="+mn-ea"/>
                <a:cs typeface="+mn-cs"/>
              </a:rPr>
              <a:t>Dein Cousin Piotr.</a:t>
            </a:r>
          </a:p>
        </p:txBody>
      </p:sp>
      <p:sp>
        <p:nvSpPr>
          <p:cNvPr id="31" name="Rectangle: Rounded Corners 30">
            <a:extLst>
              <a:ext uri="{FF2B5EF4-FFF2-40B4-BE49-F238E27FC236}">
                <a16:creationId xmlns:a16="http://schemas.microsoft.com/office/drawing/2014/main" id="{301EECD2-28EB-57FB-7079-2ABAD4C4DED4}"/>
              </a:ext>
            </a:extLst>
          </p:cNvPr>
          <p:cNvSpPr/>
          <p:nvPr/>
        </p:nvSpPr>
        <p:spPr>
          <a:xfrm>
            <a:off x="647721" y="3677893"/>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1</a:t>
            </a:r>
          </a:p>
        </p:txBody>
      </p:sp>
      <p:sp>
        <p:nvSpPr>
          <p:cNvPr id="32" name="Rectangle: Rounded Corners 31">
            <a:extLst>
              <a:ext uri="{FF2B5EF4-FFF2-40B4-BE49-F238E27FC236}">
                <a16:creationId xmlns:a16="http://schemas.microsoft.com/office/drawing/2014/main" id="{AF5254FE-B80F-5C6C-5286-E859A3095CBC}"/>
              </a:ext>
            </a:extLst>
          </p:cNvPr>
          <p:cNvSpPr/>
          <p:nvPr/>
        </p:nvSpPr>
        <p:spPr>
          <a:xfrm>
            <a:off x="8905928" y="3647253"/>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2</a:t>
            </a:r>
          </a:p>
        </p:txBody>
      </p:sp>
      <p:sp>
        <p:nvSpPr>
          <p:cNvPr id="33" name="Rectangle: Rounded Corners 32">
            <a:extLst>
              <a:ext uri="{FF2B5EF4-FFF2-40B4-BE49-F238E27FC236}">
                <a16:creationId xmlns:a16="http://schemas.microsoft.com/office/drawing/2014/main" id="{D50EA646-02D7-E6E2-C76F-0E87E4E68154}"/>
              </a:ext>
            </a:extLst>
          </p:cNvPr>
          <p:cNvSpPr/>
          <p:nvPr/>
        </p:nvSpPr>
        <p:spPr>
          <a:xfrm>
            <a:off x="218101" y="4250313"/>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3</a:t>
            </a:r>
          </a:p>
        </p:txBody>
      </p:sp>
      <p:sp>
        <p:nvSpPr>
          <p:cNvPr id="34" name="Rectangle: Rounded Corners 33">
            <a:extLst>
              <a:ext uri="{FF2B5EF4-FFF2-40B4-BE49-F238E27FC236}">
                <a16:creationId xmlns:a16="http://schemas.microsoft.com/office/drawing/2014/main" id="{8AB61F8F-6759-6D32-FF40-585B8A541D9B}"/>
              </a:ext>
            </a:extLst>
          </p:cNvPr>
          <p:cNvSpPr/>
          <p:nvPr/>
        </p:nvSpPr>
        <p:spPr>
          <a:xfrm>
            <a:off x="3378218" y="4250654"/>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4</a:t>
            </a:r>
          </a:p>
        </p:txBody>
      </p:sp>
      <p:sp>
        <p:nvSpPr>
          <p:cNvPr id="35" name="Rectangle: Rounded Corners 34">
            <a:extLst>
              <a:ext uri="{FF2B5EF4-FFF2-40B4-BE49-F238E27FC236}">
                <a16:creationId xmlns:a16="http://schemas.microsoft.com/office/drawing/2014/main" id="{A0B295C9-BBA3-E4EE-5AC6-CE1A20BC97AA}"/>
              </a:ext>
            </a:extLst>
          </p:cNvPr>
          <p:cNvSpPr/>
          <p:nvPr/>
        </p:nvSpPr>
        <p:spPr>
          <a:xfrm>
            <a:off x="4468420" y="4568462"/>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5</a:t>
            </a:r>
          </a:p>
        </p:txBody>
      </p:sp>
      <p:sp>
        <p:nvSpPr>
          <p:cNvPr id="36" name="Rectangle: Rounded Corners 35">
            <a:extLst>
              <a:ext uri="{FF2B5EF4-FFF2-40B4-BE49-F238E27FC236}">
                <a16:creationId xmlns:a16="http://schemas.microsoft.com/office/drawing/2014/main" id="{3A7057E0-99ED-879F-C001-A33005841908}"/>
              </a:ext>
            </a:extLst>
          </p:cNvPr>
          <p:cNvSpPr/>
          <p:nvPr/>
        </p:nvSpPr>
        <p:spPr>
          <a:xfrm>
            <a:off x="647720" y="4886572"/>
            <a:ext cx="882975" cy="248582"/>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6</a:t>
            </a:r>
          </a:p>
        </p:txBody>
      </p:sp>
      <p:sp>
        <p:nvSpPr>
          <p:cNvPr id="37" name="Rectangle: Rounded Corners 36">
            <a:extLst>
              <a:ext uri="{FF2B5EF4-FFF2-40B4-BE49-F238E27FC236}">
                <a16:creationId xmlns:a16="http://schemas.microsoft.com/office/drawing/2014/main" id="{1DF95C15-3E0E-6290-F8AB-87C3F9CA81E4}"/>
              </a:ext>
            </a:extLst>
          </p:cNvPr>
          <p:cNvSpPr/>
          <p:nvPr/>
        </p:nvSpPr>
        <p:spPr>
          <a:xfrm>
            <a:off x="9129486" y="1711276"/>
            <a:ext cx="3064148" cy="3875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accent6"/>
                </a:solidFill>
                <a:effectLst/>
                <a:uLnTx/>
                <a:uFillTx/>
                <a:latin typeface="Century Gothic" panose="020F0302020204030204"/>
                <a:ea typeface="+mn-ea"/>
                <a:cs typeface="+mn-cs"/>
              </a:rPr>
              <a:t>ändern</a:t>
            </a: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 – to change </a:t>
            </a:r>
          </a:p>
        </p:txBody>
      </p:sp>
      <p:sp>
        <p:nvSpPr>
          <p:cNvPr id="3" name="Rectangle: Rounded Corners 2">
            <a:extLst>
              <a:ext uri="{FF2B5EF4-FFF2-40B4-BE49-F238E27FC236}">
                <a16:creationId xmlns:a16="http://schemas.microsoft.com/office/drawing/2014/main" id="{D5C066C2-E182-D1A3-B172-CB67053E982A}"/>
              </a:ext>
            </a:extLst>
          </p:cNvPr>
          <p:cNvSpPr/>
          <p:nvPr/>
        </p:nvSpPr>
        <p:spPr>
          <a:xfrm>
            <a:off x="11133426" y="88823"/>
            <a:ext cx="963827" cy="3875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grpSp>
        <p:nvGrpSpPr>
          <p:cNvPr id="38" name="Group 37">
            <a:extLst>
              <a:ext uri="{FF2B5EF4-FFF2-40B4-BE49-F238E27FC236}">
                <a16:creationId xmlns:a16="http://schemas.microsoft.com/office/drawing/2014/main" id="{65CB0B83-9FDB-E48C-4D1C-EB942FBCEE15}"/>
              </a:ext>
            </a:extLst>
          </p:cNvPr>
          <p:cNvGrpSpPr/>
          <p:nvPr/>
        </p:nvGrpSpPr>
        <p:grpSpPr>
          <a:xfrm>
            <a:off x="236694" y="2125431"/>
            <a:ext cx="365074" cy="365074"/>
            <a:chOff x="1244831" y="1852734"/>
            <a:chExt cx="365074" cy="365074"/>
          </a:xfrm>
        </p:grpSpPr>
        <p:sp>
          <p:nvSpPr>
            <p:cNvPr id="39" name="Oval 38">
              <a:extLst>
                <a:ext uri="{FF2B5EF4-FFF2-40B4-BE49-F238E27FC236}">
                  <a16:creationId xmlns:a16="http://schemas.microsoft.com/office/drawing/2014/main" id="{B6E1BCF4-CF17-6C37-2418-122284C5897E}"/>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0" name="Graphic 39" descr="User">
              <a:extLst>
                <a:ext uri="{FF2B5EF4-FFF2-40B4-BE49-F238E27FC236}">
                  <a16:creationId xmlns:a16="http://schemas.microsoft.com/office/drawing/2014/main" id="{DECB40FA-3BBC-8956-DF12-14EA5F9605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4831" y="1852734"/>
              <a:ext cx="365074" cy="365074"/>
            </a:xfrm>
            <a:prstGeom prst="rect">
              <a:avLst/>
            </a:prstGeom>
          </p:spPr>
        </p:pic>
      </p:grpSp>
      <p:grpSp>
        <p:nvGrpSpPr>
          <p:cNvPr id="41" name="Group 40">
            <a:extLst>
              <a:ext uri="{FF2B5EF4-FFF2-40B4-BE49-F238E27FC236}">
                <a16:creationId xmlns:a16="http://schemas.microsoft.com/office/drawing/2014/main" id="{95EA95D2-A311-5F0F-3A1F-4C4F07D02A23}"/>
              </a:ext>
            </a:extLst>
          </p:cNvPr>
          <p:cNvGrpSpPr/>
          <p:nvPr/>
        </p:nvGrpSpPr>
        <p:grpSpPr>
          <a:xfrm>
            <a:off x="243527" y="2579788"/>
            <a:ext cx="365074" cy="365074"/>
            <a:chOff x="1244831" y="1852734"/>
            <a:chExt cx="365074" cy="365074"/>
          </a:xfrm>
        </p:grpSpPr>
        <p:sp>
          <p:nvSpPr>
            <p:cNvPr id="42" name="Oval 41">
              <a:extLst>
                <a:ext uri="{FF2B5EF4-FFF2-40B4-BE49-F238E27FC236}">
                  <a16:creationId xmlns:a16="http://schemas.microsoft.com/office/drawing/2014/main" id="{76F2BF5C-3511-D5B1-F55B-9FA9A08E85B2}"/>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3" name="Graphic 42" descr="User">
              <a:extLst>
                <a:ext uri="{FF2B5EF4-FFF2-40B4-BE49-F238E27FC236}">
                  <a16:creationId xmlns:a16="http://schemas.microsoft.com/office/drawing/2014/main" id="{61686656-32A8-2637-A483-03AEDB1ADBB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4831" y="1852734"/>
              <a:ext cx="365074" cy="365074"/>
            </a:xfrm>
            <a:prstGeom prst="rect">
              <a:avLst/>
            </a:prstGeom>
          </p:spPr>
        </p:pic>
      </p:grpSp>
      <p:pic>
        <p:nvPicPr>
          <p:cNvPr id="20" name="Picture 19" descr="A cartoon of a child&#10;&#10;Description automatically generated with low confidence">
            <a:extLst>
              <a:ext uri="{FF2B5EF4-FFF2-40B4-BE49-F238E27FC236}">
                <a16:creationId xmlns:a16="http://schemas.microsoft.com/office/drawing/2014/main" id="{9907948C-F40E-7A28-9627-28B5BC9044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396" y="230096"/>
            <a:ext cx="1340565" cy="1865665"/>
          </a:xfrm>
          <a:prstGeom prst="rect">
            <a:avLst/>
          </a:prstGeom>
        </p:spPr>
      </p:pic>
      <p:sp>
        <p:nvSpPr>
          <p:cNvPr id="21" name="Rectangle: Rounded Corners 20">
            <a:extLst>
              <a:ext uri="{FF2B5EF4-FFF2-40B4-BE49-F238E27FC236}">
                <a16:creationId xmlns:a16="http://schemas.microsoft.com/office/drawing/2014/main" id="{4FDE9086-8AAA-4986-B9E9-79BFD2D0D4B8}"/>
              </a:ext>
            </a:extLst>
          </p:cNvPr>
          <p:cNvSpPr/>
          <p:nvPr/>
        </p:nvSpPr>
        <p:spPr>
          <a:xfrm>
            <a:off x="6838640" y="5329349"/>
            <a:ext cx="5189217" cy="80566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accent6"/>
                </a:solidFill>
                <a:effectLst/>
                <a:uLnTx/>
                <a:uFillTx/>
                <a:latin typeface="Century Gothic" panose="020F0302020204030204"/>
                <a:ea typeface="+mn-ea"/>
                <a:cs typeface="+mn-cs"/>
              </a:rPr>
              <a:t>kennenlernen</a:t>
            </a: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 – to meet, get to know</a:t>
            </a:r>
            <a:b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accent6"/>
                </a:solidFill>
                <a:effectLst/>
                <a:uLnTx/>
                <a:uFillTx/>
                <a:latin typeface="Century Gothic" panose="020F0302020204030204"/>
                <a:ea typeface="+mn-ea"/>
                <a:cs typeface="+mn-cs"/>
              </a:rPr>
              <a:t>Polnisch</a:t>
            </a:r>
            <a:r>
              <a:rPr kumimoji="0" lang="en-GB" sz="2000" b="0" i="0" u="none" strike="noStrike" kern="1200" cap="none" spc="0" normalizeH="0" baseline="0" noProof="0" dirty="0">
                <a:ln>
                  <a:noFill/>
                </a:ln>
                <a:solidFill>
                  <a:schemeClr val="accent6"/>
                </a:solidFill>
                <a:effectLst/>
                <a:uLnTx/>
                <a:uFillTx/>
                <a:latin typeface="Century Gothic" panose="020F0302020204030204"/>
                <a:ea typeface="+mn-ea"/>
                <a:cs typeface="+mn-cs"/>
              </a:rPr>
              <a:t> – Polish</a:t>
            </a:r>
          </a:p>
        </p:txBody>
      </p:sp>
    </p:spTree>
    <p:extLst>
      <p:ext uri="{BB962C8B-B14F-4D97-AF65-F5344CB8AC3E}">
        <p14:creationId xmlns:p14="http://schemas.microsoft.com/office/powerpoint/2010/main" val="34516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721179" cy="647577"/>
          </a:xfrm>
        </p:spPr>
        <p:txBody>
          <a:bodyPr>
            <a:normAutofit/>
          </a:bodyPr>
          <a:lstStyle/>
          <a:p>
            <a:r>
              <a:rPr lang="en-GB" dirty="0"/>
              <a:t>Katja </a:t>
            </a:r>
            <a:r>
              <a:rPr lang="en-GB" dirty="0" err="1"/>
              <a:t>lernt</a:t>
            </a:r>
            <a:r>
              <a:rPr lang="en-GB" dirty="0"/>
              <a:t> </a:t>
            </a:r>
            <a:r>
              <a:rPr lang="en-GB" dirty="0" err="1"/>
              <a:t>Polnisch</a:t>
            </a:r>
            <a:endParaRPr lang="en-GB" dirty="0"/>
          </a:p>
        </p:txBody>
      </p:sp>
      <p:sp>
        <p:nvSpPr>
          <p:cNvPr id="22" name="Rectangle: Rounded Corners 21">
            <a:extLst>
              <a:ext uri="{FF2B5EF4-FFF2-40B4-BE49-F238E27FC236}">
                <a16:creationId xmlns:a16="http://schemas.microsoft.com/office/drawing/2014/main" id="{052B7BA4-42DC-7CC4-BE1E-70DE0EF04571}"/>
              </a:ext>
            </a:extLst>
          </p:cNvPr>
          <p:cNvSpPr/>
          <p:nvPr/>
        </p:nvSpPr>
        <p:spPr>
          <a:xfrm>
            <a:off x="11101799" y="99313"/>
            <a:ext cx="944450" cy="3973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graphicFrame>
        <p:nvGraphicFramePr>
          <p:cNvPr id="49" name="Table 6">
            <a:extLst>
              <a:ext uri="{FF2B5EF4-FFF2-40B4-BE49-F238E27FC236}">
                <a16:creationId xmlns:a16="http://schemas.microsoft.com/office/drawing/2014/main" id="{5349186D-35A4-6317-0F37-3A3BE3767157}"/>
              </a:ext>
            </a:extLst>
          </p:cNvPr>
          <p:cNvGraphicFramePr>
            <a:graphicFrameLocks noGrp="1"/>
          </p:cNvGraphicFramePr>
          <p:nvPr>
            <p:extLst>
              <p:ext uri="{D42A27DB-BD31-4B8C-83A1-F6EECF244321}">
                <p14:modId xmlns:p14="http://schemas.microsoft.com/office/powerpoint/2010/main" val="1103548949"/>
              </p:ext>
            </p:extLst>
          </p:nvPr>
        </p:nvGraphicFramePr>
        <p:xfrm>
          <a:off x="118688" y="1601561"/>
          <a:ext cx="11662271" cy="4473603"/>
        </p:xfrm>
        <a:graphic>
          <a:graphicData uri="http://schemas.openxmlformats.org/drawingml/2006/table">
            <a:tbl>
              <a:tblPr firstRow="1" bandRow="1"/>
              <a:tblGrid>
                <a:gridCol w="456986">
                  <a:extLst>
                    <a:ext uri="{9D8B030D-6E8A-4147-A177-3AD203B41FA5}">
                      <a16:colId xmlns:a16="http://schemas.microsoft.com/office/drawing/2014/main" val="2607353726"/>
                    </a:ext>
                  </a:extLst>
                </a:gridCol>
                <a:gridCol w="7893263">
                  <a:extLst>
                    <a:ext uri="{9D8B030D-6E8A-4147-A177-3AD203B41FA5}">
                      <a16:colId xmlns:a16="http://schemas.microsoft.com/office/drawing/2014/main" val="1600817978"/>
                    </a:ext>
                  </a:extLst>
                </a:gridCol>
                <a:gridCol w="1016000">
                  <a:extLst>
                    <a:ext uri="{9D8B030D-6E8A-4147-A177-3AD203B41FA5}">
                      <a16:colId xmlns:a16="http://schemas.microsoft.com/office/drawing/2014/main" val="4128092149"/>
                    </a:ext>
                  </a:extLst>
                </a:gridCol>
                <a:gridCol w="1130300">
                  <a:extLst>
                    <a:ext uri="{9D8B030D-6E8A-4147-A177-3AD203B41FA5}">
                      <a16:colId xmlns:a16="http://schemas.microsoft.com/office/drawing/2014/main" val="837666246"/>
                    </a:ext>
                  </a:extLst>
                </a:gridCol>
                <a:gridCol w="1165722">
                  <a:extLst>
                    <a:ext uri="{9D8B030D-6E8A-4147-A177-3AD203B41FA5}">
                      <a16:colId xmlns:a16="http://schemas.microsoft.com/office/drawing/2014/main" val="2609792770"/>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wissen</a:t>
                      </a:r>
                      <a:endParaRPr lang="en-GB" sz="2000"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err="1">
                          <a:solidFill>
                            <a:schemeClr val="lt1"/>
                          </a:solidFill>
                          <a:latin typeface="+mn-lt"/>
                          <a:ea typeface="+mn-ea"/>
                          <a:cs typeface="+mn-cs"/>
                        </a:rPr>
                        <a:t>kennen</a:t>
                      </a:r>
                      <a:endParaRPr lang="en-GB" sz="2000" b="1" kern="1200" dirty="0">
                        <a:solidFill>
                          <a:schemeClr val="lt1"/>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können</a:t>
                      </a:r>
                      <a:endParaRPr lang="en-GB" sz="2000"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Ihr sollt wissen, dass dieser Kurs nicht einfach ist.</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Hallo! Ich bin Stefan, und kennst du Tobias?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Ich kann diese Wörter gar nicht sagen!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Kannst du dieses Buch lesen?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Ich weiß, dass ich sehr hart arbeite.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Ich </a:t>
                      </a:r>
                      <a:r>
                        <a:rPr lang="en-GB" sz="2000" dirty="0" err="1">
                          <a:solidFill>
                            <a:srgbClr val="525050"/>
                          </a:solidFill>
                        </a:rPr>
                        <a:t>kenne</a:t>
                      </a:r>
                      <a:r>
                        <a:rPr lang="en-GB" sz="2000" dirty="0">
                          <a:solidFill>
                            <a:srgbClr val="525050"/>
                          </a:solidFill>
                        </a:rPr>
                        <a:t> </a:t>
                      </a:r>
                      <a:r>
                        <a:rPr lang="en-GB" sz="2000" dirty="0" err="1">
                          <a:solidFill>
                            <a:srgbClr val="525050"/>
                          </a:solidFill>
                        </a:rPr>
                        <a:t>viele</a:t>
                      </a:r>
                      <a:r>
                        <a:rPr lang="en-GB" sz="2000" dirty="0">
                          <a:solidFill>
                            <a:srgbClr val="525050"/>
                          </a:solidFill>
                        </a:rPr>
                        <a:t> </a:t>
                      </a:r>
                      <a:r>
                        <a:rPr lang="en-GB" sz="2000" dirty="0" err="1">
                          <a:solidFill>
                            <a:srgbClr val="525050"/>
                          </a:solidFill>
                        </a:rPr>
                        <a:t>polnische</a:t>
                      </a:r>
                      <a:r>
                        <a:rPr lang="en-GB" sz="2000" dirty="0">
                          <a:solidFill>
                            <a:srgbClr val="525050"/>
                          </a:solidFill>
                        </a:rPr>
                        <a:t> </a:t>
                      </a:r>
                      <a:r>
                        <a:rPr lang="en-GB" sz="2000" dirty="0" err="1">
                          <a:solidFill>
                            <a:srgbClr val="525050"/>
                          </a:solidFill>
                        </a:rPr>
                        <a:t>Sätze</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6493156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525050"/>
                          </a:solidFill>
                        </a:rPr>
                        <a:t>Kennst</a:t>
                      </a:r>
                      <a:r>
                        <a:rPr lang="en-GB" sz="2000" dirty="0">
                          <a:solidFill>
                            <a:srgbClr val="525050"/>
                          </a:solidFill>
                        </a:rPr>
                        <a:t> du </a:t>
                      </a:r>
                      <a:r>
                        <a:rPr lang="en-GB" sz="2000" dirty="0" err="1">
                          <a:solidFill>
                            <a:srgbClr val="525050"/>
                          </a:solidFill>
                        </a:rPr>
                        <a:t>deine</a:t>
                      </a:r>
                      <a:r>
                        <a:rPr lang="en-GB" sz="2000" dirty="0">
                          <a:solidFill>
                            <a:srgbClr val="525050"/>
                          </a:solidFill>
                        </a:rPr>
                        <a:t> </a:t>
                      </a:r>
                      <a:r>
                        <a:rPr lang="en-GB" sz="2000" dirty="0" err="1">
                          <a:solidFill>
                            <a:srgbClr val="525050"/>
                          </a:solidFill>
                        </a:rPr>
                        <a:t>polnische</a:t>
                      </a:r>
                      <a:r>
                        <a:rPr lang="en-GB" sz="2000" dirty="0">
                          <a:solidFill>
                            <a:srgbClr val="525050"/>
                          </a:solidFill>
                        </a:rPr>
                        <a:t> </a:t>
                      </a:r>
                      <a:r>
                        <a:rPr lang="en-GB" sz="2000" dirty="0" err="1">
                          <a:solidFill>
                            <a:srgbClr val="525050"/>
                          </a:solidFill>
                        </a:rPr>
                        <a:t>Familie</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71851735"/>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err="1">
                          <a:solidFill>
                            <a:srgbClr val="525050"/>
                          </a:solidFill>
                        </a:rPr>
                        <a:t>Weißt</a:t>
                      </a:r>
                      <a:r>
                        <a:rPr lang="en-GB" sz="2000" dirty="0">
                          <a:solidFill>
                            <a:srgbClr val="525050"/>
                          </a:solidFill>
                        </a:rPr>
                        <a:t> du, </a:t>
                      </a:r>
                      <a:r>
                        <a:rPr lang="en-GB" sz="2000" dirty="0" err="1">
                          <a:solidFill>
                            <a:srgbClr val="525050"/>
                          </a:solidFill>
                        </a:rPr>
                        <a:t>wie</a:t>
                      </a:r>
                      <a:r>
                        <a:rPr lang="en-GB" sz="2000" dirty="0">
                          <a:solidFill>
                            <a:srgbClr val="525050"/>
                          </a:solidFill>
                        </a:rPr>
                        <a:t> ich </a:t>
                      </a:r>
                      <a:r>
                        <a:rPr lang="en-GB" sz="2000" dirty="0" err="1">
                          <a:solidFill>
                            <a:srgbClr val="525050"/>
                          </a:solidFill>
                        </a:rPr>
                        <a:t>mein</a:t>
                      </a:r>
                      <a:r>
                        <a:rPr lang="en-GB" sz="2000" dirty="0">
                          <a:solidFill>
                            <a:srgbClr val="525050"/>
                          </a:solidFill>
                        </a:rPr>
                        <a:t> </a:t>
                      </a:r>
                      <a:r>
                        <a:rPr lang="en-GB" sz="2000" dirty="0" err="1">
                          <a:solidFill>
                            <a:srgbClr val="525050"/>
                          </a:solidFill>
                        </a:rPr>
                        <a:t>Polnisch</a:t>
                      </a:r>
                      <a:r>
                        <a:rPr lang="en-GB" sz="2000" dirty="0">
                          <a:solidFill>
                            <a:srgbClr val="525050"/>
                          </a:solidFill>
                        </a:rPr>
                        <a:t> schnell </a:t>
                      </a:r>
                      <a:r>
                        <a:rPr lang="en-GB" sz="2000" dirty="0" err="1">
                          <a:solidFill>
                            <a:srgbClr val="525050"/>
                          </a:solidFill>
                        </a:rPr>
                        <a:t>verbessere</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36239533"/>
                  </a:ext>
                </a:extLst>
              </a:tr>
            </a:tbl>
          </a:graphicData>
        </a:graphic>
      </p:graphicFrame>
      <p:sp>
        <p:nvSpPr>
          <p:cNvPr id="50" name="TextBox 49" descr="text box hiding answer">
            <a:extLst>
              <a:ext uri="{FF2B5EF4-FFF2-40B4-BE49-F238E27FC236}">
                <a16:creationId xmlns:a16="http://schemas.microsoft.com/office/drawing/2014/main" id="{17040A23-72E3-1C35-E015-E70A92BE07CD}"/>
              </a:ext>
            </a:extLst>
          </p:cNvPr>
          <p:cNvSpPr txBox="1"/>
          <p:nvPr/>
        </p:nvSpPr>
        <p:spPr>
          <a:xfrm>
            <a:off x="581081" y="2195071"/>
            <a:ext cx="7737391"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1" name="Picture 50" descr="green checkmark">
            <a:extLst>
              <a:ext uri="{FF2B5EF4-FFF2-40B4-BE49-F238E27FC236}">
                <a16:creationId xmlns:a16="http://schemas.microsoft.com/office/drawing/2014/main" id="{CE4C194B-367D-E98B-8A4A-302BAEFAF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1650" y="2169036"/>
            <a:ext cx="282522" cy="294294"/>
          </a:xfrm>
          <a:prstGeom prst="rect">
            <a:avLst/>
          </a:prstGeom>
        </p:spPr>
      </p:pic>
      <p:sp>
        <p:nvSpPr>
          <p:cNvPr id="52" name="TextBox 51" descr="text box hiding answer">
            <a:extLst>
              <a:ext uri="{FF2B5EF4-FFF2-40B4-BE49-F238E27FC236}">
                <a16:creationId xmlns:a16="http://schemas.microsoft.com/office/drawing/2014/main" id="{A6A5A3C6-3C1D-ABBD-FA7F-4E550B175E6F}"/>
              </a:ext>
            </a:extLst>
          </p:cNvPr>
          <p:cNvSpPr txBox="1"/>
          <p:nvPr/>
        </p:nvSpPr>
        <p:spPr>
          <a:xfrm>
            <a:off x="581081" y="2693408"/>
            <a:ext cx="6910076"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3" name="Picture 52" descr="green checkmark">
            <a:extLst>
              <a:ext uri="{FF2B5EF4-FFF2-40B4-BE49-F238E27FC236}">
                <a16:creationId xmlns:a16="http://schemas.microsoft.com/office/drawing/2014/main" id="{45CD78CF-806F-BB01-FDE9-6CB40FB0E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2186" y="2692523"/>
            <a:ext cx="282522" cy="294294"/>
          </a:xfrm>
          <a:prstGeom prst="rect">
            <a:avLst/>
          </a:prstGeom>
        </p:spPr>
      </p:pic>
      <p:sp>
        <p:nvSpPr>
          <p:cNvPr id="54" name="TextBox 53" descr="text box hiding answer">
            <a:extLst>
              <a:ext uri="{FF2B5EF4-FFF2-40B4-BE49-F238E27FC236}">
                <a16:creationId xmlns:a16="http://schemas.microsoft.com/office/drawing/2014/main" id="{E86AEFA1-E69D-CEE3-196B-65C5AF87BF00}"/>
              </a:ext>
            </a:extLst>
          </p:cNvPr>
          <p:cNvSpPr txBox="1"/>
          <p:nvPr/>
        </p:nvSpPr>
        <p:spPr>
          <a:xfrm>
            <a:off x="556445" y="3184363"/>
            <a:ext cx="5908590"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5" name="Picture 54" descr="green checkmark">
            <a:extLst>
              <a:ext uri="{FF2B5EF4-FFF2-40B4-BE49-F238E27FC236}">
                <a16:creationId xmlns:a16="http://schemas.microsoft.com/office/drawing/2014/main" id="{0C51459A-C3C4-F367-1130-8F767D57B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1799" y="3203218"/>
            <a:ext cx="282522" cy="294294"/>
          </a:xfrm>
          <a:prstGeom prst="rect">
            <a:avLst/>
          </a:prstGeom>
        </p:spPr>
      </p:pic>
      <p:sp>
        <p:nvSpPr>
          <p:cNvPr id="56" name="TextBox 55" descr="text box hiding answer">
            <a:extLst>
              <a:ext uri="{FF2B5EF4-FFF2-40B4-BE49-F238E27FC236}">
                <a16:creationId xmlns:a16="http://schemas.microsoft.com/office/drawing/2014/main" id="{AD4D9FCB-5E74-5E3E-4816-1F8217680E91}"/>
              </a:ext>
            </a:extLst>
          </p:cNvPr>
          <p:cNvSpPr txBox="1"/>
          <p:nvPr/>
        </p:nvSpPr>
        <p:spPr>
          <a:xfrm>
            <a:off x="624044" y="3649587"/>
            <a:ext cx="500870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7" name="Picture 56" descr="green checkmark">
            <a:extLst>
              <a:ext uri="{FF2B5EF4-FFF2-40B4-BE49-F238E27FC236}">
                <a16:creationId xmlns:a16="http://schemas.microsoft.com/office/drawing/2014/main" id="{A96905A9-8255-EB71-5E45-679FE2F49D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1799" y="3708752"/>
            <a:ext cx="282522" cy="294294"/>
          </a:xfrm>
          <a:prstGeom prst="rect">
            <a:avLst/>
          </a:prstGeom>
        </p:spPr>
      </p:pic>
      <p:sp>
        <p:nvSpPr>
          <p:cNvPr id="58" name="TextBox 57" descr="text box hiding answer">
            <a:extLst>
              <a:ext uri="{FF2B5EF4-FFF2-40B4-BE49-F238E27FC236}">
                <a16:creationId xmlns:a16="http://schemas.microsoft.com/office/drawing/2014/main" id="{7B11D7DF-314D-FDE1-D934-BB0267610D84}"/>
              </a:ext>
            </a:extLst>
          </p:cNvPr>
          <p:cNvSpPr txBox="1"/>
          <p:nvPr/>
        </p:nvSpPr>
        <p:spPr>
          <a:xfrm>
            <a:off x="571422" y="4215679"/>
            <a:ext cx="5298991"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59" name="Picture 58" descr="green checkmark">
            <a:extLst>
              <a:ext uri="{FF2B5EF4-FFF2-40B4-BE49-F238E27FC236}">
                <a16:creationId xmlns:a16="http://schemas.microsoft.com/office/drawing/2014/main" id="{6A2D99F6-A139-ABCB-4B5B-3FEA9E8BD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1650" y="4210563"/>
            <a:ext cx="282522" cy="294294"/>
          </a:xfrm>
          <a:prstGeom prst="rect">
            <a:avLst/>
          </a:prstGeom>
        </p:spPr>
      </p:pic>
      <p:sp>
        <p:nvSpPr>
          <p:cNvPr id="60" name="TextBox 59" descr="text box hiding answer">
            <a:extLst>
              <a:ext uri="{FF2B5EF4-FFF2-40B4-BE49-F238E27FC236}">
                <a16:creationId xmlns:a16="http://schemas.microsoft.com/office/drawing/2014/main" id="{A856FCF1-E025-B68A-7846-E088ABD631DD}"/>
              </a:ext>
            </a:extLst>
          </p:cNvPr>
          <p:cNvSpPr txBox="1"/>
          <p:nvPr/>
        </p:nvSpPr>
        <p:spPr>
          <a:xfrm>
            <a:off x="581081" y="4682928"/>
            <a:ext cx="3983325"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61" name="Picture 60" descr="green checkmark">
            <a:extLst>
              <a:ext uri="{FF2B5EF4-FFF2-40B4-BE49-F238E27FC236}">
                <a16:creationId xmlns:a16="http://schemas.microsoft.com/office/drawing/2014/main" id="{B938D1A9-986B-F925-0413-9A82CAD3B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2186" y="4669163"/>
            <a:ext cx="282522" cy="294294"/>
          </a:xfrm>
          <a:prstGeom prst="rect">
            <a:avLst/>
          </a:prstGeom>
        </p:spPr>
      </p:pic>
      <p:sp>
        <p:nvSpPr>
          <p:cNvPr id="62" name="TextBox 61" descr="text box hiding answer">
            <a:extLst>
              <a:ext uri="{FF2B5EF4-FFF2-40B4-BE49-F238E27FC236}">
                <a16:creationId xmlns:a16="http://schemas.microsoft.com/office/drawing/2014/main" id="{6E898DA0-5795-D778-5905-53AA7D61F18E}"/>
              </a:ext>
            </a:extLst>
          </p:cNvPr>
          <p:cNvSpPr txBox="1"/>
          <p:nvPr/>
        </p:nvSpPr>
        <p:spPr>
          <a:xfrm>
            <a:off x="610917" y="5209278"/>
            <a:ext cx="4751989"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63" name="Picture 62" descr="green checkmark">
            <a:extLst>
              <a:ext uri="{FF2B5EF4-FFF2-40B4-BE49-F238E27FC236}">
                <a16:creationId xmlns:a16="http://schemas.microsoft.com/office/drawing/2014/main" id="{BEBCFF77-2789-818C-EE3E-3E26B84A4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2186" y="5187116"/>
            <a:ext cx="282522" cy="294294"/>
          </a:xfrm>
          <a:prstGeom prst="rect">
            <a:avLst/>
          </a:prstGeom>
        </p:spPr>
      </p:pic>
      <p:sp>
        <p:nvSpPr>
          <p:cNvPr id="64" name="TextBox 63" descr="text box hiding answer">
            <a:extLst>
              <a:ext uri="{FF2B5EF4-FFF2-40B4-BE49-F238E27FC236}">
                <a16:creationId xmlns:a16="http://schemas.microsoft.com/office/drawing/2014/main" id="{8946C836-95FA-0182-A5FC-4E703968C777}"/>
              </a:ext>
            </a:extLst>
          </p:cNvPr>
          <p:cNvSpPr txBox="1"/>
          <p:nvPr/>
        </p:nvSpPr>
        <p:spPr>
          <a:xfrm>
            <a:off x="592311" y="5705088"/>
            <a:ext cx="6469791"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65" name="Picture 64" descr="green checkmark">
            <a:extLst>
              <a:ext uri="{FF2B5EF4-FFF2-40B4-BE49-F238E27FC236}">
                <a16:creationId xmlns:a16="http://schemas.microsoft.com/office/drawing/2014/main" id="{390B7931-8AB6-B043-C940-DC82F6E06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1650" y="5667755"/>
            <a:ext cx="282522" cy="294294"/>
          </a:xfrm>
          <a:prstGeom prst="rect">
            <a:avLst/>
          </a:prstGeom>
        </p:spPr>
      </p:pic>
      <p:sp>
        <p:nvSpPr>
          <p:cNvPr id="31" name="Rectangle: Rounded Corners 30">
            <a:extLst>
              <a:ext uri="{FF2B5EF4-FFF2-40B4-BE49-F238E27FC236}">
                <a16:creationId xmlns:a16="http://schemas.microsoft.com/office/drawing/2014/main" id="{2BFDA203-421D-84E0-EB89-1C7EEC2CC755}"/>
              </a:ext>
            </a:extLst>
          </p:cNvPr>
          <p:cNvSpPr/>
          <p:nvPr/>
        </p:nvSpPr>
        <p:spPr>
          <a:xfrm>
            <a:off x="9603909" y="800911"/>
            <a:ext cx="2292417" cy="676462"/>
          </a:xfrm>
          <a:prstGeom prst="round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0" dirty="0">
                <a:solidFill>
                  <a:schemeClr val="accent6"/>
                </a:solidFill>
                <a:latin typeface="Century Gothic" panose="020F0302020204030204"/>
              </a:rPr>
              <a:t>*</a:t>
            </a:r>
            <a:r>
              <a:rPr kumimoji="0" lang="en-GB" sz="2000" b="0" i="0" u="none" strike="noStrike" kern="0" cap="none" spc="0" normalizeH="0" baseline="0" noProof="0" dirty="0" err="1">
                <a:ln>
                  <a:noFill/>
                </a:ln>
                <a:solidFill>
                  <a:schemeClr val="accent6"/>
                </a:solidFill>
                <a:effectLst/>
                <a:uLnTx/>
                <a:uFillTx/>
                <a:latin typeface="Century Gothic" panose="020F0302020204030204"/>
                <a:ea typeface="+mn-ea"/>
                <a:cs typeface="+mn-cs"/>
              </a:rPr>
              <a:t>Polnisch</a:t>
            </a:r>
            <a:r>
              <a:rPr kumimoji="0" lang="en-GB" sz="2000" b="0" i="0" u="none" strike="noStrike" kern="0" cap="none" spc="0" normalizeH="0" baseline="0" noProof="0" dirty="0">
                <a:ln>
                  <a:noFill/>
                </a:ln>
                <a:solidFill>
                  <a:schemeClr val="accent6"/>
                </a:solidFill>
                <a:effectLst/>
                <a:uLnTx/>
                <a:uFillTx/>
                <a:latin typeface="Century Gothic" panose="020F0302020204030204"/>
                <a:ea typeface="+mn-ea"/>
                <a:cs typeface="+mn-cs"/>
              </a:rPr>
              <a:t> – Polish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0" dirty="0">
                <a:solidFill>
                  <a:schemeClr val="accent6"/>
                </a:solidFill>
                <a:latin typeface="Century Gothic" panose="020F0302020204030204"/>
              </a:rPr>
              <a:t>*hart – hard</a:t>
            </a:r>
            <a:endParaRPr kumimoji="0" lang="en-GB" sz="2000" b="0" i="0" u="none" strike="noStrike" kern="0" cap="none" spc="0" normalizeH="0" baseline="0" noProof="0" dirty="0">
              <a:ln>
                <a:noFill/>
              </a:ln>
              <a:solidFill>
                <a:schemeClr val="accent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647FB2B-2516-CC6D-B3B7-B35AECF7C267}"/>
              </a:ext>
            </a:extLst>
          </p:cNvPr>
          <p:cNvSpPr txBox="1"/>
          <p:nvPr/>
        </p:nvSpPr>
        <p:spPr>
          <a:xfrm>
            <a:off x="51089" y="929201"/>
            <a:ext cx="65478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Katja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lernt</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Polnisch</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bei</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einem</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Abendkurs</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br>
              <a:rPr kumimoji="0" lang="en-US" sz="2400" b="0" i="0" u="none" strike="noStrike" kern="1200" cap="none" spc="0" normalizeH="0" baseline="0" noProof="0" dirty="0">
                <a:ln>
                  <a:noFill/>
                </a:ln>
                <a:solidFill>
                  <a:srgbClr val="525050"/>
                </a:solidFill>
                <a:effectLst/>
                <a:uLnTx/>
                <a:uFillTx/>
                <a:latin typeface="Century Gothic"/>
                <a:ea typeface="+mn-ea"/>
                <a:cs typeface="+mn-cs"/>
              </a:rPr>
            </a:b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Hör</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zu</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Ist</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das </a:t>
            </a:r>
            <a:r>
              <a:rPr kumimoji="0" lang="en-US" sz="2400" b="1" i="0" u="sng" strike="noStrike" kern="1200" cap="none" spc="0" normalizeH="0" baseline="0" noProof="0" dirty="0" err="1">
                <a:ln>
                  <a:noFill/>
                </a:ln>
                <a:solidFill>
                  <a:srgbClr val="525050"/>
                </a:solidFill>
                <a:effectLst/>
                <a:uLnTx/>
                <a:uFillTx/>
                <a:latin typeface="Century Gothic"/>
                <a:ea typeface="+mn-ea"/>
                <a:cs typeface="+mn-cs"/>
              </a:rPr>
              <a:t>wissen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sng" strike="noStrike" kern="1200" cap="none" spc="0" normalizeH="0" baseline="0" noProof="0" dirty="0" err="1">
                <a:ln>
                  <a:noFill/>
                </a:ln>
                <a:solidFill>
                  <a:srgbClr val="525050"/>
                </a:solidFill>
                <a:effectLst/>
                <a:uLnTx/>
                <a:uFillTx/>
                <a:latin typeface="Century Gothic"/>
                <a:ea typeface="+mn-ea"/>
                <a:cs typeface="+mn-cs"/>
              </a:rPr>
              <a:t>kennen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oder</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sng" strike="noStrike" kern="1200" cap="none" spc="0" normalizeH="0" baseline="0" noProof="0" dirty="0" err="1">
                <a:ln>
                  <a:noFill/>
                </a:ln>
                <a:solidFill>
                  <a:srgbClr val="525050"/>
                </a:solidFill>
                <a:effectLst/>
                <a:uLnTx/>
                <a:uFillTx/>
                <a:latin typeface="Century Gothic"/>
                <a:ea typeface="+mn-ea"/>
                <a:cs typeface="+mn-cs"/>
              </a:rPr>
              <a:t>können</a:t>
            </a:r>
            <a:r>
              <a:rPr lang="en-US" sz="2400" b="1" dirty="0">
                <a:solidFill>
                  <a:srgbClr val="525050"/>
                </a:solidFill>
                <a:latin typeface="Century Gothic"/>
              </a:rPr>
              <a:t>?</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33" name="Picture 32" descr="A picture containing text&#10;&#10;Description automatically generated">
            <a:extLst>
              <a:ext uri="{FF2B5EF4-FFF2-40B4-BE49-F238E27FC236}">
                <a16:creationId xmlns:a16="http://schemas.microsoft.com/office/drawing/2014/main" id="{63485016-D771-BE15-D4BA-62615EB7B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16225"/>
            <a:ext cx="2364218" cy="1761641"/>
          </a:xfrm>
          <a:prstGeom prst="rect">
            <a:avLst/>
          </a:prstGeom>
        </p:spPr>
      </p:pic>
      <p:sp>
        <p:nvSpPr>
          <p:cNvPr id="3" name="Action Button: Custom 16">
            <a:hlinkClick r:id="" action="ppaction://noaction" highlightClick="1">
              <a:snd r:embed="rId5" name="10.1.1.4 L1 slide 8 1.wav"/>
            </a:hlinkClick>
            <a:extLst>
              <a:ext uri="{FF2B5EF4-FFF2-40B4-BE49-F238E27FC236}">
                <a16:creationId xmlns:a16="http://schemas.microsoft.com/office/drawing/2014/main" id="{68C0E613-B20B-6CD7-7FF7-AADF06296CED}"/>
              </a:ext>
            </a:extLst>
          </p:cNvPr>
          <p:cNvSpPr/>
          <p:nvPr/>
        </p:nvSpPr>
        <p:spPr>
          <a:xfrm>
            <a:off x="162523" y="2169036"/>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4" name="Action Button: Custom 16">
            <a:hlinkClick r:id="" action="ppaction://noaction" highlightClick="1">
              <a:snd r:embed="rId6" name="10.1.1.4 L1 slide 8 2.wav"/>
            </a:hlinkClick>
            <a:extLst>
              <a:ext uri="{FF2B5EF4-FFF2-40B4-BE49-F238E27FC236}">
                <a16:creationId xmlns:a16="http://schemas.microsoft.com/office/drawing/2014/main" id="{6C46BDEB-8686-A050-D420-48A0CF80E931}"/>
              </a:ext>
            </a:extLst>
          </p:cNvPr>
          <p:cNvSpPr/>
          <p:nvPr/>
        </p:nvSpPr>
        <p:spPr>
          <a:xfrm>
            <a:off x="162523" y="2641670"/>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5" name="Action Button: Custom 16">
            <a:hlinkClick r:id="" action="ppaction://noaction" highlightClick="1">
              <a:snd r:embed="rId7" name="10.1.1.4 L1 slide 8 3.wav"/>
            </a:hlinkClick>
            <a:extLst>
              <a:ext uri="{FF2B5EF4-FFF2-40B4-BE49-F238E27FC236}">
                <a16:creationId xmlns:a16="http://schemas.microsoft.com/office/drawing/2014/main" id="{56B6C41F-228E-6009-F087-FDFF6C0AD8C6}"/>
              </a:ext>
            </a:extLst>
          </p:cNvPr>
          <p:cNvSpPr/>
          <p:nvPr/>
        </p:nvSpPr>
        <p:spPr>
          <a:xfrm>
            <a:off x="160445" y="315236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6" name="Action Button: Custom 16">
            <a:hlinkClick r:id="" action="ppaction://noaction" highlightClick="1">
              <a:snd r:embed="rId8" name="10.1.1.4 L1 slide 8 4.wav"/>
            </a:hlinkClick>
            <a:extLst>
              <a:ext uri="{FF2B5EF4-FFF2-40B4-BE49-F238E27FC236}">
                <a16:creationId xmlns:a16="http://schemas.microsoft.com/office/drawing/2014/main" id="{FA691AE3-F192-F528-3553-76E0C27DDDF3}"/>
              </a:ext>
            </a:extLst>
          </p:cNvPr>
          <p:cNvSpPr/>
          <p:nvPr/>
        </p:nvSpPr>
        <p:spPr>
          <a:xfrm>
            <a:off x="160445" y="3634528"/>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7" name="Action Button: Custom 16">
            <a:hlinkClick r:id="" action="ppaction://noaction" highlightClick="1">
              <a:snd r:embed="rId9" name="10.1.1.4 L1 slide 8 5.wav"/>
            </a:hlinkClick>
            <a:extLst>
              <a:ext uri="{FF2B5EF4-FFF2-40B4-BE49-F238E27FC236}">
                <a16:creationId xmlns:a16="http://schemas.microsoft.com/office/drawing/2014/main" id="{AE640037-C3F1-5651-33DF-B0F82CD35C22}"/>
              </a:ext>
            </a:extLst>
          </p:cNvPr>
          <p:cNvSpPr/>
          <p:nvPr/>
        </p:nvSpPr>
        <p:spPr>
          <a:xfrm>
            <a:off x="160445" y="4152066"/>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8" name="Action Button: Custom 16">
            <a:hlinkClick r:id="" action="ppaction://noaction" highlightClick="1">
              <a:snd r:embed="rId10" name="10.1.1.4 L1 slide 8 6.wav"/>
            </a:hlinkClick>
            <a:extLst>
              <a:ext uri="{FF2B5EF4-FFF2-40B4-BE49-F238E27FC236}">
                <a16:creationId xmlns:a16="http://schemas.microsoft.com/office/drawing/2014/main" id="{15DA4582-CB1D-3BFF-FA75-FD38DED21B44}"/>
              </a:ext>
            </a:extLst>
          </p:cNvPr>
          <p:cNvSpPr/>
          <p:nvPr/>
        </p:nvSpPr>
        <p:spPr>
          <a:xfrm>
            <a:off x="165239" y="4637992"/>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9" name="Action Button: Custom 16">
            <a:hlinkClick r:id="" action="ppaction://noaction" highlightClick="1">
              <a:snd r:embed="rId11" name="10.1.1.4 L1 slide 8 7.wav"/>
            </a:hlinkClick>
            <a:extLst>
              <a:ext uri="{FF2B5EF4-FFF2-40B4-BE49-F238E27FC236}">
                <a16:creationId xmlns:a16="http://schemas.microsoft.com/office/drawing/2014/main" id="{EF564B83-5760-A173-762A-131E5870D661}"/>
              </a:ext>
            </a:extLst>
          </p:cNvPr>
          <p:cNvSpPr/>
          <p:nvPr/>
        </p:nvSpPr>
        <p:spPr>
          <a:xfrm>
            <a:off x="170639" y="5144359"/>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7</a:t>
            </a:r>
          </a:p>
        </p:txBody>
      </p:sp>
      <p:sp>
        <p:nvSpPr>
          <p:cNvPr id="10" name="Action Button: Custom 16">
            <a:hlinkClick r:id="" action="ppaction://noaction" highlightClick="1">
              <a:snd r:embed="rId12" name="10.1.1.4 L1 slide 8 8.wav"/>
            </a:hlinkClick>
            <a:extLst>
              <a:ext uri="{FF2B5EF4-FFF2-40B4-BE49-F238E27FC236}">
                <a16:creationId xmlns:a16="http://schemas.microsoft.com/office/drawing/2014/main" id="{6AE31E0A-922B-59BD-5718-4545FFDE16D0}"/>
              </a:ext>
            </a:extLst>
          </p:cNvPr>
          <p:cNvSpPr/>
          <p:nvPr/>
        </p:nvSpPr>
        <p:spPr>
          <a:xfrm>
            <a:off x="160445" y="5631498"/>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26446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56" grpId="0" animBg="1"/>
      <p:bldP spid="58" grpId="0" animBg="1"/>
      <p:bldP spid="60" grpId="0" animBg="1"/>
      <p:bldP spid="62"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895976" cy="647577"/>
          </a:xfrm>
        </p:spPr>
        <p:txBody>
          <a:bodyPr>
            <a:normAutofit/>
          </a:bodyPr>
          <a:lstStyle/>
          <a:p>
            <a:r>
              <a:rPr lang="en-GB" dirty="0"/>
              <a:t>Katja </a:t>
            </a:r>
            <a:r>
              <a:rPr lang="en-GB" dirty="0" err="1"/>
              <a:t>schreibt</a:t>
            </a:r>
            <a:r>
              <a:rPr lang="en-GB"/>
              <a:t> an Mia</a:t>
            </a:r>
            <a:endParaRPr lang="en-GB" dirty="0"/>
          </a:p>
        </p:txBody>
      </p:sp>
      <p:sp>
        <p:nvSpPr>
          <p:cNvPr id="22" name="Rectangle: Rounded Corners 21">
            <a:extLst>
              <a:ext uri="{FF2B5EF4-FFF2-40B4-BE49-F238E27FC236}">
                <a16:creationId xmlns:a16="http://schemas.microsoft.com/office/drawing/2014/main" id="{052B7BA4-42DC-7CC4-BE1E-70DE0EF04571}"/>
              </a:ext>
            </a:extLst>
          </p:cNvPr>
          <p:cNvSpPr/>
          <p:nvPr/>
        </p:nvSpPr>
        <p:spPr>
          <a:xfrm>
            <a:off x="10440409" y="108873"/>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23" name="TextBox 22">
            <a:extLst>
              <a:ext uri="{FF2B5EF4-FFF2-40B4-BE49-F238E27FC236}">
                <a16:creationId xmlns:a16="http://schemas.microsoft.com/office/drawing/2014/main" id="{1D137E1A-BC2F-B006-DB07-2327F0E92F2F}"/>
              </a:ext>
            </a:extLst>
          </p:cNvPr>
          <p:cNvSpPr txBox="1"/>
          <p:nvPr/>
        </p:nvSpPr>
        <p:spPr>
          <a:xfrm>
            <a:off x="118523" y="1071964"/>
            <a:ext cx="11798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Hallo Mia! </a:t>
            </a:r>
            <a:r>
              <a:rPr kumimoji="0" lang="de-DE" sz="2400" b="0" i="0" u="none" strike="noStrike" kern="1200" cap="none" spc="0" normalizeH="0" baseline="0" noProof="0" dirty="0">
                <a:ln>
                  <a:noFill/>
                </a:ln>
                <a:solidFill>
                  <a:srgbClr val="525050"/>
                </a:solidFill>
                <a:effectLst/>
                <a:uLnTx/>
                <a:uFillTx/>
                <a:latin typeface="Century Gothic" panose="020F0302020204030204"/>
                <a:ea typeface="+mn-ea"/>
                <a:cs typeface="+mn-cs"/>
              </a:rPr>
              <a:t>Nächsten Sommer werde ich einen Monat bei meiner polnischen Familie in Polen verbringen. Sie können kein Deutsch sprechen...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2D7805E6-7C43-4976-BA12-15C64AE3CCC4}"/>
              </a:ext>
            </a:extLst>
          </p:cNvPr>
          <p:cNvSpPr/>
          <p:nvPr/>
        </p:nvSpPr>
        <p:spPr>
          <a:xfrm>
            <a:off x="8442084" y="3111200"/>
            <a:ext cx="1630016" cy="724350"/>
          </a:xfrm>
          <a:prstGeom prst="roundRect">
            <a:avLst/>
          </a:prstGeom>
          <a:solidFill>
            <a:srgbClr val="525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rPr>
              <a:t>Ich </a:t>
            </a:r>
            <a:r>
              <a:rPr kumimoji="0" lang="en-GB" sz="2400" b="1" i="0" u="none" strike="noStrike" kern="1200" cap="none" spc="0" normalizeH="0" baseline="0" noProof="0" dirty="0" err="1">
                <a:ln>
                  <a:noFill/>
                </a:ln>
                <a:solidFill>
                  <a:srgbClr val="FFF6D4"/>
                </a:solidFill>
                <a:effectLst/>
                <a:uLnTx/>
                <a:uFillTx/>
                <a:latin typeface="Century Gothic" panose="020F0302020204030204"/>
                <a:ea typeface="+mn-ea"/>
                <a:cs typeface="+mn-cs"/>
              </a:rPr>
              <a:t>weiß</a:t>
            </a:r>
            <a:endPar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A10E2B56-B5C4-90B8-C457-54D075095AFB}"/>
              </a:ext>
            </a:extLst>
          </p:cNvPr>
          <p:cNvSpPr/>
          <p:nvPr/>
        </p:nvSpPr>
        <p:spPr>
          <a:xfrm>
            <a:off x="9257092" y="2197832"/>
            <a:ext cx="1878954" cy="716560"/>
          </a:xfrm>
          <a:prstGeom prst="roundRect">
            <a:avLst/>
          </a:prstGeom>
          <a:solidFill>
            <a:srgbClr val="525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rPr>
              <a:t>Ich </a:t>
            </a:r>
            <a:r>
              <a:rPr kumimoji="0" lang="en-GB" sz="2400" b="1" i="0" u="none" strike="noStrike" kern="1200" cap="none" spc="0" normalizeH="0" baseline="0" noProof="0" dirty="0" err="1">
                <a:ln>
                  <a:noFill/>
                </a:ln>
                <a:solidFill>
                  <a:srgbClr val="FFF6D4"/>
                </a:solidFill>
                <a:effectLst/>
                <a:uLnTx/>
                <a:uFillTx/>
                <a:latin typeface="Century Gothic" panose="020F0302020204030204"/>
                <a:ea typeface="+mn-ea"/>
                <a:cs typeface="+mn-cs"/>
              </a:rPr>
              <a:t>kenne</a:t>
            </a:r>
            <a:endPar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30CA5BBA-0AB2-6968-A29E-9AAD4B5214EB}"/>
              </a:ext>
            </a:extLst>
          </p:cNvPr>
          <p:cNvSpPr/>
          <p:nvPr/>
        </p:nvSpPr>
        <p:spPr>
          <a:xfrm>
            <a:off x="10284136" y="3105081"/>
            <a:ext cx="1630016" cy="724350"/>
          </a:xfrm>
          <a:prstGeom prst="roundRect">
            <a:avLst/>
          </a:prstGeom>
          <a:solidFill>
            <a:srgbClr val="525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rPr>
              <a:t>Ich </a:t>
            </a:r>
            <a:r>
              <a:rPr kumimoji="0" lang="en-GB" sz="2400" b="1" i="0" u="none" strike="noStrike" kern="1200" cap="none" spc="0" normalizeH="0" baseline="0" noProof="0" dirty="0" err="1">
                <a:ln>
                  <a:noFill/>
                </a:ln>
                <a:solidFill>
                  <a:srgbClr val="FFF6D4"/>
                </a:solidFill>
                <a:effectLst/>
                <a:uLnTx/>
                <a:uFillTx/>
                <a:latin typeface="Century Gothic" panose="020F0302020204030204"/>
                <a:ea typeface="+mn-ea"/>
                <a:cs typeface="+mn-cs"/>
              </a:rPr>
              <a:t>kann</a:t>
            </a:r>
            <a:endParaRPr kumimoji="0" lang="en-GB" sz="2400" b="1" i="0" u="none" strike="noStrike" kern="1200" cap="none" spc="0" normalizeH="0" baseline="0" noProof="0" dirty="0">
              <a:ln>
                <a:noFill/>
              </a:ln>
              <a:solidFill>
                <a:srgbClr val="FFF6D4"/>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293251D6-1699-17AF-C95E-1DB1854827CD}"/>
              </a:ext>
            </a:extLst>
          </p:cNvPr>
          <p:cNvSpPr/>
          <p:nvPr/>
        </p:nvSpPr>
        <p:spPr>
          <a:xfrm>
            <a:off x="145601" y="2061630"/>
            <a:ext cx="6657064"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ich verbessere mein Polnisch.</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52098493-4A14-1655-740F-61C5E3407E84}"/>
              </a:ext>
            </a:extLst>
          </p:cNvPr>
          <p:cNvSpPr/>
          <p:nvPr/>
        </p:nvSpPr>
        <p:spPr>
          <a:xfrm>
            <a:off x="161180" y="2599133"/>
            <a:ext cx="3384908"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schon einige Wörter.</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626BA029-6533-F924-081B-6FD24E880504}"/>
              </a:ext>
            </a:extLst>
          </p:cNvPr>
          <p:cNvSpPr/>
          <p:nvPr/>
        </p:nvSpPr>
        <p:spPr>
          <a:xfrm>
            <a:off x="161180" y="3136636"/>
            <a:ext cx="6319132"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wie man „Guten Tag“ und „Danke“ sagt.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Rectangle: Rounded Corners 29">
            <a:extLst>
              <a:ext uri="{FF2B5EF4-FFF2-40B4-BE49-F238E27FC236}">
                <a16:creationId xmlns:a16="http://schemas.microsoft.com/office/drawing/2014/main" id="{7D2B0A66-F6A4-A422-5227-9BCFB2A3AFE6}"/>
              </a:ext>
            </a:extLst>
          </p:cNvPr>
          <p:cNvSpPr/>
          <p:nvPr/>
        </p:nvSpPr>
        <p:spPr>
          <a:xfrm>
            <a:off x="161180" y="3674139"/>
            <a:ext cx="3204871"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das ist nicht genug.</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4A9582B1-2E9C-5956-FB50-0C507E7381CB}"/>
              </a:ext>
            </a:extLst>
          </p:cNvPr>
          <p:cNvSpPr/>
          <p:nvPr/>
        </p:nvSpPr>
        <p:spPr>
          <a:xfrm>
            <a:off x="161179" y="5824152"/>
            <a:ext cx="8568483"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Zuzanna. Sie kommt aus Polen und sie wird mir helfen.</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7860107D-E7B9-2257-633C-96A9A5B3A99E}"/>
              </a:ext>
            </a:extLst>
          </p:cNvPr>
          <p:cNvSpPr/>
          <p:nvPr/>
        </p:nvSpPr>
        <p:spPr>
          <a:xfrm>
            <a:off x="145602" y="4211642"/>
            <a:ext cx="7604496"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alle polnischen Buchstabenkombinationen* nicht.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Rectangle: Rounded Corners 32">
            <a:extLst>
              <a:ext uri="{FF2B5EF4-FFF2-40B4-BE49-F238E27FC236}">
                <a16:creationId xmlns:a16="http://schemas.microsoft.com/office/drawing/2014/main" id="{C811D694-59C1-1BA9-DB21-403E79D1A7DC}"/>
              </a:ext>
            </a:extLst>
          </p:cNvPr>
          <p:cNvSpPr/>
          <p:nvPr/>
        </p:nvSpPr>
        <p:spPr>
          <a:xfrm>
            <a:off x="145601" y="4749145"/>
            <a:ext cx="4324799" cy="45324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nicht alle Wörter gut sagen.</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7175CB0C-17C9-0436-8541-93B1AD1300AC}"/>
              </a:ext>
            </a:extLst>
          </p:cNvPr>
          <p:cNvSpPr/>
          <p:nvPr/>
        </p:nvSpPr>
        <p:spPr>
          <a:xfrm>
            <a:off x="161180" y="5286648"/>
            <a:ext cx="4212036"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Übung macht den Meister.</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Rectangle: Rounded Corners 34">
            <a:extLst>
              <a:ext uri="{FF2B5EF4-FFF2-40B4-BE49-F238E27FC236}">
                <a16:creationId xmlns:a16="http://schemas.microsoft.com/office/drawing/2014/main" id="{EDAC00CC-3F14-6B70-1424-47ABBE17C120}"/>
              </a:ext>
            </a:extLst>
          </p:cNvPr>
          <p:cNvSpPr/>
          <p:nvPr/>
        </p:nvSpPr>
        <p:spPr>
          <a:xfrm>
            <a:off x="167949" y="2007234"/>
            <a:ext cx="7117560" cy="54887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weiß</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ich mein Polnisch* </a:t>
            </a:r>
            <a:r>
              <a:rPr kumimoji="0" lang="de-DE" sz="2400" b="0" i="1" u="none" strike="noStrike" kern="1200" cap="none" spc="0" normalizeH="0" baseline="0" noProof="0" dirty="0">
                <a:ln>
                  <a:noFill/>
                </a:ln>
                <a:solidFill>
                  <a:srgbClr val="525050"/>
                </a:solidFill>
                <a:effectLst/>
                <a:uLnTx/>
                <a:uFillTx/>
                <a:latin typeface="Century Gothic"/>
                <a:ea typeface="+mn-ea"/>
                <a:cs typeface="+mn-cs"/>
              </a:rPr>
              <a:t>verbessere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6" name="Rectangle: Rounded Corners 35">
            <a:extLst>
              <a:ext uri="{FF2B5EF4-FFF2-40B4-BE49-F238E27FC236}">
                <a16:creationId xmlns:a16="http://schemas.microsoft.com/office/drawing/2014/main" id="{787540BB-4AFE-8C39-33F3-A5BD6CF045C9}"/>
              </a:ext>
            </a:extLst>
          </p:cNvPr>
          <p:cNvSpPr/>
          <p:nvPr/>
        </p:nvSpPr>
        <p:spPr>
          <a:xfrm>
            <a:off x="150229" y="2608721"/>
            <a:ext cx="5046441"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kenne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schon einige Wörter.</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91CD10CD-553F-CE4D-0E8F-18B61D4EEF98}"/>
              </a:ext>
            </a:extLst>
          </p:cNvPr>
          <p:cNvSpPr/>
          <p:nvPr/>
        </p:nvSpPr>
        <p:spPr>
          <a:xfrm>
            <a:off x="150229" y="3146224"/>
            <a:ext cx="7748752"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weiß</a:t>
            </a:r>
            <a:r>
              <a:rPr kumimoji="0" lang="de-DE" sz="2400" i="0" u="none" strike="noStrike" kern="1200" cap="none" spc="0" normalizeH="0" baseline="0" noProof="0" dirty="0">
                <a:ln>
                  <a:noFill/>
                </a:ln>
                <a:solidFill>
                  <a:srgbClr val="525050"/>
                </a:solidFill>
                <a:effectLst/>
                <a:uLnTx/>
                <a:uFillTx/>
                <a:latin typeface="Century Gothic"/>
                <a:ea typeface="+mn-ea"/>
                <a:cs typeface="+mn-cs"/>
              </a:rPr>
              <a:t>,</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wie man „Guten Tag“ und „Danke“ sagt.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A307BD78-7AFF-325C-15B9-6815D974BDCB}"/>
              </a:ext>
            </a:extLst>
          </p:cNvPr>
          <p:cNvSpPr/>
          <p:nvPr/>
        </p:nvSpPr>
        <p:spPr>
          <a:xfrm>
            <a:off x="134650" y="3674138"/>
            <a:ext cx="5462752"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weiß</a:t>
            </a:r>
            <a:r>
              <a:rPr kumimoji="0" lang="de-DE" sz="2400" i="0" u="none" strike="noStrike" kern="1200" cap="none" spc="0" normalizeH="0" baseline="0" noProof="0" dirty="0">
                <a:ln>
                  <a:noFill/>
                </a:ln>
                <a:solidFill>
                  <a:srgbClr val="525050"/>
                </a:solidFill>
                <a:effectLst/>
                <a:uLnTx/>
                <a:uFillTx/>
                <a:latin typeface="Century Gothic"/>
                <a:ea typeface="+mn-ea"/>
                <a:cs typeface="+mn-cs"/>
              </a:rPr>
              <a:t>,</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dass das nicht genug </a:t>
            </a:r>
            <a:r>
              <a:rPr kumimoji="0" lang="de-DE" sz="2400" b="0" i="1"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7C66ED8E-7B46-E741-A63E-A7AA672C17C2}"/>
              </a:ext>
            </a:extLst>
          </p:cNvPr>
          <p:cNvSpPr/>
          <p:nvPr/>
        </p:nvSpPr>
        <p:spPr>
          <a:xfrm>
            <a:off x="161180" y="4219669"/>
            <a:ext cx="9158233"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kenne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alle polnischen Buchstabenkombinationen* nicht.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89DFEC7E-363C-B71F-F23E-4027A7F1A6B3}"/>
              </a:ext>
            </a:extLst>
          </p:cNvPr>
          <p:cNvSpPr/>
          <p:nvPr/>
        </p:nvSpPr>
        <p:spPr>
          <a:xfrm>
            <a:off x="167949" y="4736367"/>
            <a:ext cx="7117560"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kann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nicht alle Wörter gut sagen.</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1" name="Rectangle: Rounded Corners 40">
            <a:extLst>
              <a:ext uri="{FF2B5EF4-FFF2-40B4-BE49-F238E27FC236}">
                <a16:creationId xmlns:a16="http://schemas.microsoft.com/office/drawing/2014/main" id="{D2384471-6260-C8CE-922C-17DC1420E07D}"/>
              </a:ext>
            </a:extLst>
          </p:cNvPr>
          <p:cNvSpPr/>
          <p:nvPr/>
        </p:nvSpPr>
        <p:spPr>
          <a:xfrm>
            <a:off x="121709" y="5282340"/>
            <a:ext cx="6489085"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weiß</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Übung den Meister </a:t>
            </a:r>
            <a:r>
              <a:rPr kumimoji="0" lang="de-DE" sz="2400" b="0" i="1" u="none" strike="noStrike" kern="1200" cap="none" spc="0" normalizeH="0" baseline="0" noProof="0" dirty="0">
                <a:ln>
                  <a:noFill/>
                </a:ln>
                <a:solidFill>
                  <a:srgbClr val="525050"/>
                </a:solidFill>
                <a:effectLst/>
                <a:uLnTx/>
                <a:uFillTx/>
                <a:latin typeface="Century Gothic"/>
                <a:ea typeface="+mn-ea"/>
                <a:cs typeface="+mn-cs"/>
              </a:rPr>
              <a:t>macht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2" name="Rectangle: Rounded Corners 41">
            <a:extLst>
              <a:ext uri="{FF2B5EF4-FFF2-40B4-BE49-F238E27FC236}">
                <a16:creationId xmlns:a16="http://schemas.microsoft.com/office/drawing/2014/main" id="{7DC3F225-2CE6-50B0-F6BA-AF6C134BA1A1}"/>
              </a:ext>
            </a:extLst>
          </p:cNvPr>
          <p:cNvSpPr/>
          <p:nvPr/>
        </p:nvSpPr>
        <p:spPr>
          <a:xfrm>
            <a:off x="167949" y="5814971"/>
            <a:ext cx="9710051" cy="4788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Ich kenne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Zuzanna. Sie kommt</a:t>
            </a:r>
            <a:r>
              <a:rPr kumimoji="0" lang="de-DE" sz="2400" b="0" i="0" u="none" strike="noStrike" kern="1200" cap="none" spc="0" normalizeH="0" noProof="0" dirty="0">
                <a:ln>
                  <a:noFill/>
                </a:ln>
                <a:solidFill>
                  <a:srgbClr val="525050"/>
                </a:solidFill>
                <a:effectLst/>
                <a:uLnTx/>
                <a:uFillTx/>
                <a:latin typeface="Century Gothic"/>
                <a:ea typeface="+mn-ea"/>
                <a:cs typeface="+mn-cs"/>
              </a:rPr>
              <a:t> aus Polen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und sie wird mir helfen.</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3" name="Rectangle: Rounded Corners 42">
            <a:extLst>
              <a:ext uri="{FF2B5EF4-FFF2-40B4-BE49-F238E27FC236}">
                <a16:creationId xmlns:a16="http://schemas.microsoft.com/office/drawing/2014/main" id="{17E4F461-3841-D72E-A87D-FCC5D683EB78}"/>
              </a:ext>
            </a:extLst>
          </p:cNvPr>
          <p:cNvSpPr/>
          <p:nvPr/>
        </p:nvSpPr>
        <p:spPr>
          <a:xfrm>
            <a:off x="6956855" y="294040"/>
            <a:ext cx="3046209" cy="6530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6"/>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6"/>
                </a:solidFill>
                <a:effectLst/>
                <a:uLnTx/>
                <a:uFillTx/>
                <a:latin typeface="Century Gothic"/>
                <a:ea typeface="+mn-ea"/>
                <a:cs typeface="+mn-cs"/>
              </a:rPr>
              <a:t>Polnisch</a:t>
            </a:r>
            <a:r>
              <a:rPr kumimoji="0" lang="en-GB" sz="2000" b="0" i="0" u="none" strike="noStrike" kern="1200" cap="none" spc="0" normalizeH="0" baseline="0" noProof="0" dirty="0">
                <a:ln>
                  <a:noFill/>
                </a:ln>
                <a:solidFill>
                  <a:schemeClr val="accent6"/>
                </a:solidFill>
                <a:effectLst/>
                <a:uLnTx/>
                <a:uFillTx/>
                <a:latin typeface="Century Gothic"/>
                <a:ea typeface="+mn-ea"/>
                <a:cs typeface="+mn-cs"/>
              </a:rPr>
              <a:t> – Polish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6"/>
                </a:solidFill>
                <a:effectLst/>
                <a:uLnTx/>
                <a:uFillTx/>
                <a:latin typeface="Century Gothic"/>
                <a:ea typeface="+mn-ea"/>
                <a:cs typeface="+mn-cs"/>
              </a:rPr>
              <a:t>der </a:t>
            </a:r>
            <a:r>
              <a:rPr kumimoji="0" lang="en-GB" sz="2000" b="0" i="0" u="none" strike="noStrike" kern="1200" cap="none" spc="0" normalizeH="0" baseline="0" noProof="0" dirty="0" err="1">
                <a:ln>
                  <a:noFill/>
                </a:ln>
                <a:solidFill>
                  <a:schemeClr val="accent6"/>
                </a:solidFill>
                <a:effectLst/>
                <a:uLnTx/>
                <a:uFillTx/>
                <a:latin typeface="Century Gothic"/>
                <a:ea typeface="+mn-ea"/>
                <a:cs typeface="+mn-cs"/>
              </a:rPr>
              <a:t>Buchstabe</a:t>
            </a:r>
            <a:r>
              <a:rPr kumimoji="0" lang="en-GB" sz="2000" b="0" i="0" u="none" strike="noStrike" kern="1200" cap="none" spc="0" normalizeH="0" baseline="0" noProof="0" dirty="0">
                <a:ln>
                  <a:noFill/>
                </a:ln>
                <a:solidFill>
                  <a:schemeClr val="accent6"/>
                </a:solidFill>
                <a:effectLst/>
                <a:uLnTx/>
                <a:uFillTx/>
                <a:latin typeface="Century Gothic"/>
                <a:ea typeface="+mn-ea"/>
                <a:cs typeface="+mn-cs"/>
              </a:rPr>
              <a:t> – letter</a:t>
            </a:r>
          </a:p>
        </p:txBody>
      </p:sp>
    </p:spTree>
    <p:extLst>
      <p:ext uri="{BB962C8B-B14F-4D97-AF65-F5344CB8AC3E}">
        <p14:creationId xmlns:p14="http://schemas.microsoft.com/office/powerpoint/2010/main" val="347200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5" grpId="0" animBg="1"/>
      <p:bldP spid="36" grpId="0" animBg="1"/>
      <p:bldP spid="37" grpId="0" animBg="1"/>
      <p:bldP spid="38" grpId="0" animBg="1"/>
      <p:bldP spid="39" grpId="0" animBg="1"/>
      <p:bldP spid="40" grpId="0" animBg="1"/>
      <p:bldP spid="41" grpId="0" animBg="1"/>
      <p:bldP spid="42" grpId="0" animBg="1"/>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rman_Master_Template" id="{A507D2D5-115B-4000-BF1B-7614FC5B0E5C}" vid="{7E794DFD-0E2C-4976-9098-A4677517E0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NCELP_German_Powerpoint_Template (1)</Template>
  <TotalTime>367</TotalTime>
  <Words>4605</Words>
  <Application>Microsoft Office PowerPoint</Application>
  <PresentationFormat>Widescreen</PresentationFormat>
  <Paragraphs>380</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Century Gothic</vt:lpstr>
      <vt:lpstr>NCELP_German_2022</vt:lpstr>
      <vt:lpstr>PowerPoint Presentation</vt:lpstr>
      <vt:lpstr>Weißt du das?</vt:lpstr>
      <vt:lpstr>ß | ss |-s </vt:lpstr>
      <vt:lpstr>ß | ss |-s</vt:lpstr>
      <vt:lpstr>WISSEN | KENNEN – to know </vt:lpstr>
      <vt:lpstr>Wissen, kennen, können</vt:lpstr>
      <vt:lpstr>Piotr schreibt an Katja</vt:lpstr>
      <vt:lpstr>Katja lernt Polnisch</vt:lpstr>
      <vt:lpstr>Katja schreibt an Mia</vt:lpstr>
      <vt:lpstr>Wissen ist Macht!</vt:lpstr>
      <vt:lpstr>Weißt du das? Kennst du ihn/sie?</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Janine Turner</dc:creator>
  <cp:lastModifiedBy>Charlotte Moss</cp:lastModifiedBy>
  <cp:revision>166</cp:revision>
  <cp:lastPrinted>2022-08-08T11:37:11Z</cp:lastPrinted>
  <dcterms:created xsi:type="dcterms:W3CDTF">2022-07-18T08:36:51Z</dcterms:created>
  <dcterms:modified xsi:type="dcterms:W3CDTF">2023-01-10T11:06:50Z</dcterms:modified>
</cp:coreProperties>
</file>