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57" r:id="rId3"/>
    <p:sldId id="435" r:id="rId4"/>
    <p:sldId id="576" r:id="rId5"/>
    <p:sldId id="573" r:id="rId6"/>
    <p:sldId id="675" r:id="rId7"/>
    <p:sldId id="501" r:id="rId8"/>
    <p:sldId id="583" r:id="rId9"/>
    <p:sldId id="667" r:id="rId10"/>
    <p:sldId id="668" r:id="rId11"/>
    <p:sldId id="565" r:id="rId12"/>
    <p:sldId id="336" r:id="rId13"/>
    <p:sldId id="286" r:id="rId14"/>
    <p:sldId id="676" r:id="rId15"/>
    <p:sldId id="600" r:id="rId16"/>
    <p:sldId id="454" r:id="rId17"/>
    <p:sldId id="669" r:id="rId18"/>
    <p:sldId id="269" r:id="rId19"/>
    <p:sldId id="660" r:id="rId20"/>
    <p:sldId id="671" r:id="rId21"/>
    <p:sldId id="670" r:id="rId22"/>
    <p:sldId id="529" r:id="rId23"/>
    <p:sldId id="664" r:id="rId24"/>
    <p:sldId id="672" r:id="rId25"/>
    <p:sldId id="673" r:id="rId26"/>
    <p:sldId id="674" r:id="rId27"/>
    <p:sldId id="274" r:id="rId28"/>
    <p:sldId id="677" r:id="rId29"/>
    <p:sldId id="275" r:id="rId30"/>
    <p:sldId id="446"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5E0A"/>
    <a:srgbClr val="F66400"/>
    <a:srgbClr val="203864"/>
    <a:srgbClr val="3A48FB"/>
    <a:srgbClr val="ED7D31"/>
    <a:srgbClr val="E255F9"/>
    <a:srgbClr val="FCF1D5"/>
    <a:srgbClr val="F9FA69"/>
    <a:srgbClr val="FFFFFF"/>
    <a:srgbClr val="406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2" autoAdjust="0"/>
    <p:restoredTop sz="94291" autoAdjust="0"/>
  </p:normalViewPr>
  <p:slideViewPr>
    <p:cSldViewPr snapToGrid="0">
      <p:cViewPr varScale="1">
        <p:scale>
          <a:sx n="68" d="100"/>
          <a:sy n="68" d="100"/>
        </p:scale>
        <p:origin x="846" y="72"/>
      </p:cViewPr>
      <p:guideLst>
        <p:guide orient="horz" pos="2160"/>
        <p:guide pos="3840"/>
      </p:guideLst>
    </p:cSldViewPr>
  </p:slideViewPr>
  <p:outlineViewPr>
    <p:cViewPr>
      <p:scale>
        <a:sx n="33" d="100"/>
        <a:sy n="33" d="100"/>
      </p:scale>
      <p:origin x="0" y="-258"/>
    </p:cViewPr>
  </p:outlin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b="1" dirty="0"/>
          </a:p>
          <a:p>
            <a:r>
              <a:rPr lang="en-GB" b="1"/>
              <a:t>Learning outcomes (lesson 1): </a:t>
            </a:r>
            <a:endParaRPr lang="en-GB" b="1" dirty="0"/>
          </a:p>
          <a:p>
            <a:r>
              <a:rPr lang="en-GB" sz="1200" kern="1200" dirty="0">
                <a:solidFill>
                  <a:schemeClr val="tx1"/>
                </a:solidFill>
                <a:effectLst/>
                <a:latin typeface="+mn-lt"/>
                <a:ea typeface="+mn-ea"/>
                <a:cs typeface="+mn-cs"/>
              </a:rPr>
              <a:t>Consolidation of regular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-er, -</a:t>
            </a:r>
            <a:r>
              <a:rPr lang="en-GB" sz="1200" kern="1200" err="1">
                <a:solidFill>
                  <a:schemeClr val="tx1"/>
                </a:solidFill>
                <a:effectLst/>
                <a:latin typeface="+mn-lt"/>
                <a:ea typeface="+mn-ea"/>
                <a:cs typeface="+mn-cs"/>
              </a:rPr>
              <a:t>ir</a:t>
            </a:r>
            <a:r>
              <a:rPr lang="en-GB" sz="1200" kern="1200">
                <a:solidFill>
                  <a:schemeClr val="tx1"/>
                </a:solidFill>
                <a:effectLst/>
                <a:latin typeface="+mn-lt"/>
                <a:ea typeface="+mn-ea"/>
                <a:cs typeface="+mn-cs"/>
              </a:rPr>
              <a:t> verbs in 3</a:t>
            </a:r>
            <a:r>
              <a:rPr lang="en-GB" sz="1200" kern="1200" baseline="30000">
                <a:solidFill>
                  <a:schemeClr val="tx1"/>
                </a:solidFill>
                <a:effectLst/>
                <a:latin typeface="+mn-lt"/>
                <a:ea typeface="+mn-ea"/>
                <a:cs typeface="+mn-cs"/>
              </a:rPr>
              <a:t>rd</a:t>
            </a:r>
            <a:r>
              <a:rPr lang="en-GB" sz="1200" kern="1200" baseline="0">
                <a:solidFill>
                  <a:schemeClr val="tx1"/>
                </a:solidFill>
                <a:effectLst/>
                <a:latin typeface="+mn-lt"/>
                <a:ea typeface="+mn-ea"/>
                <a:cs typeface="+mn-cs"/>
              </a:rPr>
              <a:t> person singular and plural (-a, -an, -e, -en)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a:t>
            </a:r>
            <a:r>
              <a:rPr lang="en-GB" sz="1200" kern="1200">
                <a:solidFill>
                  <a:schemeClr val="tx1"/>
                </a:solidFill>
                <a:effectLst/>
                <a:latin typeface="+mn-lt"/>
                <a:ea typeface="+mn-ea"/>
                <a:cs typeface="+mn-cs"/>
              </a:rPr>
              <a:t>of negative ‘no’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penultimate syllable stress and spelling rules</a:t>
            </a:r>
            <a:r>
              <a:rPr lang="x-none" dirty="0">
                <a:effectLst/>
              </a:rPr>
              <a:t> </a:t>
            </a:r>
            <a:endParaRPr lang="x-none" sz="1200" kern="1200" dirty="0">
              <a:solidFill>
                <a:schemeClr val="tx1"/>
              </a:solidFill>
              <a:effectLst/>
              <a:latin typeface="+mn-lt"/>
              <a:ea typeface="+mn-ea"/>
              <a:cs typeface="+mn-cs"/>
            </a:endParaRP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a:solidFill>
                  <a:schemeClr val="tx1"/>
                </a:solidFill>
                <a:effectLst/>
                <a:latin typeface="+mn-lt"/>
                <a:ea typeface="Calibri"/>
                <a:cs typeface="Calibri"/>
                <a:sym typeface="Calibri"/>
              </a:rPr>
              <a:t>Revisit a</a:t>
            </a:r>
            <a:r>
              <a:rPr lang="en-GB" sz="1200" b="1" i="0" u="none" strike="noStrike" kern="1200" cap="none" baseline="0">
                <a:solidFill>
                  <a:schemeClr val="tx1"/>
                </a:solidFill>
                <a:effectLst/>
                <a:latin typeface="+mn-lt"/>
                <a:ea typeface="Calibri"/>
                <a:cs typeface="Calibri"/>
                <a:sym typeface="Calibri"/>
              </a:rPr>
              <a:t> sub</a:t>
            </a:r>
            <a:r>
              <a:rPr lang="en-GB" sz="1200" b="1" i="0" u="none" strike="noStrike" kern="1200" cap="none">
                <a:solidFill>
                  <a:schemeClr val="tx1"/>
                </a:solidFill>
                <a:effectLst/>
                <a:latin typeface="+mn-lt"/>
                <a:ea typeface="Calibri"/>
                <a:cs typeface="Calibri"/>
                <a:sym typeface="Calibri"/>
              </a:rPr>
              <a:t>set of the Y7 </a:t>
            </a:r>
            <a:r>
              <a:rPr lang="en-GB" sz="1200" b="1" i="0" u="none" strike="noStrike" kern="1200" cap="none" dirty="0">
                <a:solidFill>
                  <a:schemeClr val="tx1"/>
                </a:solidFill>
                <a:effectLst/>
                <a:latin typeface="+mn-lt"/>
                <a:ea typeface="Calibri"/>
                <a:cs typeface="Calibri"/>
                <a:sym typeface="Calibri"/>
              </a:rPr>
              <a:t>vocabulary: </a:t>
            </a:r>
          </a:p>
          <a:p>
            <a:r>
              <a:rPr lang="en-GB" sz="1200" b="0" i="0" u="none" strike="noStrike" kern="1200" cap="none" dirty="0">
                <a:solidFill>
                  <a:schemeClr val="tx1"/>
                </a:solidFill>
                <a:effectLst/>
                <a:latin typeface="+mn-lt"/>
                <a:ea typeface="Calibri"/>
                <a:cs typeface="Calibri"/>
                <a:sym typeface="Calibri"/>
              </a:rPr>
              <a:t>hombre [97]; </a:t>
            </a:r>
            <a:r>
              <a:rPr lang="en-GB" sz="1200" b="0" i="0" u="none" strike="noStrike" kern="1200" cap="none" dirty="0" err="1">
                <a:solidFill>
                  <a:schemeClr val="tx1"/>
                </a:solidFill>
                <a:effectLst/>
                <a:latin typeface="+mn-lt"/>
                <a:ea typeface="Calibri"/>
                <a:cs typeface="Calibri"/>
                <a:sym typeface="Calibri"/>
              </a:rPr>
              <a:t>mujer</a:t>
            </a:r>
            <a:r>
              <a:rPr lang="en-GB" sz="1200" b="0" i="0" u="none" strike="noStrike" kern="1200" cap="none" dirty="0">
                <a:solidFill>
                  <a:schemeClr val="tx1"/>
                </a:solidFill>
                <a:effectLst/>
                <a:latin typeface="+mn-lt"/>
                <a:ea typeface="Calibri"/>
                <a:cs typeface="Calibri"/>
                <a:sym typeface="Calibri"/>
              </a:rPr>
              <a:t> [120]; </a:t>
            </a:r>
            <a:r>
              <a:rPr lang="en-GB" sz="1200" b="0" i="0" u="none" strike="noStrike" kern="1200" cap="none" dirty="0" err="1">
                <a:solidFill>
                  <a:schemeClr val="tx1"/>
                </a:solidFill>
                <a:effectLst/>
                <a:latin typeface="+mn-lt"/>
                <a:ea typeface="Calibri"/>
                <a:cs typeface="Calibri"/>
                <a:sym typeface="Calibri"/>
              </a:rPr>
              <a:t>inglés</a:t>
            </a:r>
            <a:r>
              <a:rPr lang="en-GB" sz="1200" b="0" i="0" u="none" strike="noStrike" kern="1200" cap="none" dirty="0">
                <a:solidFill>
                  <a:schemeClr val="tx1"/>
                </a:solidFill>
                <a:effectLst/>
                <a:latin typeface="+mn-lt"/>
                <a:ea typeface="Calibri"/>
                <a:cs typeface="Calibri"/>
                <a:sym typeface="Calibri"/>
              </a:rPr>
              <a:t> [583]; </a:t>
            </a:r>
            <a:r>
              <a:rPr lang="en-GB" sz="1200" b="0" i="0" u="none" strike="noStrike" kern="1200" cap="none" dirty="0" err="1">
                <a:solidFill>
                  <a:schemeClr val="tx1"/>
                </a:solidFill>
                <a:effectLst/>
                <a:latin typeface="+mn-lt"/>
                <a:ea typeface="Calibri"/>
                <a:cs typeface="Calibri"/>
                <a:sym typeface="Calibri"/>
              </a:rPr>
              <a:t>ciencia</a:t>
            </a:r>
            <a:r>
              <a:rPr lang="en-GB" sz="1200" b="0" i="0" u="none" strike="noStrike" kern="1200" cap="none" dirty="0">
                <a:solidFill>
                  <a:schemeClr val="tx1"/>
                </a:solidFill>
                <a:effectLst/>
                <a:latin typeface="+mn-lt"/>
                <a:ea typeface="Calibri"/>
                <a:cs typeface="Calibri"/>
                <a:sym typeface="Calibri"/>
              </a:rPr>
              <a:t> [738]; </a:t>
            </a:r>
            <a:r>
              <a:rPr lang="en-GB" sz="1200" b="0" i="0" u="none" strike="noStrike" kern="1200" cap="none" dirty="0" err="1">
                <a:solidFill>
                  <a:schemeClr val="tx1"/>
                </a:solidFill>
                <a:effectLst/>
                <a:latin typeface="+mn-lt"/>
                <a:ea typeface="Calibri"/>
                <a:cs typeface="Calibri"/>
                <a:sym typeface="Calibri"/>
              </a:rPr>
              <a:t>español</a:t>
            </a:r>
            <a:r>
              <a:rPr lang="en-GB" sz="1200" b="0" i="0" u="none" strike="noStrike" kern="1200" cap="none" dirty="0">
                <a:solidFill>
                  <a:schemeClr val="tx1"/>
                </a:solidFill>
                <a:effectLst/>
                <a:latin typeface="+mn-lt"/>
                <a:ea typeface="Calibri"/>
                <a:cs typeface="Calibri"/>
                <a:sym typeface="Calibri"/>
              </a:rPr>
              <a:t> [262]; arte [208];</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silencio</a:t>
            </a:r>
            <a:r>
              <a:rPr lang="en-GB" sz="1200" b="0" i="0" u="none" strike="noStrike" kern="1200" cap="none" baseline="0" dirty="0">
                <a:solidFill>
                  <a:schemeClr val="tx1"/>
                </a:solidFill>
                <a:effectLst/>
                <a:latin typeface="+mn-lt"/>
                <a:ea typeface="Calibri"/>
                <a:cs typeface="Calibri"/>
                <a:sym typeface="Calibri"/>
              </a:rPr>
              <a:t> [518]; </a:t>
            </a:r>
            <a:r>
              <a:rPr lang="en-GB" sz="1200" b="0" i="0" u="none" strike="noStrike" kern="1200" cap="none" baseline="0" dirty="0" err="1">
                <a:solidFill>
                  <a:schemeClr val="tx1"/>
                </a:solidFill>
                <a:effectLst/>
                <a:latin typeface="+mn-lt"/>
                <a:ea typeface="Calibri"/>
                <a:cs typeface="Calibri"/>
                <a:sym typeface="Calibri"/>
              </a:rPr>
              <a:t>bolígrafo</a:t>
            </a:r>
            <a:r>
              <a:rPr lang="en-GB" sz="1200" b="0" i="0" u="none" strike="noStrike" kern="1200" cap="none" baseline="0" dirty="0">
                <a:solidFill>
                  <a:schemeClr val="tx1"/>
                </a:solidFill>
                <a:effectLst/>
                <a:latin typeface="+mn-lt"/>
                <a:ea typeface="Calibri"/>
                <a:cs typeface="Calibri"/>
                <a:sym typeface="Calibri"/>
              </a:rPr>
              <a:t> [&gt;5000]; palabra [192]; </a:t>
            </a:r>
            <a:r>
              <a:rPr lang="en-GB" sz="1200" b="0" i="0" u="none" strike="noStrike" kern="1200" cap="none" baseline="0" dirty="0" err="1">
                <a:solidFill>
                  <a:schemeClr val="tx1"/>
                </a:solidFill>
                <a:effectLst/>
                <a:latin typeface="+mn-lt"/>
                <a:ea typeface="Calibri"/>
                <a:cs typeface="Calibri"/>
                <a:sym typeface="Calibri"/>
              </a:rPr>
              <a:t>pregunta</a:t>
            </a:r>
            <a:r>
              <a:rPr lang="en-GB" sz="1200" b="0" i="0" u="none" strike="noStrike" kern="1200" cap="none" baseline="0" dirty="0">
                <a:solidFill>
                  <a:schemeClr val="tx1"/>
                </a:solidFill>
                <a:effectLst/>
                <a:latin typeface="+mn-lt"/>
                <a:ea typeface="Calibri"/>
                <a:cs typeface="Calibri"/>
                <a:sym typeface="Calibri"/>
              </a:rPr>
              <a:t> [507]; </a:t>
            </a:r>
            <a:r>
              <a:rPr lang="en-GB" sz="1200" b="0" i="0" u="none" strike="noStrike" kern="1200" cap="none" baseline="0" dirty="0" err="1">
                <a:solidFill>
                  <a:schemeClr val="tx1"/>
                </a:solidFill>
                <a:effectLst/>
                <a:latin typeface="+mn-lt"/>
                <a:ea typeface="Calibri"/>
                <a:cs typeface="Calibri"/>
                <a:sym typeface="Calibri"/>
              </a:rPr>
              <a:t>tarea</a:t>
            </a:r>
            <a:r>
              <a:rPr lang="en-GB" sz="1200" b="0" i="0" u="none" strike="noStrike" kern="1200" cap="none" baseline="0" dirty="0">
                <a:solidFill>
                  <a:schemeClr val="tx1"/>
                </a:solidFill>
                <a:effectLst/>
                <a:latin typeface="+mn-lt"/>
                <a:ea typeface="Calibri"/>
                <a:cs typeface="Calibri"/>
                <a:sym typeface="Calibri"/>
              </a:rPr>
              <a:t> [995]; pareja [892]; </a:t>
            </a:r>
            <a:r>
              <a:rPr lang="en-GB" sz="1200" b="0" i="0" u="none" strike="noStrike" kern="1200" cap="none" baseline="0" dirty="0" err="1">
                <a:solidFill>
                  <a:schemeClr val="tx1"/>
                </a:solidFill>
                <a:effectLst/>
                <a:latin typeface="+mn-lt"/>
                <a:ea typeface="Calibri"/>
                <a:cs typeface="Calibri"/>
                <a:sym typeface="Calibri"/>
              </a:rPr>
              <a:t>papel</a:t>
            </a:r>
            <a:r>
              <a:rPr lang="en-GB" sz="1200" b="0" i="0" u="none" strike="noStrike" kern="1200" cap="none" baseline="0" dirty="0">
                <a:solidFill>
                  <a:schemeClr val="tx1"/>
                </a:solidFill>
                <a:effectLst/>
                <a:latin typeface="+mn-lt"/>
                <a:ea typeface="Calibri"/>
                <a:cs typeface="Calibri"/>
                <a:sym typeface="Calibri"/>
              </a:rPr>
              <a:t> [393]; </a:t>
            </a:r>
            <a:r>
              <a:rPr lang="en-GB" sz="1200" b="0" i="0" u="none" strike="noStrike" kern="1200" cap="none" baseline="0" dirty="0" err="1">
                <a:solidFill>
                  <a:schemeClr val="tx1"/>
                </a:solidFill>
                <a:effectLst/>
                <a:latin typeface="+mn-lt"/>
                <a:ea typeface="Calibri"/>
                <a:cs typeface="Calibri"/>
                <a:sym typeface="Calibri"/>
              </a:rPr>
              <a:t>letra</a:t>
            </a:r>
            <a:r>
              <a:rPr lang="en-GB" sz="1200" b="0" i="0" u="none" strike="noStrike" kern="1200" cap="none" baseline="0" dirty="0">
                <a:solidFill>
                  <a:schemeClr val="tx1"/>
                </a:solidFill>
                <a:effectLst/>
                <a:latin typeface="+mn-lt"/>
                <a:ea typeface="Calibri"/>
                <a:cs typeface="Calibri"/>
                <a:sym typeface="Calibri"/>
              </a:rPr>
              <a:t> [977]; </a:t>
            </a:r>
            <a:r>
              <a:rPr lang="en-GB" sz="1200" b="0" i="0" u="none" strike="noStrike" kern="1200" cap="none" baseline="0" dirty="0" err="1">
                <a:solidFill>
                  <a:schemeClr val="tx1"/>
                </a:solidFill>
                <a:effectLst/>
                <a:latin typeface="+mn-lt"/>
                <a:ea typeface="Calibri"/>
                <a:cs typeface="Calibri"/>
                <a:sym typeface="Calibri"/>
              </a:rPr>
              <a:t>frase</a:t>
            </a:r>
            <a:r>
              <a:rPr lang="en-GB" sz="1200" b="0" i="0" u="none" strike="noStrike" kern="1200" cap="none" baseline="0" dirty="0">
                <a:solidFill>
                  <a:schemeClr val="tx1"/>
                </a:solidFill>
                <a:effectLst/>
                <a:latin typeface="+mn-lt"/>
                <a:ea typeface="Calibri"/>
                <a:cs typeface="Calibri"/>
                <a:sym typeface="Calibri"/>
              </a:rPr>
              <a:t> [1036]; </a:t>
            </a:r>
            <a:r>
              <a:rPr lang="en-GB" sz="1200" b="0" i="0" u="none" strike="noStrike" kern="1200" cap="none" baseline="0" dirty="0" err="1">
                <a:solidFill>
                  <a:schemeClr val="tx1"/>
                </a:solidFill>
                <a:effectLst/>
                <a:latin typeface="+mn-lt"/>
                <a:ea typeface="Calibri"/>
                <a:cs typeface="Calibri"/>
                <a:sym typeface="Calibri"/>
              </a:rPr>
              <a:t>silla</a:t>
            </a:r>
            <a:r>
              <a:rPr lang="en-GB" sz="1200" b="0" i="0" u="none" strike="noStrike" kern="1200" cap="none" baseline="0" dirty="0">
                <a:solidFill>
                  <a:schemeClr val="tx1"/>
                </a:solidFill>
                <a:effectLst/>
                <a:latin typeface="+mn-lt"/>
                <a:ea typeface="Calibri"/>
                <a:cs typeface="Calibri"/>
                <a:sym typeface="Calibri"/>
              </a:rPr>
              <a:t> [1271]; </a:t>
            </a:r>
            <a:r>
              <a:rPr lang="en-GB" sz="1200" b="0" i="0" u="none" strike="noStrike" kern="1200" cap="none" baseline="0" dirty="0" err="1">
                <a:solidFill>
                  <a:schemeClr val="tx1"/>
                </a:solidFill>
                <a:effectLst/>
                <a:latin typeface="+mn-lt"/>
                <a:ea typeface="Calibri"/>
                <a:cs typeface="Calibri"/>
                <a:sym typeface="Calibri"/>
              </a:rPr>
              <a:t>escuela</a:t>
            </a:r>
            <a:r>
              <a:rPr lang="en-GB" sz="1200" b="0" i="0" u="none" strike="noStrike" kern="1200" cap="none" baseline="0" dirty="0">
                <a:solidFill>
                  <a:schemeClr val="tx1"/>
                </a:solidFill>
                <a:effectLst/>
                <a:latin typeface="+mn-lt"/>
                <a:ea typeface="Calibri"/>
                <a:cs typeface="Calibri"/>
                <a:sym typeface="Calibri"/>
              </a:rPr>
              <a:t> [424]; </a:t>
            </a:r>
            <a:r>
              <a:rPr lang="en-GB" sz="1200" b="0" i="0" u="none" strike="noStrike" kern="1200" cap="none" baseline="0" dirty="0" err="1">
                <a:solidFill>
                  <a:schemeClr val="tx1"/>
                </a:solidFill>
                <a:effectLst/>
                <a:latin typeface="+mn-lt"/>
                <a:ea typeface="Calibri"/>
                <a:cs typeface="Calibri"/>
                <a:sym typeface="Calibri"/>
              </a:rPr>
              <a:t>respuesta</a:t>
            </a:r>
            <a:r>
              <a:rPr lang="en-GB" sz="1200" b="0" i="0" u="none" strike="noStrike" kern="1200" cap="none" baseline="0" dirty="0">
                <a:solidFill>
                  <a:schemeClr val="tx1"/>
                </a:solidFill>
                <a:effectLst/>
                <a:latin typeface="+mn-lt"/>
                <a:ea typeface="Calibri"/>
                <a:cs typeface="Calibri"/>
                <a:sym typeface="Calibri"/>
              </a:rPr>
              <a:t> [488]; </a:t>
            </a:r>
            <a:r>
              <a:rPr lang="en-GB" sz="1200" b="0" i="0" u="none" strike="noStrike" kern="1200" cap="none" baseline="0" dirty="0" err="1">
                <a:solidFill>
                  <a:schemeClr val="tx1"/>
                </a:solidFill>
                <a:effectLst/>
                <a:latin typeface="+mn-lt"/>
                <a:ea typeface="Calibri"/>
                <a:cs typeface="Calibri"/>
                <a:sym typeface="Calibri"/>
              </a:rPr>
              <a:t>trabajo</a:t>
            </a:r>
            <a:r>
              <a:rPr lang="en-GB" sz="1200" b="0" i="0" u="none" strike="noStrike" kern="1200" cap="none" baseline="0" dirty="0">
                <a:solidFill>
                  <a:schemeClr val="tx1"/>
                </a:solidFill>
                <a:effectLst/>
                <a:latin typeface="+mn-lt"/>
                <a:ea typeface="Calibri"/>
                <a:cs typeface="Calibri"/>
                <a:sym typeface="Calibri"/>
              </a:rPr>
              <a:t> [152]; </a:t>
            </a:r>
            <a:r>
              <a:rPr lang="en-GB" sz="1200" b="0" i="0" u="none" strike="noStrike" kern="1200" cap="none" baseline="0" dirty="0" err="1">
                <a:solidFill>
                  <a:schemeClr val="tx1"/>
                </a:solidFill>
                <a:effectLst/>
                <a:latin typeface="+mn-lt"/>
                <a:ea typeface="Calibri"/>
                <a:cs typeface="Calibri"/>
                <a:sym typeface="Calibri"/>
              </a:rPr>
              <a:t>deporte</a:t>
            </a:r>
            <a:r>
              <a:rPr lang="en-GB" sz="1200" b="0" i="0" u="none" strike="noStrike" kern="1200" cap="none" baseline="0" dirty="0">
                <a:solidFill>
                  <a:schemeClr val="tx1"/>
                </a:solidFill>
                <a:effectLst/>
                <a:latin typeface="+mn-lt"/>
                <a:ea typeface="Calibri"/>
                <a:cs typeface="Calibri"/>
                <a:sym typeface="Calibri"/>
              </a:rPr>
              <a:t> [1489]; </a:t>
            </a:r>
            <a:r>
              <a:rPr lang="en-GB" sz="1200" b="0" i="0" u="none" strike="noStrike" kern="1200" cap="none" baseline="0" dirty="0" err="1">
                <a:solidFill>
                  <a:schemeClr val="tx1"/>
                </a:solidFill>
                <a:effectLst/>
                <a:latin typeface="+mn-lt"/>
                <a:ea typeface="Calibri"/>
                <a:cs typeface="Calibri"/>
                <a:sym typeface="Calibri"/>
              </a:rPr>
              <a:t>dibujo</a:t>
            </a:r>
            <a:r>
              <a:rPr lang="en-GB" sz="1200" b="0" i="0" u="none" strike="noStrike" kern="1200" cap="none" baseline="0" dirty="0">
                <a:solidFill>
                  <a:schemeClr val="tx1"/>
                </a:solidFill>
                <a:effectLst/>
                <a:latin typeface="+mn-lt"/>
                <a:ea typeface="Calibri"/>
                <a:cs typeface="Calibri"/>
                <a:sym typeface="Calibri"/>
              </a:rPr>
              <a:t> [1726]; </a:t>
            </a:r>
            <a:r>
              <a:rPr lang="en-GB" sz="1200" b="0" i="0" u="none" strike="noStrike" kern="1200" cap="none" baseline="0" dirty="0" err="1">
                <a:solidFill>
                  <a:schemeClr val="tx1"/>
                </a:solidFill>
                <a:effectLst/>
                <a:latin typeface="+mn-lt"/>
                <a:ea typeface="Calibri"/>
                <a:cs typeface="Calibri"/>
                <a:sym typeface="Calibri"/>
              </a:rPr>
              <a:t>tiempo</a:t>
            </a:r>
            <a:r>
              <a:rPr lang="en-GB" sz="1200" b="0" i="0" u="none" strike="noStrike" kern="1200" cap="none" baseline="0" dirty="0">
                <a:solidFill>
                  <a:schemeClr val="tx1"/>
                </a:solidFill>
                <a:effectLst/>
                <a:latin typeface="+mn-lt"/>
                <a:ea typeface="Calibri"/>
                <a:cs typeface="Calibri"/>
                <a:sym typeface="Calibri"/>
              </a:rPr>
              <a:t> [80]; chino [1349]; </a:t>
            </a:r>
            <a:r>
              <a:rPr lang="en-GB" sz="1200" b="0" i="0" u="none" strike="noStrike" kern="1200" cap="none" baseline="0" dirty="0" err="1">
                <a:solidFill>
                  <a:schemeClr val="tx1"/>
                </a:solidFill>
                <a:effectLst/>
                <a:latin typeface="+mn-lt"/>
                <a:ea typeface="Calibri"/>
                <a:cs typeface="Calibri"/>
                <a:sym typeface="Calibri"/>
              </a:rPr>
              <a:t>mañana</a:t>
            </a:r>
            <a:r>
              <a:rPr lang="en-GB" sz="1200" b="0" i="0" u="none" strike="noStrike" kern="1200" cap="none" baseline="0" dirty="0">
                <a:solidFill>
                  <a:schemeClr val="tx1"/>
                </a:solidFill>
                <a:effectLst/>
                <a:latin typeface="+mn-lt"/>
                <a:ea typeface="Calibri"/>
                <a:cs typeface="Calibri"/>
                <a:sym typeface="Calibri"/>
              </a:rPr>
              <a:t> [215]; </a:t>
            </a:r>
            <a:r>
              <a:rPr lang="en-GB" sz="1200" b="0" i="0" u="none" strike="noStrike" kern="1200" cap="none" baseline="0" dirty="0" err="1">
                <a:solidFill>
                  <a:schemeClr val="tx1"/>
                </a:solidFill>
                <a:effectLst/>
                <a:latin typeface="+mn-lt"/>
                <a:ea typeface="Calibri"/>
                <a:cs typeface="Calibri"/>
                <a:sym typeface="Calibri"/>
              </a:rPr>
              <a:t>ordenador</a:t>
            </a:r>
            <a:r>
              <a:rPr lang="en-GB" sz="1200" b="0" i="0" u="none" strike="noStrike" kern="1200" cap="none" baseline="0" dirty="0">
                <a:solidFill>
                  <a:schemeClr val="tx1"/>
                </a:solidFill>
                <a:effectLst/>
                <a:latin typeface="+mn-lt"/>
                <a:ea typeface="Calibri"/>
                <a:cs typeface="Calibri"/>
                <a:sym typeface="Calibri"/>
              </a:rPr>
              <a:t> [2624]; material [689]; </a:t>
            </a:r>
            <a:r>
              <a:rPr lang="en-GB" sz="1200" b="0" i="0" u="none" strike="noStrike" kern="1200" cap="none" baseline="0" dirty="0" err="1">
                <a:solidFill>
                  <a:schemeClr val="tx1"/>
                </a:solidFill>
                <a:effectLst/>
                <a:latin typeface="+mn-lt"/>
                <a:ea typeface="Calibri"/>
                <a:cs typeface="Calibri"/>
                <a:sym typeface="Calibri"/>
              </a:rPr>
              <a:t>película</a:t>
            </a:r>
            <a:r>
              <a:rPr lang="en-GB" sz="1200" b="0" i="0" u="none" strike="noStrike" kern="1200" cap="none" baseline="0" dirty="0">
                <a:solidFill>
                  <a:schemeClr val="tx1"/>
                </a:solidFill>
                <a:effectLst/>
                <a:latin typeface="+mn-lt"/>
                <a:ea typeface="Calibri"/>
                <a:cs typeface="Calibri"/>
                <a:sym typeface="Calibri"/>
              </a:rPr>
              <a:t> [543]; </a:t>
            </a:r>
            <a:r>
              <a:rPr lang="en-GB" sz="1200" b="0" i="0" u="none" strike="noStrike" kern="1200" cap="none" baseline="0" dirty="0" err="1">
                <a:solidFill>
                  <a:schemeClr val="tx1"/>
                </a:solidFill>
                <a:effectLst/>
                <a:latin typeface="+mn-lt"/>
                <a:ea typeface="Calibri"/>
                <a:cs typeface="Calibri"/>
                <a:sym typeface="Calibri"/>
              </a:rPr>
              <a:t>opción</a:t>
            </a:r>
            <a:r>
              <a:rPr lang="en-GB" sz="1200" b="0" i="0" u="none" strike="noStrike" kern="1200" cap="none" baseline="0" dirty="0">
                <a:solidFill>
                  <a:schemeClr val="tx1"/>
                </a:solidFill>
                <a:effectLst/>
                <a:latin typeface="+mn-lt"/>
                <a:ea typeface="Calibri"/>
                <a:cs typeface="Calibri"/>
                <a:sym typeface="Calibri"/>
              </a:rPr>
              <a:t> [1175] ; </a:t>
            </a:r>
            <a:r>
              <a:rPr lang="en-GB" sz="1200" b="0" i="0" u="none" strike="noStrike" kern="1200" cap="none" baseline="0" dirty="0" err="1">
                <a:solidFill>
                  <a:schemeClr val="tx1"/>
                </a:solidFill>
                <a:effectLst/>
                <a:latin typeface="+mn-lt"/>
                <a:ea typeface="Calibri"/>
                <a:cs typeface="Calibri"/>
                <a:sym typeface="Calibri"/>
              </a:rPr>
              <a:t>entiendo</a:t>
            </a:r>
            <a:r>
              <a:rPr lang="en-GB" sz="1200" b="0" i="0" u="none" strike="noStrike" kern="1200" cap="none" baseline="0" dirty="0">
                <a:solidFill>
                  <a:schemeClr val="tx1"/>
                </a:solidFill>
                <a:effectLst/>
                <a:latin typeface="+mn-lt"/>
                <a:ea typeface="Calibri"/>
                <a:cs typeface="Calibri"/>
                <a:sym typeface="Calibri"/>
              </a:rPr>
              <a:t> [229]; lee [leer 209]; </a:t>
            </a:r>
            <a:r>
              <a:rPr lang="en-GB" sz="1200" b="0" i="0" u="none" strike="noStrike" kern="1200" cap="none" baseline="0" dirty="0" err="1">
                <a:solidFill>
                  <a:schemeClr val="tx1"/>
                </a:solidFill>
                <a:effectLst/>
                <a:latin typeface="+mn-lt"/>
                <a:ea typeface="Calibri"/>
                <a:cs typeface="Calibri"/>
                <a:sym typeface="Calibri"/>
              </a:rPr>
              <a:t>dar</a:t>
            </a:r>
            <a:r>
              <a:rPr lang="en-GB" sz="1200" b="0" i="0" u="none" strike="noStrike" kern="1200" cap="none" baseline="0" dirty="0">
                <a:solidFill>
                  <a:schemeClr val="tx1"/>
                </a:solidFill>
                <a:effectLst/>
                <a:latin typeface="+mn-lt"/>
                <a:ea typeface="Calibri"/>
                <a:cs typeface="Calibri"/>
                <a:sym typeface="Calibri"/>
              </a:rPr>
              <a:t> [42]; </a:t>
            </a:r>
            <a:r>
              <a:rPr lang="en-GB" sz="1200" b="0" i="0" u="none" strike="noStrike" kern="1200" cap="none" baseline="0" dirty="0" err="1">
                <a:solidFill>
                  <a:schemeClr val="tx1"/>
                </a:solidFill>
                <a:effectLst/>
                <a:latin typeface="+mn-lt"/>
                <a:ea typeface="Calibri"/>
                <a:cs typeface="Calibri"/>
                <a:sym typeface="Calibri"/>
              </a:rPr>
              <a:t>doy</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dar</a:t>
            </a:r>
            <a:r>
              <a:rPr lang="en-GB" sz="1200" b="0" i="0" u="none" strike="noStrike" kern="1200" cap="none" baseline="0" dirty="0">
                <a:solidFill>
                  <a:schemeClr val="tx1"/>
                </a:solidFill>
                <a:effectLst/>
                <a:latin typeface="+mn-lt"/>
                <a:ea typeface="Calibri"/>
                <a:cs typeface="Calibri"/>
                <a:sym typeface="Calibri"/>
              </a:rPr>
              <a:t> 42]; das [</a:t>
            </a:r>
            <a:r>
              <a:rPr lang="en-GB" sz="1200" b="0" i="0" u="none" strike="noStrike" kern="1200" cap="none" baseline="0" dirty="0" err="1">
                <a:solidFill>
                  <a:schemeClr val="tx1"/>
                </a:solidFill>
                <a:effectLst/>
                <a:latin typeface="+mn-lt"/>
                <a:ea typeface="Calibri"/>
                <a:cs typeface="Calibri"/>
                <a:sym typeface="Calibri"/>
              </a:rPr>
              <a:t>dar</a:t>
            </a:r>
            <a:r>
              <a:rPr lang="en-GB" sz="1200" b="0" i="0" u="none" strike="noStrike" kern="1200" cap="none" baseline="0" dirty="0">
                <a:solidFill>
                  <a:schemeClr val="tx1"/>
                </a:solidFill>
                <a:effectLst/>
                <a:latin typeface="+mn-lt"/>
                <a:ea typeface="Calibri"/>
                <a:cs typeface="Calibri"/>
                <a:sym typeface="Calibri"/>
              </a:rPr>
              <a:t> 42]; da [</a:t>
            </a:r>
            <a:r>
              <a:rPr lang="en-GB" sz="1200" b="0" i="0" u="none" strike="noStrike" kern="1200" cap="none" baseline="0" dirty="0" err="1">
                <a:solidFill>
                  <a:schemeClr val="tx1"/>
                </a:solidFill>
                <a:effectLst/>
                <a:latin typeface="+mn-lt"/>
                <a:ea typeface="Calibri"/>
                <a:cs typeface="Calibri"/>
                <a:sym typeface="Calibri"/>
              </a:rPr>
              <a:t>dar</a:t>
            </a:r>
            <a:r>
              <a:rPr lang="en-GB" sz="1200" b="0" i="0" u="none" strike="noStrike" kern="1200" cap="none" baseline="0" dirty="0">
                <a:solidFill>
                  <a:schemeClr val="tx1"/>
                </a:solidFill>
                <a:effectLst/>
                <a:latin typeface="+mn-lt"/>
                <a:ea typeface="Calibri"/>
                <a:cs typeface="Calibri"/>
                <a:sym typeface="Calibri"/>
              </a:rPr>
              <a:t> 42]; </a:t>
            </a:r>
            <a:r>
              <a:rPr lang="en-GB" sz="1200" b="0" i="0" u="none" strike="noStrike" kern="1200" cap="none" baseline="0" dirty="0" err="1">
                <a:solidFill>
                  <a:schemeClr val="tx1"/>
                </a:solidFill>
                <a:effectLst/>
                <a:latin typeface="+mn-lt"/>
                <a:ea typeface="Calibri"/>
                <a:cs typeface="Calibri"/>
                <a:sym typeface="Calibri"/>
              </a:rPr>
              <a:t>quiero</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querer</a:t>
            </a:r>
            <a:r>
              <a:rPr lang="en-GB" sz="1200" b="0" i="0" u="none" strike="noStrike" kern="1200" cap="none" baseline="0" dirty="0">
                <a:solidFill>
                  <a:schemeClr val="tx1"/>
                </a:solidFill>
                <a:effectLst/>
                <a:latin typeface="+mn-lt"/>
                <a:ea typeface="Calibri"/>
                <a:cs typeface="Calibri"/>
                <a:sym typeface="Calibri"/>
              </a:rPr>
              <a:t> 58]; </a:t>
            </a:r>
            <a:r>
              <a:rPr lang="en-GB" sz="1200" b="0" i="0" u="none" strike="noStrike" kern="1200" cap="none" baseline="0" dirty="0" err="1">
                <a:solidFill>
                  <a:schemeClr val="tx1"/>
                </a:solidFill>
                <a:effectLst/>
                <a:latin typeface="+mn-lt"/>
                <a:ea typeface="Calibri"/>
                <a:cs typeface="Calibri"/>
                <a:sym typeface="Calibri"/>
              </a:rPr>
              <a:t>quieres</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querer</a:t>
            </a:r>
            <a:r>
              <a:rPr lang="en-GB" sz="1200" b="0" i="0" u="none" strike="noStrike" kern="1200" cap="none" baseline="0" dirty="0">
                <a:solidFill>
                  <a:schemeClr val="tx1"/>
                </a:solidFill>
                <a:effectLst/>
                <a:latin typeface="+mn-lt"/>
                <a:ea typeface="Calibri"/>
                <a:cs typeface="Calibri"/>
                <a:sym typeface="Calibri"/>
              </a:rPr>
              <a:t> 58]; </a:t>
            </a:r>
            <a:r>
              <a:rPr lang="en-GB" sz="1200" b="0" i="0" u="none" strike="noStrike" kern="1200" cap="none" baseline="0" dirty="0" err="1">
                <a:solidFill>
                  <a:schemeClr val="tx1"/>
                </a:solidFill>
                <a:effectLst/>
                <a:latin typeface="+mn-lt"/>
                <a:ea typeface="Calibri"/>
                <a:cs typeface="Calibri"/>
                <a:sym typeface="Calibri"/>
              </a:rPr>
              <a:t>quiere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querer</a:t>
            </a:r>
            <a:r>
              <a:rPr lang="en-GB" sz="1200" b="0" i="0" u="none" strike="noStrike" kern="1200" cap="none" baseline="0" dirty="0">
                <a:solidFill>
                  <a:schemeClr val="tx1"/>
                </a:solidFill>
                <a:effectLst/>
                <a:latin typeface="+mn-lt"/>
                <a:ea typeface="Calibri"/>
                <a:cs typeface="Calibri"/>
                <a:sym typeface="Calibri"/>
              </a:rPr>
              <a:t> 58]; </a:t>
            </a:r>
            <a:r>
              <a:rPr lang="en-GB" sz="1200" b="0" i="0" u="none" strike="noStrike" kern="1200" cap="none" baseline="0" dirty="0" err="1">
                <a:solidFill>
                  <a:schemeClr val="tx1"/>
                </a:solidFill>
                <a:effectLst/>
                <a:latin typeface="+mn-lt"/>
                <a:ea typeface="Calibri"/>
                <a:cs typeface="Calibri"/>
                <a:sym typeface="Calibri"/>
              </a:rPr>
              <a:t>debo</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deber</a:t>
            </a:r>
            <a:r>
              <a:rPr lang="en-GB" sz="1200" b="0" i="0" u="none" strike="noStrike" kern="1200" cap="none" baseline="0" dirty="0">
                <a:solidFill>
                  <a:schemeClr val="tx1"/>
                </a:solidFill>
                <a:effectLst/>
                <a:latin typeface="+mn-lt"/>
                <a:ea typeface="Calibri"/>
                <a:cs typeface="Calibri"/>
                <a:sym typeface="Calibri"/>
              </a:rPr>
              <a:t> 71]; </a:t>
            </a:r>
            <a:r>
              <a:rPr lang="en-GB" sz="1200" b="0" i="0" u="none" strike="noStrike" kern="1200" cap="none" baseline="0" dirty="0" err="1">
                <a:solidFill>
                  <a:schemeClr val="tx1"/>
                </a:solidFill>
                <a:effectLst/>
                <a:latin typeface="+mn-lt"/>
                <a:ea typeface="Calibri"/>
                <a:cs typeface="Calibri"/>
                <a:sym typeface="Calibri"/>
              </a:rPr>
              <a:t>debes</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deber</a:t>
            </a:r>
            <a:r>
              <a:rPr lang="en-GB" sz="1200" b="0" i="0" u="none" strike="noStrike" kern="1200" cap="none" baseline="0" dirty="0">
                <a:solidFill>
                  <a:schemeClr val="tx1"/>
                </a:solidFill>
                <a:effectLst/>
                <a:latin typeface="+mn-lt"/>
                <a:ea typeface="Calibri"/>
                <a:cs typeface="Calibri"/>
                <a:sym typeface="Calibri"/>
              </a:rPr>
              <a:t> 71]; debe [</a:t>
            </a:r>
            <a:r>
              <a:rPr lang="en-GB" sz="1200" b="0" i="0" u="none" strike="noStrike" kern="1200" cap="none" baseline="0" dirty="0" err="1">
                <a:solidFill>
                  <a:schemeClr val="tx1"/>
                </a:solidFill>
                <a:effectLst/>
                <a:latin typeface="+mn-lt"/>
                <a:ea typeface="Calibri"/>
                <a:cs typeface="Calibri"/>
                <a:sym typeface="Calibri"/>
              </a:rPr>
              <a:t>deber</a:t>
            </a:r>
            <a:r>
              <a:rPr lang="en-GB" sz="1200" b="0" i="0" u="none" strike="noStrike" kern="1200" cap="none" baseline="0" dirty="0">
                <a:solidFill>
                  <a:schemeClr val="tx1"/>
                </a:solidFill>
                <a:effectLst/>
                <a:latin typeface="+mn-lt"/>
                <a:ea typeface="Calibri"/>
                <a:cs typeface="Calibri"/>
                <a:sym typeface="Calibri"/>
              </a:rPr>
              <a:t> 71]; </a:t>
            </a:r>
            <a:r>
              <a:rPr lang="en-GB" sz="1200" b="0" i="0" u="none" strike="noStrike" kern="1200" cap="none" baseline="0" dirty="0" err="1">
                <a:solidFill>
                  <a:schemeClr val="tx1"/>
                </a:solidFill>
                <a:effectLst/>
                <a:latin typeface="+mn-lt"/>
                <a:ea typeface="Calibri"/>
                <a:cs typeface="Calibri"/>
                <a:sym typeface="Calibri"/>
              </a:rPr>
              <a:t>marca</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marcar</a:t>
            </a:r>
            <a:r>
              <a:rPr lang="en-GB" sz="1200" b="0" i="0" u="none" strike="noStrike" kern="1200" cap="none" baseline="0" dirty="0">
                <a:solidFill>
                  <a:schemeClr val="tx1"/>
                </a:solidFill>
                <a:effectLst/>
                <a:latin typeface="+mn-lt"/>
                <a:ea typeface="Calibri"/>
                <a:cs typeface="Calibri"/>
                <a:sym typeface="Calibri"/>
              </a:rPr>
              <a:t> 993]; </a:t>
            </a:r>
            <a:r>
              <a:rPr lang="en-GB" sz="1200" b="0" i="0" u="none" strike="noStrike" kern="1200" cap="none" baseline="0" dirty="0" err="1">
                <a:solidFill>
                  <a:schemeClr val="tx1"/>
                </a:solidFill>
                <a:effectLst/>
                <a:latin typeface="+mn-lt"/>
                <a:ea typeface="Calibri"/>
                <a:cs typeface="Calibri"/>
                <a:sym typeface="Calibri"/>
              </a:rPr>
              <a:t>fuerte</a:t>
            </a:r>
            <a:r>
              <a:rPr lang="en-GB" sz="1200" b="0" i="0" u="none" strike="noStrike" kern="1200" cap="none" baseline="0" dirty="0">
                <a:solidFill>
                  <a:schemeClr val="tx1"/>
                </a:solidFill>
                <a:effectLst/>
                <a:latin typeface="+mn-lt"/>
                <a:ea typeface="Calibri"/>
                <a:cs typeface="Calibri"/>
                <a:sym typeface="Calibri"/>
              </a:rPr>
              <a:t> [435]; </a:t>
            </a:r>
            <a:r>
              <a:rPr lang="en-GB" sz="1200" b="0" i="0" u="none" strike="noStrike" kern="1200" cap="none" baseline="0" dirty="0" err="1">
                <a:solidFill>
                  <a:schemeClr val="tx1"/>
                </a:solidFill>
                <a:effectLst/>
                <a:latin typeface="+mn-lt"/>
                <a:ea typeface="Calibri"/>
                <a:cs typeface="Calibri"/>
                <a:sym typeface="Calibri"/>
              </a:rPr>
              <a:t>verdadero</a:t>
            </a:r>
            <a:r>
              <a:rPr lang="en-GB" sz="1200" b="0" i="0" u="none" strike="noStrike" kern="1200" cap="none" baseline="0" dirty="0">
                <a:solidFill>
                  <a:schemeClr val="tx1"/>
                </a:solidFill>
                <a:effectLst/>
                <a:latin typeface="+mn-lt"/>
                <a:ea typeface="Calibri"/>
                <a:cs typeface="Calibri"/>
                <a:sym typeface="Calibri"/>
              </a:rPr>
              <a:t> [558]; </a:t>
            </a:r>
            <a:r>
              <a:rPr lang="en-GB" sz="1200" b="0" i="0" u="none" strike="noStrike" kern="1200" cap="none" baseline="0" dirty="0" err="1">
                <a:solidFill>
                  <a:schemeClr val="tx1"/>
                </a:solidFill>
                <a:effectLst/>
                <a:latin typeface="+mn-lt"/>
                <a:ea typeface="Calibri"/>
                <a:cs typeface="Calibri"/>
                <a:sym typeface="Calibri"/>
              </a:rPr>
              <a:t>falso</a:t>
            </a:r>
            <a:r>
              <a:rPr lang="en-GB" sz="1200" b="0" i="0" u="none" strike="noStrike" kern="1200" cap="none" baseline="0" dirty="0">
                <a:solidFill>
                  <a:schemeClr val="tx1"/>
                </a:solidFill>
                <a:effectLst/>
                <a:latin typeface="+mn-lt"/>
                <a:ea typeface="Calibri"/>
                <a:cs typeface="Calibri"/>
                <a:sym typeface="Calibri"/>
              </a:rPr>
              <a:t> [1599]; </a:t>
            </a:r>
            <a:r>
              <a:rPr lang="en-GB" sz="1200" b="0" i="0" u="none" strike="noStrike" kern="1200" cap="none" baseline="0" dirty="0" err="1">
                <a:solidFill>
                  <a:schemeClr val="tx1"/>
                </a:solidFill>
                <a:effectLst/>
                <a:latin typeface="+mn-lt"/>
                <a:ea typeface="Calibri"/>
                <a:cs typeface="Calibri"/>
                <a:sym typeface="Calibri"/>
              </a:rPr>
              <a:t>listo</a:t>
            </a:r>
            <a:r>
              <a:rPr lang="en-GB" sz="1200" b="0" i="0" u="none" strike="noStrike" kern="1200" cap="none" baseline="0" dirty="0">
                <a:solidFill>
                  <a:schemeClr val="tx1"/>
                </a:solidFill>
                <a:effectLst/>
                <a:latin typeface="+mn-lt"/>
                <a:ea typeface="Calibri"/>
                <a:cs typeface="Calibri"/>
                <a:sym typeface="Calibri"/>
              </a:rPr>
              <a:t> [1684]; </a:t>
            </a:r>
            <a:r>
              <a:rPr lang="en-GB" sz="1200" b="0" i="0" u="none" strike="noStrike" kern="1200" cap="none" baseline="0" dirty="0" err="1">
                <a:solidFill>
                  <a:schemeClr val="tx1"/>
                </a:solidFill>
                <a:effectLst/>
                <a:latin typeface="+mn-lt"/>
                <a:ea typeface="Calibri"/>
                <a:cs typeface="Calibri"/>
                <a:sym typeface="Calibri"/>
              </a:rPr>
              <a:t>correcto</a:t>
            </a:r>
            <a:r>
              <a:rPr lang="en-GB" sz="1200" b="0" i="0" u="none" strike="noStrike" kern="1200" cap="none" baseline="0" dirty="0">
                <a:solidFill>
                  <a:schemeClr val="tx1"/>
                </a:solidFill>
                <a:effectLst/>
                <a:latin typeface="+mn-lt"/>
                <a:ea typeface="Calibri"/>
                <a:cs typeface="Calibri"/>
                <a:sym typeface="Calibri"/>
              </a:rPr>
              <a:t> [1467]; </a:t>
            </a:r>
            <a:r>
              <a:rPr lang="en-GB" sz="1200" b="0" i="0" u="none" strike="noStrike" kern="1200" cap="none" baseline="0" dirty="0" err="1">
                <a:solidFill>
                  <a:schemeClr val="tx1"/>
                </a:solidFill>
                <a:effectLst/>
                <a:latin typeface="+mn-lt"/>
                <a:ea typeface="Calibri"/>
                <a:cs typeface="Calibri"/>
                <a:sym typeface="Calibri"/>
              </a:rPr>
              <a:t>electrónico</a:t>
            </a:r>
            <a:r>
              <a:rPr lang="en-GB" sz="1200" b="0" i="0" u="none" strike="noStrike" kern="1200" cap="none" baseline="0" dirty="0">
                <a:solidFill>
                  <a:schemeClr val="tx1"/>
                </a:solidFill>
                <a:effectLst/>
                <a:latin typeface="+mn-lt"/>
                <a:ea typeface="Calibri"/>
                <a:cs typeface="Calibri"/>
                <a:sym typeface="Calibri"/>
              </a:rPr>
              <a:t> [1619]; </a:t>
            </a:r>
            <a:r>
              <a:rPr lang="en-GB" sz="1200" b="0" i="0" u="none" strike="noStrike" kern="1200" cap="none" baseline="0" dirty="0" err="1">
                <a:solidFill>
                  <a:schemeClr val="tx1"/>
                </a:solidFill>
                <a:effectLst/>
                <a:latin typeface="+mn-lt"/>
                <a:ea typeface="Calibri"/>
                <a:cs typeface="Calibri"/>
                <a:sym typeface="Calibri"/>
              </a:rPr>
              <a:t>perdón</a:t>
            </a:r>
            <a:r>
              <a:rPr lang="en-GB" sz="1200" b="0" i="0" u="none" strike="noStrike" kern="1200" cap="none" baseline="0" dirty="0">
                <a:solidFill>
                  <a:schemeClr val="tx1"/>
                </a:solidFill>
                <a:effectLst/>
                <a:latin typeface="+mn-lt"/>
                <a:ea typeface="Calibri"/>
                <a:cs typeface="Calibri"/>
                <a:sym typeface="Calibri"/>
              </a:rPr>
              <a:t> [1729]</a:t>
            </a:r>
            <a:endParaRPr lang="en-GB" sz="1200" b="0" i="0" u="none" strike="noStrike" kern="1200" cap="none" dirty="0">
              <a:solidFill>
                <a:schemeClr val="tx1"/>
              </a:solidFill>
              <a:effectLst/>
              <a:latin typeface="+mn-lt"/>
              <a:ea typeface="+mn-ea"/>
              <a:cs typeface="+mn-cs"/>
              <a:sym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Timing: </a:t>
            </a:r>
            <a:r>
              <a:rPr lang="en-GB" b="0" i="0" noProof="0" dirty="0"/>
              <a:t>10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b="0" i="0" noProof="0" dirty="0"/>
              <a:t>to</a:t>
            </a:r>
            <a:r>
              <a:rPr lang="en-GB" b="0" i="0" baseline="0" noProof="0" dirty="0"/>
              <a:t> </a:t>
            </a:r>
            <a:r>
              <a:rPr lang="en-US"/>
              <a:t>consolidate th</a:t>
            </a:r>
            <a:r>
              <a:rPr lang="en-US" baseline="0"/>
              <a:t>e present tense </a:t>
            </a:r>
            <a:r>
              <a:rPr lang="en-US"/>
              <a:t>verb endings –e and –en (3</a:t>
            </a:r>
            <a:r>
              <a:rPr lang="en-US" baseline="30000"/>
              <a:t>rd</a:t>
            </a:r>
            <a:r>
              <a:rPr lang="en-US"/>
              <a:t> </a:t>
            </a:r>
            <a:r>
              <a:rPr lang="en-US" dirty="0"/>
              <a:t>person singular</a:t>
            </a:r>
            <a:r>
              <a:rPr lang="en-US" baseline="0" dirty="0"/>
              <a:t> </a:t>
            </a:r>
            <a:r>
              <a:rPr lang="en-US" baseline="0"/>
              <a:t>and plural) </a:t>
            </a:r>
            <a:r>
              <a:rPr lang="en-US"/>
              <a:t>in the written modality. This includes practice</a:t>
            </a:r>
            <a:r>
              <a:rPr lang="en-US" baseline="0"/>
              <a:t> of ‘hacer’ and ‘tener’ which follow this pattern of endings.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r>
              <a:rPr lang="en-GB" b="0" noProof="0" dirty="0"/>
              <a:t>1. Students write </a:t>
            </a:r>
            <a:r>
              <a:rPr lang="en-GB" sz="1200" kern="1200" dirty="0">
                <a:solidFill>
                  <a:schemeClr val="tx1"/>
                </a:solidFill>
                <a:effectLst/>
                <a:latin typeface="+mn-lt"/>
                <a:ea typeface="+mn-ea"/>
                <a:cs typeface="+mn-cs"/>
              </a:rPr>
              <a:t>4 sentences that are true </a:t>
            </a:r>
            <a:r>
              <a:rPr lang="x-none" sz="1200" kern="1200" dirty="0">
                <a:solidFill>
                  <a:schemeClr val="tx1"/>
                </a:solidFill>
                <a:effectLst/>
                <a:latin typeface="+mn-lt"/>
                <a:ea typeface="+mn-ea"/>
                <a:cs typeface="+mn-cs"/>
              </a:rPr>
              <a:t>and </a:t>
            </a:r>
            <a:r>
              <a:rPr lang="en-GB" sz="1200" kern="1200" dirty="0">
                <a:solidFill>
                  <a:schemeClr val="tx1"/>
                </a:solidFill>
                <a:effectLst/>
                <a:latin typeface="+mn-lt"/>
                <a:ea typeface="+mn-ea"/>
                <a:cs typeface="+mn-cs"/>
              </a:rPr>
              <a:t>4 sentences that are </a:t>
            </a:r>
            <a:r>
              <a:rPr lang="es-ES" sz="1200" kern="1200" dirty="0">
                <a:solidFill>
                  <a:schemeClr val="tx1"/>
                </a:solidFill>
                <a:effectLst/>
                <a:latin typeface="+mn-lt"/>
                <a:ea typeface="+mn-ea"/>
                <a:cs typeface="+mn-cs"/>
              </a:rPr>
              <a:t>false </a:t>
            </a:r>
            <a:r>
              <a:rPr lang="en-GB" sz="1200" kern="1200" dirty="0">
                <a:solidFill>
                  <a:schemeClr val="tx1"/>
                </a:solidFill>
                <a:effectLst/>
                <a:latin typeface="+mn-lt"/>
                <a:ea typeface="+mn-ea"/>
                <a:cs typeface="+mn-cs"/>
              </a:rPr>
              <a:t>about their own school</a:t>
            </a:r>
            <a:r>
              <a:rPr lang="x-none" sz="1200" kern="1200" dirty="0">
                <a:solidFill>
                  <a:schemeClr val="tx1"/>
                </a:solidFill>
                <a:effectLst/>
                <a:latin typeface="+mn-lt"/>
                <a:ea typeface="+mn-ea"/>
                <a:cs typeface="+mn-cs"/>
              </a:rPr>
              <a:t> using the Spanish for the prompts in the three different boxes.</a:t>
            </a:r>
          </a:p>
          <a:p>
            <a:r>
              <a:rPr lang="x-none" sz="1200" kern="1200" dirty="0">
                <a:solidFill>
                  <a:schemeClr val="tx1"/>
                </a:solidFill>
                <a:effectLst/>
                <a:latin typeface="+mn-lt"/>
                <a:ea typeface="+mn-ea"/>
                <a:cs typeface="+mn-cs"/>
              </a:rPr>
              <a:t>2</a:t>
            </a:r>
            <a:r>
              <a:rPr lang="x-none" sz="1200" kern="1200">
                <a:solidFill>
                  <a:schemeClr val="tx1"/>
                </a:solidFill>
                <a:effectLst/>
                <a:latin typeface="+mn-lt"/>
                <a:ea typeface="+mn-ea"/>
                <a:cs typeface="+mn-cs"/>
              </a:rPr>
              <a:t>. T</a:t>
            </a:r>
            <a:r>
              <a:rPr lang="en-GB" sz="1200" kern="1200">
                <a:solidFill>
                  <a:schemeClr val="tx1"/>
                </a:solidFill>
                <a:effectLst/>
                <a:latin typeface="+mn-lt"/>
                <a:ea typeface="+mn-ea"/>
                <a:cs typeface="+mn-cs"/>
              </a:rPr>
              <a:t>he t</a:t>
            </a:r>
            <a:r>
              <a:rPr lang="x-none" sz="1200" kern="1200">
                <a:solidFill>
                  <a:schemeClr val="tx1"/>
                </a:solidFill>
                <a:effectLst/>
                <a:latin typeface="+mn-lt"/>
                <a:ea typeface="+mn-ea"/>
                <a:cs typeface="+mn-cs"/>
              </a:rPr>
              <a:t>eacher circulates </a:t>
            </a:r>
            <a:r>
              <a:rPr lang="en-GB" sz="1200" kern="1200">
                <a:solidFill>
                  <a:schemeClr val="tx1"/>
                </a:solidFill>
                <a:effectLst/>
                <a:latin typeface="+mn-lt"/>
                <a:ea typeface="+mn-ea"/>
                <a:cs typeface="+mn-cs"/>
              </a:rPr>
              <a:t>around </a:t>
            </a:r>
            <a:r>
              <a:rPr lang="x-none" sz="1200" kern="1200">
                <a:solidFill>
                  <a:schemeClr val="tx1"/>
                </a:solidFill>
                <a:effectLst/>
                <a:latin typeface="+mn-lt"/>
                <a:ea typeface="+mn-ea"/>
                <a:cs typeface="+mn-cs"/>
              </a:rPr>
              <a:t>the </a:t>
            </a:r>
            <a:r>
              <a:rPr lang="x-none" sz="1200" kern="1200" dirty="0">
                <a:solidFill>
                  <a:schemeClr val="tx1"/>
                </a:solidFill>
                <a:effectLst/>
                <a:latin typeface="+mn-lt"/>
                <a:ea typeface="+mn-ea"/>
                <a:cs typeface="+mn-cs"/>
              </a:rPr>
              <a:t>classroom and helps students with their sentences.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 teacher can then at the end of the activity ask students to volunteer some of their sentences and </a:t>
            </a:r>
            <a:r>
              <a:rPr lang="en-GB" sz="1200" kern="1200">
                <a:solidFill>
                  <a:schemeClr val="tx1"/>
                </a:solidFill>
                <a:effectLst/>
                <a:latin typeface="+mn-lt"/>
                <a:ea typeface="+mn-ea"/>
                <a:cs typeface="+mn-cs"/>
              </a:rPr>
              <a:t>ask the rest of the </a:t>
            </a:r>
            <a:r>
              <a:rPr lang="en-GB" sz="1200" kern="1200" dirty="0">
                <a:solidFill>
                  <a:schemeClr val="tx1"/>
                </a:solidFill>
                <a:effectLst/>
                <a:latin typeface="+mn-lt"/>
                <a:ea typeface="+mn-ea"/>
                <a:cs typeface="+mn-cs"/>
              </a:rPr>
              <a:t>class which ones are true and which </a:t>
            </a:r>
            <a:r>
              <a:rPr lang="en-GB" sz="1200" kern="1200">
                <a:solidFill>
                  <a:schemeClr val="tx1"/>
                </a:solidFill>
                <a:effectLst/>
                <a:latin typeface="+mn-lt"/>
                <a:ea typeface="+mn-ea"/>
                <a:cs typeface="+mn-cs"/>
              </a:rPr>
              <a:t>are false,</a:t>
            </a:r>
            <a:r>
              <a:rPr lang="en-GB" sz="1200" kern="1200" baseline="0">
                <a:solidFill>
                  <a:schemeClr val="tx1"/>
                </a:solidFill>
                <a:effectLst/>
                <a:latin typeface="+mn-lt"/>
                <a:ea typeface="+mn-ea"/>
                <a:cs typeface="+mn-cs"/>
              </a:rPr>
              <a:t> thereby adding some speaking and listening practice to the activity.</a:t>
            </a:r>
            <a:endParaRPr lang="x-none" sz="1200" kern="1200" dirty="0">
              <a:solidFill>
                <a:schemeClr val="tx1"/>
              </a:solidFill>
              <a:effectLst/>
              <a:latin typeface="+mn-lt"/>
              <a:ea typeface="+mn-ea"/>
              <a:cs typeface="+mn-cs"/>
            </a:endParaRPr>
          </a:p>
          <a:p>
            <a:pPr marL="228600" indent="-228600">
              <a:buAutoNum type="arabicPeriod"/>
            </a:pPr>
            <a:endParaRPr lang="en-GB"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Frequency of unknown words/cognates </a:t>
            </a:r>
            <a:r>
              <a:rPr lang="en-GB" b="1" baseline="0" dirty="0"/>
              <a:t>(1 is the most frequent word in Spanish): </a:t>
            </a:r>
          </a:p>
          <a:p>
            <a:r>
              <a:rPr lang="en-GB" b="0" baseline="0" noProof="0" dirty="0" err="1"/>
              <a:t>uniforme</a:t>
            </a:r>
            <a:r>
              <a:rPr lang="en-GB" b="0" baseline="0" noProof="0" dirty="0"/>
              <a:t> [</a:t>
            </a:r>
            <a:r>
              <a:rPr lang="en-GB" b="0" baseline="0" noProof="0"/>
              <a:t>2796]</a:t>
            </a:r>
            <a:r>
              <a:rPr lang="en-GB" sz="1200" b="0" kern="1200" baseline="0" noProof="0">
                <a:solidFill>
                  <a:schemeClr val="tx1"/>
                </a:solidFill>
                <a:effectLst/>
                <a:latin typeface="+mn-lt"/>
                <a:ea typeface="+mn-ea"/>
                <a:cs typeface="+mn-cs"/>
              </a:rPr>
              <a:t>; examen [2005]</a:t>
            </a:r>
            <a:endParaRPr lang="en-GB" b="0" baseline="0" noProof="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83922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a:t>
            </a:r>
            <a:r>
              <a:rPr lang="en-CA" sz="1200" b="0" i="0" u="none" strike="noStrike" kern="1200">
                <a:solidFill>
                  <a:schemeClr val="tx1"/>
                </a:solidFill>
                <a:effectLst/>
                <a:latin typeface="+mn-lt"/>
                <a:ea typeface="+mn-ea"/>
                <a:cs typeface="+mn-cs"/>
              </a:rPr>
              <a:t>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a:t>Learning outcomes</a:t>
            </a:r>
            <a:r>
              <a:rPr lang="en-GB" b="1" baseline="0"/>
              <a:t> (lesson 2):</a:t>
            </a:r>
            <a:r>
              <a:rPr lang="en-GB" b="1"/>
              <a:t> </a:t>
            </a:r>
          </a:p>
          <a:p>
            <a:r>
              <a:rPr lang="en-GB" b="0"/>
              <a:t>Consolidation</a:t>
            </a:r>
            <a:r>
              <a:rPr lang="en-GB" b="0" baseline="0"/>
              <a:t> of </a:t>
            </a:r>
            <a:r>
              <a:rPr lang="en-GB" sz="1200" kern="1200">
                <a:solidFill>
                  <a:schemeClr val="tx1"/>
                </a:solidFill>
                <a:effectLst/>
                <a:latin typeface="+mn-lt"/>
                <a:ea typeface="+mn-ea"/>
                <a:cs typeface="+mn-cs"/>
              </a:rPr>
              <a:t>present tense –ar,</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er and –ir verbs in the following forms:</a:t>
            </a:r>
            <a:endParaRPr lang="en-GB" b="0" dirty="0"/>
          </a:p>
          <a:p>
            <a:pPr marL="171450" indent="-171450">
              <a:buFont typeface="Arial" panose="020B0604020202020204" pitchFamily="34" charset="0"/>
              <a:buChar char="•"/>
            </a:pPr>
            <a:r>
              <a:rPr lang="en-GB" sz="1200" kern="1200">
                <a:solidFill>
                  <a:schemeClr val="tx1"/>
                </a:solidFill>
                <a:effectLst/>
                <a:latin typeface="+mn-lt"/>
                <a:ea typeface="+mn-ea"/>
                <a:cs typeface="+mn-cs"/>
              </a:rPr>
              <a:t>1</a:t>
            </a:r>
            <a:r>
              <a:rPr lang="en-GB" sz="1200" kern="1200" baseline="30000">
                <a:solidFill>
                  <a:schemeClr val="tx1"/>
                </a:solidFill>
                <a:effectLst/>
                <a:latin typeface="+mn-lt"/>
                <a:ea typeface="+mn-ea"/>
                <a:cs typeface="+mn-cs"/>
              </a:rPr>
              <a:t>st</a:t>
            </a:r>
            <a:r>
              <a:rPr lang="en-GB" sz="1200" kern="120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(-o)</a:t>
            </a:r>
            <a:endParaRPr lang="x-non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2</a:t>
            </a:r>
            <a:r>
              <a:rPr lang="en-GB" sz="1200" kern="1200" baseline="30000">
                <a:solidFill>
                  <a:schemeClr val="tx1"/>
                </a:solidFill>
                <a:effectLst/>
                <a:latin typeface="+mn-lt"/>
                <a:ea typeface="+mn-ea"/>
                <a:cs typeface="+mn-cs"/>
              </a:rPr>
              <a:t>nd</a:t>
            </a:r>
            <a:r>
              <a:rPr lang="en-GB" sz="1200" kern="120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(-as, -es)</a:t>
            </a:r>
            <a:endParaRPr lang="x-non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1</a:t>
            </a:r>
            <a:r>
              <a:rPr lang="en-GB" sz="1200" kern="1200" baseline="30000">
                <a:solidFill>
                  <a:schemeClr val="tx1"/>
                </a:solidFill>
                <a:effectLst/>
                <a:latin typeface="+mn-lt"/>
                <a:ea typeface="+mn-ea"/>
                <a:cs typeface="+mn-cs"/>
              </a:rPr>
              <a:t>st</a:t>
            </a:r>
            <a:r>
              <a:rPr lang="en-GB" sz="1200" kern="120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plural (-</a:t>
            </a:r>
            <a:r>
              <a:rPr lang="en-GB" sz="1200" kern="1200" dirty="0" err="1">
                <a:solidFill>
                  <a:schemeClr val="tx1"/>
                </a:solidFill>
                <a:effectLst/>
                <a:latin typeface="+mn-lt"/>
                <a:ea typeface="+mn-ea"/>
                <a:cs typeface="+mn-cs"/>
              </a:rPr>
              <a:t>amos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emos</a:t>
            </a:r>
            <a:r>
              <a:rPr lang="en-GB" sz="1200" kern="1200" dirty="0">
                <a:solidFill>
                  <a:schemeClr val="tx1"/>
                </a:solidFill>
                <a:effectLst/>
                <a:latin typeface="+mn-lt"/>
                <a:ea typeface="+mn-ea"/>
                <a:cs typeface="+mn-cs"/>
              </a:rPr>
              <a:t>, -</a:t>
            </a:r>
            <a:r>
              <a:rPr lang="en-GB" sz="1200" kern="1200" err="1">
                <a:solidFill>
                  <a:schemeClr val="tx1"/>
                </a:solidFill>
                <a:effectLst/>
                <a:latin typeface="+mn-lt"/>
                <a:ea typeface="+mn-ea"/>
                <a:cs typeface="+mn-cs"/>
              </a:rPr>
              <a:t>imos</a:t>
            </a:r>
            <a:r>
              <a:rPr lang="en-GB" sz="1200" kern="1200">
                <a:solidFill>
                  <a:schemeClr val="tx1"/>
                </a:solidFill>
                <a:effectLst/>
                <a:latin typeface="+mn-lt"/>
                <a:ea typeface="+mn-ea"/>
                <a:cs typeface="+mn-cs"/>
              </a:rPr>
              <a:t>)</a:t>
            </a:r>
          </a:p>
          <a:p>
            <a:r>
              <a:rPr lang="en-GB" sz="1200" kern="1200">
                <a:solidFill>
                  <a:schemeClr val="tx1"/>
                </a:solidFill>
                <a:effectLst/>
                <a:latin typeface="+mn-lt"/>
                <a:ea typeface="+mn-ea"/>
                <a:cs typeface="+mn-cs"/>
              </a:rPr>
              <a:t>Consolidation of present </a:t>
            </a:r>
            <a:r>
              <a:rPr lang="en-GB" sz="1200" kern="1200" dirty="0">
                <a:solidFill>
                  <a:schemeClr val="tx1"/>
                </a:solidFill>
                <a:effectLst/>
                <a:latin typeface="+mn-lt"/>
                <a:ea typeface="+mn-ea"/>
                <a:cs typeface="+mn-cs"/>
              </a:rPr>
              <a:t>simple </a:t>
            </a:r>
            <a:r>
              <a:rPr lang="en-GB" sz="1200" kern="1200">
                <a:solidFill>
                  <a:schemeClr val="tx1"/>
                </a:solidFill>
                <a:effectLst/>
                <a:latin typeface="+mn-lt"/>
                <a:ea typeface="+mn-ea"/>
                <a:cs typeface="+mn-cs"/>
              </a:rPr>
              <a:t>for ongoing events (e.g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hablo</a:t>
            </a:r>
            <a:r>
              <a:rPr lang="en-GB" sz="1200" kern="1200" dirty="0">
                <a:solidFill>
                  <a:schemeClr val="tx1"/>
                </a:solidFill>
                <a:effectLst/>
                <a:latin typeface="+mn-lt"/>
                <a:ea typeface="+mn-ea"/>
                <a:cs typeface="+mn-cs"/>
              </a:rPr>
              <a:t> – I am speaking)</a:t>
            </a:r>
            <a:endParaRPr lang="x-none" sz="1200" kern="1200" dirty="0">
              <a:solidFill>
                <a:schemeClr val="tx1"/>
              </a:solidFill>
              <a:effectLst/>
              <a:latin typeface="+mn-lt"/>
              <a:ea typeface="+mn-ea"/>
              <a:cs typeface="+mn-cs"/>
            </a:endParaRPr>
          </a:p>
          <a:p>
            <a:r>
              <a:rPr lang="en-GB" baseline="0"/>
              <a:t>Consolidation of penultimate and final syllable stress</a:t>
            </a: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Revisit set of </a:t>
            </a:r>
            <a:r>
              <a:rPr lang="en-GB" sz="1200" b="1" i="0" u="none" strike="noStrike" kern="1200" cap="none">
                <a:solidFill>
                  <a:schemeClr val="tx1"/>
                </a:solidFill>
                <a:effectLst/>
                <a:latin typeface="+mn-lt"/>
                <a:ea typeface="Calibri"/>
                <a:cs typeface="Calibri"/>
                <a:sym typeface="Calibri"/>
              </a:rPr>
              <a:t>Y7 vocabulary: </a:t>
            </a:r>
            <a:endParaRPr lang="en-GB" sz="1200" b="1" i="0" u="none" strike="noStrike" kern="1200" cap="none" dirty="0">
              <a:solidFill>
                <a:schemeClr val="tx1"/>
              </a:solidFill>
              <a:effectLst/>
              <a:latin typeface="+mn-lt"/>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hombre [97]; </a:t>
            </a:r>
            <a:r>
              <a:rPr lang="en-GB" sz="1200" b="0" i="0" u="none" strike="noStrike" kern="1200" cap="none" dirty="0" err="1">
                <a:solidFill>
                  <a:schemeClr val="tx1"/>
                </a:solidFill>
                <a:effectLst/>
                <a:latin typeface="+mn-lt"/>
                <a:ea typeface="Calibri"/>
                <a:cs typeface="Calibri"/>
                <a:sym typeface="Calibri"/>
              </a:rPr>
              <a:t>mujer</a:t>
            </a:r>
            <a:r>
              <a:rPr lang="en-GB" sz="1200" b="0" i="0" u="none" strike="noStrike" kern="1200" cap="none" dirty="0">
                <a:solidFill>
                  <a:schemeClr val="tx1"/>
                </a:solidFill>
                <a:effectLst/>
                <a:latin typeface="+mn-lt"/>
                <a:ea typeface="Calibri"/>
                <a:cs typeface="Calibri"/>
                <a:sym typeface="Calibri"/>
              </a:rPr>
              <a:t> [120]; </a:t>
            </a:r>
            <a:r>
              <a:rPr lang="en-GB" sz="1200" b="0" i="0" u="none" strike="noStrike" kern="1200" cap="none" dirty="0" err="1">
                <a:solidFill>
                  <a:schemeClr val="tx1"/>
                </a:solidFill>
                <a:effectLst/>
                <a:latin typeface="+mn-lt"/>
                <a:ea typeface="Calibri"/>
                <a:cs typeface="Calibri"/>
                <a:sym typeface="Calibri"/>
              </a:rPr>
              <a:t>inglés</a:t>
            </a:r>
            <a:r>
              <a:rPr lang="en-GB" sz="1200" b="0" i="0" u="none" strike="noStrike" kern="1200" cap="none" dirty="0">
                <a:solidFill>
                  <a:schemeClr val="tx1"/>
                </a:solidFill>
                <a:effectLst/>
                <a:latin typeface="+mn-lt"/>
                <a:ea typeface="Calibri"/>
                <a:cs typeface="Calibri"/>
                <a:sym typeface="Calibri"/>
              </a:rPr>
              <a:t> [583]; </a:t>
            </a:r>
            <a:r>
              <a:rPr lang="en-GB" sz="1200" b="0" i="0" u="none" strike="noStrike" kern="1200" cap="none" dirty="0" err="1">
                <a:solidFill>
                  <a:schemeClr val="tx1"/>
                </a:solidFill>
                <a:effectLst/>
                <a:latin typeface="+mn-lt"/>
                <a:ea typeface="Calibri"/>
                <a:cs typeface="Calibri"/>
                <a:sym typeface="Calibri"/>
              </a:rPr>
              <a:t>ciencia</a:t>
            </a:r>
            <a:r>
              <a:rPr lang="en-GB" sz="1200" b="0" i="0" u="none" strike="noStrike" kern="1200" cap="none" dirty="0">
                <a:solidFill>
                  <a:schemeClr val="tx1"/>
                </a:solidFill>
                <a:effectLst/>
                <a:latin typeface="+mn-lt"/>
                <a:ea typeface="Calibri"/>
                <a:cs typeface="Calibri"/>
                <a:sym typeface="Calibri"/>
              </a:rPr>
              <a:t> [738]; </a:t>
            </a:r>
            <a:r>
              <a:rPr lang="en-GB" sz="1200" b="0" i="0" u="none" strike="noStrike" kern="1200" cap="none" dirty="0" err="1">
                <a:solidFill>
                  <a:schemeClr val="tx1"/>
                </a:solidFill>
                <a:effectLst/>
                <a:latin typeface="+mn-lt"/>
                <a:ea typeface="Calibri"/>
                <a:cs typeface="Calibri"/>
                <a:sym typeface="Calibri"/>
              </a:rPr>
              <a:t>español</a:t>
            </a:r>
            <a:r>
              <a:rPr lang="en-GB" sz="1200" b="0" i="0" u="none" strike="noStrike" kern="1200" cap="none" dirty="0">
                <a:solidFill>
                  <a:schemeClr val="tx1"/>
                </a:solidFill>
                <a:effectLst/>
                <a:latin typeface="+mn-lt"/>
                <a:ea typeface="Calibri"/>
                <a:cs typeface="Calibri"/>
                <a:sym typeface="Calibri"/>
              </a:rPr>
              <a:t> [262]; arte [208];</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silencio</a:t>
            </a:r>
            <a:r>
              <a:rPr lang="en-GB" sz="1200" b="0" i="0" u="none" strike="noStrike" kern="1200" cap="none" baseline="0" dirty="0">
                <a:solidFill>
                  <a:schemeClr val="tx1"/>
                </a:solidFill>
                <a:effectLst/>
                <a:latin typeface="+mn-lt"/>
                <a:ea typeface="Calibri"/>
                <a:cs typeface="Calibri"/>
                <a:sym typeface="Calibri"/>
              </a:rPr>
              <a:t> [518]; </a:t>
            </a:r>
            <a:r>
              <a:rPr lang="en-GB" sz="1200" b="0" i="0" u="none" strike="noStrike" kern="1200" cap="none" baseline="0" dirty="0" err="1">
                <a:solidFill>
                  <a:schemeClr val="tx1"/>
                </a:solidFill>
                <a:effectLst/>
                <a:latin typeface="+mn-lt"/>
                <a:ea typeface="Calibri"/>
                <a:cs typeface="Calibri"/>
                <a:sym typeface="Calibri"/>
              </a:rPr>
              <a:t>bolígrafo</a:t>
            </a:r>
            <a:r>
              <a:rPr lang="en-GB" sz="1200" b="0" i="0" u="none" strike="noStrike" kern="1200" cap="none" baseline="0" dirty="0">
                <a:solidFill>
                  <a:schemeClr val="tx1"/>
                </a:solidFill>
                <a:effectLst/>
                <a:latin typeface="+mn-lt"/>
                <a:ea typeface="Calibri"/>
                <a:cs typeface="Calibri"/>
                <a:sym typeface="Calibri"/>
              </a:rPr>
              <a:t> {&gt;5000]; </a:t>
            </a:r>
            <a:r>
              <a:rPr lang="en-GB" sz="1200" b="0" i="0" u="none" strike="noStrike" kern="1200" cap="none" baseline="0" dirty="0" err="1">
                <a:solidFill>
                  <a:schemeClr val="tx1"/>
                </a:solidFill>
                <a:effectLst/>
                <a:latin typeface="+mn-lt"/>
                <a:ea typeface="Calibri"/>
                <a:cs typeface="Calibri"/>
                <a:sym typeface="Calibri"/>
              </a:rPr>
              <a:t>palabra</a:t>
            </a:r>
            <a:r>
              <a:rPr lang="en-GB" sz="1200" b="0" i="0" u="none" strike="noStrike" kern="1200" cap="none" baseline="0" dirty="0">
                <a:solidFill>
                  <a:schemeClr val="tx1"/>
                </a:solidFill>
                <a:effectLst/>
                <a:latin typeface="+mn-lt"/>
                <a:ea typeface="Calibri"/>
                <a:cs typeface="Calibri"/>
                <a:sym typeface="Calibri"/>
              </a:rPr>
              <a:t> [192]; </a:t>
            </a:r>
            <a:r>
              <a:rPr lang="en-GB" sz="1200" b="0" i="0" u="none" strike="noStrike" kern="1200" cap="none" baseline="0" dirty="0" err="1">
                <a:solidFill>
                  <a:schemeClr val="tx1"/>
                </a:solidFill>
                <a:effectLst/>
                <a:latin typeface="+mn-lt"/>
                <a:ea typeface="Calibri"/>
                <a:cs typeface="Calibri"/>
                <a:sym typeface="Calibri"/>
              </a:rPr>
              <a:t>pregunta</a:t>
            </a:r>
            <a:r>
              <a:rPr lang="en-GB" sz="1200" b="0" i="0" u="none" strike="noStrike" kern="1200" cap="none" baseline="0" dirty="0">
                <a:solidFill>
                  <a:schemeClr val="tx1"/>
                </a:solidFill>
                <a:effectLst/>
                <a:latin typeface="+mn-lt"/>
                <a:ea typeface="Calibri"/>
                <a:cs typeface="Calibri"/>
                <a:sym typeface="Calibri"/>
              </a:rPr>
              <a:t> [507]; </a:t>
            </a:r>
            <a:r>
              <a:rPr lang="en-GB" sz="1200" b="0" i="0" u="none" strike="noStrike" kern="1200" cap="none" baseline="0" dirty="0" err="1">
                <a:solidFill>
                  <a:schemeClr val="tx1"/>
                </a:solidFill>
                <a:effectLst/>
                <a:latin typeface="+mn-lt"/>
                <a:ea typeface="Calibri"/>
                <a:cs typeface="Calibri"/>
                <a:sym typeface="Calibri"/>
              </a:rPr>
              <a:t>tarea</a:t>
            </a:r>
            <a:r>
              <a:rPr lang="en-GB" sz="1200" b="0" i="0" u="none" strike="noStrike" kern="1200" cap="none" baseline="0" dirty="0">
                <a:solidFill>
                  <a:schemeClr val="tx1"/>
                </a:solidFill>
                <a:effectLst/>
                <a:latin typeface="+mn-lt"/>
                <a:ea typeface="Calibri"/>
                <a:cs typeface="Calibri"/>
                <a:sym typeface="Calibri"/>
              </a:rPr>
              <a:t> [995]; </a:t>
            </a:r>
            <a:r>
              <a:rPr lang="en-GB" sz="1200" b="0" i="0" u="none" strike="noStrike" kern="1200" cap="none" baseline="0" dirty="0" err="1">
                <a:solidFill>
                  <a:schemeClr val="tx1"/>
                </a:solidFill>
                <a:effectLst/>
                <a:latin typeface="+mn-lt"/>
                <a:ea typeface="Calibri"/>
                <a:cs typeface="Calibri"/>
                <a:sym typeface="Calibri"/>
              </a:rPr>
              <a:t>pareja</a:t>
            </a:r>
            <a:r>
              <a:rPr lang="en-GB" sz="1200" b="0" i="0" u="none" strike="noStrike" kern="1200" cap="none" baseline="0" dirty="0">
                <a:solidFill>
                  <a:schemeClr val="tx1"/>
                </a:solidFill>
                <a:effectLst/>
                <a:latin typeface="+mn-lt"/>
                <a:ea typeface="Calibri"/>
                <a:cs typeface="Calibri"/>
                <a:sym typeface="Calibri"/>
              </a:rPr>
              <a:t> [892]; </a:t>
            </a:r>
            <a:r>
              <a:rPr lang="en-GB" sz="1200" b="0" i="0" u="none" strike="noStrike" kern="1200" cap="none" baseline="0" dirty="0" err="1">
                <a:solidFill>
                  <a:schemeClr val="tx1"/>
                </a:solidFill>
                <a:effectLst/>
                <a:latin typeface="+mn-lt"/>
                <a:ea typeface="Calibri"/>
                <a:cs typeface="Calibri"/>
                <a:sym typeface="Calibri"/>
              </a:rPr>
              <a:t>papel</a:t>
            </a:r>
            <a:r>
              <a:rPr lang="en-GB" sz="1200" b="0" i="0" u="none" strike="noStrike" kern="1200" cap="none" baseline="0" dirty="0">
                <a:solidFill>
                  <a:schemeClr val="tx1"/>
                </a:solidFill>
                <a:effectLst/>
                <a:latin typeface="+mn-lt"/>
                <a:ea typeface="Calibri"/>
                <a:cs typeface="Calibri"/>
                <a:sym typeface="Calibri"/>
              </a:rPr>
              <a:t> [393]; </a:t>
            </a:r>
            <a:r>
              <a:rPr lang="en-GB" sz="1200" b="0" i="0" u="none" strike="noStrike" kern="1200" cap="none" baseline="0" dirty="0" err="1">
                <a:solidFill>
                  <a:schemeClr val="tx1"/>
                </a:solidFill>
                <a:effectLst/>
                <a:latin typeface="+mn-lt"/>
                <a:ea typeface="Calibri"/>
                <a:cs typeface="Calibri"/>
                <a:sym typeface="Calibri"/>
              </a:rPr>
              <a:t>letra</a:t>
            </a:r>
            <a:r>
              <a:rPr lang="en-GB" sz="1200" b="0" i="0" u="none" strike="noStrike" kern="1200" cap="none" baseline="0" dirty="0">
                <a:solidFill>
                  <a:schemeClr val="tx1"/>
                </a:solidFill>
                <a:effectLst/>
                <a:latin typeface="+mn-lt"/>
                <a:ea typeface="Calibri"/>
                <a:cs typeface="Calibri"/>
                <a:sym typeface="Calibri"/>
              </a:rPr>
              <a:t> [977]; </a:t>
            </a:r>
            <a:r>
              <a:rPr lang="en-GB" sz="1200" b="0" i="0" u="none" strike="noStrike" kern="1200" cap="none" baseline="0" dirty="0" err="1">
                <a:solidFill>
                  <a:schemeClr val="tx1"/>
                </a:solidFill>
                <a:effectLst/>
                <a:latin typeface="+mn-lt"/>
                <a:ea typeface="Calibri"/>
                <a:cs typeface="Calibri"/>
                <a:sym typeface="Calibri"/>
              </a:rPr>
              <a:t>frase</a:t>
            </a:r>
            <a:r>
              <a:rPr lang="en-GB" sz="1200" b="0" i="0" u="none" strike="noStrike" kern="1200" cap="none" baseline="0" dirty="0">
                <a:solidFill>
                  <a:schemeClr val="tx1"/>
                </a:solidFill>
                <a:effectLst/>
                <a:latin typeface="+mn-lt"/>
                <a:ea typeface="Calibri"/>
                <a:cs typeface="Calibri"/>
                <a:sym typeface="Calibri"/>
              </a:rPr>
              <a:t> [1036]; </a:t>
            </a:r>
            <a:r>
              <a:rPr lang="en-GB" sz="1200" b="0" i="0" u="none" strike="noStrike" kern="1200" cap="none" baseline="0" dirty="0" err="1">
                <a:solidFill>
                  <a:schemeClr val="tx1"/>
                </a:solidFill>
                <a:effectLst/>
                <a:latin typeface="+mn-lt"/>
                <a:ea typeface="Calibri"/>
                <a:cs typeface="Calibri"/>
                <a:sym typeface="Calibri"/>
              </a:rPr>
              <a:t>silla</a:t>
            </a:r>
            <a:r>
              <a:rPr lang="en-GB" sz="1200" b="0" i="0" u="none" strike="noStrike" kern="1200" cap="none" baseline="0" dirty="0">
                <a:solidFill>
                  <a:schemeClr val="tx1"/>
                </a:solidFill>
                <a:effectLst/>
                <a:latin typeface="+mn-lt"/>
                <a:ea typeface="Calibri"/>
                <a:cs typeface="Calibri"/>
                <a:sym typeface="Calibri"/>
              </a:rPr>
              <a:t> [1271]; </a:t>
            </a:r>
            <a:r>
              <a:rPr lang="en-GB" sz="1200" b="0" i="0" u="none" strike="noStrike" kern="1200" cap="none" baseline="0" dirty="0" err="1">
                <a:solidFill>
                  <a:schemeClr val="tx1"/>
                </a:solidFill>
                <a:effectLst/>
                <a:latin typeface="+mn-lt"/>
                <a:ea typeface="Calibri"/>
                <a:cs typeface="Calibri"/>
                <a:sym typeface="Calibri"/>
              </a:rPr>
              <a:t>escuela</a:t>
            </a:r>
            <a:r>
              <a:rPr lang="en-GB" sz="1200" b="0" i="0" u="none" strike="noStrike" kern="1200" cap="none" baseline="0" dirty="0">
                <a:solidFill>
                  <a:schemeClr val="tx1"/>
                </a:solidFill>
                <a:effectLst/>
                <a:latin typeface="+mn-lt"/>
                <a:ea typeface="Calibri"/>
                <a:cs typeface="Calibri"/>
                <a:sym typeface="Calibri"/>
              </a:rPr>
              <a:t> [424]; </a:t>
            </a:r>
            <a:r>
              <a:rPr lang="en-GB" sz="1200" b="0" i="0" u="none" strike="noStrike" kern="1200" cap="none" baseline="0" dirty="0" err="1">
                <a:solidFill>
                  <a:schemeClr val="tx1"/>
                </a:solidFill>
                <a:effectLst/>
                <a:latin typeface="+mn-lt"/>
                <a:ea typeface="Calibri"/>
                <a:cs typeface="Calibri"/>
                <a:sym typeface="Calibri"/>
              </a:rPr>
              <a:t>respuesta</a:t>
            </a:r>
            <a:r>
              <a:rPr lang="en-GB" sz="1200" b="0" i="0" u="none" strike="noStrike" kern="1200" cap="none" baseline="0" dirty="0">
                <a:solidFill>
                  <a:schemeClr val="tx1"/>
                </a:solidFill>
                <a:effectLst/>
                <a:latin typeface="+mn-lt"/>
                <a:ea typeface="Calibri"/>
                <a:cs typeface="Calibri"/>
                <a:sym typeface="Calibri"/>
              </a:rPr>
              <a:t> [488]; </a:t>
            </a:r>
            <a:r>
              <a:rPr lang="en-GB" sz="1200" b="0" i="0" u="none" strike="noStrike" kern="1200" cap="none" baseline="0" dirty="0" err="1">
                <a:solidFill>
                  <a:schemeClr val="tx1"/>
                </a:solidFill>
                <a:effectLst/>
                <a:latin typeface="+mn-lt"/>
                <a:ea typeface="Calibri"/>
                <a:cs typeface="Calibri"/>
                <a:sym typeface="Calibri"/>
              </a:rPr>
              <a:t>trabajo</a:t>
            </a:r>
            <a:r>
              <a:rPr lang="en-GB" sz="1200" b="0" i="0" u="none" strike="noStrike" kern="1200" cap="none" baseline="0" dirty="0">
                <a:solidFill>
                  <a:schemeClr val="tx1"/>
                </a:solidFill>
                <a:effectLst/>
                <a:latin typeface="+mn-lt"/>
                <a:ea typeface="Calibri"/>
                <a:cs typeface="Calibri"/>
                <a:sym typeface="Calibri"/>
              </a:rPr>
              <a:t> [152]; </a:t>
            </a:r>
            <a:r>
              <a:rPr lang="en-GB" sz="1200" b="0" i="0" u="none" strike="noStrike" kern="1200" cap="none" baseline="0" dirty="0" err="1">
                <a:solidFill>
                  <a:schemeClr val="tx1"/>
                </a:solidFill>
                <a:effectLst/>
                <a:latin typeface="+mn-lt"/>
                <a:ea typeface="Calibri"/>
                <a:cs typeface="Calibri"/>
                <a:sym typeface="Calibri"/>
              </a:rPr>
              <a:t>deporte</a:t>
            </a:r>
            <a:r>
              <a:rPr lang="en-GB" sz="1200" b="0" i="0" u="none" strike="noStrike" kern="1200" cap="none" baseline="0" dirty="0">
                <a:solidFill>
                  <a:schemeClr val="tx1"/>
                </a:solidFill>
                <a:effectLst/>
                <a:latin typeface="+mn-lt"/>
                <a:ea typeface="Calibri"/>
                <a:cs typeface="Calibri"/>
                <a:sym typeface="Calibri"/>
              </a:rPr>
              <a:t> [1489]; </a:t>
            </a:r>
            <a:r>
              <a:rPr lang="en-GB" sz="1200" b="0" i="0" u="none" strike="noStrike" kern="1200" cap="none" baseline="0" dirty="0" err="1">
                <a:solidFill>
                  <a:schemeClr val="tx1"/>
                </a:solidFill>
                <a:effectLst/>
                <a:latin typeface="+mn-lt"/>
                <a:ea typeface="Calibri"/>
                <a:cs typeface="Calibri"/>
                <a:sym typeface="Calibri"/>
              </a:rPr>
              <a:t>dibujo</a:t>
            </a:r>
            <a:r>
              <a:rPr lang="en-GB" sz="1200" b="0" i="0" u="none" strike="noStrike" kern="1200" cap="none" baseline="0" dirty="0">
                <a:solidFill>
                  <a:schemeClr val="tx1"/>
                </a:solidFill>
                <a:effectLst/>
                <a:latin typeface="+mn-lt"/>
                <a:ea typeface="Calibri"/>
                <a:cs typeface="Calibri"/>
                <a:sym typeface="Calibri"/>
              </a:rPr>
              <a:t> [1726]; </a:t>
            </a:r>
            <a:r>
              <a:rPr lang="en-GB" sz="1200" b="0" i="0" u="none" strike="noStrike" kern="1200" cap="none" baseline="0" dirty="0" err="1">
                <a:solidFill>
                  <a:schemeClr val="tx1"/>
                </a:solidFill>
                <a:effectLst/>
                <a:latin typeface="+mn-lt"/>
                <a:ea typeface="Calibri"/>
                <a:cs typeface="Calibri"/>
                <a:sym typeface="Calibri"/>
              </a:rPr>
              <a:t>tiempo</a:t>
            </a:r>
            <a:r>
              <a:rPr lang="en-GB" sz="1200" b="0" i="0" u="none" strike="noStrike" kern="1200" cap="none" baseline="0" dirty="0">
                <a:solidFill>
                  <a:schemeClr val="tx1"/>
                </a:solidFill>
                <a:effectLst/>
                <a:latin typeface="+mn-lt"/>
                <a:ea typeface="Calibri"/>
                <a:cs typeface="Calibri"/>
                <a:sym typeface="Calibri"/>
              </a:rPr>
              <a:t> [80]; chino [1349]; </a:t>
            </a:r>
            <a:r>
              <a:rPr lang="en-GB" sz="1200" b="0" i="0" u="none" strike="noStrike" kern="1200" cap="none" baseline="0" dirty="0" err="1">
                <a:solidFill>
                  <a:schemeClr val="tx1"/>
                </a:solidFill>
                <a:effectLst/>
                <a:latin typeface="+mn-lt"/>
                <a:ea typeface="Calibri"/>
                <a:cs typeface="Calibri"/>
                <a:sym typeface="Calibri"/>
              </a:rPr>
              <a:t>mañana</a:t>
            </a:r>
            <a:r>
              <a:rPr lang="en-GB" sz="1200" b="0" i="0" u="none" strike="noStrike" kern="1200" cap="none" baseline="0" dirty="0">
                <a:solidFill>
                  <a:schemeClr val="tx1"/>
                </a:solidFill>
                <a:effectLst/>
                <a:latin typeface="+mn-lt"/>
                <a:ea typeface="Calibri"/>
                <a:cs typeface="Calibri"/>
                <a:sym typeface="Calibri"/>
              </a:rPr>
              <a:t> [215]; </a:t>
            </a:r>
            <a:r>
              <a:rPr lang="en-GB" sz="1200" b="0" i="0" u="none" strike="noStrike" kern="1200" cap="none" baseline="0" dirty="0" err="1">
                <a:solidFill>
                  <a:schemeClr val="tx1"/>
                </a:solidFill>
                <a:effectLst/>
                <a:latin typeface="+mn-lt"/>
                <a:ea typeface="Calibri"/>
                <a:cs typeface="Calibri"/>
                <a:sym typeface="Calibri"/>
              </a:rPr>
              <a:t>ordenador</a:t>
            </a:r>
            <a:r>
              <a:rPr lang="en-GB" sz="1200" b="0" i="0" u="none" strike="noStrike" kern="1200" cap="none" baseline="0" dirty="0">
                <a:solidFill>
                  <a:schemeClr val="tx1"/>
                </a:solidFill>
                <a:effectLst/>
                <a:latin typeface="+mn-lt"/>
                <a:ea typeface="Calibri"/>
                <a:cs typeface="Calibri"/>
                <a:sym typeface="Calibri"/>
              </a:rPr>
              <a:t> [2624]; material [689]; </a:t>
            </a:r>
            <a:r>
              <a:rPr lang="en-GB" sz="1200" b="0" i="0" u="none" strike="noStrike" kern="1200" cap="none" baseline="0" dirty="0" err="1">
                <a:solidFill>
                  <a:schemeClr val="tx1"/>
                </a:solidFill>
                <a:effectLst/>
                <a:latin typeface="+mn-lt"/>
                <a:ea typeface="Calibri"/>
                <a:cs typeface="Calibri"/>
                <a:sym typeface="Calibri"/>
              </a:rPr>
              <a:t>película</a:t>
            </a:r>
            <a:r>
              <a:rPr lang="en-GB" sz="1200" b="0" i="0" u="none" strike="noStrike" kern="1200" cap="none" baseline="0" dirty="0">
                <a:solidFill>
                  <a:schemeClr val="tx1"/>
                </a:solidFill>
                <a:effectLst/>
                <a:latin typeface="+mn-lt"/>
                <a:ea typeface="Calibri"/>
                <a:cs typeface="Calibri"/>
                <a:sym typeface="Calibri"/>
              </a:rPr>
              <a:t> [543]; </a:t>
            </a:r>
            <a:r>
              <a:rPr lang="en-GB" sz="1200" b="0" i="0" u="none" strike="noStrike" kern="1200" cap="none" baseline="0" dirty="0" err="1">
                <a:solidFill>
                  <a:schemeClr val="tx1"/>
                </a:solidFill>
                <a:effectLst/>
                <a:latin typeface="+mn-lt"/>
                <a:ea typeface="Calibri"/>
                <a:cs typeface="Calibri"/>
                <a:sym typeface="Calibri"/>
              </a:rPr>
              <a:t>opción</a:t>
            </a:r>
            <a:r>
              <a:rPr lang="en-GB" sz="1200" b="0" i="0" u="none" strike="noStrike" kern="1200" cap="none" baseline="0" dirty="0">
                <a:solidFill>
                  <a:schemeClr val="tx1"/>
                </a:solidFill>
                <a:effectLst/>
                <a:latin typeface="+mn-lt"/>
                <a:ea typeface="Calibri"/>
                <a:cs typeface="Calibri"/>
                <a:sym typeface="Calibri"/>
              </a:rPr>
              <a:t> [1175] ; </a:t>
            </a:r>
            <a:r>
              <a:rPr lang="en-GB" sz="1200" b="0" i="0" u="none" strike="noStrike" kern="1200" cap="none" baseline="0" dirty="0" err="1">
                <a:solidFill>
                  <a:schemeClr val="tx1"/>
                </a:solidFill>
                <a:effectLst/>
                <a:latin typeface="+mn-lt"/>
                <a:ea typeface="Calibri"/>
                <a:cs typeface="Calibri"/>
                <a:sym typeface="Calibri"/>
              </a:rPr>
              <a:t>entiendo</a:t>
            </a:r>
            <a:r>
              <a:rPr lang="en-GB" sz="1200" b="0" i="0" u="none" strike="noStrike" kern="1200" cap="none" baseline="0" dirty="0">
                <a:solidFill>
                  <a:schemeClr val="tx1"/>
                </a:solidFill>
                <a:effectLst/>
                <a:latin typeface="+mn-lt"/>
                <a:ea typeface="Calibri"/>
                <a:cs typeface="Calibri"/>
                <a:sym typeface="Calibri"/>
              </a:rPr>
              <a:t> [229]; lee [leer 209]; </a:t>
            </a:r>
            <a:r>
              <a:rPr lang="en-GB" sz="1200" b="0" i="0" u="none" strike="noStrike" kern="1200" cap="none" baseline="0" dirty="0" err="1">
                <a:solidFill>
                  <a:schemeClr val="tx1"/>
                </a:solidFill>
                <a:effectLst/>
                <a:latin typeface="+mn-lt"/>
                <a:ea typeface="Calibri"/>
                <a:cs typeface="Calibri"/>
                <a:sym typeface="Calibri"/>
              </a:rPr>
              <a:t>dar</a:t>
            </a:r>
            <a:r>
              <a:rPr lang="en-GB" sz="1200" b="0" i="0" u="none" strike="noStrike" kern="1200" cap="none" baseline="0" dirty="0">
                <a:solidFill>
                  <a:schemeClr val="tx1"/>
                </a:solidFill>
                <a:effectLst/>
                <a:latin typeface="+mn-lt"/>
                <a:ea typeface="Calibri"/>
                <a:cs typeface="Calibri"/>
                <a:sym typeface="Calibri"/>
              </a:rPr>
              <a:t> [42]; </a:t>
            </a:r>
            <a:r>
              <a:rPr lang="en-GB" sz="1200" b="0" i="0" u="none" strike="noStrike" kern="1200" cap="none" baseline="0" dirty="0" err="1">
                <a:solidFill>
                  <a:schemeClr val="tx1"/>
                </a:solidFill>
                <a:effectLst/>
                <a:latin typeface="+mn-lt"/>
                <a:ea typeface="Calibri"/>
                <a:cs typeface="Calibri"/>
                <a:sym typeface="Calibri"/>
              </a:rPr>
              <a:t>doy</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dar</a:t>
            </a:r>
            <a:r>
              <a:rPr lang="en-GB" sz="1200" b="0" i="0" u="none" strike="noStrike" kern="1200" cap="none" baseline="0" dirty="0">
                <a:solidFill>
                  <a:schemeClr val="tx1"/>
                </a:solidFill>
                <a:effectLst/>
                <a:latin typeface="+mn-lt"/>
                <a:ea typeface="Calibri"/>
                <a:cs typeface="Calibri"/>
                <a:sym typeface="Calibri"/>
              </a:rPr>
              <a:t> 42]; das [</a:t>
            </a:r>
            <a:r>
              <a:rPr lang="en-GB" sz="1200" b="0" i="0" u="none" strike="noStrike" kern="1200" cap="none" baseline="0" dirty="0" err="1">
                <a:solidFill>
                  <a:schemeClr val="tx1"/>
                </a:solidFill>
                <a:effectLst/>
                <a:latin typeface="+mn-lt"/>
                <a:ea typeface="Calibri"/>
                <a:cs typeface="Calibri"/>
                <a:sym typeface="Calibri"/>
              </a:rPr>
              <a:t>dar</a:t>
            </a:r>
            <a:r>
              <a:rPr lang="en-GB" sz="1200" b="0" i="0" u="none" strike="noStrike" kern="1200" cap="none" baseline="0" dirty="0">
                <a:solidFill>
                  <a:schemeClr val="tx1"/>
                </a:solidFill>
                <a:effectLst/>
                <a:latin typeface="+mn-lt"/>
                <a:ea typeface="Calibri"/>
                <a:cs typeface="Calibri"/>
                <a:sym typeface="Calibri"/>
              </a:rPr>
              <a:t> 42]; da [</a:t>
            </a:r>
            <a:r>
              <a:rPr lang="en-GB" sz="1200" b="0" i="0" u="none" strike="noStrike" kern="1200" cap="none" baseline="0" dirty="0" err="1">
                <a:solidFill>
                  <a:schemeClr val="tx1"/>
                </a:solidFill>
                <a:effectLst/>
                <a:latin typeface="+mn-lt"/>
                <a:ea typeface="Calibri"/>
                <a:cs typeface="Calibri"/>
                <a:sym typeface="Calibri"/>
              </a:rPr>
              <a:t>dar</a:t>
            </a:r>
            <a:r>
              <a:rPr lang="en-GB" sz="1200" b="0" i="0" u="none" strike="noStrike" kern="1200" cap="none" baseline="0" dirty="0">
                <a:solidFill>
                  <a:schemeClr val="tx1"/>
                </a:solidFill>
                <a:effectLst/>
                <a:latin typeface="+mn-lt"/>
                <a:ea typeface="Calibri"/>
                <a:cs typeface="Calibri"/>
                <a:sym typeface="Calibri"/>
              </a:rPr>
              <a:t> 42]; </a:t>
            </a:r>
            <a:r>
              <a:rPr lang="en-GB" sz="1200" b="0" i="0" u="none" strike="noStrike" kern="1200" cap="none" baseline="0" dirty="0" err="1">
                <a:solidFill>
                  <a:schemeClr val="tx1"/>
                </a:solidFill>
                <a:effectLst/>
                <a:latin typeface="+mn-lt"/>
                <a:ea typeface="Calibri"/>
                <a:cs typeface="Calibri"/>
                <a:sym typeface="Calibri"/>
              </a:rPr>
              <a:t>quiero</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querer</a:t>
            </a:r>
            <a:r>
              <a:rPr lang="en-GB" sz="1200" b="0" i="0" u="none" strike="noStrike" kern="1200" cap="none" baseline="0" dirty="0">
                <a:solidFill>
                  <a:schemeClr val="tx1"/>
                </a:solidFill>
                <a:effectLst/>
                <a:latin typeface="+mn-lt"/>
                <a:ea typeface="Calibri"/>
                <a:cs typeface="Calibri"/>
                <a:sym typeface="Calibri"/>
              </a:rPr>
              <a:t> 58]; </a:t>
            </a:r>
            <a:r>
              <a:rPr lang="en-GB" sz="1200" b="0" i="0" u="none" strike="noStrike" kern="1200" cap="none" baseline="0" dirty="0" err="1">
                <a:solidFill>
                  <a:schemeClr val="tx1"/>
                </a:solidFill>
                <a:effectLst/>
                <a:latin typeface="+mn-lt"/>
                <a:ea typeface="Calibri"/>
                <a:cs typeface="Calibri"/>
                <a:sym typeface="Calibri"/>
              </a:rPr>
              <a:t>quieres</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querer</a:t>
            </a:r>
            <a:r>
              <a:rPr lang="en-GB" sz="1200" b="0" i="0" u="none" strike="noStrike" kern="1200" cap="none" baseline="0" dirty="0">
                <a:solidFill>
                  <a:schemeClr val="tx1"/>
                </a:solidFill>
                <a:effectLst/>
                <a:latin typeface="+mn-lt"/>
                <a:ea typeface="Calibri"/>
                <a:cs typeface="Calibri"/>
                <a:sym typeface="Calibri"/>
              </a:rPr>
              <a:t> 58]; </a:t>
            </a:r>
            <a:r>
              <a:rPr lang="en-GB" sz="1200" b="0" i="0" u="none" strike="noStrike" kern="1200" cap="none" baseline="0" dirty="0" err="1">
                <a:solidFill>
                  <a:schemeClr val="tx1"/>
                </a:solidFill>
                <a:effectLst/>
                <a:latin typeface="+mn-lt"/>
                <a:ea typeface="Calibri"/>
                <a:cs typeface="Calibri"/>
                <a:sym typeface="Calibri"/>
              </a:rPr>
              <a:t>quiere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querer</a:t>
            </a:r>
            <a:r>
              <a:rPr lang="en-GB" sz="1200" b="0" i="0" u="none" strike="noStrike" kern="1200" cap="none" baseline="0" dirty="0">
                <a:solidFill>
                  <a:schemeClr val="tx1"/>
                </a:solidFill>
                <a:effectLst/>
                <a:latin typeface="+mn-lt"/>
                <a:ea typeface="Calibri"/>
                <a:cs typeface="Calibri"/>
                <a:sym typeface="Calibri"/>
              </a:rPr>
              <a:t> 58]; </a:t>
            </a:r>
            <a:r>
              <a:rPr lang="en-GB" sz="1200" b="0" i="0" u="none" strike="noStrike" kern="1200" cap="none" baseline="0" dirty="0" err="1">
                <a:solidFill>
                  <a:schemeClr val="tx1"/>
                </a:solidFill>
                <a:effectLst/>
                <a:latin typeface="+mn-lt"/>
                <a:ea typeface="Calibri"/>
                <a:cs typeface="Calibri"/>
                <a:sym typeface="Calibri"/>
              </a:rPr>
              <a:t>debo</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deber</a:t>
            </a:r>
            <a:r>
              <a:rPr lang="en-GB" sz="1200" b="0" i="0" u="none" strike="noStrike" kern="1200" cap="none" baseline="0" dirty="0">
                <a:solidFill>
                  <a:schemeClr val="tx1"/>
                </a:solidFill>
                <a:effectLst/>
                <a:latin typeface="+mn-lt"/>
                <a:ea typeface="Calibri"/>
                <a:cs typeface="Calibri"/>
                <a:sym typeface="Calibri"/>
              </a:rPr>
              <a:t> 71]; </a:t>
            </a:r>
            <a:r>
              <a:rPr lang="en-GB" sz="1200" b="0" i="0" u="none" strike="noStrike" kern="1200" cap="none" baseline="0" dirty="0" err="1">
                <a:solidFill>
                  <a:schemeClr val="tx1"/>
                </a:solidFill>
                <a:effectLst/>
                <a:latin typeface="+mn-lt"/>
                <a:ea typeface="Calibri"/>
                <a:cs typeface="Calibri"/>
                <a:sym typeface="Calibri"/>
              </a:rPr>
              <a:t>debes</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deber</a:t>
            </a:r>
            <a:r>
              <a:rPr lang="en-GB" sz="1200" b="0" i="0" u="none" strike="noStrike" kern="1200" cap="none" baseline="0" dirty="0">
                <a:solidFill>
                  <a:schemeClr val="tx1"/>
                </a:solidFill>
                <a:effectLst/>
                <a:latin typeface="+mn-lt"/>
                <a:ea typeface="Calibri"/>
                <a:cs typeface="Calibri"/>
                <a:sym typeface="Calibri"/>
              </a:rPr>
              <a:t> 71]; </a:t>
            </a:r>
            <a:r>
              <a:rPr lang="en-GB" sz="1200" b="0" i="0" u="none" strike="noStrike" kern="1200" cap="none" baseline="0" dirty="0" err="1">
                <a:solidFill>
                  <a:schemeClr val="tx1"/>
                </a:solidFill>
                <a:effectLst/>
                <a:latin typeface="+mn-lt"/>
                <a:ea typeface="Calibri"/>
                <a:cs typeface="Calibri"/>
                <a:sym typeface="Calibri"/>
              </a:rPr>
              <a:t>debe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deber</a:t>
            </a:r>
            <a:r>
              <a:rPr lang="en-GB" sz="1200" b="0" i="0" u="none" strike="noStrike" kern="1200" cap="none" baseline="0" dirty="0">
                <a:solidFill>
                  <a:schemeClr val="tx1"/>
                </a:solidFill>
                <a:effectLst/>
                <a:latin typeface="+mn-lt"/>
                <a:ea typeface="Calibri"/>
                <a:cs typeface="Calibri"/>
                <a:sym typeface="Calibri"/>
              </a:rPr>
              <a:t> 71]; ¿</a:t>
            </a:r>
            <a:r>
              <a:rPr lang="en-GB" sz="1200" b="0" i="0" u="none" strike="noStrike" kern="1200" cap="none" baseline="0" dirty="0" err="1">
                <a:solidFill>
                  <a:schemeClr val="tx1"/>
                </a:solidFill>
                <a:effectLst/>
                <a:latin typeface="+mn-lt"/>
                <a:ea typeface="Calibri"/>
                <a:cs typeface="Calibri"/>
                <a:sym typeface="Calibri"/>
              </a:rPr>
              <a:t>Puedo</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ir</a:t>
            </a:r>
            <a:r>
              <a:rPr lang="en-GB" sz="1200" b="0" i="0" u="none" strike="noStrike" kern="1200" cap="none" baseline="0" dirty="0">
                <a:solidFill>
                  <a:schemeClr val="tx1"/>
                </a:solidFill>
                <a:effectLst/>
                <a:latin typeface="+mn-lt"/>
                <a:ea typeface="Calibri"/>
                <a:cs typeface="Calibri"/>
                <a:sym typeface="Calibri"/>
              </a:rPr>
              <a:t> a los </a:t>
            </a:r>
            <a:r>
              <a:rPr lang="en-GB" sz="1200" b="0" i="0" u="none" strike="noStrike" kern="1200" cap="none" baseline="0" dirty="0" err="1">
                <a:solidFill>
                  <a:schemeClr val="tx1"/>
                </a:solidFill>
                <a:effectLst/>
                <a:latin typeface="+mn-lt"/>
                <a:ea typeface="Calibri"/>
                <a:cs typeface="Calibri"/>
                <a:sym typeface="Calibri"/>
              </a:rPr>
              <a:t>servicios</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servicio</a:t>
            </a:r>
            <a:r>
              <a:rPr lang="en-GB" sz="1200" b="0" i="0" u="none" strike="noStrike" kern="1200" cap="none" baseline="0" dirty="0">
                <a:solidFill>
                  <a:schemeClr val="tx1"/>
                </a:solidFill>
                <a:effectLst/>
                <a:latin typeface="+mn-lt"/>
                <a:ea typeface="Calibri"/>
                <a:cs typeface="Calibri"/>
                <a:sym typeface="Calibri"/>
              </a:rPr>
              <a:t> 310]; </a:t>
            </a:r>
            <a:r>
              <a:rPr lang="en-GB" sz="1200" b="0" i="0" u="none" strike="noStrike" kern="1200" cap="none" baseline="0" dirty="0" err="1">
                <a:solidFill>
                  <a:schemeClr val="tx1"/>
                </a:solidFill>
                <a:effectLst/>
                <a:latin typeface="+mn-lt"/>
                <a:ea typeface="Calibri"/>
                <a:cs typeface="Calibri"/>
                <a:sym typeface="Calibri"/>
              </a:rPr>
              <a:t>marca</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marcar</a:t>
            </a:r>
            <a:r>
              <a:rPr lang="en-GB" sz="1200" b="0" i="0" u="none" strike="noStrike" kern="1200" cap="none" baseline="0" dirty="0">
                <a:solidFill>
                  <a:schemeClr val="tx1"/>
                </a:solidFill>
                <a:effectLst/>
                <a:latin typeface="+mn-lt"/>
                <a:ea typeface="Calibri"/>
                <a:cs typeface="Calibri"/>
                <a:sym typeface="Calibri"/>
              </a:rPr>
              <a:t> 993]; </a:t>
            </a:r>
            <a:r>
              <a:rPr lang="en-GB" sz="1200" b="0" i="0" u="none" strike="noStrike" kern="1200" cap="none" baseline="0" dirty="0" err="1">
                <a:solidFill>
                  <a:schemeClr val="tx1"/>
                </a:solidFill>
                <a:effectLst/>
                <a:latin typeface="+mn-lt"/>
                <a:ea typeface="Calibri"/>
                <a:cs typeface="Calibri"/>
                <a:sym typeface="Calibri"/>
              </a:rPr>
              <a:t>fuerte</a:t>
            </a:r>
            <a:r>
              <a:rPr lang="en-GB" sz="1200" b="0" i="0" u="none" strike="noStrike" kern="1200" cap="none" baseline="0" dirty="0">
                <a:solidFill>
                  <a:schemeClr val="tx1"/>
                </a:solidFill>
                <a:effectLst/>
                <a:latin typeface="+mn-lt"/>
                <a:ea typeface="Calibri"/>
                <a:cs typeface="Calibri"/>
                <a:sym typeface="Calibri"/>
              </a:rPr>
              <a:t> [435]; </a:t>
            </a:r>
            <a:r>
              <a:rPr lang="en-GB" sz="1200" b="0" i="0" u="none" strike="noStrike" kern="1200" cap="none" baseline="0" dirty="0" err="1">
                <a:solidFill>
                  <a:schemeClr val="tx1"/>
                </a:solidFill>
                <a:effectLst/>
                <a:latin typeface="+mn-lt"/>
                <a:ea typeface="Calibri"/>
                <a:cs typeface="Calibri"/>
                <a:sym typeface="Calibri"/>
              </a:rPr>
              <a:t>verdadero</a:t>
            </a:r>
            <a:r>
              <a:rPr lang="en-GB" sz="1200" b="0" i="0" u="none" strike="noStrike" kern="1200" cap="none" baseline="0" dirty="0">
                <a:solidFill>
                  <a:schemeClr val="tx1"/>
                </a:solidFill>
                <a:effectLst/>
                <a:latin typeface="+mn-lt"/>
                <a:ea typeface="Calibri"/>
                <a:cs typeface="Calibri"/>
                <a:sym typeface="Calibri"/>
              </a:rPr>
              <a:t> [558]; </a:t>
            </a:r>
            <a:r>
              <a:rPr lang="en-GB" sz="1200" b="0" i="0" u="none" strike="noStrike" kern="1200" cap="none" baseline="0" dirty="0" err="1">
                <a:solidFill>
                  <a:schemeClr val="tx1"/>
                </a:solidFill>
                <a:effectLst/>
                <a:latin typeface="+mn-lt"/>
                <a:ea typeface="Calibri"/>
                <a:cs typeface="Calibri"/>
                <a:sym typeface="Calibri"/>
              </a:rPr>
              <a:t>falso</a:t>
            </a:r>
            <a:r>
              <a:rPr lang="en-GB" sz="1200" b="0" i="0" u="none" strike="noStrike" kern="1200" cap="none" baseline="0" dirty="0">
                <a:solidFill>
                  <a:schemeClr val="tx1"/>
                </a:solidFill>
                <a:effectLst/>
                <a:latin typeface="+mn-lt"/>
                <a:ea typeface="Calibri"/>
                <a:cs typeface="Calibri"/>
                <a:sym typeface="Calibri"/>
              </a:rPr>
              <a:t> [1599]; </a:t>
            </a:r>
            <a:r>
              <a:rPr lang="en-GB" sz="1200" b="0" i="0" u="none" strike="noStrike" kern="1200" cap="none" baseline="0" dirty="0" err="1">
                <a:solidFill>
                  <a:schemeClr val="tx1"/>
                </a:solidFill>
                <a:effectLst/>
                <a:latin typeface="+mn-lt"/>
                <a:ea typeface="Calibri"/>
                <a:cs typeface="Calibri"/>
                <a:sym typeface="Calibri"/>
              </a:rPr>
              <a:t>listo</a:t>
            </a:r>
            <a:r>
              <a:rPr lang="en-GB" sz="1200" b="0" i="0" u="none" strike="noStrike" kern="1200" cap="none" baseline="0" dirty="0">
                <a:solidFill>
                  <a:schemeClr val="tx1"/>
                </a:solidFill>
                <a:effectLst/>
                <a:latin typeface="+mn-lt"/>
                <a:ea typeface="Calibri"/>
                <a:cs typeface="Calibri"/>
                <a:sym typeface="Calibri"/>
              </a:rPr>
              <a:t> [1684]; </a:t>
            </a:r>
            <a:r>
              <a:rPr lang="en-GB" sz="1200" b="0" i="0" u="none" strike="noStrike" kern="1200" cap="none" baseline="0" dirty="0" err="1">
                <a:solidFill>
                  <a:schemeClr val="tx1"/>
                </a:solidFill>
                <a:effectLst/>
                <a:latin typeface="+mn-lt"/>
                <a:ea typeface="Calibri"/>
                <a:cs typeface="Calibri"/>
                <a:sym typeface="Calibri"/>
              </a:rPr>
              <a:t>correcto</a:t>
            </a:r>
            <a:r>
              <a:rPr lang="en-GB" sz="1200" b="0" i="0" u="none" strike="noStrike" kern="1200" cap="none" baseline="0" dirty="0">
                <a:solidFill>
                  <a:schemeClr val="tx1"/>
                </a:solidFill>
                <a:effectLst/>
                <a:latin typeface="+mn-lt"/>
                <a:ea typeface="Calibri"/>
                <a:cs typeface="Calibri"/>
                <a:sym typeface="Calibri"/>
              </a:rPr>
              <a:t> [1467]; </a:t>
            </a:r>
            <a:r>
              <a:rPr lang="en-GB" sz="1200" b="0" i="0" u="none" strike="noStrike" kern="1200" cap="none" baseline="0" dirty="0" err="1">
                <a:solidFill>
                  <a:schemeClr val="tx1"/>
                </a:solidFill>
                <a:effectLst/>
                <a:latin typeface="+mn-lt"/>
                <a:ea typeface="Calibri"/>
                <a:cs typeface="Calibri"/>
                <a:sym typeface="Calibri"/>
              </a:rPr>
              <a:t>electrónico</a:t>
            </a:r>
            <a:r>
              <a:rPr lang="en-GB" sz="1200" b="0" i="0" u="none" strike="noStrike" kern="1200" cap="none" baseline="0" dirty="0">
                <a:solidFill>
                  <a:schemeClr val="tx1"/>
                </a:solidFill>
                <a:effectLst/>
                <a:latin typeface="+mn-lt"/>
                <a:ea typeface="Calibri"/>
                <a:cs typeface="Calibri"/>
                <a:sym typeface="Calibri"/>
              </a:rPr>
              <a:t> [1619]; </a:t>
            </a:r>
            <a:r>
              <a:rPr lang="en-GB" sz="1200" b="0" i="0" u="none" strike="noStrike" kern="1200" cap="none" baseline="0" dirty="0" err="1">
                <a:solidFill>
                  <a:schemeClr val="tx1"/>
                </a:solidFill>
                <a:effectLst/>
                <a:latin typeface="+mn-lt"/>
                <a:ea typeface="Calibri"/>
                <a:cs typeface="Calibri"/>
                <a:sym typeface="Calibri"/>
              </a:rPr>
              <a:t>perdón</a:t>
            </a:r>
            <a:r>
              <a:rPr lang="en-GB" sz="1200" b="0" i="0" u="none" strike="noStrike" kern="1200" cap="none" baseline="0" dirty="0">
                <a:solidFill>
                  <a:schemeClr val="tx1"/>
                </a:solidFill>
                <a:effectLst/>
                <a:latin typeface="+mn-lt"/>
                <a:ea typeface="Calibri"/>
                <a:cs typeface="Calibri"/>
                <a:sym typeface="Calibri"/>
              </a:rPr>
              <a:t> [1729]</a:t>
            </a:r>
            <a:endParaRPr lang="en-GB" sz="1200" b="1" i="0" u="none" strike="noStrike" kern="1200" cap="none" dirty="0">
              <a:solidFill>
                <a:schemeClr val="tx1"/>
              </a:solidFill>
              <a:effectLst/>
              <a:latin typeface="+mn-lt"/>
              <a:ea typeface="+mn-ea"/>
              <a:cs typeface="+mn-cs"/>
              <a:sym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a:t>
            </a:r>
            <a:r>
              <a:rPr lang="en-GB" baseline="0" dirty="0"/>
              <a:t>minutes</a:t>
            </a:r>
          </a:p>
          <a:p>
            <a:endParaRPr lang="en-US" b="1" dirty="0"/>
          </a:p>
          <a:p>
            <a:r>
              <a:rPr lang="en-US" b="1" dirty="0"/>
              <a:t>Aim: </a:t>
            </a:r>
            <a:r>
              <a:rPr lang="en-US" b="0"/>
              <a:t>to </a:t>
            </a:r>
            <a:r>
              <a:rPr lang="es-ES" b="0"/>
              <a:t>practise </a:t>
            </a:r>
            <a:r>
              <a:rPr lang="es-ES" b="0" baseline="0"/>
              <a:t>using the written accent to accurately read aloud and spell words with penultimate and final syllable stress</a:t>
            </a: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indent="-228600">
              <a:buAutoNum type="arabicPeriod"/>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teacher explains to students that they will be working in pairs. </a:t>
            </a:r>
          </a:p>
          <a:p>
            <a:pPr marL="228600" indent="-228600">
              <a:buAutoNum type="arabicPeriod"/>
            </a:pPr>
            <a:r>
              <a:rPr lang="en-GB" sz="1200" kern="1200" baseline="0" dirty="0">
                <a:solidFill>
                  <a:schemeClr val="tx1"/>
                </a:solidFill>
                <a:effectLst/>
                <a:latin typeface="+mn-lt"/>
                <a:ea typeface="+mn-ea"/>
                <a:cs typeface="+mn-cs"/>
              </a:rPr>
              <a:t>Student </a:t>
            </a:r>
            <a:r>
              <a:rPr lang="en-GB" sz="1200" kern="1200" baseline="0">
                <a:solidFill>
                  <a:schemeClr val="tx1"/>
                </a:solidFill>
                <a:effectLst/>
                <a:latin typeface="+mn-lt"/>
                <a:ea typeface="+mn-ea"/>
                <a:cs typeface="+mn-cs"/>
              </a:rPr>
              <a:t>A reads </a:t>
            </a:r>
            <a:r>
              <a:rPr lang="en-GB" sz="1200" kern="1200" baseline="0" dirty="0">
                <a:solidFill>
                  <a:schemeClr val="tx1"/>
                </a:solidFill>
                <a:effectLst/>
                <a:latin typeface="+mn-lt"/>
                <a:ea typeface="+mn-ea"/>
                <a:cs typeface="+mn-cs"/>
              </a:rPr>
              <a:t>words aloud from their speaking cards, taking care to stress the correct syllable.</a:t>
            </a:r>
          </a:p>
          <a:p>
            <a:pPr marL="228600" indent="-228600">
              <a:buAutoNum type="arabicPeriod"/>
            </a:pPr>
            <a:r>
              <a:rPr lang="en-GB" sz="1200" kern="1200" baseline="0" dirty="0">
                <a:solidFill>
                  <a:schemeClr val="tx1"/>
                </a:solidFill>
                <a:effectLst/>
                <a:latin typeface="+mn-lt"/>
                <a:ea typeface="+mn-ea"/>
                <a:cs typeface="+mn-cs"/>
              </a:rPr>
              <a:t>Student B listens and decides if the </a:t>
            </a:r>
            <a:r>
              <a:rPr lang="en-GB" sz="1200" kern="1200" baseline="0">
                <a:solidFill>
                  <a:schemeClr val="tx1"/>
                </a:solidFill>
                <a:effectLst/>
                <a:latin typeface="+mn-lt"/>
                <a:ea typeface="+mn-ea"/>
                <a:cs typeface="+mn-cs"/>
              </a:rPr>
              <a:t>word needs </a:t>
            </a:r>
            <a:r>
              <a:rPr lang="en-GB" sz="1200" kern="1200" baseline="0" dirty="0">
                <a:solidFill>
                  <a:schemeClr val="tx1"/>
                </a:solidFill>
                <a:effectLst/>
                <a:latin typeface="+mn-lt"/>
                <a:ea typeface="+mn-ea"/>
                <a:cs typeface="+mn-cs"/>
              </a:rPr>
              <a:t>an accent (</a:t>
            </a:r>
            <a:r>
              <a:rPr lang="en-GB" sz="1200" kern="1200" baseline="0">
                <a:solidFill>
                  <a:schemeClr val="tx1"/>
                </a:solidFill>
                <a:effectLst/>
                <a:latin typeface="+mn-lt"/>
                <a:ea typeface="+mn-ea"/>
                <a:cs typeface="+mn-cs"/>
              </a:rPr>
              <a:t>these are displayed </a:t>
            </a:r>
            <a:r>
              <a:rPr lang="en-GB" sz="1200" kern="1200" baseline="0" dirty="0">
                <a:solidFill>
                  <a:schemeClr val="tx1"/>
                </a:solidFill>
                <a:effectLst/>
                <a:latin typeface="+mn-lt"/>
                <a:ea typeface="+mn-ea"/>
                <a:cs typeface="+mn-cs"/>
              </a:rPr>
              <a:t>on the board </a:t>
            </a:r>
            <a:r>
              <a:rPr lang="en-GB" sz="1200" kern="1200" baseline="0">
                <a:solidFill>
                  <a:schemeClr val="tx1"/>
                </a:solidFill>
                <a:effectLst/>
                <a:latin typeface="+mn-lt"/>
                <a:ea typeface="+mn-ea"/>
                <a:cs typeface="+mn-cs"/>
              </a:rPr>
              <a:t>without accents during the activity), </a:t>
            </a:r>
            <a:r>
              <a:rPr lang="en-GB" sz="1200" kern="1200" baseline="0" dirty="0">
                <a:solidFill>
                  <a:schemeClr val="tx1"/>
                </a:solidFill>
                <a:effectLst/>
                <a:latin typeface="+mn-lt"/>
                <a:ea typeface="+mn-ea"/>
                <a:cs typeface="+mn-cs"/>
              </a:rPr>
              <a:t>based on the stress position.</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Students swap roles.</a:t>
            </a:r>
          </a:p>
          <a:p>
            <a:pPr marL="228600" indent="-228600">
              <a:buAutoNum type="arabicPeriod"/>
            </a:pPr>
            <a:r>
              <a:rPr lang="en-GB" sz="1200" kern="1200" baseline="0" dirty="0">
                <a:solidFill>
                  <a:schemeClr val="tx1"/>
                </a:solidFill>
                <a:effectLst/>
                <a:latin typeface="+mn-lt"/>
                <a:ea typeface="+mn-ea"/>
                <a:cs typeface="+mn-cs"/>
              </a:rPr>
              <a:t>One click reveals the answers for Student A. Another reveals the answers for student </a:t>
            </a:r>
            <a:r>
              <a:rPr lang="en-GB" sz="1200" kern="1200" baseline="0">
                <a:solidFill>
                  <a:schemeClr val="tx1"/>
                </a:solidFill>
                <a:effectLst/>
                <a:latin typeface="+mn-lt"/>
                <a:ea typeface="+mn-ea"/>
                <a:cs typeface="+mn-cs"/>
              </a:rPr>
              <a:t>B.</a:t>
            </a:r>
          </a:p>
          <a:p>
            <a:pPr marL="228600" indent="-228600">
              <a:buAutoNum type="arabicPeriod"/>
            </a:pPr>
            <a:endParaRPr lang="en-GB" sz="1200" kern="1200" baseline="0">
              <a:solidFill>
                <a:schemeClr val="tx1"/>
              </a:solidFill>
              <a:effectLst/>
              <a:latin typeface="+mn-lt"/>
              <a:ea typeface="+mn-ea"/>
              <a:cs typeface="+mn-cs"/>
            </a:endParaRPr>
          </a:p>
          <a:p>
            <a:pPr marL="0" indent="0">
              <a:buNone/>
            </a:pPr>
            <a:r>
              <a:rPr lang="en-GB" sz="1200" b="1" kern="1200" baseline="0">
                <a:solidFill>
                  <a:schemeClr val="tx1"/>
                </a:solidFill>
                <a:effectLst/>
                <a:latin typeface="+mn-lt"/>
                <a:ea typeface="+mn-ea"/>
                <a:cs typeface="+mn-cs"/>
              </a:rPr>
              <a:t>Note:</a:t>
            </a:r>
            <a:r>
              <a:rPr lang="en-GB" sz="1200" b="0" kern="1200" baseline="0">
                <a:solidFill>
                  <a:schemeClr val="tx1"/>
                </a:solidFill>
                <a:effectLst/>
                <a:latin typeface="+mn-lt"/>
                <a:ea typeface="+mn-ea"/>
                <a:cs typeface="+mn-cs"/>
              </a:rPr>
              <a:t> it may be possible for some students to recall whether these words have an accent or not, given that they were taught in Year 7. In this sense, the activity doubles up as vocabulary revisiting. To give students a greater challenge, high-frequency </a:t>
            </a:r>
            <a:r>
              <a:rPr lang="en-GB" sz="1200" b="0" i="1" kern="1200" baseline="0">
                <a:solidFill>
                  <a:schemeClr val="tx1"/>
                </a:solidFill>
                <a:effectLst/>
                <a:latin typeface="+mn-lt"/>
                <a:ea typeface="+mn-ea"/>
                <a:cs typeface="+mn-cs"/>
              </a:rPr>
              <a:t>unknown </a:t>
            </a:r>
            <a:r>
              <a:rPr lang="en-GB" sz="1200" b="0" i="0" kern="1200" baseline="0">
                <a:solidFill>
                  <a:schemeClr val="tx1"/>
                </a:solidFill>
                <a:effectLst/>
                <a:latin typeface="+mn-lt"/>
                <a:ea typeface="+mn-ea"/>
                <a:cs typeface="+mn-cs"/>
              </a:rPr>
              <a:t>words could also be used in the activity.</a:t>
            </a:r>
            <a:endParaRPr lang="en-GB" sz="1200" b="1" kern="1200" baseline="0" dirty="0">
              <a:solidFill>
                <a:schemeClr val="tx1"/>
              </a:solidFill>
              <a:effectLst/>
              <a:latin typeface="+mn-lt"/>
              <a:ea typeface="+mn-ea"/>
              <a:cs typeface="+mn-cs"/>
            </a:endParaRPr>
          </a:p>
          <a:p>
            <a:pPr marL="228600" indent="-228600">
              <a:buAutoNum type="arabicPeriod"/>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81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DO NOT DISPLAY DURING ACTIVITY</a:t>
            </a:r>
          </a:p>
          <a:p>
            <a:r>
              <a:rPr lang="en-GB" b="0" baseline="0"/>
              <a:t>A printable version of these cards is available with the resource.</a:t>
            </a:r>
            <a:endParaRPr lang="en-GB" b="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613352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0" i="0" dirty="0"/>
          </a:p>
          <a:p>
            <a:r>
              <a:rPr lang="en-US" b="1" i="0" dirty="0"/>
              <a:t>Aim</a:t>
            </a:r>
            <a:r>
              <a:rPr lang="en-US" b="1" i="0"/>
              <a:t>: </a:t>
            </a:r>
            <a:r>
              <a:rPr lang="en-US" b="0" i="0" baseline="0"/>
              <a:t>to revisit Y7 vocabulary receptively and productively in the oral modality</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write 1-12 in their exercise books. They listen to the recording and write the letter of the words that they hear in the order that they hear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Answers are shown by clicking.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Then, students work in pairs,</a:t>
            </a:r>
            <a:r>
              <a:rPr lang="en-GB" baseline="0" dirty="0"/>
              <a:t> </a:t>
            </a:r>
            <a:r>
              <a:rPr lang="en-GB" dirty="0"/>
              <a:t>one student says a letter corresponding to one of the pictures and the other student produces that word aloud in Spanish. This will ensure that students also practise productive</a:t>
            </a:r>
            <a:r>
              <a:rPr lang="en-GB" baseline="0" dirty="0"/>
              <a:t> oral recall.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a:t>
            </a:r>
          </a:p>
          <a:p>
            <a:pPr marL="228600" indent="-228600">
              <a:buAutoNum type="arabicPeriod"/>
            </a:pPr>
            <a:r>
              <a:rPr lang="en-GB"/>
              <a:t>el trabajo</a:t>
            </a:r>
          </a:p>
          <a:p>
            <a:pPr marL="228600" indent="-228600">
              <a:buAutoNum type="arabicPeriod"/>
            </a:pPr>
            <a:r>
              <a:rPr lang="en-GB"/>
              <a:t>el tiempo</a:t>
            </a:r>
          </a:p>
          <a:p>
            <a:pPr marL="228600" indent="-228600">
              <a:buAutoNum type="arabicPeriod"/>
            </a:pPr>
            <a:r>
              <a:rPr lang="en-GB"/>
              <a:t>la mujer</a:t>
            </a:r>
          </a:p>
          <a:p>
            <a:pPr marL="228600" indent="-228600">
              <a:buAutoNum type="arabicPeriod"/>
            </a:pPr>
            <a:r>
              <a:rPr lang="en-GB"/>
              <a:t>mañana</a:t>
            </a:r>
          </a:p>
          <a:p>
            <a:pPr marL="228600" indent="-228600">
              <a:buAutoNum type="arabicPeriod"/>
            </a:pPr>
            <a:r>
              <a:rPr lang="en-GB"/>
              <a:t>la pelicula</a:t>
            </a:r>
          </a:p>
          <a:p>
            <a:pPr marL="228600" indent="-228600">
              <a:buAutoNum type="arabicPeriod"/>
            </a:pPr>
            <a:r>
              <a:rPr lang="en-GB"/>
              <a:t>doy</a:t>
            </a:r>
          </a:p>
          <a:p>
            <a:pPr marL="228600" indent="-228600">
              <a:buAutoNum type="arabicPeriod"/>
            </a:pPr>
            <a:r>
              <a:rPr lang="en-GB"/>
              <a:t>el ordenador</a:t>
            </a:r>
          </a:p>
          <a:p>
            <a:pPr marL="228600" indent="-228600">
              <a:buAutoNum type="arabicPeriod"/>
            </a:pPr>
            <a:r>
              <a:rPr lang="en-GB"/>
              <a:t>el dibujo</a:t>
            </a:r>
          </a:p>
          <a:p>
            <a:pPr marL="228600" indent="-228600">
              <a:buAutoNum type="arabicPeriod"/>
            </a:pPr>
            <a:r>
              <a:rPr lang="en-GB"/>
              <a:t>la silla</a:t>
            </a:r>
          </a:p>
          <a:p>
            <a:pPr marL="228600" indent="-228600">
              <a:buAutoNum type="arabicPeriod"/>
            </a:pPr>
            <a:r>
              <a:rPr lang="en-GB"/>
              <a:t>el</a:t>
            </a:r>
            <a:r>
              <a:rPr lang="en-GB" baseline="0"/>
              <a:t> hombre</a:t>
            </a:r>
          </a:p>
          <a:p>
            <a:pPr marL="228600" indent="-228600">
              <a:buAutoNum type="arabicPeriod"/>
            </a:pPr>
            <a:r>
              <a:rPr lang="en-GB" baseline="0"/>
              <a:t>la letra</a:t>
            </a:r>
          </a:p>
          <a:p>
            <a:pPr marL="228600" indent="-228600">
              <a:buAutoNum type="arabicPeriod"/>
            </a:pPr>
            <a:r>
              <a:rPr lang="en-GB" baseline="0"/>
              <a:t>la frase</a:t>
            </a:r>
            <a:endParaRPr lang="en-GB"/>
          </a:p>
          <a:p>
            <a:pPr marL="228600" indent="-228600">
              <a:buAutoNum type="arabicPeriod"/>
            </a:pPr>
            <a:endParaRPr lang="en-GB"/>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724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kern="1200" dirty="0">
                <a:solidFill>
                  <a:schemeClr val="tx1"/>
                </a:solidFill>
                <a:effectLst/>
                <a:latin typeface="+mn-lt"/>
                <a:ea typeface="+mn-ea"/>
                <a:cs typeface="+mn-cs"/>
              </a:rPr>
              <a:t>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and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singular forms of present </a:t>
            </a:r>
            <a:r>
              <a:rPr lang="es-ES" sz="1200" kern="1200" dirty="0">
                <a:solidFill>
                  <a:schemeClr val="tx1"/>
                </a:solidFill>
                <a:effectLst/>
                <a:latin typeface="+mn-lt"/>
                <a:ea typeface="+mn-ea"/>
                <a:cs typeface="+mn-cs"/>
              </a:rPr>
              <a:t>tense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er</a:t>
            </a:r>
            <a:r>
              <a:rPr lang="es-ES" sz="1200" kern="1200" dirty="0">
                <a:solidFill>
                  <a:schemeClr val="tx1"/>
                </a:solidFill>
                <a:effectLst/>
                <a:latin typeface="+mn-lt"/>
                <a:ea typeface="+mn-ea"/>
                <a:cs typeface="+mn-cs"/>
              </a:rPr>
              <a:t> and –ir </a:t>
            </a:r>
            <a:r>
              <a:rPr lang="es-ES" sz="1200" kern="1200" dirty="0" err="1">
                <a:solidFill>
                  <a:schemeClr val="tx1"/>
                </a:solidFill>
                <a:effectLst/>
                <a:latin typeface="+mn-lt"/>
                <a:ea typeface="+mn-ea"/>
                <a:cs typeface="+mn-cs"/>
              </a:rPr>
              <a:t>verbs</a:t>
            </a:r>
            <a:r>
              <a:rPr lang="es-ES"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751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kern="1200" dirty="0">
                <a:solidFill>
                  <a:schemeClr val="tx1"/>
                </a:solidFill>
                <a:effectLst/>
                <a:latin typeface="+mn-lt"/>
                <a:ea typeface="+mn-ea"/>
                <a:cs typeface="+mn-cs"/>
              </a:rPr>
              <a:t>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plural forms of present </a:t>
            </a:r>
            <a:r>
              <a:rPr lang="es-ES" sz="1200" kern="1200" dirty="0">
                <a:solidFill>
                  <a:schemeClr val="tx1"/>
                </a:solidFill>
                <a:effectLst/>
                <a:latin typeface="+mn-lt"/>
                <a:ea typeface="+mn-ea"/>
                <a:cs typeface="+mn-cs"/>
              </a:rPr>
              <a:t>tense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er</a:t>
            </a:r>
            <a:r>
              <a:rPr lang="es-ES" sz="1200" kern="1200" dirty="0">
                <a:solidFill>
                  <a:schemeClr val="tx1"/>
                </a:solidFill>
                <a:effectLst/>
                <a:latin typeface="+mn-lt"/>
                <a:ea typeface="+mn-ea"/>
                <a:cs typeface="+mn-cs"/>
              </a:rPr>
              <a:t> and –ir </a:t>
            </a:r>
            <a:r>
              <a:rPr lang="es-ES" sz="1200" kern="1200" dirty="0" err="1">
                <a:solidFill>
                  <a:schemeClr val="tx1"/>
                </a:solidFill>
                <a:effectLst/>
                <a:latin typeface="+mn-lt"/>
                <a:ea typeface="+mn-ea"/>
                <a:cs typeface="+mn-cs"/>
              </a:rPr>
              <a:t>verbs</a:t>
            </a:r>
            <a:r>
              <a:rPr lang="es-ES"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84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a:t>to recap </a:t>
            </a:r>
            <a:r>
              <a:rPr lang="en-US" b="0" dirty="0"/>
              <a:t>the use of present tense in Spanish to express </a:t>
            </a:r>
            <a:r>
              <a:rPr lang="en-US" b="0"/>
              <a:t>routine events vs ongoing events (events</a:t>
            </a:r>
            <a:r>
              <a:rPr lang="en-US" b="0" baseline="0"/>
              <a:t> in progress)</a:t>
            </a:r>
            <a:endParaRPr lang="en-US" b="0" dirty="0"/>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75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a:t>consolidate understanding</a:t>
            </a:r>
            <a:r>
              <a:rPr lang="en-US" b="0" baseline="0"/>
              <a:t> of the </a:t>
            </a:r>
            <a:r>
              <a:rPr lang="en-US" b="0"/>
              <a:t>2</a:t>
            </a:r>
            <a:r>
              <a:rPr lang="en-US" b="0" baseline="30000"/>
              <a:t>nd</a:t>
            </a:r>
            <a:r>
              <a:rPr lang="en-US" b="0"/>
              <a:t> </a:t>
            </a:r>
            <a:r>
              <a:rPr lang="en-US" b="0" dirty="0"/>
              <a:t>person singular and 1</a:t>
            </a:r>
            <a:r>
              <a:rPr lang="en-US" b="0" baseline="30000" dirty="0"/>
              <a:t>st</a:t>
            </a:r>
            <a:r>
              <a:rPr lang="en-US" b="0" dirty="0"/>
              <a:t> person singular and plural in present </a:t>
            </a:r>
            <a:r>
              <a:rPr lang="en-US" b="0"/>
              <a:t>tense –</a:t>
            </a:r>
            <a:r>
              <a:rPr lang="en-US" b="0" dirty="0" err="1"/>
              <a:t>ar</a:t>
            </a:r>
            <a:r>
              <a:rPr lang="en-US" b="0" dirty="0"/>
              <a:t>, –er and –</a:t>
            </a:r>
            <a:r>
              <a:rPr lang="en-US" b="0" dirty="0" err="1"/>
              <a:t>ir</a:t>
            </a:r>
            <a:r>
              <a:rPr lang="en-US" b="0" dirty="0"/>
              <a:t> verbs; </a:t>
            </a:r>
            <a:r>
              <a:rPr lang="en-US" b="0"/>
              <a:t>to support students’ understanding</a:t>
            </a:r>
            <a:r>
              <a:rPr lang="en-US" b="0" baseline="0"/>
              <a:t> of the </a:t>
            </a:r>
            <a:r>
              <a:rPr lang="en-US" b="0"/>
              <a:t>language </a:t>
            </a:r>
            <a:r>
              <a:rPr lang="en-US" b="0" dirty="0"/>
              <a:t>that</a:t>
            </a:r>
            <a:r>
              <a:rPr lang="en-US" b="0" baseline="0" dirty="0"/>
              <a:t> they will encounter in </a:t>
            </a:r>
            <a:r>
              <a:rPr lang="en-US" b="0" baseline="0"/>
              <a:t>the </a:t>
            </a:r>
            <a:r>
              <a:rPr lang="en-US" b="0"/>
              <a:t>listening activity</a:t>
            </a:r>
            <a:r>
              <a:rPr lang="en-US" b="0" baseline="0"/>
              <a:t> on the next slide.</a:t>
            </a:r>
            <a:endParaRPr lang="en-US" b="0" baseline="0" dirty="0"/>
          </a:p>
          <a:p>
            <a:endParaRPr lang="en-US" b="1" dirty="0"/>
          </a:p>
          <a:p>
            <a:r>
              <a:rPr lang="en-US" b="1" dirty="0"/>
              <a:t>Procedure:</a:t>
            </a:r>
          </a:p>
          <a:p>
            <a:pPr marL="228600" indent="-228600">
              <a:buAutoNum type="arabicPeriod"/>
            </a:pPr>
            <a:r>
              <a:rPr lang="en-US" b="0" dirty="0"/>
              <a:t>Students read some extracts from the following listening activity and tick whether the verb refers to ‘I’, ‘you’ or ‘we’.</a:t>
            </a:r>
          </a:p>
          <a:p>
            <a:pPr marL="228600" indent="-228600">
              <a:buAutoNum type="arabicPeriod"/>
            </a:pPr>
            <a:r>
              <a:rPr lang="en-US" b="0" dirty="0"/>
              <a:t>Answers are shown by clicking</a:t>
            </a:r>
            <a:r>
              <a:rPr lang="en-US" b="0" baseline="0" dirty="0"/>
              <a:t> one by one.</a:t>
            </a:r>
          </a:p>
          <a:p>
            <a:pPr marL="0" indent="0">
              <a:buNone/>
            </a:pPr>
            <a:endParaRPr lang="en-US" b="0" baseline="0" dirty="0"/>
          </a:p>
          <a:p>
            <a:pPr marL="0" indent="0">
              <a:buNone/>
            </a:pPr>
            <a:r>
              <a:rPr lang="en-US" b="1" baseline="0"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 range of features are brought together for practice here (rather than a single ‘</a:t>
            </a:r>
            <a:r>
              <a:rPr lang="en-US" b="0" baseline="0"/>
              <a:t>pair’ that is ) </a:t>
            </a:r>
            <a:r>
              <a:rPr lang="en-US" b="0" baseline="0" dirty="0"/>
              <a:t>as they have been </a:t>
            </a:r>
            <a:r>
              <a:rPr lang="en-US" b="0" baseline="0" dirty="0" err="1"/>
              <a:t>practised</a:t>
            </a:r>
            <a:r>
              <a:rPr lang="en-US" b="0" baseline="0" dirty="0"/>
              <a:t> extensively since Year 7 and early Year 8.</a:t>
            </a:r>
          </a:p>
          <a:p>
            <a:pPr marL="228600" indent="-228600">
              <a:buAutoNum type="arabicPeriod"/>
            </a:pPr>
            <a:r>
              <a:rPr lang="en-US" b="0" baseline="0" dirty="0"/>
              <a:t>The speech bubbles aren’t numbered, so students need to look carefully at the vocabulary in order to decide if it matches the question.</a:t>
            </a:r>
          </a:p>
          <a:p>
            <a:pPr marL="228600" indent="-228600">
              <a:buAutoNum type="arabicPeriod"/>
            </a:pPr>
            <a:r>
              <a:rPr lang="en-US" b="0" baseline="0" dirty="0"/>
              <a:t>A gloss is given for ‘</a:t>
            </a:r>
            <a:r>
              <a:rPr lang="en-US" b="0" baseline="0" dirty="0" err="1"/>
              <a:t>caja</a:t>
            </a:r>
            <a:r>
              <a:rPr lang="en-US" b="0" baseline="0" dirty="0"/>
              <a:t>’ as the word is known, but used here with a new meaning.</a:t>
            </a:r>
          </a:p>
          <a:p>
            <a:pPr marL="0" indent="0">
              <a:buNone/>
            </a:pP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653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show understanding of the broad</a:t>
            </a:r>
            <a:r>
              <a:rPr lang="en-US" b="0" baseline="0" dirty="0"/>
              <a:t> meaning of the text by putting the sentences in chronological order.</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the text and write the letter of the sentence in the order in which they hear the actions. Students can just write the numbers 1-10 in their books, and then the letter.</a:t>
            </a:r>
          </a:p>
          <a:p>
            <a:pPr marL="228600" indent="-228600">
              <a:buAutoNum type="arabicPeriod"/>
            </a:pPr>
            <a:r>
              <a:rPr lang="en-US" b="0" dirty="0"/>
              <a:t>Answers are shown by clicking.</a:t>
            </a:r>
          </a:p>
          <a:p>
            <a:pPr marL="228600" indent="-228600">
              <a:buAutoNum type="arabicPeriod"/>
            </a:pPr>
            <a:r>
              <a:rPr lang="en-US" b="0" dirty="0"/>
              <a:t>After</a:t>
            </a:r>
            <a:r>
              <a:rPr lang="en-US" b="0" baseline="0" dirty="0"/>
              <a:t> the last answer is shown, the next click shows a callout about Cervantes.</a:t>
            </a:r>
          </a:p>
          <a:p>
            <a:pPr marL="228600" indent="-228600">
              <a:buAutoNum type="arabicPeriod"/>
            </a:pPr>
            <a:r>
              <a:rPr lang="en-US" b="0" baseline="0" dirty="0"/>
              <a:t>Optionally, the text could be played again and more detailed questions could be asked about the text. For example, 1. What are they </a:t>
            </a:r>
            <a:r>
              <a:rPr lang="en-US" b="0" baseline="0" dirty="0" err="1"/>
              <a:t>organising</a:t>
            </a:r>
            <a:r>
              <a:rPr lang="en-US" b="0" baseline="0" dirty="0"/>
              <a:t>? 2. Which school subjects are mentioned? 3. Which jobs/tasks are mentioned? 4. What gets published and where?</a:t>
            </a:r>
            <a:endParaRPr lang="en-US" b="0" dirty="0"/>
          </a:p>
          <a:p>
            <a:pPr marL="0" indent="0">
              <a:buNone/>
            </a:pPr>
            <a:endParaRPr lang="en-US" b="0" dirty="0"/>
          </a:p>
          <a:p>
            <a:pPr marL="0" indent="0">
              <a:buNone/>
            </a:pPr>
            <a:r>
              <a:rPr lang="en-US" b="1" dirty="0"/>
              <a:t>Transcript:</a:t>
            </a:r>
          </a:p>
          <a:p>
            <a:pPr algn="l"/>
            <a:r>
              <a:rPr lang="x-none" sz="1200" dirty="0">
                <a:solidFill>
                  <a:schemeClr val="accent5">
                    <a:lumMod val="50000"/>
                  </a:schemeClr>
                </a:solidFill>
              </a:rPr>
              <a:t>En la escuela normalmente empezamos las clases a las nueve de la mañana, pero hoy celebramos un día especial, el Día del Libro, así que en este momento organizamos un mercado.</a:t>
            </a:r>
          </a:p>
          <a:p>
            <a:pPr algn="l"/>
            <a:r>
              <a:rPr lang="x-none" sz="1200" dirty="0">
                <a:solidFill>
                  <a:schemeClr val="accent5">
                    <a:lumMod val="50000"/>
                  </a:schemeClr>
                </a:solidFill>
              </a:rPr>
              <a:t>Cada lunes estudias ciencia y chino </a:t>
            </a:r>
            <a:r>
              <a:rPr lang="en-GB" sz="1200" dirty="0">
                <a:solidFill>
                  <a:schemeClr val="accent5">
                    <a:lumMod val="50000"/>
                  </a:schemeClr>
                </a:solidFill>
              </a:rPr>
              <a:t>y </a:t>
            </a:r>
            <a:r>
              <a:rPr lang="x-none" sz="1200" dirty="0">
                <a:solidFill>
                  <a:schemeClr val="accent5">
                    <a:lumMod val="50000"/>
                  </a:schemeClr>
                </a:solidFill>
              </a:rPr>
              <a:t>yo aprendo inglés y arte, aunque esta mañana dividimos unas tareas: ahora tú vendes los libros</a:t>
            </a:r>
            <a:r>
              <a:rPr lang="en-GB" sz="1200" dirty="0">
                <a:solidFill>
                  <a:schemeClr val="accent5">
                    <a:lumMod val="50000"/>
                  </a:schemeClr>
                </a:solidFill>
              </a:rPr>
              <a:t> y </a:t>
            </a:r>
            <a:r>
              <a:rPr lang="en-GB" sz="1200" dirty="0" err="1">
                <a:solidFill>
                  <a:schemeClr val="accent5">
                    <a:lumMod val="50000"/>
                  </a:schemeClr>
                </a:solidFill>
              </a:rPr>
              <a:t>yo</a:t>
            </a:r>
            <a:r>
              <a:rPr lang="en-GB" sz="1200" dirty="0">
                <a:solidFill>
                  <a:schemeClr val="accent5">
                    <a:lumMod val="50000"/>
                  </a:schemeClr>
                </a:solidFill>
              </a:rPr>
              <a:t> pongo el </a:t>
            </a:r>
            <a:r>
              <a:rPr lang="en-GB" sz="1200" dirty="0" err="1">
                <a:solidFill>
                  <a:schemeClr val="accent5">
                    <a:lumMod val="50000"/>
                  </a:schemeClr>
                </a:solidFill>
              </a:rPr>
              <a:t>dinero</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la </a:t>
            </a:r>
            <a:r>
              <a:rPr lang="en-GB" sz="1200" dirty="0" err="1">
                <a:solidFill>
                  <a:schemeClr val="accent5">
                    <a:lumMod val="50000"/>
                  </a:schemeClr>
                </a:solidFill>
              </a:rPr>
              <a:t>caja</a:t>
            </a:r>
            <a:r>
              <a:rPr lang="x-none" sz="1200" dirty="0">
                <a:solidFill>
                  <a:schemeClr val="accent5">
                    <a:lumMod val="50000"/>
                  </a:schemeClr>
                </a:solidFill>
              </a:rPr>
              <a:t>. Generalmente, en el Día del Libro leemos y escribimos historias. ¡Siempre publicas un poema en el periódico de la escuela!</a:t>
            </a:r>
            <a:endParaRPr lang="en-GB" sz="1200" dirty="0">
              <a:solidFill>
                <a:schemeClr val="accent5">
                  <a:lumMod val="50000"/>
                </a:schemeClr>
              </a:solidFill>
            </a:endParaRPr>
          </a:p>
          <a:p>
            <a:pPr algn="l"/>
            <a:endParaRPr lang="en-GB" sz="1200" b="0" dirty="0">
              <a:solidFill>
                <a:schemeClr val="accent5">
                  <a:lumMod val="50000"/>
                </a:schemeClr>
              </a:solidFill>
            </a:endParaRPr>
          </a:p>
          <a:p>
            <a:r>
              <a:rPr lang="en-GB" b="1" dirty="0"/>
              <a:t>Frequency of unknown words/cognates </a:t>
            </a:r>
            <a:r>
              <a:rPr lang="en-GB" b="1" baseline="0" dirty="0"/>
              <a:t>(1 is the most frequent word in Spanish):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o</a:t>
            </a:r>
            <a:r>
              <a:rPr lang="x-none" sz="1200" dirty="0">
                <a:solidFill>
                  <a:schemeClr val="accent5">
                    <a:lumMod val="50000"/>
                  </a:schemeClr>
                </a:solidFill>
              </a:rPr>
              <a:t>rden</a:t>
            </a:r>
            <a:r>
              <a:rPr lang="en-GB" sz="1200" dirty="0">
                <a:solidFill>
                  <a:schemeClr val="accent5">
                    <a:lumMod val="50000"/>
                  </a:schemeClr>
                </a:solidFill>
              </a:rPr>
              <a:t> [421]</a:t>
            </a:r>
            <a:endParaRPr lang="en-GB" b="1" baseline="0" dirty="0"/>
          </a:p>
          <a:p>
            <a:pPr algn="l"/>
            <a:endParaRPr lang="en-GB" sz="1200" b="0" dirty="0">
              <a:solidFill>
                <a:schemeClr val="accent5">
                  <a:lumMod val="50000"/>
                </a:schemeClr>
              </a:solidFill>
            </a:endParaRPr>
          </a:p>
          <a:p>
            <a:pPr algn="l"/>
            <a:r>
              <a:rPr lang="en-GB" sz="1200" b="0" dirty="0">
                <a:solidFill>
                  <a:schemeClr val="accent5">
                    <a:lumMod val="50000"/>
                  </a:schemeClr>
                </a:solidFill>
              </a:rPr>
              <a:t>Picture of Cervantes statue by Angeles Balaguer, free from https://</a:t>
            </a:r>
            <a:r>
              <a:rPr lang="en-GB" sz="1200" b="0" dirty="0" err="1">
                <a:solidFill>
                  <a:schemeClr val="accent5">
                    <a:lumMod val="50000"/>
                  </a:schemeClr>
                </a:solidFill>
              </a:rPr>
              <a:t>pixabay.com</a:t>
            </a:r>
            <a:r>
              <a:rPr lang="en-GB" sz="1200" b="0" dirty="0">
                <a:solidFill>
                  <a:schemeClr val="accent5">
                    <a:lumMod val="50000"/>
                  </a:schemeClr>
                </a:solidFill>
              </a:rPr>
              <a:t>/es/photos/cervantes-estatua-escultura-4823925/</a:t>
            </a:r>
          </a:p>
          <a:p>
            <a:pPr algn="l"/>
            <a:r>
              <a:rPr lang="en-GB" sz="1200" b="0" dirty="0">
                <a:solidFill>
                  <a:schemeClr val="accent5">
                    <a:lumMod val="50000"/>
                  </a:schemeClr>
                </a:solidFill>
              </a:rPr>
              <a:t>Picture of Don </a:t>
            </a:r>
            <a:r>
              <a:rPr lang="en-GB" sz="1200" b="0" dirty="0" err="1">
                <a:solidFill>
                  <a:schemeClr val="accent5">
                    <a:lumMod val="50000"/>
                  </a:schemeClr>
                </a:solidFill>
              </a:rPr>
              <a:t>Quijote</a:t>
            </a:r>
            <a:r>
              <a:rPr lang="en-GB" sz="1200" b="0" dirty="0">
                <a:solidFill>
                  <a:schemeClr val="accent5">
                    <a:lumMod val="50000"/>
                  </a:schemeClr>
                </a:solidFill>
              </a:rPr>
              <a:t> book by </a:t>
            </a:r>
            <a:r>
              <a:rPr lang="es-ES" sz="1200" b="0" i="0" kern="1200" dirty="0" err="1">
                <a:solidFill>
                  <a:schemeClr val="tx1"/>
                </a:solidFill>
                <a:effectLst/>
                <a:latin typeface="+mn-lt"/>
                <a:ea typeface="+mn-ea"/>
                <a:cs typeface="+mn-cs"/>
              </a:rPr>
              <a:t>Gayatri</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Malhotra</a:t>
            </a:r>
            <a:r>
              <a:rPr lang="es-ES" sz="1200" b="0" i="0" kern="1200" dirty="0">
                <a:solidFill>
                  <a:schemeClr val="tx1"/>
                </a:solidFill>
                <a:effectLst/>
                <a:latin typeface="+mn-lt"/>
                <a:ea typeface="+mn-ea"/>
                <a:cs typeface="+mn-cs"/>
              </a:rPr>
              <a:t>, free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https://</a:t>
            </a:r>
            <a:r>
              <a:rPr lang="es-ES" sz="1200" b="0" i="0" kern="1200" dirty="0" err="1">
                <a:solidFill>
                  <a:schemeClr val="tx1"/>
                </a:solidFill>
                <a:effectLst/>
                <a:latin typeface="+mn-lt"/>
                <a:ea typeface="+mn-ea"/>
                <a:cs typeface="+mn-cs"/>
              </a:rPr>
              <a:t>unsplash.com</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photos</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mkqrjhXgrCI</a:t>
            </a:r>
            <a:endParaRPr lang="en-GB" sz="1200" b="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929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x-none" b="1" dirty="0"/>
              <a:t>: </a:t>
            </a:r>
            <a:r>
              <a:rPr lang="en-GB" dirty="0"/>
              <a:t>5</a:t>
            </a:r>
            <a:r>
              <a:rPr lang="x-none" dirty="0"/>
              <a:t> min</a:t>
            </a:r>
            <a:r>
              <a:rPr lang="en-GB" dirty="0" err="1"/>
              <a:t>utes</a:t>
            </a:r>
            <a:endParaRPr lang="en-GB" dirty="0"/>
          </a:p>
          <a:p>
            <a:endParaRPr lang="en-GB" dirty="0"/>
          </a:p>
          <a:p>
            <a:r>
              <a:rPr lang="en-GB" b="1" dirty="0"/>
              <a:t>Aim</a:t>
            </a:r>
            <a:r>
              <a:rPr lang="en-GB" b="1"/>
              <a:t>: </a:t>
            </a:r>
            <a:r>
              <a:rPr lang="en-GB" b="0" dirty="0"/>
              <a:t>t</a:t>
            </a:r>
            <a:r>
              <a:rPr lang="en-GB"/>
              <a:t>o </a:t>
            </a:r>
            <a:r>
              <a:rPr lang="en-GB" dirty="0"/>
              <a:t>recall </a:t>
            </a:r>
            <a:r>
              <a:rPr lang="en-GB"/>
              <a:t>previously taught vocabulary</a:t>
            </a:r>
            <a:r>
              <a:rPr lang="en-GB" baseline="0"/>
              <a:t> in the oral modality.</a:t>
            </a:r>
            <a:endParaRPr lang="en-GB" dirty="0"/>
          </a:p>
          <a:p>
            <a:endParaRPr lang="en-GB" dirty="0"/>
          </a:p>
          <a:p>
            <a:r>
              <a:rPr lang="en-GB" b="1" dirty="0"/>
              <a:t>Procedure:</a:t>
            </a:r>
          </a:p>
          <a:p>
            <a:pPr marL="228600" indent="-228600">
              <a:buAutoNum type="arabicPeriod"/>
            </a:pPr>
            <a:r>
              <a:rPr lang="en-GB" dirty="0"/>
              <a:t>Ask students</a:t>
            </a:r>
            <a:r>
              <a:rPr lang="en-GB" baseline="0" dirty="0"/>
              <a:t> to </a:t>
            </a:r>
            <a:r>
              <a:rPr lang="x-none" dirty="0"/>
              <a:t>try to say the word in Spanish represented by each image. To encourage learners to recall </a:t>
            </a:r>
            <a:r>
              <a:rPr lang="x-none"/>
              <a:t>this vocabulary</a:t>
            </a:r>
            <a:r>
              <a:rPr lang="en-GB"/>
              <a:t> in Spanish,</a:t>
            </a:r>
            <a:r>
              <a:rPr lang="x-none"/>
              <a:t> </a:t>
            </a:r>
            <a:r>
              <a:rPr lang="x-none" dirty="0"/>
              <a:t>only the first letter of each word is provided.</a:t>
            </a:r>
            <a:endParaRPr lang="en-GB" dirty="0"/>
          </a:p>
          <a:p>
            <a:pPr marL="0" indent="0">
              <a:buNone/>
            </a:pPr>
            <a:endParaRPr lang="en-GB" dirty="0"/>
          </a:p>
          <a:p>
            <a:pPr marL="0" indent="0">
              <a:buNone/>
            </a:pPr>
            <a:r>
              <a:rPr lang="en-GB" b="1"/>
              <a:t>Notes</a:t>
            </a:r>
            <a:r>
              <a:rPr lang="en-GB" b="1" baseline="0"/>
              <a:t> (</a:t>
            </a:r>
            <a:r>
              <a:rPr lang="en-GB" b="1"/>
              <a:t>ideas for differentiation):</a:t>
            </a:r>
          </a:p>
          <a:p>
            <a:pPr marL="228600" indent="-228600">
              <a:buAutoNum type="arabicPeriod"/>
            </a:pPr>
            <a:r>
              <a:rPr lang="en-GB"/>
              <a:t>More </a:t>
            </a:r>
            <a:r>
              <a:rPr lang="en-GB" dirty="0"/>
              <a:t>letters could be </a:t>
            </a:r>
            <a:r>
              <a:rPr lang="en-GB"/>
              <a:t>added to each word</a:t>
            </a:r>
            <a:r>
              <a:rPr lang="en-GB" baseline="0"/>
              <a:t> </a:t>
            </a:r>
            <a:r>
              <a:rPr lang="en-GB"/>
              <a:t>by </a:t>
            </a:r>
            <a:r>
              <a:rPr lang="en-GB" dirty="0"/>
              <a:t>the</a:t>
            </a:r>
            <a:r>
              <a:rPr lang="en-GB" baseline="0" dirty="0"/>
              <a:t> teacher </a:t>
            </a:r>
            <a:r>
              <a:rPr lang="en-GB" baseline="0"/>
              <a:t>to support </a:t>
            </a:r>
            <a:r>
              <a:rPr lang="en-GB" baseline="0" dirty="0"/>
              <a:t>students</a:t>
            </a:r>
            <a:r>
              <a:rPr lang="en-GB" baseline="0"/>
              <a:t>’ recall, if appropriate. </a:t>
            </a:r>
          </a:p>
          <a:p>
            <a:pPr marL="228600" indent="-228600">
              <a:buAutoNum type="arabicPeriod"/>
            </a:pPr>
            <a:r>
              <a:rPr lang="en-GB" baseline="0"/>
              <a:t>Similarly</a:t>
            </a:r>
            <a:r>
              <a:rPr lang="en-GB" baseline="0" dirty="0"/>
              <a:t>, the starting letter could also be removed for a greater test</a:t>
            </a:r>
            <a:r>
              <a:rPr lang="en-GB" baseline="0"/>
              <a:t>. </a:t>
            </a:r>
          </a:p>
          <a:p>
            <a:pPr marL="228600" indent="-228600">
              <a:buAutoNum type="arabicPeriod"/>
            </a:pPr>
            <a:r>
              <a:rPr lang="en-GB" baseline="0"/>
              <a:t>This </a:t>
            </a:r>
            <a:r>
              <a:rPr lang="en-GB" baseline="0" dirty="0"/>
              <a:t>slide could be copied </a:t>
            </a:r>
            <a:r>
              <a:rPr lang="en-GB" baseline="0"/>
              <a:t>and used for receptive recall (i.e., Spanish words given, with English meaning missing). T</a:t>
            </a:r>
            <a:r>
              <a:rPr lang="en-US" sz="1200" kern="1200">
                <a:solidFill>
                  <a:schemeClr val="tx1"/>
                </a:solidFill>
                <a:effectLst/>
                <a:latin typeface="+mn-lt"/>
                <a:ea typeface="+mn-ea"/>
                <a:cs typeface="+mn-cs"/>
              </a:rPr>
              <a:t>his </a:t>
            </a:r>
            <a:r>
              <a:rPr lang="en-US" sz="1200" kern="1200" dirty="0">
                <a:solidFill>
                  <a:schemeClr val="tx1"/>
                </a:solidFill>
                <a:effectLst/>
                <a:latin typeface="+mn-lt"/>
                <a:ea typeface="+mn-ea"/>
                <a:cs typeface="+mn-cs"/>
              </a:rPr>
              <a:t>could be </a:t>
            </a:r>
            <a:r>
              <a:rPr lang="en-US" sz="1200" kern="1200">
                <a:solidFill>
                  <a:schemeClr val="tx1"/>
                </a:solidFill>
                <a:effectLst/>
                <a:latin typeface="+mn-lt"/>
                <a:ea typeface="+mn-ea"/>
                <a:cs typeface="+mn-cs"/>
              </a:rPr>
              <a:t>done </a:t>
            </a:r>
            <a:r>
              <a:rPr lang="en-US" sz="1200" i="1" kern="1200">
                <a:solidFill>
                  <a:schemeClr val="tx1"/>
                </a:solidFill>
                <a:effectLst/>
                <a:latin typeface="+mn-lt"/>
                <a:ea typeface="+mn-ea"/>
                <a:cs typeface="+mn-cs"/>
              </a:rPr>
              <a:t>before</a:t>
            </a:r>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the current slide, if teachers think students are unlikely to remember </a:t>
            </a:r>
            <a:r>
              <a:rPr lang="en-US" sz="1200" kern="1200">
                <a:solidFill>
                  <a:schemeClr val="tx1"/>
                </a:solidFill>
                <a:effectLst/>
                <a:latin typeface="+mn-lt"/>
                <a:ea typeface="+mn-ea"/>
                <a:cs typeface="+mn-cs"/>
              </a:rPr>
              <a:t>the words</a:t>
            </a:r>
            <a:r>
              <a:rPr lang="en-US" sz="1200" kern="1200" baseline="0">
                <a:solidFill>
                  <a:schemeClr val="tx1"/>
                </a:solidFill>
                <a:effectLst/>
                <a:latin typeface="+mn-lt"/>
                <a:ea typeface="+mn-ea"/>
                <a:cs typeface="+mn-cs"/>
              </a:rPr>
              <a:t> in the L2 without support</a:t>
            </a:r>
            <a:r>
              <a:rPr lang="en-GB">
                <a:effectLst/>
              </a:rPr>
              <a:t>.</a:t>
            </a:r>
            <a:endParaRPr lang="x-none" dirty="0"/>
          </a:p>
          <a:p>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093868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understand</a:t>
            </a:r>
            <a:r>
              <a:rPr lang="en-US" b="0" baseline="0" dirty="0"/>
              <a:t> whether the </a:t>
            </a:r>
            <a:r>
              <a:rPr lang="en-US" b="0" dirty="0"/>
              <a:t>present tense is</a:t>
            </a:r>
            <a:r>
              <a:rPr lang="en-US" b="0" baseline="0" dirty="0"/>
              <a:t> used for </a:t>
            </a:r>
            <a:r>
              <a:rPr lang="en-US" b="0" dirty="0"/>
              <a:t>routine or ongoing/unfinished actions by paying attention to temporal adverbs;</a:t>
            </a:r>
            <a:r>
              <a:rPr lang="en-US" b="0" baseline="0" dirty="0"/>
              <a:t> </a:t>
            </a:r>
            <a:r>
              <a:rPr lang="en-US" b="0" dirty="0"/>
              <a:t>to also </a:t>
            </a:r>
            <a:r>
              <a:rPr lang="en-US" b="0" dirty="0" err="1"/>
              <a:t>practise</a:t>
            </a:r>
            <a:r>
              <a:rPr lang="en-US" b="0" dirty="0"/>
              <a:t> transcription of</a:t>
            </a:r>
            <a:r>
              <a:rPr lang="en-US" b="0" baseline="0" dirty="0"/>
              <a:t> verbs</a:t>
            </a:r>
            <a:endParaRPr lang="en-US" b="0" dirty="0"/>
          </a:p>
          <a:p>
            <a:endParaRPr lang="en-US" b="1" dirty="0"/>
          </a:p>
          <a:p>
            <a:r>
              <a:rPr lang="en-US" b="1" dirty="0"/>
              <a:t>Procedure:</a:t>
            </a:r>
          </a:p>
          <a:p>
            <a:pPr marL="228600" indent="-228600">
              <a:buAutoNum type="arabicPeriod"/>
            </a:pPr>
            <a:r>
              <a:rPr lang="en-US" b="0" dirty="0"/>
              <a:t>Students listen to the same text again and decide which is the most accurate translation of each verb in English by paying attention to the temporal adverbs (</a:t>
            </a:r>
            <a:r>
              <a:rPr lang="en-US" b="0" dirty="0" err="1"/>
              <a:t>normalmente</a:t>
            </a:r>
            <a:r>
              <a:rPr lang="en-US" b="0" dirty="0"/>
              <a:t> etc.). Teachers then click to show the answers. </a:t>
            </a:r>
          </a:p>
          <a:p>
            <a:pPr marL="228600" indent="-228600">
              <a:buAutoNum type="arabicPeriod"/>
            </a:pPr>
            <a:r>
              <a:rPr lang="en-US" b="0" dirty="0"/>
              <a:t>The temporal adverbs and time markers are included in</a:t>
            </a:r>
            <a:r>
              <a:rPr lang="en-US" b="0" baseline="0" dirty="0"/>
              <a:t> a box on the right hand side, for support, but this could be removed for a higher ability group.</a:t>
            </a:r>
          </a:p>
          <a:p>
            <a:pPr marL="228600" indent="-228600">
              <a:buAutoNum type="arabicPeriod"/>
            </a:pPr>
            <a:r>
              <a:rPr lang="en-US" b="0" dirty="0"/>
              <a:t>Students listen one final time and transcribe each verb. Because students</a:t>
            </a:r>
            <a:r>
              <a:rPr lang="en-US" b="0" baseline="0" dirty="0"/>
              <a:t> are listening the whole text here, it may be necessary for the teacher to pause after each word is said, to allow students enough time to write. The box in the bottom right hand corner provides the answers to this, in order. Students could be asked how many verbs are –</a:t>
            </a:r>
            <a:r>
              <a:rPr lang="en-US" b="0" baseline="0" dirty="0" err="1"/>
              <a:t>ar</a:t>
            </a:r>
            <a:r>
              <a:rPr lang="en-US" b="0" baseline="0" dirty="0"/>
              <a:t> (5), -</a:t>
            </a:r>
            <a:r>
              <a:rPr lang="en-US" b="0" baseline="0" dirty="0" err="1"/>
              <a:t>er</a:t>
            </a:r>
            <a:r>
              <a:rPr lang="en-US" b="0" baseline="0" dirty="0"/>
              <a:t> (4) and –</a:t>
            </a:r>
            <a:r>
              <a:rPr lang="en-US" b="0" baseline="0" dirty="0" err="1"/>
              <a:t>ir</a:t>
            </a:r>
            <a:r>
              <a:rPr lang="en-US" b="0" baseline="0" dirty="0"/>
              <a:t> (2).</a:t>
            </a:r>
          </a:p>
          <a:p>
            <a:pPr marL="0" indent="0">
              <a:buNone/>
            </a:pPr>
            <a:endParaRPr lang="en-US" b="0" dirty="0"/>
          </a:p>
          <a:p>
            <a:pPr marL="0" indent="0">
              <a:buNone/>
            </a:pPr>
            <a:r>
              <a:rPr lang="en-US" b="1" dirty="0"/>
              <a:t>Transcript:</a:t>
            </a:r>
          </a:p>
          <a:p>
            <a:pPr algn="l"/>
            <a:r>
              <a:rPr lang="x-none" sz="1200" dirty="0">
                <a:solidFill>
                  <a:schemeClr val="accent5">
                    <a:lumMod val="50000"/>
                  </a:schemeClr>
                </a:solidFill>
              </a:rPr>
              <a:t>En la escuela </a:t>
            </a:r>
            <a:r>
              <a:rPr lang="x-none" sz="1200" b="1" dirty="0">
                <a:solidFill>
                  <a:schemeClr val="accent5">
                    <a:lumMod val="50000"/>
                  </a:schemeClr>
                </a:solidFill>
              </a:rPr>
              <a:t>normalmente</a:t>
            </a:r>
            <a:r>
              <a:rPr lang="x-none" sz="1200" dirty="0">
                <a:solidFill>
                  <a:schemeClr val="accent5">
                    <a:lumMod val="50000"/>
                  </a:schemeClr>
                </a:solidFill>
              </a:rPr>
              <a:t> empezamos las clases a las nueve de la mañana, pero </a:t>
            </a:r>
            <a:r>
              <a:rPr lang="x-none" sz="1200" b="1" dirty="0">
                <a:solidFill>
                  <a:schemeClr val="accent5">
                    <a:lumMod val="50000"/>
                  </a:schemeClr>
                </a:solidFill>
              </a:rPr>
              <a:t>hoy</a:t>
            </a:r>
            <a:r>
              <a:rPr lang="x-none" sz="1200" dirty="0">
                <a:solidFill>
                  <a:schemeClr val="accent5">
                    <a:lumMod val="50000"/>
                  </a:schemeClr>
                </a:solidFill>
              </a:rPr>
              <a:t> celebramos un día especial, el Día del Libro, así que </a:t>
            </a:r>
            <a:r>
              <a:rPr lang="x-none" sz="1200" b="1" dirty="0">
                <a:solidFill>
                  <a:schemeClr val="accent5">
                    <a:lumMod val="50000"/>
                  </a:schemeClr>
                </a:solidFill>
              </a:rPr>
              <a:t>en este momento </a:t>
            </a:r>
            <a:r>
              <a:rPr lang="x-none" sz="1200" dirty="0">
                <a:solidFill>
                  <a:schemeClr val="accent5">
                    <a:lumMod val="50000"/>
                  </a:schemeClr>
                </a:solidFill>
              </a:rPr>
              <a:t>organizamos un mercado.</a:t>
            </a:r>
          </a:p>
          <a:p>
            <a:pPr algn="l"/>
            <a:r>
              <a:rPr lang="x-none" sz="1200" b="1" dirty="0">
                <a:solidFill>
                  <a:schemeClr val="accent5">
                    <a:lumMod val="50000"/>
                  </a:schemeClr>
                </a:solidFill>
              </a:rPr>
              <a:t>Cada lunes </a:t>
            </a:r>
            <a:r>
              <a:rPr lang="x-none" sz="1200" dirty="0">
                <a:solidFill>
                  <a:schemeClr val="accent5">
                    <a:lumMod val="50000"/>
                  </a:schemeClr>
                </a:solidFill>
              </a:rPr>
              <a:t>estudias ciencia y chino </a:t>
            </a:r>
            <a:r>
              <a:rPr lang="en-GB" sz="1200" dirty="0">
                <a:solidFill>
                  <a:schemeClr val="accent5">
                    <a:lumMod val="50000"/>
                  </a:schemeClr>
                </a:solidFill>
              </a:rPr>
              <a:t>y </a:t>
            </a:r>
            <a:r>
              <a:rPr lang="x-none" sz="1200" dirty="0">
                <a:solidFill>
                  <a:schemeClr val="accent5">
                    <a:lumMod val="50000"/>
                  </a:schemeClr>
                </a:solidFill>
              </a:rPr>
              <a:t>yo aprendo inglés y arte, aunque </a:t>
            </a:r>
            <a:r>
              <a:rPr lang="x-none" sz="1200" b="1" dirty="0">
                <a:solidFill>
                  <a:schemeClr val="accent5">
                    <a:lumMod val="50000"/>
                  </a:schemeClr>
                </a:solidFill>
              </a:rPr>
              <a:t>esta mañana </a:t>
            </a:r>
            <a:r>
              <a:rPr lang="x-none" sz="1200" dirty="0">
                <a:solidFill>
                  <a:schemeClr val="accent5">
                    <a:lumMod val="50000"/>
                  </a:schemeClr>
                </a:solidFill>
              </a:rPr>
              <a:t>dividimos unas tareas: </a:t>
            </a:r>
            <a:r>
              <a:rPr lang="x-none" sz="1200" b="1" dirty="0">
                <a:solidFill>
                  <a:schemeClr val="accent5">
                    <a:lumMod val="50000"/>
                  </a:schemeClr>
                </a:solidFill>
              </a:rPr>
              <a:t>ahora</a:t>
            </a:r>
            <a:r>
              <a:rPr lang="x-none" sz="1200" dirty="0">
                <a:solidFill>
                  <a:schemeClr val="accent5">
                    <a:lumMod val="50000"/>
                  </a:schemeClr>
                </a:solidFill>
              </a:rPr>
              <a:t> tú vendes los libros</a:t>
            </a:r>
            <a:r>
              <a:rPr lang="en-GB" sz="1200" dirty="0">
                <a:solidFill>
                  <a:schemeClr val="accent5">
                    <a:lumMod val="50000"/>
                  </a:schemeClr>
                </a:solidFill>
              </a:rPr>
              <a:t> y </a:t>
            </a:r>
            <a:r>
              <a:rPr lang="en-GB" sz="1200" dirty="0" err="1">
                <a:solidFill>
                  <a:schemeClr val="accent5">
                    <a:lumMod val="50000"/>
                  </a:schemeClr>
                </a:solidFill>
              </a:rPr>
              <a:t>yo</a:t>
            </a:r>
            <a:r>
              <a:rPr lang="en-GB" sz="1200" dirty="0">
                <a:solidFill>
                  <a:schemeClr val="accent5">
                    <a:lumMod val="50000"/>
                  </a:schemeClr>
                </a:solidFill>
              </a:rPr>
              <a:t> pongo el </a:t>
            </a:r>
            <a:r>
              <a:rPr lang="en-GB" sz="1200" dirty="0" err="1">
                <a:solidFill>
                  <a:schemeClr val="accent5">
                    <a:lumMod val="50000"/>
                  </a:schemeClr>
                </a:solidFill>
              </a:rPr>
              <a:t>dinero</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la </a:t>
            </a:r>
            <a:r>
              <a:rPr lang="en-GB" sz="1200" dirty="0" err="1">
                <a:solidFill>
                  <a:schemeClr val="accent5">
                    <a:lumMod val="50000"/>
                  </a:schemeClr>
                </a:solidFill>
              </a:rPr>
              <a:t>caja</a:t>
            </a:r>
            <a:r>
              <a:rPr lang="x-none" sz="1200" dirty="0">
                <a:solidFill>
                  <a:schemeClr val="accent5">
                    <a:lumMod val="50000"/>
                  </a:schemeClr>
                </a:solidFill>
              </a:rPr>
              <a:t>. </a:t>
            </a:r>
            <a:r>
              <a:rPr lang="x-none" sz="1200" b="1" dirty="0">
                <a:solidFill>
                  <a:schemeClr val="accent5">
                    <a:lumMod val="50000"/>
                  </a:schemeClr>
                </a:solidFill>
              </a:rPr>
              <a:t>Generalmente</a:t>
            </a:r>
            <a:r>
              <a:rPr lang="x-none" sz="1200" dirty="0">
                <a:solidFill>
                  <a:schemeClr val="accent5">
                    <a:lumMod val="50000"/>
                  </a:schemeClr>
                </a:solidFill>
              </a:rPr>
              <a:t>, en el Día del Libro leemos y escribimos historias. ¡</a:t>
            </a:r>
            <a:r>
              <a:rPr lang="x-none" sz="1200" b="1" dirty="0">
                <a:solidFill>
                  <a:schemeClr val="accent5">
                    <a:lumMod val="50000"/>
                  </a:schemeClr>
                </a:solidFill>
              </a:rPr>
              <a:t>Siempre</a:t>
            </a:r>
            <a:r>
              <a:rPr lang="x-none" sz="1200" dirty="0">
                <a:solidFill>
                  <a:schemeClr val="accent5">
                    <a:lumMod val="50000"/>
                  </a:schemeClr>
                </a:solidFill>
              </a:rPr>
              <a:t> publicas un poema en el periódico de la escuela!</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980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s-ES" b="0" dirty="0"/>
              <a:t>to </a:t>
            </a:r>
            <a:r>
              <a:rPr lang="es-ES" b="0" dirty="0" err="1"/>
              <a:t>consolidate</a:t>
            </a:r>
            <a:r>
              <a:rPr lang="es-ES" b="0" dirty="0"/>
              <a:t> </a:t>
            </a:r>
            <a:r>
              <a:rPr lang="es-ES" b="0" dirty="0" err="1"/>
              <a:t>productive</a:t>
            </a:r>
            <a:r>
              <a:rPr lang="es-ES" b="0" dirty="0"/>
              <a:t> use of </a:t>
            </a:r>
            <a:r>
              <a:rPr lang="es-ES" b="0" dirty="0" err="1"/>
              <a:t>present</a:t>
            </a:r>
            <a:r>
              <a:rPr lang="es-ES" b="0" dirty="0"/>
              <a:t> tense </a:t>
            </a:r>
            <a:r>
              <a:rPr lang="es-ES" b="0" dirty="0" err="1"/>
              <a:t>verbs</a:t>
            </a:r>
            <a:r>
              <a:rPr lang="es-ES" b="0" dirty="0"/>
              <a:t> </a:t>
            </a:r>
            <a:r>
              <a:rPr lang="es-ES" b="0" dirty="0" err="1"/>
              <a:t>with</a:t>
            </a:r>
            <a:r>
              <a:rPr lang="es-ES" b="0" dirty="0"/>
              <a:t> –o, –as and –amos </a:t>
            </a:r>
            <a:r>
              <a:rPr lang="es-ES" b="0" dirty="0" err="1"/>
              <a:t>ending</a:t>
            </a:r>
            <a:r>
              <a:rPr lang="es-ES" b="0" dirty="0"/>
              <a:t>;</a:t>
            </a:r>
            <a:r>
              <a:rPr lang="es-ES" b="0" baseline="0" dirty="0"/>
              <a:t> to </a:t>
            </a:r>
            <a:r>
              <a:rPr lang="es-ES" b="0" baseline="0" dirty="0" err="1"/>
              <a:t>consolidate</a:t>
            </a:r>
            <a:r>
              <a:rPr lang="es-ES" b="0" baseline="0" dirty="0"/>
              <a:t> </a:t>
            </a:r>
            <a:r>
              <a:rPr lang="es-ES" b="0" baseline="0" dirty="0" err="1"/>
              <a:t>understanding</a:t>
            </a:r>
            <a:r>
              <a:rPr lang="es-ES" b="0" baseline="0" dirty="0"/>
              <a:t> of temporal </a:t>
            </a:r>
            <a:r>
              <a:rPr lang="es-ES" b="0" baseline="0" dirty="0" err="1"/>
              <a:t>adverbs</a:t>
            </a:r>
            <a:r>
              <a:rPr lang="es-ES" b="0" baseline="0" dirty="0"/>
              <a:t> and time </a:t>
            </a:r>
            <a:r>
              <a:rPr lang="es-ES" b="0" baseline="0" dirty="0" err="1"/>
              <a:t>markers</a:t>
            </a:r>
            <a:r>
              <a:rPr lang="es-ES" b="0" baseline="0" dirty="0"/>
              <a: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Teachers</a:t>
            </a:r>
            <a:r>
              <a:rPr lang="es-ES" dirty="0"/>
              <a:t> </a:t>
            </a:r>
            <a:r>
              <a:rPr lang="es-ES" dirty="0" err="1"/>
              <a:t>hand</a:t>
            </a:r>
            <a:r>
              <a:rPr lang="es-ES" dirty="0"/>
              <a:t> </a:t>
            </a:r>
            <a:r>
              <a:rPr lang="es-ES" dirty="0" err="1"/>
              <a:t>out</a:t>
            </a:r>
            <a:r>
              <a:rPr lang="es-ES" dirty="0"/>
              <a:t> </a:t>
            </a:r>
            <a:r>
              <a:rPr lang="es-ES" dirty="0" err="1"/>
              <a:t>the</a:t>
            </a:r>
            <a:r>
              <a:rPr lang="es-ES" dirty="0"/>
              <a:t> </a:t>
            </a:r>
            <a:r>
              <a:rPr lang="es-ES" dirty="0" err="1"/>
              <a:t>student</a:t>
            </a:r>
            <a:r>
              <a:rPr lang="es-ES" dirty="0"/>
              <a:t> </a:t>
            </a:r>
            <a:r>
              <a:rPr lang="es-ES" dirty="0" err="1"/>
              <a:t>cards</a:t>
            </a:r>
            <a:r>
              <a:rPr lang="es-ES" baseline="0" dirty="0"/>
              <a:t> </a:t>
            </a:r>
            <a:r>
              <a:rPr lang="es-ES" baseline="0" dirty="0" err="1"/>
              <a:t>before</a:t>
            </a:r>
            <a:r>
              <a:rPr lang="es-ES" baseline="0" dirty="0"/>
              <a:t> </a:t>
            </a:r>
            <a:r>
              <a:rPr lang="es-ES" baseline="0" dirty="0" err="1"/>
              <a:t>the</a:t>
            </a:r>
            <a:r>
              <a:rPr lang="es-ES" baseline="0" dirty="0"/>
              <a:t> </a:t>
            </a:r>
            <a:r>
              <a:rPr lang="es-ES" baseline="0" dirty="0" err="1"/>
              <a:t>activity</a:t>
            </a:r>
            <a:r>
              <a:rPr lang="es-ES" baseline="0" dirty="0"/>
              <a:t> </a:t>
            </a:r>
            <a:r>
              <a:rPr lang="es-ES" baseline="0" dirty="0" err="1"/>
              <a:t>explanation</a:t>
            </a:r>
            <a:r>
              <a:rPr lang="es-ES" baseline="0" dirty="0"/>
              <a:t> to </a:t>
            </a:r>
            <a:r>
              <a:rPr lang="es-ES" baseline="0" dirty="0" err="1"/>
              <a:t>help</a:t>
            </a:r>
            <a:r>
              <a:rPr lang="es-ES" baseline="0" dirty="0"/>
              <a:t> </a:t>
            </a:r>
            <a:r>
              <a:rPr lang="es-ES" baseline="0" dirty="0" err="1"/>
              <a:t>with</a:t>
            </a:r>
            <a:r>
              <a:rPr lang="es-ES" baseline="0" dirty="0"/>
              <a:t> </a:t>
            </a:r>
            <a:r>
              <a:rPr lang="es-ES" baseline="0" dirty="0" err="1"/>
              <a:t>the</a:t>
            </a:r>
            <a:r>
              <a:rPr lang="es-ES" baseline="0" dirty="0"/>
              <a:t> </a:t>
            </a:r>
            <a:r>
              <a:rPr lang="es-ES" baseline="0" dirty="0" err="1"/>
              <a:t>process</a:t>
            </a:r>
            <a:r>
              <a:rPr lang="es-ES" baseline="0" dirty="0"/>
              <a:t>. </a:t>
            </a:r>
            <a:r>
              <a:rPr lang="es-ES" baseline="0" dirty="0" err="1"/>
              <a:t>The</a:t>
            </a:r>
            <a:r>
              <a:rPr lang="es-ES" baseline="0" dirty="0"/>
              <a:t> </a:t>
            </a:r>
            <a:r>
              <a:rPr lang="es-ES" baseline="0" dirty="0" err="1"/>
              <a:t>teacher</a:t>
            </a:r>
            <a:r>
              <a:rPr lang="es-ES" baseline="0" dirty="0"/>
              <a:t> </a:t>
            </a:r>
            <a:r>
              <a:rPr lang="es-ES" baseline="0" dirty="0" err="1"/>
              <a:t>should</a:t>
            </a:r>
            <a:r>
              <a:rPr lang="es-ES" baseline="0" dirty="0"/>
              <a:t> </a:t>
            </a:r>
            <a:r>
              <a:rPr lang="es-ES" baseline="0" dirty="0" err="1"/>
              <a:t>explain</a:t>
            </a:r>
            <a:r>
              <a:rPr lang="es-ES" baseline="0" dirty="0"/>
              <a:t> </a:t>
            </a:r>
            <a:r>
              <a:rPr lang="es-ES" baseline="0" dirty="0" err="1"/>
              <a:t>that</a:t>
            </a:r>
            <a:r>
              <a:rPr lang="es-ES" baseline="0" dirty="0"/>
              <a:t> </a:t>
            </a:r>
            <a:r>
              <a:rPr lang="es-ES" baseline="0" dirty="0" err="1"/>
              <a:t>verbs</a:t>
            </a:r>
            <a:r>
              <a:rPr lang="es-ES" baseline="0" dirty="0"/>
              <a:t> </a:t>
            </a:r>
            <a:r>
              <a:rPr lang="es-ES" baseline="0" dirty="0" err="1"/>
              <a:t>used</a:t>
            </a:r>
            <a:r>
              <a:rPr lang="es-ES" baseline="0" dirty="0"/>
              <a:t> </a:t>
            </a:r>
            <a:r>
              <a:rPr lang="es-ES" baseline="0" dirty="0" err="1"/>
              <a:t>here</a:t>
            </a:r>
            <a:r>
              <a:rPr lang="es-ES" baseline="0" dirty="0"/>
              <a:t> </a:t>
            </a:r>
            <a:r>
              <a:rPr lang="es-ES" baseline="0" dirty="0" err="1"/>
              <a:t>will</a:t>
            </a:r>
            <a:r>
              <a:rPr lang="es-ES" baseline="0" dirty="0"/>
              <a:t> </a:t>
            </a:r>
            <a:r>
              <a:rPr lang="es-ES" baseline="0" dirty="0" err="1"/>
              <a:t>need</a:t>
            </a:r>
            <a:r>
              <a:rPr lang="es-ES" baseline="0" dirty="0"/>
              <a:t> </a:t>
            </a:r>
            <a:r>
              <a:rPr lang="es-ES" baseline="0" dirty="0" err="1"/>
              <a:t>one</a:t>
            </a:r>
            <a:r>
              <a:rPr lang="es-ES" baseline="0" dirty="0"/>
              <a:t> of 3 </a:t>
            </a:r>
            <a:r>
              <a:rPr lang="es-ES" baseline="0" dirty="0" err="1"/>
              <a:t>endings</a:t>
            </a:r>
            <a:r>
              <a:rPr lang="es-ES" baseline="0" dirty="0"/>
              <a:t>: –o, –as </a:t>
            </a:r>
            <a:r>
              <a:rPr lang="es-ES" baseline="0" dirty="0" err="1"/>
              <a:t>or</a:t>
            </a:r>
            <a:r>
              <a:rPr lang="es-ES" baseline="0" dirty="0"/>
              <a:t> –</a:t>
            </a:r>
            <a:r>
              <a:rPr lang="es-ES" baseline="0"/>
              <a:t>amos. All endings were taught in Year 7 and have had extensive receptive and productive practice in the SoW, so are brought together here.</a:t>
            </a: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a:t>
            </a:r>
            <a:r>
              <a:rPr lang="es-ES" dirty="0"/>
              <a:t> A </a:t>
            </a:r>
            <a:r>
              <a:rPr lang="es-ES" dirty="0" err="1"/>
              <a:t>reads</a:t>
            </a:r>
            <a:r>
              <a:rPr lang="es-ES" dirty="0"/>
              <a:t> </a:t>
            </a:r>
            <a:r>
              <a:rPr lang="es-ES" dirty="0" err="1"/>
              <a:t>out</a:t>
            </a:r>
            <a:r>
              <a:rPr lang="es-ES" dirty="0"/>
              <a:t> </a:t>
            </a:r>
            <a:r>
              <a:rPr lang="es-ES" dirty="0" err="1"/>
              <a:t>sentences</a:t>
            </a:r>
            <a:r>
              <a:rPr lang="es-ES" dirty="0"/>
              <a:t> in </a:t>
            </a:r>
            <a:r>
              <a:rPr lang="es-ES" dirty="0" err="1"/>
              <a:t>Spanish</a:t>
            </a:r>
            <a:r>
              <a:rPr lang="es-ES" dirty="0"/>
              <a:t> to </a:t>
            </a:r>
            <a:r>
              <a:rPr lang="es-ES" dirty="0" err="1"/>
              <a:t>student</a:t>
            </a:r>
            <a:r>
              <a:rPr lang="es-ES" dirty="0"/>
              <a:t> B. </a:t>
            </a:r>
            <a:r>
              <a:rPr lang="es-ES" dirty="0" err="1"/>
              <a:t>It</a:t>
            </a:r>
            <a:r>
              <a:rPr lang="es-ES" baseline="0" dirty="0"/>
              <a:t> </a:t>
            </a:r>
            <a:r>
              <a:rPr lang="es-ES" baseline="0" dirty="0" err="1"/>
              <a:t>may</a:t>
            </a:r>
            <a:r>
              <a:rPr lang="es-ES" baseline="0" dirty="0"/>
              <a:t> be </a:t>
            </a:r>
            <a:r>
              <a:rPr lang="es-ES" baseline="0" dirty="0" err="1"/>
              <a:t>necessary</a:t>
            </a:r>
            <a:r>
              <a:rPr lang="es-ES" baseline="0" dirty="0"/>
              <a:t> to do </a:t>
            </a:r>
            <a:r>
              <a:rPr lang="es-ES" baseline="0" dirty="0" err="1"/>
              <a:t>this</a:t>
            </a:r>
            <a:r>
              <a:rPr lang="es-ES" baseline="0" dirty="0"/>
              <a:t> a </a:t>
            </a:r>
            <a:r>
              <a:rPr lang="es-ES" baseline="0" dirty="0" err="1"/>
              <a:t>couple</a:t>
            </a:r>
            <a:r>
              <a:rPr lang="es-ES" baseline="0" dirty="0"/>
              <a:t> of </a:t>
            </a:r>
            <a:r>
              <a:rPr lang="es-ES" baseline="0" dirty="0" err="1"/>
              <a:t>items</a:t>
            </a:r>
            <a:r>
              <a:rPr lang="es-ES" baseline="0" dirty="0"/>
              <a:t>, as </a:t>
            </a:r>
            <a:r>
              <a:rPr lang="es-ES" baseline="0" dirty="0" err="1"/>
              <a:t>there</a:t>
            </a:r>
            <a:r>
              <a:rPr lang="es-ES" baseline="0" dirty="0"/>
              <a:t> are </a:t>
            </a:r>
            <a:r>
              <a:rPr lang="es-ES" baseline="0" dirty="0" err="1"/>
              <a:t>three</a:t>
            </a:r>
            <a:r>
              <a:rPr lang="es-ES" baseline="0" dirty="0"/>
              <a:t> </a:t>
            </a:r>
            <a:r>
              <a:rPr lang="es-ES" baseline="0" dirty="0" err="1"/>
              <a:t>pieces</a:t>
            </a:r>
            <a:r>
              <a:rPr lang="es-ES" baseline="0" dirty="0"/>
              <a:t> of </a:t>
            </a:r>
            <a:r>
              <a:rPr lang="es-ES" baseline="0" dirty="0" err="1"/>
              <a:t>information</a:t>
            </a:r>
            <a:r>
              <a:rPr lang="es-ES" baseline="0" dirty="0"/>
              <a:t> to </a:t>
            </a:r>
            <a:r>
              <a:rPr lang="es-ES" baseline="0" dirty="0" err="1"/>
              <a:t>fill</a:t>
            </a:r>
            <a:r>
              <a:rPr lang="es-ES" baseline="0" dirty="0"/>
              <a:t> in.</a:t>
            </a: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a:t>
            </a:r>
            <a:r>
              <a:rPr lang="es-ES" dirty="0"/>
              <a:t> B completes </a:t>
            </a:r>
            <a:r>
              <a:rPr lang="es-ES" dirty="0" err="1"/>
              <a:t>the</a:t>
            </a:r>
            <a:r>
              <a:rPr lang="es-ES" dirty="0"/>
              <a:t> </a:t>
            </a:r>
            <a:r>
              <a:rPr lang="es-ES" dirty="0" err="1"/>
              <a:t>table</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Students</a:t>
            </a:r>
            <a:r>
              <a:rPr lang="es-ES" dirty="0"/>
              <a:t> </a:t>
            </a:r>
            <a:r>
              <a:rPr lang="es-ES"/>
              <a:t>swap roles.</a:t>
            </a: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The</a:t>
            </a:r>
            <a:r>
              <a:rPr lang="es-ES" dirty="0"/>
              <a:t> </a:t>
            </a:r>
            <a:r>
              <a:rPr lang="es-ES" dirty="0" err="1"/>
              <a:t>answer</a:t>
            </a:r>
            <a:r>
              <a:rPr lang="es-ES" dirty="0"/>
              <a:t> </a:t>
            </a:r>
            <a:r>
              <a:rPr lang="es-ES" dirty="0" err="1"/>
              <a:t>slides</a:t>
            </a:r>
            <a:r>
              <a:rPr lang="es-ES" dirty="0"/>
              <a:t> </a:t>
            </a:r>
            <a:r>
              <a:rPr lang="es-ES" dirty="0" err="1"/>
              <a:t>for</a:t>
            </a:r>
            <a:r>
              <a:rPr lang="es-ES" dirty="0"/>
              <a:t> </a:t>
            </a:r>
            <a:r>
              <a:rPr lang="es-ES" dirty="0" err="1"/>
              <a:t>this</a:t>
            </a:r>
            <a:r>
              <a:rPr lang="es-ES" dirty="0"/>
              <a:t> </a:t>
            </a:r>
            <a:r>
              <a:rPr lang="es-ES" dirty="0" err="1"/>
              <a:t>activity</a:t>
            </a:r>
            <a:r>
              <a:rPr lang="es-ES" dirty="0"/>
              <a:t> ar</a:t>
            </a:r>
            <a:r>
              <a:rPr lang="es-ES" baseline="0" dirty="0"/>
              <a:t>e </a:t>
            </a:r>
            <a:r>
              <a:rPr lang="es-ES" baseline="0" dirty="0" err="1"/>
              <a:t>slides</a:t>
            </a:r>
            <a:r>
              <a:rPr lang="es-ES" baseline="0" dirty="0"/>
              <a:t> 24 and 25.</a:t>
            </a: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endParaRPr lang="es-ES" dirty="0">
              <a:effectLst/>
            </a:endParaRPr>
          </a:p>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x-none" b="1" dirty="0"/>
              <a:t>DO NOT SHOW DURING ACTIVITY</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53788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DO NOT SHOW DURING ACTIVITY</a:t>
            </a: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5408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 ANSWER SLIDE:</a:t>
            </a:r>
            <a:r>
              <a:rPr lang="en-GB" b="1" baseline="0" dirty="0"/>
              <a:t> </a:t>
            </a:r>
            <a:r>
              <a:rPr lang="x-none" b="1" dirty="0"/>
              <a:t>DO NOT SHOW DURING ACTIVITY</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184398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SLIDE: </a:t>
            </a:r>
            <a:r>
              <a:rPr lang="x-none" b="1" dirty="0"/>
              <a:t>DO NOT SHOW DURING ACTIVITY</a:t>
            </a: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966677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9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translate</a:t>
            </a:r>
            <a:r>
              <a:rPr lang="en-US" b="0" baseline="0" dirty="0"/>
              <a:t> accurately into Spanish using–</a:t>
            </a:r>
            <a:r>
              <a:rPr lang="en-US" b="0" baseline="0" dirty="0" err="1"/>
              <a:t>er</a:t>
            </a:r>
            <a:r>
              <a:rPr lang="en-US" b="0" baseline="0" dirty="0"/>
              <a:t> verbs in 2</a:t>
            </a:r>
            <a:r>
              <a:rPr lang="en-US" b="0" baseline="30000" dirty="0"/>
              <a:t>nd</a:t>
            </a:r>
            <a:r>
              <a:rPr lang="en-US" b="0" baseline="0" dirty="0"/>
              <a:t> person singular (-es) and 1</a:t>
            </a:r>
            <a:r>
              <a:rPr lang="en-US" b="0" baseline="30000" dirty="0"/>
              <a:t>st</a:t>
            </a:r>
            <a:r>
              <a:rPr lang="en-US" b="0" baseline="0" dirty="0"/>
              <a:t> person plural (-</a:t>
            </a:r>
            <a:r>
              <a:rPr lang="en-US" b="0" baseline="0" err="1"/>
              <a:t>emos</a:t>
            </a:r>
            <a:r>
              <a:rPr lang="en-US" b="0" baseline="0"/>
              <a:t>). There are two options, as shown on the next two slides, that can be chosen depending on time available and class ability.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Teachers explain</a:t>
            </a:r>
            <a:r>
              <a:rPr lang="en-US" b="0" baseline="0" dirty="0"/>
              <a:t> the context of the writing task using this introductory slide. In this activity students will use the present simple tense for both routine and unfinished actions.</a:t>
            </a:r>
          </a:p>
          <a:p>
            <a:pPr marL="228600" indent="-228600">
              <a:buAutoNum type="arabicPeriod"/>
            </a:pPr>
            <a:r>
              <a:rPr lang="en-US" b="0" baseline="0" dirty="0"/>
              <a:t>There are two options: a standard slide, which involves text completion, and a more challenging version which requires full text completion. In the former, the focus is limited to –</a:t>
            </a:r>
            <a:r>
              <a:rPr lang="en-US" b="0" baseline="0" dirty="0" err="1"/>
              <a:t>er</a:t>
            </a:r>
            <a:r>
              <a:rPr lang="en-US" b="0" baseline="0" dirty="0"/>
              <a:t> verbs in 2</a:t>
            </a:r>
            <a:r>
              <a:rPr lang="en-US" b="0" baseline="30000" dirty="0"/>
              <a:t>nd</a:t>
            </a:r>
            <a:r>
              <a:rPr lang="en-US" b="0" baseline="0" dirty="0"/>
              <a:t> person singular (-es) and 1</a:t>
            </a:r>
            <a:r>
              <a:rPr lang="en-US" b="0" baseline="30000" dirty="0"/>
              <a:t>st</a:t>
            </a:r>
            <a:r>
              <a:rPr lang="en-US" b="0" baseline="0" dirty="0"/>
              <a:t> person plural (-</a:t>
            </a:r>
            <a:r>
              <a:rPr lang="en-US" b="0" baseline="0" dirty="0" err="1"/>
              <a:t>emos</a:t>
            </a:r>
            <a:r>
              <a:rPr lang="en-US" b="0" baseline="0" dirty="0"/>
              <a:t>). In the latter, a range of endings </a:t>
            </a:r>
            <a:r>
              <a:rPr lang="en-US" b="0" baseline="0" dirty="0" err="1"/>
              <a:t>practised</a:t>
            </a:r>
            <a:r>
              <a:rPr lang="en-US" b="0" baseline="0" dirty="0"/>
              <a:t> this week are used.</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513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 1 – scaffolded text completion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Each</a:t>
            </a:r>
            <a:r>
              <a:rPr lang="en-US" b="0" baseline="0" dirty="0"/>
              <a:t> missing Spanish word </a:t>
            </a:r>
            <a:r>
              <a:rPr lang="en-US" b="0" dirty="0"/>
              <a:t>is revealed</a:t>
            </a:r>
            <a:r>
              <a:rPr lang="en-US" b="0" baseline="0" dirty="0"/>
              <a:t> on a mouse </a:t>
            </a:r>
            <a:r>
              <a:rPr lang="en-US" b="0" baseline="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‘Recoger’ was previously taught as ‘pick up’. However, this wouldn’t be an appropriate English translation to give in this context, so a gloss is given to avoid any confusion.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It might be useful to explain to students that, in this context, the final two words translate most naturally from English to Spanish when English uses a verb (‘y tú’ for ‘are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Unknown words/cognates: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poema [1430]</a:t>
            </a:r>
            <a:endParaRPr lang="en-US"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4277954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 </a:t>
            </a:r>
            <a:r>
              <a:rPr lang="en-US" b="1"/>
              <a:t>2 – </a:t>
            </a:r>
            <a:r>
              <a:rPr lang="en-US" b="1" baseline="0"/>
              <a:t>full text translation</a:t>
            </a:r>
            <a:endParaRPr lang="en-US" b="1" dirty="0"/>
          </a:p>
          <a:p>
            <a:r>
              <a:rPr lang="en-US" b="0" dirty="0"/>
              <a:t>The Spanish translation of each line of the text</a:t>
            </a:r>
            <a:r>
              <a:rPr lang="en-US" b="0" baseline="0" dirty="0"/>
              <a:t> </a:t>
            </a:r>
            <a:r>
              <a:rPr lang="en-US" b="0" dirty="0"/>
              <a:t>is revealed</a:t>
            </a:r>
            <a:r>
              <a:rPr lang="en-US" b="0" baseline="0" dirty="0"/>
              <a:t> on a mouse click.</a:t>
            </a:r>
            <a:endParaRPr lang="en-US" b="0" dirty="0"/>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‘Recoger’ was previously taught as ‘pick up’. However, this wouldn’t be an appropriate English translation to give in this context, so a gloss is given to avoid any confusion.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The text</a:t>
            </a:r>
            <a:r>
              <a:rPr lang="en-US" b="0" baseline="0"/>
              <a:t> has been modified slightly (compared to the text on the last slide) to avoid cross-linguistic complexity and untaught language. For example, ‘here’ was added as a prompt in line 5 so that students would have a natural context in Spanish </a:t>
            </a:r>
            <a:r>
              <a:rPr lang="en-US" b="0" i="1" baseline="0"/>
              <a:t>and </a:t>
            </a:r>
            <a:r>
              <a:rPr lang="en-US" b="0" i="0" baseline="0"/>
              <a:t>English to use the definite article (otherwise, only Spanish would use the article). The final two words from the last slide were also removed for similar reasons.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a:t>Students will know from the title that ‘Book Day’ is ‘el Día del Libro’ and so requires an article.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Unknown words/cognates: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poema [1430]</a:t>
            </a: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16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3 minutes</a:t>
            </a:r>
          </a:p>
          <a:p>
            <a:endParaRPr lang="en-US" b="1" dirty="0"/>
          </a:p>
          <a:p>
            <a:r>
              <a:rPr lang="en-US" b="1" dirty="0"/>
              <a:t>Aim: </a:t>
            </a:r>
            <a:r>
              <a:rPr lang="en-US" b="0" dirty="0"/>
              <a:t>to </a:t>
            </a:r>
            <a:r>
              <a:rPr lang="es-ES" b="0" dirty="0" err="1"/>
              <a:t>apply</a:t>
            </a:r>
            <a:r>
              <a:rPr lang="es-ES" b="0" dirty="0"/>
              <a:t> </a:t>
            </a:r>
            <a:r>
              <a:rPr lang="es-ES" b="0" dirty="0" err="1"/>
              <a:t>spelling</a:t>
            </a:r>
            <a:r>
              <a:rPr lang="es-ES" b="0" dirty="0"/>
              <a:t> rules </a:t>
            </a:r>
            <a:r>
              <a:rPr lang="es-ES" b="0" dirty="0" err="1"/>
              <a:t>based</a:t>
            </a:r>
            <a:r>
              <a:rPr lang="es-ES" b="0" dirty="0"/>
              <a:t> </a:t>
            </a:r>
            <a:r>
              <a:rPr lang="es-ES" b="0" err="1"/>
              <a:t>on</a:t>
            </a:r>
            <a:r>
              <a:rPr lang="es-ES" b="0"/>
              <a:t> </a:t>
            </a:r>
            <a:r>
              <a:rPr lang="es-ES" b="0" baseline="0"/>
              <a:t>the position of the stress (</a:t>
            </a:r>
            <a:r>
              <a:rPr lang="es-ES" b="0"/>
              <a:t>penultimate or final syllablle) and the final letter in</a:t>
            </a:r>
            <a:r>
              <a:rPr lang="es-ES" b="0" baseline="0"/>
              <a:t> each word</a:t>
            </a:r>
            <a:r>
              <a:rPr lang="es-ES" b="0"/>
              <a:t>.</a:t>
            </a:r>
            <a:endParaRPr lang="es-ES" b="0" dirty="0"/>
          </a:p>
          <a:p>
            <a:endParaRPr lang="en-US" b="1" dirty="0"/>
          </a:p>
          <a:p>
            <a:r>
              <a:rPr lang="en-US" b="1" dirty="0"/>
              <a:t>Procedure:</a:t>
            </a:r>
          </a:p>
          <a:p>
            <a:pPr marL="0" indent="0">
              <a:buNone/>
            </a:pPr>
            <a:r>
              <a:rPr lang="en-GB" baseline="0"/>
              <a:t>1. Students listen to </a:t>
            </a:r>
            <a:r>
              <a:rPr lang="en-GB" baseline="0" dirty="0"/>
              <a:t>the recordings (which are played by clicking on the orange buttons) and write the accent on the words that need it. Some words have final syllable stress and others have penultimate syllable </a:t>
            </a:r>
            <a:r>
              <a:rPr lang="en-GB" baseline="0"/>
              <a:t>stress. </a:t>
            </a:r>
          </a:p>
          <a:p>
            <a:pPr marL="0" indent="0">
              <a:buNone/>
            </a:pPr>
            <a:r>
              <a:rPr lang="en-GB" baseline="0"/>
              <a:t>2</a:t>
            </a:r>
            <a:r>
              <a:rPr lang="en-GB" baseline="0" dirty="0"/>
              <a:t>. The teacher shows the answers by clicking.</a:t>
            </a:r>
          </a:p>
          <a:p>
            <a:pPr marL="0" indent="0">
              <a:buNone/>
            </a:pPr>
            <a:r>
              <a:rPr lang="en-GB" baseline="0" dirty="0"/>
              <a:t>3. The teacher can then ask students for translations of the words. The meanings will then appear one by one with each click. Of the new words, ‘</a:t>
            </a:r>
            <a:r>
              <a:rPr lang="en-GB" baseline="0" dirty="0" err="1"/>
              <a:t>programa</a:t>
            </a:r>
            <a:r>
              <a:rPr lang="en-GB" baseline="0" dirty="0"/>
              <a:t>’, ‘</a:t>
            </a:r>
            <a:r>
              <a:rPr lang="en-GB" baseline="0" dirty="0" err="1"/>
              <a:t>sistema</a:t>
            </a:r>
            <a:r>
              <a:rPr lang="en-GB" baseline="0" dirty="0"/>
              <a:t>’ and ‘</a:t>
            </a:r>
            <a:r>
              <a:rPr lang="en-GB" baseline="0" dirty="0" err="1"/>
              <a:t>condición</a:t>
            </a:r>
            <a:r>
              <a:rPr lang="en-GB" baseline="0" dirty="0"/>
              <a:t>’ are cognates. Students already know ‘</a:t>
            </a:r>
            <a:r>
              <a:rPr lang="en-GB" baseline="0" dirty="0" err="1"/>
              <a:t>conocer</a:t>
            </a:r>
            <a:r>
              <a:rPr lang="en-GB" baseline="0" dirty="0"/>
              <a:t>’ </a:t>
            </a:r>
            <a:r>
              <a:rPr lang="en-GB" baseline="0"/>
              <a:t>and may </a:t>
            </a:r>
            <a:r>
              <a:rPr lang="en-GB" baseline="0" dirty="0"/>
              <a:t>possibly be able to work out the meaning ‘</a:t>
            </a:r>
            <a:r>
              <a:rPr lang="en-GB" baseline="0" dirty="0" err="1"/>
              <a:t>conocimiento</a:t>
            </a:r>
            <a:r>
              <a:rPr lang="en-GB" baseline="0" dirty="0"/>
              <a:t>’. It could also be worth teachers telling students that ‘</a:t>
            </a:r>
            <a:r>
              <a:rPr lang="en-GB" baseline="0" dirty="0" err="1"/>
              <a:t>programa</a:t>
            </a:r>
            <a:r>
              <a:rPr lang="en-GB" baseline="0" dirty="0"/>
              <a:t>’ and ‘</a:t>
            </a:r>
            <a:r>
              <a:rPr lang="en-GB" baseline="0" dirty="0" err="1"/>
              <a:t>sistema</a:t>
            </a:r>
            <a:r>
              <a:rPr lang="en-GB" baseline="0" dirty="0"/>
              <a:t>’ are masculine nouns, despite ending in ‘a’.</a:t>
            </a:r>
          </a:p>
          <a:p>
            <a:pPr marL="0" indent="0">
              <a:buNone/>
            </a:pPr>
            <a:endParaRPr lang="en-GB" baseline="0" dirty="0"/>
          </a:p>
          <a:p>
            <a:pPr marL="0" indent="0">
              <a:buNone/>
            </a:pPr>
            <a:r>
              <a:rPr lang="en-GB" b="1" baseline="0"/>
              <a:t>Notes</a:t>
            </a:r>
            <a:r>
              <a:rPr lang="en-GB" baseline="0"/>
              <a:t>: </a:t>
            </a:r>
            <a:r>
              <a:rPr lang="en-GB" baseline="0" dirty="0"/>
              <a:t>Some of these words are new, with the purpose of testing the students’ understanding of accent rules rather than relying on knowledge of the </a:t>
            </a:r>
            <a:r>
              <a:rPr lang="en-GB" baseline="0"/>
              <a:t>words.</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Frequency of unknown words/cognates </a:t>
            </a:r>
            <a:r>
              <a:rPr lang="en-GB" b="1" baseline="0" dirty="0"/>
              <a:t>(1 is the most frequent word in Spanish): </a:t>
            </a:r>
          </a:p>
          <a:p>
            <a:pPr marL="0" indent="0">
              <a:buNone/>
            </a:pPr>
            <a:r>
              <a:rPr lang="en-GB" baseline="0" dirty="0" err="1"/>
              <a:t>programa</a:t>
            </a:r>
            <a:r>
              <a:rPr lang="en-GB" baseline="0" dirty="0"/>
              <a:t> [339]; </a:t>
            </a:r>
            <a:r>
              <a:rPr lang="en-GB" baseline="0" dirty="0" err="1"/>
              <a:t>sistema</a:t>
            </a:r>
            <a:r>
              <a:rPr lang="en-GB" baseline="0" dirty="0"/>
              <a:t> [221]; </a:t>
            </a:r>
            <a:r>
              <a:rPr lang="en-GB" baseline="0" dirty="0" err="1"/>
              <a:t>condición</a:t>
            </a:r>
            <a:r>
              <a:rPr lang="en-GB" baseline="0" dirty="0"/>
              <a:t> [418]; </a:t>
            </a:r>
            <a:r>
              <a:rPr lang="en-GB" baseline="0" dirty="0" err="1"/>
              <a:t>conocimiento</a:t>
            </a:r>
            <a:r>
              <a:rPr lang="en-GB" baseline="0" dirty="0"/>
              <a:t> [565]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0813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GB" b="1" noProof="0" dirty="0"/>
              <a:t>Aim: </a:t>
            </a:r>
            <a:r>
              <a:rPr lang="en-GB" noProof="0" dirty="0"/>
              <a:t>to </a:t>
            </a:r>
            <a:r>
              <a:rPr lang="en-GB" noProof="0"/>
              <a:t>practise recognition or recall (see notes) of </a:t>
            </a:r>
            <a:r>
              <a:rPr lang="en-GB" noProof="0" dirty="0"/>
              <a:t>12 words from this week’s revisited vocabulary.</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the message and try to fill in the gaps with the corresponding words from the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The teacher plays the audio and students check their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The teacher reveals the answers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Students are encouraged to discuss the meaning of the text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Note</a:t>
            </a:r>
            <a:r>
              <a:rPr lang="en-GB" i="0" noProof="0" dirty="0"/>
              <a:t>: </a:t>
            </a:r>
            <a:r>
              <a:rPr lang="en-GB" noProof="0" dirty="0"/>
              <a:t>Depending on class ability, some or all English words could be removed so students have to consider which is the most suitable word for that specific gap, considering the context.</a:t>
            </a:r>
          </a:p>
          <a:p>
            <a:r>
              <a:rPr lang="en-GB" sz="1200" b="0" kern="1200" noProof="0" dirty="0">
                <a:solidFill>
                  <a:schemeClr val="tx1"/>
                </a:solidFill>
                <a:effectLst/>
                <a:latin typeface="+mn-lt"/>
                <a:ea typeface="+mn-ea"/>
                <a:cs typeface="+mn-cs"/>
              </a:rPr>
              <a:t>Alternatively, to create a productive recall task, teachers</a:t>
            </a:r>
            <a:r>
              <a:rPr lang="en-GB" sz="1200" b="1" kern="1200" noProof="0" dirty="0">
                <a:solidFill>
                  <a:schemeClr val="tx1"/>
                </a:solidFill>
                <a:effectLst/>
                <a:latin typeface="+mn-lt"/>
                <a:ea typeface="+mn-ea"/>
                <a:cs typeface="+mn-cs"/>
              </a:rPr>
              <a:t> </a:t>
            </a:r>
            <a:r>
              <a:rPr lang="en-GB" noProof="0" dirty="0"/>
              <a:t>might remove the column of Spanish words, or provide them with first letter prompts, only. </a:t>
            </a:r>
            <a:br>
              <a:rPr lang="en-GB" noProof="0" dirty="0"/>
            </a:br>
            <a:r>
              <a:rPr lang="en-GB" noProof="0" dirty="0"/>
              <a:t>There is, of course, the most challenging option, i.e., to remove some / all English and Spanish words.</a:t>
            </a:r>
            <a:br>
              <a:rPr lang="en-GB" noProof="0" dirty="0"/>
            </a:br>
            <a:r>
              <a:rPr lang="en-GB" noProof="0" dirty="0"/>
              <a:t>Note: if the Spanish words are removed, the ‘listen and check’ also acquires more challenge, as students may also engage in some transcription.</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Frequency of unknown words/cognates </a:t>
            </a:r>
            <a:r>
              <a:rPr lang="en-GB" b="1" baseline="0" dirty="0"/>
              <a:t>(1 is the most frequent word in Spanish): </a:t>
            </a:r>
          </a:p>
          <a:p>
            <a:r>
              <a:rPr lang="en-GB" b="0" baseline="0" noProof="0" dirty="0" err="1"/>
              <a:t>comprobar</a:t>
            </a:r>
            <a:r>
              <a:rPr lang="en-GB" b="0" baseline="0" noProof="0" dirty="0"/>
              <a:t> [1301]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178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a:t>
            </a:r>
            <a:r>
              <a:rPr lang="x-none" b="1"/>
              <a:t>: </a:t>
            </a:r>
            <a:r>
              <a:rPr lang="en-GB"/>
              <a:t>2 minutes</a:t>
            </a:r>
          </a:p>
          <a:p>
            <a:endParaRPr lang="en-GB"/>
          </a:p>
          <a:p>
            <a:r>
              <a:rPr lang="en-GB" b="1"/>
              <a:t>Aim: </a:t>
            </a:r>
            <a:r>
              <a:rPr lang="en-GB" b="0"/>
              <a:t>to recap previously taught rules on subject</a:t>
            </a:r>
            <a:r>
              <a:rPr lang="en-GB" b="0" baseline="0"/>
              <a:t> verb agreement</a:t>
            </a:r>
            <a:endParaRPr lang="en-GB"/>
          </a:p>
          <a:p>
            <a:endParaRPr lang="en-GB"/>
          </a:p>
          <a:p>
            <a:r>
              <a:rPr lang="en-GB" b="1"/>
              <a:t>Procedure:</a:t>
            </a:r>
          </a:p>
          <a:p>
            <a:pPr marL="228600" indent="-228600">
              <a:buAutoNum type="arabicPeriod"/>
            </a:pPr>
            <a:r>
              <a:rPr lang="en-GB"/>
              <a:t>Click to reveal</a:t>
            </a:r>
            <a:r>
              <a:rPr lang="en-GB" baseline="0"/>
              <a:t> each new sentence.</a:t>
            </a:r>
          </a:p>
          <a:p>
            <a:pPr marL="228600" indent="-228600">
              <a:buAutoNum type="arabicPeriod"/>
            </a:pPr>
            <a:r>
              <a:rPr lang="en-GB" baseline="0"/>
              <a:t>Gaps are also left so that the verb endings and Spanish examples can be elicited from students.</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698069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4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make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predictions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about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content</a:t>
            </a:r>
            <a:r>
              <a:rPr lang="es-ES" sz="1200" kern="1200" baseline="0" dirty="0">
                <a:solidFill>
                  <a:schemeClr val="tx1"/>
                </a:solidFill>
                <a:effectLst/>
                <a:latin typeface="+mn-lt"/>
                <a:ea typeface="+mn-ea"/>
                <a:cs typeface="+mn-cs"/>
              </a:rPr>
              <a:t> of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text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next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slide</a:t>
            </a:r>
            <a:r>
              <a:rPr lang="es-ES" sz="1200" kern="1200" baseline="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read each statement and decide if they think it’s true or false.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read </a:t>
            </a:r>
            <a:r>
              <a:rPr lang="en-GB" b="0"/>
              <a:t>the information </a:t>
            </a:r>
            <a:r>
              <a:rPr lang="en-GB" b="0" dirty="0"/>
              <a:t>on the next slide to check if they were right.</a:t>
            </a:r>
          </a:p>
          <a:p>
            <a:endParaRPr lang="en-GB" b="1"/>
          </a:p>
          <a:p>
            <a:r>
              <a:rPr lang="en-GB" b="1"/>
              <a:t>Note: </a:t>
            </a:r>
            <a:r>
              <a:rPr lang="en-GB" b="0"/>
              <a:t>on the next</a:t>
            </a:r>
            <a:r>
              <a:rPr lang="en-GB" b="0" baseline="0"/>
              <a:t> slide, students will be checking whether their predictions are true or false. In order to do this, they will need to cross-reference the information with the six sentences above. This slide could either be printed or students could be asked to translate the 6 sentences into English so that they have these to hand when they begin the next slide.</a:t>
            </a:r>
            <a:endParaRPr lang="x-none"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4566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learn about the education system in Spain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a:t>
            </a:r>
            <a:r>
              <a:rPr lang="es-ES" dirty="0" err="1"/>
              <a:t>read</a:t>
            </a:r>
            <a:r>
              <a:rPr lang="es-ES" dirty="0"/>
              <a:t> </a:t>
            </a:r>
            <a:r>
              <a:rPr lang="es-ES" err="1"/>
              <a:t>the</a:t>
            </a:r>
            <a:r>
              <a:rPr lang="es-ES"/>
              <a:t> text,</a:t>
            </a:r>
            <a:r>
              <a:rPr lang="es-ES" baseline="0"/>
              <a:t> which is set out as bullet points.</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b="0" dirty="0" err="1"/>
              <a:t>Students</a:t>
            </a:r>
            <a:r>
              <a:rPr lang="es-ES" b="0" dirty="0"/>
              <a:t> </a:t>
            </a:r>
            <a:r>
              <a:rPr lang="es-ES" b="0" dirty="0" err="1"/>
              <a:t>check</a:t>
            </a:r>
            <a:r>
              <a:rPr lang="es-ES" b="0" dirty="0"/>
              <a:t> </a:t>
            </a:r>
            <a:r>
              <a:rPr lang="es-ES" b="0" dirty="0" err="1"/>
              <a:t>if</a:t>
            </a:r>
            <a:r>
              <a:rPr lang="es-ES" b="0" dirty="0"/>
              <a:t> </a:t>
            </a:r>
            <a:r>
              <a:rPr lang="es-ES" b="0" dirty="0" err="1"/>
              <a:t>their</a:t>
            </a:r>
            <a:r>
              <a:rPr lang="es-ES" b="0" baseline="0" dirty="0"/>
              <a:t> </a:t>
            </a:r>
            <a:r>
              <a:rPr lang="es-ES" b="0" baseline="0" dirty="0" err="1"/>
              <a:t>predictions</a:t>
            </a:r>
            <a:r>
              <a:rPr lang="es-ES" b="0" baseline="0" dirty="0"/>
              <a:t> </a:t>
            </a:r>
            <a:r>
              <a:rPr lang="es-ES" b="0" baseline="0" dirty="0" err="1"/>
              <a:t>from</a:t>
            </a:r>
            <a:r>
              <a:rPr lang="es-ES" b="0" baseline="0" dirty="0"/>
              <a:t> </a:t>
            </a:r>
            <a:r>
              <a:rPr lang="es-ES" b="0" dirty="0" err="1"/>
              <a:t>the</a:t>
            </a:r>
            <a:r>
              <a:rPr lang="es-ES" b="0" dirty="0"/>
              <a:t> </a:t>
            </a:r>
            <a:r>
              <a:rPr lang="es-ES" b="0" dirty="0" err="1"/>
              <a:t>previous</a:t>
            </a:r>
            <a:r>
              <a:rPr lang="es-ES" b="0" dirty="0"/>
              <a:t> </a:t>
            </a:r>
            <a:r>
              <a:rPr lang="es-ES" b="0" dirty="0" err="1"/>
              <a:t>slide</a:t>
            </a:r>
            <a:r>
              <a:rPr lang="es-ES" b="0" dirty="0"/>
              <a:t> are true </a:t>
            </a:r>
            <a:r>
              <a:rPr lang="es-ES" b="0" dirty="0" err="1"/>
              <a:t>or</a:t>
            </a:r>
            <a:r>
              <a:rPr lang="es-ES" b="0" dirty="0"/>
              <a:t> </a:t>
            </a:r>
            <a:r>
              <a:rPr lang="es-ES" b="0"/>
              <a:t>false.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a:t>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a:t>Children</a:t>
            </a:r>
            <a:r>
              <a:rPr lang="es-ES" b="0" baseline="0"/>
              <a:t> start primary school at 4 – false (answer: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baseline="0"/>
              <a:t>The families must buy the books – true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baseline="0"/>
              <a:t>If you don’t study you must repeat the year – true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baseline="0"/>
              <a:t>You can go to university at 16 – false (answer: you have to take exams when you are 18 to be able to go to university)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baseline="0"/>
              <a:t>All students must wear the same uniform – false (answer: generally there are no rules about clothing)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baseline="0"/>
              <a:t>Teachers don’t teach art (false: art is mentioned as one of the things that you can 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a:solidFill>
                  <a:schemeClr val="tx1"/>
                </a:solidFill>
                <a:effectLst/>
                <a:latin typeface="+mn-lt"/>
                <a:ea typeface="+mn-ea"/>
                <a:cs typeface="+mn-cs"/>
              </a:rPr>
              <a:t>3. Alternatively, to check </a:t>
            </a:r>
            <a:r>
              <a:rPr lang="en-GB" sz="1200" kern="1200">
                <a:solidFill>
                  <a:schemeClr val="tx1"/>
                </a:solidFill>
                <a:effectLst/>
                <a:latin typeface="+mn-lt"/>
                <a:ea typeface="+mn-ea"/>
                <a:cs typeface="+mn-cs"/>
              </a:rPr>
              <a:t>understanding </a:t>
            </a:r>
            <a:r>
              <a:rPr lang="en-GB" sz="1200" kern="1200" dirty="0">
                <a:solidFill>
                  <a:schemeClr val="tx1"/>
                </a:solidFill>
                <a:effectLst/>
                <a:latin typeface="+mn-lt"/>
                <a:ea typeface="+mn-ea"/>
                <a:cs typeface="+mn-cs"/>
              </a:rPr>
              <a:t>of the information in the text, the </a:t>
            </a:r>
            <a:r>
              <a:rPr lang="en-GB" sz="1200" kern="1200">
                <a:solidFill>
                  <a:schemeClr val="tx1"/>
                </a:solidFill>
                <a:effectLst/>
                <a:latin typeface="+mn-lt"/>
                <a:ea typeface="+mn-ea"/>
                <a:cs typeface="+mn-cs"/>
              </a:rPr>
              <a:t>teacher could </a:t>
            </a:r>
            <a:r>
              <a:rPr lang="en-GB" sz="1200" kern="1200" dirty="0">
                <a:solidFill>
                  <a:schemeClr val="tx1"/>
                </a:solidFill>
                <a:effectLst/>
                <a:latin typeface="+mn-lt"/>
                <a:ea typeface="+mn-ea"/>
                <a:cs typeface="+mn-cs"/>
              </a:rPr>
              <a:t>do one of the following or use another preferred task:</a:t>
            </a:r>
            <a:br>
              <a:rPr lang="en-GB" sz="1200" i="1" kern="1200" dirty="0">
                <a:solidFill>
                  <a:schemeClr val="tx1"/>
                </a:solidFill>
                <a:effectLst/>
                <a:latin typeface="+mn-lt"/>
                <a:ea typeface="+mn-ea"/>
                <a:cs typeface="+mn-cs"/>
              </a:rPr>
            </a:br>
            <a:r>
              <a:rPr lang="en-GB" sz="1200" i="1" kern="1200" dirty="0" err="1">
                <a:solidFill>
                  <a:schemeClr val="tx1"/>
                </a:solidFill>
                <a:effectLst/>
                <a:latin typeface="+mn-lt"/>
                <a:ea typeface="+mn-ea"/>
                <a:cs typeface="+mn-cs"/>
              </a:rPr>
              <a:t>i</a:t>
            </a:r>
            <a:r>
              <a:rPr lang="en-GB" sz="1200" i="1" kern="1200" dirty="0">
                <a:solidFill>
                  <a:schemeClr val="tx1"/>
                </a:solidFill>
                <a:effectLst/>
                <a:latin typeface="+mn-lt"/>
                <a:ea typeface="+mn-ea"/>
                <a:cs typeface="+mn-cs"/>
              </a:rPr>
              <a:t>. whole class oral English translation, phrase by phrase</a:t>
            </a:r>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ii</a:t>
            </a:r>
            <a:r>
              <a:rPr lang="en-GB" sz="1200" i="1" kern="1200">
                <a:solidFill>
                  <a:schemeClr val="tx1"/>
                </a:solidFill>
                <a:effectLst/>
                <a:latin typeface="+mn-lt"/>
                <a:ea typeface="+mn-ea"/>
                <a:cs typeface="+mn-cs"/>
              </a:rPr>
              <a:t>. individual </a:t>
            </a:r>
            <a:r>
              <a:rPr lang="en-GB" sz="1200" i="1" kern="1200" dirty="0">
                <a:solidFill>
                  <a:schemeClr val="tx1"/>
                </a:solidFill>
                <a:effectLst/>
                <a:latin typeface="+mn-lt"/>
                <a:ea typeface="+mn-ea"/>
                <a:cs typeface="+mn-cs"/>
              </a:rPr>
              <a:t>summary of the text, with the instruction – Note three key facts about the education system in Spain.</a:t>
            </a:r>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ii</a:t>
            </a:r>
            <a:r>
              <a:rPr lang="en-GB" sz="1200" i="1" kern="1200">
                <a:solidFill>
                  <a:schemeClr val="tx1"/>
                </a:solidFill>
                <a:effectLst/>
                <a:latin typeface="+mn-lt"/>
                <a:ea typeface="+mn-ea"/>
                <a:cs typeface="+mn-cs"/>
              </a:rPr>
              <a:t>. ask </a:t>
            </a:r>
            <a:r>
              <a:rPr lang="en-GB" sz="1200" i="1" kern="1200" dirty="0">
                <a:solidFill>
                  <a:schemeClr val="tx1"/>
                </a:solidFill>
                <a:effectLst/>
                <a:latin typeface="+mn-lt"/>
                <a:ea typeface="+mn-ea"/>
                <a:cs typeface="+mn-cs"/>
              </a:rPr>
              <a:t>direct questions to elicit the key information.  1. At what age do children start primary education? 2. At what age do they finish?  3. Do they have to wear uniform?  4. Do schools give </a:t>
            </a:r>
            <a:r>
              <a:rPr lang="en-GB" sz="1200" i="1" kern="1200">
                <a:solidFill>
                  <a:schemeClr val="tx1"/>
                </a:solidFill>
                <a:effectLst/>
                <a:latin typeface="+mn-lt"/>
                <a:ea typeface="+mn-ea"/>
                <a:cs typeface="+mn-cs"/>
              </a:rPr>
              <a:t>the stationery? </a:t>
            </a:r>
            <a:r>
              <a:rPr lang="en-GB" sz="1200" i="1" kern="1200" dirty="0">
                <a:solidFill>
                  <a:schemeClr val="tx1"/>
                </a:solidFill>
                <a:effectLst/>
                <a:latin typeface="+mn-lt"/>
                <a:ea typeface="+mn-ea"/>
                <a:cs typeface="+mn-cs"/>
              </a:rPr>
              <a:t>5. What happens if a student does not study enough?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r>
              <a:rPr lang="en-GB" b="1" dirty="0"/>
              <a:t>Frequency of unknown words/cognates </a:t>
            </a:r>
            <a:r>
              <a:rPr lang="en-GB" b="1" baseline="0" dirty="0"/>
              <a:t>(1 is the most frequent word in Spanish): </a:t>
            </a:r>
          </a:p>
          <a:p>
            <a:r>
              <a:rPr lang="en-GB" b="0" baseline="0" noProof="0" dirty="0"/>
              <a:t>*</a:t>
            </a:r>
            <a:r>
              <a:rPr lang="en-GB" b="0" baseline="0" noProof="0" dirty="0" err="1"/>
              <a:t>primario</a:t>
            </a:r>
            <a:r>
              <a:rPr lang="en-GB" b="0" baseline="0" noProof="0" dirty="0"/>
              <a:t> [2030]; *</a:t>
            </a:r>
            <a:r>
              <a:rPr lang="en-GB" b="0" baseline="0" noProof="0" dirty="0" err="1"/>
              <a:t>norma</a:t>
            </a:r>
            <a:r>
              <a:rPr lang="en-GB" b="0" baseline="0" noProof="0" dirty="0"/>
              <a:t> [1174]; *</a:t>
            </a:r>
            <a:r>
              <a:rPr lang="en-GB" b="0" baseline="0" noProof="0" dirty="0" err="1"/>
              <a:t>instituto</a:t>
            </a:r>
            <a:r>
              <a:rPr lang="en-GB" b="0" baseline="0" noProof="0" dirty="0"/>
              <a:t> [1558]; </a:t>
            </a:r>
            <a:r>
              <a:rPr lang="en-GB" b="0" baseline="0" noProof="0" dirty="0" err="1"/>
              <a:t>universidad</a:t>
            </a:r>
            <a:r>
              <a:rPr lang="en-GB" b="0" baseline="0" noProof="0" dirty="0"/>
              <a:t> [</a:t>
            </a:r>
            <a:r>
              <a:rPr lang="en-GB" b="0" baseline="0" noProof="0"/>
              <a:t>387]</a:t>
            </a:r>
            <a:endParaRPr lang="en-GB" b="0" baseline="0" noProof="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35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Aims: </a:t>
            </a:r>
            <a:r>
              <a:rPr lang="en-US" b="0" dirty="0"/>
              <a:t>1)</a:t>
            </a:r>
            <a:r>
              <a:rPr lang="en-US" b="0" baseline="0" dirty="0"/>
              <a:t> to </a:t>
            </a:r>
            <a:r>
              <a:rPr lang="en-US" b="0" baseline="0" dirty="0" err="1"/>
              <a:t>practise</a:t>
            </a:r>
            <a:r>
              <a:rPr lang="en-US" b="0" baseline="0" dirty="0"/>
              <a:t> transcription of verbs; 2) </a:t>
            </a:r>
            <a:r>
              <a:rPr lang="en-US" dirty="0"/>
              <a:t>to consolidate understanding of –</a:t>
            </a:r>
            <a:r>
              <a:rPr lang="en-US" dirty="0" err="1"/>
              <a:t>ar</a:t>
            </a:r>
            <a:r>
              <a:rPr lang="en-US" dirty="0"/>
              <a:t>,</a:t>
            </a:r>
            <a:r>
              <a:rPr lang="en-US" baseline="0" dirty="0"/>
              <a:t> -</a:t>
            </a:r>
            <a:r>
              <a:rPr lang="en-US" baseline="0" dirty="0" err="1"/>
              <a:t>er</a:t>
            </a:r>
            <a:r>
              <a:rPr lang="en-US" baseline="0" dirty="0"/>
              <a:t> and –</a:t>
            </a:r>
            <a:r>
              <a:rPr lang="en-US" baseline="0" dirty="0" err="1"/>
              <a:t>ir</a:t>
            </a:r>
            <a:r>
              <a:rPr lang="en-US" baseline="0" dirty="0"/>
              <a:t> </a:t>
            </a:r>
            <a:r>
              <a:rPr lang="en-US" dirty="0"/>
              <a:t>verb endings in the present tense</a:t>
            </a:r>
            <a:r>
              <a:rPr lang="en-US" baseline="0" dirty="0"/>
              <a:t> 3</a:t>
            </a:r>
            <a:r>
              <a:rPr lang="en-US" baseline="30000" dirty="0"/>
              <a:t>rd</a:t>
            </a:r>
            <a:r>
              <a:rPr lang="en-US" baseline="0" dirty="0"/>
              <a:t> person singular and plural; </a:t>
            </a:r>
            <a:r>
              <a:rPr lang="en-US" dirty="0"/>
              <a:t>3)</a:t>
            </a:r>
            <a:r>
              <a:rPr lang="en-US" baseline="0" dirty="0"/>
              <a:t> to also understand the vocabulary.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listen to </a:t>
            </a:r>
            <a:r>
              <a:rPr lang="es-ES" dirty="0" err="1"/>
              <a:t>each</a:t>
            </a:r>
            <a:r>
              <a:rPr lang="es-ES" dirty="0"/>
              <a:t> </a:t>
            </a:r>
            <a:r>
              <a:rPr lang="es-ES" dirty="0" err="1"/>
              <a:t>sentence</a:t>
            </a:r>
            <a:r>
              <a:rPr lang="es-ES" dirty="0"/>
              <a:t> and </a:t>
            </a:r>
            <a:r>
              <a:rPr lang="es-ES" dirty="0" err="1"/>
              <a:t>first</a:t>
            </a:r>
            <a:r>
              <a:rPr lang="es-ES" dirty="0"/>
              <a:t> </a:t>
            </a:r>
            <a:r>
              <a:rPr lang="es-ES" dirty="0" err="1"/>
              <a:t>write</a:t>
            </a:r>
            <a:r>
              <a:rPr lang="es-ES" baseline="0" dirty="0"/>
              <a:t> </a:t>
            </a:r>
            <a:r>
              <a:rPr lang="es-ES" baseline="0" dirty="0" err="1"/>
              <a:t>the</a:t>
            </a:r>
            <a:r>
              <a:rPr lang="es-ES" baseline="0" dirty="0"/>
              <a:t> </a:t>
            </a:r>
            <a:r>
              <a:rPr lang="es-ES" baseline="0" dirty="0" err="1"/>
              <a:t>verb</a:t>
            </a:r>
            <a:r>
              <a:rPr lang="es-ES" baseline="0" dirty="0"/>
              <a:t> </a:t>
            </a:r>
            <a:r>
              <a:rPr lang="es-ES" baseline="0" dirty="0" err="1"/>
              <a:t>that</a:t>
            </a:r>
            <a:r>
              <a:rPr lang="es-ES" baseline="0" dirty="0"/>
              <a:t> </a:t>
            </a:r>
            <a:r>
              <a:rPr lang="es-ES" baseline="0" dirty="0" err="1"/>
              <a:t>they</a:t>
            </a:r>
            <a:r>
              <a:rPr lang="es-ES" baseline="0" dirty="0"/>
              <a:t> </a:t>
            </a:r>
            <a:r>
              <a:rPr lang="es-ES" baseline="0" dirty="0" err="1"/>
              <a:t>hear</a:t>
            </a:r>
            <a:r>
              <a:rPr lang="es-ES" baseline="0" dirty="0"/>
              <a:t>. </a:t>
            </a:r>
            <a:r>
              <a:rPr lang="es-ES" baseline="0" dirty="0" err="1"/>
              <a:t>They</a:t>
            </a:r>
            <a:r>
              <a:rPr lang="es-ES" baseline="0" dirty="0"/>
              <a:t> </a:t>
            </a:r>
            <a:r>
              <a:rPr lang="es-ES" baseline="0" dirty="0" err="1"/>
              <a:t>also</a:t>
            </a:r>
            <a:r>
              <a:rPr lang="es-ES" baseline="0" dirty="0"/>
              <a:t> </a:t>
            </a:r>
            <a:r>
              <a:rPr lang="es-ES" dirty="0"/>
              <a:t>decide </a:t>
            </a:r>
            <a:r>
              <a:rPr lang="es-ES" dirty="0" err="1"/>
              <a:t>on</a:t>
            </a:r>
            <a:r>
              <a:rPr lang="es-ES" dirty="0"/>
              <a:t> </a:t>
            </a:r>
            <a:r>
              <a:rPr lang="es-ES" dirty="0" err="1"/>
              <a:t>the</a:t>
            </a:r>
            <a:r>
              <a:rPr lang="es-ES" dirty="0"/>
              <a:t> </a:t>
            </a:r>
            <a:r>
              <a:rPr lang="es-ES" dirty="0" err="1"/>
              <a:t>subject</a:t>
            </a:r>
            <a:r>
              <a:rPr lang="es-ES" dirty="0"/>
              <a:t> of </a:t>
            </a:r>
            <a:r>
              <a:rPr lang="es-ES" dirty="0" err="1"/>
              <a:t>the</a:t>
            </a:r>
            <a:r>
              <a:rPr lang="es-ES" dirty="0"/>
              <a:t> </a:t>
            </a:r>
            <a:r>
              <a:rPr lang="es-ES" dirty="0" err="1"/>
              <a:t>sentence</a:t>
            </a:r>
            <a:r>
              <a:rPr lang="es-ES" dirty="0"/>
              <a:t> (s/he</a:t>
            </a:r>
            <a:r>
              <a:rPr lang="es-ES" baseline="0" dirty="0"/>
              <a:t> </a:t>
            </a:r>
            <a:r>
              <a:rPr lang="es-ES" baseline="0" dirty="0" err="1"/>
              <a:t>or</a:t>
            </a:r>
            <a:r>
              <a:rPr lang="es-ES" baseline="0" dirty="0"/>
              <a:t> </a:t>
            </a:r>
            <a:r>
              <a:rPr lang="es-ES" baseline="0" dirty="0" err="1"/>
              <a:t>they</a:t>
            </a:r>
            <a:r>
              <a:rPr lang="es-ES" baseline="0" dirty="0"/>
              <a:t>), </a:t>
            </a:r>
            <a:r>
              <a:rPr lang="es-ES" dirty="0" err="1"/>
              <a:t>depending</a:t>
            </a:r>
            <a:r>
              <a:rPr lang="es-ES" dirty="0"/>
              <a:t> </a:t>
            </a:r>
            <a:r>
              <a:rPr lang="es-ES" dirty="0" err="1"/>
              <a:t>on</a:t>
            </a:r>
            <a:r>
              <a:rPr lang="es-ES" dirty="0"/>
              <a:t> </a:t>
            </a:r>
            <a:r>
              <a:rPr lang="es-ES" dirty="0" err="1"/>
              <a:t>the</a:t>
            </a:r>
            <a:r>
              <a:rPr lang="es-ES" dirty="0"/>
              <a:t> </a:t>
            </a:r>
            <a:r>
              <a:rPr lang="es-ES" dirty="0" err="1"/>
              <a:t>verb</a:t>
            </a:r>
            <a:r>
              <a:rPr lang="es-ES" dirty="0"/>
              <a:t> </a:t>
            </a:r>
            <a:r>
              <a:rPr lang="es-ES" dirty="0" err="1"/>
              <a:t>ending</a:t>
            </a:r>
            <a:r>
              <a:rPr lang="es-ES" dirty="0"/>
              <a:t> </a:t>
            </a:r>
            <a:r>
              <a:rPr lang="es-ES" dirty="0" err="1"/>
              <a:t>that</a:t>
            </a:r>
            <a:r>
              <a:rPr lang="es-ES" dirty="0"/>
              <a:t> </a:t>
            </a:r>
            <a:r>
              <a:rPr lang="es-ES" dirty="0" err="1"/>
              <a:t>they</a:t>
            </a:r>
            <a:r>
              <a:rPr lang="es-ES" dirty="0"/>
              <a:t> </a:t>
            </a:r>
            <a:r>
              <a:rPr lang="es-ES" dirty="0" err="1"/>
              <a:t>hear</a:t>
            </a:r>
            <a:r>
              <a:rPr lang="es-ES" dirty="0"/>
              <a:t>. </a:t>
            </a:r>
            <a:r>
              <a:rPr lang="es-ES" dirty="0" err="1"/>
              <a:t>By</a:t>
            </a:r>
            <a:r>
              <a:rPr lang="es-ES" dirty="0"/>
              <a:t> </a:t>
            </a:r>
            <a:r>
              <a:rPr lang="es-ES" dirty="0" err="1"/>
              <a:t>transcribing</a:t>
            </a:r>
            <a:r>
              <a:rPr lang="es-ES" dirty="0"/>
              <a:t> </a:t>
            </a:r>
            <a:r>
              <a:rPr lang="es-ES" dirty="0" err="1"/>
              <a:t>the</a:t>
            </a:r>
            <a:r>
              <a:rPr lang="es-ES" dirty="0"/>
              <a:t> </a:t>
            </a:r>
            <a:r>
              <a:rPr lang="es-ES" dirty="0" err="1"/>
              <a:t>verb</a:t>
            </a:r>
            <a:r>
              <a:rPr lang="es-ES" dirty="0"/>
              <a:t>, </a:t>
            </a:r>
            <a:r>
              <a:rPr lang="es-ES" dirty="0" err="1"/>
              <a:t>students</a:t>
            </a:r>
            <a:r>
              <a:rPr lang="es-ES" baseline="0" dirty="0"/>
              <a:t> </a:t>
            </a:r>
            <a:r>
              <a:rPr lang="es-ES" baseline="0" dirty="0" err="1"/>
              <a:t>will</a:t>
            </a:r>
            <a:r>
              <a:rPr lang="es-ES" baseline="0" dirty="0"/>
              <a:t> </a:t>
            </a:r>
            <a:r>
              <a:rPr lang="es-ES" baseline="0" dirty="0" err="1"/>
              <a:t>have</a:t>
            </a:r>
            <a:r>
              <a:rPr lang="es-ES" baseline="0" dirty="0"/>
              <a:t> </a:t>
            </a:r>
            <a:r>
              <a:rPr lang="es-ES" baseline="0" dirty="0" err="1"/>
              <a:t>some</a:t>
            </a:r>
            <a:r>
              <a:rPr lang="es-ES" baseline="0" dirty="0"/>
              <a:t> time to </a:t>
            </a:r>
            <a:r>
              <a:rPr lang="es-ES" baseline="0" dirty="0" err="1"/>
              <a:t>think</a:t>
            </a:r>
            <a:r>
              <a:rPr lang="es-ES" baseline="0" dirty="0"/>
              <a:t> </a:t>
            </a:r>
            <a:r>
              <a:rPr lang="es-ES" baseline="0" dirty="0" err="1"/>
              <a:t>about</a:t>
            </a:r>
            <a:r>
              <a:rPr lang="es-ES" baseline="0" dirty="0"/>
              <a:t> </a:t>
            </a:r>
            <a:r>
              <a:rPr lang="es-ES" baseline="0" dirty="0" err="1"/>
              <a:t>the</a:t>
            </a:r>
            <a:r>
              <a:rPr lang="es-ES" baseline="0" dirty="0"/>
              <a:t> </a:t>
            </a:r>
            <a:r>
              <a:rPr lang="es-ES" baseline="0" dirty="0" err="1"/>
              <a:t>the</a:t>
            </a:r>
            <a:r>
              <a:rPr lang="es-ES" baseline="0" dirty="0"/>
              <a:t> </a:t>
            </a:r>
            <a:r>
              <a:rPr lang="es-ES" baseline="0" dirty="0" err="1"/>
              <a:t>person</a:t>
            </a:r>
            <a:r>
              <a:rPr lang="es-ES" baseline="0" dirty="0"/>
              <a:t> </a:t>
            </a:r>
            <a:r>
              <a:rPr lang="es-ES" baseline="0" dirty="0" err="1"/>
              <a:t>that</a:t>
            </a:r>
            <a:r>
              <a:rPr lang="es-ES" baseline="0" dirty="0"/>
              <a:t> </a:t>
            </a:r>
            <a:r>
              <a:rPr lang="es-ES" baseline="0" dirty="0" err="1"/>
              <a:t>the</a:t>
            </a:r>
            <a:r>
              <a:rPr lang="es-ES" baseline="0" dirty="0"/>
              <a:t> </a:t>
            </a:r>
            <a:r>
              <a:rPr lang="es-ES" baseline="0" dirty="0" err="1"/>
              <a:t>ending</a:t>
            </a:r>
            <a:r>
              <a:rPr lang="es-ES" baseline="0" dirty="0"/>
              <a:t> </a:t>
            </a:r>
            <a:r>
              <a:rPr lang="es-ES" baseline="0" dirty="0" err="1"/>
              <a:t>refers</a:t>
            </a:r>
            <a:r>
              <a:rPr lang="es-ES" baseline="0" dirty="0"/>
              <a:t> to.</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2. </a:t>
            </a:r>
            <a:r>
              <a:rPr lang="es-ES" baseline="0" dirty="0" err="1"/>
              <a:t>Students</a:t>
            </a:r>
            <a:r>
              <a:rPr lang="es-ES" baseline="0" dirty="0"/>
              <a:t> listen </a:t>
            </a:r>
            <a:r>
              <a:rPr lang="es-ES" baseline="0" dirty="0" err="1"/>
              <a:t>again</a:t>
            </a:r>
            <a:r>
              <a:rPr lang="es-ES" baseline="0" dirty="0"/>
              <a:t>. </a:t>
            </a:r>
            <a:r>
              <a:rPr lang="es-ES" baseline="0" dirty="0" err="1"/>
              <a:t>This</a:t>
            </a:r>
            <a:r>
              <a:rPr lang="es-ES" baseline="0" dirty="0"/>
              <a:t> time </a:t>
            </a:r>
            <a:r>
              <a:rPr lang="es-ES" baseline="0" dirty="0" err="1"/>
              <a:t>they</a:t>
            </a:r>
            <a:r>
              <a:rPr lang="es-ES" baseline="0" dirty="0"/>
              <a:t> </a:t>
            </a:r>
            <a:r>
              <a:rPr lang="es-ES" baseline="0" dirty="0" err="1"/>
              <a:t>write</a:t>
            </a:r>
            <a:r>
              <a:rPr lang="es-ES" baseline="0" dirty="0"/>
              <a:t> </a:t>
            </a:r>
            <a:r>
              <a:rPr lang="es-ES" baseline="0" dirty="0" err="1"/>
              <a:t>what</a:t>
            </a:r>
            <a:r>
              <a:rPr lang="es-ES" baseline="0" dirty="0"/>
              <a:t> </a:t>
            </a:r>
            <a:r>
              <a:rPr lang="es-ES" baseline="0" dirty="0" err="1"/>
              <a:t>the</a:t>
            </a:r>
            <a:r>
              <a:rPr lang="es-ES" baseline="0" dirty="0"/>
              <a:t> </a:t>
            </a:r>
            <a:r>
              <a:rPr lang="es-ES" baseline="0" dirty="0" err="1"/>
              <a:t>person</a:t>
            </a:r>
            <a:r>
              <a:rPr lang="es-ES" baseline="0" dirty="0"/>
              <a:t> </a:t>
            </a:r>
            <a:r>
              <a:rPr lang="es-ES" baseline="0" dirty="0" err="1"/>
              <a:t>or</a:t>
            </a:r>
            <a:r>
              <a:rPr lang="es-ES" baseline="0" dirty="0"/>
              <a:t> </a:t>
            </a:r>
            <a:r>
              <a:rPr lang="es-ES" baseline="0" dirty="0" err="1"/>
              <a:t>people</a:t>
            </a:r>
            <a:r>
              <a:rPr lang="es-ES" baseline="0" dirty="0"/>
              <a:t> do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 </a:t>
            </a:r>
            <a:r>
              <a:rPr lang="es-ES" dirty="0" err="1"/>
              <a:t>Answers</a:t>
            </a:r>
            <a:r>
              <a:rPr lang="es-ES" baseline="0" dirty="0"/>
              <a:t> </a:t>
            </a:r>
            <a:r>
              <a:rPr lang="es-ES" baseline="0" dirty="0" err="1"/>
              <a:t>appear</a:t>
            </a:r>
            <a:r>
              <a:rPr lang="es-ES" baseline="0" dirty="0"/>
              <a:t> </a:t>
            </a:r>
            <a:r>
              <a:rPr lang="es-ES" baseline="0" dirty="0" err="1"/>
              <a:t>item</a:t>
            </a:r>
            <a:r>
              <a:rPr lang="es-ES" baseline="0" dirty="0"/>
              <a:t> </a:t>
            </a:r>
            <a:r>
              <a:rPr lang="es-ES" baseline="0" dirty="0" err="1"/>
              <a:t>by</a:t>
            </a:r>
            <a:r>
              <a:rPr lang="es-ES" baseline="0" dirty="0"/>
              <a:t> </a:t>
            </a:r>
            <a:r>
              <a:rPr lang="es-ES" baseline="0" dirty="0" err="1"/>
              <a:t>item</a:t>
            </a:r>
            <a:r>
              <a:rPr lang="es-ES" baseline="0" dirty="0"/>
              <a:t>. </a:t>
            </a:r>
            <a:r>
              <a:rPr lang="es-ES" baseline="0" dirty="0" err="1"/>
              <a:t>Each</a:t>
            </a:r>
            <a:r>
              <a:rPr lang="es-ES" baseline="0" dirty="0"/>
              <a:t> </a:t>
            </a:r>
            <a:r>
              <a:rPr lang="es-ES" baseline="0" dirty="0" err="1"/>
              <a:t>tick</a:t>
            </a:r>
            <a:r>
              <a:rPr lang="es-ES" baseline="0" dirty="0"/>
              <a:t> </a:t>
            </a:r>
            <a:r>
              <a:rPr lang="es-ES" baseline="0" dirty="0" err="1"/>
              <a:t>or</a:t>
            </a:r>
            <a:r>
              <a:rPr lang="es-ES" baseline="0" dirty="0"/>
              <a:t> </a:t>
            </a:r>
            <a:r>
              <a:rPr lang="es-ES" baseline="0" dirty="0" err="1"/>
              <a:t>text</a:t>
            </a:r>
            <a:r>
              <a:rPr lang="es-ES" baseline="0" dirty="0"/>
              <a:t> box </a:t>
            </a:r>
            <a:r>
              <a:rPr lang="es-ES" baseline="0" dirty="0" err="1"/>
              <a:t>is</a:t>
            </a:r>
            <a:r>
              <a:rPr lang="es-ES" baseline="0" dirty="0"/>
              <a:t> </a:t>
            </a:r>
            <a:r>
              <a:rPr lang="es-ES" baseline="0" dirty="0" err="1"/>
              <a:t>animated</a:t>
            </a:r>
            <a:r>
              <a:rPr lang="es-ES" baseline="0" dirty="0"/>
              <a:t> to </a:t>
            </a:r>
            <a:r>
              <a:rPr lang="es-ES" baseline="0" dirty="0" err="1"/>
              <a:t>appear</a:t>
            </a:r>
            <a:r>
              <a:rPr lang="es-ES" baseline="0" dirty="0"/>
              <a:t> </a:t>
            </a:r>
            <a:r>
              <a:rPr lang="es-ES" baseline="0" dirty="0" err="1"/>
              <a:t>separately</a:t>
            </a:r>
            <a:r>
              <a:rPr lang="es-E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4. After </a:t>
            </a:r>
            <a:r>
              <a:rPr lang="es-ES" baseline="0" dirty="0" err="1"/>
              <a:t>the</a:t>
            </a:r>
            <a:r>
              <a:rPr lang="es-ES" baseline="0" dirty="0"/>
              <a:t> </a:t>
            </a:r>
            <a:r>
              <a:rPr lang="es-ES" baseline="0" dirty="0" err="1"/>
              <a:t>three</a:t>
            </a:r>
            <a:r>
              <a:rPr lang="es-ES" baseline="0" dirty="0"/>
              <a:t> </a:t>
            </a:r>
            <a:r>
              <a:rPr lang="es-ES" baseline="0" dirty="0" err="1"/>
              <a:t>answers</a:t>
            </a:r>
            <a:r>
              <a:rPr lang="es-ES" baseline="0" dirty="0"/>
              <a:t> are </a:t>
            </a:r>
            <a:r>
              <a:rPr lang="es-ES" baseline="0" dirty="0" err="1"/>
              <a:t>revealed</a:t>
            </a:r>
            <a:r>
              <a:rPr lang="es-ES" baseline="0" dirty="0"/>
              <a:t> </a:t>
            </a:r>
            <a:r>
              <a:rPr lang="es-ES" baseline="0" dirty="0" err="1"/>
              <a:t>for</a:t>
            </a:r>
            <a:r>
              <a:rPr lang="es-ES" baseline="0" dirty="0"/>
              <a:t> </a:t>
            </a:r>
            <a:r>
              <a:rPr lang="es-ES" baseline="0" dirty="0" err="1"/>
              <a:t>each</a:t>
            </a:r>
            <a:r>
              <a:rPr lang="es-ES" baseline="0" dirty="0"/>
              <a:t> </a:t>
            </a:r>
            <a:r>
              <a:rPr lang="es-ES" baseline="0" dirty="0" err="1"/>
              <a:t>row</a:t>
            </a:r>
            <a:r>
              <a:rPr lang="es-ES" baseline="0" dirty="0"/>
              <a:t>, </a:t>
            </a:r>
            <a:r>
              <a:rPr lang="es-ES" baseline="0" dirty="0" err="1"/>
              <a:t>students</a:t>
            </a:r>
            <a:r>
              <a:rPr lang="es-ES" baseline="0" dirty="0"/>
              <a:t> can </a:t>
            </a:r>
            <a:r>
              <a:rPr lang="es-ES" baseline="0" dirty="0" err="1"/>
              <a:t>also</a:t>
            </a:r>
            <a:r>
              <a:rPr lang="es-ES" baseline="0" dirty="0"/>
              <a:t> be </a:t>
            </a:r>
            <a:r>
              <a:rPr lang="es-ES" baseline="0" dirty="0" err="1"/>
              <a:t>asked</a:t>
            </a:r>
            <a:r>
              <a:rPr lang="es-ES" baseline="0" dirty="0"/>
              <a:t> </a:t>
            </a:r>
            <a:r>
              <a:rPr lang="es-ES" baseline="0" dirty="0" err="1"/>
              <a:t>whether</a:t>
            </a:r>
            <a:r>
              <a:rPr lang="es-ES" baseline="0" dirty="0"/>
              <a:t> </a:t>
            </a:r>
            <a:r>
              <a:rPr lang="es-ES" baseline="0" dirty="0" err="1"/>
              <a:t>they</a:t>
            </a:r>
            <a:r>
              <a:rPr lang="es-ES" baseline="0" dirty="0"/>
              <a:t> </a:t>
            </a:r>
            <a:r>
              <a:rPr lang="es-ES" baseline="0" dirty="0" err="1"/>
              <a:t>think</a:t>
            </a:r>
            <a:r>
              <a:rPr lang="es-ES" baseline="0" dirty="0"/>
              <a:t> </a:t>
            </a:r>
            <a:r>
              <a:rPr lang="es-ES" baseline="0" dirty="0" err="1"/>
              <a:t>the</a:t>
            </a:r>
            <a:r>
              <a:rPr lang="es-ES" baseline="0" dirty="0"/>
              <a:t> </a:t>
            </a:r>
            <a:r>
              <a:rPr lang="es-ES" baseline="0" dirty="0" err="1"/>
              <a:t>sentence</a:t>
            </a:r>
            <a:r>
              <a:rPr lang="es-ES" baseline="0" dirty="0"/>
              <a:t> </a:t>
            </a:r>
            <a:r>
              <a:rPr lang="es-ES" baseline="0" dirty="0" err="1"/>
              <a:t>refers</a:t>
            </a:r>
            <a:r>
              <a:rPr lang="es-ES" baseline="0" dirty="0"/>
              <a:t> to a </a:t>
            </a:r>
            <a:r>
              <a:rPr lang="es-ES" baseline="0" dirty="0" err="1"/>
              <a:t>student</a:t>
            </a:r>
            <a:r>
              <a:rPr lang="es-ES" baseline="0" dirty="0"/>
              <a:t> (</a:t>
            </a:r>
            <a:r>
              <a:rPr lang="es-ES" baseline="0" dirty="0" err="1"/>
              <a:t>or</a:t>
            </a:r>
            <a:r>
              <a:rPr lang="es-ES" baseline="0" dirty="0"/>
              <a:t> </a:t>
            </a:r>
            <a:r>
              <a:rPr lang="es-ES" baseline="0" dirty="0" err="1"/>
              <a:t>students</a:t>
            </a:r>
            <a:r>
              <a:rPr lang="es-ES" baseline="0" dirty="0"/>
              <a:t>) </a:t>
            </a:r>
            <a:r>
              <a:rPr lang="es-ES" baseline="0" dirty="0" err="1"/>
              <a:t>or</a:t>
            </a:r>
            <a:r>
              <a:rPr lang="es-ES" baseline="0" dirty="0"/>
              <a:t> a </a:t>
            </a:r>
            <a:r>
              <a:rPr lang="es-ES" baseline="0" dirty="0" err="1"/>
              <a:t>teacher</a:t>
            </a:r>
            <a:r>
              <a:rPr lang="es-ES" baseline="0" dirty="0"/>
              <a:t> (</a:t>
            </a:r>
            <a:r>
              <a:rPr lang="es-ES" baseline="0" dirty="0" err="1"/>
              <a:t>or</a:t>
            </a:r>
            <a:r>
              <a:rPr lang="es-ES" baseline="0" dirty="0"/>
              <a:t> </a:t>
            </a:r>
            <a:r>
              <a:rPr lang="es-ES" baseline="0" dirty="0" err="1"/>
              <a:t>teachers</a:t>
            </a:r>
            <a:r>
              <a:rPr lang="es-ES" baseline="0" dirty="0"/>
              <a:t>). </a:t>
            </a:r>
            <a:r>
              <a:rPr lang="es-ES" baseline="0" dirty="0" err="1"/>
              <a:t>This</a:t>
            </a:r>
            <a:r>
              <a:rPr lang="es-ES" baseline="0" dirty="0"/>
              <a:t> </a:t>
            </a:r>
            <a:r>
              <a:rPr lang="es-ES" baseline="0" dirty="0" err="1"/>
              <a:t>is</a:t>
            </a:r>
            <a:r>
              <a:rPr lang="es-ES" baseline="0" dirty="0"/>
              <a:t> </a:t>
            </a:r>
            <a:r>
              <a:rPr lang="es-ES" baseline="0" dirty="0" err="1"/>
              <a:t>an</a:t>
            </a:r>
            <a:r>
              <a:rPr lang="es-ES" baseline="0" dirty="0"/>
              <a:t> </a:t>
            </a:r>
            <a:r>
              <a:rPr lang="es-ES" baseline="0" dirty="0" err="1"/>
              <a:t>opportunity</a:t>
            </a:r>
            <a:r>
              <a:rPr lang="es-ES" baseline="0" dirty="0"/>
              <a:t> to </a:t>
            </a:r>
            <a:r>
              <a:rPr lang="es-ES" baseline="0" dirty="0" err="1"/>
              <a:t>engage</a:t>
            </a:r>
            <a:r>
              <a:rPr lang="es-ES" baseline="0" dirty="0"/>
              <a:t> more </a:t>
            </a:r>
            <a:r>
              <a:rPr lang="es-ES" baseline="0" dirty="0" err="1"/>
              <a:t>with</a:t>
            </a:r>
            <a:r>
              <a:rPr lang="es-ES" baseline="0" dirty="0"/>
              <a:t> </a:t>
            </a:r>
            <a:r>
              <a:rPr lang="es-ES" baseline="0" dirty="0" err="1"/>
              <a:t>the</a:t>
            </a:r>
            <a:r>
              <a:rPr lang="es-ES" baseline="0" dirty="0"/>
              <a:t> </a:t>
            </a:r>
            <a:r>
              <a:rPr lang="es-ES" baseline="0" dirty="0" err="1"/>
              <a:t>meaning</a:t>
            </a:r>
            <a:r>
              <a:rPr lang="es-ES" baseline="0" dirty="0"/>
              <a:t> of </a:t>
            </a:r>
            <a:r>
              <a:rPr lang="es-ES" baseline="0" dirty="0" err="1"/>
              <a:t>the</a:t>
            </a:r>
            <a:r>
              <a:rPr lang="es-ES" baseline="0" dirty="0"/>
              <a:t> </a:t>
            </a:r>
            <a:r>
              <a:rPr lang="es-ES" baseline="0" dirty="0" err="1"/>
              <a:t>sentences</a:t>
            </a:r>
            <a:r>
              <a:rPr lang="es-ES" baseline="0" dirty="0"/>
              <a:t>. </a:t>
            </a:r>
            <a:r>
              <a:rPr lang="es-ES" baseline="0" dirty="0" err="1"/>
              <a:t>This</a:t>
            </a:r>
            <a:r>
              <a:rPr lang="es-ES" baseline="0" dirty="0"/>
              <a:t> </a:t>
            </a:r>
            <a:r>
              <a:rPr lang="es-ES" baseline="0" dirty="0" err="1"/>
              <a:t>interaction</a:t>
            </a:r>
            <a:r>
              <a:rPr lang="es-ES" baseline="0" dirty="0"/>
              <a:t> </a:t>
            </a:r>
            <a:r>
              <a:rPr lang="es-ES" baseline="0" dirty="0" err="1"/>
              <a:t>could</a:t>
            </a:r>
            <a:r>
              <a:rPr lang="es-ES" baseline="0" dirty="0"/>
              <a:t> </a:t>
            </a:r>
            <a:r>
              <a:rPr lang="es-ES" baseline="0" dirty="0" err="1"/>
              <a:t>take</a:t>
            </a:r>
            <a:r>
              <a:rPr lang="es-ES" baseline="0" dirty="0"/>
              <a:t> place in </a:t>
            </a:r>
            <a:r>
              <a:rPr lang="es-ES" baseline="0" dirty="0" err="1"/>
              <a:t>Spanish</a:t>
            </a:r>
            <a:r>
              <a:rPr lang="es-ES" baseline="0" dirty="0"/>
              <a:t> (</a:t>
            </a:r>
            <a:r>
              <a:rPr lang="es-ES" baseline="0" dirty="0" err="1"/>
              <a:t>e.g</a:t>
            </a:r>
            <a:r>
              <a:rPr lang="es-ES" baseline="0" dirty="0"/>
              <a:t>. </a:t>
            </a:r>
            <a:r>
              <a:rPr lang="es-ES" baseline="0" dirty="0" err="1"/>
              <a:t>students</a:t>
            </a:r>
            <a:r>
              <a:rPr lang="es-ES" baseline="0" dirty="0"/>
              <a:t> </a:t>
            </a:r>
            <a:r>
              <a:rPr lang="es-ES" baseline="0" dirty="0" err="1"/>
              <a:t>say</a:t>
            </a:r>
            <a:r>
              <a:rPr lang="es-ES" baseline="0" dirty="0"/>
              <a:t> ‘Creo que es el/la estudiante’ </a:t>
            </a:r>
            <a:r>
              <a:rPr lang="es-ES" baseline="0" dirty="0" err="1"/>
              <a:t>or</a:t>
            </a:r>
            <a:r>
              <a:rPr lang="es-ES" baseline="0" dirty="0"/>
              <a:t> ‘Pienso que son los profesores’). In </a:t>
            </a:r>
            <a:r>
              <a:rPr lang="es-ES" baseline="0" dirty="0" err="1"/>
              <a:t>one</a:t>
            </a:r>
            <a:r>
              <a:rPr lang="es-ES" baseline="0" dirty="0"/>
              <a:t> </a:t>
            </a:r>
            <a:r>
              <a:rPr lang="es-ES" baseline="0" dirty="0" err="1"/>
              <a:t>or</a:t>
            </a:r>
            <a:r>
              <a:rPr lang="es-ES" baseline="0" dirty="0"/>
              <a:t> </a:t>
            </a:r>
            <a:r>
              <a:rPr lang="es-ES" baseline="0" dirty="0" err="1"/>
              <a:t>two</a:t>
            </a:r>
            <a:r>
              <a:rPr lang="es-ES" baseline="0" dirty="0"/>
              <a:t> cases, </a:t>
            </a:r>
            <a:r>
              <a:rPr lang="es-ES" baseline="0" dirty="0" err="1"/>
              <a:t>the</a:t>
            </a:r>
            <a:r>
              <a:rPr lang="es-ES" baseline="0" dirty="0"/>
              <a:t> </a:t>
            </a:r>
            <a:r>
              <a:rPr lang="es-ES" baseline="0" dirty="0" err="1"/>
              <a:t>subject</a:t>
            </a:r>
            <a:r>
              <a:rPr lang="es-ES" baseline="0" dirty="0"/>
              <a:t> </a:t>
            </a:r>
            <a:r>
              <a:rPr lang="es-ES" baseline="0" dirty="0" err="1"/>
              <a:t>could</a:t>
            </a:r>
            <a:r>
              <a:rPr lang="es-ES" baseline="0" dirty="0"/>
              <a:t> </a:t>
            </a:r>
            <a:r>
              <a:rPr lang="es-ES" baseline="0" dirty="0" err="1"/>
              <a:t>plausibly</a:t>
            </a:r>
            <a:r>
              <a:rPr lang="es-ES" baseline="0" dirty="0"/>
              <a:t> be a </a:t>
            </a:r>
            <a:r>
              <a:rPr lang="es-ES" baseline="0" dirty="0" err="1"/>
              <a:t>teacher</a:t>
            </a:r>
            <a:r>
              <a:rPr lang="es-ES" baseline="0" dirty="0"/>
              <a:t> </a:t>
            </a:r>
            <a:r>
              <a:rPr lang="es-ES" baseline="0" dirty="0" err="1"/>
              <a:t>or</a:t>
            </a:r>
            <a:r>
              <a:rPr lang="es-ES" baseline="0" dirty="0"/>
              <a:t> </a:t>
            </a:r>
            <a:r>
              <a:rPr lang="es-ES" baseline="0" dirty="0" err="1"/>
              <a:t>student</a:t>
            </a:r>
            <a:r>
              <a:rPr lang="es-ES" baseline="0" dirty="0"/>
              <a:t> (</a:t>
            </a:r>
            <a:r>
              <a:rPr lang="es-ES" baseline="0" dirty="0" err="1"/>
              <a:t>e.g</a:t>
            </a:r>
            <a:r>
              <a:rPr lang="es-ES" baseline="0" dirty="0"/>
              <a:t>. </a:t>
            </a:r>
            <a:r>
              <a:rPr lang="es-ES" baseline="0" dirty="0" err="1"/>
              <a:t>item</a:t>
            </a:r>
            <a:r>
              <a:rPr lang="es-ES" baseline="0" dirty="0"/>
              <a:t> 8).</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 </a:t>
            </a:r>
            <a:r>
              <a:rPr lang="en-GB" sz="1200" kern="1200" dirty="0">
                <a:solidFill>
                  <a:schemeClr val="tx1"/>
                </a:solidFill>
                <a:effectLst/>
                <a:latin typeface="+mn-lt"/>
                <a:ea typeface="+mn-ea"/>
                <a:cs typeface="+mn-cs"/>
              </a:rPr>
              <a:t>The four features being practised here have been revisited</a:t>
            </a:r>
            <a:r>
              <a:rPr lang="en-GB" sz="1200" kern="1200" baseline="0" dirty="0">
                <a:solidFill>
                  <a:schemeClr val="tx1"/>
                </a:solidFill>
                <a:effectLst/>
                <a:latin typeface="+mn-lt"/>
                <a:ea typeface="+mn-ea"/>
                <a:cs typeface="+mn-cs"/>
              </a:rPr>
              <a:t> multiple times since their introduction early in Year 7. They were initially practised in pairs and are now revisited as part of a larger group of features. The transcription of the verb aims to give students time to reflect on the meaning of the verb ending so that the task does not become too difficult.</a:t>
            </a:r>
          </a:p>
          <a:p>
            <a:pPr marL="228600" indent="-228600">
              <a:buAutoNum type="arabicPeriod"/>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Transcript</a:t>
            </a:r>
            <a:endParaRPr lang="es-E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Empieza a estudiar a las 9 de la mañana.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Compran los libros y todos los materiales.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Enseñan cosas sobre ciencias y arte.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Da respuestas a las preguntas de los estudiantes.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Debe estar en la escuela cuando tiene seis años.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Lee frases a los estudiantes en el ordenador.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Hacen exámenes antes de entrar a la universidad.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Ofrecen ayuda con los deberes.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8737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Speaking activity (oral sentence completion)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consolidate verb endings for present tense –</a:t>
            </a:r>
            <a:r>
              <a:rPr lang="en-US" dirty="0" err="1"/>
              <a:t>ar</a:t>
            </a:r>
            <a:r>
              <a:rPr lang="en-US" dirty="0"/>
              <a:t> verbs in 3</a:t>
            </a:r>
            <a:r>
              <a:rPr lang="en-US" baseline="30000" dirty="0"/>
              <a:t>rd</a:t>
            </a:r>
            <a:r>
              <a:rPr lang="en-US" dirty="0"/>
              <a:t> person singular</a:t>
            </a:r>
            <a:r>
              <a:rPr lang="en-US" baseline="0" dirty="0"/>
              <a:t> and plural </a:t>
            </a:r>
            <a:r>
              <a:rPr lang="en-US" dirty="0"/>
              <a:t>(–a vs –an endings) in oral production.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a:t>In </a:t>
            </a:r>
            <a:r>
              <a:rPr lang="es-ES" dirty="0" err="1"/>
              <a:t>pairs</a:t>
            </a:r>
            <a:r>
              <a:rPr lang="es-ES" dirty="0"/>
              <a:t>, </a:t>
            </a:r>
            <a:r>
              <a:rPr lang="es-ES" dirty="0" err="1"/>
              <a:t>student</a:t>
            </a:r>
            <a:r>
              <a:rPr lang="es-ES" dirty="0"/>
              <a:t> A </a:t>
            </a:r>
            <a:r>
              <a:rPr lang="es-ES" dirty="0" err="1"/>
              <a:t>says</a:t>
            </a:r>
            <a:r>
              <a:rPr lang="es-ES" dirty="0"/>
              <a:t> a </a:t>
            </a:r>
            <a:r>
              <a:rPr lang="es-ES" dirty="0" err="1"/>
              <a:t>number</a:t>
            </a:r>
            <a:r>
              <a:rPr lang="es-ES" dirty="0"/>
              <a:t> and </a:t>
            </a:r>
            <a:r>
              <a:rPr lang="es-ES" dirty="0" err="1"/>
              <a:t>student</a:t>
            </a:r>
            <a:r>
              <a:rPr lang="es-ES" dirty="0"/>
              <a:t> B </a:t>
            </a:r>
            <a:r>
              <a:rPr lang="es-ES" dirty="0" err="1"/>
              <a:t>says</a:t>
            </a:r>
            <a:r>
              <a:rPr lang="es-ES" dirty="0"/>
              <a:t> </a:t>
            </a:r>
            <a:r>
              <a:rPr lang="es-ES" dirty="0" err="1"/>
              <a:t>the</a:t>
            </a:r>
            <a:r>
              <a:rPr lang="es-ES" dirty="0"/>
              <a:t> full </a:t>
            </a:r>
            <a:r>
              <a:rPr lang="es-ES" dirty="0" err="1"/>
              <a:t>sentence</a:t>
            </a:r>
            <a:r>
              <a:rPr lang="es-ES" dirty="0"/>
              <a:t> back in </a:t>
            </a:r>
            <a:r>
              <a:rPr lang="es-ES" dirty="0" err="1"/>
              <a:t>Spanish</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Student</a:t>
            </a:r>
            <a:r>
              <a:rPr lang="es-ES" dirty="0"/>
              <a:t> B </a:t>
            </a:r>
            <a:r>
              <a:rPr lang="es-ES" dirty="0" err="1"/>
              <a:t>gives</a:t>
            </a:r>
            <a:r>
              <a:rPr lang="es-ES" dirty="0"/>
              <a:t> peer </a:t>
            </a:r>
            <a:r>
              <a:rPr lang="es-ES" dirty="0" err="1"/>
              <a:t>feedback</a:t>
            </a:r>
            <a:r>
              <a:rPr lang="es-ES" dirty="0"/>
              <a:t>, </a:t>
            </a:r>
            <a:r>
              <a:rPr lang="es-ES" dirty="0" err="1"/>
              <a:t>telling</a:t>
            </a:r>
            <a:r>
              <a:rPr lang="es-ES" dirty="0"/>
              <a:t> </a:t>
            </a:r>
            <a:r>
              <a:rPr lang="es-ES" dirty="0" err="1"/>
              <a:t>student</a:t>
            </a:r>
            <a:r>
              <a:rPr lang="es-ES" dirty="0"/>
              <a:t> A </a:t>
            </a:r>
            <a:r>
              <a:rPr lang="es-ES" dirty="0" err="1"/>
              <a:t>if</a:t>
            </a:r>
            <a:r>
              <a:rPr lang="es-ES" dirty="0"/>
              <a:t> s/he </a:t>
            </a:r>
            <a:r>
              <a:rPr lang="es-ES" dirty="0" err="1"/>
              <a:t>said</a:t>
            </a:r>
            <a:r>
              <a:rPr lang="es-ES" dirty="0"/>
              <a:t> </a:t>
            </a:r>
            <a:r>
              <a:rPr lang="es-ES" dirty="0" err="1"/>
              <a:t>the</a:t>
            </a:r>
            <a:r>
              <a:rPr lang="es-ES" dirty="0"/>
              <a:t> </a:t>
            </a:r>
            <a:r>
              <a:rPr lang="es-ES" dirty="0" err="1"/>
              <a:t>sentence</a:t>
            </a:r>
            <a:r>
              <a:rPr lang="es-ES" dirty="0"/>
              <a:t> </a:t>
            </a:r>
            <a:r>
              <a:rPr lang="es-ES" dirty="0" err="1"/>
              <a:t>correctly</a:t>
            </a:r>
            <a:r>
              <a:rPr lang="es-ES" baseline="0" dirty="0"/>
              <a:t> and </a:t>
            </a:r>
            <a:r>
              <a:rPr lang="es-ES" baseline="0" dirty="0" err="1"/>
              <a:t>offering</a:t>
            </a:r>
            <a:r>
              <a:rPr lang="es-ES" baseline="0" dirty="0"/>
              <a:t> </a:t>
            </a:r>
            <a:r>
              <a:rPr lang="es-ES" baseline="0" dirty="0" err="1"/>
              <a:t>suggestions</a:t>
            </a:r>
            <a:r>
              <a:rPr lang="es-ES" baseline="0" dirty="0"/>
              <a:t> </a:t>
            </a:r>
            <a:r>
              <a:rPr lang="es-ES" baseline="0" dirty="0" err="1"/>
              <a:t>if</a:t>
            </a:r>
            <a:r>
              <a:rPr lang="es-ES" baseline="0" dirty="0"/>
              <a:t> </a:t>
            </a:r>
            <a:r>
              <a:rPr lang="es-ES" baseline="0" dirty="0" err="1"/>
              <a:t>not</a:t>
            </a:r>
            <a:r>
              <a:rPr lang="es-E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3. </a:t>
            </a:r>
            <a:r>
              <a:rPr lang="es-ES" baseline="0" dirty="0" err="1"/>
              <a:t>One</a:t>
            </a:r>
            <a:r>
              <a:rPr lang="es-ES" baseline="0" dirty="0"/>
              <a:t> </a:t>
            </a:r>
            <a:r>
              <a:rPr lang="es-ES" baseline="0" dirty="0" err="1"/>
              <a:t>click</a:t>
            </a:r>
            <a:r>
              <a:rPr lang="es-ES" baseline="0" dirty="0"/>
              <a:t> </a:t>
            </a:r>
            <a:r>
              <a:rPr lang="es-ES" baseline="0" dirty="0" err="1"/>
              <a:t>reveals</a:t>
            </a:r>
            <a:r>
              <a:rPr lang="es-ES" baseline="0" dirty="0"/>
              <a:t> </a:t>
            </a:r>
            <a:r>
              <a:rPr lang="es-ES" baseline="0" dirty="0" err="1"/>
              <a:t>the</a:t>
            </a:r>
            <a:r>
              <a:rPr lang="es-ES" baseline="0" dirty="0"/>
              <a:t> beige </a:t>
            </a:r>
            <a:r>
              <a:rPr lang="es-ES" baseline="0" dirty="0" err="1"/>
              <a:t>action</a:t>
            </a:r>
            <a:r>
              <a:rPr lang="es-ES" baseline="0" dirty="0"/>
              <a:t> </a:t>
            </a:r>
            <a:r>
              <a:rPr lang="es-ES" baseline="0" dirty="0" err="1"/>
              <a:t>buttons</a:t>
            </a:r>
            <a:r>
              <a:rPr lang="es-ES" baseline="0" dirty="0"/>
              <a:t>, </a:t>
            </a:r>
            <a:r>
              <a:rPr lang="es-ES" baseline="0" dirty="0" err="1"/>
              <a:t>which</a:t>
            </a:r>
            <a:r>
              <a:rPr lang="es-ES" baseline="0" dirty="0"/>
              <a:t> </a:t>
            </a:r>
            <a:r>
              <a:rPr lang="es-ES" baseline="0" dirty="0" err="1"/>
              <a:t>have</a:t>
            </a:r>
            <a:r>
              <a:rPr lang="es-ES" baseline="0" dirty="0"/>
              <a:t> full </a:t>
            </a:r>
            <a:r>
              <a:rPr lang="es-ES" baseline="0" dirty="0" err="1"/>
              <a:t>sentence</a:t>
            </a:r>
            <a:r>
              <a:rPr lang="es-ES" baseline="0" dirty="0"/>
              <a:t> audio. </a:t>
            </a:r>
            <a:r>
              <a:rPr lang="es-ES" baseline="0" dirty="0" err="1"/>
              <a:t>The</a:t>
            </a:r>
            <a:r>
              <a:rPr lang="es-ES" baseline="0" dirty="0"/>
              <a:t> </a:t>
            </a:r>
            <a:r>
              <a:rPr lang="es-ES" baseline="0" dirty="0" err="1"/>
              <a:t>teacher</a:t>
            </a:r>
            <a:r>
              <a:rPr lang="es-ES" baseline="0" dirty="0"/>
              <a:t> can use </a:t>
            </a:r>
            <a:r>
              <a:rPr lang="es-ES" baseline="0" dirty="0" err="1"/>
              <a:t>these</a:t>
            </a:r>
            <a:r>
              <a:rPr lang="es-ES" baseline="0" dirty="0"/>
              <a:t> to </a:t>
            </a:r>
            <a:r>
              <a:rPr lang="es-ES" baseline="0" dirty="0" err="1"/>
              <a:t>help</a:t>
            </a:r>
            <a:r>
              <a:rPr lang="es-ES" baseline="0" dirty="0"/>
              <a:t> </a:t>
            </a:r>
            <a:r>
              <a:rPr lang="es-ES" baseline="0" dirty="0" err="1"/>
              <a:t>students</a:t>
            </a:r>
            <a:r>
              <a:rPr lang="es-ES" baseline="0" dirty="0"/>
              <a:t> </a:t>
            </a:r>
            <a:r>
              <a:rPr lang="es-ES" baseline="0" dirty="0" err="1"/>
              <a:t>check</a:t>
            </a:r>
            <a:r>
              <a:rPr lang="es-ES" baseline="0" dirty="0"/>
              <a:t> </a:t>
            </a:r>
            <a:r>
              <a:rPr lang="es-ES" baseline="0" dirty="0" err="1"/>
              <a:t>that</a:t>
            </a:r>
            <a:r>
              <a:rPr lang="es-ES" baseline="0" dirty="0"/>
              <a:t> </a:t>
            </a:r>
            <a:r>
              <a:rPr lang="es-ES" baseline="0" dirty="0" err="1"/>
              <a:t>their</a:t>
            </a:r>
            <a:r>
              <a:rPr lang="es-ES" baseline="0" dirty="0"/>
              <a:t> </a:t>
            </a:r>
            <a:r>
              <a:rPr lang="es-ES" baseline="0" dirty="0" err="1"/>
              <a:t>own</a:t>
            </a:r>
            <a:r>
              <a:rPr lang="es-ES" baseline="0" dirty="0"/>
              <a:t> oral </a:t>
            </a:r>
            <a:r>
              <a:rPr lang="es-ES" baseline="0" dirty="0" err="1"/>
              <a:t>production</a:t>
            </a:r>
            <a:r>
              <a:rPr lang="es-ES" baseline="0" dirty="0"/>
              <a:t> </a:t>
            </a:r>
            <a:r>
              <a:rPr lang="es-ES" baseline="0" dirty="0" err="1"/>
              <a:t>was</a:t>
            </a:r>
            <a:r>
              <a:rPr lang="es-ES" baseline="0" dirty="0"/>
              <a:t> </a:t>
            </a:r>
            <a:r>
              <a:rPr lang="es-ES" baseline="0" dirty="0" err="1"/>
              <a:t>correct</a:t>
            </a:r>
            <a:r>
              <a:rPr lang="es-ES" baseline="0" dirty="0"/>
              <a:t>. </a:t>
            </a:r>
            <a:r>
              <a:rPr lang="es-ES" baseline="0" dirty="0" err="1"/>
              <a:t>The</a:t>
            </a:r>
            <a:r>
              <a:rPr lang="es-ES" baseline="0" dirty="0"/>
              <a:t> </a:t>
            </a:r>
            <a:r>
              <a:rPr lang="es-ES" baseline="0" dirty="0" err="1"/>
              <a:t>animation</a:t>
            </a:r>
            <a:r>
              <a:rPr lang="es-ES" baseline="0" dirty="0"/>
              <a:t> </a:t>
            </a:r>
            <a:r>
              <a:rPr lang="es-ES" baseline="0" dirty="0" err="1"/>
              <a:t>sequence</a:t>
            </a:r>
            <a:r>
              <a:rPr lang="es-ES" baseline="0" dirty="0"/>
              <a:t> </a:t>
            </a:r>
            <a:r>
              <a:rPr lang="es-ES" baseline="0" dirty="0" err="1"/>
              <a:t>also</a:t>
            </a:r>
            <a:r>
              <a:rPr lang="es-ES" baseline="0" dirty="0"/>
              <a:t> </a:t>
            </a:r>
            <a:r>
              <a:rPr lang="es-ES" baseline="0" dirty="0" err="1"/>
              <a:t>reveals</a:t>
            </a:r>
            <a:r>
              <a:rPr lang="es-ES" baseline="0" dirty="0"/>
              <a:t> </a:t>
            </a:r>
            <a:r>
              <a:rPr lang="es-ES" baseline="0" dirty="0" err="1"/>
              <a:t>the</a:t>
            </a:r>
            <a:r>
              <a:rPr lang="es-ES" baseline="0" dirty="0"/>
              <a:t> </a:t>
            </a:r>
            <a:r>
              <a:rPr lang="es-ES" baseline="0" dirty="0" err="1"/>
              <a:t>missing</a:t>
            </a:r>
            <a:r>
              <a:rPr lang="es-ES" baseline="0" dirty="0"/>
              <a:t> </a:t>
            </a:r>
            <a:r>
              <a:rPr lang="es-ES" baseline="0" dirty="0" err="1"/>
              <a:t>words</a:t>
            </a:r>
            <a:r>
              <a:rPr lang="es-ES" baseline="0" dirty="0"/>
              <a:t>, </a:t>
            </a:r>
            <a:r>
              <a:rPr lang="es-ES" baseline="0" dirty="0" err="1"/>
              <a:t>for</a:t>
            </a:r>
            <a:r>
              <a:rPr lang="es-ES" baseline="0" dirty="0"/>
              <a:t> </a:t>
            </a:r>
            <a:r>
              <a:rPr lang="es-ES" baseline="0" dirty="0" err="1"/>
              <a:t>additional</a:t>
            </a:r>
            <a:r>
              <a:rPr lang="es-ES" baseline="0" dirty="0"/>
              <a:t> </a:t>
            </a:r>
            <a:r>
              <a:rPr lang="es-ES" baseline="0" dirty="0" err="1"/>
              <a:t>reinforcement</a:t>
            </a:r>
            <a:r>
              <a:rPr lang="es-ES" baseline="0" dirty="0"/>
              <a:t>.</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1. This </a:t>
            </a:r>
            <a:r>
              <a:rPr lang="en-GB" sz="1200" kern="1200" dirty="0">
                <a:solidFill>
                  <a:schemeClr val="tx1"/>
                </a:solidFill>
                <a:effectLst/>
                <a:latin typeface="+mn-lt"/>
                <a:ea typeface="+mn-ea"/>
                <a:cs typeface="+mn-cs"/>
              </a:rPr>
              <a:t>activity could also be teacher-led, with the teacher calling the numbers and the class producing</a:t>
            </a:r>
            <a:r>
              <a:rPr lang="en-GB" sz="1200" kern="1200" baseline="0" dirty="0">
                <a:solidFill>
                  <a:schemeClr val="tx1"/>
                </a:solidFill>
                <a:effectLst/>
                <a:latin typeface="+mn-lt"/>
                <a:ea typeface="+mn-ea"/>
                <a:cs typeface="+mn-cs"/>
              </a:rPr>
              <a:t> the full sentence together orally.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effectLst/>
                <a:latin typeface="+mn-lt"/>
                <a:ea typeface="+mn-ea"/>
                <a:cs typeface="+mn-cs"/>
              </a:rPr>
              <a:t>2. Additional </a:t>
            </a:r>
            <a:r>
              <a:rPr lang="en-GB" sz="1200" kern="1200" baseline="0" dirty="0">
                <a:solidFill>
                  <a:schemeClr val="tx1"/>
                </a:solidFill>
                <a:effectLst/>
                <a:latin typeface="+mn-lt"/>
                <a:ea typeface="+mn-ea"/>
                <a:cs typeface="+mn-cs"/>
              </a:rPr>
              <a:t>words could be removed, to increase difficulty, if appropriate for the </a:t>
            </a:r>
            <a:r>
              <a:rPr lang="en-GB" sz="1200" kern="1200" baseline="0">
                <a:solidFill>
                  <a:schemeClr val="tx1"/>
                </a:solidFill>
                <a:effectLst/>
                <a:latin typeface="+mn-lt"/>
                <a:ea typeface="+mn-ea"/>
                <a:cs typeface="+mn-cs"/>
              </a:rPr>
              <a:t>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effectLst/>
                <a:latin typeface="+mn-lt"/>
                <a:ea typeface="+mn-ea"/>
                <a:cs typeface="+mn-cs"/>
              </a:rPr>
              <a:t>3. It could be pointed that it would also be correct to say, in item 5, ‘después de hacer exámenes’ (in English we would also omit the article here).</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Transcript</a:t>
            </a:r>
            <a:endParaRPr lang="es-E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Empieza a estudiar a las 9 de la mañana.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Compran los libros y todos los materiales.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Enseñan cosas sobre ciencias y arte.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Da respuestas a las preguntas de los estudiantes.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Entran a la universidad después hacer</a:t>
            </a:r>
            <a:r>
              <a:rPr lang="es-ES" b="0" baseline="0" dirty="0"/>
              <a:t> unos exámenes.</a:t>
            </a:r>
            <a:endParaRPr lang="es-ES" b="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762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39206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9267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606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6271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7487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28980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90533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50351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798031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57841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8473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867828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20.wav"/><Relationship Id="rId18" Type="http://schemas.openxmlformats.org/officeDocument/2006/relationships/audio" Target="../media/audio25.wav"/><Relationship Id="rId3" Type="http://schemas.openxmlformats.org/officeDocument/2006/relationships/image" Target="../media/image6.png"/><Relationship Id="rId21" Type="http://schemas.openxmlformats.org/officeDocument/2006/relationships/audio" Target="../media/audio28.wav"/><Relationship Id="rId7" Type="http://schemas.openxmlformats.org/officeDocument/2006/relationships/image" Target="../media/image28.png"/><Relationship Id="rId12" Type="http://schemas.openxmlformats.org/officeDocument/2006/relationships/audio" Target="../media/audio19.wav"/><Relationship Id="rId17" Type="http://schemas.openxmlformats.org/officeDocument/2006/relationships/audio" Target="../media/audio24.wav"/><Relationship Id="rId2" Type="http://schemas.openxmlformats.org/officeDocument/2006/relationships/notesSlide" Target="../notesSlides/notesSlide14.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18.wav"/><Relationship Id="rId5" Type="http://schemas.openxmlformats.org/officeDocument/2006/relationships/image" Target="../media/image26.png"/><Relationship Id="rId15" Type="http://schemas.openxmlformats.org/officeDocument/2006/relationships/audio" Target="../media/audio22.wav"/><Relationship Id="rId10" Type="http://schemas.openxmlformats.org/officeDocument/2006/relationships/image" Target="../media/image31.jpeg"/><Relationship Id="rId19" Type="http://schemas.openxmlformats.org/officeDocument/2006/relationships/audio" Target="../media/audio26.wav"/><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audio" Target="../media/audio21.wav"/><Relationship Id="rId22" Type="http://schemas.openxmlformats.org/officeDocument/2006/relationships/audio" Target="../media/audio29.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19.xml"/><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7.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6.png"/><Relationship Id="rId7"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8" Type="http://schemas.openxmlformats.org/officeDocument/2006/relationships/hyperlink" Target="https://quizlet.com/gb/540864234/year-8-spanish-term-21-week-4-vocabulary-mashup-b-flash-cards/" TargetMode="External"/><Relationship Id="rId3" Type="http://schemas.openxmlformats.org/officeDocument/2006/relationships/image" Target="../media/image6.png"/><Relationship Id="rId7" Type="http://schemas.openxmlformats.org/officeDocument/2006/relationships/hyperlink" Target="https://quizlet.com/gb/540867516/year-8-spanish-term-21-week-4-vocabulary-mashup-c-flash-card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quizlet.com/gb/540857651/year-8-spanish-term-21-week-4-vocabulary-mashup-a-flash-cards/?new"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audio" Target="../media/audio12.wav"/><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9.wav"/><Relationship Id="rId7"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22.png"/><Relationship Id="rId5" Type="http://schemas.openxmlformats.org/officeDocument/2006/relationships/audio" Target="../media/audio11.wav"/><Relationship Id="rId10" Type="http://schemas.openxmlformats.org/officeDocument/2006/relationships/image" Target="../media/image21.png"/><Relationship Id="rId4" Type="http://schemas.openxmlformats.org/officeDocument/2006/relationships/audio" Target="../media/audio10.wav"/><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16961" y="1800291"/>
            <a:ext cx="8755232" cy="1301969"/>
          </a:xfrm>
        </p:spPr>
        <p:txBody>
          <a:bodyPr>
            <a:normAutofit/>
          </a:bodyPr>
          <a:lstStyle/>
          <a:p>
            <a:pPr algn="l"/>
            <a:r>
              <a:rPr lang="en-GB" sz="4000" b="1" dirty="0">
                <a:solidFill>
                  <a:prstClr val="white"/>
                </a:solidFill>
              </a:rPr>
              <a:t>Describing school</a:t>
            </a: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5242" y="3156081"/>
            <a:ext cx="7374295" cy="645454"/>
          </a:xfrm>
        </p:spPr>
        <p:txBody>
          <a:bodyPr>
            <a:noAutofit/>
          </a:bodyPr>
          <a:lstStyle/>
          <a:p>
            <a:pPr algn="l"/>
            <a:r>
              <a:rPr lang="en-GB" sz="2600">
                <a:solidFill>
                  <a:prstClr val="white"/>
                </a:solidFill>
              </a:rPr>
              <a:t>present </a:t>
            </a:r>
            <a:r>
              <a:rPr lang="en-GB" sz="2600" dirty="0">
                <a:solidFill>
                  <a:prstClr val="white"/>
                </a:solidFill>
              </a:rPr>
              <a:t>tense -</a:t>
            </a:r>
            <a:r>
              <a:rPr lang="en-GB" sz="2600" dirty="0" err="1">
                <a:solidFill>
                  <a:prstClr val="white"/>
                </a:solidFill>
              </a:rPr>
              <a:t>ar</a:t>
            </a:r>
            <a:r>
              <a:rPr lang="en-GB" sz="2600" dirty="0">
                <a:solidFill>
                  <a:prstClr val="white"/>
                </a:solidFill>
              </a:rPr>
              <a:t>, -er &amp; -</a:t>
            </a:r>
            <a:r>
              <a:rPr lang="en-GB" sz="2600" dirty="0" err="1">
                <a:solidFill>
                  <a:prstClr val="white"/>
                </a:solidFill>
              </a:rPr>
              <a:t>ir</a:t>
            </a:r>
            <a:r>
              <a:rPr lang="en-GB" sz="2600" dirty="0">
                <a:solidFill>
                  <a:prstClr val="white"/>
                </a:solidFill>
              </a:rPr>
              <a:t> </a:t>
            </a:r>
            <a:r>
              <a:rPr lang="en-GB" sz="2600">
                <a:solidFill>
                  <a:prstClr val="white"/>
                </a:solidFill>
              </a:rPr>
              <a:t>verbs [revisited</a:t>
            </a:r>
            <a:r>
              <a:rPr lang="en-GB" sz="2600" dirty="0">
                <a:solidFill>
                  <a:prstClr val="white"/>
                </a:solidFill>
              </a:rPr>
              <a:t>]</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9741" y="3673605"/>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a:solidFill>
                  <a:prstClr val="white"/>
                </a:solidFill>
              </a:rPr>
              <a:t>penultimate </a:t>
            </a:r>
            <a:r>
              <a:rPr lang="en-GB" sz="2600" dirty="0">
                <a:solidFill>
                  <a:prstClr val="white"/>
                </a:solidFill>
              </a:rPr>
              <a:t>syllable stress and spelling rules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2 – Lesson </a:t>
            </a:r>
            <a:r>
              <a:rPr lang="en-GB" sz="2200" dirty="0">
                <a:solidFill>
                  <a:prstClr val="white"/>
                </a:solidFill>
                <a:latin typeface="Century Gothic" panose="020B0502020202020204" pitchFamily="34" charset="0"/>
              </a:rPr>
              <a:t>63</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181778"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Pete Watson / Nick Avery</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x-none" sz="2400" b="1" dirty="0">
                <a:solidFill>
                  <a:srgbClr val="002060"/>
                </a:solidFill>
              </a:rPr>
              <a:t>¡Y ahora tú escribes!</a:t>
            </a:r>
            <a:endParaRPr lang="x-none" sz="2400" dirty="0">
              <a:solidFill>
                <a:srgbClr val="002060"/>
              </a:solidFill>
            </a:endParaRPr>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3534942" cy="461665"/>
          </a:xfrm>
          <a:prstGeom prst="rect">
            <a:avLst/>
          </a:prstGeom>
          <a:noFill/>
        </p:spPr>
        <p:txBody>
          <a:bodyPr wrap="none" rtlCol="0">
            <a:spAutoFit/>
          </a:bodyPr>
          <a:lstStyle/>
          <a:p>
            <a:r>
              <a:rPr lang="x-none" sz="2400" dirty="0">
                <a:solidFill>
                  <a:srgbClr val="002060"/>
                </a:solidFill>
              </a:rPr>
              <a:t>¿</a:t>
            </a:r>
            <a:r>
              <a:rPr lang="x-none" sz="2400">
                <a:solidFill>
                  <a:srgbClr val="002060"/>
                </a:solidFill>
              </a:rPr>
              <a:t>Cómo es tu escuela</a:t>
            </a:r>
            <a:r>
              <a:rPr lang="x-none" sz="2400" dirty="0">
                <a:solidFill>
                  <a:srgbClr val="002060"/>
                </a:solidFill>
              </a:rPr>
              <a:t>?</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77844" y="1457558"/>
            <a:ext cx="8939503" cy="461665"/>
          </a:xfrm>
          <a:prstGeom prst="rect">
            <a:avLst/>
          </a:prstGeom>
          <a:noFill/>
        </p:spPr>
        <p:txBody>
          <a:bodyPr wrap="square" rtlCol="0">
            <a:spAutoFit/>
          </a:bodyPr>
          <a:lstStyle/>
          <a:p>
            <a:pPr algn="l"/>
            <a:r>
              <a:rPr lang="x-none" sz="2400" dirty="0">
                <a:solidFill>
                  <a:srgbClr val="002060"/>
                </a:solidFill>
              </a:rPr>
              <a:t>Escribe 4 frases verdaderas sobre tu propia escuela.</a:t>
            </a:r>
          </a:p>
        </p:txBody>
      </p:sp>
      <p:sp>
        <p:nvSpPr>
          <p:cNvPr id="4" name="CuadroTexto 3">
            <a:extLst>
              <a:ext uri="{FF2B5EF4-FFF2-40B4-BE49-F238E27FC236}">
                <a16:creationId xmlns:a16="http://schemas.microsoft.com/office/drawing/2014/main" id="{6F115CB6-BEAA-AE43-B102-68858DF982D6}"/>
              </a:ext>
            </a:extLst>
          </p:cNvPr>
          <p:cNvSpPr txBox="1"/>
          <p:nvPr/>
        </p:nvSpPr>
        <p:spPr>
          <a:xfrm>
            <a:off x="1271486" y="4192807"/>
            <a:ext cx="2919514" cy="1446550"/>
          </a:xfrm>
          <a:prstGeom prst="rect">
            <a:avLst/>
          </a:prstGeom>
          <a:solidFill>
            <a:srgbClr val="FBF0D5"/>
          </a:solidFill>
          <a:ln>
            <a:solidFill>
              <a:srgbClr val="203864"/>
            </a:solidFill>
          </a:ln>
        </p:spPr>
        <p:txBody>
          <a:bodyPr wrap="square" rtlCol="0">
            <a:spAutoFit/>
          </a:bodyPr>
          <a:lstStyle/>
          <a:p>
            <a:pPr algn="l"/>
            <a:r>
              <a:rPr lang="x-none" sz="2200">
                <a:solidFill>
                  <a:srgbClr val="002060"/>
                </a:solidFill>
              </a:rPr>
              <a:t>the student</a:t>
            </a:r>
            <a:r>
              <a:rPr lang="en-GB" sz="2200">
                <a:solidFill>
                  <a:srgbClr val="002060"/>
                </a:solidFill>
              </a:rPr>
              <a:t>(</a:t>
            </a:r>
            <a:r>
              <a:rPr lang="x-none" sz="2200">
                <a:solidFill>
                  <a:srgbClr val="002060"/>
                </a:solidFill>
              </a:rPr>
              <a:t>s</a:t>
            </a:r>
            <a:r>
              <a:rPr lang="en-GB" sz="2200">
                <a:solidFill>
                  <a:srgbClr val="002060"/>
                </a:solidFill>
              </a:rPr>
              <a:t>)</a:t>
            </a:r>
            <a:endParaRPr lang="x-none" sz="2200" dirty="0">
              <a:solidFill>
                <a:srgbClr val="002060"/>
              </a:solidFill>
            </a:endParaRPr>
          </a:p>
          <a:p>
            <a:pPr algn="l"/>
            <a:r>
              <a:rPr lang="en-GB" sz="2200">
                <a:solidFill>
                  <a:srgbClr val="002060"/>
                </a:solidFill>
              </a:rPr>
              <a:t>t</a:t>
            </a:r>
            <a:r>
              <a:rPr lang="x-none" sz="2200">
                <a:solidFill>
                  <a:srgbClr val="002060"/>
                </a:solidFill>
              </a:rPr>
              <a:t>he school</a:t>
            </a:r>
            <a:endParaRPr lang="en-GB" sz="2200">
              <a:solidFill>
                <a:srgbClr val="002060"/>
              </a:solidFill>
            </a:endParaRPr>
          </a:p>
          <a:p>
            <a:pPr algn="l"/>
            <a:r>
              <a:rPr lang="en-GB" sz="2200">
                <a:solidFill>
                  <a:srgbClr val="002060"/>
                </a:solidFill>
              </a:rPr>
              <a:t>the teacher(s)</a:t>
            </a:r>
          </a:p>
          <a:p>
            <a:pPr algn="l"/>
            <a:r>
              <a:rPr lang="en-GB" sz="2200">
                <a:solidFill>
                  <a:srgbClr val="002060"/>
                </a:solidFill>
              </a:rPr>
              <a:t>the headteacher(s)</a:t>
            </a:r>
          </a:p>
        </p:txBody>
      </p:sp>
      <p:sp>
        <p:nvSpPr>
          <p:cNvPr id="21" name="CuadroTexto 20">
            <a:extLst>
              <a:ext uri="{FF2B5EF4-FFF2-40B4-BE49-F238E27FC236}">
                <a16:creationId xmlns:a16="http://schemas.microsoft.com/office/drawing/2014/main" id="{F63DA42E-0533-2B48-9400-328D40805253}"/>
              </a:ext>
            </a:extLst>
          </p:cNvPr>
          <p:cNvSpPr txBox="1"/>
          <p:nvPr/>
        </p:nvSpPr>
        <p:spPr>
          <a:xfrm>
            <a:off x="4629666" y="3149530"/>
            <a:ext cx="1484227" cy="3139321"/>
          </a:xfrm>
          <a:prstGeom prst="rect">
            <a:avLst/>
          </a:prstGeom>
          <a:solidFill>
            <a:srgbClr val="FBF0D5"/>
          </a:solidFill>
          <a:ln>
            <a:solidFill>
              <a:srgbClr val="203864"/>
            </a:solidFill>
          </a:ln>
        </p:spPr>
        <p:txBody>
          <a:bodyPr wrap="square" rtlCol="0">
            <a:spAutoFit/>
          </a:bodyPr>
          <a:lstStyle/>
          <a:p>
            <a:pPr algn="l"/>
            <a:r>
              <a:rPr lang="en-GB" sz="2200">
                <a:solidFill>
                  <a:srgbClr val="002060"/>
                </a:solidFill>
              </a:rPr>
              <a:t>offer(s)</a:t>
            </a:r>
            <a:endParaRPr lang="x-none" sz="2200" dirty="0">
              <a:solidFill>
                <a:srgbClr val="002060"/>
              </a:solidFill>
            </a:endParaRPr>
          </a:p>
          <a:p>
            <a:pPr algn="l"/>
            <a:r>
              <a:rPr lang="en-GB" sz="2200">
                <a:solidFill>
                  <a:srgbClr val="002060"/>
                </a:solidFill>
              </a:rPr>
              <a:t>read(s)</a:t>
            </a:r>
            <a:endParaRPr lang="x-none" sz="2200" dirty="0">
              <a:solidFill>
                <a:srgbClr val="002060"/>
              </a:solidFill>
            </a:endParaRPr>
          </a:p>
          <a:p>
            <a:pPr algn="l"/>
            <a:r>
              <a:rPr lang="en-GB" sz="2200">
                <a:solidFill>
                  <a:srgbClr val="002060"/>
                </a:solidFill>
              </a:rPr>
              <a:t>l</a:t>
            </a:r>
            <a:r>
              <a:rPr lang="x-none" sz="2200">
                <a:solidFill>
                  <a:srgbClr val="002060"/>
                </a:solidFill>
              </a:rPr>
              <a:t>earn</a:t>
            </a:r>
            <a:r>
              <a:rPr lang="en-GB" sz="2200">
                <a:solidFill>
                  <a:srgbClr val="002060"/>
                </a:solidFill>
              </a:rPr>
              <a:t>(s)</a:t>
            </a:r>
          </a:p>
          <a:p>
            <a:pPr algn="l"/>
            <a:r>
              <a:rPr lang="en-GB" sz="2200">
                <a:solidFill>
                  <a:srgbClr val="002060"/>
                </a:solidFill>
              </a:rPr>
              <a:t>write(s)</a:t>
            </a:r>
          </a:p>
          <a:p>
            <a:pPr algn="l"/>
            <a:r>
              <a:rPr lang="en-GB" sz="2200">
                <a:solidFill>
                  <a:srgbClr val="002060"/>
                </a:solidFill>
              </a:rPr>
              <a:t>want(s)</a:t>
            </a:r>
          </a:p>
          <a:p>
            <a:pPr algn="l"/>
            <a:r>
              <a:rPr lang="en-GB" sz="2200">
                <a:solidFill>
                  <a:srgbClr val="002060"/>
                </a:solidFill>
              </a:rPr>
              <a:t>do </a:t>
            </a:r>
          </a:p>
          <a:p>
            <a:pPr algn="l"/>
            <a:r>
              <a:rPr lang="en-GB" sz="2200">
                <a:solidFill>
                  <a:srgbClr val="002060"/>
                </a:solidFill>
              </a:rPr>
              <a:t>does</a:t>
            </a:r>
          </a:p>
          <a:p>
            <a:pPr algn="l"/>
            <a:r>
              <a:rPr lang="en-GB" sz="2200">
                <a:solidFill>
                  <a:srgbClr val="002060"/>
                </a:solidFill>
              </a:rPr>
              <a:t>has</a:t>
            </a:r>
          </a:p>
          <a:p>
            <a:pPr algn="l"/>
            <a:r>
              <a:rPr lang="en-GB" sz="2200">
                <a:solidFill>
                  <a:srgbClr val="002060"/>
                </a:solidFill>
              </a:rPr>
              <a:t>have</a:t>
            </a:r>
          </a:p>
        </p:txBody>
      </p:sp>
      <p:sp>
        <p:nvSpPr>
          <p:cNvPr id="30" name="CuadroTexto 29">
            <a:extLst>
              <a:ext uri="{FF2B5EF4-FFF2-40B4-BE49-F238E27FC236}">
                <a16:creationId xmlns:a16="http://schemas.microsoft.com/office/drawing/2014/main" id="{0550FE64-811C-614C-9913-2886FE2EF992}"/>
              </a:ext>
            </a:extLst>
          </p:cNvPr>
          <p:cNvSpPr txBox="1"/>
          <p:nvPr/>
        </p:nvSpPr>
        <p:spPr>
          <a:xfrm>
            <a:off x="6775547" y="2515259"/>
            <a:ext cx="5152596" cy="3816429"/>
          </a:xfrm>
          <a:prstGeom prst="rect">
            <a:avLst/>
          </a:prstGeom>
          <a:solidFill>
            <a:srgbClr val="FBF0D5"/>
          </a:solidFill>
          <a:ln>
            <a:solidFill>
              <a:srgbClr val="203864"/>
            </a:solidFill>
          </a:ln>
        </p:spPr>
        <p:txBody>
          <a:bodyPr wrap="square" rtlCol="0">
            <a:spAutoFit/>
          </a:bodyPr>
          <a:lstStyle/>
          <a:p>
            <a:pPr algn="l"/>
            <a:r>
              <a:rPr lang="en-GB" sz="2200">
                <a:solidFill>
                  <a:srgbClr val="002060"/>
                </a:solidFill>
              </a:rPr>
              <a:t>a lot </a:t>
            </a:r>
          </a:p>
          <a:p>
            <a:pPr algn="l"/>
            <a:r>
              <a:rPr lang="en-GB" sz="2200">
                <a:solidFill>
                  <a:srgbClr val="002060"/>
                </a:solidFill>
              </a:rPr>
              <a:t>little (not much)</a:t>
            </a:r>
          </a:p>
          <a:p>
            <a:pPr algn="l"/>
            <a:r>
              <a:rPr lang="x-none" sz="2200">
                <a:solidFill>
                  <a:srgbClr val="002060"/>
                </a:solidFill>
              </a:rPr>
              <a:t>boys </a:t>
            </a:r>
            <a:r>
              <a:rPr lang="en-GB" sz="2200">
                <a:solidFill>
                  <a:srgbClr val="002060"/>
                </a:solidFill>
              </a:rPr>
              <a:t>/ girls / boys </a:t>
            </a:r>
            <a:r>
              <a:rPr lang="x-none" sz="2200">
                <a:solidFill>
                  <a:srgbClr val="002060"/>
                </a:solidFill>
              </a:rPr>
              <a:t>and </a:t>
            </a:r>
            <a:r>
              <a:rPr lang="x-none" sz="2200" dirty="0">
                <a:solidFill>
                  <a:srgbClr val="002060"/>
                </a:solidFill>
              </a:rPr>
              <a:t>girls</a:t>
            </a:r>
          </a:p>
          <a:p>
            <a:pPr algn="l"/>
            <a:r>
              <a:rPr lang="en-GB" sz="2200" dirty="0">
                <a:solidFill>
                  <a:srgbClr val="002060"/>
                </a:solidFill>
              </a:rPr>
              <a:t>*</a:t>
            </a:r>
            <a:r>
              <a:rPr lang="x-none" sz="2200">
                <a:solidFill>
                  <a:srgbClr val="002060"/>
                </a:solidFill>
              </a:rPr>
              <a:t>uniform</a:t>
            </a:r>
            <a:endParaRPr lang="x-none" sz="2200" dirty="0">
              <a:solidFill>
                <a:srgbClr val="002060"/>
              </a:solidFill>
            </a:endParaRPr>
          </a:p>
          <a:p>
            <a:pPr algn="l"/>
            <a:r>
              <a:rPr lang="x-none" sz="2200">
                <a:solidFill>
                  <a:srgbClr val="002060"/>
                </a:solidFill>
              </a:rPr>
              <a:t>many students</a:t>
            </a:r>
            <a:endParaRPr lang="es-ES" sz="2200" dirty="0">
              <a:solidFill>
                <a:srgbClr val="002060"/>
              </a:solidFill>
            </a:endParaRPr>
          </a:p>
          <a:p>
            <a:pPr algn="l"/>
            <a:r>
              <a:rPr lang="x-none" sz="2200" dirty="0">
                <a:solidFill>
                  <a:srgbClr val="002060"/>
                </a:solidFill>
              </a:rPr>
              <a:t>books</a:t>
            </a:r>
          </a:p>
          <a:p>
            <a:pPr algn="l"/>
            <a:r>
              <a:rPr lang="en-GB" sz="2200">
                <a:solidFill>
                  <a:srgbClr val="002060"/>
                </a:solidFill>
              </a:rPr>
              <a:t>m</a:t>
            </a:r>
            <a:r>
              <a:rPr lang="x-none" sz="2200">
                <a:solidFill>
                  <a:srgbClr val="002060"/>
                </a:solidFill>
              </a:rPr>
              <a:t>aterial</a:t>
            </a:r>
            <a:endParaRPr lang="en-GB" sz="2200">
              <a:solidFill>
                <a:srgbClr val="002060"/>
              </a:solidFill>
            </a:endParaRPr>
          </a:p>
          <a:p>
            <a:pPr algn="l"/>
            <a:r>
              <a:rPr lang="en-GB" sz="2200">
                <a:solidFill>
                  <a:srgbClr val="002060"/>
                </a:solidFill>
              </a:rPr>
              <a:t>help</a:t>
            </a:r>
            <a:endParaRPr lang="x-none" sz="2200" dirty="0">
              <a:solidFill>
                <a:srgbClr val="002060"/>
              </a:solidFill>
            </a:endParaRPr>
          </a:p>
          <a:p>
            <a:pPr algn="l"/>
            <a:r>
              <a:rPr lang="x-none" sz="2200" dirty="0">
                <a:solidFill>
                  <a:srgbClr val="002060"/>
                </a:solidFill>
              </a:rPr>
              <a:t>computers</a:t>
            </a:r>
          </a:p>
          <a:p>
            <a:pPr algn="l"/>
            <a:r>
              <a:rPr lang="en-GB" sz="2200">
                <a:solidFill>
                  <a:srgbClr val="002060"/>
                </a:solidFill>
              </a:rPr>
              <a:t>*</a:t>
            </a:r>
            <a:r>
              <a:rPr lang="x-none" sz="2200">
                <a:solidFill>
                  <a:srgbClr val="002060"/>
                </a:solidFill>
              </a:rPr>
              <a:t>exams</a:t>
            </a:r>
            <a:endParaRPr lang="x-none" sz="2200" dirty="0">
              <a:solidFill>
                <a:srgbClr val="002060"/>
              </a:solidFill>
            </a:endParaRPr>
          </a:p>
          <a:p>
            <a:pPr algn="l"/>
            <a:r>
              <a:rPr lang="x-none" sz="2200" dirty="0">
                <a:solidFill>
                  <a:srgbClr val="002060"/>
                </a:solidFill>
              </a:rPr>
              <a:t>homework</a:t>
            </a:r>
          </a:p>
        </p:txBody>
      </p:sp>
      <p:sp>
        <p:nvSpPr>
          <p:cNvPr id="5" name="CuadroTexto 4">
            <a:extLst>
              <a:ext uri="{FF2B5EF4-FFF2-40B4-BE49-F238E27FC236}">
                <a16:creationId xmlns:a16="http://schemas.microsoft.com/office/drawing/2014/main" id="{9103BF44-209E-5A4D-B4EC-D0607CFB5C45}"/>
              </a:ext>
            </a:extLst>
          </p:cNvPr>
          <p:cNvSpPr txBox="1"/>
          <p:nvPr/>
        </p:nvSpPr>
        <p:spPr>
          <a:xfrm>
            <a:off x="277844" y="2618163"/>
            <a:ext cx="5748883" cy="461665"/>
          </a:xfrm>
          <a:prstGeom prst="rect">
            <a:avLst/>
          </a:prstGeom>
          <a:noFill/>
        </p:spPr>
        <p:txBody>
          <a:bodyPr wrap="square" rtlCol="0">
            <a:spAutoFit/>
          </a:bodyPr>
          <a:lstStyle/>
          <a:p>
            <a:pPr algn="l"/>
            <a:r>
              <a:rPr lang="es-ES" sz="2400" dirty="0">
                <a:solidFill>
                  <a:srgbClr val="002060"/>
                </a:solidFill>
              </a:rPr>
              <a:t>Debes usar las palabras en español:  </a:t>
            </a:r>
            <a:endParaRPr lang="x-none" sz="2400" dirty="0">
              <a:solidFill>
                <a:srgbClr val="002060"/>
              </a:solidFill>
            </a:endParaRPr>
          </a:p>
        </p:txBody>
      </p:sp>
      <p:sp>
        <p:nvSpPr>
          <p:cNvPr id="28" name="Title 2">
            <a:extLst>
              <a:ext uri="{FF2B5EF4-FFF2-40B4-BE49-F238E27FC236}">
                <a16:creationId xmlns:a16="http://schemas.microsoft.com/office/drawing/2014/main" id="{19D097E7-7569-5E46-B472-CB1B7B86D9BB}"/>
              </a:ext>
            </a:extLst>
          </p:cNvPr>
          <p:cNvSpPr txBox="1">
            <a:spLocks/>
          </p:cNvSpPr>
          <p:nvPr/>
        </p:nvSpPr>
        <p:spPr>
          <a:xfrm>
            <a:off x="10466526" y="286834"/>
            <a:ext cx="1588616" cy="3404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9" name="CuadroTexto 28">
            <a:extLst>
              <a:ext uri="{FF2B5EF4-FFF2-40B4-BE49-F238E27FC236}">
                <a16:creationId xmlns:a16="http://schemas.microsoft.com/office/drawing/2014/main" id="{C07A3BC4-80FE-CE4D-8281-40C3AE7B45F0}"/>
              </a:ext>
            </a:extLst>
          </p:cNvPr>
          <p:cNvSpPr txBox="1"/>
          <p:nvPr/>
        </p:nvSpPr>
        <p:spPr>
          <a:xfrm>
            <a:off x="277844" y="2031970"/>
            <a:ext cx="8939503" cy="461665"/>
          </a:xfrm>
          <a:prstGeom prst="rect">
            <a:avLst/>
          </a:prstGeom>
          <a:noFill/>
        </p:spPr>
        <p:txBody>
          <a:bodyPr wrap="square" rtlCol="0">
            <a:spAutoFit/>
          </a:bodyPr>
          <a:lstStyle/>
          <a:p>
            <a:pPr algn="l"/>
            <a:r>
              <a:rPr lang="x-none" sz="2400" dirty="0">
                <a:solidFill>
                  <a:srgbClr val="002060"/>
                </a:solidFill>
              </a:rPr>
              <a:t>Escribe 4 frases falsas sobre tu propia escuela.</a:t>
            </a:r>
          </a:p>
        </p:txBody>
      </p:sp>
      <p:sp>
        <p:nvSpPr>
          <p:cNvPr id="6" name="CuadroTexto 5">
            <a:extLst>
              <a:ext uri="{FF2B5EF4-FFF2-40B4-BE49-F238E27FC236}">
                <a16:creationId xmlns:a16="http://schemas.microsoft.com/office/drawing/2014/main" id="{27246167-6192-1943-8B71-770FCB395AA6}"/>
              </a:ext>
            </a:extLst>
          </p:cNvPr>
          <p:cNvSpPr txBox="1"/>
          <p:nvPr/>
        </p:nvSpPr>
        <p:spPr>
          <a:xfrm>
            <a:off x="8952648" y="5619622"/>
            <a:ext cx="2975495" cy="707886"/>
          </a:xfrm>
          <a:prstGeom prst="rect">
            <a:avLst/>
          </a:prstGeom>
          <a:solidFill>
            <a:schemeClr val="accent1">
              <a:lumMod val="20000"/>
              <a:lumOff val="80000"/>
            </a:schemeClr>
          </a:solidFill>
        </p:spPr>
        <p:txBody>
          <a:bodyPr wrap="none" rtlCol="0">
            <a:spAutoFit/>
          </a:bodyPr>
          <a:lstStyle/>
          <a:p>
            <a:pPr algn="l"/>
            <a:r>
              <a:rPr lang="en-GB" sz="2000">
                <a:solidFill>
                  <a:srgbClr val="002060"/>
                </a:solidFill>
              </a:rPr>
              <a:t>*</a:t>
            </a:r>
            <a:r>
              <a:rPr lang="x-none" sz="2000">
                <a:solidFill>
                  <a:srgbClr val="002060"/>
                </a:solidFill>
              </a:rPr>
              <a:t>uniform </a:t>
            </a:r>
            <a:r>
              <a:rPr lang="x-none" sz="2000" dirty="0">
                <a:solidFill>
                  <a:srgbClr val="002060"/>
                </a:solidFill>
              </a:rPr>
              <a:t>=</a:t>
            </a:r>
            <a:r>
              <a:rPr lang="en-GB" sz="2000" dirty="0">
                <a:solidFill>
                  <a:srgbClr val="002060"/>
                </a:solidFill>
              </a:rPr>
              <a:t> </a:t>
            </a:r>
            <a:r>
              <a:rPr lang="en-GB" sz="2000">
                <a:solidFill>
                  <a:srgbClr val="002060"/>
                </a:solidFill>
              </a:rPr>
              <a:t>el</a:t>
            </a:r>
            <a:r>
              <a:rPr lang="x-none" sz="2000">
                <a:solidFill>
                  <a:srgbClr val="002060"/>
                </a:solidFill>
              </a:rPr>
              <a:t> uniforme</a:t>
            </a:r>
            <a:endParaRPr lang="en-GB" sz="2000">
              <a:solidFill>
                <a:srgbClr val="002060"/>
              </a:solidFill>
            </a:endParaRPr>
          </a:p>
          <a:p>
            <a:pPr algn="l"/>
            <a:r>
              <a:rPr lang="en-GB" sz="2000">
                <a:solidFill>
                  <a:srgbClr val="002060"/>
                </a:solidFill>
              </a:rPr>
              <a:t>*exam = el examen</a:t>
            </a:r>
            <a:endParaRPr lang="x-none" sz="2000" dirty="0">
              <a:solidFill>
                <a:srgbClr val="002060"/>
              </a:solidFill>
            </a:endParaRPr>
          </a:p>
        </p:txBody>
      </p:sp>
      <p:pic>
        <p:nvPicPr>
          <p:cNvPr id="9" name="Imagen 8">
            <a:extLst>
              <a:ext uri="{FF2B5EF4-FFF2-40B4-BE49-F238E27FC236}">
                <a16:creationId xmlns:a16="http://schemas.microsoft.com/office/drawing/2014/main" id="{D3478CBA-6FD5-9243-9B7D-3B2C4A6F15A2}"/>
              </a:ext>
            </a:extLst>
          </p:cNvPr>
          <p:cNvPicPr>
            <a:picLocks noChangeAspect="1"/>
          </p:cNvPicPr>
          <p:nvPr/>
        </p:nvPicPr>
        <p:blipFill rotWithShape="1">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rcRect l="21682" r="21002"/>
          <a:stretch/>
        </p:blipFill>
        <p:spPr>
          <a:xfrm>
            <a:off x="8595439" y="46893"/>
            <a:ext cx="1744088" cy="1711643"/>
          </a:xfrm>
          <a:prstGeom prst="rect">
            <a:avLst/>
          </a:prstGeom>
        </p:spPr>
      </p:pic>
      <p:pic>
        <p:nvPicPr>
          <p:cNvPr id="10" name="Picture 2" descr="girl with school uniform clipart - Clip Art Library">
            <a:extLst>
              <a:ext uri="{FF2B5EF4-FFF2-40B4-BE49-F238E27FC236}">
                <a16:creationId xmlns:a16="http://schemas.microsoft.com/office/drawing/2014/main" id="{007B40E2-6671-3342-BCD1-BDDDA0083D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59" r="21334"/>
          <a:stretch/>
        </p:blipFill>
        <p:spPr bwMode="auto">
          <a:xfrm>
            <a:off x="10782300" y="984738"/>
            <a:ext cx="738723" cy="131663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078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1" grpId="0" animBg="1"/>
      <p:bldP spid="30" grpId="0" animBg="1"/>
      <p:bldP spid="5" grpId="0"/>
      <p:bldP spid="29"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313163" y="2406799"/>
            <a:ext cx="8187714" cy="769429"/>
          </a:xfrm>
        </p:spPr>
        <p:txBody>
          <a:bodyPr>
            <a:normAutofit/>
          </a:bodyPr>
          <a:lstStyle/>
          <a:p>
            <a:pPr algn="l"/>
            <a:r>
              <a:rPr lang="en-GB" sz="3600" b="1" dirty="0">
                <a:solidFill>
                  <a:prstClr val="white"/>
                </a:solidFill>
              </a:rPr>
              <a:t>Describing school [2]</a:t>
            </a:r>
            <a:endParaRPr lang="en-US" sz="3600" dirty="0"/>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32" name="Subtitle 5">
            <a:extLst>
              <a:ext uri="{FF2B5EF4-FFF2-40B4-BE49-F238E27FC236}">
                <a16:creationId xmlns:a16="http://schemas.microsoft.com/office/drawing/2014/main" id="{47605108-9D89-2C4F-B8BA-0A7ED514C795}"/>
              </a:ext>
            </a:extLst>
          </p:cNvPr>
          <p:cNvSpPr>
            <a:spLocks noGrp="1"/>
          </p:cNvSpPr>
          <p:nvPr>
            <p:ph type="subTitle" idx="1"/>
          </p:nvPr>
        </p:nvSpPr>
        <p:spPr>
          <a:xfrm>
            <a:off x="313163" y="3674127"/>
            <a:ext cx="7540978" cy="664239"/>
          </a:xfrm>
        </p:spPr>
        <p:txBody>
          <a:bodyPr>
            <a:noAutofit/>
          </a:bodyPr>
          <a:lstStyle/>
          <a:p>
            <a:pPr algn="l"/>
            <a:r>
              <a:rPr lang="en-GB" sz="2600">
                <a:solidFill>
                  <a:prstClr val="white"/>
                </a:solidFill>
              </a:rPr>
              <a:t>present </a:t>
            </a:r>
            <a:r>
              <a:rPr lang="en-GB" sz="2600" dirty="0">
                <a:solidFill>
                  <a:prstClr val="white"/>
                </a:solidFill>
              </a:rPr>
              <a:t>tense -</a:t>
            </a:r>
            <a:r>
              <a:rPr lang="en-GB" sz="2600" dirty="0" err="1">
                <a:solidFill>
                  <a:prstClr val="white"/>
                </a:solidFill>
              </a:rPr>
              <a:t>ar</a:t>
            </a:r>
            <a:r>
              <a:rPr lang="en-GB" sz="2600" dirty="0">
                <a:solidFill>
                  <a:prstClr val="white"/>
                </a:solidFill>
              </a:rPr>
              <a:t>, -er &amp; -</a:t>
            </a:r>
            <a:r>
              <a:rPr lang="en-GB" sz="2600" dirty="0" err="1">
                <a:solidFill>
                  <a:prstClr val="white"/>
                </a:solidFill>
              </a:rPr>
              <a:t>ir</a:t>
            </a:r>
            <a:r>
              <a:rPr lang="en-GB" sz="2600" dirty="0">
                <a:solidFill>
                  <a:prstClr val="white"/>
                </a:solidFill>
              </a:rPr>
              <a:t> verbs [revisited]</a:t>
            </a:r>
          </a:p>
        </p:txBody>
      </p:sp>
      <p:sp>
        <p:nvSpPr>
          <p:cNvPr id="29" name="Title 3">
            <a:extLst>
              <a:ext uri="{FF2B5EF4-FFF2-40B4-BE49-F238E27FC236}">
                <a16:creationId xmlns:a16="http://schemas.microsoft.com/office/drawing/2014/main" id="{952B40F4-0890-3242-87A1-805739C0EDD5}"/>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200" b="1" dirty="0">
                <a:solidFill>
                  <a:prstClr val="white"/>
                </a:solidFill>
                <a:latin typeface="Century Gothic" panose="020B0502020202020204" pitchFamily="34" charset="0"/>
              </a:rPr>
              <a:t>Y8 Spanish</a:t>
            </a:r>
          </a:p>
          <a:p>
            <a:pPr lvl="0">
              <a:defRPr/>
            </a:pPr>
            <a:r>
              <a:rPr lang="en-GB" sz="2200" dirty="0">
                <a:solidFill>
                  <a:prstClr val="white"/>
                </a:solidFill>
                <a:latin typeface="Century Gothic" panose="020B0502020202020204" pitchFamily="34" charset="0"/>
              </a:rPr>
              <a:t>Term 3.2 - Week 2 – </a:t>
            </a:r>
            <a:r>
              <a:rPr lang="en-GB" sz="2200">
                <a:solidFill>
                  <a:prstClr val="white"/>
                </a:solidFill>
                <a:latin typeface="Century Gothic" panose="020B0502020202020204" pitchFamily="34" charset="0"/>
              </a:rPr>
              <a:t>Lesson 64 </a:t>
            </a:r>
            <a:endParaRPr lang="en-GB" sz="2200" dirty="0">
              <a:solidFill>
                <a:prstClr val="white"/>
              </a:solidFill>
              <a:latin typeface="Century Gothic" panose="020B0502020202020204" pitchFamily="34" charset="0"/>
            </a:endParaRPr>
          </a:p>
        </p:txBody>
      </p:sp>
      <p:sp>
        <p:nvSpPr>
          <p:cNvPr id="30" name="Title 3">
            <a:extLst>
              <a:ext uri="{FF2B5EF4-FFF2-40B4-BE49-F238E27FC236}">
                <a16:creationId xmlns:a16="http://schemas.microsoft.com/office/drawing/2014/main" id="{10F804CE-507F-3E40-B48B-BBDC30EEC551}"/>
              </a:ext>
            </a:extLst>
          </p:cNvPr>
          <p:cNvSpPr txBox="1">
            <a:spLocks/>
          </p:cNvSpPr>
          <p:nvPr/>
        </p:nvSpPr>
        <p:spPr>
          <a:xfrm>
            <a:off x="225242" y="6147055"/>
            <a:ext cx="4181778"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Pete Watson / Nick Avery</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Subtitle 5">
            <a:extLst>
              <a:ext uri="{FF2B5EF4-FFF2-40B4-BE49-F238E27FC236}">
                <a16:creationId xmlns:a16="http://schemas.microsoft.com/office/drawing/2014/main" id="{47605108-9D89-2C4F-B8BA-0A7ED514C795}"/>
              </a:ext>
            </a:extLst>
          </p:cNvPr>
          <p:cNvSpPr txBox="1">
            <a:spLocks/>
          </p:cNvSpPr>
          <p:nvPr/>
        </p:nvSpPr>
        <p:spPr>
          <a:xfrm>
            <a:off x="313163" y="3205246"/>
            <a:ext cx="7540978" cy="6642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a:solidFill>
                  <a:prstClr val="white"/>
                </a:solidFill>
              </a:rPr>
              <a:t>present simple for ongoing events [revisited]</a:t>
            </a:r>
            <a:endParaRPr lang="en-GB" sz="2600" dirty="0">
              <a:solidFill>
                <a:prstClr val="white"/>
              </a:solidFill>
            </a:endParaRPr>
          </a:p>
        </p:txBody>
      </p:sp>
    </p:spTree>
    <p:extLst>
      <p:ext uri="{BB962C8B-B14F-4D97-AF65-F5344CB8AC3E}">
        <p14:creationId xmlns:p14="http://schemas.microsoft.com/office/powerpoint/2010/main" val="1941342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67851" y="296863"/>
            <a:ext cx="2468390" cy="366313"/>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4" descr="background rectangle">
            <a:extLst>
              <a:ext uri="{FF2B5EF4-FFF2-40B4-BE49-F238E27FC236}">
                <a16:creationId xmlns:a16="http://schemas.microsoft.com/office/drawing/2014/main" id="{ECA34778-D640-4646-A53A-D0066BA845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7" name="Título 6">
            <a:extLst>
              <a:ext uri="{FF2B5EF4-FFF2-40B4-BE49-F238E27FC236}">
                <a16:creationId xmlns:a16="http://schemas.microsoft.com/office/drawing/2014/main" id="{40B91F76-7FFB-1949-8800-1CC5F562EF80}"/>
              </a:ext>
            </a:extLst>
          </p:cNvPr>
          <p:cNvSpPr>
            <a:spLocks noGrp="1"/>
          </p:cNvSpPr>
          <p:nvPr>
            <p:ph type="title"/>
          </p:nvPr>
        </p:nvSpPr>
        <p:spPr>
          <a:xfrm>
            <a:off x="82286" y="-1"/>
            <a:ext cx="4896395" cy="1325563"/>
          </a:xfrm>
        </p:spPr>
        <p:txBody>
          <a:bodyPr>
            <a:normAutofit/>
          </a:bodyPr>
          <a:lstStyle/>
          <a:p>
            <a:r>
              <a:rPr lang="x-none" sz="3600" b="1" dirty="0">
                <a:solidFill>
                  <a:schemeClr val="bg1"/>
                </a:solidFill>
              </a:rPr>
              <a:t>Fonética</a:t>
            </a:r>
          </a:p>
        </p:txBody>
      </p:sp>
      <p:sp>
        <p:nvSpPr>
          <p:cNvPr id="39" name="Title 1">
            <a:extLst>
              <a:ext uri="{FF2B5EF4-FFF2-40B4-BE49-F238E27FC236}">
                <a16:creationId xmlns:a16="http://schemas.microsoft.com/office/drawing/2014/main" id="{A23D4B8C-9A79-BE45-AE7E-2D5D27D1A29F}"/>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6" name="CuadroTexto 25">
            <a:extLst>
              <a:ext uri="{FF2B5EF4-FFF2-40B4-BE49-F238E27FC236}">
                <a16:creationId xmlns:a16="http://schemas.microsoft.com/office/drawing/2014/main" id="{C986774A-10EB-6449-8B7E-4B1A5A51D0AA}"/>
              </a:ext>
            </a:extLst>
          </p:cNvPr>
          <p:cNvSpPr txBox="1"/>
          <p:nvPr/>
        </p:nvSpPr>
        <p:spPr>
          <a:xfrm>
            <a:off x="149355" y="1225095"/>
            <a:ext cx="11786886" cy="707886"/>
          </a:xfrm>
          <a:prstGeom prst="rect">
            <a:avLst/>
          </a:prstGeom>
          <a:noFill/>
        </p:spPr>
        <p:txBody>
          <a:bodyPr wrap="square" rtlCol="0">
            <a:spAutoFit/>
          </a:bodyPr>
          <a:lstStyle/>
          <a:p>
            <a:pPr algn="l"/>
            <a:r>
              <a:rPr lang="x-none" sz="2000" b="1" dirty="0">
                <a:solidFill>
                  <a:srgbClr val="002060"/>
                </a:solidFill>
              </a:rPr>
              <a:t>En parejas, leemos las palabras</a:t>
            </a:r>
            <a:r>
              <a:rPr lang="x-none" sz="2000" b="1">
                <a:solidFill>
                  <a:srgbClr val="002060"/>
                </a:solidFill>
              </a:rPr>
              <a:t>. </a:t>
            </a:r>
            <a:endParaRPr lang="en-GB" sz="2000" b="1">
              <a:solidFill>
                <a:srgbClr val="002060"/>
              </a:solidFill>
            </a:endParaRPr>
          </a:p>
          <a:p>
            <a:pPr algn="l"/>
            <a:r>
              <a:rPr lang="x-none" sz="2000">
                <a:solidFill>
                  <a:srgbClr val="002060"/>
                </a:solidFill>
              </a:rPr>
              <a:t>Say </a:t>
            </a:r>
            <a:r>
              <a:rPr lang="x-none" sz="2000" dirty="0">
                <a:solidFill>
                  <a:srgbClr val="002060"/>
                </a:solidFill>
              </a:rPr>
              <a:t>the word </a:t>
            </a:r>
            <a:r>
              <a:rPr lang="x-none" sz="2000">
                <a:solidFill>
                  <a:srgbClr val="002060"/>
                </a:solidFill>
              </a:rPr>
              <a:t>and emphasi</a:t>
            </a:r>
            <a:r>
              <a:rPr lang="en-GB" sz="2000">
                <a:solidFill>
                  <a:srgbClr val="002060"/>
                </a:solidFill>
              </a:rPr>
              <a:t>s</a:t>
            </a:r>
            <a:r>
              <a:rPr lang="x-none" sz="2000">
                <a:solidFill>
                  <a:srgbClr val="002060"/>
                </a:solidFill>
              </a:rPr>
              <a:t>e </a:t>
            </a:r>
            <a:r>
              <a:rPr lang="x-none" sz="2000" dirty="0">
                <a:solidFill>
                  <a:srgbClr val="002060"/>
                </a:solidFill>
              </a:rPr>
              <a:t>the correct syllab</a:t>
            </a:r>
            <a:r>
              <a:rPr lang="en-GB" sz="2000" dirty="0">
                <a:solidFill>
                  <a:srgbClr val="002060"/>
                </a:solidFill>
              </a:rPr>
              <a:t>l</a:t>
            </a:r>
            <a:r>
              <a:rPr lang="x-none" sz="2000" dirty="0">
                <a:solidFill>
                  <a:srgbClr val="002060"/>
                </a:solidFill>
              </a:rPr>
              <a:t>e. Does it need an accent?</a:t>
            </a:r>
            <a:r>
              <a:rPr lang="x-none" sz="2000" b="1" dirty="0">
                <a:solidFill>
                  <a:srgbClr val="002060"/>
                </a:solidFill>
              </a:rPr>
              <a:t> </a:t>
            </a:r>
          </a:p>
        </p:txBody>
      </p:sp>
      <p:sp>
        <p:nvSpPr>
          <p:cNvPr id="27" name="CuadroTexto 26">
            <a:extLst>
              <a:ext uri="{FF2B5EF4-FFF2-40B4-BE49-F238E27FC236}">
                <a16:creationId xmlns:a16="http://schemas.microsoft.com/office/drawing/2014/main" id="{84F2D06F-D0B2-DE46-8EBF-9B84B39F2E4C}"/>
              </a:ext>
            </a:extLst>
          </p:cNvPr>
          <p:cNvSpPr txBox="1"/>
          <p:nvPr/>
        </p:nvSpPr>
        <p:spPr>
          <a:xfrm>
            <a:off x="163835" y="1980387"/>
            <a:ext cx="3503290" cy="1015663"/>
          </a:xfrm>
          <a:prstGeom prst="rect">
            <a:avLst/>
          </a:prstGeom>
          <a:noFill/>
        </p:spPr>
        <p:txBody>
          <a:bodyPr wrap="square" rtlCol="0">
            <a:spAutoFit/>
          </a:bodyPr>
          <a:lstStyle/>
          <a:p>
            <a:pPr algn="l"/>
            <a:r>
              <a:rPr lang="x-none" sz="2000" b="1" dirty="0">
                <a:solidFill>
                  <a:srgbClr val="002060"/>
                </a:solidFill>
              </a:rPr>
              <a:t>Estudiante </a:t>
            </a:r>
            <a:r>
              <a:rPr lang="x-none" sz="2000" b="1">
                <a:solidFill>
                  <a:srgbClr val="002060"/>
                </a:solidFill>
              </a:rPr>
              <a:t>A lee</a:t>
            </a:r>
            <a:endParaRPr lang="en-GB" sz="2000" b="1">
              <a:solidFill>
                <a:srgbClr val="002060"/>
              </a:solidFill>
            </a:endParaRPr>
          </a:p>
          <a:p>
            <a:pPr algn="l"/>
            <a:r>
              <a:rPr lang="en-GB" sz="2000">
                <a:solidFill>
                  <a:srgbClr val="002060"/>
                </a:solidFill>
              </a:rPr>
              <a:t>(Estudiante B debe poner las tildes)</a:t>
            </a:r>
            <a:endParaRPr lang="x-none" sz="2000" dirty="0">
              <a:solidFill>
                <a:srgbClr val="002060"/>
              </a:solidFill>
            </a:endParaRPr>
          </a:p>
        </p:txBody>
      </p:sp>
      <p:sp>
        <p:nvSpPr>
          <p:cNvPr id="41" name="CuadroTexto 40">
            <a:extLst>
              <a:ext uri="{FF2B5EF4-FFF2-40B4-BE49-F238E27FC236}">
                <a16:creationId xmlns:a16="http://schemas.microsoft.com/office/drawing/2014/main" id="{A7EC3802-4FD2-294F-9066-21C520B3E134}"/>
              </a:ext>
            </a:extLst>
          </p:cNvPr>
          <p:cNvSpPr txBox="1"/>
          <p:nvPr/>
        </p:nvSpPr>
        <p:spPr>
          <a:xfrm>
            <a:off x="207970" y="2961427"/>
            <a:ext cx="1939955" cy="3046988"/>
          </a:xfrm>
          <a:prstGeom prst="rect">
            <a:avLst/>
          </a:prstGeom>
          <a:noFill/>
        </p:spPr>
        <p:txBody>
          <a:bodyPr wrap="none" rtlCol="0">
            <a:spAutoFit/>
          </a:bodyPr>
          <a:lstStyle/>
          <a:p>
            <a:pPr marL="457200" indent="-457200" algn="l">
              <a:buAutoNum type="arabicPeriod"/>
            </a:pPr>
            <a:r>
              <a:rPr lang="x-none" sz="2400" dirty="0">
                <a:solidFill>
                  <a:srgbClr val="002060"/>
                </a:solidFill>
              </a:rPr>
              <a:t>dibujo</a:t>
            </a:r>
          </a:p>
          <a:p>
            <a:pPr marL="457200" indent="-457200" algn="l">
              <a:buAutoNum type="arabicPeriod"/>
            </a:pPr>
            <a:r>
              <a:rPr lang="en-GB" sz="2400">
                <a:solidFill>
                  <a:srgbClr val="002060"/>
                </a:solidFill>
              </a:rPr>
              <a:t>silencio</a:t>
            </a:r>
            <a:endParaRPr lang="x-none" sz="2400" dirty="0">
              <a:solidFill>
                <a:srgbClr val="002060"/>
              </a:solidFill>
            </a:endParaRPr>
          </a:p>
          <a:p>
            <a:pPr marL="457200" indent="-457200" algn="l">
              <a:buAutoNum type="arabicPeriod"/>
            </a:pPr>
            <a:r>
              <a:rPr lang="x-none" sz="2400" dirty="0">
                <a:solidFill>
                  <a:srgbClr val="002060"/>
                </a:solidFill>
              </a:rPr>
              <a:t>estacion</a:t>
            </a:r>
          </a:p>
          <a:p>
            <a:pPr marL="457200" indent="-457200" algn="l">
              <a:buAutoNum type="arabicPeriod"/>
            </a:pPr>
            <a:r>
              <a:rPr lang="x-none" sz="2400" dirty="0">
                <a:solidFill>
                  <a:srgbClr val="002060"/>
                </a:solidFill>
              </a:rPr>
              <a:t>detras</a:t>
            </a:r>
          </a:p>
          <a:p>
            <a:pPr marL="457200" indent="-457200" algn="l">
              <a:buAutoNum type="arabicPeriod"/>
            </a:pPr>
            <a:r>
              <a:rPr lang="x-none" sz="2400" dirty="0">
                <a:solidFill>
                  <a:srgbClr val="002060"/>
                </a:solidFill>
              </a:rPr>
              <a:t>mensaje</a:t>
            </a:r>
          </a:p>
          <a:p>
            <a:pPr marL="457200" indent="-457200" algn="l">
              <a:buAutoNum type="arabicPeriod"/>
            </a:pPr>
            <a:r>
              <a:rPr lang="x-none" sz="2400" dirty="0">
                <a:solidFill>
                  <a:srgbClr val="002060"/>
                </a:solidFill>
              </a:rPr>
              <a:t>opcion</a:t>
            </a:r>
          </a:p>
          <a:p>
            <a:pPr marL="457200" indent="-457200" algn="l">
              <a:buAutoNum type="arabicPeriod"/>
            </a:pPr>
            <a:r>
              <a:rPr lang="x-none" sz="2400" dirty="0">
                <a:solidFill>
                  <a:srgbClr val="002060"/>
                </a:solidFill>
              </a:rPr>
              <a:t>animal</a:t>
            </a:r>
          </a:p>
          <a:p>
            <a:pPr marL="457200" indent="-457200" algn="l">
              <a:buAutoNum type="arabicPeriod"/>
            </a:pPr>
            <a:r>
              <a:rPr lang="x-none" sz="2400" dirty="0">
                <a:solidFill>
                  <a:srgbClr val="002060"/>
                </a:solidFill>
              </a:rPr>
              <a:t>opinion</a:t>
            </a:r>
          </a:p>
        </p:txBody>
      </p:sp>
      <p:sp>
        <p:nvSpPr>
          <p:cNvPr id="42" name="CuadroTexto 41">
            <a:extLst>
              <a:ext uri="{FF2B5EF4-FFF2-40B4-BE49-F238E27FC236}">
                <a16:creationId xmlns:a16="http://schemas.microsoft.com/office/drawing/2014/main" id="{82E5C96E-B816-554A-AF95-9E031166BC74}"/>
              </a:ext>
            </a:extLst>
          </p:cNvPr>
          <p:cNvSpPr txBox="1"/>
          <p:nvPr/>
        </p:nvSpPr>
        <p:spPr>
          <a:xfrm>
            <a:off x="3667126" y="1980387"/>
            <a:ext cx="3368674" cy="1015663"/>
          </a:xfrm>
          <a:prstGeom prst="rect">
            <a:avLst/>
          </a:prstGeom>
          <a:noFill/>
        </p:spPr>
        <p:txBody>
          <a:bodyPr wrap="square" rtlCol="0">
            <a:spAutoFit/>
          </a:bodyPr>
          <a:lstStyle/>
          <a:p>
            <a:pPr algn="l"/>
            <a:r>
              <a:rPr lang="x-none" sz="2000" b="1" dirty="0">
                <a:solidFill>
                  <a:srgbClr val="002060"/>
                </a:solidFill>
              </a:rPr>
              <a:t>Estudiante </a:t>
            </a:r>
            <a:r>
              <a:rPr lang="x-none" sz="2000" b="1">
                <a:solidFill>
                  <a:srgbClr val="002060"/>
                </a:solidFill>
              </a:rPr>
              <a:t>B lee</a:t>
            </a:r>
            <a:endParaRPr lang="en-GB" sz="2000" b="1">
              <a:solidFill>
                <a:srgbClr val="002060"/>
              </a:solidFill>
            </a:endParaRPr>
          </a:p>
          <a:p>
            <a:pPr algn="l"/>
            <a:r>
              <a:rPr lang="en-GB" sz="2000">
                <a:solidFill>
                  <a:srgbClr val="002060"/>
                </a:solidFill>
              </a:rPr>
              <a:t>(Estudiante A debe poner las tildes)</a:t>
            </a:r>
            <a:endParaRPr lang="x-none" sz="2000" dirty="0">
              <a:solidFill>
                <a:srgbClr val="002060"/>
              </a:solidFill>
            </a:endParaRPr>
          </a:p>
        </p:txBody>
      </p:sp>
      <p:sp>
        <p:nvSpPr>
          <p:cNvPr id="43" name="CuadroTexto 42">
            <a:extLst>
              <a:ext uri="{FF2B5EF4-FFF2-40B4-BE49-F238E27FC236}">
                <a16:creationId xmlns:a16="http://schemas.microsoft.com/office/drawing/2014/main" id="{292F90AC-AD87-1649-A66A-3E50150D0CB3}"/>
              </a:ext>
            </a:extLst>
          </p:cNvPr>
          <p:cNvSpPr txBox="1"/>
          <p:nvPr/>
        </p:nvSpPr>
        <p:spPr>
          <a:xfrm>
            <a:off x="3667125" y="3018071"/>
            <a:ext cx="1750800" cy="3416320"/>
          </a:xfrm>
          <a:prstGeom prst="rect">
            <a:avLst/>
          </a:prstGeom>
          <a:noFill/>
        </p:spPr>
        <p:txBody>
          <a:bodyPr wrap="none" rtlCol="0">
            <a:spAutoFit/>
          </a:bodyPr>
          <a:lstStyle/>
          <a:p>
            <a:pPr marL="457200" indent="-457200" algn="l">
              <a:buAutoNum type="arabicPeriod"/>
            </a:pPr>
            <a:r>
              <a:rPr lang="x-none" sz="2400" dirty="0">
                <a:solidFill>
                  <a:srgbClr val="002060"/>
                </a:solidFill>
              </a:rPr>
              <a:t>letra</a:t>
            </a:r>
          </a:p>
          <a:p>
            <a:pPr marL="457200" indent="-457200" algn="l">
              <a:buAutoNum type="arabicPeriod"/>
            </a:pPr>
            <a:r>
              <a:rPr lang="x-none" sz="2400" dirty="0">
                <a:solidFill>
                  <a:srgbClr val="002060"/>
                </a:solidFill>
              </a:rPr>
              <a:t>silla</a:t>
            </a:r>
          </a:p>
          <a:p>
            <a:pPr marL="457200" indent="-457200" algn="l">
              <a:buAutoNum type="arabicPeriod"/>
            </a:pPr>
            <a:r>
              <a:rPr lang="x-none" sz="2400" dirty="0">
                <a:solidFill>
                  <a:srgbClr val="002060"/>
                </a:solidFill>
              </a:rPr>
              <a:t>ingles</a:t>
            </a:r>
          </a:p>
          <a:p>
            <a:pPr marL="457200" indent="-457200" algn="l">
              <a:buAutoNum type="arabicPeriod"/>
            </a:pPr>
            <a:r>
              <a:rPr lang="x-none" sz="2400" dirty="0">
                <a:solidFill>
                  <a:srgbClr val="002060"/>
                </a:solidFill>
              </a:rPr>
              <a:t>rico</a:t>
            </a:r>
          </a:p>
          <a:p>
            <a:pPr marL="457200" indent="-457200" algn="l">
              <a:buAutoNum type="arabicPeriod"/>
            </a:pPr>
            <a:r>
              <a:rPr lang="x-none" sz="2400" dirty="0">
                <a:solidFill>
                  <a:srgbClr val="002060"/>
                </a:solidFill>
              </a:rPr>
              <a:t>movil</a:t>
            </a:r>
          </a:p>
          <a:p>
            <a:pPr marL="457200" indent="-457200" algn="l">
              <a:buAutoNum type="arabicPeriod"/>
            </a:pPr>
            <a:r>
              <a:rPr lang="x-none" sz="2400" dirty="0">
                <a:solidFill>
                  <a:srgbClr val="002060"/>
                </a:solidFill>
              </a:rPr>
              <a:t>dinero</a:t>
            </a:r>
          </a:p>
          <a:p>
            <a:pPr marL="457200" indent="-457200" algn="l">
              <a:buAutoNum type="arabicPeriod"/>
            </a:pPr>
            <a:r>
              <a:rPr lang="x-none" sz="2400" dirty="0">
                <a:solidFill>
                  <a:srgbClr val="002060"/>
                </a:solidFill>
              </a:rPr>
              <a:t>perdon</a:t>
            </a:r>
          </a:p>
          <a:p>
            <a:pPr marL="457200" indent="-457200" algn="l">
              <a:buAutoNum type="arabicPeriod"/>
            </a:pPr>
            <a:r>
              <a:rPr lang="x-none" sz="2400" dirty="0">
                <a:solidFill>
                  <a:srgbClr val="002060"/>
                </a:solidFill>
              </a:rPr>
              <a:t>quien</a:t>
            </a:r>
          </a:p>
          <a:p>
            <a:pPr marL="457200" indent="-457200" algn="l">
              <a:buAutoNum type="arabicPeriod"/>
            </a:pPr>
            <a:endParaRPr lang="x-none" sz="2400" dirty="0">
              <a:solidFill>
                <a:srgbClr val="002060"/>
              </a:solidFill>
            </a:endParaRPr>
          </a:p>
        </p:txBody>
      </p:sp>
      <p:sp>
        <p:nvSpPr>
          <p:cNvPr id="28" name="Llamada rectangular redondeada 27">
            <a:extLst>
              <a:ext uri="{FF2B5EF4-FFF2-40B4-BE49-F238E27FC236}">
                <a16:creationId xmlns:a16="http://schemas.microsoft.com/office/drawing/2014/main" id="{72EF9659-0B7B-4C4B-AE12-19F8042D0F3C}"/>
              </a:ext>
            </a:extLst>
          </p:cNvPr>
          <p:cNvSpPr/>
          <p:nvPr/>
        </p:nvSpPr>
        <p:spPr>
          <a:xfrm>
            <a:off x="6566870" y="2705100"/>
            <a:ext cx="5333488" cy="3071186"/>
          </a:xfrm>
          <a:prstGeom prst="wedgeRoundRectCallout">
            <a:avLst>
              <a:gd name="adj1" fmla="val -68023"/>
              <a:gd name="adj2" fmla="val 10581"/>
              <a:gd name="adj3" fmla="val 16667"/>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200" b="1" dirty="0">
                <a:solidFill>
                  <a:srgbClr val="002060"/>
                </a:solidFill>
                <a:latin typeface="Century Gothic" panose="020B0502020202020204" pitchFamily="34" charset="0"/>
              </a:rPr>
              <a:t>Remember that for words ending in a vowel, ‘n’, or ‘s’:</a:t>
            </a:r>
          </a:p>
          <a:p>
            <a:pPr lvl="0">
              <a:defRPr/>
            </a:pPr>
            <a:r>
              <a:rPr lang="en-GB" sz="2200">
                <a:solidFill>
                  <a:srgbClr val="002060"/>
                </a:solidFill>
                <a:latin typeface="Century Gothic" panose="020B0502020202020204" pitchFamily="34" charset="0"/>
              </a:rPr>
              <a:t>1) if </a:t>
            </a:r>
            <a:r>
              <a:rPr lang="en-GB" sz="2200" dirty="0">
                <a:solidFill>
                  <a:srgbClr val="002060"/>
                </a:solidFill>
                <a:latin typeface="Century Gothic" panose="020B0502020202020204" pitchFamily="34" charset="0"/>
              </a:rPr>
              <a:t>the stress is on </a:t>
            </a:r>
            <a:r>
              <a:rPr lang="en-GB" sz="2200">
                <a:solidFill>
                  <a:srgbClr val="002060"/>
                </a:solidFill>
                <a:latin typeface="Century Gothic" panose="020B0502020202020204" pitchFamily="34" charset="0"/>
              </a:rPr>
              <a:t>the ____________ </a:t>
            </a:r>
            <a:r>
              <a:rPr lang="en-GB" sz="2200" dirty="0">
                <a:solidFill>
                  <a:srgbClr val="002060"/>
                </a:solidFill>
                <a:latin typeface="Century Gothic" panose="020B0502020202020204" pitchFamily="34" charset="0"/>
              </a:rPr>
              <a:t>syllable</a:t>
            </a:r>
            <a:r>
              <a:rPr lang="en-GB" sz="2200">
                <a:solidFill>
                  <a:srgbClr val="002060"/>
                </a:solidFill>
                <a:latin typeface="Century Gothic" panose="020B0502020202020204" pitchFamily="34" charset="0"/>
              </a:rPr>
              <a:t>, an </a:t>
            </a:r>
            <a:r>
              <a:rPr lang="en-GB" sz="2200" dirty="0">
                <a:solidFill>
                  <a:srgbClr val="002060"/>
                </a:solidFill>
                <a:latin typeface="Century Gothic" panose="020B0502020202020204" pitchFamily="34" charset="0"/>
              </a:rPr>
              <a:t>accent </a:t>
            </a:r>
            <a:r>
              <a:rPr lang="en-GB" sz="2200" b="1" i="1" dirty="0">
                <a:solidFill>
                  <a:srgbClr val="002060"/>
                </a:solidFill>
                <a:latin typeface="Century Gothic" panose="020B0502020202020204" pitchFamily="34" charset="0"/>
              </a:rPr>
              <a:t>is</a:t>
            </a:r>
            <a:r>
              <a:rPr lang="en-GB" sz="2200" dirty="0">
                <a:solidFill>
                  <a:srgbClr val="002060"/>
                </a:solidFill>
                <a:latin typeface="Century Gothic" panose="020B0502020202020204" pitchFamily="34" charset="0"/>
              </a:rPr>
              <a:t> </a:t>
            </a:r>
            <a:r>
              <a:rPr lang="en-GB" sz="2200">
                <a:solidFill>
                  <a:srgbClr val="002060"/>
                </a:solidFill>
                <a:latin typeface="Century Gothic" panose="020B0502020202020204" pitchFamily="34" charset="0"/>
              </a:rPr>
              <a:t>needed.</a:t>
            </a:r>
          </a:p>
          <a:p>
            <a:pPr lvl="0">
              <a:defRPr/>
            </a:pPr>
            <a:endParaRPr lang="en-GB" sz="2200" dirty="0">
              <a:solidFill>
                <a:srgbClr val="002060"/>
              </a:solidFill>
              <a:latin typeface="Century Gothic" panose="020B0502020202020204" pitchFamily="34" charset="0"/>
            </a:endParaRPr>
          </a:p>
          <a:p>
            <a:pPr lvl="0">
              <a:defRPr/>
            </a:pPr>
            <a:r>
              <a:rPr lang="en-GB" sz="2200">
                <a:solidFill>
                  <a:srgbClr val="002060"/>
                </a:solidFill>
                <a:latin typeface="Century Gothic" panose="020B0502020202020204" pitchFamily="34" charset="0"/>
              </a:rPr>
              <a:t>2) if </a:t>
            </a:r>
            <a:r>
              <a:rPr lang="en-GB" sz="2200" dirty="0">
                <a:solidFill>
                  <a:srgbClr val="002060"/>
                </a:solidFill>
                <a:latin typeface="Century Gothic" panose="020B0502020202020204" pitchFamily="34" charset="0"/>
              </a:rPr>
              <a:t>the stress is on </a:t>
            </a:r>
            <a:r>
              <a:rPr lang="en-GB" sz="2200">
                <a:solidFill>
                  <a:srgbClr val="002060"/>
                </a:solidFill>
                <a:latin typeface="Century Gothic" panose="020B0502020202020204" pitchFamily="34" charset="0"/>
              </a:rPr>
              <a:t>the ____________ </a:t>
            </a:r>
            <a:r>
              <a:rPr lang="en-GB" sz="2200" dirty="0">
                <a:solidFill>
                  <a:srgbClr val="002060"/>
                </a:solidFill>
                <a:latin typeface="Century Gothic" panose="020B0502020202020204" pitchFamily="34" charset="0"/>
              </a:rPr>
              <a:t>syllable, an accent </a:t>
            </a:r>
            <a:r>
              <a:rPr lang="en-GB" sz="2200" b="1" i="1" dirty="0">
                <a:solidFill>
                  <a:srgbClr val="002060"/>
                </a:solidFill>
                <a:latin typeface="Century Gothic" panose="020B0502020202020204" pitchFamily="34" charset="0"/>
              </a:rPr>
              <a:t>isn’t</a:t>
            </a:r>
            <a:r>
              <a:rPr lang="en-GB" sz="2200" dirty="0">
                <a:solidFill>
                  <a:srgbClr val="002060"/>
                </a:solidFill>
                <a:latin typeface="Century Gothic" panose="020B0502020202020204" pitchFamily="34" charset="0"/>
              </a:rPr>
              <a:t> needed.</a:t>
            </a:r>
            <a:endParaRPr lang="en-GB" sz="2200" dirty="0">
              <a:solidFill>
                <a:srgbClr val="002060"/>
              </a:solidFill>
              <a:latin typeface="Tw Cen MT" panose="020B0602020104020603"/>
            </a:endParaRPr>
          </a:p>
        </p:txBody>
      </p:sp>
      <p:sp>
        <p:nvSpPr>
          <p:cNvPr id="44" name="CuadroTexto 43">
            <a:extLst>
              <a:ext uri="{FF2B5EF4-FFF2-40B4-BE49-F238E27FC236}">
                <a16:creationId xmlns:a16="http://schemas.microsoft.com/office/drawing/2014/main" id="{B1BA122E-D899-1B46-9719-95F7BB64AACA}"/>
              </a:ext>
            </a:extLst>
          </p:cNvPr>
          <p:cNvSpPr txBox="1"/>
          <p:nvPr/>
        </p:nvSpPr>
        <p:spPr>
          <a:xfrm>
            <a:off x="210038" y="2961427"/>
            <a:ext cx="1939955" cy="3046988"/>
          </a:xfrm>
          <a:prstGeom prst="rect">
            <a:avLst/>
          </a:prstGeom>
          <a:noFill/>
        </p:spPr>
        <p:txBody>
          <a:bodyPr wrap="none" rtlCol="0">
            <a:spAutoFit/>
          </a:bodyPr>
          <a:lstStyle/>
          <a:p>
            <a:pPr marL="457200" indent="-457200" algn="l">
              <a:buAutoNum type="arabicPeriod"/>
            </a:pPr>
            <a:r>
              <a:rPr lang="x-none" sz="2400" dirty="0">
                <a:solidFill>
                  <a:srgbClr val="002060"/>
                </a:solidFill>
              </a:rPr>
              <a:t>dibujo</a:t>
            </a:r>
          </a:p>
          <a:p>
            <a:pPr marL="457200" indent="-457200" algn="l">
              <a:buAutoNum type="arabicPeriod"/>
            </a:pPr>
            <a:r>
              <a:rPr lang="en-GB" sz="2400">
                <a:solidFill>
                  <a:srgbClr val="002060"/>
                </a:solidFill>
              </a:rPr>
              <a:t>silencio</a:t>
            </a:r>
            <a:endParaRPr lang="x-none" sz="2400" dirty="0">
              <a:solidFill>
                <a:srgbClr val="002060"/>
              </a:solidFill>
            </a:endParaRPr>
          </a:p>
          <a:p>
            <a:pPr marL="457200" indent="-457200" algn="l">
              <a:buAutoNum type="arabicPeriod"/>
            </a:pPr>
            <a:r>
              <a:rPr lang="x-none" sz="2400" dirty="0">
                <a:solidFill>
                  <a:srgbClr val="002060"/>
                </a:solidFill>
              </a:rPr>
              <a:t>estación</a:t>
            </a:r>
          </a:p>
          <a:p>
            <a:pPr marL="457200" indent="-457200" algn="l">
              <a:buAutoNum type="arabicPeriod"/>
            </a:pPr>
            <a:r>
              <a:rPr lang="x-none" sz="2400" dirty="0">
                <a:solidFill>
                  <a:srgbClr val="002060"/>
                </a:solidFill>
              </a:rPr>
              <a:t>detrás</a:t>
            </a:r>
          </a:p>
          <a:p>
            <a:pPr marL="457200" indent="-457200" algn="l">
              <a:buAutoNum type="arabicPeriod"/>
            </a:pPr>
            <a:r>
              <a:rPr lang="x-none" sz="2400" dirty="0">
                <a:solidFill>
                  <a:srgbClr val="002060"/>
                </a:solidFill>
              </a:rPr>
              <a:t>mensaje</a:t>
            </a:r>
          </a:p>
          <a:p>
            <a:pPr marL="457200" indent="-457200" algn="l">
              <a:buAutoNum type="arabicPeriod"/>
            </a:pPr>
            <a:r>
              <a:rPr lang="x-none" sz="2400" dirty="0">
                <a:solidFill>
                  <a:srgbClr val="002060"/>
                </a:solidFill>
              </a:rPr>
              <a:t>opción</a:t>
            </a:r>
          </a:p>
          <a:p>
            <a:pPr marL="457200" indent="-457200" algn="l">
              <a:buAutoNum type="arabicPeriod"/>
            </a:pPr>
            <a:r>
              <a:rPr lang="x-none" sz="2400" dirty="0">
                <a:solidFill>
                  <a:srgbClr val="002060"/>
                </a:solidFill>
              </a:rPr>
              <a:t>animal</a:t>
            </a:r>
          </a:p>
          <a:p>
            <a:pPr marL="457200" indent="-457200" algn="l">
              <a:buAutoNum type="arabicPeriod"/>
            </a:pPr>
            <a:r>
              <a:rPr lang="x-none" sz="2400" dirty="0">
                <a:solidFill>
                  <a:srgbClr val="002060"/>
                </a:solidFill>
              </a:rPr>
              <a:t>opinión</a:t>
            </a:r>
          </a:p>
        </p:txBody>
      </p:sp>
      <p:sp>
        <p:nvSpPr>
          <p:cNvPr id="46" name="CuadroTexto 45">
            <a:extLst>
              <a:ext uri="{FF2B5EF4-FFF2-40B4-BE49-F238E27FC236}">
                <a16:creationId xmlns:a16="http://schemas.microsoft.com/office/drawing/2014/main" id="{C976B9C7-EAEA-1A40-B66E-B2749F530126}"/>
              </a:ext>
            </a:extLst>
          </p:cNvPr>
          <p:cNvSpPr txBox="1"/>
          <p:nvPr/>
        </p:nvSpPr>
        <p:spPr>
          <a:xfrm>
            <a:off x="3667125" y="3018071"/>
            <a:ext cx="1750800" cy="3416320"/>
          </a:xfrm>
          <a:prstGeom prst="rect">
            <a:avLst/>
          </a:prstGeom>
          <a:noFill/>
        </p:spPr>
        <p:txBody>
          <a:bodyPr wrap="none" rtlCol="0">
            <a:spAutoFit/>
          </a:bodyPr>
          <a:lstStyle/>
          <a:p>
            <a:pPr marL="457200" indent="-457200" algn="l">
              <a:buAutoNum type="arabicPeriod"/>
            </a:pPr>
            <a:r>
              <a:rPr lang="x-none" sz="2400" dirty="0">
                <a:solidFill>
                  <a:srgbClr val="002060"/>
                </a:solidFill>
              </a:rPr>
              <a:t>letra</a:t>
            </a:r>
          </a:p>
          <a:p>
            <a:pPr marL="457200" indent="-457200" algn="l">
              <a:buAutoNum type="arabicPeriod"/>
            </a:pPr>
            <a:r>
              <a:rPr lang="x-none" sz="2400" dirty="0">
                <a:solidFill>
                  <a:srgbClr val="002060"/>
                </a:solidFill>
              </a:rPr>
              <a:t>silla</a:t>
            </a:r>
          </a:p>
          <a:p>
            <a:pPr marL="457200" indent="-457200" algn="l">
              <a:buAutoNum type="arabicPeriod"/>
            </a:pPr>
            <a:r>
              <a:rPr lang="x-none" sz="2400" dirty="0">
                <a:solidFill>
                  <a:srgbClr val="002060"/>
                </a:solidFill>
              </a:rPr>
              <a:t>inglés</a:t>
            </a:r>
          </a:p>
          <a:p>
            <a:pPr marL="457200" indent="-457200" algn="l">
              <a:buAutoNum type="arabicPeriod"/>
            </a:pPr>
            <a:r>
              <a:rPr lang="x-none" sz="2400" dirty="0">
                <a:solidFill>
                  <a:srgbClr val="002060"/>
                </a:solidFill>
              </a:rPr>
              <a:t>rico</a:t>
            </a:r>
          </a:p>
          <a:p>
            <a:pPr marL="457200" indent="-457200" algn="l">
              <a:buAutoNum type="arabicPeriod"/>
            </a:pPr>
            <a:r>
              <a:rPr lang="x-none" sz="2400" dirty="0">
                <a:solidFill>
                  <a:srgbClr val="002060"/>
                </a:solidFill>
              </a:rPr>
              <a:t>móvil</a:t>
            </a:r>
          </a:p>
          <a:p>
            <a:pPr marL="457200" indent="-457200" algn="l">
              <a:buAutoNum type="arabicPeriod"/>
            </a:pPr>
            <a:r>
              <a:rPr lang="x-none" sz="2400" dirty="0">
                <a:solidFill>
                  <a:srgbClr val="002060"/>
                </a:solidFill>
              </a:rPr>
              <a:t>dinero</a:t>
            </a:r>
          </a:p>
          <a:p>
            <a:pPr marL="457200" indent="-457200" algn="l">
              <a:buAutoNum type="arabicPeriod"/>
            </a:pPr>
            <a:r>
              <a:rPr lang="x-none" sz="2400" dirty="0">
                <a:solidFill>
                  <a:srgbClr val="002060"/>
                </a:solidFill>
              </a:rPr>
              <a:t>perdón</a:t>
            </a:r>
          </a:p>
          <a:p>
            <a:pPr marL="457200" indent="-457200" algn="l">
              <a:buAutoNum type="arabicPeriod"/>
            </a:pPr>
            <a:r>
              <a:rPr lang="x-none" sz="2400" dirty="0">
                <a:solidFill>
                  <a:srgbClr val="002060"/>
                </a:solidFill>
              </a:rPr>
              <a:t>quién</a:t>
            </a:r>
          </a:p>
          <a:p>
            <a:pPr marL="457200" indent="-457200" algn="l">
              <a:buAutoNum type="arabicPeriod"/>
            </a:pPr>
            <a:endParaRPr lang="x-none" sz="2400" dirty="0">
              <a:solidFill>
                <a:srgbClr val="002060"/>
              </a:solidFill>
            </a:endParaRPr>
          </a:p>
        </p:txBody>
      </p:sp>
      <p:sp>
        <p:nvSpPr>
          <p:cNvPr id="2" name="TextBox 1"/>
          <p:cNvSpPr txBox="1"/>
          <p:nvPr/>
        </p:nvSpPr>
        <p:spPr>
          <a:xfrm>
            <a:off x="10330082" y="3671781"/>
            <a:ext cx="953588" cy="430887"/>
          </a:xfrm>
          <a:prstGeom prst="rect">
            <a:avLst/>
          </a:prstGeom>
          <a:noFill/>
        </p:spPr>
        <p:txBody>
          <a:bodyPr wrap="square" rtlCol="0">
            <a:spAutoFit/>
          </a:bodyPr>
          <a:lstStyle/>
          <a:p>
            <a:pPr algn="l"/>
            <a:r>
              <a:rPr lang="en-GB" sz="2200" b="1">
                <a:solidFill>
                  <a:srgbClr val="F66400"/>
                </a:solidFill>
              </a:rPr>
              <a:t>final</a:t>
            </a:r>
            <a:endParaRPr lang="en-GB" sz="2200" b="1" dirty="0">
              <a:solidFill>
                <a:srgbClr val="F66400"/>
              </a:solidFill>
            </a:endParaRPr>
          </a:p>
        </p:txBody>
      </p:sp>
      <p:sp>
        <p:nvSpPr>
          <p:cNvPr id="17" name="TextBox 16"/>
          <p:cNvSpPr txBox="1"/>
          <p:nvPr/>
        </p:nvSpPr>
        <p:spPr>
          <a:xfrm>
            <a:off x="9836870" y="4661990"/>
            <a:ext cx="1940012" cy="430887"/>
          </a:xfrm>
          <a:prstGeom prst="rect">
            <a:avLst/>
          </a:prstGeom>
          <a:noFill/>
        </p:spPr>
        <p:txBody>
          <a:bodyPr wrap="square" rtlCol="0">
            <a:spAutoFit/>
          </a:bodyPr>
          <a:lstStyle/>
          <a:p>
            <a:pPr algn="l"/>
            <a:r>
              <a:rPr lang="en-GB" sz="2200" b="1">
                <a:solidFill>
                  <a:srgbClr val="F66400"/>
                </a:solidFill>
              </a:rPr>
              <a:t>penultimate</a:t>
            </a:r>
            <a:endParaRPr lang="en-GB" sz="2200" b="1" dirty="0">
              <a:solidFill>
                <a:srgbClr val="F66400"/>
              </a:solidFill>
            </a:endParaRPr>
          </a:p>
        </p:txBody>
      </p:sp>
      <p:cxnSp>
        <p:nvCxnSpPr>
          <p:cNvPr id="5" name="Straight Connector 4"/>
          <p:cNvCxnSpPr/>
          <p:nvPr/>
        </p:nvCxnSpPr>
        <p:spPr>
          <a:xfrm>
            <a:off x="1559772" y="4096886"/>
            <a:ext cx="46333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43260" y="4463386"/>
            <a:ext cx="46333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10926" y="5912936"/>
            <a:ext cx="46333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647794" y="4156591"/>
            <a:ext cx="46333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16129" y="4877434"/>
            <a:ext cx="46333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851329" y="5599001"/>
            <a:ext cx="46333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19663" y="5982029"/>
            <a:ext cx="46333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04EF4EB-1A27-4F73-A022-2B8D5250BEEC}"/>
              </a:ext>
            </a:extLst>
          </p:cNvPr>
          <p:cNvCxnSpPr/>
          <p:nvPr/>
        </p:nvCxnSpPr>
        <p:spPr>
          <a:xfrm>
            <a:off x="1329832" y="5174763"/>
            <a:ext cx="46333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37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2"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749" y="401164"/>
            <a:ext cx="3368040" cy="549704"/>
          </a:xfrm>
        </p:spPr>
        <p:txBody>
          <a:bodyPr>
            <a:normAutofit/>
          </a:bodyPr>
          <a:lstStyle/>
          <a:p>
            <a:r>
              <a:rPr lang="en-GB" sz="3200"/>
              <a:t>Speaking cards</a:t>
            </a:r>
          </a:p>
        </p:txBody>
      </p:sp>
      <p:sp>
        <p:nvSpPr>
          <p:cNvPr id="4" name="Rounded Rectangle 3"/>
          <p:cNvSpPr/>
          <p:nvPr/>
        </p:nvSpPr>
        <p:spPr>
          <a:xfrm>
            <a:off x="328749" y="1227909"/>
            <a:ext cx="3368040" cy="48576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a:solidFill>
                  <a:srgbClr val="002060"/>
                </a:solidFill>
              </a:rPr>
              <a:t>Persona A</a:t>
            </a:r>
          </a:p>
          <a:p>
            <a:pPr marL="457200" indent="-457200">
              <a:buAutoNum type="arabicPeriod"/>
            </a:pPr>
            <a:r>
              <a:rPr lang="x-none" sz="3200">
                <a:solidFill>
                  <a:srgbClr val="002060"/>
                </a:solidFill>
              </a:rPr>
              <a:t>dibujo</a:t>
            </a:r>
          </a:p>
          <a:p>
            <a:pPr marL="457200" indent="-457200">
              <a:buAutoNum type="arabicPeriod"/>
            </a:pPr>
            <a:r>
              <a:rPr lang="en-GB" sz="3200">
                <a:solidFill>
                  <a:srgbClr val="002060"/>
                </a:solidFill>
              </a:rPr>
              <a:t>silencio</a:t>
            </a:r>
            <a:endParaRPr lang="x-none" sz="3200">
              <a:solidFill>
                <a:srgbClr val="002060"/>
              </a:solidFill>
            </a:endParaRPr>
          </a:p>
          <a:p>
            <a:pPr marL="457200" indent="-457200">
              <a:buAutoNum type="arabicPeriod"/>
            </a:pPr>
            <a:r>
              <a:rPr lang="x-none" sz="3200">
                <a:solidFill>
                  <a:srgbClr val="002060"/>
                </a:solidFill>
              </a:rPr>
              <a:t>estación</a:t>
            </a:r>
          </a:p>
          <a:p>
            <a:pPr marL="457200" indent="-457200">
              <a:buAutoNum type="arabicPeriod"/>
            </a:pPr>
            <a:r>
              <a:rPr lang="x-none" sz="3200">
                <a:solidFill>
                  <a:srgbClr val="002060"/>
                </a:solidFill>
              </a:rPr>
              <a:t>detrás</a:t>
            </a:r>
          </a:p>
          <a:p>
            <a:pPr marL="457200" indent="-457200">
              <a:buAutoNum type="arabicPeriod"/>
            </a:pPr>
            <a:r>
              <a:rPr lang="x-none" sz="3200">
                <a:solidFill>
                  <a:srgbClr val="002060"/>
                </a:solidFill>
              </a:rPr>
              <a:t>mensaje</a:t>
            </a:r>
          </a:p>
          <a:p>
            <a:pPr marL="457200" indent="-457200">
              <a:buAutoNum type="arabicPeriod"/>
            </a:pPr>
            <a:r>
              <a:rPr lang="x-none" sz="3200">
                <a:solidFill>
                  <a:srgbClr val="002060"/>
                </a:solidFill>
              </a:rPr>
              <a:t>opción</a:t>
            </a:r>
          </a:p>
          <a:p>
            <a:pPr marL="457200" indent="-457200">
              <a:buAutoNum type="arabicPeriod"/>
            </a:pPr>
            <a:r>
              <a:rPr lang="x-none" sz="3200">
                <a:solidFill>
                  <a:srgbClr val="002060"/>
                </a:solidFill>
              </a:rPr>
              <a:t>animal</a:t>
            </a:r>
          </a:p>
          <a:p>
            <a:pPr marL="457200" indent="-457200">
              <a:buAutoNum type="arabicPeriod"/>
            </a:pPr>
            <a:r>
              <a:rPr lang="x-none" sz="3200">
                <a:solidFill>
                  <a:srgbClr val="002060"/>
                </a:solidFill>
              </a:rPr>
              <a:t>opinión</a:t>
            </a:r>
          </a:p>
        </p:txBody>
      </p:sp>
      <p:sp>
        <p:nvSpPr>
          <p:cNvPr id="5" name="Rounded Rectangle 4"/>
          <p:cNvSpPr/>
          <p:nvPr/>
        </p:nvSpPr>
        <p:spPr>
          <a:xfrm>
            <a:off x="4352109" y="1227909"/>
            <a:ext cx="3293291" cy="48576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a:solidFill>
                  <a:srgbClr val="002060"/>
                </a:solidFill>
              </a:rPr>
              <a:t>Persona B</a:t>
            </a:r>
          </a:p>
          <a:p>
            <a:pPr marL="457200" indent="-457200">
              <a:buAutoNum type="arabicPeriod"/>
            </a:pPr>
            <a:r>
              <a:rPr lang="x-none" sz="3200">
                <a:solidFill>
                  <a:srgbClr val="002060"/>
                </a:solidFill>
              </a:rPr>
              <a:t>letra</a:t>
            </a:r>
          </a:p>
          <a:p>
            <a:pPr marL="457200" indent="-457200">
              <a:buAutoNum type="arabicPeriod"/>
            </a:pPr>
            <a:r>
              <a:rPr lang="x-none" sz="3200">
                <a:solidFill>
                  <a:srgbClr val="002060"/>
                </a:solidFill>
              </a:rPr>
              <a:t>silla</a:t>
            </a:r>
          </a:p>
          <a:p>
            <a:pPr marL="457200" indent="-457200">
              <a:buAutoNum type="arabicPeriod"/>
            </a:pPr>
            <a:r>
              <a:rPr lang="x-none" sz="3200">
                <a:solidFill>
                  <a:srgbClr val="002060"/>
                </a:solidFill>
              </a:rPr>
              <a:t>inglés</a:t>
            </a:r>
          </a:p>
          <a:p>
            <a:pPr marL="457200" indent="-457200">
              <a:buAutoNum type="arabicPeriod"/>
            </a:pPr>
            <a:r>
              <a:rPr lang="x-none" sz="3200">
                <a:solidFill>
                  <a:srgbClr val="002060"/>
                </a:solidFill>
              </a:rPr>
              <a:t>rico</a:t>
            </a:r>
          </a:p>
          <a:p>
            <a:pPr marL="457200" indent="-457200">
              <a:buAutoNum type="arabicPeriod"/>
            </a:pPr>
            <a:r>
              <a:rPr lang="x-none" sz="3200">
                <a:solidFill>
                  <a:srgbClr val="002060"/>
                </a:solidFill>
              </a:rPr>
              <a:t>móvil</a:t>
            </a:r>
          </a:p>
          <a:p>
            <a:pPr marL="457200" indent="-457200">
              <a:buAutoNum type="arabicPeriod"/>
            </a:pPr>
            <a:r>
              <a:rPr lang="x-none" sz="3200">
                <a:solidFill>
                  <a:srgbClr val="002060"/>
                </a:solidFill>
              </a:rPr>
              <a:t>dinero</a:t>
            </a:r>
          </a:p>
          <a:p>
            <a:pPr marL="457200" indent="-457200">
              <a:buAutoNum type="arabicPeriod"/>
            </a:pPr>
            <a:r>
              <a:rPr lang="x-none" sz="3200">
                <a:solidFill>
                  <a:srgbClr val="002060"/>
                </a:solidFill>
              </a:rPr>
              <a:t>perdón</a:t>
            </a:r>
          </a:p>
          <a:p>
            <a:pPr marL="457200" indent="-457200">
              <a:buAutoNum type="arabicPeriod"/>
            </a:pPr>
            <a:r>
              <a:rPr lang="x-none" sz="3200">
                <a:solidFill>
                  <a:srgbClr val="002060"/>
                </a:solidFill>
              </a:rPr>
              <a:t>quién</a:t>
            </a:r>
            <a:endParaRPr lang="x-none" sz="3200" dirty="0">
              <a:solidFill>
                <a:srgbClr val="002060"/>
              </a:solidFill>
            </a:endParaRPr>
          </a:p>
        </p:txBody>
      </p:sp>
    </p:spTree>
    <p:extLst>
      <p:ext uri="{BB962C8B-B14F-4D97-AF65-F5344CB8AC3E}">
        <p14:creationId xmlns:p14="http://schemas.microsoft.com/office/powerpoint/2010/main" val="228278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background rectangle">
            <a:extLst>
              <a:ext uri="{FF2B5EF4-FFF2-40B4-BE49-F238E27FC236}">
                <a16:creationId xmlns:a16="http://schemas.microsoft.com/office/drawing/2014/main" id="{ECA34778-D640-4646-A53A-D0066BA845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620872" cy="867128"/>
          </a:xfrm>
          <a:prstGeom prst="rect">
            <a:avLst/>
          </a:prstGeom>
        </p:spPr>
      </p:pic>
      <p:graphicFrame>
        <p:nvGraphicFramePr>
          <p:cNvPr id="66" name="Tabla 3">
            <a:extLst>
              <a:ext uri="{FF2B5EF4-FFF2-40B4-BE49-F238E27FC236}">
                <a16:creationId xmlns:a16="http://schemas.microsoft.com/office/drawing/2014/main" id="{FC611747-5812-5A41-AD40-1F67AE1D3F63}"/>
              </a:ext>
            </a:extLst>
          </p:cNvPr>
          <p:cNvGraphicFramePr>
            <a:graphicFrameLocks noGrp="1"/>
          </p:cNvGraphicFramePr>
          <p:nvPr>
            <p:extLst>
              <p:ext uri="{D42A27DB-BD31-4B8C-83A1-F6EECF244321}">
                <p14:modId xmlns:p14="http://schemas.microsoft.com/office/powerpoint/2010/main" val="706723604"/>
              </p:ext>
            </p:extLst>
          </p:nvPr>
        </p:nvGraphicFramePr>
        <p:xfrm>
          <a:off x="4023207" y="4858868"/>
          <a:ext cx="7013396" cy="1461947"/>
        </p:xfrm>
        <a:graphic>
          <a:graphicData uri="http://schemas.openxmlformats.org/drawingml/2006/table">
            <a:tbl>
              <a:tblPr firstRow="1" bandRow="1">
                <a:tableStyleId>{5DA37D80-6434-44D0-A028-1B22A696006F}</a:tableStyleId>
              </a:tblPr>
              <a:tblGrid>
                <a:gridCol w="1753349">
                  <a:extLst>
                    <a:ext uri="{9D8B030D-6E8A-4147-A177-3AD203B41FA5}">
                      <a16:colId xmlns:a16="http://schemas.microsoft.com/office/drawing/2014/main" val="3680746649"/>
                    </a:ext>
                  </a:extLst>
                </a:gridCol>
                <a:gridCol w="1753349">
                  <a:extLst>
                    <a:ext uri="{9D8B030D-6E8A-4147-A177-3AD203B41FA5}">
                      <a16:colId xmlns:a16="http://schemas.microsoft.com/office/drawing/2014/main" val="538704332"/>
                    </a:ext>
                  </a:extLst>
                </a:gridCol>
                <a:gridCol w="1753349">
                  <a:extLst>
                    <a:ext uri="{9D8B030D-6E8A-4147-A177-3AD203B41FA5}">
                      <a16:colId xmlns:a16="http://schemas.microsoft.com/office/drawing/2014/main" val="1985660348"/>
                    </a:ext>
                  </a:extLst>
                </a:gridCol>
                <a:gridCol w="1753349">
                  <a:extLst>
                    <a:ext uri="{9D8B030D-6E8A-4147-A177-3AD203B41FA5}">
                      <a16:colId xmlns:a16="http://schemas.microsoft.com/office/drawing/2014/main" val="3716033497"/>
                    </a:ext>
                  </a:extLst>
                </a:gridCol>
              </a:tblGrid>
              <a:tr h="1461947">
                <a:tc>
                  <a:txBody>
                    <a:bodyPr/>
                    <a:lstStyle/>
                    <a:p>
                      <a:endParaRPr lang="x-none" sz="2000" dirty="0"/>
                    </a:p>
                  </a:txBody>
                  <a:tcPr/>
                </a:tc>
                <a:tc>
                  <a:txBody>
                    <a:bodyPr/>
                    <a:lstStyle/>
                    <a:p>
                      <a:endParaRPr lang="x-none" sz="2000"/>
                    </a:p>
                  </a:txBody>
                  <a:tcPr/>
                </a:tc>
                <a:tc>
                  <a:txBody>
                    <a:bodyPr/>
                    <a:lstStyle/>
                    <a:p>
                      <a:endParaRPr lang="x-none" sz="2000" dirty="0"/>
                    </a:p>
                  </a:txBody>
                  <a:tcPr/>
                </a:tc>
                <a:tc>
                  <a:txBody>
                    <a:bodyPr/>
                    <a:lstStyle/>
                    <a:p>
                      <a:endParaRPr lang="x-none" sz="2000"/>
                    </a:p>
                  </a:txBody>
                  <a:tcPr/>
                </a:tc>
                <a:extLst>
                  <a:ext uri="{0D108BD9-81ED-4DB2-BD59-A6C34878D82A}">
                    <a16:rowId xmlns:a16="http://schemas.microsoft.com/office/drawing/2014/main" val="4236269603"/>
                  </a:ext>
                </a:extLst>
              </a:tr>
            </a:tbl>
          </a:graphicData>
        </a:graphic>
      </p:graphicFrame>
      <p:graphicFrame>
        <p:nvGraphicFramePr>
          <p:cNvPr id="65" name="Tabla 3">
            <a:extLst>
              <a:ext uri="{FF2B5EF4-FFF2-40B4-BE49-F238E27FC236}">
                <a16:creationId xmlns:a16="http://schemas.microsoft.com/office/drawing/2014/main" id="{FC611747-5812-5A41-AD40-1F67AE1D3F63}"/>
              </a:ext>
            </a:extLst>
          </p:cNvPr>
          <p:cNvGraphicFramePr>
            <a:graphicFrameLocks noGrp="1"/>
          </p:cNvGraphicFramePr>
          <p:nvPr>
            <p:extLst>
              <p:ext uri="{D42A27DB-BD31-4B8C-83A1-F6EECF244321}">
                <p14:modId xmlns:p14="http://schemas.microsoft.com/office/powerpoint/2010/main" val="3245646315"/>
              </p:ext>
            </p:extLst>
          </p:nvPr>
        </p:nvGraphicFramePr>
        <p:xfrm>
          <a:off x="4013744" y="3024749"/>
          <a:ext cx="7013396" cy="1461947"/>
        </p:xfrm>
        <a:graphic>
          <a:graphicData uri="http://schemas.openxmlformats.org/drawingml/2006/table">
            <a:tbl>
              <a:tblPr firstRow="1" bandRow="1">
                <a:tableStyleId>{5DA37D80-6434-44D0-A028-1B22A696006F}</a:tableStyleId>
              </a:tblPr>
              <a:tblGrid>
                <a:gridCol w="1753349">
                  <a:extLst>
                    <a:ext uri="{9D8B030D-6E8A-4147-A177-3AD203B41FA5}">
                      <a16:colId xmlns:a16="http://schemas.microsoft.com/office/drawing/2014/main" val="3680746649"/>
                    </a:ext>
                  </a:extLst>
                </a:gridCol>
                <a:gridCol w="1753349">
                  <a:extLst>
                    <a:ext uri="{9D8B030D-6E8A-4147-A177-3AD203B41FA5}">
                      <a16:colId xmlns:a16="http://schemas.microsoft.com/office/drawing/2014/main" val="538704332"/>
                    </a:ext>
                  </a:extLst>
                </a:gridCol>
                <a:gridCol w="1753349">
                  <a:extLst>
                    <a:ext uri="{9D8B030D-6E8A-4147-A177-3AD203B41FA5}">
                      <a16:colId xmlns:a16="http://schemas.microsoft.com/office/drawing/2014/main" val="1985660348"/>
                    </a:ext>
                  </a:extLst>
                </a:gridCol>
                <a:gridCol w="1753349">
                  <a:extLst>
                    <a:ext uri="{9D8B030D-6E8A-4147-A177-3AD203B41FA5}">
                      <a16:colId xmlns:a16="http://schemas.microsoft.com/office/drawing/2014/main" val="3716033497"/>
                    </a:ext>
                  </a:extLst>
                </a:gridCol>
              </a:tblGrid>
              <a:tr h="1461947">
                <a:tc>
                  <a:txBody>
                    <a:bodyPr/>
                    <a:lstStyle/>
                    <a:p>
                      <a:endParaRPr lang="x-none" sz="2000" dirty="0"/>
                    </a:p>
                  </a:txBody>
                  <a:tcPr/>
                </a:tc>
                <a:tc>
                  <a:txBody>
                    <a:bodyPr/>
                    <a:lstStyle/>
                    <a:p>
                      <a:endParaRPr lang="x-none" sz="2000"/>
                    </a:p>
                  </a:txBody>
                  <a:tcPr/>
                </a:tc>
                <a:tc>
                  <a:txBody>
                    <a:bodyPr/>
                    <a:lstStyle/>
                    <a:p>
                      <a:endParaRPr lang="x-none" sz="2000" dirty="0"/>
                    </a:p>
                  </a:txBody>
                  <a:tcPr/>
                </a:tc>
                <a:tc>
                  <a:txBody>
                    <a:bodyPr/>
                    <a:lstStyle/>
                    <a:p>
                      <a:endParaRPr lang="x-none" sz="2000"/>
                    </a:p>
                  </a:txBody>
                  <a:tcPr/>
                </a:tc>
                <a:extLst>
                  <a:ext uri="{0D108BD9-81ED-4DB2-BD59-A6C34878D82A}">
                    <a16:rowId xmlns:a16="http://schemas.microsoft.com/office/drawing/2014/main" val="4236269603"/>
                  </a:ext>
                </a:extLst>
              </a:tr>
            </a:tbl>
          </a:graphicData>
        </a:graphic>
      </p:graphicFrame>
      <p:sp>
        <p:nvSpPr>
          <p:cNvPr id="2" name="Title 1"/>
          <p:cNvSpPr>
            <a:spLocks noGrp="1"/>
          </p:cNvSpPr>
          <p:nvPr>
            <p:ph type="title"/>
          </p:nvPr>
        </p:nvSpPr>
        <p:spPr>
          <a:xfrm>
            <a:off x="0" y="390067"/>
            <a:ext cx="9606708" cy="549330"/>
          </a:xfrm>
        </p:spPr>
        <p:txBody>
          <a:bodyPr>
            <a:noAutofit/>
          </a:bodyPr>
          <a:lstStyle/>
          <a:p>
            <a:r>
              <a:rPr lang="en-GB" sz="3600" b="1">
                <a:solidFill>
                  <a:schemeClr val="bg1"/>
                </a:solidFill>
              </a:rPr>
              <a:t>Vocabulario</a:t>
            </a:r>
            <a:endParaRPr lang="en-GB" sz="3600" b="1" dirty="0">
              <a:solidFill>
                <a:schemeClr val="bg1"/>
              </a:solidFill>
            </a:endParaRPr>
          </a:p>
        </p:txBody>
      </p:sp>
      <p:graphicFrame>
        <p:nvGraphicFramePr>
          <p:cNvPr id="4" name="Tabla 3">
            <a:extLst>
              <a:ext uri="{FF2B5EF4-FFF2-40B4-BE49-F238E27FC236}">
                <a16:creationId xmlns:a16="http://schemas.microsoft.com/office/drawing/2014/main" id="{FC611747-5812-5A41-AD40-1F67AE1D3F63}"/>
              </a:ext>
            </a:extLst>
          </p:cNvPr>
          <p:cNvGraphicFramePr>
            <a:graphicFrameLocks noGrp="1"/>
          </p:cNvGraphicFramePr>
          <p:nvPr>
            <p:extLst>
              <p:ext uri="{D42A27DB-BD31-4B8C-83A1-F6EECF244321}">
                <p14:modId xmlns:p14="http://schemas.microsoft.com/office/powerpoint/2010/main" val="3933061819"/>
              </p:ext>
            </p:extLst>
          </p:nvPr>
        </p:nvGraphicFramePr>
        <p:xfrm>
          <a:off x="4023207" y="1271627"/>
          <a:ext cx="7013396" cy="1461947"/>
        </p:xfrm>
        <a:graphic>
          <a:graphicData uri="http://schemas.openxmlformats.org/drawingml/2006/table">
            <a:tbl>
              <a:tblPr firstRow="1" bandRow="1">
                <a:tableStyleId>{5DA37D80-6434-44D0-A028-1B22A696006F}</a:tableStyleId>
              </a:tblPr>
              <a:tblGrid>
                <a:gridCol w="1753349">
                  <a:extLst>
                    <a:ext uri="{9D8B030D-6E8A-4147-A177-3AD203B41FA5}">
                      <a16:colId xmlns:a16="http://schemas.microsoft.com/office/drawing/2014/main" val="3680746649"/>
                    </a:ext>
                  </a:extLst>
                </a:gridCol>
                <a:gridCol w="1753349">
                  <a:extLst>
                    <a:ext uri="{9D8B030D-6E8A-4147-A177-3AD203B41FA5}">
                      <a16:colId xmlns:a16="http://schemas.microsoft.com/office/drawing/2014/main" val="538704332"/>
                    </a:ext>
                  </a:extLst>
                </a:gridCol>
                <a:gridCol w="1753349">
                  <a:extLst>
                    <a:ext uri="{9D8B030D-6E8A-4147-A177-3AD203B41FA5}">
                      <a16:colId xmlns:a16="http://schemas.microsoft.com/office/drawing/2014/main" val="1985660348"/>
                    </a:ext>
                  </a:extLst>
                </a:gridCol>
                <a:gridCol w="1753349">
                  <a:extLst>
                    <a:ext uri="{9D8B030D-6E8A-4147-A177-3AD203B41FA5}">
                      <a16:colId xmlns:a16="http://schemas.microsoft.com/office/drawing/2014/main" val="3716033497"/>
                    </a:ext>
                  </a:extLst>
                </a:gridCol>
              </a:tblGrid>
              <a:tr h="1461947">
                <a:tc>
                  <a:txBody>
                    <a:bodyPr/>
                    <a:lstStyle/>
                    <a:p>
                      <a:endParaRPr lang="x-none" sz="2000" dirty="0"/>
                    </a:p>
                  </a:txBody>
                  <a:tcPr/>
                </a:tc>
                <a:tc>
                  <a:txBody>
                    <a:bodyPr/>
                    <a:lstStyle/>
                    <a:p>
                      <a:endParaRPr lang="x-none" sz="2000"/>
                    </a:p>
                  </a:txBody>
                  <a:tcPr/>
                </a:tc>
                <a:tc>
                  <a:txBody>
                    <a:bodyPr/>
                    <a:lstStyle/>
                    <a:p>
                      <a:endParaRPr lang="x-none" sz="2000" dirty="0"/>
                    </a:p>
                  </a:txBody>
                  <a:tcPr/>
                </a:tc>
                <a:tc>
                  <a:txBody>
                    <a:bodyPr/>
                    <a:lstStyle/>
                    <a:p>
                      <a:endParaRPr lang="x-none" sz="2000"/>
                    </a:p>
                  </a:txBody>
                  <a:tcPr/>
                </a:tc>
                <a:extLst>
                  <a:ext uri="{0D108BD9-81ED-4DB2-BD59-A6C34878D82A}">
                    <a16:rowId xmlns:a16="http://schemas.microsoft.com/office/drawing/2014/main" val="4236269603"/>
                  </a:ext>
                </a:extLst>
              </a:tr>
            </a:tbl>
          </a:graphicData>
        </a:graphic>
      </p:graphicFrame>
      <p:sp>
        <p:nvSpPr>
          <p:cNvPr id="81" name="Título 3">
            <a:extLst>
              <a:ext uri="{FF2B5EF4-FFF2-40B4-BE49-F238E27FC236}">
                <a16:creationId xmlns:a16="http://schemas.microsoft.com/office/drawing/2014/main" id="{53C33BD0-D942-224B-9543-66F1BF419700}"/>
              </a:ext>
            </a:extLst>
          </p:cNvPr>
          <p:cNvSpPr txBox="1">
            <a:spLocks/>
          </p:cNvSpPr>
          <p:nvPr/>
        </p:nvSpPr>
        <p:spPr>
          <a:xfrm>
            <a:off x="10624605" y="234377"/>
            <a:ext cx="1332665" cy="44120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000" b="1" dirty="0">
                <a:solidFill>
                  <a:schemeClr val="bg1"/>
                </a:solidFill>
              </a:rPr>
              <a:t>escuchar</a:t>
            </a:r>
          </a:p>
        </p:txBody>
      </p:sp>
      <p:sp>
        <p:nvSpPr>
          <p:cNvPr id="26" name="CuadroTexto 25">
            <a:extLst>
              <a:ext uri="{FF2B5EF4-FFF2-40B4-BE49-F238E27FC236}">
                <a16:creationId xmlns:a16="http://schemas.microsoft.com/office/drawing/2014/main" id="{C8B58B83-F5B8-4543-B846-8310161F4B8D}"/>
              </a:ext>
            </a:extLst>
          </p:cNvPr>
          <p:cNvSpPr txBox="1"/>
          <p:nvPr/>
        </p:nvSpPr>
        <p:spPr>
          <a:xfrm>
            <a:off x="2285442" y="4255299"/>
            <a:ext cx="421910" cy="523220"/>
          </a:xfrm>
          <a:prstGeom prst="rect">
            <a:avLst/>
          </a:prstGeom>
          <a:noFill/>
        </p:spPr>
        <p:txBody>
          <a:bodyPr wrap="none" rtlCol="0">
            <a:spAutoFit/>
          </a:bodyPr>
          <a:lstStyle/>
          <a:p>
            <a:pPr algn="l"/>
            <a:r>
              <a:rPr lang="en-GB" sz="2800" b="1">
                <a:solidFill>
                  <a:srgbClr val="002060"/>
                </a:solidFill>
              </a:rPr>
              <a:t>d</a:t>
            </a:r>
            <a:endParaRPr lang="x-none" sz="2200" dirty="0">
              <a:solidFill>
                <a:srgbClr val="002060"/>
              </a:solidFill>
            </a:endParaRPr>
          </a:p>
        </p:txBody>
      </p:sp>
      <p:sp>
        <p:nvSpPr>
          <p:cNvPr id="88" name="CuadroTexto 87">
            <a:extLst>
              <a:ext uri="{FF2B5EF4-FFF2-40B4-BE49-F238E27FC236}">
                <a16:creationId xmlns:a16="http://schemas.microsoft.com/office/drawing/2014/main" id="{7683662A-5435-8748-B6BA-BA22CADF4AD8}"/>
              </a:ext>
            </a:extLst>
          </p:cNvPr>
          <p:cNvSpPr txBox="1"/>
          <p:nvPr/>
        </p:nvSpPr>
        <p:spPr>
          <a:xfrm>
            <a:off x="1010531" y="1182084"/>
            <a:ext cx="277640" cy="523220"/>
          </a:xfrm>
          <a:prstGeom prst="rect">
            <a:avLst/>
          </a:prstGeom>
          <a:noFill/>
        </p:spPr>
        <p:txBody>
          <a:bodyPr wrap="none" rtlCol="0">
            <a:spAutoFit/>
          </a:bodyPr>
          <a:lstStyle/>
          <a:p>
            <a:pPr algn="l"/>
            <a:r>
              <a:rPr lang="en-GB" sz="2800" b="1">
                <a:solidFill>
                  <a:srgbClr val="002060"/>
                </a:solidFill>
              </a:rPr>
              <a:t>j</a:t>
            </a:r>
            <a:endParaRPr lang="x-none" sz="2800" b="1" dirty="0">
              <a:solidFill>
                <a:srgbClr val="002060"/>
              </a:solidFill>
            </a:endParaRPr>
          </a:p>
        </p:txBody>
      </p:sp>
      <p:sp>
        <p:nvSpPr>
          <p:cNvPr id="89" name="CuadroTexto 88">
            <a:extLst>
              <a:ext uri="{FF2B5EF4-FFF2-40B4-BE49-F238E27FC236}">
                <a16:creationId xmlns:a16="http://schemas.microsoft.com/office/drawing/2014/main" id="{F52C1860-22F8-1F4D-9598-5760E4C68366}"/>
              </a:ext>
            </a:extLst>
          </p:cNvPr>
          <p:cNvSpPr txBox="1"/>
          <p:nvPr/>
        </p:nvSpPr>
        <p:spPr>
          <a:xfrm>
            <a:off x="2315490" y="2448035"/>
            <a:ext cx="413896" cy="523220"/>
          </a:xfrm>
          <a:prstGeom prst="rect">
            <a:avLst/>
          </a:prstGeom>
          <a:noFill/>
        </p:spPr>
        <p:txBody>
          <a:bodyPr wrap="none" rtlCol="0">
            <a:spAutoFit/>
          </a:bodyPr>
          <a:lstStyle/>
          <a:p>
            <a:pPr algn="l"/>
            <a:r>
              <a:rPr lang="en-GB" sz="2800" b="1">
                <a:solidFill>
                  <a:srgbClr val="002060"/>
                </a:solidFill>
              </a:rPr>
              <a:t>c</a:t>
            </a:r>
            <a:endParaRPr lang="x-none" sz="2800" b="1" dirty="0">
              <a:solidFill>
                <a:srgbClr val="002060"/>
              </a:solidFill>
            </a:endParaRPr>
          </a:p>
        </p:txBody>
      </p:sp>
      <p:sp>
        <p:nvSpPr>
          <p:cNvPr id="91" name="CuadroTexto 90">
            <a:extLst>
              <a:ext uri="{FF2B5EF4-FFF2-40B4-BE49-F238E27FC236}">
                <a16:creationId xmlns:a16="http://schemas.microsoft.com/office/drawing/2014/main" id="{62910675-A105-B346-8552-4DE64CBF0F7E}"/>
              </a:ext>
            </a:extLst>
          </p:cNvPr>
          <p:cNvSpPr txBox="1"/>
          <p:nvPr/>
        </p:nvSpPr>
        <p:spPr>
          <a:xfrm>
            <a:off x="2321593" y="3644787"/>
            <a:ext cx="421910" cy="523220"/>
          </a:xfrm>
          <a:prstGeom prst="rect">
            <a:avLst/>
          </a:prstGeom>
          <a:noFill/>
        </p:spPr>
        <p:txBody>
          <a:bodyPr wrap="none" rtlCol="0">
            <a:spAutoFit/>
          </a:bodyPr>
          <a:lstStyle/>
          <a:p>
            <a:pPr algn="l"/>
            <a:r>
              <a:rPr lang="en-GB" sz="2800" b="1">
                <a:solidFill>
                  <a:srgbClr val="002060"/>
                </a:solidFill>
              </a:rPr>
              <a:t>b</a:t>
            </a:r>
            <a:endParaRPr lang="x-none" sz="2800" b="1" dirty="0">
              <a:solidFill>
                <a:srgbClr val="002060"/>
              </a:solidFill>
            </a:endParaRPr>
          </a:p>
        </p:txBody>
      </p:sp>
      <p:sp>
        <p:nvSpPr>
          <p:cNvPr id="92" name="CuadroTexto 91">
            <a:extLst>
              <a:ext uri="{FF2B5EF4-FFF2-40B4-BE49-F238E27FC236}">
                <a16:creationId xmlns:a16="http://schemas.microsoft.com/office/drawing/2014/main" id="{52197DA0-11D8-D940-885B-E8821FCF567E}"/>
              </a:ext>
            </a:extLst>
          </p:cNvPr>
          <p:cNvSpPr txBox="1"/>
          <p:nvPr/>
        </p:nvSpPr>
        <p:spPr>
          <a:xfrm>
            <a:off x="989900" y="3601233"/>
            <a:ext cx="421910" cy="523220"/>
          </a:xfrm>
          <a:prstGeom prst="rect">
            <a:avLst/>
          </a:prstGeom>
          <a:noFill/>
        </p:spPr>
        <p:txBody>
          <a:bodyPr wrap="none" rtlCol="0">
            <a:spAutoFit/>
          </a:bodyPr>
          <a:lstStyle/>
          <a:p>
            <a:pPr algn="l"/>
            <a:r>
              <a:rPr lang="en-GB" sz="2800" b="1">
                <a:solidFill>
                  <a:srgbClr val="002060"/>
                </a:solidFill>
              </a:rPr>
              <a:t>g</a:t>
            </a:r>
            <a:endParaRPr lang="x-none" sz="2800" b="1" dirty="0">
              <a:solidFill>
                <a:srgbClr val="002060"/>
              </a:solidFill>
            </a:endParaRPr>
          </a:p>
        </p:txBody>
      </p:sp>
      <p:sp>
        <p:nvSpPr>
          <p:cNvPr id="93" name="CuadroTexto 92">
            <a:extLst>
              <a:ext uri="{FF2B5EF4-FFF2-40B4-BE49-F238E27FC236}">
                <a16:creationId xmlns:a16="http://schemas.microsoft.com/office/drawing/2014/main" id="{CD224540-8FF6-CE4C-ADF6-799D98432ED1}"/>
              </a:ext>
            </a:extLst>
          </p:cNvPr>
          <p:cNvSpPr txBox="1"/>
          <p:nvPr/>
        </p:nvSpPr>
        <p:spPr>
          <a:xfrm>
            <a:off x="2326001" y="1251283"/>
            <a:ext cx="413896" cy="523220"/>
          </a:xfrm>
          <a:prstGeom prst="rect">
            <a:avLst/>
          </a:prstGeom>
          <a:noFill/>
        </p:spPr>
        <p:txBody>
          <a:bodyPr wrap="none" rtlCol="0">
            <a:spAutoFit/>
          </a:bodyPr>
          <a:lstStyle/>
          <a:p>
            <a:pPr algn="l"/>
            <a:r>
              <a:rPr lang="en-GB" sz="2800" b="1">
                <a:solidFill>
                  <a:srgbClr val="002060"/>
                </a:solidFill>
              </a:rPr>
              <a:t>e</a:t>
            </a:r>
            <a:endParaRPr lang="x-none" sz="2800" b="1" dirty="0">
              <a:solidFill>
                <a:srgbClr val="002060"/>
              </a:solidFill>
            </a:endParaRPr>
          </a:p>
        </p:txBody>
      </p:sp>
      <p:sp>
        <p:nvSpPr>
          <p:cNvPr id="94" name="CuadroTexto 93">
            <a:extLst>
              <a:ext uri="{FF2B5EF4-FFF2-40B4-BE49-F238E27FC236}">
                <a16:creationId xmlns:a16="http://schemas.microsoft.com/office/drawing/2014/main" id="{9F1FDDB1-CA75-114B-A801-77F5CDE34586}"/>
              </a:ext>
            </a:extLst>
          </p:cNvPr>
          <p:cNvSpPr txBox="1"/>
          <p:nvPr/>
        </p:nvSpPr>
        <p:spPr>
          <a:xfrm>
            <a:off x="1001651" y="1841069"/>
            <a:ext cx="399468" cy="523220"/>
          </a:xfrm>
          <a:prstGeom prst="rect">
            <a:avLst/>
          </a:prstGeom>
          <a:noFill/>
        </p:spPr>
        <p:txBody>
          <a:bodyPr wrap="none" rtlCol="0">
            <a:spAutoFit/>
          </a:bodyPr>
          <a:lstStyle/>
          <a:p>
            <a:pPr algn="l"/>
            <a:r>
              <a:rPr lang="en-GB" sz="2800" b="1">
                <a:solidFill>
                  <a:srgbClr val="002060"/>
                </a:solidFill>
              </a:rPr>
              <a:t>k</a:t>
            </a:r>
            <a:endParaRPr lang="x-none" sz="2800" b="1" dirty="0">
              <a:solidFill>
                <a:srgbClr val="002060"/>
              </a:solidFill>
            </a:endParaRPr>
          </a:p>
        </p:txBody>
      </p:sp>
      <p:sp>
        <p:nvSpPr>
          <p:cNvPr id="95" name="CuadroTexto 94">
            <a:extLst>
              <a:ext uri="{FF2B5EF4-FFF2-40B4-BE49-F238E27FC236}">
                <a16:creationId xmlns:a16="http://schemas.microsoft.com/office/drawing/2014/main" id="{1B1C281B-E5E1-5842-959C-FA8832EC6BA0}"/>
              </a:ext>
            </a:extLst>
          </p:cNvPr>
          <p:cNvSpPr txBox="1"/>
          <p:nvPr/>
        </p:nvSpPr>
        <p:spPr>
          <a:xfrm>
            <a:off x="1030815" y="4309272"/>
            <a:ext cx="385042" cy="523220"/>
          </a:xfrm>
          <a:prstGeom prst="rect">
            <a:avLst/>
          </a:prstGeom>
          <a:noFill/>
        </p:spPr>
        <p:txBody>
          <a:bodyPr wrap="square" rtlCol="0">
            <a:spAutoFit/>
          </a:bodyPr>
          <a:lstStyle/>
          <a:p>
            <a:pPr algn="l"/>
            <a:r>
              <a:rPr lang="en-GB" sz="2800" b="1">
                <a:solidFill>
                  <a:srgbClr val="002060"/>
                </a:solidFill>
              </a:rPr>
              <a:t>f</a:t>
            </a:r>
            <a:endParaRPr lang="x-none" sz="2800" b="1" dirty="0">
              <a:solidFill>
                <a:srgbClr val="002060"/>
              </a:solidFill>
            </a:endParaRPr>
          </a:p>
        </p:txBody>
      </p:sp>
      <p:sp>
        <p:nvSpPr>
          <p:cNvPr id="96" name="CuadroTexto 95">
            <a:extLst>
              <a:ext uri="{FF2B5EF4-FFF2-40B4-BE49-F238E27FC236}">
                <a16:creationId xmlns:a16="http://schemas.microsoft.com/office/drawing/2014/main" id="{39B8A8F2-DD75-D64B-972A-5497F67CE01B}"/>
              </a:ext>
            </a:extLst>
          </p:cNvPr>
          <p:cNvSpPr txBox="1"/>
          <p:nvPr/>
        </p:nvSpPr>
        <p:spPr>
          <a:xfrm>
            <a:off x="883007" y="3059920"/>
            <a:ext cx="598306" cy="523220"/>
          </a:xfrm>
          <a:prstGeom prst="rect">
            <a:avLst/>
          </a:prstGeom>
          <a:noFill/>
        </p:spPr>
        <p:txBody>
          <a:bodyPr wrap="square" rtlCol="0">
            <a:spAutoFit/>
          </a:bodyPr>
          <a:lstStyle/>
          <a:p>
            <a:pPr algn="ctr"/>
            <a:r>
              <a:rPr lang="en-GB" sz="2800" b="1">
                <a:solidFill>
                  <a:srgbClr val="002060"/>
                </a:solidFill>
              </a:rPr>
              <a:t>h</a:t>
            </a:r>
            <a:endParaRPr lang="x-none" sz="2800" b="1" dirty="0">
              <a:solidFill>
                <a:srgbClr val="002060"/>
              </a:solidFill>
            </a:endParaRPr>
          </a:p>
        </p:txBody>
      </p:sp>
      <p:pic>
        <p:nvPicPr>
          <p:cNvPr id="11266" name="Picture 2" descr="Human body Silhouette Clip art - Vector man woman sign body ...">
            <a:extLst>
              <a:ext uri="{FF2B5EF4-FFF2-40B4-BE49-F238E27FC236}">
                <a16:creationId xmlns:a16="http://schemas.microsoft.com/office/drawing/2014/main" id="{A6D6EFF5-B972-F946-BFC4-A4BE8946797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780" r="23889"/>
          <a:stretch/>
        </p:blipFill>
        <p:spPr bwMode="auto">
          <a:xfrm>
            <a:off x="4814061" y="1249572"/>
            <a:ext cx="373263" cy="1120333"/>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35" name="Picture 2" descr="Human body Silhouette Clip art - Vector man woman sign body ...">
            <a:extLst>
              <a:ext uri="{FF2B5EF4-FFF2-40B4-BE49-F238E27FC236}">
                <a16:creationId xmlns:a16="http://schemas.microsoft.com/office/drawing/2014/main" id="{7E60B885-B6CA-2342-B1EF-A681624C75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44" r="48598"/>
          <a:stretch/>
        </p:blipFill>
        <p:spPr bwMode="auto">
          <a:xfrm>
            <a:off x="4689015" y="4832474"/>
            <a:ext cx="347657" cy="1289631"/>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Letter H Clipart Best Orange Letter H Clipart - Clip Art Library">
            <a:extLst>
              <a:ext uri="{FF2B5EF4-FFF2-40B4-BE49-F238E27FC236}">
                <a16:creationId xmlns:a16="http://schemas.microsoft.com/office/drawing/2014/main" id="{841EDCE8-6EEE-D241-B91E-D269C83142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7604" y="1498604"/>
            <a:ext cx="727075" cy="734728"/>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1270" name="Picture 6" descr="Free Chair Cliparts, Download Free Clip Art, Free Clip Art on ...">
            <a:extLst>
              <a:ext uri="{FF2B5EF4-FFF2-40B4-BE49-F238E27FC236}">
                <a16:creationId xmlns:a16="http://schemas.microsoft.com/office/drawing/2014/main" id="{0B69A621-02AB-BF47-8A99-EAB858A22A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9962" y="1443694"/>
            <a:ext cx="765781" cy="1217585"/>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3" name="CuadroTexto 2">
            <a:extLst>
              <a:ext uri="{FF2B5EF4-FFF2-40B4-BE49-F238E27FC236}">
                <a16:creationId xmlns:a16="http://schemas.microsoft.com/office/drawing/2014/main" id="{01E126DF-23AB-184F-AD56-26B2BD6CC523}"/>
              </a:ext>
            </a:extLst>
          </p:cNvPr>
          <p:cNvSpPr txBox="1"/>
          <p:nvPr/>
        </p:nvSpPr>
        <p:spPr>
          <a:xfrm>
            <a:off x="6193448" y="2269657"/>
            <a:ext cx="998991" cy="400110"/>
          </a:xfrm>
          <a:prstGeom prst="rect">
            <a:avLst/>
          </a:prstGeom>
          <a:noFill/>
          <a:effectLst/>
        </p:spPr>
        <p:txBody>
          <a:bodyPr wrap="none" rtlCol="0">
            <a:spAutoFit/>
          </a:bodyPr>
          <a:lstStyle/>
          <a:p>
            <a:pPr algn="l"/>
            <a:r>
              <a:rPr lang="x-none" sz="2000" dirty="0">
                <a:solidFill>
                  <a:schemeClr val="accent5">
                    <a:lumMod val="50000"/>
                  </a:schemeClr>
                </a:solidFill>
              </a:rPr>
              <a:t>[letter]</a:t>
            </a:r>
          </a:p>
        </p:txBody>
      </p:sp>
      <p:sp>
        <p:nvSpPr>
          <p:cNvPr id="39" name="CuadroTexto 38">
            <a:extLst>
              <a:ext uri="{FF2B5EF4-FFF2-40B4-BE49-F238E27FC236}">
                <a16:creationId xmlns:a16="http://schemas.microsoft.com/office/drawing/2014/main" id="{4CBCEF88-7D53-C648-A4E1-5268668FFCBC}"/>
              </a:ext>
            </a:extLst>
          </p:cNvPr>
          <p:cNvSpPr txBox="1"/>
          <p:nvPr/>
        </p:nvSpPr>
        <p:spPr>
          <a:xfrm>
            <a:off x="4265830" y="2285303"/>
            <a:ext cx="1317990" cy="400110"/>
          </a:xfrm>
          <a:prstGeom prst="rect">
            <a:avLst/>
          </a:prstGeom>
          <a:noFill/>
          <a:effectLst/>
        </p:spPr>
        <p:txBody>
          <a:bodyPr wrap="none" rtlCol="0">
            <a:spAutoFit/>
          </a:bodyPr>
          <a:lstStyle/>
          <a:p>
            <a:pPr algn="l"/>
            <a:r>
              <a:rPr lang="x-none" sz="2000" dirty="0">
                <a:solidFill>
                  <a:schemeClr val="accent5">
                    <a:lumMod val="50000"/>
                  </a:schemeClr>
                </a:solidFill>
              </a:rPr>
              <a:t>[woman]</a:t>
            </a:r>
          </a:p>
        </p:txBody>
      </p:sp>
      <p:sp>
        <p:nvSpPr>
          <p:cNvPr id="40" name="CuadroTexto 39">
            <a:extLst>
              <a:ext uri="{FF2B5EF4-FFF2-40B4-BE49-F238E27FC236}">
                <a16:creationId xmlns:a16="http://schemas.microsoft.com/office/drawing/2014/main" id="{6C83079D-BD10-3F4E-95D5-452649CC8B80}"/>
              </a:ext>
            </a:extLst>
          </p:cNvPr>
          <p:cNvSpPr txBox="1"/>
          <p:nvPr/>
        </p:nvSpPr>
        <p:spPr>
          <a:xfrm>
            <a:off x="4456587" y="5936757"/>
            <a:ext cx="936475" cy="400110"/>
          </a:xfrm>
          <a:prstGeom prst="rect">
            <a:avLst/>
          </a:prstGeom>
          <a:noFill/>
        </p:spPr>
        <p:txBody>
          <a:bodyPr wrap="none" rtlCol="0">
            <a:spAutoFit/>
          </a:bodyPr>
          <a:lstStyle/>
          <a:p>
            <a:pPr algn="l"/>
            <a:r>
              <a:rPr lang="x-none" sz="2000" dirty="0">
                <a:solidFill>
                  <a:srgbClr val="002060"/>
                </a:solidFill>
              </a:rPr>
              <a:t>[man]</a:t>
            </a:r>
          </a:p>
        </p:txBody>
      </p:sp>
      <p:sp>
        <p:nvSpPr>
          <p:cNvPr id="6" name="CuadroTexto 5">
            <a:extLst>
              <a:ext uri="{FF2B5EF4-FFF2-40B4-BE49-F238E27FC236}">
                <a16:creationId xmlns:a16="http://schemas.microsoft.com/office/drawing/2014/main" id="{E0F9AF2E-254A-1B44-84CC-BDC60C348E1E}"/>
              </a:ext>
            </a:extLst>
          </p:cNvPr>
          <p:cNvSpPr txBox="1"/>
          <p:nvPr/>
        </p:nvSpPr>
        <p:spPr>
          <a:xfrm>
            <a:off x="9415545" y="1654361"/>
            <a:ext cx="1819306" cy="830997"/>
          </a:xfrm>
          <a:prstGeom prst="rect">
            <a:avLst/>
          </a:prstGeom>
          <a:noFill/>
          <a:effectLst/>
        </p:spPr>
        <p:txBody>
          <a:bodyPr wrap="square" rtlCol="0">
            <a:spAutoFit/>
          </a:bodyPr>
          <a:lstStyle/>
          <a:p>
            <a:pPr algn="l"/>
            <a:r>
              <a:rPr lang="en-GB" sz="2400" b="1">
                <a:solidFill>
                  <a:srgbClr val="7030A0"/>
                </a:solidFill>
              </a:rPr>
              <a:t>p</a:t>
            </a:r>
            <a:r>
              <a:rPr lang="x-none" sz="2400" b="1">
                <a:solidFill>
                  <a:srgbClr val="7030A0"/>
                </a:solidFill>
              </a:rPr>
              <a:t>hrase</a:t>
            </a:r>
            <a:r>
              <a:rPr lang="en-GB" sz="2400" b="1">
                <a:solidFill>
                  <a:srgbClr val="7030A0"/>
                </a:solidFill>
              </a:rPr>
              <a:t>, sentence</a:t>
            </a:r>
            <a:endParaRPr lang="x-none" sz="2400" b="1" dirty="0">
              <a:solidFill>
                <a:srgbClr val="7030A0"/>
              </a:solidFill>
            </a:endParaRPr>
          </a:p>
        </p:txBody>
      </p:sp>
      <p:sp>
        <p:nvSpPr>
          <p:cNvPr id="42" name="CuadroTexto 41">
            <a:extLst>
              <a:ext uri="{FF2B5EF4-FFF2-40B4-BE49-F238E27FC236}">
                <a16:creationId xmlns:a16="http://schemas.microsoft.com/office/drawing/2014/main" id="{B9C9B06C-26D1-674E-B5A7-B728A20D1C78}"/>
              </a:ext>
            </a:extLst>
          </p:cNvPr>
          <p:cNvSpPr txBox="1"/>
          <p:nvPr/>
        </p:nvSpPr>
        <p:spPr>
          <a:xfrm>
            <a:off x="5776546" y="5251278"/>
            <a:ext cx="1786066" cy="523220"/>
          </a:xfrm>
          <a:prstGeom prst="rect">
            <a:avLst/>
          </a:prstGeom>
          <a:noFill/>
        </p:spPr>
        <p:txBody>
          <a:bodyPr wrap="none" rtlCol="0">
            <a:spAutoFit/>
          </a:bodyPr>
          <a:lstStyle/>
          <a:p>
            <a:pPr algn="l"/>
            <a:r>
              <a:rPr lang="en-GB" sz="2800" b="1">
                <a:solidFill>
                  <a:schemeClr val="accent6">
                    <a:lumMod val="50000"/>
                  </a:schemeClr>
                </a:solidFill>
              </a:rPr>
              <a:t>job, </a:t>
            </a:r>
            <a:r>
              <a:rPr lang="x-none" sz="2800" b="1">
                <a:solidFill>
                  <a:schemeClr val="accent6">
                    <a:lumMod val="50000"/>
                  </a:schemeClr>
                </a:solidFill>
              </a:rPr>
              <a:t>work</a:t>
            </a:r>
            <a:endParaRPr lang="x-none" sz="2800" b="1" dirty="0">
              <a:solidFill>
                <a:schemeClr val="accent6">
                  <a:lumMod val="50000"/>
                </a:schemeClr>
              </a:solidFill>
            </a:endParaRPr>
          </a:p>
        </p:txBody>
      </p:sp>
      <p:sp>
        <p:nvSpPr>
          <p:cNvPr id="44" name="CuadroTexto 43">
            <a:extLst>
              <a:ext uri="{FF2B5EF4-FFF2-40B4-BE49-F238E27FC236}">
                <a16:creationId xmlns:a16="http://schemas.microsoft.com/office/drawing/2014/main" id="{2834F298-8B7C-4A49-A041-D6B446C510CE}"/>
              </a:ext>
            </a:extLst>
          </p:cNvPr>
          <p:cNvSpPr txBox="1"/>
          <p:nvPr/>
        </p:nvSpPr>
        <p:spPr>
          <a:xfrm>
            <a:off x="9313017" y="5306564"/>
            <a:ext cx="1600118" cy="523220"/>
          </a:xfrm>
          <a:prstGeom prst="rect">
            <a:avLst/>
          </a:prstGeom>
          <a:noFill/>
        </p:spPr>
        <p:txBody>
          <a:bodyPr wrap="none" rtlCol="0">
            <a:spAutoFit/>
          </a:bodyPr>
          <a:lstStyle/>
          <a:p>
            <a:pPr algn="l"/>
            <a:r>
              <a:rPr lang="x-none" sz="2800" b="1" dirty="0">
                <a:solidFill>
                  <a:schemeClr val="accent4">
                    <a:lumMod val="75000"/>
                  </a:schemeClr>
                </a:solidFill>
              </a:rPr>
              <a:t>drawing</a:t>
            </a:r>
          </a:p>
        </p:txBody>
      </p:sp>
      <p:pic>
        <p:nvPicPr>
          <p:cNvPr id="11272" name="Picture 8" descr="hourglass clipart - Clip Art Library">
            <a:extLst>
              <a:ext uri="{FF2B5EF4-FFF2-40B4-BE49-F238E27FC236}">
                <a16:creationId xmlns:a16="http://schemas.microsoft.com/office/drawing/2014/main" id="{FAA43D79-A74E-BD4F-B1C6-9816001D87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1378" y="4942333"/>
            <a:ext cx="506439" cy="936566"/>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CuadroTexto 45">
            <a:extLst>
              <a:ext uri="{FF2B5EF4-FFF2-40B4-BE49-F238E27FC236}">
                <a16:creationId xmlns:a16="http://schemas.microsoft.com/office/drawing/2014/main" id="{162DFF69-1F0E-B24D-90F1-5AA1FB3F4AF0}"/>
              </a:ext>
            </a:extLst>
          </p:cNvPr>
          <p:cNvSpPr txBox="1"/>
          <p:nvPr/>
        </p:nvSpPr>
        <p:spPr>
          <a:xfrm>
            <a:off x="8049460" y="5829784"/>
            <a:ext cx="909223" cy="400110"/>
          </a:xfrm>
          <a:prstGeom prst="rect">
            <a:avLst/>
          </a:prstGeom>
          <a:noFill/>
        </p:spPr>
        <p:txBody>
          <a:bodyPr wrap="none" rtlCol="0">
            <a:spAutoFit/>
          </a:bodyPr>
          <a:lstStyle/>
          <a:p>
            <a:pPr algn="l"/>
            <a:r>
              <a:rPr lang="x-none" sz="2000" dirty="0">
                <a:solidFill>
                  <a:srgbClr val="002060"/>
                </a:solidFill>
              </a:rPr>
              <a:t>[time]</a:t>
            </a:r>
          </a:p>
        </p:txBody>
      </p:sp>
      <p:sp>
        <p:nvSpPr>
          <p:cNvPr id="47" name="CuadroTexto 46">
            <a:extLst>
              <a:ext uri="{FF2B5EF4-FFF2-40B4-BE49-F238E27FC236}">
                <a16:creationId xmlns:a16="http://schemas.microsoft.com/office/drawing/2014/main" id="{82150DAD-2BB5-4247-A691-77A808D3D7E8}"/>
              </a:ext>
            </a:extLst>
          </p:cNvPr>
          <p:cNvSpPr txBox="1"/>
          <p:nvPr/>
        </p:nvSpPr>
        <p:spPr>
          <a:xfrm>
            <a:off x="9277239" y="3514448"/>
            <a:ext cx="1835759" cy="523220"/>
          </a:xfrm>
          <a:prstGeom prst="rect">
            <a:avLst/>
          </a:prstGeom>
          <a:noFill/>
          <a:effectLst/>
        </p:spPr>
        <p:txBody>
          <a:bodyPr wrap="none" rtlCol="0">
            <a:spAutoFit/>
          </a:bodyPr>
          <a:lstStyle/>
          <a:p>
            <a:pPr algn="l"/>
            <a:r>
              <a:rPr lang="x-none" sz="2800" b="1" dirty="0">
                <a:solidFill>
                  <a:srgbClr val="E255F9"/>
                </a:solidFill>
              </a:rPr>
              <a:t>tomorrow</a:t>
            </a:r>
          </a:p>
        </p:txBody>
      </p:sp>
      <p:pic>
        <p:nvPicPr>
          <p:cNvPr id="11274" name="Picture 10" descr="Free Cartoon Computer Png, Download Free Clip Art, Free Clip Art ...">
            <a:extLst>
              <a:ext uri="{FF2B5EF4-FFF2-40B4-BE49-F238E27FC236}">
                <a16:creationId xmlns:a16="http://schemas.microsoft.com/office/drawing/2014/main" id="{8CD4A54D-6CF7-8F40-9C61-B7411487EEE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5830" y="3314486"/>
            <a:ext cx="1317990" cy="989524"/>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1276" name="Picture 12" descr="graphic design - Clip Art Library">
            <a:extLst>
              <a:ext uri="{FF2B5EF4-FFF2-40B4-BE49-F238E27FC236}">
                <a16:creationId xmlns:a16="http://schemas.microsoft.com/office/drawing/2014/main" id="{9C872796-F90F-D943-95D2-51A70A02A76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203" r="20945"/>
          <a:stretch/>
        </p:blipFill>
        <p:spPr bwMode="auto">
          <a:xfrm>
            <a:off x="7703721" y="3223932"/>
            <a:ext cx="1265329" cy="1104252"/>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50" name="CuadroTexto 49">
            <a:extLst>
              <a:ext uri="{FF2B5EF4-FFF2-40B4-BE49-F238E27FC236}">
                <a16:creationId xmlns:a16="http://schemas.microsoft.com/office/drawing/2014/main" id="{C681E966-2EE1-4F4E-A76B-F84F92C0C42F}"/>
              </a:ext>
            </a:extLst>
          </p:cNvPr>
          <p:cNvSpPr txBox="1"/>
          <p:nvPr/>
        </p:nvSpPr>
        <p:spPr>
          <a:xfrm>
            <a:off x="5718778" y="3473170"/>
            <a:ext cx="1772497" cy="492443"/>
          </a:xfrm>
          <a:prstGeom prst="rect">
            <a:avLst/>
          </a:prstGeom>
          <a:noFill/>
          <a:effectLst/>
        </p:spPr>
        <p:txBody>
          <a:bodyPr wrap="square" rtlCol="0">
            <a:spAutoFit/>
          </a:bodyPr>
          <a:lstStyle/>
          <a:p>
            <a:pPr algn="ctr"/>
            <a:r>
              <a:rPr lang="en-GB" sz="2600" b="1">
                <a:solidFill>
                  <a:schemeClr val="accent2">
                    <a:lumMod val="75000"/>
                  </a:schemeClr>
                </a:solidFill>
              </a:rPr>
              <a:t>I give</a:t>
            </a:r>
            <a:endParaRPr lang="x-none" sz="2600" b="1" dirty="0">
              <a:solidFill>
                <a:schemeClr val="accent2">
                  <a:lumMod val="75000"/>
                </a:schemeClr>
              </a:solidFill>
            </a:endParaRPr>
          </a:p>
        </p:txBody>
      </p:sp>
      <p:sp>
        <p:nvSpPr>
          <p:cNvPr id="51" name="CuadroTexto 50">
            <a:extLst>
              <a:ext uri="{FF2B5EF4-FFF2-40B4-BE49-F238E27FC236}">
                <a16:creationId xmlns:a16="http://schemas.microsoft.com/office/drawing/2014/main" id="{2164A536-B8F1-7D46-BDF8-26B671E4A2DB}"/>
              </a:ext>
            </a:extLst>
          </p:cNvPr>
          <p:cNvSpPr txBox="1"/>
          <p:nvPr/>
        </p:nvSpPr>
        <p:spPr>
          <a:xfrm>
            <a:off x="2381868" y="1867661"/>
            <a:ext cx="1263566" cy="523220"/>
          </a:xfrm>
          <a:prstGeom prst="rect">
            <a:avLst/>
          </a:prstGeom>
          <a:noFill/>
        </p:spPr>
        <p:txBody>
          <a:bodyPr wrap="square" rtlCol="0">
            <a:spAutoFit/>
          </a:bodyPr>
          <a:lstStyle/>
          <a:p>
            <a:r>
              <a:rPr lang="en-GB" sz="2800" b="1">
                <a:solidFill>
                  <a:srgbClr val="002060"/>
                </a:solidFill>
              </a:rPr>
              <a:t>I </a:t>
            </a:r>
            <a:r>
              <a:rPr lang="en-GB" sz="2400">
                <a:solidFill>
                  <a:srgbClr val="002060"/>
                </a:solidFill>
              </a:rPr>
              <a:t>(L)</a:t>
            </a:r>
            <a:endParaRPr lang="x-none" sz="2800" b="1" dirty="0">
              <a:solidFill>
                <a:srgbClr val="002060"/>
              </a:solidFill>
            </a:endParaRPr>
          </a:p>
        </p:txBody>
      </p:sp>
      <p:sp>
        <p:nvSpPr>
          <p:cNvPr id="52" name="CuadroTexto 51">
            <a:extLst>
              <a:ext uri="{FF2B5EF4-FFF2-40B4-BE49-F238E27FC236}">
                <a16:creationId xmlns:a16="http://schemas.microsoft.com/office/drawing/2014/main" id="{B3B000AA-B49F-0D43-8870-8EB1987698C3}"/>
              </a:ext>
            </a:extLst>
          </p:cNvPr>
          <p:cNvSpPr txBox="1"/>
          <p:nvPr/>
        </p:nvSpPr>
        <p:spPr>
          <a:xfrm>
            <a:off x="2384425" y="3078013"/>
            <a:ext cx="271228" cy="523220"/>
          </a:xfrm>
          <a:prstGeom prst="rect">
            <a:avLst/>
          </a:prstGeom>
          <a:noFill/>
        </p:spPr>
        <p:txBody>
          <a:bodyPr wrap="none" rtlCol="0">
            <a:spAutoFit/>
          </a:bodyPr>
          <a:lstStyle/>
          <a:p>
            <a:pPr algn="l"/>
            <a:r>
              <a:rPr lang="en-GB" sz="2800" b="1">
                <a:solidFill>
                  <a:srgbClr val="002060"/>
                </a:solidFill>
              </a:rPr>
              <a:t>i</a:t>
            </a:r>
            <a:endParaRPr lang="x-none" sz="2800" b="1" dirty="0">
              <a:solidFill>
                <a:srgbClr val="002060"/>
              </a:solidFill>
            </a:endParaRPr>
          </a:p>
        </p:txBody>
      </p:sp>
      <p:sp>
        <p:nvSpPr>
          <p:cNvPr id="36"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37" name="Action Button: Custom 20">
            <a:hlinkClick r:id="" action="ppaction://noaction" highlightClick="1">
              <a:snd r:embed="rId11" name="el trabajo.wav"/>
            </a:hlinkClick>
            <a:extLst>
              <a:ext uri="{FF2B5EF4-FFF2-40B4-BE49-F238E27FC236}">
                <a16:creationId xmlns:a16="http://schemas.microsoft.com/office/drawing/2014/main" id="{6C74D672-AC38-EA40-9B17-7025632F2BB1}"/>
              </a:ext>
            </a:extLst>
          </p:cNvPr>
          <p:cNvSpPr/>
          <p:nvPr/>
        </p:nvSpPr>
        <p:spPr>
          <a:xfrm>
            <a:off x="572362" y="1274969"/>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1</a:t>
            </a:r>
          </a:p>
        </p:txBody>
      </p:sp>
      <p:sp>
        <p:nvSpPr>
          <p:cNvPr id="38" name="Action Button: Custom 20">
            <a:hlinkClick r:id="" action="ppaction://noaction" highlightClick="1">
              <a:snd r:embed="rId12" name="el tiempo.wav"/>
            </a:hlinkClick>
            <a:extLst>
              <a:ext uri="{FF2B5EF4-FFF2-40B4-BE49-F238E27FC236}">
                <a16:creationId xmlns:a16="http://schemas.microsoft.com/office/drawing/2014/main" id="{5CBC6CBC-7DE5-3A45-805A-6F772D93A1CE}"/>
              </a:ext>
            </a:extLst>
          </p:cNvPr>
          <p:cNvSpPr/>
          <p:nvPr/>
        </p:nvSpPr>
        <p:spPr>
          <a:xfrm>
            <a:off x="572362" y="1876649"/>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2</a:t>
            </a:r>
          </a:p>
        </p:txBody>
      </p:sp>
      <p:sp>
        <p:nvSpPr>
          <p:cNvPr id="41" name="Action Button: Custom 20">
            <a:hlinkClick r:id="" action="ppaction://noaction" highlightClick="1">
              <a:snd r:embed="rId13" name="la mujer.wav"/>
            </a:hlinkClick>
            <a:extLst>
              <a:ext uri="{FF2B5EF4-FFF2-40B4-BE49-F238E27FC236}">
                <a16:creationId xmlns:a16="http://schemas.microsoft.com/office/drawing/2014/main" id="{19C5EFF2-B490-564B-BB48-316A4347536C}"/>
              </a:ext>
            </a:extLst>
          </p:cNvPr>
          <p:cNvSpPr/>
          <p:nvPr/>
        </p:nvSpPr>
        <p:spPr>
          <a:xfrm>
            <a:off x="572362" y="2491471"/>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3</a:t>
            </a:r>
          </a:p>
        </p:txBody>
      </p:sp>
      <p:sp>
        <p:nvSpPr>
          <p:cNvPr id="43" name="Action Button: Custom 20">
            <a:hlinkClick r:id="" action="ppaction://noaction" highlightClick="1">
              <a:snd r:embed="rId14" name="man%CC%83ana.wav"/>
            </a:hlinkClick>
            <a:extLst>
              <a:ext uri="{FF2B5EF4-FFF2-40B4-BE49-F238E27FC236}">
                <a16:creationId xmlns:a16="http://schemas.microsoft.com/office/drawing/2014/main" id="{922AF9A6-F406-9B48-8560-B7EEB8CC479A}"/>
              </a:ext>
            </a:extLst>
          </p:cNvPr>
          <p:cNvSpPr/>
          <p:nvPr/>
        </p:nvSpPr>
        <p:spPr>
          <a:xfrm>
            <a:off x="577240" y="3098989"/>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4</a:t>
            </a:r>
          </a:p>
        </p:txBody>
      </p:sp>
      <p:sp>
        <p:nvSpPr>
          <p:cNvPr id="45" name="Action Button: Custom 20">
            <a:hlinkClick r:id="" action="ppaction://noaction" highlightClick="1">
              <a:snd r:embed="rId15" name="doy.wav"/>
            </a:hlinkClick>
            <a:extLst>
              <a:ext uri="{FF2B5EF4-FFF2-40B4-BE49-F238E27FC236}">
                <a16:creationId xmlns:a16="http://schemas.microsoft.com/office/drawing/2014/main" id="{E3DB3029-FE48-CB43-A3DA-BC2AE66134BF}"/>
              </a:ext>
            </a:extLst>
          </p:cNvPr>
          <p:cNvSpPr/>
          <p:nvPr/>
        </p:nvSpPr>
        <p:spPr>
          <a:xfrm>
            <a:off x="569328" y="4341774"/>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6</a:t>
            </a:r>
          </a:p>
        </p:txBody>
      </p:sp>
      <p:sp>
        <p:nvSpPr>
          <p:cNvPr id="48" name="Action Button: Custom 20">
            <a:hlinkClick r:id="" action="ppaction://noaction" highlightClick="1">
              <a:snd r:embed="rId16" name="el ordenador.wav"/>
            </a:hlinkClick>
            <a:extLst>
              <a:ext uri="{FF2B5EF4-FFF2-40B4-BE49-F238E27FC236}">
                <a16:creationId xmlns:a16="http://schemas.microsoft.com/office/drawing/2014/main" id="{48EEA823-DE73-4D42-AE7A-526A45427DD9}"/>
              </a:ext>
            </a:extLst>
          </p:cNvPr>
          <p:cNvSpPr/>
          <p:nvPr/>
        </p:nvSpPr>
        <p:spPr>
          <a:xfrm>
            <a:off x="1846792" y="1287696"/>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7</a:t>
            </a:r>
          </a:p>
        </p:txBody>
      </p:sp>
      <p:sp>
        <p:nvSpPr>
          <p:cNvPr id="53" name="Action Button: Custom 20">
            <a:hlinkClick r:id="" action="ppaction://noaction" highlightClick="1">
              <a:snd r:embed="rId17" name="el dibujo.wav"/>
            </a:hlinkClick>
            <a:extLst>
              <a:ext uri="{FF2B5EF4-FFF2-40B4-BE49-F238E27FC236}">
                <a16:creationId xmlns:a16="http://schemas.microsoft.com/office/drawing/2014/main" id="{C6AAC082-FCAF-F149-A759-B309E7AEE69A}"/>
              </a:ext>
            </a:extLst>
          </p:cNvPr>
          <p:cNvSpPr/>
          <p:nvPr/>
        </p:nvSpPr>
        <p:spPr>
          <a:xfrm>
            <a:off x="1826822" y="1874558"/>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8</a:t>
            </a:r>
          </a:p>
        </p:txBody>
      </p:sp>
      <p:sp>
        <p:nvSpPr>
          <p:cNvPr id="54" name="Action Button: Custom 20">
            <a:hlinkClick r:id="" action="ppaction://noaction" highlightClick="1">
              <a:snd r:embed="rId18" name="la peli%CC%81cula.wav"/>
            </a:hlinkClick>
            <a:extLst>
              <a:ext uri="{FF2B5EF4-FFF2-40B4-BE49-F238E27FC236}">
                <a16:creationId xmlns:a16="http://schemas.microsoft.com/office/drawing/2014/main" id="{E0F47278-A31D-2548-A641-9130793BCA1D}"/>
              </a:ext>
            </a:extLst>
          </p:cNvPr>
          <p:cNvSpPr/>
          <p:nvPr/>
        </p:nvSpPr>
        <p:spPr>
          <a:xfrm>
            <a:off x="572362" y="3713980"/>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5</a:t>
            </a:r>
          </a:p>
        </p:txBody>
      </p:sp>
      <p:sp>
        <p:nvSpPr>
          <p:cNvPr id="55" name="Action Button: Custom 20">
            <a:hlinkClick r:id="" action="ppaction://noaction" highlightClick="1">
              <a:snd r:embed="rId19" name="la silla.wav"/>
            </a:hlinkClick>
            <a:extLst>
              <a:ext uri="{FF2B5EF4-FFF2-40B4-BE49-F238E27FC236}">
                <a16:creationId xmlns:a16="http://schemas.microsoft.com/office/drawing/2014/main" id="{4238B764-A8E3-7849-A95E-1733D0C27CAA}"/>
              </a:ext>
            </a:extLst>
          </p:cNvPr>
          <p:cNvSpPr/>
          <p:nvPr/>
        </p:nvSpPr>
        <p:spPr>
          <a:xfrm>
            <a:off x="1842194" y="2502166"/>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9</a:t>
            </a:r>
          </a:p>
        </p:txBody>
      </p:sp>
      <p:sp>
        <p:nvSpPr>
          <p:cNvPr id="56" name="Action Button: Custom 20">
            <a:hlinkClick r:id="" action="ppaction://noaction" highlightClick="1">
              <a:snd r:embed="rId20" name="el hombre.wav"/>
            </a:hlinkClick>
            <a:extLst>
              <a:ext uri="{FF2B5EF4-FFF2-40B4-BE49-F238E27FC236}">
                <a16:creationId xmlns:a16="http://schemas.microsoft.com/office/drawing/2014/main" id="{771771DD-6F75-8D47-9FA5-4A4AD5CD23FA}"/>
              </a:ext>
            </a:extLst>
          </p:cNvPr>
          <p:cNvSpPr/>
          <p:nvPr/>
        </p:nvSpPr>
        <p:spPr>
          <a:xfrm>
            <a:off x="1842194" y="3107007"/>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FFFF"/>
                </a:solidFill>
                <a:latin typeface="Century Gothic" panose="020B0502020202020204" pitchFamily="34" charset="0"/>
              </a:rPr>
              <a:t>10</a:t>
            </a:r>
          </a:p>
        </p:txBody>
      </p:sp>
      <p:sp>
        <p:nvSpPr>
          <p:cNvPr id="57" name="Action Button: Custom 20">
            <a:hlinkClick r:id="" action="ppaction://noaction" highlightClick="1">
              <a:snd r:embed="rId21" name="la letra.wav"/>
            </a:hlinkClick>
            <a:extLst>
              <a:ext uri="{FF2B5EF4-FFF2-40B4-BE49-F238E27FC236}">
                <a16:creationId xmlns:a16="http://schemas.microsoft.com/office/drawing/2014/main" id="{21974634-D2DC-554C-B59E-2093234D70B9}"/>
              </a:ext>
            </a:extLst>
          </p:cNvPr>
          <p:cNvSpPr/>
          <p:nvPr/>
        </p:nvSpPr>
        <p:spPr>
          <a:xfrm>
            <a:off x="1842194" y="3718816"/>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FFFFFF"/>
                </a:solidFill>
                <a:latin typeface="Century Gothic" panose="020B0502020202020204" pitchFamily="34" charset="0"/>
              </a:rPr>
              <a:t>11</a:t>
            </a:r>
            <a:endParaRPr lang="en-GB" sz="1400" b="1" dirty="0">
              <a:solidFill>
                <a:srgbClr val="FFFFFF"/>
              </a:solidFill>
              <a:latin typeface="Century Gothic" panose="020B0502020202020204" pitchFamily="34" charset="0"/>
            </a:endParaRPr>
          </a:p>
        </p:txBody>
      </p:sp>
      <p:sp>
        <p:nvSpPr>
          <p:cNvPr id="58" name="Action Button: Custom 20">
            <a:hlinkClick r:id="" action="ppaction://noaction" highlightClick="1">
              <a:snd r:embed="rId22" name="la frase.wav"/>
            </a:hlinkClick>
            <a:extLst>
              <a:ext uri="{FF2B5EF4-FFF2-40B4-BE49-F238E27FC236}">
                <a16:creationId xmlns:a16="http://schemas.microsoft.com/office/drawing/2014/main" id="{4A9882D5-6FB0-F74A-9595-1950579AE24D}"/>
              </a:ext>
            </a:extLst>
          </p:cNvPr>
          <p:cNvSpPr/>
          <p:nvPr/>
        </p:nvSpPr>
        <p:spPr>
          <a:xfrm>
            <a:off x="1826822" y="4328184"/>
            <a:ext cx="409065"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FFFF"/>
                </a:solidFill>
                <a:latin typeface="Century Gothic" panose="020B0502020202020204" pitchFamily="34" charset="0"/>
              </a:rPr>
              <a:t>12</a:t>
            </a:r>
          </a:p>
        </p:txBody>
      </p:sp>
      <p:sp>
        <p:nvSpPr>
          <p:cNvPr id="59" name="CuadroTexto 93">
            <a:extLst>
              <a:ext uri="{FF2B5EF4-FFF2-40B4-BE49-F238E27FC236}">
                <a16:creationId xmlns:a16="http://schemas.microsoft.com/office/drawing/2014/main" id="{9F1FDDB1-CA75-114B-A801-77F5CDE34586}"/>
              </a:ext>
            </a:extLst>
          </p:cNvPr>
          <p:cNvSpPr txBox="1"/>
          <p:nvPr/>
        </p:nvSpPr>
        <p:spPr>
          <a:xfrm>
            <a:off x="999360" y="2413061"/>
            <a:ext cx="421910" cy="523220"/>
          </a:xfrm>
          <a:prstGeom prst="rect">
            <a:avLst/>
          </a:prstGeom>
          <a:noFill/>
        </p:spPr>
        <p:txBody>
          <a:bodyPr wrap="none" rtlCol="0">
            <a:spAutoFit/>
          </a:bodyPr>
          <a:lstStyle/>
          <a:p>
            <a:pPr algn="l"/>
            <a:r>
              <a:rPr lang="en-GB" sz="2800" b="1">
                <a:solidFill>
                  <a:srgbClr val="002060"/>
                </a:solidFill>
              </a:rPr>
              <a:t>a</a:t>
            </a:r>
            <a:endParaRPr lang="x-none" sz="2800" b="1" dirty="0">
              <a:solidFill>
                <a:srgbClr val="002060"/>
              </a:solidFill>
            </a:endParaRPr>
          </a:p>
        </p:txBody>
      </p:sp>
      <p:sp>
        <p:nvSpPr>
          <p:cNvPr id="61"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4028577" y="1266355"/>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a</a:t>
            </a:r>
            <a:endParaRPr lang="en-GB" sz="2000" b="1" dirty="0">
              <a:solidFill>
                <a:schemeClr val="accent1">
                  <a:lumMod val="50000"/>
                </a:schemeClr>
              </a:solidFill>
              <a:latin typeface="Century Gothic" panose="020B0502020202020204" pitchFamily="34" charset="0"/>
            </a:endParaRPr>
          </a:p>
        </p:txBody>
      </p:sp>
      <p:sp>
        <p:nvSpPr>
          <p:cNvPr id="62"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5764032" y="1266355"/>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b</a:t>
            </a:r>
            <a:endParaRPr lang="en-GB" sz="2000" b="1" dirty="0">
              <a:solidFill>
                <a:schemeClr val="accent1">
                  <a:lumMod val="50000"/>
                </a:schemeClr>
              </a:solidFill>
              <a:latin typeface="Century Gothic" panose="020B0502020202020204" pitchFamily="34" charset="0"/>
            </a:endParaRPr>
          </a:p>
        </p:txBody>
      </p:sp>
      <p:sp>
        <p:nvSpPr>
          <p:cNvPr id="67"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7527504" y="1274168"/>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c</a:t>
            </a:r>
            <a:endParaRPr lang="en-GB" sz="2000" b="1" dirty="0">
              <a:solidFill>
                <a:schemeClr val="accent1">
                  <a:lumMod val="50000"/>
                </a:schemeClr>
              </a:solidFill>
              <a:latin typeface="Century Gothic" panose="020B0502020202020204" pitchFamily="34" charset="0"/>
            </a:endParaRPr>
          </a:p>
        </p:txBody>
      </p:sp>
      <p:sp>
        <p:nvSpPr>
          <p:cNvPr id="68"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9277239" y="1274168"/>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d</a:t>
            </a:r>
            <a:endParaRPr lang="en-GB" sz="2000" b="1" dirty="0">
              <a:solidFill>
                <a:schemeClr val="accent1">
                  <a:lumMod val="50000"/>
                </a:schemeClr>
              </a:solidFill>
              <a:latin typeface="Century Gothic" panose="020B0502020202020204" pitchFamily="34" charset="0"/>
            </a:endParaRPr>
          </a:p>
        </p:txBody>
      </p:sp>
      <p:sp>
        <p:nvSpPr>
          <p:cNvPr id="60" name="Action Button: Custom 20">
            <a:hlinkClick r:id="" action="ppaction://noaction" highlightClick="1"/>
            <a:extLst>
              <a:ext uri="{FF2B5EF4-FFF2-40B4-BE49-F238E27FC236}">
                <a16:creationId xmlns:a16="http://schemas.microsoft.com/office/drawing/2014/main" id="{5B3B17A8-77B3-0045-ADA8-12E0666FA61F}"/>
              </a:ext>
            </a:extLst>
          </p:cNvPr>
          <p:cNvSpPr/>
          <p:nvPr/>
        </p:nvSpPr>
        <p:spPr>
          <a:xfrm>
            <a:off x="4018431" y="3022005"/>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e</a:t>
            </a:r>
          </a:p>
        </p:txBody>
      </p:sp>
      <p:sp>
        <p:nvSpPr>
          <p:cNvPr id="63" name="Action Button: Custom 20">
            <a:hlinkClick r:id="" action="ppaction://noaction" highlightClick="1"/>
            <a:extLst>
              <a:ext uri="{FF2B5EF4-FFF2-40B4-BE49-F238E27FC236}">
                <a16:creationId xmlns:a16="http://schemas.microsoft.com/office/drawing/2014/main" id="{9783D55D-37FE-E94E-A368-ED77AF1F01EA}"/>
              </a:ext>
            </a:extLst>
          </p:cNvPr>
          <p:cNvSpPr/>
          <p:nvPr/>
        </p:nvSpPr>
        <p:spPr>
          <a:xfrm>
            <a:off x="5766400" y="3025307"/>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f</a:t>
            </a:r>
          </a:p>
        </p:txBody>
      </p:sp>
      <p:sp>
        <p:nvSpPr>
          <p:cNvPr id="64" name="Action Button: Custom 20">
            <a:hlinkClick r:id="" action="ppaction://noaction" highlightClick="1"/>
            <a:extLst>
              <a:ext uri="{FF2B5EF4-FFF2-40B4-BE49-F238E27FC236}">
                <a16:creationId xmlns:a16="http://schemas.microsoft.com/office/drawing/2014/main" id="{939C8417-A564-A747-94DD-D4F7EF392BC2}"/>
              </a:ext>
            </a:extLst>
          </p:cNvPr>
          <p:cNvSpPr/>
          <p:nvPr/>
        </p:nvSpPr>
        <p:spPr>
          <a:xfrm>
            <a:off x="7534088" y="3031191"/>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g</a:t>
            </a:r>
          </a:p>
        </p:txBody>
      </p:sp>
      <p:sp>
        <p:nvSpPr>
          <p:cNvPr id="70" name="Action Button: Custom 20">
            <a:hlinkClick r:id="" action="ppaction://noaction" highlightClick="1"/>
            <a:extLst>
              <a:ext uri="{FF2B5EF4-FFF2-40B4-BE49-F238E27FC236}">
                <a16:creationId xmlns:a16="http://schemas.microsoft.com/office/drawing/2014/main" id="{1E95BEE8-0A3A-1940-B97D-6C15ACED206E}"/>
              </a:ext>
            </a:extLst>
          </p:cNvPr>
          <p:cNvSpPr/>
          <p:nvPr/>
        </p:nvSpPr>
        <p:spPr>
          <a:xfrm>
            <a:off x="9267093" y="3029818"/>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h</a:t>
            </a:r>
          </a:p>
        </p:txBody>
      </p:sp>
      <p:sp>
        <p:nvSpPr>
          <p:cNvPr id="71" name="Action Button: Custom 20">
            <a:hlinkClick r:id="" action="ppaction://noaction" highlightClick="1"/>
            <a:extLst>
              <a:ext uri="{FF2B5EF4-FFF2-40B4-BE49-F238E27FC236}">
                <a16:creationId xmlns:a16="http://schemas.microsoft.com/office/drawing/2014/main" id="{0A8F2822-6A60-7549-A1A8-173FC978F307}"/>
              </a:ext>
            </a:extLst>
          </p:cNvPr>
          <p:cNvSpPr/>
          <p:nvPr/>
        </p:nvSpPr>
        <p:spPr>
          <a:xfrm>
            <a:off x="4018431" y="4862827"/>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i</a:t>
            </a:r>
            <a:endParaRPr lang="en-GB" sz="2000" b="1" dirty="0">
              <a:solidFill>
                <a:schemeClr val="accent1">
                  <a:lumMod val="50000"/>
                </a:schemeClr>
              </a:solidFill>
              <a:latin typeface="Century Gothic" panose="020B0502020202020204" pitchFamily="34" charset="0"/>
            </a:endParaRPr>
          </a:p>
        </p:txBody>
      </p:sp>
      <p:sp>
        <p:nvSpPr>
          <p:cNvPr id="72" name="Action Button: Custom 20">
            <a:hlinkClick r:id="" action="ppaction://noaction" highlightClick="1"/>
            <a:extLst>
              <a:ext uri="{FF2B5EF4-FFF2-40B4-BE49-F238E27FC236}">
                <a16:creationId xmlns:a16="http://schemas.microsoft.com/office/drawing/2014/main" id="{6F59BC96-9B3B-D54D-A83B-6CE38CDAF0A2}"/>
              </a:ext>
            </a:extLst>
          </p:cNvPr>
          <p:cNvSpPr/>
          <p:nvPr/>
        </p:nvSpPr>
        <p:spPr>
          <a:xfrm>
            <a:off x="5766400" y="4852201"/>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j</a:t>
            </a:r>
          </a:p>
        </p:txBody>
      </p:sp>
      <p:sp>
        <p:nvSpPr>
          <p:cNvPr id="73" name="Action Button: Custom 20">
            <a:hlinkClick r:id="" action="ppaction://noaction" highlightClick="1"/>
            <a:extLst>
              <a:ext uri="{FF2B5EF4-FFF2-40B4-BE49-F238E27FC236}">
                <a16:creationId xmlns:a16="http://schemas.microsoft.com/office/drawing/2014/main" id="{7A8C8685-EFFE-9847-8254-D51AF12AAA9F}"/>
              </a:ext>
            </a:extLst>
          </p:cNvPr>
          <p:cNvSpPr/>
          <p:nvPr/>
        </p:nvSpPr>
        <p:spPr>
          <a:xfrm>
            <a:off x="7534088" y="4858868"/>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k</a:t>
            </a:r>
          </a:p>
        </p:txBody>
      </p:sp>
      <p:sp>
        <p:nvSpPr>
          <p:cNvPr id="74" name="Action Button: Custom 20">
            <a:hlinkClick r:id="" action="ppaction://noaction" highlightClick="1"/>
            <a:extLst>
              <a:ext uri="{FF2B5EF4-FFF2-40B4-BE49-F238E27FC236}">
                <a16:creationId xmlns:a16="http://schemas.microsoft.com/office/drawing/2014/main" id="{269CE95A-E96C-4A48-B227-4B56540A4F44}"/>
              </a:ext>
            </a:extLst>
          </p:cNvPr>
          <p:cNvSpPr/>
          <p:nvPr/>
        </p:nvSpPr>
        <p:spPr>
          <a:xfrm>
            <a:off x="9277239" y="4858868"/>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L</a:t>
            </a:r>
            <a:endParaRPr lang="en-GB" sz="20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0162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8" grpId="0"/>
      <p:bldP spid="89" grpId="0"/>
      <p:bldP spid="91" grpId="0"/>
      <p:bldP spid="92" grpId="0"/>
      <p:bldP spid="93" grpId="0"/>
      <p:bldP spid="94" grpId="0"/>
      <p:bldP spid="95" grpId="0"/>
      <p:bldP spid="96" grpId="0"/>
      <p:bldP spid="51" grpId="0"/>
      <p:bldP spid="52"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4233"/>
            <a:ext cx="6484584" cy="1325563"/>
          </a:xfrm>
        </p:spPr>
        <p:txBody>
          <a:bodyPr>
            <a:normAutofit/>
          </a:bodyPr>
          <a:lstStyle/>
          <a:p>
            <a:r>
              <a:rPr lang="en-GB" sz="2400" b="1" dirty="0">
                <a:solidFill>
                  <a:schemeClr val="bg1"/>
                </a:solidFill>
              </a:rPr>
              <a:t>Saying what people do</a:t>
            </a:r>
            <a:br>
              <a:rPr lang="en-GB" sz="2400" b="1" dirty="0">
                <a:solidFill>
                  <a:schemeClr val="bg1"/>
                </a:solidFill>
              </a:rPr>
            </a:br>
            <a:r>
              <a:rPr lang="en-GB" sz="2400" b="1" dirty="0">
                <a:solidFill>
                  <a:schemeClr val="bg1"/>
                </a:solidFill>
              </a:rPr>
              <a:t>Regular present tense verbs [revisited]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502153" y="1287474"/>
            <a:ext cx="11425990" cy="954107"/>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lang="en-GB" sz="2800" dirty="0">
                <a:solidFill>
                  <a:srgbClr val="002060"/>
                </a:solidFill>
                <a:latin typeface="Century Gothic" panose="020B0502020202020204" pitchFamily="34" charset="0"/>
              </a:rPr>
              <a:t> the verb ending changes depending on who the verb refers to. </a:t>
            </a:r>
            <a:endParaRPr kumimoji="0" lang="en-GB" sz="2000" b="0" i="0" u="none" strike="noStrike" kern="1200" cap="none" spc="0" normalizeH="0" baseline="0" noProof="0" dirty="0">
              <a:ln>
                <a:noFill/>
              </a:ln>
              <a:solidFill>
                <a:srgbClr val="002060"/>
              </a:solidFill>
              <a:effectLst/>
              <a:uLnTx/>
              <a:uFillTx/>
              <a:latin typeface="Tw Cen MT" panose="020B0602020104020603"/>
            </a:endParaRPr>
          </a:p>
        </p:txBody>
      </p:sp>
      <p:sp>
        <p:nvSpPr>
          <p:cNvPr id="9" name="TextBox 8"/>
          <p:cNvSpPr txBox="1"/>
          <p:nvPr/>
        </p:nvSpPr>
        <p:spPr>
          <a:xfrm>
            <a:off x="986105" y="3774272"/>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any verb, remove </a:t>
            </a:r>
            <a:r>
              <a:rPr lang="en-GB" sz="2800" dirty="0">
                <a:solidFill>
                  <a:srgbClr val="002060"/>
                </a:solidFill>
                <a:latin typeface="Century Gothic" panose="020B0502020202020204" pitchFamily="34" charset="0"/>
              </a:rPr>
              <a:t>the ending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add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3" name="Rectangle 2"/>
          <p:cNvSpPr/>
          <p:nvPr/>
        </p:nvSpPr>
        <p:spPr>
          <a:xfrm>
            <a:off x="9113900" y="3774272"/>
            <a:ext cx="593432" cy="523220"/>
          </a:xfrm>
          <a:prstGeom prst="rect">
            <a:avLst/>
          </a:prstGeom>
        </p:spPr>
        <p:txBody>
          <a:bodyPr wrap="none">
            <a:spAutoFit/>
          </a:bodyPr>
          <a:lstStyle/>
          <a:p>
            <a:r>
              <a:rPr lang="en-GB" sz="2800" b="1" dirty="0">
                <a:solidFill>
                  <a:srgbClr val="F66400"/>
                </a:solidFill>
                <a:latin typeface="Century Gothic" panose="020B0502020202020204" pitchFamily="34" charset="0"/>
              </a:rPr>
              <a:t>–o</a:t>
            </a:r>
            <a:endParaRPr lang="en-GB" dirty="0">
              <a:solidFill>
                <a:srgbClr val="F66400"/>
              </a:solidFill>
            </a:endParaRPr>
          </a:p>
        </p:txBody>
      </p:sp>
      <p:sp>
        <p:nvSpPr>
          <p:cNvPr id="26" name="TextBox 7">
            <a:extLst>
              <a:ext uri="{FF2B5EF4-FFF2-40B4-BE49-F238E27FC236}">
                <a16:creationId xmlns:a16="http://schemas.microsoft.com/office/drawing/2014/main" id="{E2857868-D4B6-CE47-82F3-58B9D78DD576}"/>
              </a:ext>
            </a:extLst>
          </p:cNvPr>
          <p:cNvSpPr txBox="1"/>
          <p:nvPr/>
        </p:nvSpPr>
        <p:spPr>
          <a:xfrm>
            <a:off x="502153" y="2295424"/>
            <a:ext cx="11425990"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also depends on the ending of the </a:t>
            </a:r>
            <a:r>
              <a:rPr lang="en-GB" sz="2800" dirty="0">
                <a:solidFill>
                  <a:srgbClr val="002060"/>
                </a:solidFill>
                <a:latin typeface="Century Gothic" panose="020B0502020202020204" pitchFamily="34" charset="0"/>
              </a:rPr>
              <a:t>infinitive: –</a:t>
            </a:r>
            <a:r>
              <a:rPr lang="en-GB" sz="2800" dirty="0" err="1">
                <a:solidFill>
                  <a:srgbClr val="002060"/>
                </a:solidFill>
                <a:latin typeface="Century Gothic" panose="020B0502020202020204" pitchFamily="34" charset="0"/>
              </a:rPr>
              <a:t>ar</a:t>
            </a:r>
            <a:r>
              <a:rPr lang="en-GB" sz="2800" dirty="0">
                <a:solidFill>
                  <a:srgbClr val="002060"/>
                </a:solidFill>
                <a:latin typeface="Century Gothic" panose="020B0502020202020204" pitchFamily="34" charset="0"/>
              </a:rPr>
              <a:t>, </a:t>
            </a:r>
            <a:r>
              <a:rPr lang="en-GB" sz="2800">
                <a:solidFill>
                  <a:srgbClr val="002060"/>
                </a:solidFill>
                <a:latin typeface="Century Gothic" panose="020B0502020202020204" pitchFamily="34" charset="0"/>
              </a:rPr>
              <a:t>–er</a:t>
            </a:r>
            <a:r>
              <a:rPr kumimoji="0" lang="en-GB" sz="2800" b="0" i="0" u="none" strike="noStrike" kern="1200" cap="none" spc="0" normalizeH="0" noProof="0">
                <a:ln>
                  <a:noFill/>
                </a:ln>
                <a:solidFill>
                  <a:srgbClr val="002060"/>
                </a:solidFill>
                <a:effectLst/>
                <a:uLnTx/>
                <a:uFillTx/>
                <a:latin typeface="Century Gothic" panose="020B0502020202020204" pitchFamily="34" charset="0"/>
                <a:ea typeface="+mn-ea"/>
                <a:cs typeface="+mn-cs"/>
              </a:rPr>
              <a:t> or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2060"/>
              </a:solidFill>
              <a:effectLst/>
              <a:uLnTx/>
              <a:uFillTx/>
              <a:latin typeface="Tw Cen MT" panose="020B0602020104020603"/>
              <a:ea typeface="+mn-ea"/>
              <a:cs typeface="+mn-cs"/>
            </a:endParaRPr>
          </a:p>
        </p:txBody>
      </p:sp>
      <p:sp>
        <p:nvSpPr>
          <p:cNvPr id="27" name="TextBox 8">
            <a:extLst>
              <a:ext uri="{FF2B5EF4-FFF2-40B4-BE49-F238E27FC236}">
                <a16:creationId xmlns:a16="http://schemas.microsoft.com/office/drawing/2014/main" id="{1EA6B95A-8162-E34E-B9EA-813F4A6B816C}"/>
              </a:ext>
            </a:extLst>
          </p:cNvPr>
          <p:cNvSpPr txBox="1"/>
          <p:nvPr/>
        </p:nvSpPr>
        <p:spPr>
          <a:xfrm>
            <a:off x="986105" y="4493723"/>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remove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28" name="TextBox 8">
            <a:extLst>
              <a:ext uri="{FF2B5EF4-FFF2-40B4-BE49-F238E27FC236}">
                <a16:creationId xmlns:a16="http://schemas.microsoft.com/office/drawing/2014/main" id="{3F4E7967-9A7A-F14D-8D91-75979443DB7C}"/>
              </a:ext>
            </a:extLst>
          </p:cNvPr>
          <p:cNvSpPr txBox="1"/>
          <p:nvPr/>
        </p:nvSpPr>
        <p:spPr>
          <a:xfrm>
            <a:off x="986105" y="5308916"/>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–er and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remove –</a:t>
            </a:r>
            <a:r>
              <a:rPr lang="en-GB" sz="2800" noProof="0" dirty="0">
                <a:solidFill>
                  <a:srgbClr val="002060"/>
                </a:solidFill>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t>
            </a:r>
            <a:r>
              <a:rPr lang="en-GB" sz="2800" dirty="0">
                <a:solidFill>
                  <a:srgbClr val="002060"/>
                </a:solidFill>
                <a:latin typeface="Century Gothic" panose="020B0502020202020204" pitchFamily="34" charset="0"/>
              </a:rPr>
              <a:t>or –</a:t>
            </a:r>
            <a:r>
              <a:rPr lang="en-GB" sz="2800" dirty="0" err="1">
                <a:solidFill>
                  <a:srgbClr val="002060"/>
                </a:solidFill>
                <a:latin typeface="Century Gothic" panose="020B0502020202020204" pitchFamily="34" charset="0"/>
              </a:rPr>
              <a:t>ir</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add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a:t>
            </a:r>
          </a:p>
        </p:txBody>
      </p:sp>
      <p:sp>
        <p:nvSpPr>
          <p:cNvPr id="29" name="TextBox 8">
            <a:extLst>
              <a:ext uri="{FF2B5EF4-FFF2-40B4-BE49-F238E27FC236}">
                <a16:creationId xmlns:a16="http://schemas.microsoft.com/office/drawing/2014/main" id="{2B89B61F-3D0F-824B-BA9F-94F7453E8FF9}"/>
              </a:ext>
            </a:extLst>
          </p:cNvPr>
          <p:cNvSpPr txBox="1"/>
          <p:nvPr/>
        </p:nvSpPr>
        <p:spPr>
          <a:xfrm>
            <a:off x="502153" y="3054821"/>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present tense, to mean...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2">
            <a:extLst>
              <a:ext uri="{FF2B5EF4-FFF2-40B4-BE49-F238E27FC236}">
                <a16:creationId xmlns:a16="http://schemas.microsoft.com/office/drawing/2014/main" id="{B4011936-B012-644D-A90E-EA6D23A09A23}"/>
              </a:ext>
            </a:extLst>
          </p:cNvPr>
          <p:cNvSpPr/>
          <p:nvPr/>
        </p:nvSpPr>
        <p:spPr>
          <a:xfrm>
            <a:off x="8234266" y="4492938"/>
            <a:ext cx="760144" cy="523220"/>
          </a:xfrm>
          <a:prstGeom prst="rect">
            <a:avLst/>
          </a:prstGeom>
        </p:spPr>
        <p:txBody>
          <a:bodyPr wrap="none">
            <a:spAutoFit/>
          </a:bodyPr>
          <a:lstStyle/>
          <a:p>
            <a:r>
              <a:rPr lang="en-GB" sz="2800" b="1" dirty="0">
                <a:solidFill>
                  <a:srgbClr val="F66400"/>
                </a:solidFill>
                <a:latin typeface="Century Gothic" panose="020B0502020202020204" pitchFamily="34" charset="0"/>
              </a:rPr>
              <a:t>–as</a:t>
            </a:r>
            <a:endParaRPr lang="en-GB" dirty="0">
              <a:solidFill>
                <a:srgbClr val="F66400"/>
              </a:solidFill>
            </a:endParaRPr>
          </a:p>
        </p:txBody>
      </p:sp>
      <p:sp>
        <p:nvSpPr>
          <p:cNvPr id="31" name="Rectangle 2">
            <a:extLst>
              <a:ext uri="{FF2B5EF4-FFF2-40B4-BE49-F238E27FC236}">
                <a16:creationId xmlns:a16="http://schemas.microsoft.com/office/drawing/2014/main" id="{BA545D61-ED95-D74E-9F26-C67B066F5837}"/>
              </a:ext>
            </a:extLst>
          </p:cNvPr>
          <p:cNvSpPr/>
          <p:nvPr/>
        </p:nvSpPr>
        <p:spPr>
          <a:xfrm>
            <a:off x="10375900" y="5308916"/>
            <a:ext cx="752129" cy="523220"/>
          </a:xfrm>
          <a:prstGeom prst="rect">
            <a:avLst/>
          </a:prstGeom>
        </p:spPr>
        <p:txBody>
          <a:bodyPr wrap="none">
            <a:spAutoFit/>
          </a:bodyPr>
          <a:lstStyle/>
          <a:p>
            <a:r>
              <a:rPr lang="en-GB" sz="2800" b="1" dirty="0">
                <a:solidFill>
                  <a:srgbClr val="F66400"/>
                </a:solidFill>
                <a:latin typeface="Century Gothic" panose="020B0502020202020204" pitchFamily="34" charset="0"/>
              </a:rPr>
              <a:t>–es</a:t>
            </a:r>
            <a:endParaRPr lang="en-GB" dirty="0">
              <a:solidFill>
                <a:srgbClr val="F66400"/>
              </a:solidFill>
            </a:endParaRPr>
          </a:p>
        </p:txBody>
      </p:sp>
    </p:spTree>
    <p:extLst>
      <p:ext uri="{BB962C8B-B14F-4D97-AF65-F5344CB8AC3E}">
        <p14:creationId xmlns:p14="http://schemas.microsoft.com/office/powerpoint/2010/main" val="86975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26" grpId="0"/>
      <p:bldP spid="27" grpId="0"/>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7272103" cy="1325563"/>
          </a:xfrm>
        </p:spPr>
        <p:txBody>
          <a:bodyPr>
            <a:normAutofit/>
          </a:bodyPr>
          <a:lstStyle/>
          <a:p>
            <a:r>
              <a:rPr lang="en-GB" sz="2400" b="1">
                <a:solidFill>
                  <a:schemeClr val="bg1"/>
                </a:solidFill>
              </a:rPr>
              <a:t>Saying what people do</a:t>
            </a:r>
            <a:br>
              <a:rPr lang="en-GB" sz="2400" b="1">
                <a:solidFill>
                  <a:schemeClr val="bg1"/>
                </a:solidFill>
              </a:rPr>
            </a:br>
            <a:r>
              <a:rPr lang="en-GB" sz="2400" b="1">
                <a:solidFill>
                  <a:schemeClr val="bg1"/>
                </a:solidFill>
              </a:rPr>
              <a:t>Regular present tense verbs [revisited] </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502153" y="1287474"/>
            <a:ext cx="11425990"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To mean ‘we’, we have a different ending for every type of infinitive:</a:t>
            </a:r>
            <a:endParaRPr kumimoji="0" lang="en-GB" sz="2000" b="0" i="0" u="none" strike="noStrike" kern="1200" cap="none" spc="0" normalizeH="0" baseline="0" noProof="0" dirty="0">
              <a:ln>
                <a:noFill/>
              </a:ln>
              <a:solidFill>
                <a:srgbClr val="002060"/>
              </a:solidFill>
              <a:effectLst/>
              <a:uLnTx/>
              <a:uFillTx/>
              <a:latin typeface="Tw Cen MT" panose="020B0602020104020603"/>
            </a:endParaRPr>
          </a:p>
        </p:txBody>
      </p:sp>
      <p:sp>
        <p:nvSpPr>
          <p:cNvPr id="9" name="TextBox 8"/>
          <p:cNvSpPr txBox="1"/>
          <p:nvPr/>
        </p:nvSpPr>
        <p:spPr>
          <a:xfrm>
            <a:off x="986105" y="3346867"/>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we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remove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a:t>
            </a:r>
          </a:p>
        </p:txBody>
      </p:sp>
      <p:sp>
        <p:nvSpPr>
          <p:cNvPr id="3" name="Rectangle 2"/>
          <p:cNvSpPr/>
          <p:nvPr/>
        </p:nvSpPr>
        <p:spPr>
          <a:xfrm>
            <a:off x="8181444" y="3325278"/>
            <a:ext cx="1327608" cy="523220"/>
          </a:xfrm>
          <a:prstGeom prst="rect">
            <a:avLst/>
          </a:prstGeom>
        </p:spPr>
        <p:txBody>
          <a:bodyPr wrap="none">
            <a:spAutoFit/>
          </a:bodyPr>
          <a:lstStyle/>
          <a:p>
            <a:r>
              <a:rPr lang="en-GB" sz="2800" b="1" dirty="0">
                <a:solidFill>
                  <a:srgbClr val="F66400"/>
                </a:solidFill>
                <a:latin typeface="Century Gothic" panose="020B0502020202020204" pitchFamily="34" charset="0"/>
              </a:rPr>
              <a:t>–</a:t>
            </a:r>
            <a:r>
              <a:rPr lang="en-GB" sz="2800" b="1" dirty="0" err="1">
                <a:solidFill>
                  <a:srgbClr val="F66400"/>
                </a:solidFill>
                <a:latin typeface="Century Gothic" panose="020B0502020202020204" pitchFamily="34" charset="0"/>
              </a:rPr>
              <a:t>amos</a:t>
            </a:r>
            <a:endParaRPr lang="en-GB" dirty="0">
              <a:solidFill>
                <a:srgbClr val="F66400"/>
              </a:solidFill>
            </a:endParaRPr>
          </a:p>
        </p:txBody>
      </p:sp>
      <p:sp>
        <p:nvSpPr>
          <p:cNvPr id="27" name="TextBox 8">
            <a:extLst>
              <a:ext uri="{FF2B5EF4-FFF2-40B4-BE49-F238E27FC236}">
                <a16:creationId xmlns:a16="http://schemas.microsoft.com/office/drawing/2014/main" id="{1EA6B95A-8162-E34E-B9EA-813F4A6B816C}"/>
              </a:ext>
            </a:extLst>
          </p:cNvPr>
          <p:cNvSpPr txBox="1"/>
          <p:nvPr/>
        </p:nvSpPr>
        <p:spPr>
          <a:xfrm>
            <a:off x="986105" y="4251458"/>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we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lang="en-GB" sz="2800" dirty="0">
                <a:solidFill>
                  <a:srgbClr val="002060"/>
                </a:solidFill>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verbs, remove –</a:t>
            </a:r>
            <a:r>
              <a:rPr lang="en-GB" sz="2800" dirty="0">
                <a:solidFill>
                  <a:srgbClr val="002060"/>
                </a:solidFill>
                <a:latin typeface="Century Gothic" panose="020B0502020202020204" pitchFamily="34" charset="0"/>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a:t>
            </a:r>
          </a:p>
        </p:txBody>
      </p:sp>
      <p:sp>
        <p:nvSpPr>
          <p:cNvPr id="28" name="TextBox 8">
            <a:extLst>
              <a:ext uri="{FF2B5EF4-FFF2-40B4-BE49-F238E27FC236}">
                <a16:creationId xmlns:a16="http://schemas.microsoft.com/office/drawing/2014/main" id="{3F4E7967-9A7A-F14D-8D91-75979443DB7C}"/>
              </a:ext>
            </a:extLst>
          </p:cNvPr>
          <p:cNvSpPr txBox="1"/>
          <p:nvPr/>
        </p:nvSpPr>
        <p:spPr>
          <a:xfrm>
            <a:off x="986105" y="5156049"/>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we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remove </a:t>
            </a: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ir</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add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a:t>
            </a:r>
          </a:p>
        </p:txBody>
      </p:sp>
      <p:sp>
        <p:nvSpPr>
          <p:cNvPr id="29" name="TextBox 8">
            <a:extLst>
              <a:ext uri="{FF2B5EF4-FFF2-40B4-BE49-F238E27FC236}">
                <a16:creationId xmlns:a16="http://schemas.microsoft.com/office/drawing/2014/main" id="{2B89B61F-3D0F-824B-BA9F-94F7453E8FF9}"/>
              </a:ext>
            </a:extLst>
          </p:cNvPr>
          <p:cNvSpPr txBox="1"/>
          <p:nvPr/>
        </p:nvSpPr>
        <p:spPr>
          <a:xfrm>
            <a:off x="502153" y="2533554"/>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present tense, to mean...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2">
            <a:extLst>
              <a:ext uri="{FF2B5EF4-FFF2-40B4-BE49-F238E27FC236}">
                <a16:creationId xmlns:a16="http://schemas.microsoft.com/office/drawing/2014/main" id="{B4011936-B012-644D-A90E-EA6D23A09A23}"/>
              </a:ext>
            </a:extLst>
          </p:cNvPr>
          <p:cNvSpPr/>
          <p:nvPr/>
        </p:nvSpPr>
        <p:spPr>
          <a:xfrm>
            <a:off x="8181444" y="4228292"/>
            <a:ext cx="1319592" cy="523220"/>
          </a:xfrm>
          <a:prstGeom prst="rect">
            <a:avLst/>
          </a:prstGeom>
        </p:spPr>
        <p:txBody>
          <a:bodyPr wrap="none">
            <a:spAutoFit/>
          </a:bodyPr>
          <a:lstStyle/>
          <a:p>
            <a:r>
              <a:rPr lang="en-GB" sz="2800" b="1" dirty="0">
                <a:solidFill>
                  <a:srgbClr val="F66400"/>
                </a:solidFill>
                <a:latin typeface="Century Gothic" panose="020B0502020202020204" pitchFamily="34" charset="0"/>
              </a:rPr>
              <a:t>–</a:t>
            </a:r>
            <a:r>
              <a:rPr lang="en-GB" sz="2800" b="1" dirty="0" err="1">
                <a:solidFill>
                  <a:srgbClr val="F66400"/>
                </a:solidFill>
                <a:latin typeface="Century Gothic" panose="020B0502020202020204" pitchFamily="34" charset="0"/>
              </a:rPr>
              <a:t>emos</a:t>
            </a:r>
            <a:endParaRPr lang="en-GB" dirty="0">
              <a:solidFill>
                <a:srgbClr val="F66400"/>
              </a:solidFill>
            </a:endParaRPr>
          </a:p>
        </p:txBody>
      </p:sp>
      <p:sp>
        <p:nvSpPr>
          <p:cNvPr id="31" name="Rectangle 2">
            <a:extLst>
              <a:ext uri="{FF2B5EF4-FFF2-40B4-BE49-F238E27FC236}">
                <a16:creationId xmlns:a16="http://schemas.microsoft.com/office/drawing/2014/main" id="{BA545D61-ED95-D74E-9F26-C67B066F5837}"/>
              </a:ext>
            </a:extLst>
          </p:cNvPr>
          <p:cNvSpPr/>
          <p:nvPr/>
        </p:nvSpPr>
        <p:spPr>
          <a:xfrm>
            <a:off x="8181444" y="5156049"/>
            <a:ext cx="1176925" cy="523220"/>
          </a:xfrm>
          <a:prstGeom prst="rect">
            <a:avLst/>
          </a:prstGeom>
        </p:spPr>
        <p:txBody>
          <a:bodyPr wrap="none">
            <a:spAutoFit/>
          </a:bodyPr>
          <a:lstStyle/>
          <a:p>
            <a:r>
              <a:rPr lang="en-GB" sz="2800" b="1" dirty="0">
                <a:solidFill>
                  <a:srgbClr val="F66400"/>
                </a:solidFill>
                <a:latin typeface="Century Gothic" panose="020B0502020202020204" pitchFamily="34" charset="0"/>
              </a:rPr>
              <a:t>–</a:t>
            </a:r>
            <a:r>
              <a:rPr lang="en-GB" sz="2800" b="1" dirty="0" err="1">
                <a:solidFill>
                  <a:srgbClr val="F66400"/>
                </a:solidFill>
                <a:latin typeface="Century Gothic" panose="020B0502020202020204" pitchFamily="34" charset="0"/>
              </a:rPr>
              <a:t>imos</a:t>
            </a:r>
            <a:endParaRPr lang="en-GB" dirty="0">
              <a:solidFill>
                <a:srgbClr val="F66400"/>
              </a:solidFill>
            </a:endParaRPr>
          </a:p>
        </p:txBody>
      </p:sp>
    </p:spTree>
    <p:extLst>
      <p:ext uri="{BB962C8B-B14F-4D97-AF65-F5344CB8AC3E}">
        <p14:creationId xmlns:p14="http://schemas.microsoft.com/office/powerpoint/2010/main" val="35522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27" grpId="0"/>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500" b="1" dirty="0">
                <a:solidFill>
                  <a:prstClr val="white"/>
                </a:solidFill>
              </a:rPr>
              <a:t>Routine </a:t>
            </a:r>
            <a:r>
              <a:rPr lang="en-GB" sz="2500" b="1">
                <a:solidFill>
                  <a:prstClr val="white"/>
                </a:solidFill>
              </a:rPr>
              <a:t>vs ongoing events</a:t>
            </a:r>
            <a:endParaRPr lang="en-GB" sz="25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82286" y="1230021"/>
            <a:ext cx="123843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Remember that in Spanish the same verb in the present can have two meanings:</a:t>
            </a:r>
            <a:endParaRPr lang="en-GB" sz="24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D9181EAB-E740-4113-B9CB-8FE2B1A333AD}"/>
              </a:ext>
            </a:extLst>
          </p:cNvPr>
          <p:cNvSpPr txBox="1"/>
          <p:nvPr/>
        </p:nvSpPr>
        <p:spPr>
          <a:xfrm>
            <a:off x="82284" y="3231558"/>
            <a:ext cx="117333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t>
            </a:r>
            <a:r>
              <a:rPr lang="en-GB" sz="2400" b="1" dirty="0">
                <a:solidFill>
                  <a:srgbClr val="F66400"/>
                </a:solidFill>
                <a:latin typeface="Century Gothic" panose="020B0502020202020204" pitchFamily="34" charset="0"/>
              </a:rPr>
              <a:t>adverbs of time </a:t>
            </a:r>
            <a:r>
              <a:rPr lang="en-GB" sz="2400" dirty="0">
                <a:solidFill>
                  <a:srgbClr val="002060"/>
                </a:solidFill>
                <a:latin typeface="Century Gothic" panose="020B0502020202020204" pitchFamily="34" charset="0"/>
              </a:rPr>
              <a:t>will tell you which English tense to use.</a:t>
            </a:r>
          </a:p>
        </p:txBody>
      </p:sp>
      <p:sp>
        <p:nvSpPr>
          <p:cNvPr id="7" name="CuadroTexto 6">
            <a:extLst>
              <a:ext uri="{FF2B5EF4-FFF2-40B4-BE49-F238E27FC236}">
                <a16:creationId xmlns:a16="http://schemas.microsoft.com/office/drawing/2014/main" id="{2F8F773A-E87C-D24D-9219-52D7B1F239E7}"/>
              </a:ext>
            </a:extLst>
          </p:cNvPr>
          <p:cNvSpPr txBox="1"/>
          <p:nvPr/>
        </p:nvSpPr>
        <p:spPr>
          <a:xfrm>
            <a:off x="82286" y="1881056"/>
            <a:ext cx="4324614"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Hacemos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tareas</a:t>
            </a:r>
            <a:r>
              <a:rPr lang="en-GB" sz="2400" dirty="0">
                <a:solidFill>
                  <a:srgbClr val="002060"/>
                </a:solidFill>
                <a:latin typeface="Century Gothic" panose="020B0502020202020204" pitchFamily="34" charset="0"/>
              </a:rPr>
              <a:t> </a:t>
            </a:r>
            <a:r>
              <a:rPr lang="en-GB" sz="2400" err="1">
                <a:solidFill>
                  <a:srgbClr val="002060"/>
                </a:solidFill>
                <a:latin typeface="Century Gothic" panose="020B0502020202020204" pitchFamily="34" charset="0"/>
              </a:rPr>
              <a:t>cada</a:t>
            </a:r>
            <a:r>
              <a:rPr lang="en-GB" sz="2400">
                <a:solidFill>
                  <a:srgbClr val="002060"/>
                </a:solidFill>
                <a:latin typeface="Century Gothic" panose="020B0502020202020204" pitchFamily="34" charset="0"/>
              </a:rPr>
              <a:t> día.</a:t>
            </a:r>
            <a:r>
              <a:rPr lang="en-GB" sz="2400" dirty="0">
                <a:solidFill>
                  <a:srgbClr val="002060"/>
                </a:solidFill>
                <a:latin typeface="Century Gothic" panose="020B0502020202020204" pitchFamily="34" charset="0"/>
              </a:rPr>
              <a:t>		     </a:t>
            </a:r>
          </a:p>
        </p:txBody>
      </p:sp>
      <p:sp>
        <p:nvSpPr>
          <p:cNvPr id="15" name="CuadroTexto 14">
            <a:extLst>
              <a:ext uri="{FF2B5EF4-FFF2-40B4-BE49-F238E27FC236}">
                <a16:creationId xmlns:a16="http://schemas.microsoft.com/office/drawing/2014/main" id="{3F42C377-F466-F344-9F6E-D2B1EB262C5A}"/>
              </a:ext>
            </a:extLst>
          </p:cNvPr>
          <p:cNvSpPr txBox="1"/>
          <p:nvPr/>
        </p:nvSpPr>
        <p:spPr>
          <a:xfrm>
            <a:off x="82286" y="2532091"/>
            <a:ext cx="5461752"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Hacemos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tareas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err="1">
                <a:solidFill>
                  <a:srgbClr val="002060"/>
                </a:solidFill>
                <a:latin typeface="Century Gothic" panose="020B0502020202020204" pitchFamily="34" charset="0"/>
              </a:rPr>
              <a:t>este</a:t>
            </a:r>
            <a:r>
              <a:rPr lang="en-GB" sz="2400">
                <a:solidFill>
                  <a:srgbClr val="002060"/>
                </a:solidFill>
                <a:latin typeface="Century Gothic" panose="020B0502020202020204" pitchFamily="34" charset="0"/>
              </a:rPr>
              <a:t> momento.</a:t>
            </a:r>
            <a:endParaRPr lang="en-GB" sz="2400" dirty="0">
              <a:solidFill>
                <a:srgbClr val="002060"/>
              </a:solidFill>
              <a:latin typeface="Century Gothic" panose="020B0502020202020204" pitchFamily="34" charset="0"/>
            </a:endParaRPr>
          </a:p>
        </p:txBody>
      </p:sp>
      <p:sp>
        <p:nvSpPr>
          <p:cNvPr id="21" name="CuadroTexto 20">
            <a:extLst>
              <a:ext uri="{FF2B5EF4-FFF2-40B4-BE49-F238E27FC236}">
                <a16:creationId xmlns:a16="http://schemas.microsoft.com/office/drawing/2014/main" id="{A4FD0443-4266-4447-AD42-7B869DA8B1DC}"/>
              </a:ext>
            </a:extLst>
          </p:cNvPr>
          <p:cNvSpPr txBox="1"/>
          <p:nvPr/>
        </p:nvSpPr>
        <p:spPr>
          <a:xfrm>
            <a:off x="4875330" y="1855713"/>
            <a:ext cx="497615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We do </a:t>
            </a:r>
            <a:r>
              <a:rPr lang="en-GB" sz="2400" dirty="0">
                <a:solidFill>
                  <a:srgbClr val="002060"/>
                </a:solidFill>
                <a:latin typeface="Century Gothic" panose="020B0502020202020204" pitchFamily="34" charset="0"/>
              </a:rPr>
              <a:t>tasks </a:t>
            </a:r>
            <a:r>
              <a:rPr lang="en-GB" sz="2400">
                <a:solidFill>
                  <a:srgbClr val="002060"/>
                </a:solidFill>
                <a:latin typeface="Century Gothic" panose="020B0502020202020204" pitchFamily="34" charset="0"/>
              </a:rPr>
              <a:t>each/every day.</a:t>
            </a:r>
            <a:endParaRPr lang="en-GB" sz="2400" dirty="0">
              <a:solidFill>
                <a:srgbClr val="002060"/>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8008AEBA-FE5C-FD48-8C68-869B29C9C854}"/>
              </a:ext>
            </a:extLst>
          </p:cNvPr>
          <p:cNvSpPr txBox="1"/>
          <p:nvPr/>
        </p:nvSpPr>
        <p:spPr>
          <a:xfrm>
            <a:off x="5701168" y="2490537"/>
            <a:ext cx="5432898"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We are doing </a:t>
            </a:r>
            <a:r>
              <a:rPr lang="en-GB" sz="2400" dirty="0">
                <a:solidFill>
                  <a:srgbClr val="002060"/>
                </a:solidFill>
                <a:latin typeface="Century Gothic" panose="020B0502020202020204" pitchFamily="34" charset="0"/>
              </a:rPr>
              <a:t>tasks </a:t>
            </a:r>
            <a:r>
              <a:rPr lang="en-GB" sz="2400">
                <a:solidFill>
                  <a:srgbClr val="002060"/>
                </a:solidFill>
                <a:latin typeface="Century Gothic" panose="020B0502020202020204" pitchFamily="34" charset="0"/>
              </a:rPr>
              <a:t>at the moment.</a:t>
            </a:r>
            <a:endParaRPr lang="en-GB" sz="2400" dirty="0">
              <a:solidFill>
                <a:srgbClr val="002060"/>
              </a:solidFill>
              <a:latin typeface="Century Gothic" panose="020B0502020202020204" pitchFamily="34" charset="0"/>
            </a:endParaRPr>
          </a:p>
        </p:txBody>
      </p:sp>
      <p:sp>
        <p:nvSpPr>
          <p:cNvPr id="23" name="TextBox 15">
            <a:extLst>
              <a:ext uri="{FF2B5EF4-FFF2-40B4-BE49-F238E27FC236}">
                <a16:creationId xmlns:a16="http://schemas.microsoft.com/office/drawing/2014/main" id="{E2C4765C-9E7D-C543-B665-6BCF9D156A89}"/>
              </a:ext>
            </a:extLst>
          </p:cNvPr>
          <p:cNvSpPr txBox="1"/>
          <p:nvPr/>
        </p:nvSpPr>
        <p:spPr>
          <a:xfrm>
            <a:off x="82284" y="3991965"/>
            <a:ext cx="128734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With a </a:t>
            </a:r>
            <a:r>
              <a:rPr lang="en-GB" sz="2400" b="1">
                <a:solidFill>
                  <a:srgbClr val="F66400"/>
                </a:solidFill>
                <a:latin typeface="Century Gothic" panose="020B0502020202020204" pitchFamily="34" charset="0"/>
              </a:rPr>
              <a:t>routine</a:t>
            </a:r>
            <a:r>
              <a:rPr lang="en-GB" sz="2400">
                <a:solidFill>
                  <a:srgbClr val="002060"/>
                </a:solidFill>
                <a:latin typeface="Century Gothic" panose="020B0502020202020204" pitchFamily="34" charset="0"/>
              </a:rPr>
              <a:t> </a:t>
            </a:r>
            <a:r>
              <a:rPr lang="en-GB" sz="2400" b="1">
                <a:solidFill>
                  <a:srgbClr val="F66400"/>
                </a:solidFill>
                <a:latin typeface="Century Gothic" panose="020B0502020202020204" pitchFamily="34" charset="0"/>
              </a:rPr>
              <a:t>event</a:t>
            </a:r>
            <a:r>
              <a:rPr lang="en-GB" sz="240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in Spanish we use adverbs </a:t>
            </a:r>
            <a:r>
              <a:rPr lang="en-GB" sz="2400">
                <a:solidFill>
                  <a:srgbClr val="002060"/>
                </a:solidFill>
                <a:latin typeface="Century Gothic" panose="020B0502020202020204" pitchFamily="34" charset="0"/>
              </a:rPr>
              <a:t>and time </a:t>
            </a:r>
            <a:r>
              <a:rPr lang="en-GB" sz="2400" dirty="0">
                <a:solidFill>
                  <a:srgbClr val="002060"/>
                </a:solidFill>
                <a:latin typeface="Century Gothic" panose="020B0502020202020204" pitchFamily="34" charset="0"/>
              </a:rPr>
              <a:t>markers such as:</a:t>
            </a:r>
          </a:p>
        </p:txBody>
      </p:sp>
      <p:sp>
        <p:nvSpPr>
          <p:cNvPr id="24" name="TextBox 15">
            <a:extLst>
              <a:ext uri="{FF2B5EF4-FFF2-40B4-BE49-F238E27FC236}">
                <a16:creationId xmlns:a16="http://schemas.microsoft.com/office/drawing/2014/main" id="{3B93FF23-40B6-9244-ADA7-3AA6EFAA15CB}"/>
              </a:ext>
            </a:extLst>
          </p:cNvPr>
          <p:cNvSpPr txBox="1"/>
          <p:nvPr/>
        </p:nvSpPr>
        <p:spPr>
          <a:xfrm>
            <a:off x="82285" y="4451712"/>
            <a:ext cx="12873493"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generalmente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normalmente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siempre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los lunes</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nunca</a:t>
            </a:r>
            <a:r>
              <a:rPr lang="en-GB" sz="2400" dirty="0">
                <a:solidFill>
                  <a:srgbClr val="002060"/>
                </a:solidFill>
                <a:latin typeface="Century Gothic" panose="020B0502020202020204" pitchFamily="34" charset="0"/>
              </a:rPr>
              <a:t>, etc.</a:t>
            </a:r>
          </a:p>
        </p:txBody>
      </p:sp>
      <p:sp>
        <p:nvSpPr>
          <p:cNvPr id="25" name="TextBox 15">
            <a:extLst>
              <a:ext uri="{FF2B5EF4-FFF2-40B4-BE49-F238E27FC236}">
                <a16:creationId xmlns:a16="http://schemas.microsoft.com/office/drawing/2014/main" id="{97C201BF-8992-0C4A-AEAB-3719CC873CD9}"/>
              </a:ext>
            </a:extLst>
          </p:cNvPr>
          <p:cNvSpPr txBox="1"/>
          <p:nvPr/>
        </p:nvSpPr>
        <p:spPr>
          <a:xfrm>
            <a:off x="82283" y="5218365"/>
            <a:ext cx="12873493"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With an </a:t>
            </a:r>
            <a:r>
              <a:rPr lang="en-GB" sz="2400" b="1">
                <a:solidFill>
                  <a:srgbClr val="F66400"/>
                </a:solidFill>
                <a:latin typeface="Century Gothic" panose="020B0502020202020204" pitchFamily="34" charset="0"/>
              </a:rPr>
              <a:t>ongoing event</a:t>
            </a:r>
            <a:r>
              <a:rPr lang="en-GB" sz="2400">
                <a:solidFill>
                  <a:srgbClr val="002060"/>
                </a:solidFill>
                <a:latin typeface="Century Gothic" panose="020B0502020202020204" pitchFamily="34" charset="0"/>
              </a:rPr>
              <a:t> we </a:t>
            </a:r>
            <a:r>
              <a:rPr lang="en-GB" sz="2400" dirty="0">
                <a:solidFill>
                  <a:srgbClr val="002060"/>
                </a:solidFill>
                <a:latin typeface="Century Gothic" panose="020B0502020202020204" pitchFamily="34" charset="0"/>
              </a:rPr>
              <a:t>use </a:t>
            </a:r>
            <a:r>
              <a:rPr lang="en-GB" sz="2400">
                <a:solidFill>
                  <a:srgbClr val="002060"/>
                </a:solidFill>
                <a:latin typeface="Century Gothic" panose="020B0502020202020204" pitchFamily="34" charset="0"/>
              </a:rPr>
              <a:t>adverbs and time markers such </a:t>
            </a:r>
            <a:r>
              <a:rPr lang="en-GB" sz="2400" dirty="0">
                <a:solidFill>
                  <a:srgbClr val="002060"/>
                </a:solidFill>
                <a:latin typeface="Century Gothic" panose="020B0502020202020204" pitchFamily="34" charset="0"/>
              </a:rPr>
              <a:t>as:</a:t>
            </a:r>
          </a:p>
        </p:txBody>
      </p:sp>
      <p:sp>
        <p:nvSpPr>
          <p:cNvPr id="26" name="TextBox 15">
            <a:extLst>
              <a:ext uri="{FF2B5EF4-FFF2-40B4-BE49-F238E27FC236}">
                <a16:creationId xmlns:a16="http://schemas.microsoft.com/office/drawing/2014/main" id="{308A913E-2631-D84E-A7D3-61995077EA42}"/>
              </a:ext>
            </a:extLst>
          </p:cNvPr>
          <p:cNvSpPr txBox="1"/>
          <p:nvPr/>
        </p:nvSpPr>
        <p:spPr>
          <a:xfrm>
            <a:off x="82285" y="5680030"/>
            <a:ext cx="10740513"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momento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hoy</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mañana</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tarde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ahora</a:t>
            </a:r>
            <a:r>
              <a:rPr lang="en-GB" sz="2400" dirty="0">
                <a:solidFill>
                  <a:srgbClr val="002060"/>
                </a:solidFill>
                <a:latin typeface="Century Gothic" panose="020B0502020202020204" pitchFamily="34" charset="0"/>
              </a:rPr>
              <a:t>, etc.</a:t>
            </a:r>
          </a:p>
        </p:txBody>
      </p:sp>
      <p:sp>
        <p:nvSpPr>
          <p:cNvPr id="27" name="Rectangle: Rounded Corners 26">
            <a:extLst>
              <a:ext uri="{FF2B5EF4-FFF2-40B4-BE49-F238E27FC236}">
                <a16:creationId xmlns:a16="http://schemas.microsoft.com/office/drawing/2014/main" id="{F1D58E24-72BC-FF45-8256-AE65BBF8220A}"/>
              </a:ext>
            </a:extLst>
          </p:cNvPr>
          <p:cNvSpPr/>
          <p:nvPr/>
        </p:nvSpPr>
        <p:spPr>
          <a:xfrm>
            <a:off x="2616278" y="1905258"/>
            <a:ext cx="1503916" cy="42987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6">
            <a:extLst>
              <a:ext uri="{FF2B5EF4-FFF2-40B4-BE49-F238E27FC236}">
                <a16:creationId xmlns:a16="http://schemas.microsoft.com/office/drawing/2014/main" id="{165083ED-45AA-8E4D-A9B5-09808ABF8810}"/>
              </a:ext>
            </a:extLst>
          </p:cNvPr>
          <p:cNvSpPr/>
          <p:nvPr/>
        </p:nvSpPr>
        <p:spPr>
          <a:xfrm>
            <a:off x="6743768" y="1877848"/>
            <a:ext cx="2458287" cy="42703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6">
            <a:extLst>
              <a:ext uri="{FF2B5EF4-FFF2-40B4-BE49-F238E27FC236}">
                <a16:creationId xmlns:a16="http://schemas.microsoft.com/office/drawing/2014/main" id="{F3F96C2F-34E1-3B41-88A8-29951AA276CD}"/>
              </a:ext>
            </a:extLst>
          </p:cNvPr>
          <p:cNvSpPr/>
          <p:nvPr/>
        </p:nvSpPr>
        <p:spPr>
          <a:xfrm>
            <a:off x="2616278" y="2535146"/>
            <a:ext cx="2873267" cy="42987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26">
            <a:extLst>
              <a:ext uri="{FF2B5EF4-FFF2-40B4-BE49-F238E27FC236}">
                <a16:creationId xmlns:a16="http://schemas.microsoft.com/office/drawing/2014/main" id="{38A80238-75D5-4A47-920B-7272A3A0F1FF}"/>
              </a:ext>
            </a:extLst>
          </p:cNvPr>
          <p:cNvSpPr/>
          <p:nvPr/>
        </p:nvSpPr>
        <p:spPr>
          <a:xfrm>
            <a:off x="8643093" y="2516403"/>
            <a:ext cx="2353943" cy="42987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ular Callout 9">
            <a:extLst>
              <a:ext uri="{FF2B5EF4-FFF2-40B4-BE49-F238E27FC236}">
                <a16:creationId xmlns:a16="http://schemas.microsoft.com/office/drawing/2014/main" id="{8BD9574E-F6BD-499C-BB0A-B7A5ABC967C3}"/>
              </a:ext>
            </a:extLst>
          </p:cNvPr>
          <p:cNvSpPr/>
          <p:nvPr/>
        </p:nvSpPr>
        <p:spPr>
          <a:xfrm>
            <a:off x="9303917" y="3164460"/>
            <a:ext cx="2267911" cy="615247"/>
          </a:xfrm>
          <a:prstGeom prst="wedgeRoundRectCallout">
            <a:avLst>
              <a:gd name="adj1" fmla="val -21456"/>
              <a:gd name="adj2" fmla="val -69084"/>
              <a:gd name="adj3" fmla="val 16667"/>
            </a:avLst>
          </a:prstGeom>
          <a:solidFill>
            <a:schemeClr val="accent5">
              <a:lumMod val="50000"/>
            </a:schemeClr>
          </a:solidFill>
          <a:ln w="28575">
            <a:solidFill>
              <a:srgbClr val="F65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rPr>
              <a:t>ongoing event (in progress)</a:t>
            </a:r>
            <a:endParaRPr lang="en-GB" sz="2000" dirty="0">
              <a:solidFill>
                <a:schemeClr val="bg1"/>
              </a:solidFill>
            </a:endParaRPr>
          </a:p>
        </p:txBody>
      </p:sp>
      <p:sp>
        <p:nvSpPr>
          <p:cNvPr id="30" name="Rounded Rectangular Callout 9">
            <a:extLst>
              <a:ext uri="{FF2B5EF4-FFF2-40B4-BE49-F238E27FC236}">
                <a16:creationId xmlns:a16="http://schemas.microsoft.com/office/drawing/2014/main" id="{8BD9574E-F6BD-499C-BB0A-B7A5ABC967C3}"/>
              </a:ext>
            </a:extLst>
          </p:cNvPr>
          <p:cNvSpPr/>
          <p:nvPr/>
        </p:nvSpPr>
        <p:spPr>
          <a:xfrm>
            <a:off x="9488762" y="1775906"/>
            <a:ext cx="2116335" cy="615247"/>
          </a:xfrm>
          <a:prstGeom prst="wedgeRoundRectCallout">
            <a:avLst>
              <a:gd name="adj1" fmla="val -57836"/>
              <a:gd name="adj2" fmla="val -23232"/>
              <a:gd name="adj3" fmla="val 16667"/>
            </a:avLst>
          </a:prstGeom>
          <a:solidFill>
            <a:schemeClr val="accent5">
              <a:lumMod val="50000"/>
            </a:schemeClr>
          </a:solidFill>
          <a:ln w="28575">
            <a:solidFill>
              <a:srgbClr val="F65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rPr>
              <a:t>routine event</a:t>
            </a:r>
            <a:endParaRPr lang="en-GB" sz="2000" dirty="0">
              <a:solidFill>
                <a:schemeClr val="bg1"/>
              </a:solidFill>
            </a:endParaRPr>
          </a:p>
        </p:txBody>
      </p:sp>
    </p:spTree>
    <p:extLst>
      <p:ext uri="{BB962C8B-B14F-4D97-AF65-F5344CB8AC3E}">
        <p14:creationId xmlns:p14="http://schemas.microsoft.com/office/powerpoint/2010/main" val="29950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7" grpId="0"/>
      <p:bldP spid="22" grpId="0"/>
      <p:bldP spid="25" grpId="0"/>
      <p:bldP spid="27" grpId="0" animBg="1"/>
      <p:bldP spid="28" grpId="0" animBg="1"/>
      <p:bldP spid="29" grpId="0" animBg="1"/>
      <p:bldP spid="32" grpId="0" animBg="1"/>
      <p:bldP spid="1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186913"/>
            <a:ext cx="10206301" cy="543424"/>
          </a:xfrm>
        </p:spPr>
        <p:txBody>
          <a:bodyPr>
            <a:normAutofit/>
          </a:bodyPr>
          <a:lstStyle/>
          <a:p>
            <a:r>
              <a:rPr lang="x-none" sz="2200" b="1" dirty="0">
                <a:solidFill>
                  <a:srgbClr val="002060"/>
                </a:solidFill>
              </a:rPr>
              <a:t>Un día especial en la escuela</a:t>
            </a:r>
          </a:p>
        </p:txBody>
      </p:sp>
      <p:sp>
        <p:nvSpPr>
          <p:cNvPr id="8" name="CuadroTexto 7">
            <a:extLst>
              <a:ext uri="{FF2B5EF4-FFF2-40B4-BE49-F238E27FC236}">
                <a16:creationId xmlns:a16="http://schemas.microsoft.com/office/drawing/2014/main" id="{07594267-680C-BA47-8CB5-95C831922613}"/>
              </a:ext>
            </a:extLst>
          </p:cNvPr>
          <p:cNvSpPr txBox="1"/>
          <p:nvPr/>
        </p:nvSpPr>
        <p:spPr>
          <a:xfrm>
            <a:off x="139270" y="668074"/>
            <a:ext cx="10236630" cy="430887"/>
          </a:xfrm>
          <a:prstGeom prst="rect">
            <a:avLst/>
          </a:prstGeom>
          <a:noFill/>
        </p:spPr>
        <p:txBody>
          <a:bodyPr wrap="square" rtlCol="0">
            <a:spAutoFit/>
          </a:bodyPr>
          <a:lstStyle/>
          <a:p>
            <a:pPr algn="l"/>
            <a:r>
              <a:rPr lang="x-none" sz="2200" dirty="0">
                <a:solidFill>
                  <a:srgbClr val="002060"/>
                </a:solidFill>
              </a:rPr>
              <a:t>Vas a escuchar un audio sobre un día especial en la escuela de Lucía.</a:t>
            </a:r>
          </a:p>
        </p:txBody>
      </p:sp>
      <p:sp>
        <p:nvSpPr>
          <p:cNvPr id="12" name="CuadroTexto 11">
            <a:extLst>
              <a:ext uri="{FF2B5EF4-FFF2-40B4-BE49-F238E27FC236}">
                <a16:creationId xmlns:a16="http://schemas.microsoft.com/office/drawing/2014/main" id="{79642A1C-8EDE-1A49-9FF8-385E66262360}"/>
              </a:ext>
            </a:extLst>
          </p:cNvPr>
          <p:cNvSpPr txBox="1"/>
          <p:nvPr/>
        </p:nvSpPr>
        <p:spPr>
          <a:xfrm>
            <a:off x="139270" y="1096026"/>
            <a:ext cx="11012751" cy="430887"/>
          </a:xfrm>
          <a:prstGeom prst="rect">
            <a:avLst/>
          </a:prstGeom>
          <a:noFill/>
        </p:spPr>
        <p:txBody>
          <a:bodyPr wrap="square" rtlCol="0">
            <a:spAutoFit/>
          </a:bodyPr>
          <a:lstStyle/>
          <a:p>
            <a:pPr algn="l"/>
            <a:r>
              <a:rPr lang="en-GB" sz="2200" dirty="0">
                <a:solidFill>
                  <a:srgbClr val="002060"/>
                </a:solidFill>
              </a:rPr>
              <a:t>Antes</a:t>
            </a:r>
            <a:r>
              <a:rPr lang="en-GB" sz="2200">
                <a:solidFill>
                  <a:srgbClr val="002060"/>
                </a:solidFill>
              </a:rPr>
              <a:t>, l</a:t>
            </a:r>
            <a:r>
              <a:rPr lang="x-none" sz="2200" dirty="0">
                <a:solidFill>
                  <a:srgbClr val="002060"/>
                </a:solidFill>
              </a:rPr>
              <a:t>ee unas partes del audio y marca quién hace cada acción.</a:t>
            </a:r>
          </a:p>
        </p:txBody>
      </p:sp>
      <p:graphicFrame>
        <p:nvGraphicFramePr>
          <p:cNvPr id="10" name="Tabla 10">
            <a:extLst>
              <a:ext uri="{FF2B5EF4-FFF2-40B4-BE49-F238E27FC236}">
                <a16:creationId xmlns:a16="http://schemas.microsoft.com/office/drawing/2014/main" id="{D395C56D-C1D6-A945-A813-3C64B23A2F7C}"/>
              </a:ext>
            </a:extLst>
          </p:cNvPr>
          <p:cNvGraphicFramePr>
            <a:graphicFrameLocks noGrp="1"/>
          </p:cNvGraphicFramePr>
          <p:nvPr>
            <p:extLst>
              <p:ext uri="{D42A27DB-BD31-4B8C-83A1-F6EECF244321}">
                <p14:modId xmlns:p14="http://schemas.microsoft.com/office/powerpoint/2010/main" val="1069516413"/>
              </p:ext>
            </p:extLst>
          </p:nvPr>
        </p:nvGraphicFramePr>
        <p:xfrm>
          <a:off x="396538" y="2914785"/>
          <a:ext cx="7762543" cy="3220784"/>
        </p:xfrm>
        <a:graphic>
          <a:graphicData uri="http://schemas.openxmlformats.org/drawingml/2006/table">
            <a:tbl>
              <a:tblPr firstRow="1" bandRow="1">
                <a:tableStyleId>{5DA37D80-6434-44D0-A028-1B22A696006F}</a:tableStyleId>
              </a:tblPr>
              <a:tblGrid>
                <a:gridCol w="464958">
                  <a:extLst>
                    <a:ext uri="{9D8B030D-6E8A-4147-A177-3AD203B41FA5}">
                      <a16:colId xmlns:a16="http://schemas.microsoft.com/office/drawing/2014/main" val="904545816"/>
                    </a:ext>
                  </a:extLst>
                </a:gridCol>
                <a:gridCol w="4846486">
                  <a:extLst>
                    <a:ext uri="{9D8B030D-6E8A-4147-A177-3AD203B41FA5}">
                      <a16:colId xmlns:a16="http://schemas.microsoft.com/office/drawing/2014/main" val="3870998423"/>
                    </a:ext>
                  </a:extLst>
                </a:gridCol>
                <a:gridCol w="703555">
                  <a:extLst>
                    <a:ext uri="{9D8B030D-6E8A-4147-A177-3AD203B41FA5}">
                      <a16:colId xmlns:a16="http://schemas.microsoft.com/office/drawing/2014/main" val="3428650624"/>
                    </a:ext>
                  </a:extLst>
                </a:gridCol>
                <a:gridCol w="840858">
                  <a:extLst>
                    <a:ext uri="{9D8B030D-6E8A-4147-A177-3AD203B41FA5}">
                      <a16:colId xmlns:a16="http://schemas.microsoft.com/office/drawing/2014/main" val="2627598594"/>
                    </a:ext>
                  </a:extLst>
                </a:gridCol>
                <a:gridCol w="906686">
                  <a:extLst>
                    <a:ext uri="{9D8B030D-6E8A-4147-A177-3AD203B41FA5}">
                      <a16:colId xmlns:a16="http://schemas.microsoft.com/office/drawing/2014/main" val="2214804228"/>
                    </a:ext>
                  </a:extLst>
                </a:gridCol>
              </a:tblGrid>
              <a:tr h="460112">
                <a:tc>
                  <a:txBody>
                    <a:bodyPr/>
                    <a:lstStyle/>
                    <a:p>
                      <a:pPr algn="ctr"/>
                      <a:endParaRPr lang="x-none" sz="2000" dirty="0">
                        <a:solidFill>
                          <a:srgbClr val="002060"/>
                        </a:solidFill>
                      </a:endParaRPr>
                    </a:p>
                  </a:txBody>
                  <a:tcPr/>
                </a:tc>
                <a:tc>
                  <a:txBody>
                    <a:bodyPr/>
                    <a:lstStyle/>
                    <a:p>
                      <a:pPr algn="ctr"/>
                      <a:r>
                        <a:rPr lang="x-none" sz="2000" dirty="0">
                          <a:solidFill>
                            <a:srgbClr val="002060"/>
                          </a:solidFill>
                        </a:rPr>
                        <a:t>Who...</a:t>
                      </a:r>
                    </a:p>
                  </a:txBody>
                  <a:tcPr/>
                </a:tc>
                <a:tc>
                  <a:txBody>
                    <a:bodyPr/>
                    <a:lstStyle/>
                    <a:p>
                      <a:pPr algn="ctr"/>
                      <a:r>
                        <a:rPr lang="x-none" sz="2000" dirty="0">
                          <a:solidFill>
                            <a:srgbClr val="002060"/>
                          </a:solidFill>
                        </a:rPr>
                        <a:t>‘I’</a:t>
                      </a:r>
                    </a:p>
                  </a:txBody>
                  <a:tcPr/>
                </a:tc>
                <a:tc>
                  <a:txBody>
                    <a:bodyPr/>
                    <a:lstStyle/>
                    <a:p>
                      <a:pPr algn="ctr"/>
                      <a:r>
                        <a:rPr lang="x-none" sz="2000" dirty="0">
                          <a:solidFill>
                            <a:srgbClr val="002060"/>
                          </a:solidFill>
                        </a:rPr>
                        <a:t>‘you’</a:t>
                      </a:r>
                    </a:p>
                  </a:txBody>
                  <a:tcPr/>
                </a:tc>
                <a:tc>
                  <a:txBody>
                    <a:bodyPr/>
                    <a:lstStyle/>
                    <a:p>
                      <a:pPr algn="ctr"/>
                      <a:r>
                        <a:rPr lang="x-none" sz="2000" dirty="0">
                          <a:solidFill>
                            <a:srgbClr val="002060"/>
                          </a:solidFill>
                        </a:rPr>
                        <a:t>‘we’</a:t>
                      </a:r>
                    </a:p>
                  </a:txBody>
                  <a:tcPr/>
                </a:tc>
                <a:extLst>
                  <a:ext uri="{0D108BD9-81ED-4DB2-BD59-A6C34878D82A}">
                    <a16:rowId xmlns:a16="http://schemas.microsoft.com/office/drawing/2014/main" val="1251431021"/>
                  </a:ext>
                </a:extLst>
              </a:tr>
              <a:tr h="460112">
                <a:tc>
                  <a:txBody>
                    <a:bodyPr/>
                    <a:lstStyle/>
                    <a:p>
                      <a:pPr algn="ctr"/>
                      <a:r>
                        <a:rPr lang="x-none" sz="2000" b="1" dirty="0">
                          <a:solidFill>
                            <a:srgbClr val="002060"/>
                          </a:solidFill>
                        </a:rPr>
                        <a:t>1</a:t>
                      </a:r>
                    </a:p>
                  </a:txBody>
                  <a:tcPr/>
                </a:tc>
                <a:tc>
                  <a:txBody>
                    <a:bodyPr/>
                    <a:lstStyle/>
                    <a:p>
                      <a:pPr algn="ctr"/>
                      <a:r>
                        <a:rPr lang="x-none" sz="2000">
                          <a:solidFill>
                            <a:srgbClr val="002060"/>
                          </a:solidFill>
                        </a:rPr>
                        <a:t>learns/is </a:t>
                      </a:r>
                      <a:r>
                        <a:rPr lang="x-none" sz="2000" dirty="0">
                          <a:solidFill>
                            <a:srgbClr val="002060"/>
                          </a:solidFill>
                        </a:rPr>
                        <a:t>learning English and art</a:t>
                      </a:r>
                    </a:p>
                  </a:txBody>
                  <a:tcPr/>
                </a:tc>
                <a:tc>
                  <a:txBody>
                    <a:bodyPr/>
                    <a:lstStyle/>
                    <a:p>
                      <a:pPr algn="ctr"/>
                      <a:endParaRPr lang="x-none" sz="2000">
                        <a:solidFill>
                          <a:srgbClr val="002060"/>
                        </a:solidFill>
                      </a:endParaRPr>
                    </a:p>
                  </a:txBody>
                  <a:tcPr/>
                </a:tc>
                <a:tc>
                  <a:txBody>
                    <a:bodyPr/>
                    <a:lstStyle/>
                    <a:p>
                      <a:pPr algn="ctr"/>
                      <a:endParaRPr lang="x-none" sz="2000">
                        <a:solidFill>
                          <a:srgbClr val="002060"/>
                        </a:solidFill>
                      </a:endParaRPr>
                    </a:p>
                  </a:txBody>
                  <a:tcPr/>
                </a:tc>
                <a:tc>
                  <a:txBody>
                    <a:bodyPr/>
                    <a:lstStyle/>
                    <a:p>
                      <a:pPr algn="ctr"/>
                      <a:endParaRPr lang="x-none" sz="2000" dirty="0">
                        <a:solidFill>
                          <a:srgbClr val="002060"/>
                        </a:solidFill>
                      </a:endParaRPr>
                    </a:p>
                  </a:txBody>
                  <a:tcPr/>
                </a:tc>
                <a:extLst>
                  <a:ext uri="{0D108BD9-81ED-4DB2-BD59-A6C34878D82A}">
                    <a16:rowId xmlns:a16="http://schemas.microsoft.com/office/drawing/2014/main" val="1255688958"/>
                  </a:ext>
                </a:extLst>
              </a:tr>
              <a:tr h="460112">
                <a:tc>
                  <a:txBody>
                    <a:bodyPr/>
                    <a:lstStyle/>
                    <a:p>
                      <a:pPr algn="ctr"/>
                      <a:r>
                        <a:rPr lang="x-none" sz="2000" b="1" dirty="0">
                          <a:solidFill>
                            <a:srgbClr val="002060"/>
                          </a:solidFill>
                        </a:rPr>
                        <a:t>2</a:t>
                      </a:r>
                    </a:p>
                  </a:txBody>
                  <a:tcPr/>
                </a:tc>
                <a:tc>
                  <a:txBody>
                    <a:bodyPr/>
                    <a:lstStyle/>
                    <a:p>
                      <a:pPr algn="ctr"/>
                      <a:r>
                        <a:rPr lang="x-none" sz="2000" dirty="0">
                          <a:solidFill>
                            <a:srgbClr val="002060"/>
                          </a:solidFill>
                        </a:rPr>
                        <a:t>starts/is starting a</a:t>
                      </a:r>
                      <a:r>
                        <a:rPr lang="en-GB" sz="2000" dirty="0">
                          <a:solidFill>
                            <a:srgbClr val="002060"/>
                          </a:solidFill>
                        </a:rPr>
                        <a:t>t</a:t>
                      </a:r>
                      <a:r>
                        <a:rPr lang="x-none" sz="2000" dirty="0">
                          <a:solidFill>
                            <a:srgbClr val="002060"/>
                          </a:solidFill>
                        </a:rPr>
                        <a:t> 9</a:t>
                      </a:r>
                    </a:p>
                  </a:txBody>
                  <a:tcPr/>
                </a:tc>
                <a:tc>
                  <a:txBody>
                    <a:bodyPr/>
                    <a:lstStyle/>
                    <a:p>
                      <a:pPr algn="ctr"/>
                      <a:endParaRPr lang="x-none" sz="2000">
                        <a:solidFill>
                          <a:srgbClr val="002060"/>
                        </a:solidFill>
                      </a:endParaRPr>
                    </a:p>
                  </a:txBody>
                  <a:tcPr/>
                </a:tc>
                <a:tc>
                  <a:txBody>
                    <a:bodyPr/>
                    <a:lstStyle/>
                    <a:p>
                      <a:pPr algn="ctr"/>
                      <a:endParaRPr lang="x-none" sz="2000">
                        <a:solidFill>
                          <a:srgbClr val="002060"/>
                        </a:solidFill>
                      </a:endParaRPr>
                    </a:p>
                  </a:txBody>
                  <a:tcPr/>
                </a:tc>
                <a:tc>
                  <a:txBody>
                    <a:bodyPr/>
                    <a:lstStyle/>
                    <a:p>
                      <a:pPr algn="ctr"/>
                      <a:endParaRPr lang="x-none" sz="2000">
                        <a:solidFill>
                          <a:srgbClr val="002060"/>
                        </a:solidFill>
                      </a:endParaRPr>
                    </a:p>
                  </a:txBody>
                  <a:tcPr/>
                </a:tc>
                <a:extLst>
                  <a:ext uri="{0D108BD9-81ED-4DB2-BD59-A6C34878D82A}">
                    <a16:rowId xmlns:a16="http://schemas.microsoft.com/office/drawing/2014/main" val="3701649879"/>
                  </a:ext>
                </a:extLst>
              </a:tr>
              <a:tr h="460112">
                <a:tc>
                  <a:txBody>
                    <a:bodyPr/>
                    <a:lstStyle/>
                    <a:p>
                      <a:pPr algn="ctr"/>
                      <a:r>
                        <a:rPr lang="x-none" sz="2000" b="1" dirty="0">
                          <a:solidFill>
                            <a:srgbClr val="002060"/>
                          </a:solidFill>
                        </a:rPr>
                        <a:t>3</a:t>
                      </a:r>
                    </a:p>
                  </a:txBody>
                  <a:tcPr/>
                </a:tc>
                <a:tc>
                  <a:txBody>
                    <a:bodyPr/>
                    <a:lstStyle/>
                    <a:p>
                      <a:pPr algn="ctr"/>
                      <a:r>
                        <a:rPr lang="es-ES" sz="2000">
                          <a:solidFill>
                            <a:srgbClr val="002060"/>
                          </a:solidFill>
                        </a:rPr>
                        <a:t>puts/is putting the money in the till</a:t>
                      </a:r>
                      <a:endParaRPr lang="x-none" sz="2000" dirty="0">
                        <a:solidFill>
                          <a:srgbClr val="002060"/>
                        </a:solidFill>
                      </a:endParaRPr>
                    </a:p>
                  </a:txBody>
                  <a:tcPr/>
                </a:tc>
                <a:tc>
                  <a:txBody>
                    <a:bodyPr/>
                    <a:lstStyle/>
                    <a:p>
                      <a:pPr algn="ctr"/>
                      <a:endParaRPr lang="x-none" sz="2000">
                        <a:solidFill>
                          <a:srgbClr val="002060"/>
                        </a:solidFill>
                      </a:endParaRPr>
                    </a:p>
                  </a:txBody>
                  <a:tcPr/>
                </a:tc>
                <a:tc>
                  <a:txBody>
                    <a:bodyPr/>
                    <a:lstStyle/>
                    <a:p>
                      <a:pPr algn="ctr"/>
                      <a:endParaRPr lang="x-none" sz="2000">
                        <a:solidFill>
                          <a:srgbClr val="002060"/>
                        </a:solidFill>
                      </a:endParaRPr>
                    </a:p>
                  </a:txBody>
                  <a:tcPr/>
                </a:tc>
                <a:tc>
                  <a:txBody>
                    <a:bodyPr/>
                    <a:lstStyle/>
                    <a:p>
                      <a:pPr algn="ctr"/>
                      <a:endParaRPr lang="x-none" sz="2000" dirty="0">
                        <a:solidFill>
                          <a:srgbClr val="002060"/>
                        </a:solidFill>
                      </a:endParaRPr>
                    </a:p>
                  </a:txBody>
                  <a:tcPr/>
                </a:tc>
                <a:extLst>
                  <a:ext uri="{0D108BD9-81ED-4DB2-BD59-A6C34878D82A}">
                    <a16:rowId xmlns:a16="http://schemas.microsoft.com/office/drawing/2014/main" val="2332290292"/>
                  </a:ext>
                </a:extLst>
              </a:tr>
              <a:tr h="460112">
                <a:tc>
                  <a:txBody>
                    <a:bodyPr/>
                    <a:lstStyle/>
                    <a:p>
                      <a:pPr algn="ctr"/>
                      <a:r>
                        <a:rPr lang="x-none" sz="2000" b="1" dirty="0">
                          <a:solidFill>
                            <a:srgbClr val="002060"/>
                          </a:solidFill>
                        </a:rPr>
                        <a:t>4</a:t>
                      </a:r>
                    </a:p>
                  </a:txBody>
                  <a:tcPr/>
                </a:tc>
                <a:tc>
                  <a:txBody>
                    <a:bodyPr/>
                    <a:lstStyle/>
                    <a:p>
                      <a:pPr algn="ctr"/>
                      <a:r>
                        <a:rPr lang="x-none" sz="2000" dirty="0">
                          <a:solidFill>
                            <a:srgbClr val="002060"/>
                          </a:solidFill>
                        </a:rPr>
                        <a:t>sells/is selling the books</a:t>
                      </a:r>
                    </a:p>
                  </a:txBody>
                  <a:tcPr/>
                </a:tc>
                <a:tc>
                  <a:txBody>
                    <a:bodyPr/>
                    <a:lstStyle/>
                    <a:p>
                      <a:pPr algn="ctr"/>
                      <a:endParaRPr lang="x-none" sz="2000">
                        <a:solidFill>
                          <a:srgbClr val="002060"/>
                        </a:solidFill>
                      </a:endParaRPr>
                    </a:p>
                  </a:txBody>
                  <a:tcPr/>
                </a:tc>
                <a:tc>
                  <a:txBody>
                    <a:bodyPr/>
                    <a:lstStyle/>
                    <a:p>
                      <a:pPr algn="ctr"/>
                      <a:endParaRPr lang="x-none" sz="2000">
                        <a:solidFill>
                          <a:srgbClr val="002060"/>
                        </a:solidFill>
                      </a:endParaRPr>
                    </a:p>
                  </a:txBody>
                  <a:tcPr/>
                </a:tc>
                <a:tc>
                  <a:txBody>
                    <a:bodyPr/>
                    <a:lstStyle/>
                    <a:p>
                      <a:pPr algn="ctr"/>
                      <a:endParaRPr lang="x-none" sz="2000">
                        <a:solidFill>
                          <a:srgbClr val="002060"/>
                        </a:solidFill>
                      </a:endParaRPr>
                    </a:p>
                  </a:txBody>
                  <a:tcPr/>
                </a:tc>
                <a:extLst>
                  <a:ext uri="{0D108BD9-81ED-4DB2-BD59-A6C34878D82A}">
                    <a16:rowId xmlns:a16="http://schemas.microsoft.com/office/drawing/2014/main" val="139300550"/>
                  </a:ext>
                </a:extLst>
              </a:tr>
              <a:tr h="460112">
                <a:tc>
                  <a:txBody>
                    <a:bodyPr/>
                    <a:lstStyle/>
                    <a:p>
                      <a:pPr algn="ctr"/>
                      <a:r>
                        <a:rPr lang="x-none" sz="2000" b="1" dirty="0">
                          <a:solidFill>
                            <a:srgbClr val="002060"/>
                          </a:solidFill>
                        </a:rPr>
                        <a:t>5</a:t>
                      </a:r>
                    </a:p>
                  </a:txBody>
                  <a:tcPr/>
                </a:tc>
                <a:tc>
                  <a:txBody>
                    <a:bodyPr/>
                    <a:lstStyle/>
                    <a:p>
                      <a:pPr algn="ctr"/>
                      <a:r>
                        <a:rPr lang="x-none" sz="2000" dirty="0">
                          <a:solidFill>
                            <a:srgbClr val="002060"/>
                          </a:solidFill>
                        </a:rPr>
                        <a:t>publishes/is publishing a poem</a:t>
                      </a:r>
                    </a:p>
                  </a:txBody>
                  <a:tcPr/>
                </a:tc>
                <a:tc>
                  <a:txBody>
                    <a:bodyPr/>
                    <a:lstStyle/>
                    <a:p>
                      <a:pPr algn="ctr"/>
                      <a:endParaRPr lang="x-none" sz="2000">
                        <a:solidFill>
                          <a:srgbClr val="002060"/>
                        </a:solidFill>
                      </a:endParaRPr>
                    </a:p>
                  </a:txBody>
                  <a:tcPr/>
                </a:tc>
                <a:tc>
                  <a:txBody>
                    <a:bodyPr/>
                    <a:lstStyle/>
                    <a:p>
                      <a:pPr algn="ctr"/>
                      <a:endParaRPr lang="x-none" sz="2000">
                        <a:solidFill>
                          <a:srgbClr val="002060"/>
                        </a:solidFill>
                      </a:endParaRPr>
                    </a:p>
                  </a:txBody>
                  <a:tcPr/>
                </a:tc>
                <a:tc>
                  <a:txBody>
                    <a:bodyPr/>
                    <a:lstStyle/>
                    <a:p>
                      <a:pPr algn="ctr"/>
                      <a:endParaRPr lang="x-none" sz="2000">
                        <a:solidFill>
                          <a:srgbClr val="002060"/>
                        </a:solidFill>
                      </a:endParaRPr>
                    </a:p>
                  </a:txBody>
                  <a:tcPr/>
                </a:tc>
                <a:extLst>
                  <a:ext uri="{0D108BD9-81ED-4DB2-BD59-A6C34878D82A}">
                    <a16:rowId xmlns:a16="http://schemas.microsoft.com/office/drawing/2014/main" val="3084334693"/>
                  </a:ext>
                </a:extLst>
              </a:tr>
              <a:tr h="460112">
                <a:tc>
                  <a:txBody>
                    <a:bodyPr/>
                    <a:lstStyle/>
                    <a:p>
                      <a:pPr algn="ctr"/>
                      <a:r>
                        <a:rPr lang="x-none" sz="2000" b="1" dirty="0">
                          <a:solidFill>
                            <a:srgbClr val="002060"/>
                          </a:solidFill>
                        </a:rPr>
                        <a:t>6</a:t>
                      </a:r>
                    </a:p>
                  </a:txBody>
                  <a:tcPr/>
                </a:tc>
                <a:tc>
                  <a:txBody>
                    <a:bodyPr/>
                    <a:lstStyle/>
                    <a:p>
                      <a:pPr algn="ctr"/>
                      <a:r>
                        <a:rPr lang="x-none" sz="2000" dirty="0">
                          <a:solidFill>
                            <a:srgbClr val="002060"/>
                          </a:solidFill>
                        </a:rPr>
                        <a:t>reads/is reading stories</a:t>
                      </a:r>
                    </a:p>
                  </a:txBody>
                  <a:tcPr/>
                </a:tc>
                <a:tc>
                  <a:txBody>
                    <a:bodyPr/>
                    <a:lstStyle/>
                    <a:p>
                      <a:pPr algn="ctr"/>
                      <a:endParaRPr lang="x-none" sz="2000">
                        <a:solidFill>
                          <a:srgbClr val="002060"/>
                        </a:solidFill>
                      </a:endParaRPr>
                    </a:p>
                  </a:txBody>
                  <a:tcPr/>
                </a:tc>
                <a:tc>
                  <a:txBody>
                    <a:bodyPr/>
                    <a:lstStyle/>
                    <a:p>
                      <a:pPr algn="ctr"/>
                      <a:endParaRPr lang="x-none" sz="2000">
                        <a:solidFill>
                          <a:srgbClr val="002060"/>
                        </a:solidFill>
                      </a:endParaRPr>
                    </a:p>
                  </a:txBody>
                  <a:tcPr/>
                </a:tc>
                <a:tc>
                  <a:txBody>
                    <a:bodyPr/>
                    <a:lstStyle/>
                    <a:p>
                      <a:pPr algn="ctr"/>
                      <a:endParaRPr lang="x-none" sz="2000" dirty="0">
                        <a:solidFill>
                          <a:srgbClr val="002060"/>
                        </a:solidFill>
                      </a:endParaRPr>
                    </a:p>
                  </a:txBody>
                  <a:tcPr/>
                </a:tc>
                <a:extLst>
                  <a:ext uri="{0D108BD9-81ED-4DB2-BD59-A6C34878D82A}">
                    <a16:rowId xmlns:a16="http://schemas.microsoft.com/office/drawing/2014/main" val="788006256"/>
                  </a:ext>
                </a:extLst>
              </a:tr>
            </a:tbl>
          </a:graphicData>
        </a:graphic>
      </p:graphicFrame>
      <p:sp>
        <p:nvSpPr>
          <p:cNvPr id="13" name="Llamada ovalada 12">
            <a:extLst>
              <a:ext uri="{FF2B5EF4-FFF2-40B4-BE49-F238E27FC236}">
                <a16:creationId xmlns:a16="http://schemas.microsoft.com/office/drawing/2014/main" id="{F200555E-EF8D-B740-A77C-8D797C8519DD}"/>
              </a:ext>
            </a:extLst>
          </p:cNvPr>
          <p:cNvSpPr/>
          <p:nvPr/>
        </p:nvSpPr>
        <p:spPr>
          <a:xfrm>
            <a:off x="3970741" y="1745663"/>
            <a:ext cx="3922874" cy="1004733"/>
          </a:xfrm>
          <a:prstGeom prst="wedgeEllipseCallout">
            <a:avLst>
              <a:gd name="adj1" fmla="val 53280"/>
              <a:gd name="adj2" fmla="val -4873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a:t>
            </a:r>
            <a:r>
              <a:rPr lang="x-none" sz="2000">
                <a:solidFill>
                  <a:srgbClr val="002060"/>
                </a:solidFill>
              </a:rPr>
              <a:t>mpezamos </a:t>
            </a:r>
            <a:r>
              <a:rPr lang="x-none" sz="2000" dirty="0">
                <a:solidFill>
                  <a:srgbClr val="002060"/>
                </a:solidFill>
              </a:rPr>
              <a:t>las clases a </a:t>
            </a:r>
            <a:r>
              <a:rPr lang="x-none" sz="2000">
                <a:solidFill>
                  <a:srgbClr val="002060"/>
                </a:solidFill>
              </a:rPr>
              <a:t>las nueve</a:t>
            </a:r>
            <a:r>
              <a:rPr lang="es-ES" sz="2000" dirty="0">
                <a:solidFill>
                  <a:srgbClr val="002060"/>
                </a:solidFill>
              </a:rPr>
              <a:t>.</a:t>
            </a:r>
            <a:endParaRPr lang="x-none" sz="2000" dirty="0">
              <a:solidFill>
                <a:srgbClr val="002060"/>
              </a:solidFill>
            </a:endParaRPr>
          </a:p>
        </p:txBody>
      </p:sp>
      <p:sp>
        <p:nvSpPr>
          <p:cNvPr id="32" name="Llamada ovalada 31">
            <a:extLst>
              <a:ext uri="{FF2B5EF4-FFF2-40B4-BE49-F238E27FC236}">
                <a16:creationId xmlns:a16="http://schemas.microsoft.com/office/drawing/2014/main" id="{F58E40D9-CAE6-4E49-9FAF-FC293CD8B334}"/>
              </a:ext>
            </a:extLst>
          </p:cNvPr>
          <p:cNvSpPr/>
          <p:nvPr/>
        </p:nvSpPr>
        <p:spPr>
          <a:xfrm>
            <a:off x="8573384" y="3925340"/>
            <a:ext cx="3090902" cy="1004733"/>
          </a:xfrm>
          <a:prstGeom prst="wedgeEllipseCallout">
            <a:avLst>
              <a:gd name="adj1" fmla="val -32748"/>
              <a:gd name="adj2" fmla="val 5997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P</a:t>
            </a:r>
            <a:r>
              <a:rPr lang="x-none" sz="2000">
                <a:solidFill>
                  <a:srgbClr val="002060"/>
                </a:solidFill>
              </a:rPr>
              <a:t>ublicas un poema</a:t>
            </a:r>
            <a:r>
              <a:rPr lang="es-ES" sz="2000" dirty="0">
                <a:solidFill>
                  <a:srgbClr val="002060"/>
                </a:solidFill>
              </a:rPr>
              <a:t>.</a:t>
            </a:r>
            <a:endParaRPr lang="x-none" sz="2000" dirty="0">
              <a:solidFill>
                <a:srgbClr val="002060"/>
              </a:solidFill>
            </a:endParaRPr>
          </a:p>
        </p:txBody>
      </p:sp>
      <p:sp>
        <p:nvSpPr>
          <p:cNvPr id="33" name="Llamada ovalada 32">
            <a:extLst>
              <a:ext uri="{FF2B5EF4-FFF2-40B4-BE49-F238E27FC236}">
                <a16:creationId xmlns:a16="http://schemas.microsoft.com/office/drawing/2014/main" id="{E11BCC19-1D69-B548-8599-1D30186A3A9B}"/>
              </a:ext>
            </a:extLst>
          </p:cNvPr>
          <p:cNvSpPr/>
          <p:nvPr/>
        </p:nvSpPr>
        <p:spPr>
          <a:xfrm>
            <a:off x="201224" y="1691302"/>
            <a:ext cx="3581400" cy="1004733"/>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A</a:t>
            </a:r>
            <a:r>
              <a:rPr lang="x-none" sz="2000">
                <a:solidFill>
                  <a:srgbClr val="002060"/>
                </a:solidFill>
              </a:rPr>
              <a:t>prendo </a:t>
            </a:r>
            <a:r>
              <a:rPr lang="x-none" sz="2000" dirty="0">
                <a:solidFill>
                  <a:srgbClr val="002060"/>
                </a:solidFill>
              </a:rPr>
              <a:t>inglés </a:t>
            </a:r>
            <a:r>
              <a:rPr lang="x-none" sz="2000">
                <a:solidFill>
                  <a:srgbClr val="002060"/>
                </a:solidFill>
              </a:rPr>
              <a:t>y arte</a:t>
            </a:r>
            <a:r>
              <a:rPr lang="es-ES" sz="2000" dirty="0">
                <a:solidFill>
                  <a:srgbClr val="002060"/>
                </a:solidFill>
              </a:rPr>
              <a:t>.</a:t>
            </a:r>
            <a:endParaRPr lang="x-none" sz="2000" dirty="0">
              <a:solidFill>
                <a:srgbClr val="002060"/>
              </a:solidFill>
            </a:endParaRPr>
          </a:p>
        </p:txBody>
      </p:sp>
      <p:sp>
        <p:nvSpPr>
          <p:cNvPr id="35" name="Llamada ovalada 34">
            <a:extLst>
              <a:ext uri="{FF2B5EF4-FFF2-40B4-BE49-F238E27FC236}">
                <a16:creationId xmlns:a16="http://schemas.microsoft.com/office/drawing/2014/main" id="{696155CE-2397-4C47-92A5-D712ADD50F30}"/>
              </a:ext>
            </a:extLst>
          </p:cNvPr>
          <p:cNvSpPr/>
          <p:nvPr/>
        </p:nvSpPr>
        <p:spPr>
          <a:xfrm>
            <a:off x="8527641" y="2863464"/>
            <a:ext cx="3128118" cy="1004733"/>
          </a:xfrm>
          <a:prstGeom prst="wedgeEllipseCallout">
            <a:avLst>
              <a:gd name="adj1" fmla="val 56712"/>
              <a:gd name="adj2" fmla="val -4493"/>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V</a:t>
            </a:r>
            <a:r>
              <a:rPr lang="x-none" sz="2000">
                <a:solidFill>
                  <a:srgbClr val="002060"/>
                </a:solidFill>
              </a:rPr>
              <a:t>endes los libros</a:t>
            </a:r>
            <a:r>
              <a:rPr lang="es-ES" sz="2000" dirty="0">
                <a:solidFill>
                  <a:srgbClr val="002060"/>
                </a:solidFill>
              </a:rPr>
              <a:t>.</a:t>
            </a:r>
            <a:endParaRPr lang="x-none" sz="2000" dirty="0">
              <a:solidFill>
                <a:srgbClr val="002060"/>
              </a:solidFill>
            </a:endParaRPr>
          </a:p>
        </p:txBody>
      </p:sp>
      <p:sp>
        <p:nvSpPr>
          <p:cNvPr id="38" name="Llamada ovalada 37">
            <a:extLst>
              <a:ext uri="{FF2B5EF4-FFF2-40B4-BE49-F238E27FC236}">
                <a16:creationId xmlns:a16="http://schemas.microsoft.com/office/drawing/2014/main" id="{6CFB354C-AA8C-8842-B34A-2830E8D7E8C8}"/>
              </a:ext>
            </a:extLst>
          </p:cNvPr>
          <p:cNvSpPr/>
          <p:nvPr/>
        </p:nvSpPr>
        <p:spPr>
          <a:xfrm>
            <a:off x="8328135" y="5118336"/>
            <a:ext cx="3714048" cy="1004733"/>
          </a:xfrm>
          <a:prstGeom prst="wedgeEllipseCallout">
            <a:avLst>
              <a:gd name="adj1" fmla="val 39805"/>
              <a:gd name="adj2" fmla="val 61236"/>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L</a:t>
            </a:r>
            <a:r>
              <a:rPr lang="x-none" sz="2000">
                <a:solidFill>
                  <a:srgbClr val="002060"/>
                </a:solidFill>
              </a:rPr>
              <a:t>eemos </a:t>
            </a:r>
            <a:r>
              <a:rPr lang="x-none" sz="2000" dirty="0">
                <a:solidFill>
                  <a:srgbClr val="002060"/>
                </a:solidFill>
              </a:rPr>
              <a:t>y </a:t>
            </a:r>
            <a:r>
              <a:rPr lang="x-none" sz="2000">
                <a:solidFill>
                  <a:srgbClr val="002060"/>
                </a:solidFill>
              </a:rPr>
              <a:t>escribimos historias</a:t>
            </a:r>
            <a:r>
              <a:rPr lang="es-ES" sz="2000" dirty="0">
                <a:solidFill>
                  <a:srgbClr val="002060"/>
                </a:solidFill>
              </a:rPr>
              <a:t>.</a:t>
            </a:r>
            <a:endParaRPr lang="x-none" sz="2000" dirty="0">
              <a:solidFill>
                <a:srgbClr val="002060"/>
              </a:solidFill>
            </a:endParaRPr>
          </a:p>
        </p:txBody>
      </p:sp>
      <p:sp>
        <p:nvSpPr>
          <p:cNvPr id="39" name="Llamada ovalada 38">
            <a:extLst>
              <a:ext uri="{FF2B5EF4-FFF2-40B4-BE49-F238E27FC236}">
                <a16:creationId xmlns:a16="http://schemas.microsoft.com/office/drawing/2014/main" id="{78B0DAAE-CD17-F144-B52A-BF9624606723}"/>
              </a:ext>
            </a:extLst>
          </p:cNvPr>
          <p:cNvSpPr/>
          <p:nvPr/>
        </p:nvSpPr>
        <p:spPr>
          <a:xfrm>
            <a:off x="8159081" y="1549000"/>
            <a:ext cx="3581400" cy="1004733"/>
          </a:xfrm>
          <a:prstGeom prst="wedgeEllipseCallout">
            <a:avLst>
              <a:gd name="adj1" fmla="val -975"/>
              <a:gd name="adj2" fmla="val -7654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solidFill>
                  <a:srgbClr val="002060"/>
                </a:solidFill>
              </a:rPr>
              <a:t>Pongo el dinero en la caja*.</a:t>
            </a:r>
            <a:endParaRPr lang="x-none" sz="2000" dirty="0">
              <a:solidFill>
                <a:srgbClr val="002060"/>
              </a:solidFill>
            </a:endParaRPr>
          </a:p>
        </p:txBody>
      </p:sp>
      <p:pic>
        <p:nvPicPr>
          <p:cNvPr id="40" name="Picture 2" descr="http://www.clker.com/cliparts/j/p/l/D/8/K/green-tick-md.png">
            <a:extLst>
              <a:ext uri="{FF2B5EF4-FFF2-40B4-BE49-F238E27FC236}">
                <a16:creationId xmlns:a16="http://schemas.microsoft.com/office/drawing/2014/main" id="{3F0AB818-88FB-3249-BB37-D82BA4ED2E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9526" y="3435754"/>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556490FD-1BF4-EF4B-A299-8E4E6C235F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7903" y="3931853"/>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http://www.clker.com/cliparts/j/p/l/D/8/K/green-tick-md.png">
            <a:extLst>
              <a:ext uri="{FF2B5EF4-FFF2-40B4-BE49-F238E27FC236}">
                <a16:creationId xmlns:a16="http://schemas.microsoft.com/office/drawing/2014/main" id="{2BFECCB9-AB51-504D-82B1-C8A415F091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9526" y="4340345"/>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http://www.clker.com/cliparts/j/p/l/D/8/K/green-tick-md.png">
            <a:extLst>
              <a:ext uri="{FF2B5EF4-FFF2-40B4-BE49-F238E27FC236}">
                <a16:creationId xmlns:a16="http://schemas.microsoft.com/office/drawing/2014/main" id="{6BA63FD6-1E2E-0E48-B408-E4530FAEDF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70715" y="4781397"/>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ttp://www.clker.com/cliparts/j/p/l/D/8/K/green-tick-md.png">
            <a:extLst>
              <a:ext uri="{FF2B5EF4-FFF2-40B4-BE49-F238E27FC236}">
                <a16:creationId xmlns:a16="http://schemas.microsoft.com/office/drawing/2014/main" id="{1E5CC58D-0FDE-E04B-89BF-FC7947DDA6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70715" y="5235035"/>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http://www.clker.com/cliparts/j/p/l/D/8/K/green-tick-md.png">
            <a:extLst>
              <a:ext uri="{FF2B5EF4-FFF2-40B4-BE49-F238E27FC236}">
                <a16:creationId xmlns:a16="http://schemas.microsoft.com/office/drawing/2014/main" id="{AE7AAA40-7544-AA40-9EEF-DA71C6B83A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2731" y="5751474"/>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ounded Rectangle 11">
            <a:extLst>
              <a:ext uri="{FF2B5EF4-FFF2-40B4-BE49-F238E27FC236}">
                <a16:creationId xmlns:a16="http://schemas.microsoft.com/office/drawing/2014/main" id="{A316DD52-7894-4A75-969C-CA0645DA2978}"/>
              </a:ext>
            </a:extLst>
          </p:cNvPr>
          <p:cNvSpPr/>
          <p:nvPr/>
        </p:nvSpPr>
        <p:spPr>
          <a:xfrm>
            <a:off x="11134165" y="258166"/>
            <a:ext cx="79397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Rectangle 2"/>
          <p:cNvSpPr/>
          <p:nvPr/>
        </p:nvSpPr>
        <p:spPr>
          <a:xfrm>
            <a:off x="10188958" y="2513776"/>
            <a:ext cx="1824538" cy="369332"/>
          </a:xfrm>
          <a:prstGeom prst="rect">
            <a:avLst/>
          </a:prstGeom>
        </p:spPr>
        <p:txBody>
          <a:bodyPr wrap="none">
            <a:spAutoFit/>
          </a:bodyPr>
          <a:lstStyle/>
          <a:p>
            <a:r>
              <a:rPr lang="es-ES">
                <a:solidFill>
                  <a:srgbClr val="002060"/>
                </a:solidFill>
              </a:rPr>
              <a:t>*caja = box, till</a:t>
            </a:r>
            <a:endParaRPr lang="en-GB"/>
          </a:p>
        </p:txBody>
      </p:sp>
    </p:spTree>
    <p:extLst>
      <p:ext uri="{BB962C8B-B14F-4D97-AF65-F5344CB8AC3E}">
        <p14:creationId xmlns:p14="http://schemas.microsoft.com/office/powerpoint/2010/main" val="3605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186913"/>
            <a:ext cx="10206301" cy="543424"/>
          </a:xfrm>
        </p:spPr>
        <p:txBody>
          <a:bodyPr>
            <a:normAutofit/>
          </a:bodyPr>
          <a:lstStyle/>
          <a:p>
            <a:r>
              <a:rPr lang="x-none" sz="2200" b="1" dirty="0">
                <a:solidFill>
                  <a:srgbClr val="002060"/>
                </a:solidFill>
              </a:rPr>
              <a:t>Un día especial en la escuela</a:t>
            </a:r>
          </a:p>
        </p:txBody>
      </p:sp>
      <p:sp>
        <p:nvSpPr>
          <p:cNvPr id="8" name="CuadroTexto 7">
            <a:extLst>
              <a:ext uri="{FF2B5EF4-FFF2-40B4-BE49-F238E27FC236}">
                <a16:creationId xmlns:a16="http://schemas.microsoft.com/office/drawing/2014/main" id="{07594267-680C-BA47-8CB5-95C831922613}"/>
              </a:ext>
            </a:extLst>
          </p:cNvPr>
          <p:cNvSpPr txBox="1"/>
          <p:nvPr/>
        </p:nvSpPr>
        <p:spPr>
          <a:xfrm>
            <a:off x="139270" y="668074"/>
            <a:ext cx="9559017" cy="430887"/>
          </a:xfrm>
          <a:prstGeom prst="rect">
            <a:avLst/>
          </a:prstGeom>
          <a:noFill/>
        </p:spPr>
        <p:txBody>
          <a:bodyPr wrap="square" rtlCol="0">
            <a:spAutoFit/>
          </a:bodyPr>
          <a:lstStyle/>
          <a:p>
            <a:pPr algn="l"/>
            <a:r>
              <a:rPr lang="x-none" sz="2200" dirty="0">
                <a:solidFill>
                  <a:srgbClr val="002060"/>
                </a:solidFill>
              </a:rPr>
              <a:t>Lucía habla de un día especial en la escuela: el Día del Libro.</a:t>
            </a:r>
          </a:p>
        </p:txBody>
      </p:sp>
      <p:sp>
        <p:nvSpPr>
          <p:cNvPr id="12" name="CuadroTexto 11">
            <a:extLst>
              <a:ext uri="{FF2B5EF4-FFF2-40B4-BE49-F238E27FC236}">
                <a16:creationId xmlns:a16="http://schemas.microsoft.com/office/drawing/2014/main" id="{79642A1C-8EDE-1A49-9FF8-385E66262360}"/>
              </a:ext>
            </a:extLst>
          </p:cNvPr>
          <p:cNvSpPr txBox="1"/>
          <p:nvPr/>
        </p:nvSpPr>
        <p:spPr>
          <a:xfrm>
            <a:off x="139270" y="1096026"/>
            <a:ext cx="11012751" cy="430887"/>
          </a:xfrm>
          <a:prstGeom prst="rect">
            <a:avLst/>
          </a:prstGeom>
          <a:noFill/>
        </p:spPr>
        <p:txBody>
          <a:bodyPr wrap="square" rtlCol="0">
            <a:spAutoFit/>
          </a:bodyPr>
          <a:lstStyle/>
          <a:p>
            <a:pPr algn="l"/>
            <a:r>
              <a:rPr lang="x-none" sz="2200" dirty="0">
                <a:solidFill>
                  <a:srgbClr val="002060"/>
                </a:solidFill>
              </a:rPr>
              <a:t>Escucha y escribe el orden correcto de </a:t>
            </a:r>
            <a:r>
              <a:rPr lang="x-none" sz="2200">
                <a:solidFill>
                  <a:srgbClr val="002060"/>
                </a:solidFill>
              </a:rPr>
              <a:t>las frases. </a:t>
            </a:r>
            <a:endParaRPr lang="x-none" sz="2200" dirty="0">
              <a:solidFill>
                <a:srgbClr val="002060"/>
              </a:solidFill>
            </a:endParaRPr>
          </a:p>
        </p:txBody>
      </p:sp>
      <p:graphicFrame>
        <p:nvGraphicFramePr>
          <p:cNvPr id="2" name="Tabla 2">
            <a:extLst>
              <a:ext uri="{FF2B5EF4-FFF2-40B4-BE49-F238E27FC236}">
                <a16:creationId xmlns:a16="http://schemas.microsoft.com/office/drawing/2014/main" id="{6D0B6A77-1DA7-9D41-B187-7C2135B43C0C}"/>
              </a:ext>
            </a:extLst>
          </p:cNvPr>
          <p:cNvGraphicFramePr>
            <a:graphicFrameLocks noGrp="1"/>
          </p:cNvGraphicFramePr>
          <p:nvPr>
            <p:extLst>
              <p:ext uri="{D42A27DB-BD31-4B8C-83A1-F6EECF244321}">
                <p14:modId xmlns:p14="http://schemas.microsoft.com/office/powerpoint/2010/main" val="618472527"/>
              </p:ext>
            </p:extLst>
          </p:nvPr>
        </p:nvGraphicFramePr>
        <p:xfrm>
          <a:off x="250686" y="1808588"/>
          <a:ext cx="1120914" cy="4207200"/>
        </p:xfrm>
        <a:graphic>
          <a:graphicData uri="http://schemas.openxmlformats.org/drawingml/2006/table">
            <a:tbl>
              <a:tblPr firstRow="1" bandRow="1">
                <a:tableStyleId>{5DA37D80-6434-44D0-A028-1B22A696006F}</a:tableStyleId>
              </a:tblPr>
              <a:tblGrid>
                <a:gridCol w="614023">
                  <a:extLst>
                    <a:ext uri="{9D8B030D-6E8A-4147-A177-3AD203B41FA5}">
                      <a16:colId xmlns:a16="http://schemas.microsoft.com/office/drawing/2014/main" val="2524297801"/>
                    </a:ext>
                  </a:extLst>
                </a:gridCol>
                <a:gridCol w="506891">
                  <a:extLst>
                    <a:ext uri="{9D8B030D-6E8A-4147-A177-3AD203B41FA5}">
                      <a16:colId xmlns:a16="http://schemas.microsoft.com/office/drawing/2014/main" val="462279301"/>
                    </a:ext>
                  </a:extLst>
                </a:gridCol>
              </a:tblGrid>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1</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2870342616"/>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2</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576960863"/>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3</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2291600148"/>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4</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107879504"/>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5</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1044101"/>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6</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3018009062"/>
                  </a:ext>
                </a:extLst>
              </a:tr>
            </a:tbl>
          </a:graphicData>
        </a:graphic>
      </p:graphicFrame>
      <p:pic>
        <p:nvPicPr>
          <p:cNvPr id="5" name="Imagen 4">
            <a:extLst>
              <a:ext uri="{FF2B5EF4-FFF2-40B4-BE49-F238E27FC236}">
                <a16:creationId xmlns:a16="http://schemas.microsoft.com/office/drawing/2014/main" id="{93F17169-13F1-004F-B420-82DA8F508B70}"/>
              </a:ext>
            </a:extLst>
          </p:cNvPr>
          <p:cNvPicPr>
            <a:picLocks noChangeAspect="1"/>
          </p:cNvPicPr>
          <p:nvPr/>
        </p:nvPicPr>
        <p:blipFill rotWithShape="1">
          <a:blip r:embed="rId5" cstate="print">
            <a:clrChange>
              <a:clrFrom>
                <a:srgbClr val="FBF9FA"/>
              </a:clrFrom>
              <a:clrTo>
                <a:srgbClr val="FBF9FA">
                  <a:alpha val="0"/>
                </a:srgbClr>
              </a:clrTo>
            </a:clrChange>
            <a:extLst>
              <a:ext uri="{28A0092B-C50C-407E-A947-70E740481C1C}">
                <a14:useLocalDpi xmlns:a14="http://schemas.microsoft.com/office/drawing/2010/main" val="0"/>
              </a:ext>
            </a:extLst>
          </a:blip>
          <a:srcRect l="7707" r="8088"/>
          <a:stretch/>
        </p:blipFill>
        <p:spPr>
          <a:xfrm>
            <a:off x="8760051" y="201040"/>
            <a:ext cx="2043318" cy="1364954"/>
          </a:xfrm>
          <a:prstGeom prst="rect">
            <a:avLst/>
          </a:prstGeom>
        </p:spPr>
      </p:pic>
      <p:sp>
        <p:nvSpPr>
          <p:cNvPr id="6" name="CuadroTexto 5">
            <a:extLst>
              <a:ext uri="{FF2B5EF4-FFF2-40B4-BE49-F238E27FC236}">
                <a16:creationId xmlns:a16="http://schemas.microsoft.com/office/drawing/2014/main" id="{326336F1-A8F9-024C-9A05-76D1F56E0666}"/>
              </a:ext>
            </a:extLst>
          </p:cNvPr>
          <p:cNvSpPr txBox="1"/>
          <p:nvPr/>
        </p:nvSpPr>
        <p:spPr>
          <a:xfrm>
            <a:off x="925855" y="1943010"/>
            <a:ext cx="365806" cy="430887"/>
          </a:xfrm>
          <a:prstGeom prst="rect">
            <a:avLst/>
          </a:prstGeom>
          <a:noFill/>
        </p:spPr>
        <p:txBody>
          <a:bodyPr wrap="none" rtlCol="0">
            <a:spAutoFit/>
          </a:bodyPr>
          <a:lstStyle/>
          <a:p>
            <a:pPr algn="l"/>
            <a:r>
              <a:rPr lang="es-ES" sz="2200" b="1">
                <a:solidFill>
                  <a:srgbClr val="002060"/>
                </a:solidFill>
              </a:rPr>
              <a:t>c</a:t>
            </a:r>
            <a:endParaRPr lang="x-none" sz="2200" b="1" dirty="0">
              <a:solidFill>
                <a:srgbClr val="002060"/>
              </a:solidFill>
            </a:endParaRPr>
          </a:p>
        </p:txBody>
      </p:sp>
      <p:sp>
        <p:nvSpPr>
          <p:cNvPr id="17" name="CuadroTexto 16">
            <a:extLst>
              <a:ext uri="{FF2B5EF4-FFF2-40B4-BE49-F238E27FC236}">
                <a16:creationId xmlns:a16="http://schemas.microsoft.com/office/drawing/2014/main" id="{A3B1E1C7-C711-A540-9216-6B7E1380E208}"/>
              </a:ext>
            </a:extLst>
          </p:cNvPr>
          <p:cNvSpPr txBox="1"/>
          <p:nvPr/>
        </p:nvSpPr>
        <p:spPr>
          <a:xfrm>
            <a:off x="917308" y="2655572"/>
            <a:ext cx="370614" cy="430887"/>
          </a:xfrm>
          <a:prstGeom prst="rect">
            <a:avLst/>
          </a:prstGeom>
          <a:noFill/>
        </p:spPr>
        <p:txBody>
          <a:bodyPr wrap="none" rtlCol="0">
            <a:spAutoFit/>
          </a:bodyPr>
          <a:lstStyle/>
          <a:p>
            <a:pPr algn="l"/>
            <a:r>
              <a:rPr lang="es-ES" sz="2200" b="1" dirty="0">
                <a:solidFill>
                  <a:srgbClr val="002060"/>
                </a:solidFill>
              </a:rPr>
              <a:t>a</a:t>
            </a:r>
            <a:endParaRPr lang="x-none" sz="2200" b="1" dirty="0">
              <a:solidFill>
                <a:srgbClr val="002060"/>
              </a:solidFill>
            </a:endParaRPr>
          </a:p>
        </p:txBody>
      </p:sp>
      <p:sp>
        <p:nvSpPr>
          <p:cNvPr id="18" name="CuadroTexto 17">
            <a:extLst>
              <a:ext uri="{FF2B5EF4-FFF2-40B4-BE49-F238E27FC236}">
                <a16:creationId xmlns:a16="http://schemas.microsoft.com/office/drawing/2014/main" id="{83E72198-55B4-5042-BFAC-49C04CDAB6E3}"/>
              </a:ext>
            </a:extLst>
          </p:cNvPr>
          <p:cNvSpPr txBox="1"/>
          <p:nvPr/>
        </p:nvSpPr>
        <p:spPr>
          <a:xfrm>
            <a:off x="922116" y="3325298"/>
            <a:ext cx="370614" cy="430887"/>
          </a:xfrm>
          <a:prstGeom prst="rect">
            <a:avLst/>
          </a:prstGeom>
          <a:noFill/>
        </p:spPr>
        <p:txBody>
          <a:bodyPr wrap="none" rtlCol="0">
            <a:spAutoFit/>
          </a:bodyPr>
          <a:lstStyle/>
          <a:p>
            <a:pPr algn="l"/>
            <a:r>
              <a:rPr lang="es-ES" sz="2200" b="1">
                <a:solidFill>
                  <a:srgbClr val="002060"/>
                </a:solidFill>
              </a:rPr>
              <a:t>d</a:t>
            </a:r>
            <a:endParaRPr lang="x-none" sz="2200" b="1" dirty="0">
              <a:solidFill>
                <a:srgbClr val="002060"/>
              </a:solidFill>
            </a:endParaRPr>
          </a:p>
        </p:txBody>
      </p:sp>
      <p:sp>
        <p:nvSpPr>
          <p:cNvPr id="19" name="CuadroTexto 18">
            <a:extLst>
              <a:ext uri="{FF2B5EF4-FFF2-40B4-BE49-F238E27FC236}">
                <a16:creationId xmlns:a16="http://schemas.microsoft.com/office/drawing/2014/main" id="{E000302C-B722-4B40-B271-E2261728BB53}"/>
              </a:ext>
            </a:extLst>
          </p:cNvPr>
          <p:cNvSpPr txBox="1"/>
          <p:nvPr/>
        </p:nvSpPr>
        <p:spPr>
          <a:xfrm>
            <a:off x="922116" y="4037860"/>
            <a:ext cx="365806" cy="430887"/>
          </a:xfrm>
          <a:prstGeom prst="rect">
            <a:avLst/>
          </a:prstGeom>
          <a:noFill/>
        </p:spPr>
        <p:txBody>
          <a:bodyPr wrap="none" rtlCol="0">
            <a:spAutoFit/>
          </a:bodyPr>
          <a:lstStyle/>
          <a:p>
            <a:pPr algn="l"/>
            <a:r>
              <a:rPr lang="es-ES" sz="2200" b="1">
                <a:solidFill>
                  <a:srgbClr val="002060"/>
                </a:solidFill>
              </a:rPr>
              <a:t>e</a:t>
            </a:r>
            <a:endParaRPr lang="x-none" sz="2200" b="1" dirty="0">
              <a:solidFill>
                <a:srgbClr val="002060"/>
              </a:solidFill>
            </a:endParaRPr>
          </a:p>
        </p:txBody>
      </p:sp>
      <p:sp>
        <p:nvSpPr>
          <p:cNvPr id="20" name="CuadroTexto 19">
            <a:extLst>
              <a:ext uri="{FF2B5EF4-FFF2-40B4-BE49-F238E27FC236}">
                <a16:creationId xmlns:a16="http://schemas.microsoft.com/office/drawing/2014/main" id="{9B78A27C-F6FC-A84B-B372-0E29E9A2FC24}"/>
              </a:ext>
            </a:extLst>
          </p:cNvPr>
          <p:cNvSpPr txBox="1"/>
          <p:nvPr/>
        </p:nvSpPr>
        <p:spPr>
          <a:xfrm>
            <a:off x="986714" y="4735308"/>
            <a:ext cx="263214" cy="430887"/>
          </a:xfrm>
          <a:prstGeom prst="rect">
            <a:avLst/>
          </a:prstGeom>
          <a:noFill/>
        </p:spPr>
        <p:txBody>
          <a:bodyPr wrap="none" rtlCol="0">
            <a:spAutoFit/>
          </a:bodyPr>
          <a:lstStyle/>
          <a:p>
            <a:pPr algn="l"/>
            <a:r>
              <a:rPr lang="es-ES" sz="2200" b="1">
                <a:solidFill>
                  <a:srgbClr val="002060"/>
                </a:solidFill>
              </a:rPr>
              <a:t>f</a:t>
            </a:r>
            <a:endParaRPr lang="x-none" sz="2200" b="1" dirty="0">
              <a:solidFill>
                <a:srgbClr val="002060"/>
              </a:solidFill>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11" name="Table 10"/>
          <p:cNvGraphicFramePr>
            <a:graphicFrameLocks noGrp="1"/>
          </p:cNvGraphicFramePr>
          <p:nvPr>
            <p:extLst>
              <p:ext uri="{D42A27DB-BD31-4B8C-83A1-F6EECF244321}">
                <p14:modId xmlns:p14="http://schemas.microsoft.com/office/powerpoint/2010/main" val="2544903702"/>
              </p:ext>
            </p:extLst>
          </p:nvPr>
        </p:nvGraphicFramePr>
        <p:xfrm>
          <a:off x="1604613" y="1808589"/>
          <a:ext cx="7009997" cy="4207200"/>
        </p:xfrm>
        <a:graphic>
          <a:graphicData uri="http://schemas.openxmlformats.org/drawingml/2006/table">
            <a:tbl>
              <a:tblPr firstRow="1" bandRow="1">
                <a:tableStyleId>{5DA37D80-6434-44D0-A028-1B22A696006F}</a:tableStyleId>
              </a:tblPr>
              <a:tblGrid>
                <a:gridCol w="7009997">
                  <a:extLst>
                    <a:ext uri="{9D8B030D-6E8A-4147-A177-3AD203B41FA5}">
                      <a16:colId xmlns:a16="http://schemas.microsoft.com/office/drawing/2014/main" val="2040486032"/>
                    </a:ext>
                  </a:extLst>
                </a:gridCol>
              </a:tblGrid>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a:solidFill>
                            <a:srgbClr val="203864"/>
                          </a:solidFill>
                        </a:rPr>
                        <a:t>a) </a:t>
                      </a:r>
                      <a:r>
                        <a:rPr lang="x-none" sz="2200" b="0">
                          <a:solidFill>
                            <a:srgbClr val="203864"/>
                          </a:solidFill>
                        </a:rPr>
                        <a:t>talks about organi</a:t>
                      </a:r>
                      <a:r>
                        <a:rPr lang="en-GB" sz="2200" b="0">
                          <a:solidFill>
                            <a:srgbClr val="203864"/>
                          </a:solidFill>
                        </a:rPr>
                        <a:t>s</a:t>
                      </a:r>
                      <a:r>
                        <a:rPr lang="x-none" sz="2200" b="0">
                          <a:solidFill>
                            <a:srgbClr val="203864"/>
                          </a:solidFill>
                        </a:rPr>
                        <a:t>ing </a:t>
                      </a:r>
                      <a:r>
                        <a:rPr lang="en-GB" sz="2200" b="0">
                          <a:solidFill>
                            <a:srgbClr val="203864"/>
                          </a:solidFill>
                        </a:rPr>
                        <a:t>something</a:t>
                      </a:r>
                      <a:endParaRPr lang="x-none" sz="2200" b="0" dirty="0">
                        <a:solidFill>
                          <a:srgbClr val="203864"/>
                        </a:solidFill>
                      </a:endParaRPr>
                    </a:p>
                  </a:txBody>
                  <a:tcPr anchor="ctr"/>
                </a:tc>
                <a:extLst>
                  <a:ext uri="{0D108BD9-81ED-4DB2-BD59-A6C34878D82A}">
                    <a16:rowId xmlns:a16="http://schemas.microsoft.com/office/drawing/2014/main" val="2921733130"/>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a:solidFill>
                            <a:srgbClr val="203864"/>
                          </a:solidFill>
                        </a:rPr>
                        <a:t>b) </a:t>
                      </a:r>
                      <a:r>
                        <a:rPr lang="x-none" sz="2200" b="0">
                          <a:solidFill>
                            <a:srgbClr val="203864"/>
                          </a:solidFill>
                        </a:rPr>
                        <a:t>talks about</a:t>
                      </a:r>
                      <a:r>
                        <a:rPr lang="en-GB" sz="2200" b="0" baseline="0">
                          <a:solidFill>
                            <a:srgbClr val="203864"/>
                          </a:solidFill>
                        </a:rPr>
                        <a:t> sharing a piece of writing</a:t>
                      </a:r>
                      <a:endParaRPr lang="x-none" sz="2200" b="0" dirty="0">
                        <a:solidFill>
                          <a:srgbClr val="203864"/>
                        </a:solidFill>
                      </a:endParaRPr>
                    </a:p>
                  </a:txBody>
                  <a:tcPr anchor="ctr"/>
                </a:tc>
                <a:extLst>
                  <a:ext uri="{0D108BD9-81ED-4DB2-BD59-A6C34878D82A}">
                    <a16:rowId xmlns:a16="http://schemas.microsoft.com/office/drawing/2014/main" val="836516442"/>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a:solidFill>
                            <a:srgbClr val="203864"/>
                          </a:solidFill>
                        </a:rPr>
                        <a:t>c) </a:t>
                      </a:r>
                      <a:r>
                        <a:rPr lang="x-none" sz="2200" b="0">
                          <a:solidFill>
                            <a:srgbClr val="203864"/>
                          </a:solidFill>
                        </a:rPr>
                        <a:t>talks about </a:t>
                      </a:r>
                      <a:r>
                        <a:rPr lang="en-GB" sz="2200" b="0">
                          <a:solidFill>
                            <a:srgbClr val="203864"/>
                          </a:solidFill>
                        </a:rPr>
                        <a:t>when classes start</a:t>
                      </a:r>
                      <a:endParaRPr lang="x-none" sz="2200" b="0" dirty="0">
                        <a:solidFill>
                          <a:srgbClr val="203864"/>
                        </a:solidFill>
                      </a:endParaRPr>
                    </a:p>
                  </a:txBody>
                  <a:tcPr anchor="ctr"/>
                </a:tc>
                <a:extLst>
                  <a:ext uri="{0D108BD9-81ED-4DB2-BD59-A6C34878D82A}">
                    <a16:rowId xmlns:a16="http://schemas.microsoft.com/office/drawing/2014/main" val="210974019"/>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a:solidFill>
                            <a:srgbClr val="203864"/>
                          </a:solidFill>
                        </a:rPr>
                        <a:t>d) </a:t>
                      </a:r>
                      <a:r>
                        <a:rPr lang="x-none" sz="2200" b="0">
                          <a:solidFill>
                            <a:srgbClr val="203864"/>
                          </a:solidFill>
                        </a:rPr>
                        <a:t>talks about </a:t>
                      </a:r>
                      <a:r>
                        <a:rPr lang="en-GB" sz="2200" b="0">
                          <a:solidFill>
                            <a:srgbClr val="203864"/>
                          </a:solidFill>
                        </a:rPr>
                        <a:t>some</a:t>
                      </a:r>
                      <a:r>
                        <a:rPr lang="en-GB" sz="2200" b="0" baseline="0">
                          <a:solidFill>
                            <a:srgbClr val="203864"/>
                          </a:solidFill>
                        </a:rPr>
                        <a:t> </a:t>
                      </a:r>
                      <a:r>
                        <a:rPr lang="en-GB" sz="2200" b="0">
                          <a:solidFill>
                            <a:srgbClr val="203864"/>
                          </a:solidFill>
                        </a:rPr>
                        <a:t>school subjects</a:t>
                      </a:r>
                      <a:endParaRPr lang="x-none" sz="2200" b="0" dirty="0">
                        <a:solidFill>
                          <a:srgbClr val="203864"/>
                        </a:solidFill>
                      </a:endParaRPr>
                    </a:p>
                  </a:txBody>
                  <a:tcPr anchor="ctr"/>
                </a:tc>
                <a:extLst>
                  <a:ext uri="{0D108BD9-81ED-4DB2-BD59-A6C34878D82A}">
                    <a16:rowId xmlns:a16="http://schemas.microsoft.com/office/drawing/2014/main" val="1093102478"/>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a:solidFill>
                            <a:srgbClr val="203864"/>
                          </a:solidFill>
                        </a:rPr>
                        <a:t>e) </a:t>
                      </a:r>
                      <a:r>
                        <a:rPr lang="x-none" sz="2200" b="0">
                          <a:solidFill>
                            <a:srgbClr val="203864"/>
                          </a:solidFill>
                        </a:rPr>
                        <a:t>talks about </a:t>
                      </a:r>
                      <a:r>
                        <a:rPr lang="en-GB" sz="2200" b="0">
                          <a:solidFill>
                            <a:srgbClr val="203864"/>
                          </a:solidFill>
                        </a:rPr>
                        <a:t>the</a:t>
                      </a:r>
                      <a:r>
                        <a:rPr lang="en-GB" sz="2200" b="0" baseline="0">
                          <a:solidFill>
                            <a:srgbClr val="203864"/>
                          </a:solidFill>
                        </a:rPr>
                        <a:t> jobs that each person does</a:t>
                      </a:r>
                      <a:endParaRPr lang="x-none" sz="2200" b="0" dirty="0">
                        <a:solidFill>
                          <a:srgbClr val="203864"/>
                        </a:solidFill>
                      </a:endParaRPr>
                    </a:p>
                  </a:txBody>
                  <a:tcPr anchor="ctr"/>
                </a:tc>
                <a:extLst>
                  <a:ext uri="{0D108BD9-81ED-4DB2-BD59-A6C34878D82A}">
                    <a16:rowId xmlns:a16="http://schemas.microsoft.com/office/drawing/2014/main" val="2731305609"/>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a:solidFill>
                            <a:srgbClr val="203864"/>
                          </a:solidFill>
                        </a:rPr>
                        <a:t>f) talks about a</a:t>
                      </a:r>
                      <a:r>
                        <a:rPr lang="en-GB" sz="2200" b="0" baseline="0">
                          <a:solidFill>
                            <a:srgbClr val="203864"/>
                          </a:solidFill>
                        </a:rPr>
                        <a:t> reading and writing</a:t>
                      </a:r>
                      <a:endParaRPr lang="x-none" sz="2200" b="0" dirty="0">
                        <a:solidFill>
                          <a:srgbClr val="203864"/>
                        </a:solidFill>
                      </a:endParaRPr>
                    </a:p>
                  </a:txBody>
                  <a:tcPr anchor="ctr"/>
                </a:tc>
                <a:extLst>
                  <a:ext uri="{0D108BD9-81ED-4DB2-BD59-A6C34878D82A}">
                    <a16:rowId xmlns:a16="http://schemas.microsoft.com/office/drawing/2014/main" val="4017110211"/>
                  </a:ext>
                </a:extLst>
              </a:tr>
            </a:tbl>
          </a:graphicData>
        </a:graphic>
      </p:graphicFrame>
      <p:sp>
        <p:nvSpPr>
          <p:cNvPr id="4" name="Rounded Rectangle 3"/>
          <p:cNvSpPr/>
          <p:nvPr/>
        </p:nvSpPr>
        <p:spPr>
          <a:xfrm>
            <a:off x="237557" y="1646652"/>
            <a:ext cx="7640374" cy="4369136"/>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ervantes-4823925_1920.jpg"/>
          <p:cNvPicPr>
            <a:picLocks noChangeAspect="1"/>
          </p:cNvPicPr>
          <p:nvPr/>
        </p:nvPicPr>
        <p:blipFill rotWithShape="1">
          <a:blip r:embed="rId6" cstate="print">
            <a:extLst>
              <a:ext uri="{28A0092B-C50C-407E-A947-70E740481C1C}">
                <a14:useLocalDpi xmlns:a14="http://schemas.microsoft.com/office/drawing/2010/main" val="0"/>
              </a:ext>
            </a:extLst>
          </a:blip>
          <a:srcRect t="7866" b="4017"/>
          <a:stretch/>
        </p:blipFill>
        <p:spPr>
          <a:xfrm>
            <a:off x="879702" y="3744049"/>
            <a:ext cx="3499367" cy="2268553"/>
          </a:xfrm>
          <a:prstGeom prst="rect">
            <a:avLst/>
          </a:prstGeom>
        </p:spPr>
      </p:pic>
      <p:sp>
        <p:nvSpPr>
          <p:cNvPr id="10" name="TextBox 9"/>
          <p:cNvSpPr txBox="1"/>
          <p:nvPr/>
        </p:nvSpPr>
        <p:spPr>
          <a:xfrm>
            <a:off x="321322" y="1782559"/>
            <a:ext cx="7242873" cy="1938992"/>
          </a:xfrm>
          <a:prstGeom prst="rect">
            <a:avLst/>
          </a:prstGeom>
          <a:noFill/>
        </p:spPr>
        <p:txBody>
          <a:bodyPr wrap="square" rtlCol="0">
            <a:spAutoFit/>
          </a:bodyPr>
          <a:lstStyle/>
          <a:p>
            <a:pPr algn="ctr"/>
            <a:r>
              <a:rPr lang="en-US" sz="2400" b="1" dirty="0">
                <a:solidFill>
                  <a:srgbClr val="002060"/>
                </a:solidFill>
              </a:rPr>
              <a:t>Miguel de Cervantes (1547-1616</a:t>
            </a:r>
            <a:r>
              <a:rPr lang="en-US" sz="2400" dirty="0">
                <a:solidFill>
                  <a:srgbClr val="002060"/>
                </a:solidFill>
              </a:rPr>
              <a:t>)</a:t>
            </a:r>
          </a:p>
          <a:p>
            <a:pPr algn="l"/>
            <a:endParaRPr lang="en-US" sz="2400" dirty="0">
              <a:solidFill>
                <a:srgbClr val="002060"/>
              </a:solidFill>
            </a:endParaRPr>
          </a:p>
          <a:p>
            <a:pPr algn="l"/>
            <a:r>
              <a:rPr lang="en-US" sz="2400" dirty="0">
                <a:solidFill>
                  <a:srgbClr val="002060"/>
                </a:solidFill>
              </a:rPr>
              <a:t>Cervantes </a:t>
            </a:r>
            <a:r>
              <a:rPr lang="en-US" sz="2400" dirty="0" err="1">
                <a:solidFill>
                  <a:srgbClr val="002060"/>
                </a:solidFill>
              </a:rPr>
              <a:t>es</a:t>
            </a:r>
            <a:r>
              <a:rPr lang="en-US" sz="2400" dirty="0">
                <a:solidFill>
                  <a:srgbClr val="002060"/>
                </a:solidFill>
              </a:rPr>
              <a:t> el Shakespeare </a:t>
            </a:r>
            <a:r>
              <a:rPr lang="en-US" sz="2400" dirty="0" err="1">
                <a:solidFill>
                  <a:srgbClr val="002060"/>
                </a:solidFill>
              </a:rPr>
              <a:t>español</a:t>
            </a:r>
            <a:r>
              <a:rPr lang="en-US" sz="2400" dirty="0">
                <a:solidFill>
                  <a:srgbClr val="002060"/>
                </a:solidFill>
              </a:rPr>
              <a:t>, un </a:t>
            </a:r>
            <a:r>
              <a:rPr lang="en-US" sz="2400" dirty="0" err="1">
                <a:solidFill>
                  <a:srgbClr val="002060"/>
                </a:solidFill>
              </a:rPr>
              <a:t>autor</a:t>
            </a:r>
            <a:r>
              <a:rPr lang="en-US" sz="2400" dirty="0">
                <a:solidFill>
                  <a:srgbClr val="002060"/>
                </a:solidFill>
              </a:rPr>
              <a:t> </a:t>
            </a:r>
            <a:r>
              <a:rPr lang="en-US" sz="2400" dirty="0" err="1">
                <a:solidFill>
                  <a:srgbClr val="002060"/>
                </a:solidFill>
              </a:rPr>
              <a:t>muy</a:t>
            </a:r>
            <a:r>
              <a:rPr lang="en-US" sz="2400" dirty="0">
                <a:solidFill>
                  <a:srgbClr val="002060"/>
                </a:solidFill>
              </a:rPr>
              <a:t> </a:t>
            </a:r>
            <a:r>
              <a:rPr lang="en-US" sz="2400" dirty="0" err="1">
                <a:solidFill>
                  <a:srgbClr val="002060"/>
                </a:solidFill>
              </a:rPr>
              <a:t>famoso</a:t>
            </a:r>
            <a:r>
              <a:rPr lang="en-US" sz="2400" dirty="0">
                <a:solidFill>
                  <a:srgbClr val="002060"/>
                </a:solidFill>
              </a:rPr>
              <a:t>. </a:t>
            </a:r>
            <a:r>
              <a:rPr lang="en-US" sz="2400" dirty="0" err="1">
                <a:solidFill>
                  <a:srgbClr val="002060"/>
                </a:solidFill>
              </a:rPr>
              <a:t>Escribió</a:t>
            </a:r>
            <a:r>
              <a:rPr lang="en-US" sz="2400" dirty="0">
                <a:solidFill>
                  <a:srgbClr val="002060"/>
                </a:solidFill>
              </a:rPr>
              <a:t> una </a:t>
            </a:r>
            <a:r>
              <a:rPr lang="en-US" sz="2400" dirty="0" err="1">
                <a:solidFill>
                  <a:srgbClr val="002060"/>
                </a:solidFill>
              </a:rPr>
              <a:t>novela</a:t>
            </a:r>
            <a:r>
              <a:rPr lang="en-US" sz="2400" dirty="0">
                <a:solidFill>
                  <a:srgbClr val="002060"/>
                </a:solidFill>
              </a:rPr>
              <a:t> </a:t>
            </a:r>
            <a:r>
              <a:rPr lang="en-US" sz="2400" dirty="0" err="1">
                <a:solidFill>
                  <a:srgbClr val="002060"/>
                </a:solidFill>
              </a:rPr>
              <a:t>muy</a:t>
            </a:r>
            <a:r>
              <a:rPr lang="en-US" sz="2400" dirty="0">
                <a:solidFill>
                  <a:srgbClr val="002060"/>
                </a:solidFill>
              </a:rPr>
              <a:t> </a:t>
            </a:r>
            <a:r>
              <a:rPr lang="en-US" sz="2400" dirty="0" err="1">
                <a:solidFill>
                  <a:srgbClr val="002060"/>
                </a:solidFill>
              </a:rPr>
              <a:t>conocida</a:t>
            </a:r>
            <a:r>
              <a:rPr lang="en-US" sz="2400" dirty="0">
                <a:solidFill>
                  <a:srgbClr val="002060"/>
                </a:solidFill>
              </a:rPr>
              <a:t>: «Don </a:t>
            </a:r>
            <a:r>
              <a:rPr lang="en-US" sz="2400" dirty="0" err="1">
                <a:solidFill>
                  <a:srgbClr val="002060"/>
                </a:solidFill>
              </a:rPr>
              <a:t>Quijote</a:t>
            </a:r>
            <a:r>
              <a:rPr lang="en-US" sz="2400" dirty="0">
                <a:solidFill>
                  <a:srgbClr val="002060"/>
                </a:solidFill>
              </a:rPr>
              <a:t> de la Mancha». </a:t>
            </a:r>
          </a:p>
        </p:txBody>
      </p:sp>
      <p:pic>
        <p:nvPicPr>
          <p:cNvPr id="1026" name="Picture 2">
            <a:extLst>
              <a:ext uri="{FF2B5EF4-FFF2-40B4-BE49-F238E27FC236}">
                <a16:creationId xmlns:a16="http://schemas.microsoft.com/office/drawing/2014/main" id="{CABBF934-37FE-E140-82A2-451A0B99BCE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974" b="9964"/>
          <a:stretch/>
        </p:blipFill>
        <p:spPr bwMode="auto">
          <a:xfrm>
            <a:off x="4885992" y="3691529"/>
            <a:ext cx="1908875" cy="232107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Slides 19 and 20.wav" descr="Slides 19 and 20.wav">
            <a:hlinkClick r:id="" action="ppaction://media"/>
            <a:extLst>
              <a:ext uri="{FF2B5EF4-FFF2-40B4-BE49-F238E27FC236}">
                <a16:creationId xmlns:a16="http://schemas.microsoft.com/office/drawing/2014/main" id="{03A3C6A0-1720-B145-ABED-8C6DDE06A2E1}"/>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2">
                <a:tint val="45000"/>
                <a:satMod val="400000"/>
              </a:schemeClr>
            </a:duotone>
          </a:blip>
          <a:stretch>
            <a:fillRect/>
          </a:stretch>
        </p:blipFill>
        <p:spPr>
          <a:xfrm>
            <a:off x="10613528" y="1152510"/>
            <a:ext cx="812800" cy="8128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2668" y="3160385"/>
            <a:ext cx="5852172" cy="3291847"/>
          </a:xfrm>
          <a:prstGeom prst="rect">
            <a:avLst/>
          </a:prstGeom>
        </p:spPr>
      </p:pic>
      <p:sp>
        <p:nvSpPr>
          <p:cNvPr id="27" name="CuadroTexto 19">
            <a:extLst>
              <a:ext uri="{FF2B5EF4-FFF2-40B4-BE49-F238E27FC236}">
                <a16:creationId xmlns:a16="http://schemas.microsoft.com/office/drawing/2014/main" id="{9B78A27C-F6FC-A84B-B372-0E29E9A2FC24}"/>
              </a:ext>
            </a:extLst>
          </p:cNvPr>
          <p:cNvSpPr txBox="1"/>
          <p:nvPr/>
        </p:nvSpPr>
        <p:spPr>
          <a:xfrm>
            <a:off x="942110" y="5447870"/>
            <a:ext cx="370614" cy="430887"/>
          </a:xfrm>
          <a:prstGeom prst="rect">
            <a:avLst/>
          </a:prstGeom>
          <a:noFill/>
        </p:spPr>
        <p:txBody>
          <a:bodyPr wrap="none" rtlCol="0">
            <a:spAutoFit/>
          </a:bodyPr>
          <a:lstStyle/>
          <a:p>
            <a:pPr algn="l"/>
            <a:r>
              <a:rPr lang="en-GB" sz="2200" b="1">
                <a:solidFill>
                  <a:srgbClr val="002060"/>
                </a:solidFill>
              </a:rPr>
              <a:t>b</a:t>
            </a:r>
            <a:endParaRPr lang="x-none" sz="2200" b="1" dirty="0">
              <a:solidFill>
                <a:srgbClr val="002060"/>
              </a:solidFill>
            </a:endParaRPr>
          </a:p>
        </p:txBody>
      </p:sp>
      <p:sp>
        <p:nvSpPr>
          <p:cNvPr id="3" name="Llamada ovalada 2">
            <a:extLst>
              <a:ext uri="{FF2B5EF4-FFF2-40B4-BE49-F238E27FC236}">
                <a16:creationId xmlns:a16="http://schemas.microsoft.com/office/drawing/2014/main" id="{DC750A15-1202-4241-AF17-87297E318C03}"/>
              </a:ext>
            </a:extLst>
          </p:cNvPr>
          <p:cNvSpPr/>
          <p:nvPr/>
        </p:nvSpPr>
        <p:spPr>
          <a:xfrm>
            <a:off x="7877931" y="1870793"/>
            <a:ext cx="3754324" cy="1968989"/>
          </a:xfrm>
          <a:prstGeom prst="wedgeEllipseCallout">
            <a:avLst>
              <a:gd name="adj1" fmla="val 8494"/>
              <a:gd name="adj2" fmla="val 6722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002060"/>
                </a:solidFill>
              </a:rPr>
              <a:t>Celebramos el Día del Libro el 23 de abril por autores como Cervantes y Shakespeare.</a:t>
            </a:r>
          </a:p>
        </p:txBody>
      </p:sp>
    </p:spTree>
    <p:extLst>
      <p:ext uri="{BB962C8B-B14F-4D97-AF65-F5344CB8AC3E}">
        <p14:creationId xmlns:p14="http://schemas.microsoft.com/office/powerpoint/2010/main" val="228921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bldLst>
      <p:bldP spid="6" grpId="0"/>
      <p:bldP spid="17" grpId="0"/>
      <p:bldP spid="18" grpId="0"/>
      <p:bldP spid="19" grpId="0"/>
      <p:bldP spid="4"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31893" y="242911"/>
            <a:ext cx="6743518" cy="867129"/>
          </a:xfrm>
        </p:spPr>
        <p:txBody>
          <a:bodyPr>
            <a:normAutofit/>
          </a:bodyPr>
          <a:lstStyle/>
          <a:p>
            <a:r>
              <a:rPr lang="x-none" sz="3200" b="1">
                <a:solidFill>
                  <a:schemeClr val="bg1"/>
                </a:solidFill>
              </a:rPr>
              <a:t>Vocabulario</a:t>
            </a:r>
            <a:r>
              <a:rPr lang="en-GB" sz="3200" b="1">
                <a:solidFill>
                  <a:schemeClr val="bg1"/>
                </a:solidFill>
              </a:rPr>
              <a:t> del año pasado</a:t>
            </a:r>
            <a:endParaRPr lang="x-none" sz="3200" b="1" dirty="0">
              <a:solidFill>
                <a:schemeClr val="bg1"/>
              </a:solidFill>
            </a:endParaRPr>
          </a:p>
        </p:txBody>
      </p:sp>
      <p:sp>
        <p:nvSpPr>
          <p:cNvPr id="10" name="CuadroTexto 9">
            <a:extLst>
              <a:ext uri="{FF2B5EF4-FFF2-40B4-BE49-F238E27FC236}">
                <a16:creationId xmlns:a16="http://schemas.microsoft.com/office/drawing/2014/main" id="{D6943A75-55C8-AE47-B265-AEC4C5B7BFBE}"/>
              </a:ext>
            </a:extLst>
          </p:cNvPr>
          <p:cNvSpPr txBox="1"/>
          <p:nvPr/>
        </p:nvSpPr>
        <p:spPr>
          <a:xfrm>
            <a:off x="478372" y="2049321"/>
            <a:ext cx="2727029"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el d_ _ _ _ _ _</a:t>
            </a:r>
            <a:endParaRPr lang="x-none" sz="3200" dirty="0">
              <a:solidFill>
                <a:srgbClr val="002060"/>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6441461" y="4630594"/>
            <a:ext cx="1794081"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f_ _ _ _ _</a:t>
            </a:r>
            <a:endParaRPr lang="x-none" sz="3200" dirty="0">
              <a:solidFill>
                <a:srgbClr val="002060"/>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7C23D631-7F50-FA47-853F-693D90DE7D0F}"/>
              </a:ext>
            </a:extLst>
          </p:cNvPr>
          <p:cNvSpPr txBox="1"/>
          <p:nvPr/>
        </p:nvSpPr>
        <p:spPr>
          <a:xfrm>
            <a:off x="457157" y="1189748"/>
            <a:ext cx="2860258" cy="584775"/>
          </a:xfrm>
          <a:prstGeom prst="rect">
            <a:avLst/>
          </a:prstGeom>
          <a:noFill/>
        </p:spPr>
        <p:txBody>
          <a:bodyPr wrap="square" rtlCol="0">
            <a:spAutoFit/>
          </a:bodyPr>
          <a:lstStyle/>
          <a:p>
            <a:r>
              <a:rPr lang="es-ES" sz="3200" dirty="0">
                <a:solidFill>
                  <a:srgbClr val="002060"/>
                </a:solidFill>
                <a:latin typeface="Century Gothic" panose="020B0502020202020204" pitchFamily="34" charset="0"/>
              </a:rPr>
              <a:t>la p_ _ _ _ _</a:t>
            </a:r>
            <a:endParaRPr lang="x-none" sz="3200" dirty="0">
              <a:solidFill>
                <a:srgbClr val="002060"/>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580734" y="3777379"/>
            <a:ext cx="2209259"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el i_ _ _ _ _</a:t>
            </a:r>
            <a:endParaRPr lang="x-none" sz="3200" dirty="0">
              <a:solidFill>
                <a:srgbClr val="002060"/>
              </a:solidFill>
              <a:latin typeface="Century Gothic" panose="020B0502020202020204" pitchFamily="34" charset="0"/>
            </a:endParaRPr>
          </a:p>
        </p:txBody>
      </p:sp>
      <p:sp>
        <p:nvSpPr>
          <p:cNvPr id="17" name="CuadroTexto 16">
            <a:extLst>
              <a:ext uri="{FF2B5EF4-FFF2-40B4-BE49-F238E27FC236}">
                <a16:creationId xmlns:a16="http://schemas.microsoft.com/office/drawing/2014/main" id="{103F3B4C-5329-394B-B277-0583760E1305}"/>
              </a:ext>
            </a:extLst>
          </p:cNvPr>
          <p:cNvSpPr txBox="1"/>
          <p:nvPr/>
        </p:nvSpPr>
        <p:spPr>
          <a:xfrm>
            <a:off x="508888" y="2908892"/>
            <a:ext cx="2727029"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la e_ _ _ _ _ _</a:t>
            </a:r>
            <a:endParaRPr lang="x-none" sz="3200" dirty="0">
              <a:solidFill>
                <a:srgbClr val="002060"/>
              </a:solidFill>
              <a:latin typeface="Century Gothic" panose="020B0502020202020204" pitchFamily="34" charset="0"/>
            </a:endParaRPr>
          </a:p>
        </p:txBody>
      </p:sp>
      <p:sp>
        <p:nvSpPr>
          <p:cNvPr id="18" name="CuadroTexto 17">
            <a:extLst>
              <a:ext uri="{FF2B5EF4-FFF2-40B4-BE49-F238E27FC236}">
                <a16:creationId xmlns:a16="http://schemas.microsoft.com/office/drawing/2014/main" id="{D7EB7CA3-5DDF-574F-9150-B18D4067ECD6}"/>
              </a:ext>
            </a:extLst>
          </p:cNvPr>
          <p:cNvSpPr txBox="1"/>
          <p:nvPr/>
        </p:nvSpPr>
        <p:spPr>
          <a:xfrm>
            <a:off x="6347943" y="2765002"/>
            <a:ext cx="3060453"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la p_ _ _ _ _ _ _</a:t>
            </a:r>
            <a:endParaRPr lang="x-none" sz="3200" dirty="0">
              <a:solidFill>
                <a:srgbClr val="002060"/>
              </a:solidFill>
              <a:latin typeface="Century Gothic" panose="020B0502020202020204" pitchFamily="34" charset="0"/>
            </a:endParaRPr>
          </a:p>
        </p:txBody>
      </p:sp>
      <p:sp>
        <p:nvSpPr>
          <p:cNvPr id="32" name="CuadroTexto 11">
            <a:extLst>
              <a:ext uri="{FF2B5EF4-FFF2-40B4-BE49-F238E27FC236}">
                <a16:creationId xmlns:a16="http://schemas.microsoft.com/office/drawing/2014/main" id="{7C23D631-7F50-FA47-853F-693D90DE7D0F}"/>
              </a:ext>
            </a:extLst>
          </p:cNvPr>
          <p:cNvSpPr txBox="1"/>
          <p:nvPr/>
        </p:nvSpPr>
        <p:spPr>
          <a:xfrm>
            <a:off x="457157" y="1189747"/>
            <a:ext cx="197522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 pareja</a:t>
            </a:r>
            <a:endParaRPr lang="x-none" sz="3200" dirty="0">
              <a:solidFill>
                <a:srgbClr val="002060"/>
              </a:solidFill>
              <a:latin typeface="Century Gothic" panose="020B0502020202020204" pitchFamily="34" charset="0"/>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6347943" y="2758007"/>
            <a:ext cx="252665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pregunta</a:t>
            </a:r>
            <a:endParaRPr lang="x-none" sz="3200" dirty="0">
              <a:solidFill>
                <a:srgbClr val="002060"/>
              </a:solidFill>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579901" y="3776565"/>
            <a:ext cx="1760418"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el inglés</a:t>
            </a:r>
            <a:endParaRPr lang="x-none" sz="3200" dirty="0">
              <a:solidFill>
                <a:srgbClr val="002060"/>
              </a:solidFill>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506318" y="4656290"/>
            <a:ext cx="2727029"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la c_ _ _ _ _ _</a:t>
            </a:r>
            <a:endParaRPr lang="x-none" sz="3200" dirty="0">
              <a:solidFill>
                <a:srgbClr val="002060"/>
              </a:solidFill>
              <a:latin typeface="Century Gothic" panose="020B0502020202020204" pitchFamily="34" charset="0"/>
            </a:endParaRPr>
          </a:p>
        </p:txBody>
      </p:sp>
      <p:sp>
        <p:nvSpPr>
          <p:cNvPr id="44" name="CuadroTexto 9">
            <a:extLst>
              <a:ext uri="{FF2B5EF4-FFF2-40B4-BE49-F238E27FC236}">
                <a16:creationId xmlns:a16="http://schemas.microsoft.com/office/drawing/2014/main" id="{D6943A75-55C8-AE47-B265-AEC4C5B7BFBE}"/>
              </a:ext>
            </a:extLst>
          </p:cNvPr>
          <p:cNvSpPr txBox="1"/>
          <p:nvPr/>
        </p:nvSpPr>
        <p:spPr>
          <a:xfrm>
            <a:off x="478372" y="2049321"/>
            <a:ext cx="2271776"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el deporte</a:t>
            </a:r>
            <a:endParaRPr lang="x-none" sz="3200" dirty="0">
              <a:solidFill>
                <a:srgbClr val="002060"/>
              </a:solidFill>
              <a:latin typeface="Century Gothic" panose="020B0502020202020204" pitchFamily="34" charset="0"/>
            </a:endParaRPr>
          </a:p>
        </p:txBody>
      </p:sp>
      <p:sp>
        <p:nvSpPr>
          <p:cNvPr id="46" name="CuadroTexto 17">
            <a:extLst>
              <a:ext uri="{FF2B5EF4-FFF2-40B4-BE49-F238E27FC236}">
                <a16:creationId xmlns:a16="http://schemas.microsoft.com/office/drawing/2014/main" id="{D7EB7CA3-5DDF-574F-9150-B18D4067ECD6}"/>
              </a:ext>
            </a:extLst>
          </p:cNvPr>
          <p:cNvSpPr txBox="1"/>
          <p:nvPr/>
        </p:nvSpPr>
        <p:spPr>
          <a:xfrm>
            <a:off x="6348325" y="1699774"/>
            <a:ext cx="2741456"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la p_ _ _ _ _ _</a:t>
            </a:r>
            <a:endParaRPr lang="x-none" sz="3200" dirty="0">
              <a:solidFill>
                <a:srgbClr val="002060"/>
              </a:solidFill>
              <a:latin typeface="Century Gothic" panose="020B0502020202020204" pitchFamily="34" charset="0"/>
            </a:endParaRPr>
          </a:p>
        </p:txBody>
      </p:sp>
      <p:sp>
        <p:nvSpPr>
          <p:cNvPr id="47" name="CuadroTexto 17">
            <a:extLst>
              <a:ext uri="{FF2B5EF4-FFF2-40B4-BE49-F238E27FC236}">
                <a16:creationId xmlns:a16="http://schemas.microsoft.com/office/drawing/2014/main" id="{D7EB7CA3-5DDF-574F-9150-B18D4067ECD6}"/>
              </a:ext>
            </a:extLst>
          </p:cNvPr>
          <p:cNvSpPr txBox="1"/>
          <p:nvPr/>
        </p:nvSpPr>
        <p:spPr>
          <a:xfrm>
            <a:off x="6347943" y="1700547"/>
            <a:ext cx="2268570"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la palabra</a:t>
            </a:r>
            <a:endParaRPr lang="x-none" sz="3200" dirty="0">
              <a:solidFill>
                <a:srgbClr val="002060"/>
              </a:solidFill>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6441461" y="3688548"/>
            <a:ext cx="1962397"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la t_ _ _ _</a:t>
            </a:r>
            <a:endParaRPr lang="x-none" sz="3200" dirty="0">
              <a:solidFill>
                <a:srgbClr val="002060"/>
              </a:solidFill>
              <a:latin typeface="Century Gothic" panose="020B0502020202020204" pitchFamily="34" charset="0"/>
            </a:endParaRPr>
          </a:p>
        </p:txBody>
      </p:sp>
      <p:sp>
        <p:nvSpPr>
          <p:cNvPr id="49" name="CuadroTexto 17">
            <a:extLst>
              <a:ext uri="{FF2B5EF4-FFF2-40B4-BE49-F238E27FC236}">
                <a16:creationId xmlns:a16="http://schemas.microsoft.com/office/drawing/2014/main" id="{D7EB7CA3-5DDF-574F-9150-B18D4067ECD6}"/>
              </a:ext>
            </a:extLst>
          </p:cNvPr>
          <p:cNvSpPr txBox="1"/>
          <p:nvPr/>
        </p:nvSpPr>
        <p:spPr>
          <a:xfrm>
            <a:off x="6441461" y="3682143"/>
            <a:ext cx="1750800"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la tarea</a:t>
            </a:r>
            <a:endParaRPr lang="x-none" sz="3200" dirty="0">
              <a:solidFill>
                <a:srgbClr val="002060"/>
              </a:solidFill>
              <a:latin typeface="Century Gothic" panose="020B0502020202020204" pitchFamily="34" charset="0"/>
            </a:endParaRPr>
          </a:p>
        </p:txBody>
      </p:sp>
      <p:sp>
        <p:nvSpPr>
          <p:cNvPr id="53" name="CuadroTexto 17">
            <a:extLst>
              <a:ext uri="{FF2B5EF4-FFF2-40B4-BE49-F238E27FC236}">
                <a16:creationId xmlns:a16="http://schemas.microsoft.com/office/drawing/2014/main" id="{D7EB7CA3-5DDF-574F-9150-B18D4067ECD6}"/>
              </a:ext>
            </a:extLst>
          </p:cNvPr>
          <p:cNvSpPr txBox="1"/>
          <p:nvPr/>
        </p:nvSpPr>
        <p:spPr>
          <a:xfrm>
            <a:off x="533640" y="5580350"/>
            <a:ext cx="292419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el s_ _ _ _ _ _ _</a:t>
            </a:r>
            <a:endParaRPr lang="x-none" sz="3200" dirty="0">
              <a:solidFill>
                <a:srgbClr val="002060"/>
              </a:solidFill>
              <a:latin typeface="Century Gothic" panose="020B0502020202020204" pitchFamily="34" charset="0"/>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536501" y="5577900"/>
            <a:ext cx="2101857"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el silencio</a:t>
            </a:r>
            <a:endParaRPr lang="x-none" sz="3200" dirty="0">
              <a:solidFill>
                <a:srgbClr val="002060"/>
              </a:solidFill>
              <a:latin typeface="Century Gothic" panose="020B0502020202020204" pitchFamily="34" charset="0"/>
            </a:endParaRPr>
          </a:p>
        </p:txBody>
      </p:sp>
      <p:sp>
        <p:nvSpPr>
          <p:cNvPr id="3" name="TextBox 2"/>
          <p:cNvSpPr txBox="1"/>
          <p:nvPr/>
        </p:nvSpPr>
        <p:spPr>
          <a:xfrm>
            <a:off x="93598" y="1276083"/>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a:t>
            </a:r>
          </a:p>
        </p:txBody>
      </p:sp>
      <p:sp>
        <p:nvSpPr>
          <p:cNvPr id="55" name="TextBox 54"/>
          <p:cNvSpPr txBox="1"/>
          <p:nvPr/>
        </p:nvSpPr>
        <p:spPr>
          <a:xfrm>
            <a:off x="118961" y="2161918"/>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2.</a:t>
            </a:r>
          </a:p>
        </p:txBody>
      </p:sp>
      <p:sp>
        <p:nvSpPr>
          <p:cNvPr id="56" name="TextBox 55"/>
          <p:cNvSpPr txBox="1"/>
          <p:nvPr/>
        </p:nvSpPr>
        <p:spPr>
          <a:xfrm>
            <a:off x="118961" y="3047753"/>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6441461" y="4635344"/>
            <a:ext cx="1358064"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fuerte</a:t>
            </a:r>
            <a:endParaRPr lang="x-none" sz="3200" dirty="0">
              <a:solidFill>
                <a:srgbClr val="002060"/>
              </a:solidFill>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502955" y="2914912"/>
            <a:ext cx="2230098"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la escuela</a:t>
            </a:r>
            <a:endParaRPr lang="x-none" sz="3200" dirty="0">
              <a:solidFill>
                <a:srgbClr val="002060"/>
              </a:solidFill>
              <a:latin typeface="Century Gothic" panose="020B0502020202020204" pitchFamily="34" charset="0"/>
            </a:endParaRPr>
          </a:p>
        </p:txBody>
      </p:sp>
      <p:sp>
        <p:nvSpPr>
          <p:cNvPr id="59" name="TextBox 58"/>
          <p:cNvSpPr txBox="1"/>
          <p:nvPr/>
        </p:nvSpPr>
        <p:spPr>
          <a:xfrm>
            <a:off x="124244" y="3933588"/>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4.</a:t>
            </a:r>
          </a:p>
        </p:txBody>
      </p:sp>
      <p:sp>
        <p:nvSpPr>
          <p:cNvPr id="60" name="TextBox 59"/>
          <p:cNvSpPr txBox="1"/>
          <p:nvPr/>
        </p:nvSpPr>
        <p:spPr>
          <a:xfrm>
            <a:off x="106606" y="4819423"/>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506318" y="4660602"/>
            <a:ext cx="2153154"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la ciencia</a:t>
            </a:r>
            <a:endParaRPr lang="x-none" sz="3200" dirty="0">
              <a:solidFill>
                <a:srgbClr val="002060"/>
              </a:solidFill>
              <a:latin typeface="Century Gothic" panose="020B0502020202020204" pitchFamily="34" charset="0"/>
            </a:endParaRPr>
          </a:p>
        </p:txBody>
      </p:sp>
      <p:sp>
        <p:nvSpPr>
          <p:cNvPr id="62" name="TextBox 61"/>
          <p:cNvSpPr txBox="1"/>
          <p:nvPr/>
        </p:nvSpPr>
        <p:spPr>
          <a:xfrm>
            <a:off x="179416" y="5705259"/>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6.</a:t>
            </a:r>
          </a:p>
        </p:txBody>
      </p:sp>
      <p:sp>
        <p:nvSpPr>
          <p:cNvPr id="64" name="TextBox 63"/>
          <p:cNvSpPr txBox="1"/>
          <p:nvPr/>
        </p:nvSpPr>
        <p:spPr>
          <a:xfrm>
            <a:off x="5832509" y="825521"/>
            <a:ext cx="714727"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7.</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6393542" y="732437"/>
            <a:ext cx="3365024"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el b_ _ _ _ _ _ _ _</a:t>
            </a:r>
            <a:endParaRPr lang="x-none" sz="3200" dirty="0">
              <a:solidFill>
                <a:srgbClr val="002060"/>
              </a:solidFill>
              <a:latin typeface="Century Gothic" panose="020B0502020202020204" pitchFamily="34" charset="0"/>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6393542" y="726490"/>
            <a:ext cx="2436886" cy="584775"/>
          </a:xfrm>
          <a:prstGeom prst="rect">
            <a:avLst/>
          </a:prstGeom>
          <a:noFill/>
        </p:spPr>
        <p:txBody>
          <a:bodyPr wrap="none" rtlCol="0">
            <a:spAutoFit/>
          </a:bodyPr>
          <a:lstStyle/>
          <a:p>
            <a:r>
              <a:rPr lang="es-ES" sz="3200" dirty="0">
                <a:solidFill>
                  <a:srgbClr val="002060"/>
                </a:solidFill>
                <a:latin typeface="Century Gothic" panose="020B0502020202020204" pitchFamily="34" charset="0"/>
              </a:rPr>
              <a:t>el bolígrafo</a:t>
            </a:r>
            <a:endParaRPr lang="x-none" sz="3200" dirty="0">
              <a:solidFill>
                <a:srgbClr val="002060"/>
              </a:solidFill>
              <a:latin typeface="Century Gothic" panose="020B0502020202020204" pitchFamily="34" charset="0"/>
            </a:endParaRPr>
          </a:p>
        </p:txBody>
      </p:sp>
      <p:sp>
        <p:nvSpPr>
          <p:cNvPr id="67" name="TextBox 66"/>
          <p:cNvSpPr txBox="1"/>
          <p:nvPr/>
        </p:nvSpPr>
        <p:spPr>
          <a:xfrm>
            <a:off x="5832509" y="1799744"/>
            <a:ext cx="68525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8.</a:t>
            </a:r>
          </a:p>
        </p:txBody>
      </p:sp>
      <p:sp>
        <p:nvSpPr>
          <p:cNvPr id="68" name="TextBox 67"/>
          <p:cNvSpPr txBox="1"/>
          <p:nvPr/>
        </p:nvSpPr>
        <p:spPr>
          <a:xfrm>
            <a:off x="5812678" y="3748190"/>
            <a:ext cx="857343"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10.</a:t>
            </a:r>
          </a:p>
        </p:txBody>
      </p:sp>
      <p:sp>
        <p:nvSpPr>
          <p:cNvPr id="69" name="TextBox 68"/>
          <p:cNvSpPr txBox="1"/>
          <p:nvPr/>
        </p:nvSpPr>
        <p:spPr>
          <a:xfrm>
            <a:off x="5922915" y="4722413"/>
            <a:ext cx="714728"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11.</a:t>
            </a:r>
          </a:p>
        </p:txBody>
      </p:sp>
      <p:sp>
        <p:nvSpPr>
          <p:cNvPr id="70" name="TextBox 69"/>
          <p:cNvSpPr txBox="1"/>
          <p:nvPr/>
        </p:nvSpPr>
        <p:spPr>
          <a:xfrm>
            <a:off x="5821772" y="2773967"/>
            <a:ext cx="714728"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9.</a:t>
            </a:r>
          </a:p>
        </p:txBody>
      </p:sp>
      <p:sp>
        <p:nvSpPr>
          <p:cNvPr id="91" name="CuadroTexto 17">
            <a:extLst>
              <a:ext uri="{FF2B5EF4-FFF2-40B4-BE49-F238E27FC236}">
                <a16:creationId xmlns:a16="http://schemas.microsoft.com/office/drawing/2014/main" id="{D04671C5-70DB-B940-B3F4-23F42D5EDC18}"/>
              </a:ext>
            </a:extLst>
          </p:cNvPr>
          <p:cNvSpPr txBox="1"/>
          <p:nvPr/>
        </p:nvSpPr>
        <p:spPr>
          <a:xfrm>
            <a:off x="6547236" y="5573526"/>
            <a:ext cx="198804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entiendo</a:t>
            </a:r>
            <a:endParaRPr lang="x-none" sz="3200" dirty="0">
              <a:solidFill>
                <a:srgbClr val="203864"/>
              </a:solidFill>
              <a:latin typeface="Century Gothic" panose="020B0502020202020204" pitchFamily="34" charset="0"/>
            </a:endParaRPr>
          </a:p>
        </p:txBody>
      </p:sp>
      <p:sp>
        <p:nvSpPr>
          <p:cNvPr id="92" name="CuadroTexto 17">
            <a:extLst>
              <a:ext uri="{FF2B5EF4-FFF2-40B4-BE49-F238E27FC236}">
                <a16:creationId xmlns:a16="http://schemas.microsoft.com/office/drawing/2014/main" id="{44C61F72-A05A-3B4A-AD4B-DF1BBB410B8D}"/>
              </a:ext>
            </a:extLst>
          </p:cNvPr>
          <p:cNvSpPr txBox="1"/>
          <p:nvPr/>
        </p:nvSpPr>
        <p:spPr>
          <a:xfrm>
            <a:off x="6553398" y="5579094"/>
            <a:ext cx="256993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e_ _ _ _ _ _ _</a:t>
            </a:r>
            <a:endParaRPr lang="x-none" sz="3200" dirty="0">
              <a:solidFill>
                <a:srgbClr val="002060"/>
              </a:solidFill>
              <a:latin typeface="Century Gothic" panose="020B0502020202020204" pitchFamily="34" charset="0"/>
            </a:endParaRPr>
          </a:p>
        </p:txBody>
      </p:sp>
      <p:sp>
        <p:nvSpPr>
          <p:cNvPr id="93" name="TextBox 68">
            <a:extLst>
              <a:ext uri="{FF2B5EF4-FFF2-40B4-BE49-F238E27FC236}">
                <a16:creationId xmlns:a16="http://schemas.microsoft.com/office/drawing/2014/main" id="{A0C4EF9B-FB4B-2346-B964-113C481D1BAA}"/>
              </a:ext>
            </a:extLst>
          </p:cNvPr>
          <p:cNvSpPr txBox="1"/>
          <p:nvPr/>
        </p:nvSpPr>
        <p:spPr>
          <a:xfrm>
            <a:off x="5951453" y="5696636"/>
            <a:ext cx="714728"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12.</a:t>
            </a:r>
          </a:p>
        </p:txBody>
      </p:sp>
      <p:pic>
        <p:nvPicPr>
          <p:cNvPr id="1028" name="Picture 4" descr="science class - Clip Art Library">
            <a:extLst>
              <a:ext uri="{FF2B5EF4-FFF2-40B4-BE49-F238E27FC236}">
                <a16:creationId xmlns:a16="http://schemas.microsoft.com/office/drawing/2014/main" id="{C953910E-BC8D-464E-9BFF-1622008AD334}"/>
              </a:ext>
            </a:extLst>
          </p:cNvPr>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3347" y="4458226"/>
            <a:ext cx="1859017" cy="929509"/>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6" descr="quiet clip art - Clip Art Library">
            <a:extLst>
              <a:ext uri="{FF2B5EF4-FFF2-40B4-BE49-F238E27FC236}">
                <a16:creationId xmlns:a16="http://schemas.microsoft.com/office/drawing/2014/main" id="{4E6146E0-F7E0-AC43-A971-F0D7D720D7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6510" y="5443368"/>
            <a:ext cx="695954" cy="83981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8" descr="ballpoint pen clipart - Clip Art Library">
            <a:extLst>
              <a:ext uri="{FF2B5EF4-FFF2-40B4-BE49-F238E27FC236}">
                <a16:creationId xmlns:a16="http://schemas.microsoft.com/office/drawing/2014/main" id="{732A5A4E-2BD1-E04E-B182-6C240206A0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4821" y="825521"/>
            <a:ext cx="709555" cy="63058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0" descr="task clipart - Clip Art Library">
            <a:extLst>
              <a:ext uri="{FF2B5EF4-FFF2-40B4-BE49-F238E27FC236}">
                <a16:creationId xmlns:a16="http://schemas.microsoft.com/office/drawing/2014/main" id="{6E4D2611-D838-0C49-B058-4FABBA1B17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6513" y="3447955"/>
            <a:ext cx="942071" cy="104325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2" descr="Free Female Bodybuilder Silhouette, Download Free Clip Art, Free ...">
            <a:extLst>
              <a:ext uri="{FF2B5EF4-FFF2-40B4-BE49-F238E27FC236}">
                <a16:creationId xmlns:a16="http://schemas.microsoft.com/office/drawing/2014/main" id="{EFAC1FA7-BF33-0A44-8BF5-F627D47768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07398" y="4543043"/>
            <a:ext cx="565482" cy="1172209"/>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CuadroTexto 19">
            <a:extLst>
              <a:ext uri="{FF2B5EF4-FFF2-40B4-BE49-F238E27FC236}">
                <a16:creationId xmlns:a16="http://schemas.microsoft.com/office/drawing/2014/main" id="{44053C83-B61E-0040-B648-626D950BBC7A}"/>
              </a:ext>
            </a:extLst>
          </p:cNvPr>
          <p:cNvSpPr txBox="1"/>
          <p:nvPr/>
        </p:nvSpPr>
        <p:spPr>
          <a:xfrm>
            <a:off x="4748203" y="2014307"/>
            <a:ext cx="1112916" cy="400110"/>
          </a:xfrm>
          <a:prstGeom prst="rect">
            <a:avLst/>
          </a:prstGeom>
          <a:noFill/>
        </p:spPr>
        <p:txBody>
          <a:bodyPr wrap="square" rtlCol="0">
            <a:spAutoFit/>
          </a:bodyPr>
          <a:lstStyle/>
          <a:p>
            <a:pPr algn="l"/>
            <a:r>
              <a:rPr lang="x-none" sz="2000" dirty="0">
                <a:solidFill>
                  <a:srgbClr val="002060"/>
                </a:solidFill>
              </a:rPr>
              <a:t>[sport]</a:t>
            </a:r>
          </a:p>
        </p:txBody>
      </p:sp>
      <p:sp>
        <p:nvSpPr>
          <p:cNvPr id="71" name="CuadroTexto 70">
            <a:extLst>
              <a:ext uri="{FF2B5EF4-FFF2-40B4-BE49-F238E27FC236}">
                <a16:creationId xmlns:a16="http://schemas.microsoft.com/office/drawing/2014/main" id="{3476BFF6-07AD-AB4A-8547-5158B81076AB}"/>
              </a:ext>
            </a:extLst>
          </p:cNvPr>
          <p:cNvSpPr txBox="1"/>
          <p:nvPr/>
        </p:nvSpPr>
        <p:spPr>
          <a:xfrm>
            <a:off x="4716971" y="3140629"/>
            <a:ext cx="1175322" cy="400110"/>
          </a:xfrm>
          <a:prstGeom prst="rect">
            <a:avLst/>
          </a:prstGeom>
          <a:noFill/>
        </p:spPr>
        <p:txBody>
          <a:bodyPr wrap="none" rtlCol="0">
            <a:spAutoFit/>
          </a:bodyPr>
          <a:lstStyle/>
          <a:p>
            <a:pPr algn="l"/>
            <a:r>
              <a:rPr lang="x-none" sz="2000" dirty="0">
                <a:solidFill>
                  <a:srgbClr val="002060"/>
                </a:solidFill>
              </a:rPr>
              <a:t>[school]</a:t>
            </a:r>
          </a:p>
        </p:txBody>
      </p:sp>
      <p:sp>
        <p:nvSpPr>
          <p:cNvPr id="72" name="CuadroTexto 71">
            <a:extLst>
              <a:ext uri="{FF2B5EF4-FFF2-40B4-BE49-F238E27FC236}">
                <a16:creationId xmlns:a16="http://schemas.microsoft.com/office/drawing/2014/main" id="{2959911D-35E3-CB47-8542-041E7915569A}"/>
              </a:ext>
            </a:extLst>
          </p:cNvPr>
          <p:cNvSpPr txBox="1"/>
          <p:nvPr/>
        </p:nvSpPr>
        <p:spPr>
          <a:xfrm>
            <a:off x="4443488" y="5663218"/>
            <a:ext cx="1223412" cy="400110"/>
          </a:xfrm>
          <a:prstGeom prst="rect">
            <a:avLst/>
          </a:prstGeom>
          <a:noFill/>
        </p:spPr>
        <p:txBody>
          <a:bodyPr wrap="none" rtlCol="0">
            <a:spAutoFit/>
          </a:bodyPr>
          <a:lstStyle/>
          <a:p>
            <a:pPr algn="l"/>
            <a:r>
              <a:rPr lang="x-none" sz="2000" dirty="0">
                <a:solidFill>
                  <a:srgbClr val="002060"/>
                </a:solidFill>
              </a:rPr>
              <a:t>[silence]</a:t>
            </a:r>
          </a:p>
        </p:txBody>
      </p:sp>
      <p:sp>
        <p:nvSpPr>
          <p:cNvPr id="73" name="CuadroTexto 72">
            <a:extLst>
              <a:ext uri="{FF2B5EF4-FFF2-40B4-BE49-F238E27FC236}">
                <a16:creationId xmlns:a16="http://schemas.microsoft.com/office/drawing/2014/main" id="{7C2DC82F-5279-2B4E-880C-AB0A5F473E16}"/>
              </a:ext>
            </a:extLst>
          </p:cNvPr>
          <p:cNvSpPr txBox="1"/>
          <p:nvPr/>
        </p:nvSpPr>
        <p:spPr>
          <a:xfrm>
            <a:off x="10720631" y="834507"/>
            <a:ext cx="862737" cy="400110"/>
          </a:xfrm>
          <a:prstGeom prst="rect">
            <a:avLst/>
          </a:prstGeom>
          <a:noFill/>
        </p:spPr>
        <p:txBody>
          <a:bodyPr wrap="none" rtlCol="0">
            <a:spAutoFit/>
          </a:bodyPr>
          <a:lstStyle/>
          <a:p>
            <a:pPr algn="l"/>
            <a:r>
              <a:rPr lang="x-none" sz="2000" dirty="0">
                <a:solidFill>
                  <a:srgbClr val="002060"/>
                </a:solidFill>
              </a:rPr>
              <a:t>[pen]</a:t>
            </a:r>
          </a:p>
        </p:txBody>
      </p:sp>
      <p:sp>
        <p:nvSpPr>
          <p:cNvPr id="74" name="CuadroTexto 73">
            <a:extLst>
              <a:ext uri="{FF2B5EF4-FFF2-40B4-BE49-F238E27FC236}">
                <a16:creationId xmlns:a16="http://schemas.microsoft.com/office/drawing/2014/main" id="{F364E755-615C-5642-A44E-1BA1551CCA8C}"/>
              </a:ext>
            </a:extLst>
          </p:cNvPr>
          <p:cNvSpPr txBox="1"/>
          <p:nvPr/>
        </p:nvSpPr>
        <p:spPr>
          <a:xfrm>
            <a:off x="9408396" y="4804015"/>
            <a:ext cx="1125629" cy="400110"/>
          </a:xfrm>
          <a:prstGeom prst="rect">
            <a:avLst/>
          </a:prstGeom>
          <a:noFill/>
        </p:spPr>
        <p:txBody>
          <a:bodyPr wrap="none" rtlCol="0">
            <a:spAutoFit/>
          </a:bodyPr>
          <a:lstStyle/>
          <a:p>
            <a:pPr algn="l"/>
            <a:r>
              <a:rPr lang="x-none" sz="2000" dirty="0">
                <a:solidFill>
                  <a:srgbClr val="002060"/>
                </a:solidFill>
              </a:rPr>
              <a:t>[strong]</a:t>
            </a:r>
          </a:p>
        </p:txBody>
      </p:sp>
      <p:pic>
        <p:nvPicPr>
          <p:cNvPr id="2050" name="Picture 2" descr="National Secondary School Free content Clip art - Fun Angel ...">
            <a:extLst>
              <a:ext uri="{FF2B5EF4-FFF2-40B4-BE49-F238E27FC236}">
                <a16:creationId xmlns:a16="http://schemas.microsoft.com/office/drawing/2014/main" id="{E1F70B34-B6F3-894E-969D-6EAD20BC970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43345" y="2927659"/>
            <a:ext cx="1344146" cy="776817"/>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Free Sport, Download Free Clip Art, Free Clip Art on Clipart Library">
            <a:extLst>
              <a:ext uri="{FF2B5EF4-FFF2-40B4-BE49-F238E27FC236}">
                <a16:creationId xmlns:a16="http://schemas.microsoft.com/office/drawing/2014/main" id="{F33FF948-BCD5-E144-9950-211A457AF3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3299" y="1770714"/>
            <a:ext cx="1487616" cy="102116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CuadroTexto 20">
            <a:extLst>
              <a:ext uri="{FF2B5EF4-FFF2-40B4-BE49-F238E27FC236}">
                <a16:creationId xmlns:a16="http://schemas.microsoft.com/office/drawing/2014/main" id="{83C9CA15-1106-7541-982F-A2E77F9D6051}"/>
              </a:ext>
            </a:extLst>
          </p:cNvPr>
          <p:cNvSpPr txBox="1"/>
          <p:nvPr/>
        </p:nvSpPr>
        <p:spPr>
          <a:xfrm>
            <a:off x="9408396" y="1555802"/>
            <a:ext cx="1425390" cy="707886"/>
          </a:xfrm>
          <a:prstGeom prst="rect">
            <a:avLst/>
          </a:prstGeom>
          <a:noFill/>
        </p:spPr>
        <p:txBody>
          <a:bodyPr wrap="none" rtlCol="0">
            <a:spAutoFit/>
          </a:bodyPr>
          <a:lstStyle/>
          <a:p>
            <a:pPr algn="l"/>
            <a:r>
              <a:rPr lang="x-none" sz="4000" b="1" dirty="0">
                <a:solidFill>
                  <a:schemeClr val="accent2"/>
                </a:solidFill>
              </a:rPr>
              <a:t>word</a:t>
            </a:r>
          </a:p>
        </p:txBody>
      </p:sp>
      <p:sp>
        <p:nvSpPr>
          <p:cNvPr id="22" name="CuadroTexto 21">
            <a:extLst>
              <a:ext uri="{FF2B5EF4-FFF2-40B4-BE49-F238E27FC236}">
                <a16:creationId xmlns:a16="http://schemas.microsoft.com/office/drawing/2014/main" id="{6CA67A5A-43B2-454C-AACF-408101A9871D}"/>
              </a:ext>
            </a:extLst>
          </p:cNvPr>
          <p:cNvSpPr txBox="1"/>
          <p:nvPr/>
        </p:nvSpPr>
        <p:spPr>
          <a:xfrm>
            <a:off x="9527958" y="2688529"/>
            <a:ext cx="2085827" cy="646331"/>
          </a:xfrm>
          <a:prstGeom prst="rect">
            <a:avLst/>
          </a:prstGeom>
          <a:noFill/>
        </p:spPr>
        <p:txBody>
          <a:bodyPr wrap="none" rtlCol="0">
            <a:spAutoFit/>
          </a:bodyPr>
          <a:lstStyle/>
          <a:p>
            <a:pPr algn="l"/>
            <a:r>
              <a:rPr lang="x-none" sz="3600" b="1" dirty="0">
                <a:solidFill>
                  <a:srgbClr val="7030A0"/>
                </a:solidFill>
              </a:rPr>
              <a:t>question</a:t>
            </a:r>
          </a:p>
        </p:txBody>
      </p:sp>
      <p:sp>
        <p:nvSpPr>
          <p:cNvPr id="23" name="CuadroTexto 22">
            <a:extLst>
              <a:ext uri="{FF2B5EF4-FFF2-40B4-BE49-F238E27FC236}">
                <a16:creationId xmlns:a16="http://schemas.microsoft.com/office/drawing/2014/main" id="{56B58672-6B0C-9046-A635-9BFA0058D9F0}"/>
              </a:ext>
            </a:extLst>
          </p:cNvPr>
          <p:cNvSpPr txBox="1"/>
          <p:nvPr/>
        </p:nvSpPr>
        <p:spPr>
          <a:xfrm>
            <a:off x="9344866" y="5675478"/>
            <a:ext cx="2667718" cy="584775"/>
          </a:xfrm>
          <a:prstGeom prst="rect">
            <a:avLst/>
          </a:prstGeom>
          <a:noFill/>
        </p:spPr>
        <p:txBody>
          <a:bodyPr wrap="none" rtlCol="0">
            <a:spAutoFit/>
          </a:bodyPr>
          <a:lstStyle/>
          <a:p>
            <a:pPr algn="l"/>
            <a:r>
              <a:rPr lang="x-none" sz="3200" b="1" dirty="0">
                <a:solidFill>
                  <a:srgbClr val="00B050"/>
                </a:solidFill>
              </a:rPr>
              <a:t>I understand</a:t>
            </a:r>
          </a:p>
        </p:txBody>
      </p:sp>
      <p:sp>
        <p:nvSpPr>
          <p:cNvPr id="24" name="CuadroTexto 23">
            <a:extLst>
              <a:ext uri="{FF2B5EF4-FFF2-40B4-BE49-F238E27FC236}">
                <a16:creationId xmlns:a16="http://schemas.microsoft.com/office/drawing/2014/main" id="{D08346F0-10B2-A14C-B1DF-7E355F39F875}"/>
              </a:ext>
            </a:extLst>
          </p:cNvPr>
          <p:cNvSpPr txBox="1"/>
          <p:nvPr/>
        </p:nvSpPr>
        <p:spPr>
          <a:xfrm>
            <a:off x="3598186" y="1109092"/>
            <a:ext cx="1051891" cy="646331"/>
          </a:xfrm>
          <a:prstGeom prst="rect">
            <a:avLst/>
          </a:prstGeom>
          <a:noFill/>
        </p:spPr>
        <p:txBody>
          <a:bodyPr wrap="none" rtlCol="0">
            <a:spAutoFit/>
          </a:bodyPr>
          <a:lstStyle/>
          <a:p>
            <a:pPr algn="l"/>
            <a:r>
              <a:rPr lang="x-none" sz="3600" b="1" dirty="0">
                <a:solidFill>
                  <a:srgbClr val="3A48FB"/>
                </a:solidFill>
              </a:rPr>
              <a:t>pair</a:t>
            </a:r>
          </a:p>
        </p:txBody>
      </p:sp>
      <p:sp>
        <p:nvSpPr>
          <p:cNvPr id="25" name="CuadroTexto 24">
            <a:extLst>
              <a:ext uri="{FF2B5EF4-FFF2-40B4-BE49-F238E27FC236}">
                <a16:creationId xmlns:a16="http://schemas.microsoft.com/office/drawing/2014/main" id="{98069228-5C15-A24F-9BC4-B6833AD19880}"/>
              </a:ext>
            </a:extLst>
          </p:cNvPr>
          <p:cNvSpPr txBox="1"/>
          <p:nvPr/>
        </p:nvSpPr>
        <p:spPr>
          <a:xfrm>
            <a:off x="3058678" y="3794460"/>
            <a:ext cx="1709122" cy="646331"/>
          </a:xfrm>
          <a:prstGeom prst="rect">
            <a:avLst/>
          </a:prstGeom>
          <a:noFill/>
        </p:spPr>
        <p:txBody>
          <a:bodyPr wrap="none" rtlCol="0">
            <a:spAutoFit/>
          </a:bodyPr>
          <a:lstStyle/>
          <a:p>
            <a:pPr algn="l"/>
            <a:r>
              <a:rPr lang="x-none" sz="3600" b="1" dirty="0">
                <a:solidFill>
                  <a:srgbClr val="E255F9"/>
                </a:solidFill>
              </a:rPr>
              <a:t>English</a:t>
            </a:r>
          </a:p>
        </p:txBody>
      </p:sp>
      <p:sp>
        <p:nvSpPr>
          <p:cNvPr id="63" name="Title 2">
            <a:extLst>
              <a:ext uri="{FF2B5EF4-FFF2-40B4-BE49-F238E27FC236}">
                <a16:creationId xmlns:a16="http://schemas.microsoft.com/office/drawing/2014/main" id="{E1542AEB-4399-5A4E-A3B3-B518BF1BC6EA}"/>
              </a:ext>
            </a:extLst>
          </p:cNvPr>
          <p:cNvSpPr txBox="1">
            <a:spLocks/>
          </p:cNvSpPr>
          <p:nvPr/>
        </p:nvSpPr>
        <p:spPr>
          <a:xfrm>
            <a:off x="10466526" y="286834"/>
            <a:ext cx="1588616" cy="3404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6"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9512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92"/>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P spid="18" grpId="0"/>
      <p:bldP spid="32" grpId="0"/>
      <p:bldP spid="39" grpId="0"/>
      <p:bldP spid="40" grpId="0"/>
      <p:bldP spid="42" grpId="0"/>
      <p:bldP spid="44" grpId="0"/>
      <p:bldP spid="46" grpId="0"/>
      <p:bldP spid="47" grpId="0"/>
      <p:bldP spid="48" grpId="0"/>
      <p:bldP spid="49" grpId="0"/>
      <p:bldP spid="53" grpId="0"/>
      <p:bldP spid="54" grpId="0"/>
      <p:bldP spid="57" grpId="0"/>
      <p:bldP spid="58" grpId="0"/>
      <p:bldP spid="61" grpId="0"/>
      <p:bldP spid="65" grpId="0"/>
      <p:bldP spid="66" grpId="0"/>
      <p:bldP spid="91" grpId="0"/>
      <p:bldP spid="9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8" y="113740"/>
            <a:ext cx="10206301" cy="543424"/>
          </a:xfrm>
        </p:spPr>
        <p:txBody>
          <a:bodyPr>
            <a:normAutofit/>
          </a:bodyPr>
          <a:lstStyle/>
          <a:p>
            <a:r>
              <a:rPr lang="x-none" sz="2200" b="1" dirty="0">
                <a:solidFill>
                  <a:srgbClr val="002060"/>
                </a:solidFill>
              </a:rPr>
              <a:t>Un día especial en la escuela</a:t>
            </a:r>
          </a:p>
        </p:txBody>
      </p:sp>
      <p:graphicFrame>
        <p:nvGraphicFramePr>
          <p:cNvPr id="3" name="Tabla 8">
            <a:extLst>
              <a:ext uri="{FF2B5EF4-FFF2-40B4-BE49-F238E27FC236}">
                <a16:creationId xmlns:a16="http://schemas.microsoft.com/office/drawing/2014/main" id="{4F21B6D2-6721-9645-9D8E-20E0A2C5A299}"/>
              </a:ext>
            </a:extLst>
          </p:cNvPr>
          <p:cNvGraphicFramePr>
            <a:graphicFrameLocks noGrp="1"/>
          </p:cNvGraphicFramePr>
          <p:nvPr>
            <p:extLst>
              <p:ext uri="{D42A27DB-BD31-4B8C-83A1-F6EECF244321}">
                <p14:modId xmlns:p14="http://schemas.microsoft.com/office/powerpoint/2010/main" val="2946824330"/>
              </p:ext>
            </p:extLst>
          </p:nvPr>
        </p:nvGraphicFramePr>
        <p:xfrm>
          <a:off x="244184" y="958709"/>
          <a:ext cx="7786592" cy="5267955"/>
        </p:xfrm>
        <a:graphic>
          <a:graphicData uri="http://schemas.openxmlformats.org/drawingml/2006/table">
            <a:tbl>
              <a:tblPr firstRow="1" bandRow="1">
                <a:tableStyleId>{5DA37D80-6434-44D0-A028-1B22A696006F}</a:tableStyleId>
              </a:tblPr>
              <a:tblGrid>
                <a:gridCol w="417414">
                  <a:extLst>
                    <a:ext uri="{9D8B030D-6E8A-4147-A177-3AD203B41FA5}">
                      <a16:colId xmlns:a16="http://schemas.microsoft.com/office/drawing/2014/main" val="975241638"/>
                    </a:ext>
                  </a:extLst>
                </a:gridCol>
                <a:gridCol w="3479856">
                  <a:extLst>
                    <a:ext uri="{9D8B030D-6E8A-4147-A177-3AD203B41FA5}">
                      <a16:colId xmlns:a16="http://schemas.microsoft.com/office/drawing/2014/main" val="3556138561"/>
                    </a:ext>
                  </a:extLst>
                </a:gridCol>
                <a:gridCol w="3889322">
                  <a:extLst>
                    <a:ext uri="{9D8B030D-6E8A-4147-A177-3AD203B41FA5}">
                      <a16:colId xmlns:a16="http://schemas.microsoft.com/office/drawing/2014/main" val="734194205"/>
                    </a:ext>
                  </a:extLst>
                </a:gridCol>
              </a:tblGrid>
              <a:tr h="435091">
                <a:tc>
                  <a:txBody>
                    <a:bodyPr/>
                    <a:lstStyle/>
                    <a:p>
                      <a:pPr algn="ctr"/>
                      <a:endParaRPr lang="x-none" sz="2000" dirty="0">
                        <a:solidFill>
                          <a:srgbClr val="203864"/>
                        </a:solidFill>
                      </a:endParaRPr>
                    </a:p>
                  </a:txBody>
                  <a:tcPr/>
                </a:tc>
                <a:tc>
                  <a:txBody>
                    <a:bodyPr/>
                    <a:lstStyle/>
                    <a:p>
                      <a:pPr algn="ctr"/>
                      <a:r>
                        <a:rPr lang="x-none" sz="2000" dirty="0">
                          <a:solidFill>
                            <a:srgbClr val="002060"/>
                          </a:solidFill>
                        </a:rPr>
                        <a:t>A</a:t>
                      </a:r>
                    </a:p>
                  </a:txBody>
                  <a:tcPr anchor="ctr"/>
                </a:tc>
                <a:tc>
                  <a:txBody>
                    <a:bodyPr/>
                    <a:lstStyle/>
                    <a:p>
                      <a:pPr algn="ctr"/>
                      <a:r>
                        <a:rPr lang="x-none" sz="2000" dirty="0">
                          <a:solidFill>
                            <a:srgbClr val="002060"/>
                          </a:solidFill>
                        </a:rPr>
                        <a:t>B</a:t>
                      </a:r>
                    </a:p>
                  </a:txBody>
                  <a:tcPr anchor="ctr"/>
                </a:tc>
                <a:extLst>
                  <a:ext uri="{0D108BD9-81ED-4DB2-BD59-A6C34878D82A}">
                    <a16:rowId xmlns:a16="http://schemas.microsoft.com/office/drawing/2014/main" val="1867361872"/>
                  </a:ext>
                </a:extLst>
              </a:tr>
              <a:tr h="435091">
                <a:tc>
                  <a:txBody>
                    <a:bodyPr/>
                    <a:lstStyle/>
                    <a:p>
                      <a:pPr algn="ctr"/>
                      <a:r>
                        <a:rPr lang="x-none" sz="2000" b="1" dirty="0">
                          <a:solidFill>
                            <a:srgbClr val="002060"/>
                          </a:solidFill>
                        </a:rPr>
                        <a:t>1</a:t>
                      </a:r>
                    </a:p>
                  </a:txBody>
                  <a:tcPr/>
                </a:tc>
                <a:tc>
                  <a:txBody>
                    <a:bodyPr/>
                    <a:lstStyle/>
                    <a:p>
                      <a:r>
                        <a:rPr lang="x-none" sz="2000" dirty="0">
                          <a:solidFill>
                            <a:srgbClr val="002060"/>
                          </a:solidFill>
                        </a:rPr>
                        <a:t>we start the classes</a:t>
                      </a:r>
                    </a:p>
                  </a:txBody>
                  <a:tcPr/>
                </a:tc>
                <a:tc>
                  <a:txBody>
                    <a:bodyPr/>
                    <a:lstStyle/>
                    <a:p>
                      <a:r>
                        <a:rPr lang="x-none" sz="2000" dirty="0">
                          <a:solidFill>
                            <a:srgbClr val="002060"/>
                          </a:solidFill>
                        </a:rPr>
                        <a:t>we are starting the classes</a:t>
                      </a:r>
                    </a:p>
                  </a:txBody>
                  <a:tcPr/>
                </a:tc>
                <a:extLst>
                  <a:ext uri="{0D108BD9-81ED-4DB2-BD59-A6C34878D82A}">
                    <a16:rowId xmlns:a16="http://schemas.microsoft.com/office/drawing/2014/main" val="330908894"/>
                  </a:ext>
                </a:extLst>
              </a:tr>
              <a:tr h="596410">
                <a:tc>
                  <a:txBody>
                    <a:bodyPr/>
                    <a:lstStyle/>
                    <a:p>
                      <a:pPr algn="ctr"/>
                      <a:r>
                        <a:rPr lang="x-none" sz="2000" b="1" dirty="0">
                          <a:solidFill>
                            <a:srgbClr val="002060"/>
                          </a:solidFill>
                        </a:rPr>
                        <a:t>2</a:t>
                      </a:r>
                    </a:p>
                  </a:txBody>
                  <a:tcPr/>
                </a:tc>
                <a:tc>
                  <a:txBody>
                    <a:bodyPr/>
                    <a:lstStyle/>
                    <a:p>
                      <a:r>
                        <a:rPr lang="x-none" sz="2000" dirty="0">
                          <a:solidFill>
                            <a:srgbClr val="002060"/>
                          </a:solidFill>
                        </a:rPr>
                        <a:t>we celebrate a special 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we are celebrating a special day</a:t>
                      </a:r>
                    </a:p>
                  </a:txBody>
                  <a:tcPr/>
                </a:tc>
                <a:extLst>
                  <a:ext uri="{0D108BD9-81ED-4DB2-BD59-A6C34878D82A}">
                    <a16:rowId xmlns:a16="http://schemas.microsoft.com/office/drawing/2014/main" val="1131311016"/>
                  </a:ext>
                </a:extLst>
              </a:tr>
              <a:tr h="59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00206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we </a:t>
                      </a:r>
                      <a:r>
                        <a:rPr lang="x-none" sz="2000">
                          <a:solidFill>
                            <a:srgbClr val="002060"/>
                          </a:solidFill>
                        </a:rPr>
                        <a:t>are organi</a:t>
                      </a:r>
                      <a:r>
                        <a:rPr lang="en-GB" sz="2000">
                          <a:solidFill>
                            <a:srgbClr val="002060"/>
                          </a:solidFill>
                        </a:rPr>
                        <a:t>s</a:t>
                      </a:r>
                      <a:r>
                        <a:rPr lang="x-none" sz="2000">
                          <a:solidFill>
                            <a:srgbClr val="002060"/>
                          </a:solidFill>
                        </a:rPr>
                        <a:t>ing </a:t>
                      </a:r>
                      <a:r>
                        <a:rPr lang="x-none" sz="2000" dirty="0">
                          <a:solidFill>
                            <a:srgbClr val="002060"/>
                          </a:solidFill>
                        </a:rPr>
                        <a:t>a market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a:solidFill>
                            <a:srgbClr val="002060"/>
                          </a:solidFill>
                        </a:rPr>
                        <a:t>we organi</a:t>
                      </a:r>
                      <a:r>
                        <a:rPr lang="en-GB" sz="2000">
                          <a:solidFill>
                            <a:srgbClr val="002060"/>
                          </a:solidFill>
                        </a:rPr>
                        <a:t>s</a:t>
                      </a:r>
                      <a:r>
                        <a:rPr lang="x-none" sz="2000">
                          <a:solidFill>
                            <a:srgbClr val="002060"/>
                          </a:solidFill>
                        </a:rPr>
                        <a:t>e </a:t>
                      </a:r>
                      <a:r>
                        <a:rPr lang="x-none" sz="2000" dirty="0">
                          <a:solidFill>
                            <a:srgbClr val="002060"/>
                          </a:solidFill>
                        </a:rPr>
                        <a:t>a market </a:t>
                      </a:r>
                    </a:p>
                  </a:txBody>
                  <a:tcPr/>
                </a:tc>
                <a:extLst>
                  <a:ext uri="{0D108BD9-81ED-4DB2-BD59-A6C34878D82A}">
                    <a16:rowId xmlns:a16="http://schemas.microsoft.com/office/drawing/2014/main" val="3010234309"/>
                  </a:ext>
                </a:extLst>
              </a:tr>
              <a:tr h="723431">
                <a:tc>
                  <a:txBody>
                    <a:bodyPr/>
                    <a:lstStyle/>
                    <a:p>
                      <a:pPr algn="ctr"/>
                      <a:r>
                        <a:rPr lang="x-none" sz="2000" b="1" dirty="0">
                          <a:solidFill>
                            <a:srgbClr val="002060"/>
                          </a:solidFill>
                        </a:rPr>
                        <a:t>4</a:t>
                      </a:r>
                    </a:p>
                  </a:txBody>
                  <a:tcPr/>
                </a:tc>
                <a:tc>
                  <a:txBody>
                    <a:bodyPr/>
                    <a:lstStyle/>
                    <a:p>
                      <a:r>
                        <a:rPr lang="x-none" sz="2000" dirty="0">
                          <a:solidFill>
                            <a:srgbClr val="002060"/>
                          </a:solidFill>
                        </a:rPr>
                        <a:t>you are studying science and Chinese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you study science </a:t>
                      </a:r>
                      <a:r>
                        <a:rPr lang="x-none" sz="2000">
                          <a:solidFill>
                            <a:srgbClr val="002060"/>
                          </a:solidFill>
                        </a:rPr>
                        <a:t>and Chinese</a:t>
                      </a:r>
                      <a:endParaRPr lang="x-none" sz="2000" dirty="0">
                        <a:solidFill>
                          <a:srgbClr val="002060"/>
                        </a:solidFill>
                      </a:endParaRPr>
                    </a:p>
                  </a:txBody>
                  <a:tcPr/>
                </a:tc>
                <a:extLst>
                  <a:ext uri="{0D108BD9-81ED-4DB2-BD59-A6C34878D82A}">
                    <a16:rowId xmlns:a16="http://schemas.microsoft.com/office/drawing/2014/main" val="2333015880"/>
                  </a:ext>
                </a:extLst>
              </a:tr>
              <a:tr h="435091">
                <a:tc>
                  <a:txBody>
                    <a:bodyPr/>
                    <a:lstStyle/>
                    <a:p>
                      <a:pPr algn="ctr"/>
                      <a:r>
                        <a:rPr lang="en-GB" sz="2000" b="1">
                          <a:solidFill>
                            <a:srgbClr val="002060"/>
                          </a:solidFill>
                        </a:rPr>
                        <a:t>5</a:t>
                      </a:r>
                      <a:endParaRPr lang="x-none" sz="2000" b="1" dirty="0">
                        <a:solidFill>
                          <a:srgbClr val="002060"/>
                        </a:solidFill>
                      </a:endParaRPr>
                    </a:p>
                  </a:txBody>
                  <a:tcPr/>
                </a:tc>
                <a:tc>
                  <a:txBody>
                    <a:bodyPr/>
                    <a:lstStyle/>
                    <a:p>
                      <a:r>
                        <a:rPr lang="x-none" sz="2000" dirty="0">
                          <a:solidFill>
                            <a:srgbClr val="002060"/>
                          </a:solidFill>
                        </a:rPr>
                        <a:t>we </a:t>
                      </a:r>
                      <a:r>
                        <a:rPr lang="x-none" sz="2000">
                          <a:solidFill>
                            <a:srgbClr val="002060"/>
                          </a:solidFill>
                        </a:rPr>
                        <a:t>divide </a:t>
                      </a:r>
                      <a:r>
                        <a:rPr lang="en-GB" sz="2000">
                          <a:solidFill>
                            <a:srgbClr val="002060"/>
                          </a:solidFill>
                        </a:rPr>
                        <a:t>up </a:t>
                      </a:r>
                      <a:r>
                        <a:rPr lang="x-none" sz="2000">
                          <a:solidFill>
                            <a:srgbClr val="002060"/>
                          </a:solidFill>
                        </a:rPr>
                        <a:t>some </a:t>
                      </a:r>
                      <a:r>
                        <a:rPr lang="x-none" sz="2000" dirty="0">
                          <a:solidFill>
                            <a:srgbClr val="002060"/>
                          </a:solidFill>
                        </a:rPr>
                        <a:t>tasks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we are </a:t>
                      </a:r>
                      <a:r>
                        <a:rPr lang="x-none" sz="2000">
                          <a:solidFill>
                            <a:srgbClr val="002060"/>
                          </a:solidFill>
                        </a:rPr>
                        <a:t>dividing </a:t>
                      </a:r>
                      <a:r>
                        <a:rPr lang="en-GB" sz="2000">
                          <a:solidFill>
                            <a:srgbClr val="002060"/>
                          </a:solidFill>
                        </a:rPr>
                        <a:t>up </a:t>
                      </a:r>
                      <a:r>
                        <a:rPr lang="x-none" sz="2000">
                          <a:solidFill>
                            <a:srgbClr val="002060"/>
                          </a:solidFill>
                        </a:rPr>
                        <a:t>some </a:t>
                      </a:r>
                      <a:r>
                        <a:rPr lang="x-none" sz="2000" dirty="0">
                          <a:solidFill>
                            <a:srgbClr val="002060"/>
                          </a:solidFill>
                        </a:rPr>
                        <a:t>tasks</a:t>
                      </a:r>
                    </a:p>
                  </a:txBody>
                  <a:tcPr/>
                </a:tc>
                <a:extLst>
                  <a:ext uri="{0D108BD9-81ED-4DB2-BD59-A6C34878D82A}">
                    <a16:rowId xmlns:a16="http://schemas.microsoft.com/office/drawing/2014/main" val="2836026327"/>
                  </a:ext>
                </a:extLst>
              </a:tr>
              <a:tr h="435091">
                <a:tc>
                  <a:txBody>
                    <a:bodyPr/>
                    <a:lstStyle/>
                    <a:p>
                      <a:pPr algn="ctr"/>
                      <a:r>
                        <a:rPr lang="en-GB" sz="2000" b="1">
                          <a:solidFill>
                            <a:srgbClr val="002060"/>
                          </a:solidFill>
                        </a:rPr>
                        <a:t>6</a:t>
                      </a:r>
                      <a:endParaRPr lang="x-none" sz="2000" b="1" dirty="0">
                        <a:solidFill>
                          <a:srgbClr val="002060"/>
                        </a:solidFill>
                      </a:endParaRPr>
                    </a:p>
                  </a:txBody>
                  <a:tcPr/>
                </a:tc>
                <a:tc>
                  <a:txBody>
                    <a:bodyPr/>
                    <a:lstStyle/>
                    <a:p>
                      <a:r>
                        <a:rPr lang="x-none" sz="2000" dirty="0">
                          <a:solidFill>
                            <a:srgbClr val="002060"/>
                          </a:solidFill>
                        </a:rPr>
                        <a:t>you are selling the books</a:t>
                      </a:r>
                    </a:p>
                  </a:txBody>
                  <a:tcPr/>
                </a:tc>
                <a:tc>
                  <a:txBody>
                    <a:bodyPr/>
                    <a:lstStyle/>
                    <a:p>
                      <a:r>
                        <a:rPr lang="x-none" sz="2000" dirty="0">
                          <a:solidFill>
                            <a:srgbClr val="002060"/>
                          </a:solidFill>
                        </a:rPr>
                        <a:t>you sell the books</a:t>
                      </a:r>
                    </a:p>
                  </a:txBody>
                  <a:tcPr/>
                </a:tc>
                <a:extLst>
                  <a:ext uri="{0D108BD9-81ED-4DB2-BD59-A6C34878D82A}">
                    <a16:rowId xmlns:a16="http://schemas.microsoft.com/office/drawing/2014/main" val="2530822882"/>
                  </a:ext>
                </a:extLst>
              </a:tr>
              <a:tr h="596410">
                <a:tc>
                  <a:txBody>
                    <a:bodyPr/>
                    <a:lstStyle/>
                    <a:p>
                      <a:pPr algn="ctr"/>
                      <a:r>
                        <a:rPr lang="en-GB" sz="2000" b="1">
                          <a:solidFill>
                            <a:srgbClr val="002060"/>
                          </a:solidFill>
                        </a:rPr>
                        <a:t>7</a:t>
                      </a:r>
                      <a:endParaRPr lang="x-none" sz="2000" b="1" dirty="0">
                        <a:solidFill>
                          <a:srgbClr val="002060"/>
                        </a:solidFill>
                      </a:endParaRPr>
                    </a:p>
                  </a:txBody>
                  <a:tcPr/>
                </a:tc>
                <a:tc>
                  <a:txBody>
                    <a:bodyPr/>
                    <a:lstStyle/>
                    <a:p>
                      <a:r>
                        <a:rPr lang="x-none" sz="2000" dirty="0">
                          <a:solidFill>
                            <a:srgbClr val="002060"/>
                          </a:solidFill>
                        </a:rPr>
                        <a:t>we read and write stories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we are reading and writing stories</a:t>
                      </a:r>
                    </a:p>
                  </a:txBody>
                  <a:tcPr/>
                </a:tc>
                <a:extLst>
                  <a:ext uri="{0D108BD9-81ED-4DB2-BD59-A6C34878D82A}">
                    <a16:rowId xmlns:a16="http://schemas.microsoft.com/office/drawing/2014/main" val="837481425"/>
                  </a:ext>
                </a:extLst>
              </a:tr>
              <a:tr h="435091">
                <a:tc>
                  <a:txBody>
                    <a:bodyPr/>
                    <a:lstStyle/>
                    <a:p>
                      <a:pPr algn="ctr"/>
                      <a:r>
                        <a:rPr lang="en-GB" sz="2000" b="1">
                          <a:solidFill>
                            <a:srgbClr val="002060"/>
                          </a:solidFill>
                        </a:rPr>
                        <a:t>8</a:t>
                      </a:r>
                      <a:endParaRPr lang="x-none" sz="2000" b="1" dirty="0">
                        <a:solidFill>
                          <a:srgbClr val="002060"/>
                        </a:solidFill>
                      </a:endParaRPr>
                    </a:p>
                  </a:txBody>
                  <a:tcPr/>
                </a:tc>
                <a:tc>
                  <a:txBody>
                    <a:bodyPr/>
                    <a:lstStyle/>
                    <a:p>
                      <a:r>
                        <a:rPr lang="x-none" sz="2000" dirty="0">
                          <a:solidFill>
                            <a:srgbClr val="002060"/>
                          </a:solidFill>
                        </a:rPr>
                        <a:t>you are publishing a poem</a:t>
                      </a:r>
                    </a:p>
                  </a:txBody>
                  <a:tcPr/>
                </a:tc>
                <a:tc>
                  <a:txBody>
                    <a:bodyPr/>
                    <a:lstStyle/>
                    <a:p>
                      <a:r>
                        <a:rPr lang="x-none" sz="2000" dirty="0">
                          <a:solidFill>
                            <a:srgbClr val="002060"/>
                          </a:solidFill>
                        </a:rPr>
                        <a:t>you publish a poem</a:t>
                      </a:r>
                    </a:p>
                  </a:txBody>
                  <a:tcPr/>
                </a:tc>
                <a:extLst>
                  <a:ext uri="{0D108BD9-81ED-4DB2-BD59-A6C34878D82A}">
                    <a16:rowId xmlns:a16="http://schemas.microsoft.com/office/drawing/2014/main" val="1719949798"/>
                  </a:ext>
                </a:extLst>
              </a:tr>
            </a:tbl>
          </a:graphicData>
        </a:graphic>
      </p:graphicFrame>
      <p:sp>
        <p:nvSpPr>
          <p:cNvPr id="26" name="Título 6">
            <a:extLst>
              <a:ext uri="{FF2B5EF4-FFF2-40B4-BE49-F238E27FC236}">
                <a16:creationId xmlns:a16="http://schemas.microsoft.com/office/drawing/2014/main" id="{AD41C237-54AC-BA42-BC3D-A4DB4828D54C}"/>
              </a:ext>
            </a:extLst>
          </p:cNvPr>
          <p:cNvSpPr txBox="1">
            <a:spLocks/>
          </p:cNvSpPr>
          <p:nvPr/>
        </p:nvSpPr>
        <p:spPr>
          <a:xfrm>
            <a:off x="169598" y="458625"/>
            <a:ext cx="10206301" cy="543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200" dirty="0">
                <a:solidFill>
                  <a:srgbClr val="002060"/>
                </a:solidFill>
              </a:rPr>
              <a:t>Escucha otra vez: ¿cuál es la traducción </a:t>
            </a:r>
            <a:r>
              <a:rPr lang="x-none" sz="2200">
                <a:solidFill>
                  <a:srgbClr val="002060"/>
                </a:solidFill>
              </a:rPr>
              <a:t>correcta?</a:t>
            </a:r>
            <a:endParaRPr lang="x-none" sz="2200" dirty="0">
              <a:solidFill>
                <a:srgbClr val="002060"/>
              </a:solidFill>
            </a:endParaRPr>
          </a:p>
        </p:txBody>
      </p:sp>
      <p:pic>
        <p:nvPicPr>
          <p:cNvPr id="2050" name="Picture 2" descr="Free Books Images Free, Download Free Clip Art, Free Clip Art on ...">
            <a:extLst>
              <a:ext uri="{FF2B5EF4-FFF2-40B4-BE49-F238E27FC236}">
                <a16:creationId xmlns:a16="http://schemas.microsoft.com/office/drawing/2014/main" id="{C5FAAF85-C5A6-7547-A99D-E558ED5D9B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2186" y="113740"/>
            <a:ext cx="848494" cy="669252"/>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http://www.clker.com/cliparts/j/p/l/D/8/K/green-tick-md.png">
            <a:extLst>
              <a:ext uri="{FF2B5EF4-FFF2-40B4-BE49-F238E27FC236}">
                <a16:creationId xmlns:a16="http://schemas.microsoft.com/office/drawing/2014/main" id="{C27EECEE-71CB-2B48-9F24-B8404FA2EF4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93480" y="1430881"/>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65"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2" name="Rounded Rectangle 1"/>
          <p:cNvSpPr/>
          <p:nvPr/>
        </p:nvSpPr>
        <p:spPr>
          <a:xfrm>
            <a:off x="8251383" y="803366"/>
            <a:ext cx="3556309" cy="295759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002060"/>
              </a:solidFill>
            </a:endParaRPr>
          </a:p>
          <a:p>
            <a:r>
              <a:rPr lang="en-GB" sz="2000" b="1">
                <a:solidFill>
                  <a:srgbClr val="002060"/>
                </a:solidFill>
              </a:rPr>
              <a:t>Palabras importantes:</a:t>
            </a:r>
          </a:p>
          <a:p>
            <a:pPr marL="342900" indent="-342900">
              <a:buFont typeface="Arial" panose="020B0604020202020204" pitchFamily="34" charset="0"/>
              <a:buChar char="•"/>
            </a:pPr>
            <a:r>
              <a:rPr lang="en-GB" sz="2000">
                <a:solidFill>
                  <a:srgbClr val="002060"/>
                </a:solidFill>
              </a:rPr>
              <a:t>cada lunes</a:t>
            </a:r>
          </a:p>
          <a:p>
            <a:pPr marL="342900" indent="-342900">
              <a:buFont typeface="Arial" panose="020B0604020202020204" pitchFamily="34" charset="0"/>
              <a:buChar char="•"/>
            </a:pPr>
            <a:r>
              <a:rPr lang="en-GB" sz="2000">
                <a:solidFill>
                  <a:srgbClr val="002060"/>
                </a:solidFill>
              </a:rPr>
              <a:t>siempre</a:t>
            </a:r>
          </a:p>
          <a:p>
            <a:pPr marL="342900" indent="-342900">
              <a:buFont typeface="Arial" panose="020B0604020202020204" pitchFamily="34" charset="0"/>
              <a:buChar char="•"/>
            </a:pPr>
            <a:r>
              <a:rPr lang="en-GB" sz="2000">
                <a:solidFill>
                  <a:srgbClr val="002060"/>
                </a:solidFill>
              </a:rPr>
              <a:t>en este momento</a:t>
            </a:r>
          </a:p>
          <a:p>
            <a:pPr marL="342900" indent="-342900">
              <a:buFont typeface="Arial" panose="020B0604020202020204" pitchFamily="34" charset="0"/>
              <a:buChar char="•"/>
            </a:pPr>
            <a:r>
              <a:rPr lang="en-GB" sz="2000">
                <a:solidFill>
                  <a:srgbClr val="002060"/>
                </a:solidFill>
              </a:rPr>
              <a:t>normalmente</a:t>
            </a:r>
          </a:p>
          <a:p>
            <a:pPr marL="342900" indent="-342900">
              <a:buFont typeface="Arial" panose="020B0604020202020204" pitchFamily="34" charset="0"/>
              <a:buChar char="•"/>
            </a:pPr>
            <a:r>
              <a:rPr lang="en-GB" sz="2000">
                <a:solidFill>
                  <a:srgbClr val="002060"/>
                </a:solidFill>
              </a:rPr>
              <a:t>esta manana </a:t>
            </a:r>
          </a:p>
          <a:p>
            <a:pPr marL="342900" indent="-342900">
              <a:buFont typeface="Arial" panose="020B0604020202020204" pitchFamily="34" charset="0"/>
              <a:buChar char="•"/>
            </a:pPr>
            <a:r>
              <a:rPr lang="en-GB" sz="2000">
                <a:solidFill>
                  <a:srgbClr val="002060"/>
                </a:solidFill>
              </a:rPr>
              <a:t>ahora</a:t>
            </a:r>
          </a:p>
          <a:p>
            <a:pPr marL="342900" indent="-342900">
              <a:buFont typeface="Arial" panose="020B0604020202020204" pitchFamily="34" charset="0"/>
              <a:buChar char="•"/>
            </a:pPr>
            <a:r>
              <a:rPr lang="en-GB" sz="2000">
                <a:solidFill>
                  <a:srgbClr val="002060"/>
                </a:solidFill>
              </a:rPr>
              <a:t>generalmente</a:t>
            </a:r>
          </a:p>
          <a:p>
            <a:pPr marL="342900" indent="-342900">
              <a:buFont typeface="Arial" panose="020B0604020202020204" pitchFamily="34" charset="0"/>
              <a:buChar char="•"/>
            </a:pPr>
            <a:r>
              <a:rPr lang="en-GB" sz="2000">
                <a:solidFill>
                  <a:srgbClr val="002060"/>
                </a:solidFill>
              </a:rPr>
              <a:t>hoy</a:t>
            </a:r>
          </a:p>
          <a:p>
            <a:endParaRPr lang="en-GB" sz="2000">
              <a:solidFill>
                <a:srgbClr val="002060"/>
              </a:solidFill>
            </a:endParaRPr>
          </a:p>
        </p:txBody>
      </p:sp>
      <p:pic>
        <p:nvPicPr>
          <p:cNvPr id="66" name="Picture 2" descr="http://www.clker.com/cliparts/j/p/l/D/8/K/green-tick-md.png">
            <a:extLst>
              <a:ext uri="{FF2B5EF4-FFF2-40B4-BE49-F238E27FC236}">
                <a16:creationId xmlns:a16="http://schemas.microsoft.com/office/drawing/2014/main" id="{C27EECEE-71CB-2B48-9F24-B8404FA2EF4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56432" y="2165878"/>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le 9"/>
          <p:cNvSpPr/>
          <p:nvPr/>
        </p:nvSpPr>
        <p:spPr>
          <a:xfrm>
            <a:off x="8251383" y="3833988"/>
            <a:ext cx="3556309" cy="23926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solidFill>
                  <a:srgbClr val="002060"/>
                </a:solidFill>
              </a:rPr>
              <a:t>Verbos</a:t>
            </a:r>
          </a:p>
          <a:p>
            <a:endParaRPr lang="en-GB" sz="2000" b="1">
              <a:solidFill>
                <a:srgbClr val="002060"/>
              </a:solidFill>
            </a:endParaRPr>
          </a:p>
          <a:p>
            <a:endParaRPr lang="en-GB" sz="2000" b="1">
              <a:solidFill>
                <a:srgbClr val="002060"/>
              </a:solidFill>
            </a:endParaRPr>
          </a:p>
          <a:p>
            <a:endParaRPr lang="en-GB" sz="2000" b="1">
              <a:solidFill>
                <a:srgbClr val="002060"/>
              </a:solidFill>
            </a:endParaRPr>
          </a:p>
          <a:p>
            <a:endParaRPr lang="en-GB" sz="2000" b="1">
              <a:solidFill>
                <a:srgbClr val="002060"/>
              </a:solidFill>
            </a:endParaRPr>
          </a:p>
          <a:p>
            <a:endParaRPr lang="en-GB" sz="2000">
              <a:solidFill>
                <a:srgbClr val="002060"/>
              </a:solidFill>
            </a:endParaRPr>
          </a:p>
          <a:p>
            <a:endParaRPr lang="en-GB" sz="2000">
              <a:solidFill>
                <a:srgbClr val="002060"/>
              </a:solidFill>
            </a:endParaRPr>
          </a:p>
        </p:txBody>
      </p:sp>
      <p:sp>
        <p:nvSpPr>
          <p:cNvPr id="11" name="CuadroTexto 9">
            <a:extLst>
              <a:ext uri="{FF2B5EF4-FFF2-40B4-BE49-F238E27FC236}">
                <a16:creationId xmlns:a16="http://schemas.microsoft.com/office/drawing/2014/main" id="{2BFCA58C-0BA5-2A4F-90C9-3202BB4E8961}"/>
              </a:ext>
            </a:extLst>
          </p:cNvPr>
          <p:cNvSpPr txBox="1"/>
          <p:nvPr/>
        </p:nvSpPr>
        <p:spPr>
          <a:xfrm>
            <a:off x="8306268" y="4252669"/>
            <a:ext cx="1725152" cy="400110"/>
          </a:xfrm>
          <a:prstGeom prst="rect">
            <a:avLst/>
          </a:prstGeom>
          <a:noFill/>
        </p:spPr>
        <p:txBody>
          <a:bodyPr wrap="none" rtlCol="0">
            <a:spAutoFit/>
          </a:bodyPr>
          <a:lstStyle/>
          <a:p>
            <a:pPr algn="l"/>
            <a:r>
              <a:rPr lang="x-none" sz="2000" dirty="0">
                <a:solidFill>
                  <a:srgbClr val="002060"/>
                </a:solidFill>
              </a:rPr>
              <a:t>empezamos</a:t>
            </a:r>
          </a:p>
        </p:txBody>
      </p:sp>
      <p:sp>
        <p:nvSpPr>
          <p:cNvPr id="12" name="CuadroTexto 55">
            <a:extLst>
              <a:ext uri="{FF2B5EF4-FFF2-40B4-BE49-F238E27FC236}">
                <a16:creationId xmlns:a16="http://schemas.microsoft.com/office/drawing/2014/main" id="{4FF3F5F5-37D5-7F4B-A9BF-A81A97B5E6CC}"/>
              </a:ext>
            </a:extLst>
          </p:cNvPr>
          <p:cNvSpPr txBox="1"/>
          <p:nvPr/>
        </p:nvSpPr>
        <p:spPr>
          <a:xfrm>
            <a:off x="8333519" y="4639047"/>
            <a:ext cx="1670650" cy="400110"/>
          </a:xfrm>
          <a:prstGeom prst="rect">
            <a:avLst/>
          </a:prstGeom>
          <a:noFill/>
        </p:spPr>
        <p:txBody>
          <a:bodyPr wrap="none" rtlCol="0">
            <a:spAutoFit/>
          </a:bodyPr>
          <a:lstStyle/>
          <a:p>
            <a:pPr algn="l"/>
            <a:r>
              <a:rPr lang="x-none" sz="2000" dirty="0">
                <a:solidFill>
                  <a:srgbClr val="002060"/>
                </a:solidFill>
              </a:rPr>
              <a:t>celebramos</a:t>
            </a:r>
          </a:p>
        </p:txBody>
      </p:sp>
      <p:sp>
        <p:nvSpPr>
          <p:cNvPr id="13" name="CuadroTexto 56">
            <a:extLst>
              <a:ext uri="{FF2B5EF4-FFF2-40B4-BE49-F238E27FC236}">
                <a16:creationId xmlns:a16="http://schemas.microsoft.com/office/drawing/2014/main" id="{084FBCA4-4C69-FD43-97FA-FEC832CEEAA8}"/>
              </a:ext>
            </a:extLst>
          </p:cNvPr>
          <p:cNvSpPr txBox="1"/>
          <p:nvPr/>
        </p:nvSpPr>
        <p:spPr>
          <a:xfrm>
            <a:off x="8279819" y="5020652"/>
            <a:ext cx="1778051" cy="400110"/>
          </a:xfrm>
          <a:prstGeom prst="rect">
            <a:avLst/>
          </a:prstGeom>
          <a:noFill/>
        </p:spPr>
        <p:txBody>
          <a:bodyPr wrap="none" rtlCol="0">
            <a:spAutoFit/>
          </a:bodyPr>
          <a:lstStyle/>
          <a:p>
            <a:pPr algn="l"/>
            <a:r>
              <a:rPr lang="x-none" sz="2000" dirty="0">
                <a:solidFill>
                  <a:srgbClr val="002060"/>
                </a:solidFill>
              </a:rPr>
              <a:t>organizamos</a:t>
            </a:r>
          </a:p>
        </p:txBody>
      </p:sp>
      <p:sp>
        <p:nvSpPr>
          <p:cNvPr id="14" name="CuadroTexto 57">
            <a:extLst>
              <a:ext uri="{FF2B5EF4-FFF2-40B4-BE49-F238E27FC236}">
                <a16:creationId xmlns:a16="http://schemas.microsoft.com/office/drawing/2014/main" id="{0957D260-5D75-F04D-920B-56BE7AD5DFC4}"/>
              </a:ext>
            </a:extLst>
          </p:cNvPr>
          <p:cNvSpPr txBox="1"/>
          <p:nvPr/>
        </p:nvSpPr>
        <p:spPr>
          <a:xfrm>
            <a:off x="8306268" y="5414412"/>
            <a:ext cx="1194558" cy="400110"/>
          </a:xfrm>
          <a:prstGeom prst="rect">
            <a:avLst/>
          </a:prstGeom>
          <a:noFill/>
        </p:spPr>
        <p:txBody>
          <a:bodyPr wrap="none" rtlCol="0">
            <a:spAutoFit/>
          </a:bodyPr>
          <a:lstStyle/>
          <a:p>
            <a:pPr algn="l"/>
            <a:r>
              <a:rPr lang="x-none" sz="2000" dirty="0">
                <a:solidFill>
                  <a:srgbClr val="002060"/>
                </a:solidFill>
              </a:rPr>
              <a:t>estudias</a:t>
            </a:r>
          </a:p>
        </p:txBody>
      </p:sp>
      <p:sp>
        <p:nvSpPr>
          <p:cNvPr id="15" name="CuadroTexto 58">
            <a:extLst>
              <a:ext uri="{FF2B5EF4-FFF2-40B4-BE49-F238E27FC236}">
                <a16:creationId xmlns:a16="http://schemas.microsoft.com/office/drawing/2014/main" id="{1C26503A-5284-D147-8C31-924CEAC4FD9B}"/>
              </a:ext>
            </a:extLst>
          </p:cNvPr>
          <p:cNvSpPr txBox="1"/>
          <p:nvPr/>
        </p:nvSpPr>
        <p:spPr>
          <a:xfrm>
            <a:off x="8306268" y="5788635"/>
            <a:ext cx="1279517" cy="400110"/>
          </a:xfrm>
          <a:prstGeom prst="rect">
            <a:avLst/>
          </a:prstGeom>
          <a:noFill/>
        </p:spPr>
        <p:txBody>
          <a:bodyPr wrap="none" rtlCol="0">
            <a:spAutoFit/>
          </a:bodyPr>
          <a:lstStyle/>
          <a:p>
            <a:pPr algn="l"/>
            <a:r>
              <a:rPr lang="x-none" sz="2000" dirty="0">
                <a:solidFill>
                  <a:srgbClr val="002060"/>
                </a:solidFill>
              </a:rPr>
              <a:t>aprendo</a:t>
            </a:r>
          </a:p>
        </p:txBody>
      </p:sp>
      <p:sp>
        <p:nvSpPr>
          <p:cNvPr id="16" name="CuadroTexto 59">
            <a:extLst>
              <a:ext uri="{FF2B5EF4-FFF2-40B4-BE49-F238E27FC236}">
                <a16:creationId xmlns:a16="http://schemas.microsoft.com/office/drawing/2014/main" id="{3D8068C3-F70A-9047-8F5D-A0E253AB4209}"/>
              </a:ext>
            </a:extLst>
          </p:cNvPr>
          <p:cNvSpPr txBox="1"/>
          <p:nvPr/>
        </p:nvSpPr>
        <p:spPr>
          <a:xfrm>
            <a:off x="10337059" y="3848351"/>
            <a:ext cx="1342034" cy="400110"/>
          </a:xfrm>
          <a:prstGeom prst="rect">
            <a:avLst/>
          </a:prstGeom>
          <a:noFill/>
        </p:spPr>
        <p:txBody>
          <a:bodyPr wrap="none" rtlCol="0">
            <a:spAutoFit/>
          </a:bodyPr>
          <a:lstStyle/>
          <a:p>
            <a:pPr algn="l"/>
            <a:r>
              <a:rPr lang="x-none" sz="2000" dirty="0">
                <a:solidFill>
                  <a:srgbClr val="002060"/>
                </a:solidFill>
              </a:rPr>
              <a:t>dividimos</a:t>
            </a:r>
          </a:p>
        </p:txBody>
      </p:sp>
      <p:sp>
        <p:nvSpPr>
          <p:cNvPr id="17" name="CuadroTexto 60">
            <a:extLst>
              <a:ext uri="{FF2B5EF4-FFF2-40B4-BE49-F238E27FC236}">
                <a16:creationId xmlns:a16="http://schemas.microsoft.com/office/drawing/2014/main" id="{E3B7C799-4B27-2B46-B825-EBBD19768C6C}"/>
              </a:ext>
            </a:extLst>
          </p:cNvPr>
          <p:cNvSpPr txBox="1"/>
          <p:nvPr/>
        </p:nvSpPr>
        <p:spPr>
          <a:xfrm>
            <a:off x="10369469" y="4640657"/>
            <a:ext cx="1026243" cy="400110"/>
          </a:xfrm>
          <a:prstGeom prst="rect">
            <a:avLst/>
          </a:prstGeom>
          <a:noFill/>
        </p:spPr>
        <p:txBody>
          <a:bodyPr wrap="none" rtlCol="0">
            <a:spAutoFit/>
          </a:bodyPr>
          <a:lstStyle/>
          <a:p>
            <a:pPr algn="l"/>
            <a:r>
              <a:rPr lang="es-ES" sz="2000">
                <a:solidFill>
                  <a:srgbClr val="002060"/>
                </a:solidFill>
              </a:rPr>
              <a:t>pongo</a:t>
            </a:r>
            <a:endParaRPr lang="x-none" sz="2000" dirty="0">
              <a:solidFill>
                <a:srgbClr val="002060"/>
              </a:solidFill>
            </a:endParaRPr>
          </a:p>
        </p:txBody>
      </p:sp>
      <p:sp>
        <p:nvSpPr>
          <p:cNvPr id="18" name="CuadroTexto 61">
            <a:extLst>
              <a:ext uri="{FF2B5EF4-FFF2-40B4-BE49-F238E27FC236}">
                <a16:creationId xmlns:a16="http://schemas.microsoft.com/office/drawing/2014/main" id="{E48AB021-36AA-464F-BEC4-D832276296AC}"/>
              </a:ext>
            </a:extLst>
          </p:cNvPr>
          <p:cNvSpPr txBox="1"/>
          <p:nvPr/>
        </p:nvSpPr>
        <p:spPr>
          <a:xfrm>
            <a:off x="10369469" y="4232690"/>
            <a:ext cx="1093569" cy="400110"/>
          </a:xfrm>
          <a:prstGeom prst="rect">
            <a:avLst/>
          </a:prstGeom>
          <a:noFill/>
        </p:spPr>
        <p:txBody>
          <a:bodyPr wrap="none" rtlCol="0">
            <a:spAutoFit/>
          </a:bodyPr>
          <a:lstStyle/>
          <a:p>
            <a:pPr algn="l"/>
            <a:r>
              <a:rPr lang="x-none" sz="2000" dirty="0">
                <a:solidFill>
                  <a:srgbClr val="002060"/>
                </a:solidFill>
              </a:rPr>
              <a:t>vendes</a:t>
            </a:r>
          </a:p>
        </p:txBody>
      </p:sp>
      <p:sp>
        <p:nvSpPr>
          <p:cNvPr id="19" name="CuadroTexto 62">
            <a:extLst>
              <a:ext uri="{FF2B5EF4-FFF2-40B4-BE49-F238E27FC236}">
                <a16:creationId xmlns:a16="http://schemas.microsoft.com/office/drawing/2014/main" id="{8C275EFF-50EE-BB4B-B04E-B0F9F7F18B06}"/>
              </a:ext>
            </a:extLst>
          </p:cNvPr>
          <p:cNvSpPr txBox="1"/>
          <p:nvPr/>
        </p:nvSpPr>
        <p:spPr>
          <a:xfrm>
            <a:off x="10376844" y="5082195"/>
            <a:ext cx="1551299" cy="707886"/>
          </a:xfrm>
          <a:prstGeom prst="rect">
            <a:avLst/>
          </a:prstGeom>
          <a:noFill/>
        </p:spPr>
        <p:txBody>
          <a:bodyPr wrap="square" rtlCol="0">
            <a:spAutoFit/>
          </a:bodyPr>
          <a:lstStyle/>
          <a:p>
            <a:pPr algn="l"/>
            <a:r>
              <a:rPr lang="x-none" sz="2000" dirty="0">
                <a:solidFill>
                  <a:srgbClr val="002060"/>
                </a:solidFill>
              </a:rPr>
              <a:t>leemos y escribimos</a:t>
            </a:r>
          </a:p>
        </p:txBody>
      </p:sp>
      <p:sp>
        <p:nvSpPr>
          <p:cNvPr id="20" name="CuadroTexto 63">
            <a:extLst>
              <a:ext uri="{FF2B5EF4-FFF2-40B4-BE49-F238E27FC236}">
                <a16:creationId xmlns:a16="http://schemas.microsoft.com/office/drawing/2014/main" id="{AAB2D49B-9DDC-D641-B64F-6EE19BB8443A}"/>
              </a:ext>
            </a:extLst>
          </p:cNvPr>
          <p:cNvSpPr txBox="1"/>
          <p:nvPr/>
        </p:nvSpPr>
        <p:spPr>
          <a:xfrm>
            <a:off x="9929938" y="5782669"/>
            <a:ext cx="2156276" cy="400110"/>
          </a:xfrm>
          <a:prstGeom prst="rect">
            <a:avLst/>
          </a:prstGeom>
          <a:noFill/>
        </p:spPr>
        <p:txBody>
          <a:bodyPr wrap="square" rtlCol="0">
            <a:spAutoFit/>
          </a:bodyPr>
          <a:lstStyle/>
          <a:p>
            <a:pPr algn="ctr"/>
            <a:r>
              <a:rPr lang="x-none" sz="2000" dirty="0">
                <a:solidFill>
                  <a:srgbClr val="002060"/>
                </a:solidFill>
              </a:rPr>
              <a:t>publicas</a:t>
            </a:r>
          </a:p>
        </p:txBody>
      </p:sp>
      <p:pic>
        <p:nvPicPr>
          <p:cNvPr id="21" name="Slides 19 and 20.wav" descr="Slides 19 and 20.wav">
            <a:hlinkClick r:id="" action="ppaction://media"/>
            <a:extLst>
              <a:ext uri="{FF2B5EF4-FFF2-40B4-BE49-F238E27FC236}">
                <a16:creationId xmlns:a16="http://schemas.microsoft.com/office/drawing/2014/main" id="{10C28AC6-6F93-5F4F-9223-F8E5E4256C21}"/>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blip>
          <a:stretch>
            <a:fillRect/>
          </a:stretch>
        </p:blipFill>
        <p:spPr>
          <a:xfrm>
            <a:off x="7694227" y="145909"/>
            <a:ext cx="812800" cy="812800"/>
          </a:xfrm>
          <a:prstGeom prst="rect">
            <a:avLst/>
          </a:prstGeom>
        </p:spPr>
      </p:pic>
      <p:pic>
        <p:nvPicPr>
          <p:cNvPr id="22" name="Picture 2" descr="http://www.clker.com/cliparts/j/p/l/D/8/K/green-tick-md.png">
            <a:extLst>
              <a:ext uri="{FF2B5EF4-FFF2-40B4-BE49-F238E27FC236}">
                <a16:creationId xmlns:a16="http://schemas.microsoft.com/office/drawing/2014/main" id="{A15D8EFF-4E53-A443-97DD-0F59B1859A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93480" y="2753077"/>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C6F20B62-4BCC-6646-B6F2-B06608595F6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34665" y="3476512"/>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F2076D21-B58C-CA46-A77F-1F0CEB690A3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72749" y="4048406"/>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D28D5BE2-4C50-604F-9124-F659F0C07D1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3039" y="4460668"/>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B164B220-21B3-5C40-9374-661E2BC15BF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87808" y="5106476"/>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5374F6ED-65D5-7B4D-94C2-906A8C8AE1B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00422" y="5838516"/>
            <a:ext cx="330354" cy="344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6307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1"/>
                </p:tgtEl>
              </p:cMediaNode>
            </p:audio>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14130" y="233317"/>
            <a:ext cx="10585358" cy="492443"/>
          </a:xfrm>
          <a:prstGeom prst="rect">
            <a:avLst/>
          </a:prstGeom>
          <a:noFill/>
        </p:spPr>
        <p:txBody>
          <a:bodyPr wrap="square" rtlCol="0">
            <a:spAutoFit/>
          </a:bodyPr>
          <a:lstStyle/>
          <a:p>
            <a:r>
              <a:rPr lang="en-US" sz="2600" b="1" dirty="0">
                <a:solidFill>
                  <a:srgbClr val="002060"/>
                </a:solidFill>
              </a:rPr>
              <a:t>Una </a:t>
            </a:r>
            <a:r>
              <a:rPr lang="en-US" sz="2600" b="1" err="1">
                <a:solidFill>
                  <a:srgbClr val="002060"/>
                </a:solidFill>
              </a:rPr>
              <a:t>escuela</a:t>
            </a:r>
            <a:r>
              <a:rPr lang="en-US" sz="2600" b="1">
                <a:solidFill>
                  <a:srgbClr val="002060"/>
                </a:solidFill>
              </a:rPr>
              <a:t> rara</a:t>
            </a:r>
            <a:endParaRPr lang="en-US" sz="2600" b="1" dirty="0">
              <a:solidFill>
                <a:srgbClr val="002060"/>
              </a:solidFill>
            </a:endParaRP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14129" y="785101"/>
            <a:ext cx="11474287" cy="492443"/>
          </a:xfrm>
          <a:prstGeom prst="rect">
            <a:avLst/>
          </a:prstGeom>
          <a:noFill/>
        </p:spPr>
        <p:txBody>
          <a:bodyPr wrap="square" rtlCol="0">
            <a:spAutoFit/>
          </a:bodyPr>
          <a:lstStyle/>
          <a:p>
            <a:r>
              <a:rPr lang="en-US" sz="2600" dirty="0" err="1">
                <a:solidFill>
                  <a:srgbClr val="002060"/>
                </a:solidFill>
              </a:rPr>
              <a:t>Estás</a:t>
            </a:r>
            <a:r>
              <a:rPr lang="en-US" sz="2600" dirty="0">
                <a:solidFill>
                  <a:srgbClr val="002060"/>
                </a:solidFill>
              </a:rPr>
              <a:t> </a:t>
            </a:r>
            <a:r>
              <a:rPr lang="en-US" sz="2600" dirty="0" err="1">
                <a:solidFill>
                  <a:srgbClr val="002060"/>
                </a:solidFill>
              </a:rPr>
              <a:t>en</a:t>
            </a:r>
            <a:r>
              <a:rPr lang="en-US" sz="2600" dirty="0">
                <a:solidFill>
                  <a:srgbClr val="002060"/>
                </a:solidFill>
              </a:rPr>
              <a:t> una </a:t>
            </a:r>
            <a:r>
              <a:rPr lang="en-US" sz="2600" dirty="0" err="1">
                <a:solidFill>
                  <a:srgbClr val="002060"/>
                </a:solidFill>
              </a:rPr>
              <a:t>escuela</a:t>
            </a:r>
            <a:r>
              <a:rPr lang="en-US" sz="2600" dirty="0">
                <a:solidFill>
                  <a:srgbClr val="002060"/>
                </a:solidFill>
              </a:rPr>
              <a:t> rara </a:t>
            </a:r>
            <a:r>
              <a:rPr lang="en-US" sz="2600" dirty="0" err="1">
                <a:solidFill>
                  <a:srgbClr val="002060"/>
                </a:solidFill>
              </a:rPr>
              <a:t>donde</a:t>
            </a:r>
            <a:r>
              <a:rPr lang="en-US" sz="2600" dirty="0">
                <a:solidFill>
                  <a:srgbClr val="002060"/>
                </a:solidFill>
              </a:rPr>
              <a:t> no </a:t>
            </a:r>
            <a:r>
              <a:rPr lang="en-US" sz="2600" dirty="0" err="1">
                <a:solidFill>
                  <a:srgbClr val="002060"/>
                </a:solidFill>
              </a:rPr>
              <a:t>pasan</a:t>
            </a:r>
            <a:r>
              <a:rPr lang="en-US" sz="2600" dirty="0">
                <a:solidFill>
                  <a:srgbClr val="002060"/>
                </a:solidFill>
              </a:rPr>
              <a:t> </a:t>
            </a:r>
            <a:r>
              <a:rPr lang="en-US" sz="2600" dirty="0" err="1">
                <a:solidFill>
                  <a:srgbClr val="002060"/>
                </a:solidFill>
              </a:rPr>
              <a:t>cosas</a:t>
            </a:r>
            <a:r>
              <a:rPr lang="en-US" sz="2600" dirty="0">
                <a:solidFill>
                  <a:srgbClr val="002060"/>
                </a:solidFill>
              </a:rPr>
              <a:t> </a:t>
            </a:r>
            <a:r>
              <a:rPr lang="en-US" sz="2600" dirty="0" err="1">
                <a:solidFill>
                  <a:srgbClr val="002060"/>
                </a:solidFill>
              </a:rPr>
              <a:t>normales</a:t>
            </a:r>
            <a:r>
              <a:rPr lang="en-US" sz="2600" dirty="0">
                <a:solidFill>
                  <a:srgbClr val="002060"/>
                </a:solidFill>
              </a:rPr>
              <a:t>. </a:t>
            </a:r>
          </a:p>
        </p:txBody>
      </p:sp>
      <p:sp>
        <p:nvSpPr>
          <p:cNvPr id="19" name="TextBox 6">
            <a:extLst>
              <a:ext uri="{FF2B5EF4-FFF2-40B4-BE49-F238E27FC236}">
                <a16:creationId xmlns:a16="http://schemas.microsoft.com/office/drawing/2014/main" id="{6853AE64-D9FC-2148-9592-C911E1B3CE84}"/>
              </a:ext>
            </a:extLst>
          </p:cNvPr>
          <p:cNvSpPr txBox="1"/>
          <p:nvPr/>
        </p:nvSpPr>
        <p:spPr>
          <a:xfrm>
            <a:off x="214129" y="1301155"/>
            <a:ext cx="5212635" cy="492443"/>
          </a:xfrm>
          <a:prstGeom prst="rect">
            <a:avLst/>
          </a:prstGeom>
          <a:noFill/>
        </p:spPr>
        <p:txBody>
          <a:bodyPr wrap="square" rtlCol="0">
            <a:spAutoFit/>
          </a:bodyPr>
          <a:lstStyle/>
          <a:p>
            <a:r>
              <a:rPr lang="en-US" sz="2600" dirty="0" err="1">
                <a:solidFill>
                  <a:srgbClr val="002060"/>
                </a:solidFill>
              </a:rPr>
              <a:t>Hablamos</a:t>
            </a:r>
            <a:r>
              <a:rPr lang="en-US" sz="2600" dirty="0">
                <a:solidFill>
                  <a:srgbClr val="002060"/>
                </a:solidFill>
              </a:rPr>
              <a:t> </a:t>
            </a:r>
            <a:r>
              <a:rPr lang="en-US" sz="2600" dirty="0" err="1">
                <a:solidFill>
                  <a:srgbClr val="002060"/>
                </a:solidFill>
              </a:rPr>
              <a:t>en</a:t>
            </a:r>
            <a:r>
              <a:rPr lang="en-US" sz="2600" dirty="0">
                <a:solidFill>
                  <a:srgbClr val="002060"/>
                </a:solidFill>
              </a:rPr>
              <a:t> parejas.</a:t>
            </a:r>
          </a:p>
        </p:txBody>
      </p:sp>
      <p:sp>
        <p:nvSpPr>
          <p:cNvPr id="21" name="TextBox 6">
            <a:extLst>
              <a:ext uri="{FF2B5EF4-FFF2-40B4-BE49-F238E27FC236}">
                <a16:creationId xmlns:a16="http://schemas.microsoft.com/office/drawing/2014/main" id="{B3749B18-1008-D842-B17B-B9D10CC38002}"/>
              </a:ext>
            </a:extLst>
          </p:cNvPr>
          <p:cNvSpPr txBox="1"/>
          <p:nvPr/>
        </p:nvSpPr>
        <p:spPr>
          <a:xfrm>
            <a:off x="214129" y="2849316"/>
            <a:ext cx="1853210" cy="492443"/>
          </a:xfrm>
          <a:prstGeom prst="rect">
            <a:avLst/>
          </a:prstGeom>
          <a:noFill/>
        </p:spPr>
        <p:txBody>
          <a:bodyPr wrap="square" rtlCol="0">
            <a:spAutoFit/>
          </a:bodyPr>
          <a:lstStyle/>
          <a:p>
            <a:r>
              <a:rPr lang="en-US" sz="2600" dirty="0" err="1">
                <a:solidFill>
                  <a:srgbClr val="002060"/>
                </a:solidFill>
              </a:rPr>
              <a:t>Ejemplo</a:t>
            </a:r>
            <a:r>
              <a:rPr lang="en-US" sz="2600" dirty="0">
                <a:solidFill>
                  <a:srgbClr val="002060"/>
                </a:solidFill>
              </a:rPr>
              <a:t>:</a:t>
            </a:r>
          </a:p>
        </p:txBody>
      </p:sp>
      <p:sp>
        <p:nvSpPr>
          <p:cNvPr id="8" name="Llamada ovalada 7">
            <a:extLst>
              <a:ext uri="{FF2B5EF4-FFF2-40B4-BE49-F238E27FC236}">
                <a16:creationId xmlns:a16="http://schemas.microsoft.com/office/drawing/2014/main" id="{BBB3EEDA-5900-8F42-AD75-C51844494B2D}"/>
              </a:ext>
            </a:extLst>
          </p:cNvPr>
          <p:cNvSpPr/>
          <p:nvPr/>
        </p:nvSpPr>
        <p:spPr>
          <a:xfrm>
            <a:off x="2820446" y="2936812"/>
            <a:ext cx="3603448" cy="1515949"/>
          </a:xfrm>
          <a:prstGeom prst="wedgeEllipseCallout">
            <a:avLst>
              <a:gd name="adj1" fmla="val -55472"/>
              <a:gd name="adj2" fmla="val 6837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rPr>
              <a:t>Hoy e</a:t>
            </a:r>
            <a:r>
              <a:rPr lang="x-none" sz="2400">
                <a:solidFill>
                  <a:srgbClr val="002060"/>
                </a:solidFill>
              </a:rPr>
              <a:t>nseñas la clase.</a:t>
            </a:r>
            <a:endParaRPr lang="x-none" sz="2400" dirty="0">
              <a:solidFill>
                <a:srgbClr val="002060"/>
              </a:solidFill>
            </a:endParaRPr>
          </a:p>
        </p:txBody>
      </p:sp>
      <p:sp>
        <p:nvSpPr>
          <p:cNvPr id="26" name="TextBox 6">
            <a:extLst>
              <a:ext uri="{FF2B5EF4-FFF2-40B4-BE49-F238E27FC236}">
                <a16:creationId xmlns:a16="http://schemas.microsoft.com/office/drawing/2014/main" id="{2A68E43F-4760-9649-B7DE-E5EFA612E5C4}"/>
              </a:ext>
            </a:extLst>
          </p:cNvPr>
          <p:cNvSpPr txBox="1"/>
          <p:nvPr/>
        </p:nvSpPr>
        <p:spPr>
          <a:xfrm>
            <a:off x="214129" y="3404020"/>
            <a:ext cx="2606318" cy="492443"/>
          </a:xfrm>
          <a:prstGeom prst="rect">
            <a:avLst/>
          </a:prstGeom>
          <a:noFill/>
        </p:spPr>
        <p:txBody>
          <a:bodyPr wrap="square" rtlCol="0">
            <a:spAutoFit/>
          </a:bodyPr>
          <a:lstStyle/>
          <a:p>
            <a:r>
              <a:rPr lang="en-US" sz="2600" b="1" dirty="0" err="1">
                <a:solidFill>
                  <a:srgbClr val="002060"/>
                </a:solidFill>
              </a:rPr>
              <a:t>Estudiante</a:t>
            </a:r>
            <a:r>
              <a:rPr lang="en-US" sz="2600" b="1" dirty="0">
                <a:solidFill>
                  <a:srgbClr val="002060"/>
                </a:solidFill>
              </a:rPr>
              <a:t> A</a:t>
            </a:r>
          </a:p>
        </p:txBody>
      </p:sp>
      <p:sp>
        <p:nvSpPr>
          <p:cNvPr id="27" name="TextBox 6">
            <a:extLst>
              <a:ext uri="{FF2B5EF4-FFF2-40B4-BE49-F238E27FC236}">
                <a16:creationId xmlns:a16="http://schemas.microsoft.com/office/drawing/2014/main" id="{64FA5139-887C-624E-85F7-1D150677306C}"/>
              </a:ext>
            </a:extLst>
          </p:cNvPr>
          <p:cNvSpPr txBox="1"/>
          <p:nvPr/>
        </p:nvSpPr>
        <p:spPr>
          <a:xfrm>
            <a:off x="6582193" y="3447921"/>
            <a:ext cx="2606318" cy="492443"/>
          </a:xfrm>
          <a:prstGeom prst="rect">
            <a:avLst/>
          </a:prstGeom>
          <a:noFill/>
        </p:spPr>
        <p:txBody>
          <a:bodyPr wrap="square" rtlCol="0">
            <a:spAutoFit/>
          </a:bodyPr>
          <a:lstStyle/>
          <a:p>
            <a:r>
              <a:rPr lang="en-US" sz="2600" b="1" dirty="0" err="1">
                <a:solidFill>
                  <a:srgbClr val="002060"/>
                </a:solidFill>
              </a:rPr>
              <a:t>Estudiante</a:t>
            </a:r>
            <a:r>
              <a:rPr lang="en-US" sz="2600" b="1" dirty="0">
                <a:solidFill>
                  <a:srgbClr val="002060"/>
                </a:solidFill>
              </a:rPr>
              <a:t> B</a:t>
            </a:r>
          </a:p>
        </p:txBody>
      </p:sp>
      <p:sp>
        <p:nvSpPr>
          <p:cNvPr id="15" name="TextBox 6">
            <a:extLst>
              <a:ext uri="{FF2B5EF4-FFF2-40B4-BE49-F238E27FC236}">
                <a16:creationId xmlns:a16="http://schemas.microsoft.com/office/drawing/2014/main" id="{60C8FA03-634D-7F44-B14A-AB1A1ECC4491}"/>
              </a:ext>
            </a:extLst>
          </p:cNvPr>
          <p:cNvSpPr txBox="1"/>
          <p:nvPr/>
        </p:nvSpPr>
        <p:spPr>
          <a:xfrm>
            <a:off x="214129" y="1817209"/>
            <a:ext cx="9188288" cy="492443"/>
          </a:xfrm>
          <a:prstGeom prst="rect">
            <a:avLst/>
          </a:prstGeom>
          <a:noFill/>
        </p:spPr>
        <p:txBody>
          <a:bodyPr wrap="square" rtlCol="0">
            <a:spAutoFit/>
          </a:bodyPr>
          <a:lstStyle/>
          <a:p>
            <a:r>
              <a:rPr lang="en-US" sz="2600" dirty="0">
                <a:solidFill>
                  <a:srgbClr val="002060"/>
                </a:solidFill>
              </a:rPr>
              <a:t>El </a:t>
            </a:r>
            <a:r>
              <a:rPr lang="en-US" sz="2600" dirty="0" err="1">
                <a:solidFill>
                  <a:srgbClr val="002060"/>
                </a:solidFill>
              </a:rPr>
              <a:t>estudiante</a:t>
            </a:r>
            <a:r>
              <a:rPr lang="en-US" sz="2600" dirty="0">
                <a:solidFill>
                  <a:srgbClr val="002060"/>
                </a:solidFill>
              </a:rPr>
              <a:t> A lee </a:t>
            </a:r>
            <a:r>
              <a:rPr lang="en-US" sz="2600" dirty="0" err="1">
                <a:solidFill>
                  <a:srgbClr val="002060"/>
                </a:solidFill>
              </a:rPr>
              <a:t>frases</a:t>
            </a:r>
            <a:r>
              <a:rPr lang="en-US" sz="2600" dirty="0">
                <a:solidFill>
                  <a:srgbClr val="002060"/>
                </a:solidFill>
              </a:rPr>
              <a:t> </a:t>
            </a:r>
            <a:r>
              <a:rPr lang="en-US" sz="2600" dirty="0" err="1">
                <a:solidFill>
                  <a:srgbClr val="002060"/>
                </a:solidFill>
              </a:rPr>
              <a:t>en</a:t>
            </a:r>
            <a:r>
              <a:rPr lang="en-US" sz="2600" dirty="0">
                <a:solidFill>
                  <a:srgbClr val="002060"/>
                </a:solidFill>
              </a:rPr>
              <a:t> </a:t>
            </a:r>
            <a:r>
              <a:rPr lang="en-US" sz="2600" dirty="0" err="1">
                <a:solidFill>
                  <a:srgbClr val="002060"/>
                </a:solidFill>
              </a:rPr>
              <a:t>inglés</a:t>
            </a:r>
            <a:r>
              <a:rPr lang="en-US" sz="2600" dirty="0">
                <a:solidFill>
                  <a:srgbClr val="002060"/>
                </a:solidFill>
              </a:rPr>
              <a:t> y </a:t>
            </a:r>
            <a:r>
              <a:rPr lang="en-US" sz="2600" dirty="0" err="1">
                <a:solidFill>
                  <a:srgbClr val="002060"/>
                </a:solidFill>
              </a:rPr>
              <a:t>habla</a:t>
            </a:r>
            <a:r>
              <a:rPr lang="en-US" sz="2600" dirty="0">
                <a:solidFill>
                  <a:srgbClr val="002060"/>
                </a:solidFill>
              </a:rPr>
              <a:t> </a:t>
            </a:r>
            <a:r>
              <a:rPr lang="en-US" sz="2600" dirty="0" err="1">
                <a:solidFill>
                  <a:srgbClr val="002060"/>
                </a:solidFill>
              </a:rPr>
              <a:t>en</a:t>
            </a:r>
            <a:r>
              <a:rPr lang="en-US" sz="2600" dirty="0">
                <a:solidFill>
                  <a:srgbClr val="002060"/>
                </a:solidFill>
              </a:rPr>
              <a:t> </a:t>
            </a:r>
            <a:r>
              <a:rPr lang="en-US" sz="2600" dirty="0" err="1">
                <a:solidFill>
                  <a:srgbClr val="002060"/>
                </a:solidFill>
              </a:rPr>
              <a:t>español</a:t>
            </a:r>
            <a:r>
              <a:rPr lang="en-US" sz="2600" dirty="0">
                <a:solidFill>
                  <a:srgbClr val="002060"/>
                </a:solidFill>
              </a:rPr>
              <a:t>.</a:t>
            </a:r>
          </a:p>
        </p:txBody>
      </p:sp>
      <p:sp>
        <p:nvSpPr>
          <p:cNvPr id="16" name="TextBox 6">
            <a:extLst>
              <a:ext uri="{FF2B5EF4-FFF2-40B4-BE49-F238E27FC236}">
                <a16:creationId xmlns:a16="http://schemas.microsoft.com/office/drawing/2014/main" id="{D3C51E1D-3C4B-C946-BAA8-19A2CB869ADC}"/>
              </a:ext>
            </a:extLst>
          </p:cNvPr>
          <p:cNvSpPr txBox="1"/>
          <p:nvPr/>
        </p:nvSpPr>
        <p:spPr>
          <a:xfrm>
            <a:off x="214129" y="2333263"/>
            <a:ext cx="9188288" cy="492443"/>
          </a:xfrm>
          <a:prstGeom prst="rect">
            <a:avLst/>
          </a:prstGeom>
          <a:noFill/>
        </p:spPr>
        <p:txBody>
          <a:bodyPr wrap="square" rtlCol="0">
            <a:spAutoFit/>
          </a:bodyPr>
          <a:lstStyle/>
          <a:p>
            <a:r>
              <a:rPr lang="en-US" sz="2600" dirty="0">
                <a:solidFill>
                  <a:srgbClr val="002060"/>
                </a:solidFill>
              </a:rPr>
              <a:t>El </a:t>
            </a:r>
            <a:r>
              <a:rPr lang="en-US" sz="2600" dirty="0" err="1">
                <a:solidFill>
                  <a:srgbClr val="002060"/>
                </a:solidFill>
              </a:rPr>
              <a:t>estudiante</a:t>
            </a:r>
            <a:r>
              <a:rPr lang="en-US" sz="2600" dirty="0">
                <a:solidFill>
                  <a:srgbClr val="002060"/>
                </a:solidFill>
              </a:rPr>
              <a:t> B </a:t>
            </a:r>
            <a:r>
              <a:rPr lang="en-US" sz="2600" dirty="0" err="1">
                <a:solidFill>
                  <a:srgbClr val="002060"/>
                </a:solidFill>
              </a:rPr>
              <a:t>escucha</a:t>
            </a:r>
            <a:r>
              <a:rPr lang="en-US" sz="2600" dirty="0">
                <a:solidFill>
                  <a:srgbClr val="002060"/>
                </a:solidFill>
              </a:rPr>
              <a:t> y escribe.</a:t>
            </a:r>
          </a:p>
        </p:txBody>
      </p:sp>
      <p:graphicFrame>
        <p:nvGraphicFramePr>
          <p:cNvPr id="3" name="Tabla 2">
            <a:extLst>
              <a:ext uri="{FF2B5EF4-FFF2-40B4-BE49-F238E27FC236}">
                <a16:creationId xmlns:a16="http://schemas.microsoft.com/office/drawing/2014/main" id="{32F336E5-C762-8847-B96C-A60DF8F53B1E}"/>
              </a:ext>
            </a:extLst>
          </p:cNvPr>
          <p:cNvGraphicFramePr>
            <a:graphicFrameLocks noGrp="1"/>
          </p:cNvGraphicFramePr>
          <p:nvPr>
            <p:extLst>
              <p:ext uri="{D42A27DB-BD31-4B8C-83A1-F6EECF244321}">
                <p14:modId xmlns:p14="http://schemas.microsoft.com/office/powerpoint/2010/main" val="3596975064"/>
              </p:ext>
            </p:extLst>
          </p:nvPr>
        </p:nvGraphicFramePr>
        <p:xfrm>
          <a:off x="5506809" y="4466642"/>
          <a:ext cx="6534350" cy="1706880"/>
        </p:xfrm>
        <a:graphic>
          <a:graphicData uri="http://schemas.openxmlformats.org/drawingml/2006/table">
            <a:tbl>
              <a:tblPr firstRow="1" bandRow="1">
                <a:tableStyleId>{5DA37D80-6434-44D0-A028-1B22A696006F}</a:tableStyleId>
              </a:tblPr>
              <a:tblGrid>
                <a:gridCol w="376308">
                  <a:extLst>
                    <a:ext uri="{9D8B030D-6E8A-4147-A177-3AD203B41FA5}">
                      <a16:colId xmlns:a16="http://schemas.microsoft.com/office/drawing/2014/main" val="3041933529"/>
                    </a:ext>
                  </a:extLst>
                </a:gridCol>
                <a:gridCol w="2046446">
                  <a:extLst>
                    <a:ext uri="{9D8B030D-6E8A-4147-A177-3AD203B41FA5}">
                      <a16:colId xmlns:a16="http://schemas.microsoft.com/office/drawing/2014/main" val="794841866"/>
                    </a:ext>
                  </a:extLst>
                </a:gridCol>
                <a:gridCol w="1185862">
                  <a:extLst>
                    <a:ext uri="{9D8B030D-6E8A-4147-A177-3AD203B41FA5}">
                      <a16:colId xmlns:a16="http://schemas.microsoft.com/office/drawing/2014/main" val="2965502068"/>
                    </a:ext>
                  </a:extLst>
                </a:gridCol>
                <a:gridCol w="1328738">
                  <a:extLst>
                    <a:ext uri="{9D8B030D-6E8A-4147-A177-3AD203B41FA5}">
                      <a16:colId xmlns:a16="http://schemas.microsoft.com/office/drawing/2014/main" val="864164541"/>
                    </a:ext>
                  </a:extLst>
                </a:gridCol>
                <a:gridCol w="1596996">
                  <a:extLst>
                    <a:ext uri="{9D8B030D-6E8A-4147-A177-3AD203B41FA5}">
                      <a16:colId xmlns:a16="http://schemas.microsoft.com/office/drawing/2014/main" val="425278333"/>
                    </a:ext>
                  </a:extLst>
                </a:gridCol>
              </a:tblGrid>
              <a:tr h="921285">
                <a:tc>
                  <a:txBody>
                    <a:bodyPr/>
                    <a:lstStyle/>
                    <a:p>
                      <a:pPr algn="ctr"/>
                      <a:endParaRPr lang="x-none" dirty="0">
                        <a:solidFill>
                          <a:srgbClr val="203864"/>
                        </a:solidFill>
                      </a:endParaRPr>
                    </a:p>
                  </a:txBody>
                  <a:tcPr anchor="ctr"/>
                </a:tc>
                <a:tc>
                  <a:txBody>
                    <a:bodyPr/>
                    <a:lstStyle/>
                    <a:p>
                      <a:pPr algn="ctr"/>
                      <a:endParaRPr lang="x-none" sz="2000" dirty="0">
                        <a:solidFill>
                          <a:srgbClr val="002060"/>
                        </a:solidFill>
                      </a:endParaRPr>
                    </a:p>
                  </a:txBody>
                  <a:tcPr anchor="ctr"/>
                </a:tc>
                <a:tc>
                  <a:txBody>
                    <a:bodyPr/>
                    <a:lstStyle/>
                    <a:p>
                      <a:pPr algn="ctr"/>
                      <a:r>
                        <a:rPr lang="x-none" sz="2000" dirty="0">
                          <a:solidFill>
                            <a:srgbClr val="002060"/>
                          </a:solidFill>
                        </a:rPr>
                        <a:t>who?</a:t>
                      </a:r>
                    </a:p>
                  </a:txBody>
                  <a:tcPr anchor="ctr"/>
                </a:tc>
                <a:tc>
                  <a:txBody>
                    <a:bodyPr/>
                    <a:lstStyle/>
                    <a:p>
                      <a:pPr algn="ctr"/>
                      <a:r>
                        <a:rPr lang="x-none" sz="2000" dirty="0">
                          <a:solidFill>
                            <a:srgbClr val="002060"/>
                          </a:solidFill>
                        </a:rPr>
                        <a:t>it happens regularly</a:t>
                      </a:r>
                    </a:p>
                  </a:txBody>
                  <a:tcPr anchor="ctr"/>
                </a:tc>
                <a:tc>
                  <a:txBody>
                    <a:bodyPr/>
                    <a:lstStyle/>
                    <a:p>
                      <a:pPr algn="ctr"/>
                      <a:r>
                        <a:rPr lang="x-none" sz="2000" dirty="0">
                          <a:solidFill>
                            <a:srgbClr val="002060"/>
                          </a:solidFill>
                        </a:rPr>
                        <a:t>it’s happening now</a:t>
                      </a:r>
                    </a:p>
                  </a:txBody>
                  <a:tcPr anchor="ctr"/>
                </a:tc>
                <a:extLst>
                  <a:ext uri="{0D108BD9-81ED-4DB2-BD59-A6C34878D82A}">
                    <a16:rowId xmlns:a16="http://schemas.microsoft.com/office/drawing/2014/main" val="2300620137"/>
                  </a:ext>
                </a:extLst>
              </a:tr>
              <a:tr h="642108">
                <a:tc>
                  <a:txBody>
                    <a:bodyPr/>
                    <a:lstStyle/>
                    <a:p>
                      <a:pPr algn="ctr"/>
                      <a:r>
                        <a:rPr lang="x-none" sz="2000" b="1" dirty="0">
                          <a:solidFill>
                            <a:srgbClr val="203864"/>
                          </a:solidFill>
                        </a:rPr>
                        <a:t>1</a:t>
                      </a:r>
                    </a:p>
                  </a:txBody>
                  <a:tcPr anchor="ctr"/>
                </a:tc>
                <a:tc>
                  <a:txBody>
                    <a:bodyPr/>
                    <a:lstStyle/>
                    <a:p>
                      <a:pPr algn="l"/>
                      <a:r>
                        <a:rPr lang="x-none" sz="2000" dirty="0">
                          <a:solidFill>
                            <a:srgbClr val="002060"/>
                          </a:solidFill>
                        </a:rPr>
                        <a:t>teach ______________</a:t>
                      </a:r>
                    </a:p>
                  </a:txBody>
                  <a:tcPr anchor="ctr"/>
                </a:tc>
                <a:tc>
                  <a:txBody>
                    <a:bodyPr/>
                    <a:lstStyle/>
                    <a:p>
                      <a:pPr algn="ctr"/>
                      <a:endParaRPr lang="x-none" sz="2000">
                        <a:solidFill>
                          <a:srgbClr val="002060"/>
                        </a:solidFill>
                      </a:endParaRPr>
                    </a:p>
                  </a:txBody>
                  <a:tcPr anchor="ctr"/>
                </a:tc>
                <a:tc>
                  <a:txBody>
                    <a:bodyPr/>
                    <a:lstStyle/>
                    <a:p>
                      <a:pPr algn="ctr"/>
                      <a:endParaRPr lang="x-none" sz="2000" dirty="0">
                        <a:solidFill>
                          <a:srgbClr val="002060"/>
                        </a:solidFill>
                      </a:endParaRPr>
                    </a:p>
                  </a:txBody>
                  <a:tcPr anchor="ctr"/>
                </a:tc>
                <a:tc>
                  <a:txBody>
                    <a:bodyPr/>
                    <a:lstStyle/>
                    <a:p>
                      <a:pPr algn="ctr"/>
                      <a:endParaRPr lang="x-none" sz="2000" dirty="0">
                        <a:solidFill>
                          <a:srgbClr val="002060"/>
                        </a:solidFill>
                      </a:endParaRPr>
                    </a:p>
                  </a:txBody>
                  <a:tcPr anchor="ctr"/>
                </a:tc>
                <a:extLst>
                  <a:ext uri="{0D108BD9-81ED-4DB2-BD59-A6C34878D82A}">
                    <a16:rowId xmlns:a16="http://schemas.microsoft.com/office/drawing/2014/main" val="2937668839"/>
                  </a:ext>
                </a:extLst>
              </a:tr>
            </a:tbl>
          </a:graphicData>
        </a:graphic>
      </p:graphicFrame>
      <p:sp>
        <p:nvSpPr>
          <p:cNvPr id="5" name="CuadroTexto 4">
            <a:extLst>
              <a:ext uri="{FF2B5EF4-FFF2-40B4-BE49-F238E27FC236}">
                <a16:creationId xmlns:a16="http://schemas.microsoft.com/office/drawing/2014/main" id="{984785D0-8ECF-4A43-B48F-E0B4586C6C90}"/>
              </a:ext>
            </a:extLst>
          </p:cNvPr>
          <p:cNvSpPr txBox="1"/>
          <p:nvPr/>
        </p:nvSpPr>
        <p:spPr>
          <a:xfrm>
            <a:off x="496487" y="4806038"/>
            <a:ext cx="3746901" cy="830997"/>
          </a:xfrm>
          <a:prstGeom prst="rect">
            <a:avLst/>
          </a:prstGeom>
          <a:noFill/>
        </p:spPr>
        <p:txBody>
          <a:bodyPr wrap="square" rtlCol="0">
            <a:spAutoFit/>
          </a:bodyPr>
          <a:lstStyle/>
          <a:p>
            <a:r>
              <a:rPr lang="x-none" sz="2400" dirty="0">
                <a:solidFill>
                  <a:srgbClr val="002060"/>
                </a:solidFill>
              </a:rPr>
              <a:t>1</a:t>
            </a:r>
            <a:r>
              <a:rPr lang="x-none" sz="2400">
                <a:solidFill>
                  <a:srgbClr val="002060"/>
                </a:solidFill>
              </a:rPr>
              <a:t>. </a:t>
            </a:r>
            <a:r>
              <a:rPr lang="en-GB" sz="2400" b="1">
                <a:solidFill>
                  <a:srgbClr val="002060"/>
                </a:solidFill>
              </a:rPr>
              <a:t>Today</a:t>
            </a:r>
            <a:r>
              <a:rPr lang="en-GB" sz="2400">
                <a:solidFill>
                  <a:srgbClr val="002060"/>
                </a:solidFill>
              </a:rPr>
              <a:t> y</a:t>
            </a:r>
            <a:r>
              <a:rPr lang="x-none" sz="2400">
                <a:solidFill>
                  <a:srgbClr val="002060"/>
                </a:solidFill>
              </a:rPr>
              <a:t>ou </a:t>
            </a:r>
            <a:r>
              <a:rPr lang="x-none" sz="2400" dirty="0">
                <a:solidFill>
                  <a:srgbClr val="002060"/>
                </a:solidFill>
              </a:rPr>
              <a:t>are teaching </a:t>
            </a:r>
            <a:r>
              <a:rPr lang="x-none" sz="2400">
                <a:solidFill>
                  <a:srgbClr val="002060"/>
                </a:solidFill>
              </a:rPr>
              <a:t>the class.</a:t>
            </a:r>
            <a:endParaRPr lang="x-none" sz="2400" dirty="0">
              <a:solidFill>
                <a:srgbClr val="002060"/>
              </a:solidFill>
            </a:endParaRPr>
          </a:p>
        </p:txBody>
      </p:sp>
      <p:sp>
        <p:nvSpPr>
          <p:cNvPr id="9" name="CuadroTexto 8">
            <a:extLst>
              <a:ext uri="{FF2B5EF4-FFF2-40B4-BE49-F238E27FC236}">
                <a16:creationId xmlns:a16="http://schemas.microsoft.com/office/drawing/2014/main" id="{A1E7755A-D4AF-9D46-B74D-729F3BDFC36E}"/>
              </a:ext>
            </a:extLst>
          </p:cNvPr>
          <p:cNvSpPr txBox="1"/>
          <p:nvPr/>
        </p:nvSpPr>
        <p:spPr>
          <a:xfrm>
            <a:off x="5881496" y="5742635"/>
            <a:ext cx="1380506" cy="430887"/>
          </a:xfrm>
          <a:prstGeom prst="rect">
            <a:avLst/>
          </a:prstGeom>
          <a:noFill/>
        </p:spPr>
        <p:txBody>
          <a:bodyPr wrap="none" rtlCol="0">
            <a:spAutoFit/>
          </a:bodyPr>
          <a:lstStyle/>
          <a:p>
            <a:pPr algn="l"/>
            <a:r>
              <a:rPr lang="x-none" sz="2200" b="1" dirty="0">
                <a:solidFill>
                  <a:srgbClr val="002060"/>
                </a:solidFill>
              </a:rPr>
              <a:t>the class</a:t>
            </a:r>
          </a:p>
        </p:txBody>
      </p:sp>
      <p:pic>
        <p:nvPicPr>
          <p:cNvPr id="22" name="Picture 2" descr="http://www.clker.com/cliparts/j/p/l/D/8/K/green-tick-md.png">
            <a:extLst>
              <a:ext uri="{FF2B5EF4-FFF2-40B4-BE49-F238E27FC236}">
                <a16:creationId xmlns:a16="http://schemas.microsoft.com/office/drawing/2014/main" id="{0FB096F9-11D2-7647-BCC1-5EC2EA6DF0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63282" y="5670852"/>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uadroTexto 9">
            <a:extLst>
              <a:ext uri="{FF2B5EF4-FFF2-40B4-BE49-F238E27FC236}">
                <a16:creationId xmlns:a16="http://schemas.microsoft.com/office/drawing/2014/main" id="{255F79D1-31D4-9946-A157-AF6DD4AC4E44}"/>
              </a:ext>
            </a:extLst>
          </p:cNvPr>
          <p:cNvSpPr txBox="1"/>
          <p:nvPr/>
        </p:nvSpPr>
        <p:spPr>
          <a:xfrm>
            <a:off x="8212401" y="5584228"/>
            <a:ext cx="691215" cy="430887"/>
          </a:xfrm>
          <a:prstGeom prst="rect">
            <a:avLst/>
          </a:prstGeom>
          <a:noFill/>
        </p:spPr>
        <p:txBody>
          <a:bodyPr wrap="none" rtlCol="0">
            <a:spAutoFit/>
          </a:bodyPr>
          <a:lstStyle/>
          <a:p>
            <a:pPr algn="l"/>
            <a:r>
              <a:rPr lang="x-none" sz="2200" dirty="0">
                <a:solidFill>
                  <a:srgbClr val="002060"/>
                </a:solidFill>
              </a:rPr>
              <a:t>you</a:t>
            </a:r>
          </a:p>
        </p:txBody>
      </p:sp>
      <p:pic>
        <p:nvPicPr>
          <p:cNvPr id="23" name="Picture 2" descr="Free Clip Art School, Download Free Clip Art, Free Clip Art on ...">
            <a:extLst>
              <a:ext uri="{FF2B5EF4-FFF2-40B4-BE49-F238E27FC236}">
                <a16:creationId xmlns:a16="http://schemas.microsoft.com/office/drawing/2014/main" id="{AAD82875-8888-444E-AEC4-36599C206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318" y="1817209"/>
            <a:ext cx="2632526" cy="1857669"/>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Free Writing Clipart Transparent, Download Free Clip Art, Free ...">
            <a:extLst>
              <a:ext uri="{FF2B5EF4-FFF2-40B4-BE49-F238E27FC236}">
                <a16:creationId xmlns:a16="http://schemas.microsoft.com/office/drawing/2014/main" id="{9D4CE532-F12B-9F40-A598-E5655E2A630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917" b="94306" l="3444" r="98889">
                        <a14:foregroundMark x1="94444" y1="71389" x2="93111" y2="79583"/>
                        <a14:foregroundMark x1="93111" y1="79583" x2="86556" y2="94028"/>
                        <a14:foregroundMark x1="86556" y1="94028" x2="86111" y2="94306"/>
                        <a14:foregroundMark x1="95444" y1="74861" x2="94444" y2="81806"/>
                        <a14:foregroundMark x1="98444" y1="71806" x2="98889" y2="74306"/>
                        <a14:foregroundMark x1="87000" y1="3333" x2="80111" y2="8750"/>
                        <a14:foregroundMark x1="80111" y1="8750" x2="74556" y2="10556"/>
                        <a14:foregroundMark x1="87000" y1="4306" x2="84444" y2="2917"/>
                        <a14:foregroundMark x1="77222" y1="10417" x2="66556" y2="25000"/>
                        <a14:foregroundMark x1="66556" y1="25000" x2="51556" y2="32500"/>
                        <a14:foregroundMark x1="51556" y1="32500" x2="36000" y2="52778"/>
                        <a14:foregroundMark x1="36000" y1="52778" x2="14111" y2="71528"/>
                        <a14:foregroundMark x1="14111" y1="71528" x2="3444" y2="85417"/>
                      </a14:backgroundRemoval>
                    </a14:imgEffect>
                  </a14:imgLayer>
                </a14:imgProps>
              </a:ext>
              <a:ext uri="{28A0092B-C50C-407E-A947-70E740481C1C}">
                <a14:useLocalDpi xmlns:a14="http://schemas.microsoft.com/office/drawing/2010/main" val="0"/>
              </a:ext>
            </a:extLst>
          </a:blip>
          <a:srcRect/>
          <a:stretch>
            <a:fillRect/>
          </a:stretch>
        </p:blipFill>
        <p:spPr bwMode="auto">
          <a:xfrm>
            <a:off x="6947286" y="4948677"/>
            <a:ext cx="1119430" cy="895544"/>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04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1" grpId="0"/>
      <p:bldP spid="8" grpId="0" animBg="1"/>
      <p:bldP spid="26" grpId="0"/>
      <p:bldP spid="27" grpId="0"/>
      <p:bldP spid="15" grpId="0"/>
      <p:bldP spid="16" grpId="0"/>
      <p:bldP spid="5"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752275" y="276365"/>
            <a:ext cx="1439726" cy="349857"/>
          </a:xfrm>
        </p:spPr>
        <p:txBody>
          <a:bodyPr>
            <a:noAutofit/>
          </a:bodyPr>
          <a:lstStyle/>
          <a:p>
            <a:pPr algn="ctr"/>
            <a:r>
              <a:rPr lang="x-none"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1717137" cy="400110"/>
          </a:xfrm>
          <a:prstGeom prst="rect">
            <a:avLst/>
          </a:prstGeom>
          <a:noFill/>
        </p:spPr>
        <p:txBody>
          <a:bodyPr wrap="none" rtlCol="0">
            <a:spAutoFit/>
          </a:bodyPr>
          <a:lstStyle/>
          <a:p>
            <a:pPr algn="l"/>
            <a:r>
              <a:rPr lang="x-none" sz="2000" b="1" dirty="0">
                <a:solidFill>
                  <a:srgbClr val="002060"/>
                </a:solidFill>
              </a:rPr>
              <a:t>Estudiante A</a:t>
            </a:r>
          </a:p>
        </p:txBody>
      </p:sp>
      <p:graphicFrame>
        <p:nvGraphicFramePr>
          <p:cNvPr id="3" name="Tabla 3">
            <a:extLst>
              <a:ext uri="{FF2B5EF4-FFF2-40B4-BE49-F238E27FC236}">
                <a16:creationId xmlns:a16="http://schemas.microsoft.com/office/drawing/2014/main" id="{A3DEB107-8B16-CC45-AD73-1A3EB42E25F2}"/>
              </a:ext>
            </a:extLst>
          </p:cNvPr>
          <p:cNvGraphicFramePr>
            <a:graphicFrameLocks noGrp="1"/>
          </p:cNvGraphicFramePr>
          <p:nvPr>
            <p:extLst>
              <p:ext uri="{D42A27DB-BD31-4B8C-83A1-F6EECF244321}">
                <p14:modId xmlns:p14="http://schemas.microsoft.com/office/powerpoint/2010/main" val="488204843"/>
              </p:ext>
            </p:extLst>
          </p:nvPr>
        </p:nvGraphicFramePr>
        <p:xfrm>
          <a:off x="419510" y="3184015"/>
          <a:ext cx="11352980" cy="3078480"/>
        </p:xfrm>
        <a:graphic>
          <a:graphicData uri="http://schemas.openxmlformats.org/drawingml/2006/table">
            <a:tbl>
              <a:tblPr firstRow="1" bandRow="1">
                <a:tableStyleId>{5DA37D80-6434-44D0-A028-1B22A696006F}</a:tableStyleId>
              </a:tblPr>
              <a:tblGrid>
                <a:gridCol w="653810">
                  <a:extLst>
                    <a:ext uri="{9D8B030D-6E8A-4147-A177-3AD203B41FA5}">
                      <a16:colId xmlns:a16="http://schemas.microsoft.com/office/drawing/2014/main" val="698080007"/>
                    </a:ext>
                  </a:extLst>
                </a:gridCol>
                <a:gridCol w="3887382">
                  <a:extLst>
                    <a:ext uri="{9D8B030D-6E8A-4147-A177-3AD203B41FA5}">
                      <a16:colId xmlns:a16="http://schemas.microsoft.com/office/drawing/2014/main" val="1362552470"/>
                    </a:ext>
                  </a:extLst>
                </a:gridCol>
                <a:gridCol w="2270596">
                  <a:extLst>
                    <a:ext uri="{9D8B030D-6E8A-4147-A177-3AD203B41FA5}">
                      <a16:colId xmlns:a16="http://schemas.microsoft.com/office/drawing/2014/main" val="4242210323"/>
                    </a:ext>
                  </a:extLst>
                </a:gridCol>
                <a:gridCol w="2270596">
                  <a:extLst>
                    <a:ext uri="{9D8B030D-6E8A-4147-A177-3AD203B41FA5}">
                      <a16:colId xmlns:a16="http://schemas.microsoft.com/office/drawing/2014/main" val="1972756131"/>
                    </a:ext>
                  </a:extLst>
                </a:gridCol>
                <a:gridCol w="2270596">
                  <a:extLst>
                    <a:ext uri="{9D8B030D-6E8A-4147-A177-3AD203B41FA5}">
                      <a16:colId xmlns:a16="http://schemas.microsoft.com/office/drawing/2014/main" val="2217310471"/>
                    </a:ext>
                  </a:extLst>
                </a:gridCol>
              </a:tblGrid>
              <a:tr h="370840">
                <a:tc>
                  <a:txBody>
                    <a:bodyPr/>
                    <a:lstStyle/>
                    <a:p>
                      <a:pPr algn="ctr"/>
                      <a:endParaRPr lang="x-none" dirty="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r>
                        <a:rPr lang="x-none" sz="2000" dirty="0">
                          <a:solidFill>
                            <a:srgbClr val="203864"/>
                          </a:solidFill>
                        </a:rPr>
                        <a:t>who?</a:t>
                      </a:r>
                    </a:p>
                  </a:txBody>
                  <a:tcPr anchor="ctr"/>
                </a:tc>
                <a:tc>
                  <a:txBody>
                    <a:bodyPr/>
                    <a:lstStyle/>
                    <a:p>
                      <a:pPr algn="ctr"/>
                      <a:r>
                        <a:rPr lang="x-none" sz="2000" dirty="0">
                          <a:solidFill>
                            <a:srgbClr val="203864"/>
                          </a:solidFill>
                        </a:rPr>
                        <a:t>it happens regularly</a:t>
                      </a:r>
                    </a:p>
                  </a:txBody>
                  <a:tcPr anchor="ctr"/>
                </a:tc>
                <a:tc>
                  <a:txBody>
                    <a:bodyPr/>
                    <a:lstStyle/>
                    <a:p>
                      <a:pPr algn="ctr"/>
                      <a:r>
                        <a:rPr lang="x-none" sz="2000" dirty="0">
                          <a:solidFill>
                            <a:srgbClr val="203864"/>
                          </a:solidFill>
                        </a:rPr>
                        <a:t>it’s happening now</a:t>
                      </a:r>
                    </a:p>
                  </a:txBody>
                  <a:tcPr anchor="ctr"/>
                </a:tc>
                <a:extLst>
                  <a:ext uri="{0D108BD9-81ED-4DB2-BD59-A6C34878D82A}">
                    <a16:rowId xmlns:a16="http://schemas.microsoft.com/office/drawing/2014/main" val="3600718741"/>
                  </a:ext>
                </a:extLst>
              </a:tr>
              <a:tr h="370840">
                <a:tc>
                  <a:txBody>
                    <a:bodyPr/>
                    <a:lstStyle/>
                    <a:p>
                      <a:pPr algn="ctr"/>
                      <a:r>
                        <a:rPr lang="x-none" sz="2000" b="1" dirty="0">
                          <a:solidFill>
                            <a:srgbClr val="203864"/>
                          </a:solidFill>
                        </a:rPr>
                        <a:t>1</a:t>
                      </a:r>
                    </a:p>
                  </a:txBody>
                  <a:tcPr anchor="ctr"/>
                </a:tc>
                <a:tc>
                  <a:txBody>
                    <a:bodyPr/>
                    <a:lstStyle/>
                    <a:p>
                      <a:pPr algn="l"/>
                      <a:r>
                        <a:rPr lang="x-none" sz="2000" dirty="0">
                          <a:solidFill>
                            <a:srgbClr val="203864"/>
                          </a:solidFill>
                        </a:rPr>
                        <a:t>teach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137884702"/>
                  </a:ext>
                </a:extLst>
              </a:tr>
              <a:tr h="370840">
                <a:tc>
                  <a:txBody>
                    <a:bodyPr/>
                    <a:lstStyle/>
                    <a:p>
                      <a:pPr algn="ctr"/>
                      <a:r>
                        <a:rPr lang="x-none" sz="2000" b="1" dirty="0">
                          <a:solidFill>
                            <a:srgbClr val="203864"/>
                          </a:solidFill>
                        </a:rPr>
                        <a:t>2</a:t>
                      </a:r>
                    </a:p>
                  </a:txBody>
                  <a:tcPr anchor="ctr"/>
                </a:tc>
                <a:tc>
                  <a:txBody>
                    <a:bodyPr/>
                    <a:lstStyle/>
                    <a:p>
                      <a:pPr algn="l"/>
                      <a:r>
                        <a:rPr lang="x-none" sz="2000" dirty="0">
                          <a:solidFill>
                            <a:srgbClr val="203864"/>
                          </a:solidFill>
                        </a:rPr>
                        <a:t>work _________________</a:t>
                      </a:r>
                    </a:p>
                  </a:txBody>
                  <a:tcPr anchor="ctr"/>
                </a:tc>
                <a:tc>
                  <a:txBody>
                    <a:bodyPr/>
                    <a:lstStyle/>
                    <a:p>
                      <a:pPr algn="ctr"/>
                      <a:endParaRPr lang="x-none" sz="2000"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extLst>
                  <a:ext uri="{0D108BD9-81ED-4DB2-BD59-A6C34878D82A}">
                    <a16:rowId xmlns:a16="http://schemas.microsoft.com/office/drawing/2014/main" val="4093863256"/>
                  </a:ext>
                </a:extLst>
              </a:tr>
              <a:tr h="370840">
                <a:tc>
                  <a:txBody>
                    <a:bodyPr/>
                    <a:lstStyle/>
                    <a:p>
                      <a:pPr algn="ctr"/>
                      <a:r>
                        <a:rPr lang="x-none" sz="2000" b="1" dirty="0">
                          <a:solidFill>
                            <a:srgbClr val="203864"/>
                          </a:solidFill>
                        </a:rPr>
                        <a:t>3</a:t>
                      </a:r>
                    </a:p>
                  </a:txBody>
                  <a:tcPr anchor="ctr"/>
                </a:tc>
                <a:tc>
                  <a:txBody>
                    <a:bodyPr/>
                    <a:lstStyle/>
                    <a:p>
                      <a:pPr algn="l"/>
                      <a:r>
                        <a:rPr lang="x-none" sz="2000" dirty="0">
                          <a:solidFill>
                            <a:srgbClr val="203864"/>
                          </a:solidFill>
                        </a:rPr>
                        <a:t>speak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5572636"/>
                  </a:ext>
                </a:extLst>
              </a:tr>
              <a:tr h="370840">
                <a:tc>
                  <a:txBody>
                    <a:bodyPr/>
                    <a:lstStyle/>
                    <a:p>
                      <a:pPr algn="ctr"/>
                      <a:r>
                        <a:rPr lang="x-none" sz="2000" b="1" dirty="0">
                          <a:solidFill>
                            <a:srgbClr val="203864"/>
                          </a:solidFill>
                        </a:rPr>
                        <a:t>4</a:t>
                      </a:r>
                    </a:p>
                  </a:txBody>
                  <a:tcPr anchor="ctr"/>
                </a:tc>
                <a:tc>
                  <a:txBody>
                    <a:bodyPr/>
                    <a:lstStyle/>
                    <a:p>
                      <a:pPr algn="l"/>
                      <a:r>
                        <a:rPr lang="en-GB" sz="2000">
                          <a:solidFill>
                            <a:srgbClr val="203864"/>
                          </a:solidFill>
                        </a:rPr>
                        <a:t>write</a:t>
                      </a:r>
                      <a:r>
                        <a:rPr lang="x-none" sz="2000">
                          <a:solidFill>
                            <a:srgbClr val="203864"/>
                          </a:solidFill>
                        </a:rPr>
                        <a:t> </a:t>
                      </a:r>
                      <a:r>
                        <a:rPr lang="x-none" sz="2000" dirty="0">
                          <a:solidFill>
                            <a:srgbClr val="203864"/>
                          </a:solidFill>
                        </a:rPr>
                        <a:t>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891339861"/>
                  </a:ext>
                </a:extLst>
              </a:tr>
              <a:tr h="370840">
                <a:tc>
                  <a:txBody>
                    <a:bodyPr/>
                    <a:lstStyle/>
                    <a:p>
                      <a:pPr algn="ctr"/>
                      <a:r>
                        <a:rPr lang="x-none" sz="2000" b="1" dirty="0">
                          <a:solidFill>
                            <a:srgbClr val="203864"/>
                          </a:solidFill>
                        </a:rPr>
                        <a:t>5</a:t>
                      </a:r>
                    </a:p>
                  </a:txBody>
                  <a:tcPr anchor="ctr"/>
                </a:tc>
                <a:tc>
                  <a:txBody>
                    <a:bodyPr/>
                    <a:lstStyle/>
                    <a:p>
                      <a:pPr algn="l"/>
                      <a:r>
                        <a:rPr lang="x-none" sz="2000" dirty="0">
                          <a:solidFill>
                            <a:srgbClr val="203864"/>
                          </a:solidFill>
                        </a:rPr>
                        <a:t>study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955134974"/>
                  </a:ext>
                </a:extLst>
              </a:tr>
              <a:tr h="370840">
                <a:tc>
                  <a:txBody>
                    <a:bodyPr/>
                    <a:lstStyle/>
                    <a:p>
                      <a:pPr algn="ctr"/>
                      <a:r>
                        <a:rPr lang="x-none" sz="2000" b="1" dirty="0">
                          <a:solidFill>
                            <a:srgbClr val="203864"/>
                          </a:solidFill>
                        </a:rPr>
                        <a:t>6</a:t>
                      </a:r>
                    </a:p>
                  </a:txBody>
                  <a:tcPr anchor="ctr"/>
                </a:tc>
                <a:tc>
                  <a:txBody>
                    <a:bodyPr/>
                    <a:lstStyle/>
                    <a:p>
                      <a:pPr algn="l"/>
                      <a:r>
                        <a:rPr lang="x-none" sz="2000" dirty="0">
                          <a:solidFill>
                            <a:srgbClr val="203864"/>
                          </a:solidFill>
                        </a:rPr>
                        <a:t>participate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220301681"/>
                  </a:ext>
                </a:extLst>
              </a:tr>
            </a:tbl>
          </a:graphicData>
        </a:graphic>
      </p:graphicFrame>
      <p:sp>
        <p:nvSpPr>
          <p:cNvPr id="4" name="CuadroTexto 3">
            <a:extLst>
              <a:ext uri="{FF2B5EF4-FFF2-40B4-BE49-F238E27FC236}">
                <a16:creationId xmlns:a16="http://schemas.microsoft.com/office/drawing/2014/main" id="{7DA44EAE-4B04-054F-9116-BF0363F34C04}"/>
              </a:ext>
            </a:extLst>
          </p:cNvPr>
          <p:cNvSpPr txBox="1"/>
          <p:nvPr/>
        </p:nvSpPr>
        <p:spPr>
          <a:xfrm>
            <a:off x="262759" y="595505"/>
            <a:ext cx="4071949" cy="400110"/>
          </a:xfrm>
          <a:prstGeom prst="rect">
            <a:avLst/>
          </a:prstGeom>
          <a:noFill/>
        </p:spPr>
        <p:txBody>
          <a:bodyPr wrap="none" rtlCol="0">
            <a:spAutoFit/>
          </a:bodyPr>
          <a:lstStyle/>
          <a:p>
            <a:pPr algn="l"/>
            <a:r>
              <a:rPr lang="x-none" sz="2000" u="sng" dirty="0">
                <a:solidFill>
                  <a:srgbClr val="002060"/>
                </a:solidFill>
              </a:rPr>
              <a:t>Say </a:t>
            </a:r>
            <a:r>
              <a:rPr lang="x-none" sz="2000" u="sng">
                <a:solidFill>
                  <a:srgbClr val="002060"/>
                </a:solidFill>
              </a:rPr>
              <a:t>these </a:t>
            </a:r>
            <a:r>
              <a:rPr lang="en-GB" sz="2000" u="sng">
                <a:solidFill>
                  <a:srgbClr val="002060"/>
                </a:solidFill>
              </a:rPr>
              <a:t>sentences</a:t>
            </a:r>
            <a:r>
              <a:rPr lang="x-none" sz="2000" u="sng">
                <a:solidFill>
                  <a:srgbClr val="002060"/>
                </a:solidFill>
              </a:rPr>
              <a:t> </a:t>
            </a:r>
            <a:r>
              <a:rPr lang="x-none" sz="2000" u="sng" dirty="0">
                <a:solidFill>
                  <a:srgbClr val="002060"/>
                </a:solidFill>
              </a:rPr>
              <a:t>in Spanish:</a:t>
            </a:r>
          </a:p>
        </p:txBody>
      </p:sp>
      <p:sp>
        <p:nvSpPr>
          <p:cNvPr id="12" name="CuadroTexto 11">
            <a:extLst>
              <a:ext uri="{FF2B5EF4-FFF2-40B4-BE49-F238E27FC236}">
                <a16:creationId xmlns:a16="http://schemas.microsoft.com/office/drawing/2014/main" id="{B247EEB0-218C-974F-B83E-A6E162913504}"/>
              </a:ext>
            </a:extLst>
          </p:cNvPr>
          <p:cNvSpPr txBox="1"/>
          <p:nvPr/>
        </p:nvSpPr>
        <p:spPr>
          <a:xfrm>
            <a:off x="262759" y="1062515"/>
            <a:ext cx="6224781" cy="1938992"/>
          </a:xfrm>
          <a:prstGeom prst="rect">
            <a:avLst/>
          </a:prstGeom>
          <a:noFill/>
        </p:spPr>
        <p:txBody>
          <a:bodyPr wrap="none" rtlCol="0">
            <a:spAutoFit/>
          </a:bodyPr>
          <a:lstStyle/>
          <a:p>
            <a:pPr marL="457200" indent="-457200">
              <a:buAutoNum type="arabicPeriod"/>
            </a:pPr>
            <a:r>
              <a:rPr lang="en-GB" sz="2000" b="1">
                <a:solidFill>
                  <a:srgbClr val="002060"/>
                </a:solidFill>
              </a:rPr>
              <a:t>Normally</a:t>
            </a:r>
            <a:r>
              <a:rPr lang="en-GB" sz="2000">
                <a:solidFill>
                  <a:srgbClr val="002060"/>
                </a:solidFill>
              </a:rPr>
              <a:t> y</a:t>
            </a:r>
            <a:r>
              <a:rPr lang="x-none" sz="2000">
                <a:solidFill>
                  <a:srgbClr val="002060"/>
                </a:solidFill>
              </a:rPr>
              <a:t>ou organi</a:t>
            </a:r>
            <a:r>
              <a:rPr lang="en-GB" sz="2000">
                <a:solidFill>
                  <a:srgbClr val="002060"/>
                </a:solidFill>
              </a:rPr>
              <a:t>s</a:t>
            </a:r>
            <a:r>
              <a:rPr lang="x-none" sz="2000">
                <a:solidFill>
                  <a:srgbClr val="002060"/>
                </a:solidFill>
              </a:rPr>
              <a:t>e the classes.</a:t>
            </a:r>
            <a:endParaRPr lang="x-none" sz="2000" dirty="0">
              <a:solidFill>
                <a:srgbClr val="002060"/>
              </a:solidFill>
            </a:endParaRPr>
          </a:p>
          <a:p>
            <a:pPr marL="457200" indent="-457200">
              <a:buAutoNum type="arabicPeriod"/>
            </a:pPr>
            <a:r>
              <a:rPr lang="x-none" sz="2000" b="1" dirty="0">
                <a:solidFill>
                  <a:srgbClr val="002060"/>
                </a:solidFill>
              </a:rPr>
              <a:t>This afternoon </a:t>
            </a:r>
            <a:r>
              <a:rPr lang="x-none" sz="2000" dirty="0">
                <a:solidFill>
                  <a:srgbClr val="002060"/>
                </a:solidFill>
              </a:rPr>
              <a:t>I am listening to songs in class. </a:t>
            </a:r>
          </a:p>
          <a:p>
            <a:pPr marL="457200" indent="-457200">
              <a:buAutoNum type="arabicPeriod"/>
            </a:pPr>
            <a:r>
              <a:rPr lang="x-none" sz="2000" b="1" dirty="0">
                <a:solidFill>
                  <a:srgbClr val="002060"/>
                </a:solidFill>
              </a:rPr>
              <a:t>Now</a:t>
            </a:r>
            <a:r>
              <a:rPr lang="x-none" sz="2000" dirty="0">
                <a:solidFill>
                  <a:srgbClr val="002060"/>
                </a:solidFill>
              </a:rPr>
              <a:t> you are dancing on the table.</a:t>
            </a:r>
          </a:p>
          <a:p>
            <a:pPr marL="457200" indent="-457200">
              <a:buAutoNum type="arabicPeriod"/>
            </a:pPr>
            <a:r>
              <a:rPr lang="x-none" sz="2000" b="1" dirty="0">
                <a:solidFill>
                  <a:srgbClr val="002060"/>
                </a:solidFill>
              </a:rPr>
              <a:t>Generally</a:t>
            </a:r>
            <a:r>
              <a:rPr lang="x-none" sz="2000" dirty="0">
                <a:solidFill>
                  <a:srgbClr val="002060"/>
                </a:solidFill>
              </a:rPr>
              <a:t> we start at 10 in the morning.</a:t>
            </a:r>
          </a:p>
          <a:p>
            <a:pPr marL="457200" indent="-457200">
              <a:buAutoNum type="arabicPeriod"/>
            </a:pPr>
            <a:r>
              <a:rPr lang="x-none" sz="2000" b="1" dirty="0">
                <a:solidFill>
                  <a:srgbClr val="002060"/>
                </a:solidFill>
              </a:rPr>
              <a:t>Today</a:t>
            </a:r>
            <a:r>
              <a:rPr lang="x-none" sz="2000" dirty="0">
                <a:solidFill>
                  <a:srgbClr val="002060"/>
                </a:solidFill>
              </a:rPr>
              <a:t> I am teaching Chinese.</a:t>
            </a:r>
          </a:p>
          <a:p>
            <a:pPr marL="457200" indent="-457200">
              <a:buAutoNum type="arabicPeriod"/>
            </a:pPr>
            <a:r>
              <a:rPr lang="en-GB" sz="2000" b="1">
                <a:solidFill>
                  <a:srgbClr val="002060"/>
                </a:solidFill>
              </a:rPr>
              <a:t>Sometimes</a:t>
            </a:r>
            <a:r>
              <a:rPr lang="en-GB" sz="2000">
                <a:solidFill>
                  <a:srgbClr val="002060"/>
                </a:solidFill>
              </a:rPr>
              <a:t> w</a:t>
            </a:r>
            <a:r>
              <a:rPr lang="x-none" sz="2000">
                <a:solidFill>
                  <a:srgbClr val="002060"/>
                </a:solidFill>
              </a:rPr>
              <a:t>e buy </a:t>
            </a:r>
            <a:r>
              <a:rPr lang="x-none" sz="2000" dirty="0">
                <a:solidFill>
                  <a:srgbClr val="002060"/>
                </a:solidFill>
              </a:rPr>
              <a:t>pens in school.</a:t>
            </a:r>
          </a:p>
        </p:txBody>
      </p:sp>
      <p:pic>
        <p:nvPicPr>
          <p:cNvPr id="4098" name="Picture 2" descr="Free Clip Art School, Download Free Clip Art, Free Clip Art on ...">
            <a:extLst>
              <a:ext uri="{FF2B5EF4-FFF2-40B4-BE49-F238E27FC236}">
                <a16:creationId xmlns:a16="http://schemas.microsoft.com/office/drawing/2014/main" id="{EEA39EF5-1DA6-BF41-9C60-9D8D7B93B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08" y="585453"/>
            <a:ext cx="2945169" cy="207828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3288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665282" y="260926"/>
            <a:ext cx="1378313" cy="417481"/>
          </a:xfrm>
        </p:spPr>
        <p:txBody>
          <a:bodyPr>
            <a:noAutofit/>
          </a:bodyPr>
          <a:lstStyle/>
          <a:p>
            <a:pPr algn="ctr"/>
            <a:r>
              <a:rPr lang="x-none"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1677062" cy="400110"/>
          </a:xfrm>
          <a:prstGeom prst="rect">
            <a:avLst/>
          </a:prstGeom>
          <a:noFill/>
        </p:spPr>
        <p:txBody>
          <a:bodyPr wrap="none" rtlCol="0">
            <a:spAutoFit/>
          </a:bodyPr>
          <a:lstStyle/>
          <a:p>
            <a:pPr algn="l"/>
            <a:r>
              <a:rPr lang="x-none" sz="2000" b="1" dirty="0">
                <a:solidFill>
                  <a:schemeClr val="accent5">
                    <a:lumMod val="50000"/>
                  </a:schemeClr>
                </a:solidFill>
              </a:rPr>
              <a:t>Estudiante B</a:t>
            </a:r>
          </a:p>
        </p:txBody>
      </p:sp>
      <p:sp>
        <p:nvSpPr>
          <p:cNvPr id="4" name="CuadroTexto 3">
            <a:extLst>
              <a:ext uri="{FF2B5EF4-FFF2-40B4-BE49-F238E27FC236}">
                <a16:creationId xmlns:a16="http://schemas.microsoft.com/office/drawing/2014/main" id="{7DA44EAE-4B04-054F-9116-BF0363F34C04}"/>
              </a:ext>
            </a:extLst>
          </p:cNvPr>
          <p:cNvSpPr txBox="1"/>
          <p:nvPr/>
        </p:nvSpPr>
        <p:spPr>
          <a:xfrm>
            <a:off x="262759" y="595505"/>
            <a:ext cx="4071949" cy="400110"/>
          </a:xfrm>
          <a:prstGeom prst="rect">
            <a:avLst/>
          </a:prstGeom>
          <a:noFill/>
        </p:spPr>
        <p:txBody>
          <a:bodyPr wrap="none" rtlCol="0">
            <a:spAutoFit/>
          </a:bodyPr>
          <a:lstStyle/>
          <a:p>
            <a:pPr algn="l"/>
            <a:r>
              <a:rPr lang="x-none" sz="2000" u="sng" dirty="0">
                <a:solidFill>
                  <a:schemeClr val="accent5">
                    <a:lumMod val="50000"/>
                  </a:schemeClr>
                </a:solidFill>
              </a:rPr>
              <a:t>Say </a:t>
            </a:r>
            <a:r>
              <a:rPr lang="x-none" sz="2000" u="sng">
                <a:solidFill>
                  <a:schemeClr val="accent5">
                    <a:lumMod val="50000"/>
                  </a:schemeClr>
                </a:solidFill>
              </a:rPr>
              <a:t>these </a:t>
            </a:r>
            <a:r>
              <a:rPr lang="en-GB" sz="2000" u="sng">
                <a:solidFill>
                  <a:schemeClr val="accent5">
                    <a:lumMod val="50000"/>
                  </a:schemeClr>
                </a:solidFill>
              </a:rPr>
              <a:t>sentences</a:t>
            </a:r>
            <a:r>
              <a:rPr lang="x-none" sz="2000" u="sng">
                <a:solidFill>
                  <a:schemeClr val="accent5">
                    <a:lumMod val="50000"/>
                  </a:schemeClr>
                </a:solidFill>
              </a:rPr>
              <a:t> </a:t>
            </a:r>
            <a:r>
              <a:rPr lang="x-none" sz="2000" u="sng" dirty="0">
                <a:solidFill>
                  <a:schemeClr val="accent5">
                    <a:lumMod val="50000"/>
                  </a:schemeClr>
                </a:solidFill>
              </a:rPr>
              <a:t>in Spanish:</a:t>
            </a:r>
          </a:p>
        </p:txBody>
      </p:sp>
      <p:sp>
        <p:nvSpPr>
          <p:cNvPr id="12" name="CuadroTexto 11">
            <a:extLst>
              <a:ext uri="{FF2B5EF4-FFF2-40B4-BE49-F238E27FC236}">
                <a16:creationId xmlns:a16="http://schemas.microsoft.com/office/drawing/2014/main" id="{B247EEB0-218C-974F-B83E-A6E162913504}"/>
              </a:ext>
            </a:extLst>
          </p:cNvPr>
          <p:cNvSpPr txBox="1"/>
          <p:nvPr/>
        </p:nvSpPr>
        <p:spPr>
          <a:xfrm>
            <a:off x="262759" y="1062515"/>
            <a:ext cx="5657318" cy="1938992"/>
          </a:xfrm>
          <a:prstGeom prst="rect">
            <a:avLst/>
          </a:prstGeom>
          <a:noFill/>
        </p:spPr>
        <p:txBody>
          <a:bodyPr wrap="none" rtlCol="0">
            <a:spAutoFit/>
          </a:bodyPr>
          <a:lstStyle/>
          <a:p>
            <a:pPr marL="457200" indent="-457200" algn="l">
              <a:buAutoNum type="arabicPeriod"/>
            </a:pPr>
            <a:r>
              <a:rPr lang="en-GB" sz="2000" b="1">
                <a:solidFill>
                  <a:schemeClr val="accent5">
                    <a:lumMod val="50000"/>
                  </a:schemeClr>
                </a:solidFill>
              </a:rPr>
              <a:t>At the moment</a:t>
            </a:r>
            <a:r>
              <a:rPr lang="en-GB" sz="2000">
                <a:solidFill>
                  <a:schemeClr val="accent5">
                    <a:lumMod val="50000"/>
                  </a:schemeClr>
                </a:solidFill>
              </a:rPr>
              <a:t>, </a:t>
            </a:r>
            <a:r>
              <a:rPr lang="x-none" sz="2000">
                <a:solidFill>
                  <a:schemeClr val="accent5">
                    <a:lumMod val="50000"/>
                  </a:schemeClr>
                </a:solidFill>
              </a:rPr>
              <a:t>I </a:t>
            </a:r>
            <a:r>
              <a:rPr lang="x-none" sz="2000" dirty="0">
                <a:solidFill>
                  <a:schemeClr val="accent5">
                    <a:lumMod val="50000"/>
                  </a:schemeClr>
                </a:solidFill>
              </a:rPr>
              <a:t>am </a:t>
            </a:r>
            <a:r>
              <a:rPr lang="x-none" sz="2000">
                <a:solidFill>
                  <a:schemeClr val="accent5">
                    <a:lumMod val="50000"/>
                  </a:schemeClr>
                </a:solidFill>
              </a:rPr>
              <a:t>teaching science.</a:t>
            </a:r>
            <a:endParaRPr lang="x-none" sz="2000" dirty="0">
              <a:solidFill>
                <a:schemeClr val="accent5">
                  <a:lumMod val="50000"/>
                </a:schemeClr>
              </a:solidFill>
            </a:endParaRPr>
          </a:p>
          <a:p>
            <a:pPr marL="457200" indent="-457200" algn="l">
              <a:buAutoNum type="arabicPeriod"/>
            </a:pPr>
            <a:r>
              <a:rPr lang="en-GB" sz="2000" b="1">
                <a:solidFill>
                  <a:schemeClr val="accent5">
                    <a:lumMod val="50000"/>
                  </a:schemeClr>
                </a:solidFill>
              </a:rPr>
              <a:t>Sometimes</a:t>
            </a:r>
            <a:r>
              <a:rPr lang="en-GB" sz="2000">
                <a:solidFill>
                  <a:schemeClr val="accent5">
                    <a:lumMod val="50000"/>
                  </a:schemeClr>
                </a:solidFill>
              </a:rPr>
              <a:t> w</a:t>
            </a:r>
            <a:r>
              <a:rPr lang="x-none" sz="2000">
                <a:solidFill>
                  <a:schemeClr val="accent5">
                    <a:lumMod val="50000"/>
                  </a:schemeClr>
                </a:solidFill>
              </a:rPr>
              <a:t>e work </a:t>
            </a:r>
            <a:r>
              <a:rPr lang="x-none" sz="2000" dirty="0">
                <a:solidFill>
                  <a:schemeClr val="accent5">
                    <a:lumMod val="50000"/>
                  </a:schemeClr>
                </a:solidFill>
              </a:rPr>
              <a:t>in silence.</a:t>
            </a:r>
          </a:p>
          <a:p>
            <a:pPr marL="457200" indent="-457200" algn="l">
              <a:buAutoNum type="arabicPeriod"/>
            </a:pPr>
            <a:r>
              <a:rPr lang="en-GB" sz="2000" b="1">
                <a:solidFill>
                  <a:schemeClr val="accent5">
                    <a:lumMod val="50000"/>
                  </a:schemeClr>
                </a:solidFill>
              </a:rPr>
              <a:t>Now</a:t>
            </a:r>
            <a:r>
              <a:rPr lang="en-GB" sz="2000">
                <a:solidFill>
                  <a:schemeClr val="accent5">
                    <a:lumMod val="50000"/>
                  </a:schemeClr>
                </a:solidFill>
              </a:rPr>
              <a:t> y</a:t>
            </a:r>
            <a:r>
              <a:rPr lang="x-none" sz="2000">
                <a:solidFill>
                  <a:schemeClr val="accent5">
                    <a:lumMod val="50000"/>
                  </a:schemeClr>
                </a:solidFill>
              </a:rPr>
              <a:t>ou </a:t>
            </a:r>
            <a:r>
              <a:rPr lang="x-none" sz="2000" dirty="0">
                <a:solidFill>
                  <a:schemeClr val="accent5">
                    <a:lumMod val="50000"/>
                  </a:schemeClr>
                </a:solidFill>
              </a:rPr>
              <a:t>are speaking </a:t>
            </a:r>
            <a:r>
              <a:rPr lang="x-none" sz="2000">
                <a:solidFill>
                  <a:schemeClr val="accent5">
                    <a:lumMod val="50000"/>
                  </a:schemeClr>
                </a:solidFill>
              </a:rPr>
              <a:t>in Chinese.</a:t>
            </a:r>
            <a:endParaRPr lang="x-none" sz="2000" dirty="0">
              <a:solidFill>
                <a:schemeClr val="accent5">
                  <a:lumMod val="50000"/>
                </a:schemeClr>
              </a:solidFill>
            </a:endParaRPr>
          </a:p>
          <a:p>
            <a:pPr marL="457200" indent="-457200" algn="l">
              <a:buAutoNum type="arabicPeriod"/>
            </a:pPr>
            <a:r>
              <a:rPr lang="en-GB" sz="2000" b="1">
                <a:solidFill>
                  <a:schemeClr val="accent5">
                    <a:lumMod val="50000"/>
                  </a:schemeClr>
                </a:solidFill>
              </a:rPr>
              <a:t>Normally</a:t>
            </a:r>
            <a:r>
              <a:rPr lang="en-GB" sz="2000">
                <a:solidFill>
                  <a:schemeClr val="accent5">
                    <a:lumMod val="50000"/>
                  </a:schemeClr>
                </a:solidFill>
              </a:rPr>
              <a:t> I </a:t>
            </a:r>
            <a:r>
              <a:rPr lang="x-none" sz="2000">
                <a:solidFill>
                  <a:schemeClr val="accent5">
                    <a:lumMod val="50000"/>
                  </a:schemeClr>
                </a:solidFill>
              </a:rPr>
              <a:t>write </a:t>
            </a:r>
            <a:r>
              <a:rPr lang="x-none" sz="2000" dirty="0">
                <a:solidFill>
                  <a:schemeClr val="accent5">
                    <a:lumMod val="50000"/>
                  </a:schemeClr>
                </a:solidFill>
              </a:rPr>
              <a:t>many emails.</a:t>
            </a:r>
          </a:p>
          <a:p>
            <a:pPr marL="457200" indent="-457200" algn="l">
              <a:buAutoNum type="arabicPeriod"/>
            </a:pPr>
            <a:r>
              <a:rPr lang="x-none" sz="2000" b="1" dirty="0">
                <a:solidFill>
                  <a:schemeClr val="accent5">
                    <a:lumMod val="50000"/>
                  </a:schemeClr>
                </a:solidFill>
              </a:rPr>
              <a:t>Generally</a:t>
            </a:r>
            <a:r>
              <a:rPr lang="x-none" sz="2000" dirty="0">
                <a:solidFill>
                  <a:schemeClr val="accent5">
                    <a:lumMod val="50000"/>
                  </a:schemeClr>
                </a:solidFill>
              </a:rPr>
              <a:t> we study without chairs.</a:t>
            </a:r>
          </a:p>
          <a:p>
            <a:pPr marL="457200" indent="-457200" algn="l">
              <a:buAutoNum type="arabicPeriod"/>
            </a:pPr>
            <a:r>
              <a:rPr lang="en-GB" sz="2000" b="1">
                <a:solidFill>
                  <a:schemeClr val="accent5">
                    <a:lumMod val="50000"/>
                  </a:schemeClr>
                </a:solidFill>
              </a:rPr>
              <a:t>Today</a:t>
            </a:r>
            <a:r>
              <a:rPr lang="en-GB" sz="2000">
                <a:solidFill>
                  <a:schemeClr val="accent5">
                    <a:lumMod val="50000"/>
                  </a:schemeClr>
                </a:solidFill>
              </a:rPr>
              <a:t> y</a:t>
            </a:r>
            <a:r>
              <a:rPr lang="x-none" sz="2000">
                <a:solidFill>
                  <a:schemeClr val="accent5">
                    <a:lumMod val="50000"/>
                  </a:schemeClr>
                </a:solidFill>
              </a:rPr>
              <a:t>ou </a:t>
            </a:r>
            <a:r>
              <a:rPr lang="x-none" sz="2000" dirty="0">
                <a:solidFill>
                  <a:schemeClr val="accent5">
                    <a:lumMod val="50000"/>
                  </a:schemeClr>
                </a:solidFill>
              </a:rPr>
              <a:t>are participating in </a:t>
            </a:r>
            <a:r>
              <a:rPr lang="x-none" sz="2000">
                <a:solidFill>
                  <a:schemeClr val="accent5">
                    <a:lumMod val="50000"/>
                  </a:schemeClr>
                </a:solidFill>
              </a:rPr>
              <a:t>a market.</a:t>
            </a:r>
            <a:endParaRPr lang="x-none" sz="2000" dirty="0">
              <a:solidFill>
                <a:schemeClr val="accent5">
                  <a:lumMod val="50000"/>
                </a:schemeClr>
              </a:solidFill>
            </a:endParaRPr>
          </a:p>
        </p:txBody>
      </p:sp>
      <p:graphicFrame>
        <p:nvGraphicFramePr>
          <p:cNvPr id="10" name="Tabla 3">
            <a:extLst>
              <a:ext uri="{FF2B5EF4-FFF2-40B4-BE49-F238E27FC236}">
                <a16:creationId xmlns:a16="http://schemas.microsoft.com/office/drawing/2014/main" id="{E3FA1BF3-DA44-9A44-8A88-F13DBD2E9336}"/>
              </a:ext>
            </a:extLst>
          </p:cNvPr>
          <p:cNvGraphicFramePr>
            <a:graphicFrameLocks noGrp="1"/>
          </p:cNvGraphicFramePr>
          <p:nvPr>
            <p:extLst>
              <p:ext uri="{D42A27DB-BD31-4B8C-83A1-F6EECF244321}">
                <p14:modId xmlns:p14="http://schemas.microsoft.com/office/powerpoint/2010/main" val="833310105"/>
              </p:ext>
            </p:extLst>
          </p:nvPr>
        </p:nvGraphicFramePr>
        <p:xfrm>
          <a:off x="419510" y="3184015"/>
          <a:ext cx="11352980" cy="3078480"/>
        </p:xfrm>
        <a:graphic>
          <a:graphicData uri="http://schemas.openxmlformats.org/drawingml/2006/table">
            <a:tbl>
              <a:tblPr firstRow="1" bandRow="1">
                <a:tableStyleId>{5DA37D80-6434-44D0-A028-1B22A696006F}</a:tableStyleId>
              </a:tblPr>
              <a:tblGrid>
                <a:gridCol w="653810">
                  <a:extLst>
                    <a:ext uri="{9D8B030D-6E8A-4147-A177-3AD203B41FA5}">
                      <a16:colId xmlns:a16="http://schemas.microsoft.com/office/drawing/2014/main" val="698080007"/>
                    </a:ext>
                  </a:extLst>
                </a:gridCol>
                <a:gridCol w="3887382">
                  <a:extLst>
                    <a:ext uri="{9D8B030D-6E8A-4147-A177-3AD203B41FA5}">
                      <a16:colId xmlns:a16="http://schemas.microsoft.com/office/drawing/2014/main" val="1362552470"/>
                    </a:ext>
                  </a:extLst>
                </a:gridCol>
                <a:gridCol w="2270596">
                  <a:extLst>
                    <a:ext uri="{9D8B030D-6E8A-4147-A177-3AD203B41FA5}">
                      <a16:colId xmlns:a16="http://schemas.microsoft.com/office/drawing/2014/main" val="4242210323"/>
                    </a:ext>
                  </a:extLst>
                </a:gridCol>
                <a:gridCol w="2270596">
                  <a:extLst>
                    <a:ext uri="{9D8B030D-6E8A-4147-A177-3AD203B41FA5}">
                      <a16:colId xmlns:a16="http://schemas.microsoft.com/office/drawing/2014/main" val="1972756131"/>
                    </a:ext>
                  </a:extLst>
                </a:gridCol>
                <a:gridCol w="2270596">
                  <a:extLst>
                    <a:ext uri="{9D8B030D-6E8A-4147-A177-3AD203B41FA5}">
                      <a16:colId xmlns:a16="http://schemas.microsoft.com/office/drawing/2014/main" val="2217310471"/>
                    </a:ext>
                  </a:extLst>
                </a:gridCol>
              </a:tblGrid>
              <a:tr h="370840">
                <a:tc>
                  <a:txBody>
                    <a:bodyPr/>
                    <a:lstStyle/>
                    <a:p>
                      <a:pPr algn="ctr"/>
                      <a:endParaRPr lang="x-none"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r>
                        <a:rPr lang="x-none" sz="2000" dirty="0">
                          <a:solidFill>
                            <a:srgbClr val="203864"/>
                          </a:solidFill>
                        </a:rPr>
                        <a:t>who?</a:t>
                      </a:r>
                    </a:p>
                  </a:txBody>
                  <a:tcPr anchor="ctr"/>
                </a:tc>
                <a:tc>
                  <a:txBody>
                    <a:bodyPr/>
                    <a:lstStyle/>
                    <a:p>
                      <a:pPr algn="ctr"/>
                      <a:r>
                        <a:rPr lang="x-none" sz="2000" dirty="0">
                          <a:solidFill>
                            <a:srgbClr val="203864"/>
                          </a:solidFill>
                        </a:rPr>
                        <a:t>it happens regularly</a:t>
                      </a:r>
                    </a:p>
                  </a:txBody>
                  <a:tcPr anchor="ctr"/>
                </a:tc>
                <a:tc>
                  <a:txBody>
                    <a:bodyPr/>
                    <a:lstStyle/>
                    <a:p>
                      <a:pPr algn="ctr"/>
                      <a:r>
                        <a:rPr lang="x-none" sz="2000" dirty="0">
                          <a:solidFill>
                            <a:srgbClr val="203864"/>
                          </a:solidFill>
                        </a:rPr>
                        <a:t>it’s happening now</a:t>
                      </a:r>
                    </a:p>
                  </a:txBody>
                  <a:tcPr anchor="ctr"/>
                </a:tc>
                <a:extLst>
                  <a:ext uri="{0D108BD9-81ED-4DB2-BD59-A6C34878D82A}">
                    <a16:rowId xmlns:a16="http://schemas.microsoft.com/office/drawing/2014/main" val="3600718741"/>
                  </a:ext>
                </a:extLst>
              </a:tr>
              <a:tr h="370840">
                <a:tc>
                  <a:txBody>
                    <a:bodyPr/>
                    <a:lstStyle/>
                    <a:p>
                      <a:pPr algn="ctr"/>
                      <a:r>
                        <a:rPr lang="x-none" sz="2000" b="1" dirty="0">
                          <a:solidFill>
                            <a:srgbClr val="203864"/>
                          </a:solidFill>
                        </a:rPr>
                        <a:t>1</a:t>
                      </a:r>
                    </a:p>
                  </a:txBody>
                  <a:tcPr anchor="ctr"/>
                </a:tc>
                <a:tc>
                  <a:txBody>
                    <a:bodyPr/>
                    <a:lstStyle/>
                    <a:p>
                      <a:pPr algn="l"/>
                      <a:r>
                        <a:rPr lang="x-none" sz="2000" dirty="0">
                          <a:solidFill>
                            <a:srgbClr val="203864"/>
                          </a:solidFill>
                        </a:rPr>
                        <a:t>organize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extLst>
                  <a:ext uri="{0D108BD9-81ED-4DB2-BD59-A6C34878D82A}">
                    <a16:rowId xmlns:a16="http://schemas.microsoft.com/office/drawing/2014/main" val="3137884702"/>
                  </a:ext>
                </a:extLst>
              </a:tr>
              <a:tr h="370840">
                <a:tc>
                  <a:txBody>
                    <a:bodyPr/>
                    <a:lstStyle/>
                    <a:p>
                      <a:pPr algn="ctr"/>
                      <a:r>
                        <a:rPr lang="x-none" sz="2000" b="1" dirty="0">
                          <a:solidFill>
                            <a:srgbClr val="203864"/>
                          </a:solidFill>
                        </a:rPr>
                        <a:t>2</a:t>
                      </a:r>
                    </a:p>
                  </a:txBody>
                  <a:tcPr anchor="ctr"/>
                </a:tc>
                <a:tc>
                  <a:txBody>
                    <a:bodyPr/>
                    <a:lstStyle/>
                    <a:p>
                      <a:pPr algn="l"/>
                      <a:r>
                        <a:rPr lang="x-none" sz="2000" dirty="0">
                          <a:solidFill>
                            <a:srgbClr val="203864"/>
                          </a:solidFill>
                        </a:rPr>
                        <a:t>listen to _________________</a:t>
                      </a:r>
                    </a:p>
                  </a:txBody>
                  <a:tcPr anchor="ctr"/>
                </a:tc>
                <a:tc>
                  <a:txBody>
                    <a:bodyPr/>
                    <a:lstStyle/>
                    <a:p>
                      <a:pPr algn="ctr"/>
                      <a:endParaRPr lang="x-none" sz="2000"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extLst>
                  <a:ext uri="{0D108BD9-81ED-4DB2-BD59-A6C34878D82A}">
                    <a16:rowId xmlns:a16="http://schemas.microsoft.com/office/drawing/2014/main" val="4093863256"/>
                  </a:ext>
                </a:extLst>
              </a:tr>
              <a:tr h="370840">
                <a:tc>
                  <a:txBody>
                    <a:bodyPr/>
                    <a:lstStyle/>
                    <a:p>
                      <a:pPr algn="ctr"/>
                      <a:r>
                        <a:rPr lang="x-none" sz="2000" b="1" dirty="0">
                          <a:solidFill>
                            <a:srgbClr val="203864"/>
                          </a:solidFill>
                        </a:rPr>
                        <a:t>3</a:t>
                      </a:r>
                    </a:p>
                  </a:txBody>
                  <a:tcPr anchor="ctr"/>
                </a:tc>
                <a:tc>
                  <a:txBody>
                    <a:bodyPr/>
                    <a:lstStyle/>
                    <a:p>
                      <a:pPr algn="l"/>
                      <a:r>
                        <a:rPr lang="x-none" sz="2000" dirty="0">
                          <a:solidFill>
                            <a:srgbClr val="203864"/>
                          </a:solidFill>
                        </a:rPr>
                        <a:t>dance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5572636"/>
                  </a:ext>
                </a:extLst>
              </a:tr>
              <a:tr h="370840">
                <a:tc>
                  <a:txBody>
                    <a:bodyPr/>
                    <a:lstStyle/>
                    <a:p>
                      <a:pPr algn="ctr"/>
                      <a:r>
                        <a:rPr lang="x-none" sz="2000" b="1" dirty="0">
                          <a:solidFill>
                            <a:srgbClr val="203864"/>
                          </a:solidFill>
                        </a:rPr>
                        <a:t>4</a:t>
                      </a:r>
                    </a:p>
                  </a:txBody>
                  <a:tcPr anchor="ctr"/>
                </a:tc>
                <a:tc>
                  <a:txBody>
                    <a:bodyPr/>
                    <a:lstStyle/>
                    <a:p>
                      <a:pPr algn="l"/>
                      <a:r>
                        <a:rPr lang="x-none" sz="2000" dirty="0">
                          <a:solidFill>
                            <a:srgbClr val="203864"/>
                          </a:solidFill>
                        </a:rPr>
                        <a:t>start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891339861"/>
                  </a:ext>
                </a:extLst>
              </a:tr>
              <a:tr h="370840">
                <a:tc>
                  <a:txBody>
                    <a:bodyPr/>
                    <a:lstStyle/>
                    <a:p>
                      <a:pPr algn="ctr"/>
                      <a:r>
                        <a:rPr lang="x-none" sz="2000" b="1" dirty="0">
                          <a:solidFill>
                            <a:srgbClr val="203864"/>
                          </a:solidFill>
                        </a:rPr>
                        <a:t>5</a:t>
                      </a:r>
                    </a:p>
                  </a:txBody>
                  <a:tcPr anchor="ctr"/>
                </a:tc>
                <a:tc>
                  <a:txBody>
                    <a:bodyPr/>
                    <a:lstStyle/>
                    <a:p>
                      <a:pPr algn="l"/>
                      <a:r>
                        <a:rPr lang="x-none" sz="2000" dirty="0">
                          <a:solidFill>
                            <a:srgbClr val="203864"/>
                          </a:solidFill>
                        </a:rPr>
                        <a:t>teach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955134974"/>
                  </a:ext>
                </a:extLst>
              </a:tr>
              <a:tr h="370840">
                <a:tc>
                  <a:txBody>
                    <a:bodyPr/>
                    <a:lstStyle/>
                    <a:p>
                      <a:pPr algn="ctr"/>
                      <a:r>
                        <a:rPr lang="x-none" sz="2000" b="1" dirty="0">
                          <a:solidFill>
                            <a:srgbClr val="203864"/>
                          </a:solidFill>
                        </a:rPr>
                        <a:t>6</a:t>
                      </a:r>
                    </a:p>
                  </a:txBody>
                  <a:tcPr anchor="ctr"/>
                </a:tc>
                <a:tc>
                  <a:txBody>
                    <a:bodyPr/>
                    <a:lstStyle/>
                    <a:p>
                      <a:pPr algn="l"/>
                      <a:r>
                        <a:rPr lang="x-none" sz="2000" dirty="0">
                          <a:solidFill>
                            <a:srgbClr val="203864"/>
                          </a:solidFill>
                        </a:rPr>
                        <a:t>buy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220301681"/>
                  </a:ext>
                </a:extLst>
              </a:tr>
            </a:tbl>
          </a:graphicData>
        </a:graphic>
      </p:graphicFrame>
      <p:pic>
        <p:nvPicPr>
          <p:cNvPr id="11" name="Picture 2" descr="Free Clip Art School, Download Free Clip Art, Free Clip Art on ...">
            <a:extLst>
              <a:ext uri="{FF2B5EF4-FFF2-40B4-BE49-F238E27FC236}">
                <a16:creationId xmlns:a16="http://schemas.microsoft.com/office/drawing/2014/main" id="{28AA76F2-8886-5942-A20D-F8478517D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08" y="585453"/>
            <a:ext cx="2945169" cy="207828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388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752275" y="276365"/>
            <a:ext cx="1439726" cy="367252"/>
          </a:xfrm>
        </p:spPr>
        <p:txBody>
          <a:bodyPr>
            <a:noAutofit/>
          </a:bodyPr>
          <a:lstStyle/>
          <a:p>
            <a:pPr algn="ctr"/>
            <a:r>
              <a:rPr lang="x-none"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3249608" cy="400110"/>
          </a:xfrm>
          <a:prstGeom prst="rect">
            <a:avLst/>
          </a:prstGeom>
          <a:noFill/>
        </p:spPr>
        <p:txBody>
          <a:bodyPr wrap="none" rtlCol="0">
            <a:spAutoFit/>
          </a:bodyPr>
          <a:lstStyle/>
          <a:p>
            <a:pPr algn="l"/>
            <a:r>
              <a:rPr lang="en-GB" sz="2000" b="1" dirty="0" err="1">
                <a:solidFill>
                  <a:srgbClr val="002060"/>
                </a:solidFill>
              </a:rPr>
              <a:t>Respuestas</a:t>
            </a:r>
            <a:r>
              <a:rPr lang="en-GB" sz="2000" b="1" dirty="0">
                <a:solidFill>
                  <a:srgbClr val="002060"/>
                </a:solidFill>
              </a:rPr>
              <a:t>: </a:t>
            </a:r>
            <a:r>
              <a:rPr lang="x-none" sz="2000" b="1" dirty="0">
                <a:solidFill>
                  <a:srgbClr val="002060"/>
                </a:solidFill>
              </a:rPr>
              <a:t>Estudiante A</a:t>
            </a:r>
          </a:p>
        </p:txBody>
      </p:sp>
      <p:graphicFrame>
        <p:nvGraphicFramePr>
          <p:cNvPr id="3" name="Tabla 3">
            <a:extLst>
              <a:ext uri="{FF2B5EF4-FFF2-40B4-BE49-F238E27FC236}">
                <a16:creationId xmlns:a16="http://schemas.microsoft.com/office/drawing/2014/main" id="{A3DEB107-8B16-CC45-AD73-1A3EB42E25F2}"/>
              </a:ext>
            </a:extLst>
          </p:cNvPr>
          <p:cNvGraphicFramePr>
            <a:graphicFrameLocks noGrp="1"/>
          </p:cNvGraphicFramePr>
          <p:nvPr>
            <p:extLst>
              <p:ext uri="{D42A27DB-BD31-4B8C-83A1-F6EECF244321}">
                <p14:modId xmlns:p14="http://schemas.microsoft.com/office/powerpoint/2010/main" val="1856765830"/>
              </p:ext>
            </p:extLst>
          </p:nvPr>
        </p:nvGraphicFramePr>
        <p:xfrm>
          <a:off x="419510" y="3184015"/>
          <a:ext cx="11352980" cy="3078480"/>
        </p:xfrm>
        <a:graphic>
          <a:graphicData uri="http://schemas.openxmlformats.org/drawingml/2006/table">
            <a:tbl>
              <a:tblPr firstRow="1" bandRow="1">
                <a:tableStyleId>{5DA37D80-6434-44D0-A028-1B22A696006F}</a:tableStyleId>
              </a:tblPr>
              <a:tblGrid>
                <a:gridCol w="653810">
                  <a:extLst>
                    <a:ext uri="{9D8B030D-6E8A-4147-A177-3AD203B41FA5}">
                      <a16:colId xmlns:a16="http://schemas.microsoft.com/office/drawing/2014/main" val="698080007"/>
                    </a:ext>
                  </a:extLst>
                </a:gridCol>
                <a:gridCol w="3887382">
                  <a:extLst>
                    <a:ext uri="{9D8B030D-6E8A-4147-A177-3AD203B41FA5}">
                      <a16:colId xmlns:a16="http://schemas.microsoft.com/office/drawing/2014/main" val="1362552470"/>
                    </a:ext>
                  </a:extLst>
                </a:gridCol>
                <a:gridCol w="2270596">
                  <a:extLst>
                    <a:ext uri="{9D8B030D-6E8A-4147-A177-3AD203B41FA5}">
                      <a16:colId xmlns:a16="http://schemas.microsoft.com/office/drawing/2014/main" val="4242210323"/>
                    </a:ext>
                  </a:extLst>
                </a:gridCol>
                <a:gridCol w="2270596">
                  <a:extLst>
                    <a:ext uri="{9D8B030D-6E8A-4147-A177-3AD203B41FA5}">
                      <a16:colId xmlns:a16="http://schemas.microsoft.com/office/drawing/2014/main" val="1972756131"/>
                    </a:ext>
                  </a:extLst>
                </a:gridCol>
                <a:gridCol w="2270596">
                  <a:extLst>
                    <a:ext uri="{9D8B030D-6E8A-4147-A177-3AD203B41FA5}">
                      <a16:colId xmlns:a16="http://schemas.microsoft.com/office/drawing/2014/main" val="2217310471"/>
                    </a:ext>
                  </a:extLst>
                </a:gridCol>
              </a:tblGrid>
              <a:tr h="370840">
                <a:tc>
                  <a:txBody>
                    <a:bodyPr/>
                    <a:lstStyle/>
                    <a:p>
                      <a:pPr algn="ctr"/>
                      <a:endParaRPr lang="x-none" dirty="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r>
                        <a:rPr lang="x-none" sz="2000" dirty="0">
                          <a:solidFill>
                            <a:srgbClr val="203864"/>
                          </a:solidFill>
                        </a:rPr>
                        <a:t>who?</a:t>
                      </a:r>
                    </a:p>
                  </a:txBody>
                  <a:tcPr anchor="ctr"/>
                </a:tc>
                <a:tc>
                  <a:txBody>
                    <a:bodyPr/>
                    <a:lstStyle/>
                    <a:p>
                      <a:pPr algn="ctr"/>
                      <a:r>
                        <a:rPr lang="x-none" sz="2000" dirty="0">
                          <a:solidFill>
                            <a:srgbClr val="203864"/>
                          </a:solidFill>
                        </a:rPr>
                        <a:t>it happens regularly</a:t>
                      </a:r>
                    </a:p>
                  </a:txBody>
                  <a:tcPr anchor="ctr"/>
                </a:tc>
                <a:tc>
                  <a:txBody>
                    <a:bodyPr/>
                    <a:lstStyle/>
                    <a:p>
                      <a:pPr algn="ctr"/>
                      <a:r>
                        <a:rPr lang="x-none" sz="2000" dirty="0">
                          <a:solidFill>
                            <a:srgbClr val="203864"/>
                          </a:solidFill>
                        </a:rPr>
                        <a:t>it’s happening now</a:t>
                      </a:r>
                    </a:p>
                  </a:txBody>
                  <a:tcPr anchor="ctr"/>
                </a:tc>
                <a:extLst>
                  <a:ext uri="{0D108BD9-81ED-4DB2-BD59-A6C34878D82A}">
                    <a16:rowId xmlns:a16="http://schemas.microsoft.com/office/drawing/2014/main" val="3600718741"/>
                  </a:ext>
                </a:extLst>
              </a:tr>
              <a:tr h="370840">
                <a:tc>
                  <a:txBody>
                    <a:bodyPr/>
                    <a:lstStyle/>
                    <a:p>
                      <a:pPr algn="ctr"/>
                      <a:r>
                        <a:rPr lang="x-none" sz="2000" b="1" dirty="0">
                          <a:solidFill>
                            <a:srgbClr val="203864"/>
                          </a:solidFill>
                        </a:rPr>
                        <a:t>1</a:t>
                      </a:r>
                    </a:p>
                  </a:txBody>
                  <a:tcPr anchor="ctr"/>
                </a:tc>
                <a:tc>
                  <a:txBody>
                    <a:bodyPr/>
                    <a:lstStyle/>
                    <a:p>
                      <a:pPr algn="l"/>
                      <a:r>
                        <a:rPr lang="x-none" sz="2000" dirty="0">
                          <a:solidFill>
                            <a:srgbClr val="203864"/>
                          </a:solidFill>
                        </a:rPr>
                        <a:t>teach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137884702"/>
                  </a:ext>
                </a:extLst>
              </a:tr>
              <a:tr h="370840">
                <a:tc>
                  <a:txBody>
                    <a:bodyPr/>
                    <a:lstStyle/>
                    <a:p>
                      <a:pPr algn="ctr"/>
                      <a:r>
                        <a:rPr lang="x-none" sz="2000" b="1" dirty="0">
                          <a:solidFill>
                            <a:srgbClr val="203864"/>
                          </a:solidFill>
                        </a:rPr>
                        <a:t>2</a:t>
                      </a:r>
                    </a:p>
                  </a:txBody>
                  <a:tcPr anchor="ctr"/>
                </a:tc>
                <a:tc>
                  <a:txBody>
                    <a:bodyPr/>
                    <a:lstStyle/>
                    <a:p>
                      <a:pPr algn="l"/>
                      <a:r>
                        <a:rPr lang="x-none" sz="2000" dirty="0">
                          <a:solidFill>
                            <a:srgbClr val="203864"/>
                          </a:solidFill>
                        </a:rPr>
                        <a:t>work _________________</a:t>
                      </a:r>
                    </a:p>
                  </a:txBody>
                  <a:tcPr anchor="ctr"/>
                </a:tc>
                <a:tc>
                  <a:txBody>
                    <a:bodyPr/>
                    <a:lstStyle/>
                    <a:p>
                      <a:pPr algn="ctr"/>
                      <a:endParaRPr lang="x-none" sz="2000"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extLst>
                  <a:ext uri="{0D108BD9-81ED-4DB2-BD59-A6C34878D82A}">
                    <a16:rowId xmlns:a16="http://schemas.microsoft.com/office/drawing/2014/main" val="4093863256"/>
                  </a:ext>
                </a:extLst>
              </a:tr>
              <a:tr h="370840">
                <a:tc>
                  <a:txBody>
                    <a:bodyPr/>
                    <a:lstStyle/>
                    <a:p>
                      <a:pPr algn="ctr"/>
                      <a:r>
                        <a:rPr lang="x-none" sz="2000" b="1" dirty="0">
                          <a:solidFill>
                            <a:srgbClr val="203864"/>
                          </a:solidFill>
                        </a:rPr>
                        <a:t>3</a:t>
                      </a:r>
                    </a:p>
                  </a:txBody>
                  <a:tcPr anchor="ctr"/>
                </a:tc>
                <a:tc>
                  <a:txBody>
                    <a:bodyPr/>
                    <a:lstStyle/>
                    <a:p>
                      <a:pPr algn="l"/>
                      <a:r>
                        <a:rPr lang="x-none" sz="2000" dirty="0">
                          <a:solidFill>
                            <a:srgbClr val="203864"/>
                          </a:solidFill>
                        </a:rPr>
                        <a:t>speak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5572636"/>
                  </a:ext>
                </a:extLst>
              </a:tr>
              <a:tr h="370840">
                <a:tc>
                  <a:txBody>
                    <a:bodyPr/>
                    <a:lstStyle/>
                    <a:p>
                      <a:pPr algn="ctr"/>
                      <a:r>
                        <a:rPr lang="x-none" sz="2000" b="1" dirty="0">
                          <a:solidFill>
                            <a:srgbClr val="203864"/>
                          </a:solidFill>
                        </a:rPr>
                        <a:t>4</a:t>
                      </a:r>
                    </a:p>
                  </a:txBody>
                  <a:tcPr anchor="ctr"/>
                </a:tc>
                <a:tc>
                  <a:txBody>
                    <a:bodyPr/>
                    <a:lstStyle/>
                    <a:p>
                      <a:pPr algn="l"/>
                      <a:r>
                        <a:rPr lang="en-GB" sz="2000">
                          <a:solidFill>
                            <a:srgbClr val="203864"/>
                          </a:solidFill>
                        </a:rPr>
                        <a:t>write</a:t>
                      </a:r>
                      <a:r>
                        <a:rPr lang="x-none" sz="2000">
                          <a:solidFill>
                            <a:srgbClr val="203864"/>
                          </a:solidFill>
                        </a:rPr>
                        <a:t> </a:t>
                      </a:r>
                      <a:r>
                        <a:rPr lang="x-none" sz="2000" dirty="0">
                          <a:solidFill>
                            <a:srgbClr val="203864"/>
                          </a:solidFill>
                        </a:rPr>
                        <a:t>_____________________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891339861"/>
                  </a:ext>
                </a:extLst>
              </a:tr>
              <a:tr h="370840">
                <a:tc>
                  <a:txBody>
                    <a:bodyPr/>
                    <a:lstStyle/>
                    <a:p>
                      <a:pPr algn="ctr"/>
                      <a:r>
                        <a:rPr lang="x-none" sz="2000" b="1" dirty="0">
                          <a:solidFill>
                            <a:srgbClr val="203864"/>
                          </a:solidFill>
                        </a:rPr>
                        <a:t>5</a:t>
                      </a:r>
                    </a:p>
                  </a:txBody>
                  <a:tcPr anchor="ctr"/>
                </a:tc>
                <a:tc>
                  <a:txBody>
                    <a:bodyPr/>
                    <a:lstStyle/>
                    <a:p>
                      <a:pPr algn="l"/>
                      <a:r>
                        <a:rPr lang="x-none" sz="2000" dirty="0">
                          <a:solidFill>
                            <a:srgbClr val="203864"/>
                          </a:solidFill>
                        </a:rPr>
                        <a:t>study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955134974"/>
                  </a:ext>
                </a:extLst>
              </a:tr>
              <a:tr h="370840">
                <a:tc>
                  <a:txBody>
                    <a:bodyPr/>
                    <a:lstStyle/>
                    <a:p>
                      <a:pPr algn="ctr"/>
                      <a:r>
                        <a:rPr lang="x-none" sz="2000" b="1" dirty="0">
                          <a:solidFill>
                            <a:srgbClr val="203864"/>
                          </a:solidFill>
                        </a:rPr>
                        <a:t>6</a:t>
                      </a:r>
                    </a:p>
                  </a:txBody>
                  <a:tcPr anchor="ctr"/>
                </a:tc>
                <a:tc>
                  <a:txBody>
                    <a:bodyPr/>
                    <a:lstStyle/>
                    <a:p>
                      <a:pPr algn="l"/>
                      <a:r>
                        <a:rPr lang="x-none" sz="2000" dirty="0">
                          <a:solidFill>
                            <a:srgbClr val="203864"/>
                          </a:solidFill>
                        </a:rPr>
                        <a:t>participate 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220301681"/>
                  </a:ext>
                </a:extLst>
              </a:tr>
            </a:tbl>
          </a:graphicData>
        </a:graphic>
      </p:graphicFrame>
      <p:sp>
        <p:nvSpPr>
          <p:cNvPr id="4" name="CuadroTexto 3">
            <a:extLst>
              <a:ext uri="{FF2B5EF4-FFF2-40B4-BE49-F238E27FC236}">
                <a16:creationId xmlns:a16="http://schemas.microsoft.com/office/drawing/2014/main" id="{7DA44EAE-4B04-054F-9116-BF0363F34C04}"/>
              </a:ext>
            </a:extLst>
          </p:cNvPr>
          <p:cNvSpPr txBox="1"/>
          <p:nvPr/>
        </p:nvSpPr>
        <p:spPr>
          <a:xfrm>
            <a:off x="262759" y="595505"/>
            <a:ext cx="4071949" cy="400110"/>
          </a:xfrm>
          <a:prstGeom prst="rect">
            <a:avLst/>
          </a:prstGeom>
          <a:noFill/>
        </p:spPr>
        <p:txBody>
          <a:bodyPr wrap="none" rtlCol="0">
            <a:spAutoFit/>
          </a:bodyPr>
          <a:lstStyle/>
          <a:p>
            <a:pPr algn="l"/>
            <a:r>
              <a:rPr lang="x-none" sz="2000" u="sng" dirty="0">
                <a:solidFill>
                  <a:srgbClr val="002060"/>
                </a:solidFill>
              </a:rPr>
              <a:t>Say </a:t>
            </a:r>
            <a:r>
              <a:rPr lang="x-none" sz="2000" u="sng">
                <a:solidFill>
                  <a:srgbClr val="002060"/>
                </a:solidFill>
              </a:rPr>
              <a:t>these </a:t>
            </a:r>
            <a:r>
              <a:rPr lang="en-GB" sz="2000" u="sng">
                <a:solidFill>
                  <a:srgbClr val="002060"/>
                </a:solidFill>
              </a:rPr>
              <a:t>sentences</a:t>
            </a:r>
            <a:r>
              <a:rPr lang="x-none" sz="2000" u="sng">
                <a:solidFill>
                  <a:srgbClr val="002060"/>
                </a:solidFill>
              </a:rPr>
              <a:t> </a:t>
            </a:r>
            <a:r>
              <a:rPr lang="x-none" sz="2000" u="sng" dirty="0">
                <a:solidFill>
                  <a:srgbClr val="002060"/>
                </a:solidFill>
              </a:rPr>
              <a:t>in Spanish:</a:t>
            </a:r>
          </a:p>
        </p:txBody>
      </p:sp>
      <p:sp>
        <p:nvSpPr>
          <p:cNvPr id="12" name="CuadroTexto 11">
            <a:extLst>
              <a:ext uri="{FF2B5EF4-FFF2-40B4-BE49-F238E27FC236}">
                <a16:creationId xmlns:a16="http://schemas.microsoft.com/office/drawing/2014/main" id="{B247EEB0-218C-974F-B83E-A6E162913504}"/>
              </a:ext>
            </a:extLst>
          </p:cNvPr>
          <p:cNvSpPr txBox="1"/>
          <p:nvPr/>
        </p:nvSpPr>
        <p:spPr>
          <a:xfrm>
            <a:off x="262759" y="1062515"/>
            <a:ext cx="6223178" cy="1938992"/>
          </a:xfrm>
          <a:prstGeom prst="rect">
            <a:avLst/>
          </a:prstGeom>
          <a:noFill/>
        </p:spPr>
        <p:txBody>
          <a:bodyPr wrap="none" rtlCol="0">
            <a:spAutoFit/>
          </a:bodyPr>
          <a:lstStyle/>
          <a:p>
            <a:pPr marL="457200" indent="-457200">
              <a:buAutoNum type="arabicPeriod"/>
            </a:pPr>
            <a:r>
              <a:rPr lang="en-GB" sz="2000" b="1">
                <a:solidFill>
                  <a:srgbClr val="002060"/>
                </a:solidFill>
              </a:rPr>
              <a:t>Normally</a:t>
            </a:r>
            <a:r>
              <a:rPr lang="en-GB" sz="2000">
                <a:solidFill>
                  <a:srgbClr val="002060"/>
                </a:solidFill>
              </a:rPr>
              <a:t> y</a:t>
            </a:r>
            <a:r>
              <a:rPr lang="x-none" sz="2000">
                <a:solidFill>
                  <a:srgbClr val="002060"/>
                </a:solidFill>
              </a:rPr>
              <a:t>ou organi</a:t>
            </a:r>
            <a:r>
              <a:rPr lang="en-GB" sz="2000">
                <a:solidFill>
                  <a:srgbClr val="002060"/>
                </a:solidFill>
              </a:rPr>
              <a:t>s</a:t>
            </a:r>
            <a:r>
              <a:rPr lang="x-none" sz="2000">
                <a:solidFill>
                  <a:srgbClr val="002060"/>
                </a:solidFill>
              </a:rPr>
              <a:t>e the classes.</a:t>
            </a:r>
          </a:p>
          <a:p>
            <a:pPr marL="457200" indent="-457200">
              <a:buAutoNum type="arabicPeriod"/>
            </a:pPr>
            <a:r>
              <a:rPr lang="x-none" sz="2000" b="1">
                <a:solidFill>
                  <a:srgbClr val="002060"/>
                </a:solidFill>
              </a:rPr>
              <a:t>This afternoon </a:t>
            </a:r>
            <a:r>
              <a:rPr lang="x-none" sz="2000">
                <a:solidFill>
                  <a:srgbClr val="002060"/>
                </a:solidFill>
              </a:rPr>
              <a:t>I am listening to songs in class. </a:t>
            </a:r>
          </a:p>
          <a:p>
            <a:pPr marL="457200" indent="-457200">
              <a:buAutoNum type="arabicPeriod"/>
            </a:pPr>
            <a:r>
              <a:rPr lang="x-none" sz="2000" b="1">
                <a:solidFill>
                  <a:srgbClr val="002060"/>
                </a:solidFill>
              </a:rPr>
              <a:t>Now</a:t>
            </a:r>
            <a:r>
              <a:rPr lang="x-none" sz="2000">
                <a:solidFill>
                  <a:srgbClr val="002060"/>
                </a:solidFill>
              </a:rPr>
              <a:t> you are dancing on the table.</a:t>
            </a:r>
          </a:p>
          <a:p>
            <a:pPr marL="457200" indent="-457200">
              <a:buAutoNum type="arabicPeriod"/>
            </a:pPr>
            <a:r>
              <a:rPr lang="x-none" sz="2000" b="1">
                <a:solidFill>
                  <a:srgbClr val="002060"/>
                </a:solidFill>
              </a:rPr>
              <a:t>Generally</a:t>
            </a:r>
            <a:r>
              <a:rPr lang="x-none" sz="2000">
                <a:solidFill>
                  <a:srgbClr val="002060"/>
                </a:solidFill>
              </a:rPr>
              <a:t> we start at 10 in the morning.</a:t>
            </a:r>
          </a:p>
          <a:p>
            <a:pPr marL="457200" indent="-457200">
              <a:buAutoNum type="arabicPeriod"/>
            </a:pPr>
            <a:r>
              <a:rPr lang="x-none" sz="2000" b="1">
                <a:solidFill>
                  <a:srgbClr val="002060"/>
                </a:solidFill>
              </a:rPr>
              <a:t>Today</a:t>
            </a:r>
            <a:r>
              <a:rPr lang="x-none" sz="2000">
                <a:solidFill>
                  <a:srgbClr val="002060"/>
                </a:solidFill>
              </a:rPr>
              <a:t> I am teaching Chinese.</a:t>
            </a:r>
          </a:p>
          <a:p>
            <a:pPr marL="457200" indent="-457200">
              <a:buAutoNum type="arabicPeriod"/>
            </a:pPr>
            <a:r>
              <a:rPr lang="en-GB" sz="2000" b="1">
                <a:solidFill>
                  <a:srgbClr val="002060"/>
                </a:solidFill>
              </a:rPr>
              <a:t>Sometimes</a:t>
            </a:r>
            <a:r>
              <a:rPr lang="en-GB" sz="2000">
                <a:solidFill>
                  <a:srgbClr val="002060"/>
                </a:solidFill>
              </a:rPr>
              <a:t> w</a:t>
            </a:r>
            <a:r>
              <a:rPr lang="x-none" sz="2000">
                <a:solidFill>
                  <a:srgbClr val="002060"/>
                </a:solidFill>
              </a:rPr>
              <a:t>e buy pens in school.</a:t>
            </a:r>
            <a:endParaRPr lang="x-none" sz="2000" dirty="0">
              <a:solidFill>
                <a:srgbClr val="002060"/>
              </a:solidFill>
            </a:endParaRPr>
          </a:p>
        </p:txBody>
      </p:sp>
      <p:pic>
        <p:nvPicPr>
          <p:cNvPr id="4098" name="Picture 2" descr="Free Clip Art School, Download Free Clip Art, Free Clip Art on ...">
            <a:extLst>
              <a:ext uri="{FF2B5EF4-FFF2-40B4-BE49-F238E27FC236}">
                <a16:creationId xmlns:a16="http://schemas.microsoft.com/office/drawing/2014/main" id="{EEA39EF5-1DA6-BF41-9C60-9D8D7B93B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08" y="585453"/>
            <a:ext cx="2945169" cy="207828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uadroTexto 6">
            <a:extLst>
              <a:ext uri="{FF2B5EF4-FFF2-40B4-BE49-F238E27FC236}">
                <a16:creationId xmlns:a16="http://schemas.microsoft.com/office/drawing/2014/main" id="{F859A833-CA1A-7D47-A683-829A720668CA}"/>
              </a:ext>
            </a:extLst>
          </p:cNvPr>
          <p:cNvSpPr txBox="1"/>
          <p:nvPr/>
        </p:nvSpPr>
        <p:spPr>
          <a:xfrm>
            <a:off x="2340244" y="3828082"/>
            <a:ext cx="1269899" cy="430887"/>
          </a:xfrm>
          <a:prstGeom prst="rect">
            <a:avLst/>
          </a:prstGeom>
          <a:noFill/>
        </p:spPr>
        <p:txBody>
          <a:bodyPr wrap="none" rtlCol="0">
            <a:spAutoFit/>
          </a:bodyPr>
          <a:lstStyle/>
          <a:p>
            <a:pPr algn="l"/>
            <a:r>
              <a:rPr lang="x-none" sz="2200" b="1" dirty="0">
                <a:solidFill>
                  <a:srgbClr val="002060"/>
                </a:solidFill>
              </a:rPr>
              <a:t>science</a:t>
            </a:r>
          </a:p>
        </p:txBody>
      </p:sp>
      <p:sp>
        <p:nvSpPr>
          <p:cNvPr id="11" name="CuadroTexto 10">
            <a:extLst>
              <a:ext uri="{FF2B5EF4-FFF2-40B4-BE49-F238E27FC236}">
                <a16:creationId xmlns:a16="http://schemas.microsoft.com/office/drawing/2014/main" id="{33547251-3767-B44C-B1BA-E8A94675918A}"/>
              </a:ext>
            </a:extLst>
          </p:cNvPr>
          <p:cNvSpPr txBox="1"/>
          <p:nvPr/>
        </p:nvSpPr>
        <p:spPr>
          <a:xfrm>
            <a:off x="2140036" y="4226033"/>
            <a:ext cx="1471878" cy="430887"/>
          </a:xfrm>
          <a:prstGeom prst="rect">
            <a:avLst/>
          </a:prstGeom>
          <a:noFill/>
        </p:spPr>
        <p:txBody>
          <a:bodyPr wrap="none" rtlCol="0">
            <a:spAutoFit/>
          </a:bodyPr>
          <a:lstStyle/>
          <a:p>
            <a:pPr algn="l"/>
            <a:r>
              <a:rPr lang="x-none" sz="2200" b="1" dirty="0">
                <a:solidFill>
                  <a:srgbClr val="002060"/>
                </a:solidFill>
              </a:rPr>
              <a:t>in silence</a:t>
            </a:r>
          </a:p>
        </p:txBody>
      </p:sp>
      <p:sp>
        <p:nvSpPr>
          <p:cNvPr id="13" name="CuadroTexto 12">
            <a:extLst>
              <a:ext uri="{FF2B5EF4-FFF2-40B4-BE49-F238E27FC236}">
                <a16:creationId xmlns:a16="http://schemas.microsoft.com/office/drawing/2014/main" id="{AC13F067-905E-9B4E-95F2-C06A026B13F0}"/>
              </a:ext>
            </a:extLst>
          </p:cNvPr>
          <p:cNvSpPr txBox="1"/>
          <p:nvPr/>
        </p:nvSpPr>
        <p:spPr>
          <a:xfrm>
            <a:off x="2239254" y="4623984"/>
            <a:ext cx="1612942" cy="430887"/>
          </a:xfrm>
          <a:prstGeom prst="rect">
            <a:avLst/>
          </a:prstGeom>
          <a:noFill/>
        </p:spPr>
        <p:txBody>
          <a:bodyPr wrap="none" rtlCol="0">
            <a:spAutoFit/>
          </a:bodyPr>
          <a:lstStyle/>
          <a:p>
            <a:pPr algn="l"/>
            <a:r>
              <a:rPr lang="x-none" sz="2200" b="1" dirty="0">
                <a:solidFill>
                  <a:srgbClr val="002060"/>
                </a:solidFill>
              </a:rPr>
              <a:t>in Chinese</a:t>
            </a:r>
          </a:p>
        </p:txBody>
      </p:sp>
      <p:sp>
        <p:nvSpPr>
          <p:cNvPr id="14" name="CuadroTexto 13">
            <a:extLst>
              <a:ext uri="{FF2B5EF4-FFF2-40B4-BE49-F238E27FC236}">
                <a16:creationId xmlns:a16="http://schemas.microsoft.com/office/drawing/2014/main" id="{FEC91AA6-9918-4647-99A8-DC999F5C3068}"/>
              </a:ext>
            </a:extLst>
          </p:cNvPr>
          <p:cNvSpPr txBox="1"/>
          <p:nvPr/>
        </p:nvSpPr>
        <p:spPr>
          <a:xfrm>
            <a:off x="1982301" y="5037490"/>
            <a:ext cx="1936749" cy="430887"/>
          </a:xfrm>
          <a:prstGeom prst="rect">
            <a:avLst/>
          </a:prstGeom>
          <a:noFill/>
        </p:spPr>
        <p:txBody>
          <a:bodyPr wrap="none" rtlCol="0">
            <a:spAutoFit/>
          </a:bodyPr>
          <a:lstStyle/>
          <a:p>
            <a:pPr algn="l"/>
            <a:r>
              <a:rPr lang="x-none" sz="2200" b="1">
                <a:solidFill>
                  <a:srgbClr val="002060"/>
                </a:solidFill>
              </a:rPr>
              <a:t>many </a:t>
            </a:r>
            <a:r>
              <a:rPr lang="x-none" sz="2200" b="1" dirty="0">
                <a:solidFill>
                  <a:srgbClr val="002060"/>
                </a:solidFill>
              </a:rPr>
              <a:t>emails</a:t>
            </a:r>
          </a:p>
        </p:txBody>
      </p:sp>
      <p:sp>
        <p:nvSpPr>
          <p:cNvPr id="15" name="CuadroTexto 14">
            <a:extLst>
              <a:ext uri="{FF2B5EF4-FFF2-40B4-BE49-F238E27FC236}">
                <a16:creationId xmlns:a16="http://schemas.microsoft.com/office/drawing/2014/main" id="{A3A86E73-C5E5-7A4E-B504-B92A655049A5}"/>
              </a:ext>
            </a:extLst>
          </p:cNvPr>
          <p:cNvSpPr txBox="1"/>
          <p:nvPr/>
        </p:nvSpPr>
        <p:spPr>
          <a:xfrm>
            <a:off x="1952324" y="5419886"/>
            <a:ext cx="2064989" cy="430887"/>
          </a:xfrm>
          <a:prstGeom prst="rect">
            <a:avLst/>
          </a:prstGeom>
          <a:noFill/>
        </p:spPr>
        <p:txBody>
          <a:bodyPr wrap="none" rtlCol="0">
            <a:spAutoFit/>
          </a:bodyPr>
          <a:lstStyle/>
          <a:p>
            <a:pPr algn="l"/>
            <a:r>
              <a:rPr lang="x-none" sz="2200" b="1" dirty="0">
                <a:solidFill>
                  <a:srgbClr val="002060"/>
                </a:solidFill>
              </a:rPr>
              <a:t>without chairs</a:t>
            </a:r>
          </a:p>
        </p:txBody>
      </p:sp>
      <p:sp>
        <p:nvSpPr>
          <p:cNvPr id="16" name="CuadroTexto 15">
            <a:extLst>
              <a:ext uri="{FF2B5EF4-FFF2-40B4-BE49-F238E27FC236}">
                <a16:creationId xmlns:a16="http://schemas.microsoft.com/office/drawing/2014/main" id="{C6FC7C2F-53ED-4347-81EF-ABDA50990A10}"/>
              </a:ext>
            </a:extLst>
          </p:cNvPr>
          <p:cNvSpPr txBox="1"/>
          <p:nvPr/>
        </p:nvSpPr>
        <p:spPr>
          <a:xfrm>
            <a:off x="2577648" y="5802282"/>
            <a:ext cx="1734770" cy="430887"/>
          </a:xfrm>
          <a:prstGeom prst="rect">
            <a:avLst/>
          </a:prstGeom>
          <a:noFill/>
        </p:spPr>
        <p:txBody>
          <a:bodyPr wrap="none" rtlCol="0">
            <a:spAutoFit/>
          </a:bodyPr>
          <a:lstStyle/>
          <a:p>
            <a:pPr algn="l"/>
            <a:r>
              <a:rPr lang="x-none" sz="2200" b="1" dirty="0">
                <a:solidFill>
                  <a:srgbClr val="002060"/>
                </a:solidFill>
              </a:rPr>
              <a:t>in a market</a:t>
            </a:r>
          </a:p>
        </p:txBody>
      </p:sp>
      <p:sp>
        <p:nvSpPr>
          <p:cNvPr id="17" name="CuadroTexto 16">
            <a:extLst>
              <a:ext uri="{FF2B5EF4-FFF2-40B4-BE49-F238E27FC236}">
                <a16:creationId xmlns:a16="http://schemas.microsoft.com/office/drawing/2014/main" id="{C5B1507A-D8C1-E245-9280-0007412F708F}"/>
              </a:ext>
            </a:extLst>
          </p:cNvPr>
          <p:cNvSpPr txBox="1"/>
          <p:nvPr/>
        </p:nvSpPr>
        <p:spPr>
          <a:xfrm>
            <a:off x="5949043" y="3883370"/>
            <a:ext cx="248786" cy="430887"/>
          </a:xfrm>
          <a:prstGeom prst="rect">
            <a:avLst/>
          </a:prstGeom>
          <a:noFill/>
        </p:spPr>
        <p:txBody>
          <a:bodyPr wrap="none" rtlCol="0">
            <a:spAutoFit/>
          </a:bodyPr>
          <a:lstStyle/>
          <a:p>
            <a:pPr algn="l"/>
            <a:r>
              <a:rPr lang="x-none" sz="2200" dirty="0">
                <a:solidFill>
                  <a:srgbClr val="002060"/>
                </a:solidFill>
              </a:rPr>
              <a:t>I</a:t>
            </a:r>
          </a:p>
        </p:txBody>
      </p:sp>
      <p:sp>
        <p:nvSpPr>
          <p:cNvPr id="18" name="CuadroTexto 17">
            <a:extLst>
              <a:ext uri="{FF2B5EF4-FFF2-40B4-BE49-F238E27FC236}">
                <a16:creationId xmlns:a16="http://schemas.microsoft.com/office/drawing/2014/main" id="{4C1D77E3-B3D9-AA46-9E63-298C83C211E7}"/>
              </a:ext>
            </a:extLst>
          </p:cNvPr>
          <p:cNvSpPr txBox="1"/>
          <p:nvPr/>
        </p:nvSpPr>
        <p:spPr>
          <a:xfrm>
            <a:off x="5784736" y="4276851"/>
            <a:ext cx="601447" cy="430887"/>
          </a:xfrm>
          <a:prstGeom prst="rect">
            <a:avLst/>
          </a:prstGeom>
          <a:noFill/>
        </p:spPr>
        <p:txBody>
          <a:bodyPr wrap="none" rtlCol="0">
            <a:spAutoFit/>
          </a:bodyPr>
          <a:lstStyle/>
          <a:p>
            <a:pPr algn="l"/>
            <a:r>
              <a:rPr lang="x-none" sz="2200" dirty="0">
                <a:solidFill>
                  <a:srgbClr val="002060"/>
                </a:solidFill>
              </a:rPr>
              <a:t>we</a:t>
            </a:r>
          </a:p>
        </p:txBody>
      </p:sp>
      <p:sp>
        <p:nvSpPr>
          <p:cNvPr id="19" name="CuadroTexto 18">
            <a:extLst>
              <a:ext uri="{FF2B5EF4-FFF2-40B4-BE49-F238E27FC236}">
                <a16:creationId xmlns:a16="http://schemas.microsoft.com/office/drawing/2014/main" id="{3D2BF950-4398-3045-8BED-5A7D10EDCE52}"/>
              </a:ext>
            </a:extLst>
          </p:cNvPr>
          <p:cNvSpPr txBox="1"/>
          <p:nvPr/>
        </p:nvSpPr>
        <p:spPr>
          <a:xfrm>
            <a:off x="5731035" y="4670332"/>
            <a:ext cx="699230" cy="430887"/>
          </a:xfrm>
          <a:prstGeom prst="rect">
            <a:avLst/>
          </a:prstGeom>
          <a:noFill/>
        </p:spPr>
        <p:txBody>
          <a:bodyPr wrap="none" rtlCol="0">
            <a:spAutoFit/>
          </a:bodyPr>
          <a:lstStyle/>
          <a:p>
            <a:pPr algn="l"/>
            <a:r>
              <a:rPr lang="x-none" sz="2200" dirty="0">
                <a:solidFill>
                  <a:srgbClr val="002060"/>
                </a:solidFill>
              </a:rPr>
              <a:t>you</a:t>
            </a:r>
          </a:p>
        </p:txBody>
      </p:sp>
      <p:sp>
        <p:nvSpPr>
          <p:cNvPr id="20" name="CuadroTexto 19">
            <a:extLst>
              <a:ext uri="{FF2B5EF4-FFF2-40B4-BE49-F238E27FC236}">
                <a16:creationId xmlns:a16="http://schemas.microsoft.com/office/drawing/2014/main" id="{1AC2E3D6-C2B8-1648-B45F-52B95492AA3F}"/>
              </a:ext>
            </a:extLst>
          </p:cNvPr>
          <p:cNvSpPr txBox="1"/>
          <p:nvPr/>
        </p:nvSpPr>
        <p:spPr>
          <a:xfrm>
            <a:off x="5949043" y="5063813"/>
            <a:ext cx="248786" cy="430887"/>
          </a:xfrm>
          <a:prstGeom prst="rect">
            <a:avLst/>
          </a:prstGeom>
          <a:noFill/>
        </p:spPr>
        <p:txBody>
          <a:bodyPr wrap="none" rtlCol="0">
            <a:spAutoFit/>
          </a:bodyPr>
          <a:lstStyle/>
          <a:p>
            <a:pPr algn="l"/>
            <a:r>
              <a:rPr lang="x-none" sz="2200" dirty="0">
                <a:solidFill>
                  <a:srgbClr val="002060"/>
                </a:solidFill>
              </a:rPr>
              <a:t>I</a:t>
            </a:r>
          </a:p>
        </p:txBody>
      </p:sp>
      <p:sp>
        <p:nvSpPr>
          <p:cNvPr id="21" name="CuadroTexto 20">
            <a:extLst>
              <a:ext uri="{FF2B5EF4-FFF2-40B4-BE49-F238E27FC236}">
                <a16:creationId xmlns:a16="http://schemas.microsoft.com/office/drawing/2014/main" id="{AD45E163-9946-BA48-86AB-E8EB618FE801}"/>
              </a:ext>
            </a:extLst>
          </p:cNvPr>
          <p:cNvSpPr txBox="1"/>
          <p:nvPr/>
        </p:nvSpPr>
        <p:spPr>
          <a:xfrm>
            <a:off x="5784736" y="5457294"/>
            <a:ext cx="601447" cy="430887"/>
          </a:xfrm>
          <a:prstGeom prst="rect">
            <a:avLst/>
          </a:prstGeom>
          <a:noFill/>
        </p:spPr>
        <p:txBody>
          <a:bodyPr wrap="none" rtlCol="0">
            <a:spAutoFit/>
          </a:bodyPr>
          <a:lstStyle/>
          <a:p>
            <a:pPr algn="l"/>
            <a:r>
              <a:rPr lang="x-none" sz="2200" dirty="0">
                <a:solidFill>
                  <a:srgbClr val="002060"/>
                </a:solidFill>
              </a:rPr>
              <a:t>we</a:t>
            </a:r>
          </a:p>
        </p:txBody>
      </p:sp>
      <p:sp>
        <p:nvSpPr>
          <p:cNvPr id="22" name="CuadroTexto 21">
            <a:extLst>
              <a:ext uri="{FF2B5EF4-FFF2-40B4-BE49-F238E27FC236}">
                <a16:creationId xmlns:a16="http://schemas.microsoft.com/office/drawing/2014/main" id="{0FC1A600-5DCA-B149-BF09-9AB46A43F9DC}"/>
              </a:ext>
            </a:extLst>
          </p:cNvPr>
          <p:cNvSpPr txBox="1"/>
          <p:nvPr/>
        </p:nvSpPr>
        <p:spPr>
          <a:xfrm>
            <a:off x="5731035" y="5850773"/>
            <a:ext cx="699230" cy="430887"/>
          </a:xfrm>
          <a:prstGeom prst="rect">
            <a:avLst/>
          </a:prstGeom>
          <a:noFill/>
        </p:spPr>
        <p:txBody>
          <a:bodyPr wrap="none" rtlCol="0">
            <a:spAutoFit/>
          </a:bodyPr>
          <a:lstStyle/>
          <a:p>
            <a:pPr algn="l"/>
            <a:r>
              <a:rPr lang="x-none" sz="2200" dirty="0">
                <a:solidFill>
                  <a:srgbClr val="002060"/>
                </a:solidFill>
              </a:rPr>
              <a:t>you</a:t>
            </a:r>
          </a:p>
        </p:txBody>
      </p:sp>
      <p:pic>
        <p:nvPicPr>
          <p:cNvPr id="23" name="Picture 2" descr="http://www.clker.com/cliparts/j/p/l/D/8/K/green-tick-md.png">
            <a:extLst>
              <a:ext uri="{FF2B5EF4-FFF2-40B4-BE49-F238E27FC236}">
                <a16:creationId xmlns:a16="http://schemas.microsoft.com/office/drawing/2014/main" id="{40652A86-0E48-604B-B771-25BD26C680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15762" y="3914706"/>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04604" y="4320162"/>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FF1C6E3E-4E2A-A944-A3AC-861A6AFFE73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19703" y="4704010"/>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F2B850B0-A1E2-6E4E-8B19-EC83126A79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04604" y="5092127"/>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44DA8548-4F27-0747-86BE-B4AD7870D49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04604" y="5506510"/>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D1283E9A-6527-A344-A86A-A20A62BA82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91507" y="5888906"/>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98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4" grpId="0"/>
      <p:bldP spid="15" grpId="0"/>
      <p:bldP spid="16" grpId="0"/>
      <p:bldP spid="17" grpId="0"/>
      <p:bldP spid="18" grpId="0"/>
      <p:bldP spid="19" grpId="0"/>
      <p:bldP spid="20"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787090" y="328550"/>
            <a:ext cx="1273903" cy="352487"/>
          </a:xfrm>
        </p:spPr>
        <p:txBody>
          <a:bodyPr>
            <a:noAutofit/>
          </a:bodyPr>
          <a:lstStyle/>
          <a:p>
            <a:pPr algn="ctr"/>
            <a:r>
              <a:rPr lang="x-none"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3205951" cy="400110"/>
          </a:xfrm>
          <a:prstGeom prst="rect">
            <a:avLst/>
          </a:prstGeom>
          <a:noFill/>
        </p:spPr>
        <p:txBody>
          <a:bodyPr wrap="none" rtlCol="0">
            <a:spAutoFit/>
          </a:bodyPr>
          <a:lstStyle/>
          <a:p>
            <a:pPr algn="l"/>
            <a:r>
              <a:rPr lang="en-GB" sz="2000" b="1" dirty="0" err="1">
                <a:solidFill>
                  <a:srgbClr val="002060"/>
                </a:solidFill>
              </a:rPr>
              <a:t>Respuestas</a:t>
            </a:r>
            <a:r>
              <a:rPr lang="en-GB" sz="2000" b="1" dirty="0">
                <a:solidFill>
                  <a:srgbClr val="002060"/>
                </a:solidFill>
              </a:rPr>
              <a:t>: </a:t>
            </a:r>
            <a:r>
              <a:rPr lang="x-none" sz="2000" b="1" dirty="0">
                <a:solidFill>
                  <a:srgbClr val="002060"/>
                </a:solidFill>
              </a:rPr>
              <a:t>Estudiante B</a:t>
            </a:r>
          </a:p>
        </p:txBody>
      </p:sp>
      <p:sp>
        <p:nvSpPr>
          <p:cNvPr id="4" name="CuadroTexto 3">
            <a:extLst>
              <a:ext uri="{FF2B5EF4-FFF2-40B4-BE49-F238E27FC236}">
                <a16:creationId xmlns:a16="http://schemas.microsoft.com/office/drawing/2014/main" id="{7DA44EAE-4B04-054F-9116-BF0363F34C04}"/>
              </a:ext>
            </a:extLst>
          </p:cNvPr>
          <p:cNvSpPr txBox="1"/>
          <p:nvPr/>
        </p:nvSpPr>
        <p:spPr>
          <a:xfrm>
            <a:off x="262759" y="595505"/>
            <a:ext cx="4071949" cy="400110"/>
          </a:xfrm>
          <a:prstGeom prst="rect">
            <a:avLst/>
          </a:prstGeom>
          <a:noFill/>
        </p:spPr>
        <p:txBody>
          <a:bodyPr wrap="none" rtlCol="0">
            <a:spAutoFit/>
          </a:bodyPr>
          <a:lstStyle/>
          <a:p>
            <a:pPr algn="l"/>
            <a:r>
              <a:rPr lang="x-none" sz="2000" u="sng" dirty="0">
                <a:solidFill>
                  <a:srgbClr val="002060"/>
                </a:solidFill>
              </a:rPr>
              <a:t>Say </a:t>
            </a:r>
            <a:r>
              <a:rPr lang="x-none" sz="2000" u="sng">
                <a:solidFill>
                  <a:srgbClr val="002060"/>
                </a:solidFill>
              </a:rPr>
              <a:t>these </a:t>
            </a:r>
            <a:r>
              <a:rPr lang="en-GB" sz="2000" u="sng">
                <a:solidFill>
                  <a:srgbClr val="002060"/>
                </a:solidFill>
              </a:rPr>
              <a:t>sentences</a:t>
            </a:r>
            <a:r>
              <a:rPr lang="x-none" sz="2000" u="sng">
                <a:solidFill>
                  <a:srgbClr val="002060"/>
                </a:solidFill>
              </a:rPr>
              <a:t> </a:t>
            </a:r>
            <a:r>
              <a:rPr lang="x-none" sz="2000" u="sng" dirty="0">
                <a:solidFill>
                  <a:srgbClr val="002060"/>
                </a:solidFill>
              </a:rPr>
              <a:t>in Spanish:</a:t>
            </a:r>
          </a:p>
        </p:txBody>
      </p:sp>
      <p:sp>
        <p:nvSpPr>
          <p:cNvPr id="12" name="CuadroTexto 11">
            <a:extLst>
              <a:ext uri="{FF2B5EF4-FFF2-40B4-BE49-F238E27FC236}">
                <a16:creationId xmlns:a16="http://schemas.microsoft.com/office/drawing/2014/main" id="{B247EEB0-218C-974F-B83E-A6E162913504}"/>
              </a:ext>
            </a:extLst>
          </p:cNvPr>
          <p:cNvSpPr txBox="1"/>
          <p:nvPr/>
        </p:nvSpPr>
        <p:spPr>
          <a:xfrm>
            <a:off x="262759" y="1062515"/>
            <a:ext cx="5634876" cy="1938992"/>
          </a:xfrm>
          <a:prstGeom prst="rect">
            <a:avLst/>
          </a:prstGeom>
          <a:noFill/>
        </p:spPr>
        <p:txBody>
          <a:bodyPr wrap="none" rtlCol="0">
            <a:spAutoFit/>
          </a:bodyPr>
          <a:lstStyle/>
          <a:p>
            <a:pPr marL="457200" indent="-457200">
              <a:buAutoNum type="arabicPeriod"/>
            </a:pPr>
            <a:r>
              <a:rPr lang="en-GB" sz="2000" b="1">
                <a:solidFill>
                  <a:srgbClr val="002060"/>
                </a:solidFill>
              </a:rPr>
              <a:t>At the moment</a:t>
            </a:r>
            <a:r>
              <a:rPr lang="en-GB" sz="2000">
                <a:solidFill>
                  <a:srgbClr val="002060"/>
                </a:solidFill>
              </a:rPr>
              <a:t>, </a:t>
            </a:r>
            <a:r>
              <a:rPr lang="x-none" sz="2000">
                <a:solidFill>
                  <a:srgbClr val="002060"/>
                </a:solidFill>
              </a:rPr>
              <a:t>I am teaching science.</a:t>
            </a:r>
          </a:p>
          <a:p>
            <a:pPr marL="457200" indent="-457200">
              <a:buAutoNum type="arabicPeriod"/>
            </a:pPr>
            <a:r>
              <a:rPr lang="en-GB" sz="2000" b="1">
                <a:solidFill>
                  <a:srgbClr val="002060"/>
                </a:solidFill>
              </a:rPr>
              <a:t>Sometimes</a:t>
            </a:r>
            <a:r>
              <a:rPr lang="en-GB" sz="2000">
                <a:solidFill>
                  <a:srgbClr val="002060"/>
                </a:solidFill>
              </a:rPr>
              <a:t> w</a:t>
            </a:r>
            <a:r>
              <a:rPr lang="x-none" sz="2000">
                <a:solidFill>
                  <a:srgbClr val="002060"/>
                </a:solidFill>
              </a:rPr>
              <a:t>e work in silence.</a:t>
            </a:r>
          </a:p>
          <a:p>
            <a:pPr marL="457200" indent="-457200">
              <a:buAutoNum type="arabicPeriod"/>
            </a:pPr>
            <a:r>
              <a:rPr lang="en-GB" sz="2000" b="1">
                <a:solidFill>
                  <a:srgbClr val="002060"/>
                </a:solidFill>
              </a:rPr>
              <a:t>Now</a:t>
            </a:r>
            <a:r>
              <a:rPr lang="en-GB" sz="2000">
                <a:solidFill>
                  <a:srgbClr val="002060"/>
                </a:solidFill>
              </a:rPr>
              <a:t> y</a:t>
            </a:r>
            <a:r>
              <a:rPr lang="x-none" sz="2000">
                <a:solidFill>
                  <a:srgbClr val="002060"/>
                </a:solidFill>
              </a:rPr>
              <a:t>ou are speaking in Chinese.</a:t>
            </a:r>
          </a:p>
          <a:p>
            <a:pPr marL="457200" indent="-457200">
              <a:buAutoNum type="arabicPeriod"/>
            </a:pPr>
            <a:r>
              <a:rPr lang="en-GB" sz="2000" b="1">
                <a:solidFill>
                  <a:srgbClr val="002060"/>
                </a:solidFill>
              </a:rPr>
              <a:t>Normally</a:t>
            </a:r>
            <a:r>
              <a:rPr lang="en-GB" sz="2000">
                <a:solidFill>
                  <a:srgbClr val="002060"/>
                </a:solidFill>
              </a:rPr>
              <a:t> I </a:t>
            </a:r>
            <a:r>
              <a:rPr lang="x-none" sz="2000">
                <a:solidFill>
                  <a:srgbClr val="002060"/>
                </a:solidFill>
              </a:rPr>
              <a:t>write many emails.</a:t>
            </a:r>
          </a:p>
          <a:p>
            <a:pPr marL="457200" indent="-457200">
              <a:buAutoNum type="arabicPeriod"/>
            </a:pPr>
            <a:r>
              <a:rPr lang="x-none" sz="2000" b="1">
                <a:solidFill>
                  <a:srgbClr val="002060"/>
                </a:solidFill>
              </a:rPr>
              <a:t>Generally</a:t>
            </a:r>
            <a:r>
              <a:rPr lang="x-none" sz="2000">
                <a:solidFill>
                  <a:srgbClr val="002060"/>
                </a:solidFill>
              </a:rPr>
              <a:t> we study without chairs.</a:t>
            </a:r>
          </a:p>
          <a:p>
            <a:pPr marL="457200" indent="-457200">
              <a:buAutoNum type="arabicPeriod"/>
            </a:pPr>
            <a:r>
              <a:rPr lang="en-GB" sz="2000" b="1">
                <a:solidFill>
                  <a:srgbClr val="002060"/>
                </a:solidFill>
              </a:rPr>
              <a:t>Today</a:t>
            </a:r>
            <a:r>
              <a:rPr lang="en-GB" sz="2000">
                <a:solidFill>
                  <a:srgbClr val="002060"/>
                </a:solidFill>
              </a:rPr>
              <a:t> y</a:t>
            </a:r>
            <a:r>
              <a:rPr lang="x-none" sz="2000">
                <a:solidFill>
                  <a:srgbClr val="002060"/>
                </a:solidFill>
              </a:rPr>
              <a:t>ou are participating in a market.</a:t>
            </a:r>
            <a:endParaRPr lang="x-none" sz="2000" dirty="0">
              <a:solidFill>
                <a:srgbClr val="002060"/>
              </a:solidFill>
            </a:endParaRPr>
          </a:p>
        </p:txBody>
      </p:sp>
      <p:graphicFrame>
        <p:nvGraphicFramePr>
          <p:cNvPr id="10" name="Tabla 3">
            <a:extLst>
              <a:ext uri="{FF2B5EF4-FFF2-40B4-BE49-F238E27FC236}">
                <a16:creationId xmlns:a16="http://schemas.microsoft.com/office/drawing/2014/main" id="{E3FA1BF3-DA44-9A44-8A88-F13DBD2E9336}"/>
              </a:ext>
            </a:extLst>
          </p:cNvPr>
          <p:cNvGraphicFramePr>
            <a:graphicFrameLocks noGrp="1"/>
          </p:cNvGraphicFramePr>
          <p:nvPr>
            <p:extLst>
              <p:ext uri="{D42A27DB-BD31-4B8C-83A1-F6EECF244321}">
                <p14:modId xmlns:p14="http://schemas.microsoft.com/office/powerpoint/2010/main" val="2593151665"/>
              </p:ext>
            </p:extLst>
          </p:nvPr>
        </p:nvGraphicFramePr>
        <p:xfrm>
          <a:off x="419510" y="3184015"/>
          <a:ext cx="11352980" cy="3078480"/>
        </p:xfrm>
        <a:graphic>
          <a:graphicData uri="http://schemas.openxmlformats.org/drawingml/2006/table">
            <a:tbl>
              <a:tblPr firstRow="1" bandRow="1">
                <a:tableStyleId>{5DA37D80-6434-44D0-A028-1B22A696006F}</a:tableStyleId>
              </a:tblPr>
              <a:tblGrid>
                <a:gridCol w="653810">
                  <a:extLst>
                    <a:ext uri="{9D8B030D-6E8A-4147-A177-3AD203B41FA5}">
                      <a16:colId xmlns:a16="http://schemas.microsoft.com/office/drawing/2014/main" val="698080007"/>
                    </a:ext>
                  </a:extLst>
                </a:gridCol>
                <a:gridCol w="3887382">
                  <a:extLst>
                    <a:ext uri="{9D8B030D-6E8A-4147-A177-3AD203B41FA5}">
                      <a16:colId xmlns:a16="http://schemas.microsoft.com/office/drawing/2014/main" val="1362552470"/>
                    </a:ext>
                  </a:extLst>
                </a:gridCol>
                <a:gridCol w="2270596">
                  <a:extLst>
                    <a:ext uri="{9D8B030D-6E8A-4147-A177-3AD203B41FA5}">
                      <a16:colId xmlns:a16="http://schemas.microsoft.com/office/drawing/2014/main" val="4242210323"/>
                    </a:ext>
                  </a:extLst>
                </a:gridCol>
                <a:gridCol w="2270596">
                  <a:extLst>
                    <a:ext uri="{9D8B030D-6E8A-4147-A177-3AD203B41FA5}">
                      <a16:colId xmlns:a16="http://schemas.microsoft.com/office/drawing/2014/main" val="1972756131"/>
                    </a:ext>
                  </a:extLst>
                </a:gridCol>
                <a:gridCol w="2270596">
                  <a:extLst>
                    <a:ext uri="{9D8B030D-6E8A-4147-A177-3AD203B41FA5}">
                      <a16:colId xmlns:a16="http://schemas.microsoft.com/office/drawing/2014/main" val="2217310471"/>
                    </a:ext>
                  </a:extLst>
                </a:gridCol>
              </a:tblGrid>
              <a:tr h="370840">
                <a:tc>
                  <a:txBody>
                    <a:bodyPr/>
                    <a:lstStyle/>
                    <a:p>
                      <a:pPr algn="ctr"/>
                      <a:endParaRPr lang="x-none" dirty="0">
                        <a:solidFill>
                          <a:srgbClr val="002060"/>
                        </a:solidFill>
                      </a:endParaRPr>
                    </a:p>
                  </a:txBody>
                  <a:tcPr anchor="ctr"/>
                </a:tc>
                <a:tc>
                  <a:txBody>
                    <a:bodyPr/>
                    <a:lstStyle/>
                    <a:p>
                      <a:pPr algn="ctr"/>
                      <a:endParaRPr lang="x-none" sz="2000">
                        <a:solidFill>
                          <a:srgbClr val="002060"/>
                        </a:solidFill>
                      </a:endParaRPr>
                    </a:p>
                  </a:txBody>
                  <a:tcPr anchor="ctr"/>
                </a:tc>
                <a:tc>
                  <a:txBody>
                    <a:bodyPr/>
                    <a:lstStyle/>
                    <a:p>
                      <a:pPr algn="ctr"/>
                      <a:r>
                        <a:rPr lang="x-none" sz="2000" dirty="0">
                          <a:solidFill>
                            <a:srgbClr val="002060"/>
                          </a:solidFill>
                        </a:rPr>
                        <a:t>who?</a:t>
                      </a:r>
                    </a:p>
                  </a:txBody>
                  <a:tcPr anchor="ctr"/>
                </a:tc>
                <a:tc>
                  <a:txBody>
                    <a:bodyPr/>
                    <a:lstStyle/>
                    <a:p>
                      <a:pPr algn="ctr"/>
                      <a:r>
                        <a:rPr lang="x-none" sz="2000" dirty="0">
                          <a:solidFill>
                            <a:srgbClr val="002060"/>
                          </a:solidFill>
                        </a:rPr>
                        <a:t>it happens regularly</a:t>
                      </a:r>
                    </a:p>
                  </a:txBody>
                  <a:tcPr anchor="ctr"/>
                </a:tc>
                <a:tc>
                  <a:txBody>
                    <a:bodyPr/>
                    <a:lstStyle/>
                    <a:p>
                      <a:pPr algn="ctr"/>
                      <a:r>
                        <a:rPr lang="x-none" sz="2000" dirty="0">
                          <a:solidFill>
                            <a:srgbClr val="002060"/>
                          </a:solidFill>
                        </a:rPr>
                        <a:t>it’s happening now</a:t>
                      </a:r>
                    </a:p>
                  </a:txBody>
                  <a:tcPr anchor="ctr"/>
                </a:tc>
                <a:extLst>
                  <a:ext uri="{0D108BD9-81ED-4DB2-BD59-A6C34878D82A}">
                    <a16:rowId xmlns:a16="http://schemas.microsoft.com/office/drawing/2014/main" val="3600718741"/>
                  </a:ext>
                </a:extLst>
              </a:tr>
              <a:tr h="370840">
                <a:tc>
                  <a:txBody>
                    <a:bodyPr/>
                    <a:lstStyle/>
                    <a:p>
                      <a:pPr algn="ctr"/>
                      <a:r>
                        <a:rPr lang="x-none" sz="2000" b="1" dirty="0">
                          <a:solidFill>
                            <a:srgbClr val="002060"/>
                          </a:solidFill>
                        </a:rPr>
                        <a:t>1</a:t>
                      </a:r>
                    </a:p>
                  </a:txBody>
                  <a:tcPr anchor="ctr"/>
                </a:tc>
                <a:tc>
                  <a:txBody>
                    <a:bodyPr/>
                    <a:lstStyle/>
                    <a:p>
                      <a:pPr algn="l"/>
                      <a:r>
                        <a:rPr lang="x-none" sz="2000">
                          <a:solidFill>
                            <a:srgbClr val="002060"/>
                          </a:solidFill>
                        </a:rPr>
                        <a:t>organi</a:t>
                      </a:r>
                      <a:r>
                        <a:rPr lang="en-GB" sz="2000">
                          <a:solidFill>
                            <a:srgbClr val="002060"/>
                          </a:solidFill>
                        </a:rPr>
                        <a:t>s</a:t>
                      </a:r>
                      <a:r>
                        <a:rPr lang="x-none" sz="2000">
                          <a:solidFill>
                            <a:srgbClr val="002060"/>
                          </a:solidFill>
                        </a:rPr>
                        <a:t>e </a:t>
                      </a:r>
                      <a:r>
                        <a:rPr lang="x-none" sz="2000" dirty="0">
                          <a:solidFill>
                            <a:srgbClr val="002060"/>
                          </a:solidFill>
                        </a:rPr>
                        <a:t>_________________</a:t>
                      </a:r>
                    </a:p>
                  </a:txBody>
                  <a:tcPr anchor="ctr"/>
                </a:tc>
                <a:tc>
                  <a:txBody>
                    <a:bodyPr/>
                    <a:lstStyle/>
                    <a:p>
                      <a:pPr algn="ctr"/>
                      <a:endParaRPr lang="x-none" sz="2000">
                        <a:solidFill>
                          <a:srgbClr val="002060"/>
                        </a:solidFill>
                      </a:endParaRPr>
                    </a:p>
                  </a:txBody>
                  <a:tcPr anchor="ctr"/>
                </a:tc>
                <a:tc>
                  <a:txBody>
                    <a:bodyPr/>
                    <a:lstStyle/>
                    <a:p>
                      <a:pPr algn="ctr"/>
                      <a:endParaRPr lang="x-none" sz="2000">
                        <a:solidFill>
                          <a:srgbClr val="002060"/>
                        </a:solidFill>
                      </a:endParaRPr>
                    </a:p>
                  </a:txBody>
                  <a:tcPr anchor="ctr"/>
                </a:tc>
                <a:tc>
                  <a:txBody>
                    <a:bodyPr/>
                    <a:lstStyle/>
                    <a:p>
                      <a:pPr algn="ctr"/>
                      <a:endParaRPr lang="x-none" sz="2000">
                        <a:solidFill>
                          <a:srgbClr val="002060"/>
                        </a:solidFill>
                      </a:endParaRPr>
                    </a:p>
                  </a:txBody>
                  <a:tcPr anchor="ctr"/>
                </a:tc>
                <a:extLst>
                  <a:ext uri="{0D108BD9-81ED-4DB2-BD59-A6C34878D82A}">
                    <a16:rowId xmlns:a16="http://schemas.microsoft.com/office/drawing/2014/main" val="3137884702"/>
                  </a:ext>
                </a:extLst>
              </a:tr>
              <a:tr h="370840">
                <a:tc>
                  <a:txBody>
                    <a:bodyPr/>
                    <a:lstStyle/>
                    <a:p>
                      <a:pPr algn="ctr"/>
                      <a:r>
                        <a:rPr lang="x-none" sz="2000" b="1" dirty="0">
                          <a:solidFill>
                            <a:srgbClr val="002060"/>
                          </a:solidFill>
                        </a:rPr>
                        <a:t>2</a:t>
                      </a:r>
                    </a:p>
                  </a:txBody>
                  <a:tcPr anchor="ctr"/>
                </a:tc>
                <a:tc>
                  <a:txBody>
                    <a:bodyPr/>
                    <a:lstStyle/>
                    <a:p>
                      <a:pPr algn="l"/>
                      <a:r>
                        <a:rPr lang="x-none" sz="2000" dirty="0">
                          <a:solidFill>
                            <a:srgbClr val="002060"/>
                          </a:solidFill>
                        </a:rPr>
                        <a:t>listen to _________________</a:t>
                      </a:r>
                    </a:p>
                  </a:txBody>
                  <a:tcPr anchor="ctr"/>
                </a:tc>
                <a:tc>
                  <a:txBody>
                    <a:bodyPr/>
                    <a:lstStyle/>
                    <a:p>
                      <a:pPr algn="ctr"/>
                      <a:endParaRPr lang="x-none" sz="2000" dirty="0">
                        <a:solidFill>
                          <a:srgbClr val="002060"/>
                        </a:solidFill>
                      </a:endParaRPr>
                    </a:p>
                  </a:txBody>
                  <a:tcPr anchor="ctr"/>
                </a:tc>
                <a:tc>
                  <a:txBody>
                    <a:bodyPr/>
                    <a:lstStyle/>
                    <a:p>
                      <a:pPr algn="ctr"/>
                      <a:endParaRPr lang="x-none" sz="2000">
                        <a:solidFill>
                          <a:srgbClr val="002060"/>
                        </a:solidFill>
                      </a:endParaRPr>
                    </a:p>
                  </a:txBody>
                  <a:tcPr anchor="ctr"/>
                </a:tc>
                <a:tc>
                  <a:txBody>
                    <a:bodyPr/>
                    <a:lstStyle/>
                    <a:p>
                      <a:pPr algn="ctr"/>
                      <a:endParaRPr lang="x-none" sz="2000">
                        <a:solidFill>
                          <a:srgbClr val="002060"/>
                        </a:solidFill>
                      </a:endParaRPr>
                    </a:p>
                  </a:txBody>
                  <a:tcPr anchor="ctr"/>
                </a:tc>
                <a:extLst>
                  <a:ext uri="{0D108BD9-81ED-4DB2-BD59-A6C34878D82A}">
                    <a16:rowId xmlns:a16="http://schemas.microsoft.com/office/drawing/2014/main" val="4093863256"/>
                  </a:ext>
                </a:extLst>
              </a:tr>
              <a:tr h="370840">
                <a:tc>
                  <a:txBody>
                    <a:bodyPr/>
                    <a:lstStyle/>
                    <a:p>
                      <a:pPr algn="ctr"/>
                      <a:r>
                        <a:rPr lang="x-none" sz="2000" b="1" dirty="0">
                          <a:solidFill>
                            <a:srgbClr val="002060"/>
                          </a:solidFill>
                        </a:rPr>
                        <a:t>3</a:t>
                      </a:r>
                    </a:p>
                  </a:txBody>
                  <a:tcPr anchor="ctr"/>
                </a:tc>
                <a:tc>
                  <a:txBody>
                    <a:bodyPr/>
                    <a:lstStyle/>
                    <a:p>
                      <a:pPr algn="l"/>
                      <a:r>
                        <a:rPr lang="x-none" sz="2000" dirty="0">
                          <a:solidFill>
                            <a:srgbClr val="002060"/>
                          </a:solidFill>
                        </a:rPr>
                        <a:t>dance _________________</a:t>
                      </a:r>
                    </a:p>
                  </a:txBody>
                  <a:tcPr anchor="ctr"/>
                </a:tc>
                <a:tc>
                  <a:txBody>
                    <a:bodyPr/>
                    <a:lstStyle/>
                    <a:p>
                      <a:pPr algn="ctr"/>
                      <a:endParaRPr lang="x-none" sz="2000">
                        <a:solidFill>
                          <a:srgbClr val="002060"/>
                        </a:solidFill>
                      </a:endParaRPr>
                    </a:p>
                  </a:txBody>
                  <a:tcPr anchor="ctr"/>
                </a:tc>
                <a:tc>
                  <a:txBody>
                    <a:bodyPr/>
                    <a:lstStyle/>
                    <a:p>
                      <a:pPr algn="ctr"/>
                      <a:endParaRPr lang="x-none" sz="2000" dirty="0">
                        <a:solidFill>
                          <a:srgbClr val="002060"/>
                        </a:solidFill>
                      </a:endParaRPr>
                    </a:p>
                  </a:txBody>
                  <a:tcPr anchor="ctr"/>
                </a:tc>
                <a:tc>
                  <a:txBody>
                    <a:bodyPr/>
                    <a:lstStyle/>
                    <a:p>
                      <a:pPr algn="ctr"/>
                      <a:endParaRPr lang="x-none" sz="2000" dirty="0">
                        <a:solidFill>
                          <a:srgbClr val="002060"/>
                        </a:solidFill>
                      </a:endParaRPr>
                    </a:p>
                  </a:txBody>
                  <a:tcPr anchor="ctr"/>
                </a:tc>
                <a:extLst>
                  <a:ext uri="{0D108BD9-81ED-4DB2-BD59-A6C34878D82A}">
                    <a16:rowId xmlns:a16="http://schemas.microsoft.com/office/drawing/2014/main" val="2765572636"/>
                  </a:ext>
                </a:extLst>
              </a:tr>
              <a:tr h="370840">
                <a:tc>
                  <a:txBody>
                    <a:bodyPr/>
                    <a:lstStyle/>
                    <a:p>
                      <a:pPr algn="ctr"/>
                      <a:r>
                        <a:rPr lang="x-none" sz="2000" b="1" dirty="0">
                          <a:solidFill>
                            <a:srgbClr val="002060"/>
                          </a:solidFill>
                        </a:rPr>
                        <a:t>4</a:t>
                      </a:r>
                    </a:p>
                  </a:txBody>
                  <a:tcPr anchor="ctr"/>
                </a:tc>
                <a:tc>
                  <a:txBody>
                    <a:bodyPr/>
                    <a:lstStyle/>
                    <a:p>
                      <a:pPr algn="l"/>
                      <a:r>
                        <a:rPr lang="x-none" sz="2000" dirty="0">
                          <a:solidFill>
                            <a:srgbClr val="002060"/>
                          </a:solidFill>
                        </a:rPr>
                        <a:t>start _________________</a:t>
                      </a:r>
                    </a:p>
                  </a:txBody>
                  <a:tcPr anchor="ctr"/>
                </a:tc>
                <a:tc>
                  <a:txBody>
                    <a:bodyPr/>
                    <a:lstStyle/>
                    <a:p>
                      <a:pPr algn="ctr"/>
                      <a:endParaRPr lang="x-none" sz="2000">
                        <a:solidFill>
                          <a:srgbClr val="002060"/>
                        </a:solidFill>
                      </a:endParaRPr>
                    </a:p>
                  </a:txBody>
                  <a:tcPr anchor="ctr"/>
                </a:tc>
                <a:tc>
                  <a:txBody>
                    <a:bodyPr/>
                    <a:lstStyle/>
                    <a:p>
                      <a:pPr algn="ctr"/>
                      <a:endParaRPr lang="x-none" sz="2000" dirty="0">
                        <a:solidFill>
                          <a:srgbClr val="002060"/>
                        </a:solidFill>
                      </a:endParaRPr>
                    </a:p>
                  </a:txBody>
                  <a:tcPr anchor="ctr"/>
                </a:tc>
                <a:tc>
                  <a:txBody>
                    <a:bodyPr/>
                    <a:lstStyle/>
                    <a:p>
                      <a:pPr algn="ctr"/>
                      <a:endParaRPr lang="x-none" sz="2000" dirty="0">
                        <a:solidFill>
                          <a:srgbClr val="002060"/>
                        </a:solidFill>
                      </a:endParaRPr>
                    </a:p>
                  </a:txBody>
                  <a:tcPr anchor="ctr"/>
                </a:tc>
                <a:extLst>
                  <a:ext uri="{0D108BD9-81ED-4DB2-BD59-A6C34878D82A}">
                    <a16:rowId xmlns:a16="http://schemas.microsoft.com/office/drawing/2014/main" val="891339861"/>
                  </a:ext>
                </a:extLst>
              </a:tr>
              <a:tr h="370840">
                <a:tc>
                  <a:txBody>
                    <a:bodyPr/>
                    <a:lstStyle/>
                    <a:p>
                      <a:pPr algn="ctr"/>
                      <a:r>
                        <a:rPr lang="x-none" sz="2000" b="1" dirty="0">
                          <a:solidFill>
                            <a:srgbClr val="002060"/>
                          </a:solidFill>
                        </a:rPr>
                        <a:t>5</a:t>
                      </a:r>
                    </a:p>
                  </a:txBody>
                  <a:tcPr anchor="ctr"/>
                </a:tc>
                <a:tc>
                  <a:txBody>
                    <a:bodyPr/>
                    <a:lstStyle/>
                    <a:p>
                      <a:pPr algn="l"/>
                      <a:r>
                        <a:rPr lang="x-none" sz="2000" dirty="0">
                          <a:solidFill>
                            <a:srgbClr val="002060"/>
                          </a:solidFill>
                        </a:rPr>
                        <a:t>teach _________________</a:t>
                      </a:r>
                    </a:p>
                  </a:txBody>
                  <a:tcPr anchor="ctr"/>
                </a:tc>
                <a:tc>
                  <a:txBody>
                    <a:bodyPr/>
                    <a:lstStyle/>
                    <a:p>
                      <a:pPr algn="ctr"/>
                      <a:endParaRPr lang="x-none" sz="2000">
                        <a:solidFill>
                          <a:srgbClr val="002060"/>
                        </a:solidFill>
                      </a:endParaRPr>
                    </a:p>
                  </a:txBody>
                  <a:tcPr anchor="ctr"/>
                </a:tc>
                <a:tc>
                  <a:txBody>
                    <a:bodyPr/>
                    <a:lstStyle/>
                    <a:p>
                      <a:pPr algn="ctr"/>
                      <a:endParaRPr lang="x-none" sz="2000">
                        <a:solidFill>
                          <a:srgbClr val="002060"/>
                        </a:solidFill>
                      </a:endParaRPr>
                    </a:p>
                  </a:txBody>
                  <a:tcPr anchor="ctr"/>
                </a:tc>
                <a:tc>
                  <a:txBody>
                    <a:bodyPr/>
                    <a:lstStyle/>
                    <a:p>
                      <a:pPr algn="ctr"/>
                      <a:endParaRPr lang="x-none" sz="2000" dirty="0">
                        <a:solidFill>
                          <a:srgbClr val="002060"/>
                        </a:solidFill>
                      </a:endParaRPr>
                    </a:p>
                  </a:txBody>
                  <a:tcPr anchor="ctr"/>
                </a:tc>
                <a:extLst>
                  <a:ext uri="{0D108BD9-81ED-4DB2-BD59-A6C34878D82A}">
                    <a16:rowId xmlns:a16="http://schemas.microsoft.com/office/drawing/2014/main" val="1955134974"/>
                  </a:ext>
                </a:extLst>
              </a:tr>
              <a:tr h="370840">
                <a:tc>
                  <a:txBody>
                    <a:bodyPr/>
                    <a:lstStyle/>
                    <a:p>
                      <a:pPr algn="ctr"/>
                      <a:r>
                        <a:rPr lang="x-none" sz="2000" b="1" dirty="0">
                          <a:solidFill>
                            <a:srgbClr val="002060"/>
                          </a:solidFill>
                        </a:rPr>
                        <a:t>6</a:t>
                      </a:r>
                    </a:p>
                  </a:txBody>
                  <a:tcPr anchor="ctr"/>
                </a:tc>
                <a:tc>
                  <a:txBody>
                    <a:bodyPr/>
                    <a:lstStyle/>
                    <a:p>
                      <a:pPr algn="l"/>
                      <a:r>
                        <a:rPr lang="x-none" sz="2000" dirty="0">
                          <a:solidFill>
                            <a:srgbClr val="002060"/>
                          </a:solidFill>
                        </a:rPr>
                        <a:t>buy _________________</a:t>
                      </a:r>
                    </a:p>
                  </a:txBody>
                  <a:tcPr anchor="ctr"/>
                </a:tc>
                <a:tc>
                  <a:txBody>
                    <a:bodyPr/>
                    <a:lstStyle/>
                    <a:p>
                      <a:pPr algn="ctr"/>
                      <a:endParaRPr lang="x-none" sz="2000">
                        <a:solidFill>
                          <a:srgbClr val="002060"/>
                        </a:solidFill>
                      </a:endParaRPr>
                    </a:p>
                  </a:txBody>
                  <a:tcPr anchor="ctr"/>
                </a:tc>
                <a:tc>
                  <a:txBody>
                    <a:bodyPr/>
                    <a:lstStyle/>
                    <a:p>
                      <a:pPr algn="ctr"/>
                      <a:endParaRPr lang="x-none" sz="2000">
                        <a:solidFill>
                          <a:srgbClr val="002060"/>
                        </a:solidFill>
                      </a:endParaRPr>
                    </a:p>
                  </a:txBody>
                  <a:tcPr anchor="ctr"/>
                </a:tc>
                <a:tc>
                  <a:txBody>
                    <a:bodyPr/>
                    <a:lstStyle/>
                    <a:p>
                      <a:pPr algn="ctr"/>
                      <a:endParaRPr lang="x-none" sz="2000" dirty="0">
                        <a:solidFill>
                          <a:srgbClr val="002060"/>
                        </a:solidFill>
                      </a:endParaRPr>
                    </a:p>
                  </a:txBody>
                  <a:tcPr anchor="ctr"/>
                </a:tc>
                <a:extLst>
                  <a:ext uri="{0D108BD9-81ED-4DB2-BD59-A6C34878D82A}">
                    <a16:rowId xmlns:a16="http://schemas.microsoft.com/office/drawing/2014/main" val="1220301681"/>
                  </a:ext>
                </a:extLst>
              </a:tr>
            </a:tbl>
          </a:graphicData>
        </a:graphic>
      </p:graphicFrame>
      <p:pic>
        <p:nvPicPr>
          <p:cNvPr id="11" name="Picture 2" descr="Free Clip Art School, Download Free Clip Art, Free Clip Art on ...">
            <a:extLst>
              <a:ext uri="{FF2B5EF4-FFF2-40B4-BE49-F238E27FC236}">
                <a16:creationId xmlns:a16="http://schemas.microsoft.com/office/drawing/2014/main" id="{28AA76F2-8886-5942-A20D-F8478517D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08" y="585453"/>
            <a:ext cx="2945169" cy="207828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CuadroTexto 12">
            <a:extLst>
              <a:ext uri="{FF2B5EF4-FFF2-40B4-BE49-F238E27FC236}">
                <a16:creationId xmlns:a16="http://schemas.microsoft.com/office/drawing/2014/main" id="{723EB8E8-E37D-9F47-AEED-5562725C3281}"/>
              </a:ext>
            </a:extLst>
          </p:cNvPr>
          <p:cNvSpPr txBox="1"/>
          <p:nvPr/>
        </p:nvSpPr>
        <p:spPr>
          <a:xfrm>
            <a:off x="2340244" y="3828082"/>
            <a:ext cx="1685077" cy="430887"/>
          </a:xfrm>
          <a:prstGeom prst="rect">
            <a:avLst/>
          </a:prstGeom>
          <a:noFill/>
        </p:spPr>
        <p:txBody>
          <a:bodyPr wrap="none" rtlCol="0">
            <a:spAutoFit/>
          </a:bodyPr>
          <a:lstStyle/>
          <a:p>
            <a:pPr algn="l"/>
            <a:r>
              <a:rPr lang="x-none" sz="2200" b="1" dirty="0">
                <a:solidFill>
                  <a:srgbClr val="002060"/>
                </a:solidFill>
              </a:rPr>
              <a:t>the classes</a:t>
            </a:r>
          </a:p>
        </p:txBody>
      </p:sp>
      <p:sp>
        <p:nvSpPr>
          <p:cNvPr id="14" name="CuadroTexto 13">
            <a:extLst>
              <a:ext uri="{FF2B5EF4-FFF2-40B4-BE49-F238E27FC236}">
                <a16:creationId xmlns:a16="http://schemas.microsoft.com/office/drawing/2014/main" id="{A2E0F74B-51EF-3945-B521-C85590112F3B}"/>
              </a:ext>
            </a:extLst>
          </p:cNvPr>
          <p:cNvSpPr txBox="1"/>
          <p:nvPr/>
        </p:nvSpPr>
        <p:spPr>
          <a:xfrm>
            <a:off x="2140036" y="4226033"/>
            <a:ext cx="2044149" cy="430887"/>
          </a:xfrm>
          <a:prstGeom prst="rect">
            <a:avLst/>
          </a:prstGeom>
          <a:noFill/>
        </p:spPr>
        <p:txBody>
          <a:bodyPr wrap="none" rtlCol="0">
            <a:spAutoFit/>
          </a:bodyPr>
          <a:lstStyle/>
          <a:p>
            <a:pPr algn="l"/>
            <a:r>
              <a:rPr lang="x-none" sz="2200" b="1" dirty="0">
                <a:solidFill>
                  <a:srgbClr val="002060"/>
                </a:solidFill>
              </a:rPr>
              <a:t>songs in class</a:t>
            </a:r>
          </a:p>
        </p:txBody>
      </p:sp>
      <p:sp>
        <p:nvSpPr>
          <p:cNvPr id="15" name="CuadroTexto 14">
            <a:extLst>
              <a:ext uri="{FF2B5EF4-FFF2-40B4-BE49-F238E27FC236}">
                <a16:creationId xmlns:a16="http://schemas.microsoft.com/office/drawing/2014/main" id="{BFE60B9B-4806-B646-A769-14CB3CEB54C6}"/>
              </a:ext>
            </a:extLst>
          </p:cNvPr>
          <p:cNvSpPr txBox="1"/>
          <p:nvPr/>
        </p:nvSpPr>
        <p:spPr>
          <a:xfrm>
            <a:off x="2146333" y="4656920"/>
            <a:ext cx="1834156" cy="430887"/>
          </a:xfrm>
          <a:prstGeom prst="rect">
            <a:avLst/>
          </a:prstGeom>
          <a:noFill/>
        </p:spPr>
        <p:txBody>
          <a:bodyPr wrap="none" rtlCol="0">
            <a:spAutoFit/>
          </a:bodyPr>
          <a:lstStyle/>
          <a:p>
            <a:pPr algn="l"/>
            <a:r>
              <a:rPr lang="x-none" sz="2200" b="1" dirty="0">
                <a:solidFill>
                  <a:srgbClr val="002060"/>
                </a:solidFill>
              </a:rPr>
              <a:t>on the table</a:t>
            </a:r>
          </a:p>
        </p:txBody>
      </p:sp>
      <p:sp>
        <p:nvSpPr>
          <p:cNvPr id="16" name="CuadroTexto 15">
            <a:extLst>
              <a:ext uri="{FF2B5EF4-FFF2-40B4-BE49-F238E27FC236}">
                <a16:creationId xmlns:a16="http://schemas.microsoft.com/office/drawing/2014/main" id="{3F5418DE-B3CE-AB42-B90B-FCB7B1839A43}"/>
              </a:ext>
            </a:extLst>
          </p:cNvPr>
          <p:cNvSpPr txBox="1"/>
          <p:nvPr/>
        </p:nvSpPr>
        <p:spPr>
          <a:xfrm>
            <a:off x="1766432" y="5038403"/>
            <a:ext cx="2888932" cy="430887"/>
          </a:xfrm>
          <a:prstGeom prst="rect">
            <a:avLst/>
          </a:prstGeom>
          <a:noFill/>
        </p:spPr>
        <p:txBody>
          <a:bodyPr wrap="none" rtlCol="0">
            <a:spAutoFit/>
          </a:bodyPr>
          <a:lstStyle/>
          <a:p>
            <a:pPr algn="l"/>
            <a:r>
              <a:rPr lang="x-none" sz="2200" b="1">
                <a:solidFill>
                  <a:srgbClr val="002060"/>
                </a:solidFill>
              </a:rPr>
              <a:t>at </a:t>
            </a:r>
            <a:r>
              <a:rPr lang="en-GB" sz="2200" b="1">
                <a:solidFill>
                  <a:srgbClr val="002060"/>
                </a:solidFill>
              </a:rPr>
              <a:t>10</a:t>
            </a:r>
            <a:r>
              <a:rPr lang="x-none" sz="2200" b="1">
                <a:solidFill>
                  <a:srgbClr val="002060"/>
                </a:solidFill>
              </a:rPr>
              <a:t> </a:t>
            </a:r>
            <a:r>
              <a:rPr lang="x-none" sz="2200" b="1" dirty="0">
                <a:solidFill>
                  <a:srgbClr val="002060"/>
                </a:solidFill>
              </a:rPr>
              <a:t>in the morning</a:t>
            </a:r>
          </a:p>
        </p:txBody>
      </p:sp>
      <p:sp>
        <p:nvSpPr>
          <p:cNvPr id="17" name="CuadroTexto 16">
            <a:extLst>
              <a:ext uri="{FF2B5EF4-FFF2-40B4-BE49-F238E27FC236}">
                <a16:creationId xmlns:a16="http://schemas.microsoft.com/office/drawing/2014/main" id="{F31B52A7-126F-7E49-990A-FECDF2F6394D}"/>
              </a:ext>
            </a:extLst>
          </p:cNvPr>
          <p:cNvSpPr txBox="1"/>
          <p:nvPr/>
        </p:nvSpPr>
        <p:spPr>
          <a:xfrm>
            <a:off x="1952324" y="5419886"/>
            <a:ext cx="1297150" cy="430887"/>
          </a:xfrm>
          <a:prstGeom prst="rect">
            <a:avLst/>
          </a:prstGeom>
          <a:noFill/>
        </p:spPr>
        <p:txBody>
          <a:bodyPr wrap="none" rtlCol="0">
            <a:spAutoFit/>
          </a:bodyPr>
          <a:lstStyle/>
          <a:p>
            <a:pPr algn="l"/>
            <a:r>
              <a:rPr lang="x-none" sz="2200" b="1" dirty="0">
                <a:solidFill>
                  <a:srgbClr val="002060"/>
                </a:solidFill>
              </a:rPr>
              <a:t>Chinese</a:t>
            </a:r>
          </a:p>
        </p:txBody>
      </p:sp>
      <p:sp>
        <p:nvSpPr>
          <p:cNvPr id="18" name="CuadroTexto 17">
            <a:extLst>
              <a:ext uri="{FF2B5EF4-FFF2-40B4-BE49-F238E27FC236}">
                <a16:creationId xmlns:a16="http://schemas.microsoft.com/office/drawing/2014/main" id="{79C43BCD-98CB-714D-90FA-D26F328C694D}"/>
              </a:ext>
            </a:extLst>
          </p:cNvPr>
          <p:cNvSpPr txBox="1"/>
          <p:nvPr/>
        </p:nvSpPr>
        <p:spPr>
          <a:xfrm>
            <a:off x="1755796" y="5817837"/>
            <a:ext cx="2143536" cy="430887"/>
          </a:xfrm>
          <a:prstGeom prst="rect">
            <a:avLst/>
          </a:prstGeom>
          <a:noFill/>
        </p:spPr>
        <p:txBody>
          <a:bodyPr wrap="none" rtlCol="0">
            <a:spAutoFit/>
          </a:bodyPr>
          <a:lstStyle/>
          <a:p>
            <a:pPr algn="l"/>
            <a:r>
              <a:rPr lang="x-none" sz="2200" b="1" dirty="0">
                <a:solidFill>
                  <a:srgbClr val="002060"/>
                </a:solidFill>
              </a:rPr>
              <a:t>pens in school</a:t>
            </a:r>
          </a:p>
        </p:txBody>
      </p:sp>
      <p:sp>
        <p:nvSpPr>
          <p:cNvPr id="19" name="CuadroTexto 18">
            <a:extLst>
              <a:ext uri="{FF2B5EF4-FFF2-40B4-BE49-F238E27FC236}">
                <a16:creationId xmlns:a16="http://schemas.microsoft.com/office/drawing/2014/main" id="{9D6EEB21-E710-D946-95E4-A434270CA72D}"/>
              </a:ext>
            </a:extLst>
          </p:cNvPr>
          <p:cNvSpPr txBox="1"/>
          <p:nvPr/>
        </p:nvSpPr>
        <p:spPr>
          <a:xfrm>
            <a:off x="5840039" y="3883370"/>
            <a:ext cx="691215" cy="430887"/>
          </a:xfrm>
          <a:prstGeom prst="rect">
            <a:avLst/>
          </a:prstGeom>
          <a:noFill/>
        </p:spPr>
        <p:txBody>
          <a:bodyPr wrap="none" rtlCol="0">
            <a:spAutoFit/>
          </a:bodyPr>
          <a:lstStyle/>
          <a:p>
            <a:pPr algn="l"/>
            <a:r>
              <a:rPr lang="x-none" sz="2200" dirty="0">
                <a:solidFill>
                  <a:srgbClr val="002060"/>
                </a:solidFill>
              </a:rPr>
              <a:t>you</a:t>
            </a:r>
          </a:p>
        </p:txBody>
      </p:sp>
      <p:sp>
        <p:nvSpPr>
          <p:cNvPr id="20" name="CuadroTexto 19">
            <a:extLst>
              <a:ext uri="{FF2B5EF4-FFF2-40B4-BE49-F238E27FC236}">
                <a16:creationId xmlns:a16="http://schemas.microsoft.com/office/drawing/2014/main" id="{2BD06743-4E0D-7149-9ACF-E23F8994C30F}"/>
              </a:ext>
            </a:extLst>
          </p:cNvPr>
          <p:cNvSpPr txBox="1"/>
          <p:nvPr/>
        </p:nvSpPr>
        <p:spPr>
          <a:xfrm>
            <a:off x="6061253" y="4276851"/>
            <a:ext cx="248786" cy="430887"/>
          </a:xfrm>
          <a:prstGeom prst="rect">
            <a:avLst/>
          </a:prstGeom>
          <a:noFill/>
        </p:spPr>
        <p:txBody>
          <a:bodyPr wrap="none" rtlCol="0">
            <a:spAutoFit/>
          </a:bodyPr>
          <a:lstStyle/>
          <a:p>
            <a:pPr algn="l"/>
            <a:r>
              <a:rPr lang="x-none" sz="2200" dirty="0">
                <a:solidFill>
                  <a:srgbClr val="002060"/>
                </a:solidFill>
              </a:rPr>
              <a:t>I</a:t>
            </a:r>
          </a:p>
        </p:txBody>
      </p:sp>
      <p:sp>
        <p:nvSpPr>
          <p:cNvPr id="21" name="CuadroTexto 20">
            <a:extLst>
              <a:ext uri="{FF2B5EF4-FFF2-40B4-BE49-F238E27FC236}">
                <a16:creationId xmlns:a16="http://schemas.microsoft.com/office/drawing/2014/main" id="{78138B15-731E-3644-8F1B-41C387BD3000}"/>
              </a:ext>
            </a:extLst>
          </p:cNvPr>
          <p:cNvSpPr txBox="1"/>
          <p:nvPr/>
        </p:nvSpPr>
        <p:spPr>
          <a:xfrm>
            <a:off x="5840039" y="4670332"/>
            <a:ext cx="691215" cy="430887"/>
          </a:xfrm>
          <a:prstGeom prst="rect">
            <a:avLst/>
          </a:prstGeom>
          <a:noFill/>
        </p:spPr>
        <p:txBody>
          <a:bodyPr wrap="none" rtlCol="0">
            <a:spAutoFit/>
          </a:bodyPr>
          <a:lstStyle/>
          <a:p>
            <a:pPr algn="l"/>
            <a:r>
              <a:rPr lang="x-none" sz="2200" dirty="0">
                <a:solidFill>
                  <a:srgbClr val="002060"/>
                </a:solidFill>
              </a:rPr>
              <a:t>you</a:t>
            </a:r>
          </a:p>
        </p:txBody>
      </p:sp>
      <p:sp>
        <p:nvSpPr>
          <p:cNvPr id="22" name="CuadroTexto 21">
            <a:extLst>
              <a:ext uri="{FF2B5EF4-FFF2-40B4-BE49-F238E27FC236}">
                <a16:creationId xmlns:a16="http://schemas.microsoft.com/office/drawing/2014/main" id="{915BDA08-107C-2249-BD97-D0E90E52BD1E}"/>
              </a:ext>
            </a:extLst>
          </p:cNvPr>
          <p:cNvSpPr txBox="1"/>
          <p:nvPr/>
        </p:nvSpPr>
        <p:spPr>
          <a:xfrm>
            <a:off x="5884923" y="5063813"/>
            <a:ext cx="601447" cy="430887"/>
          </a:xfrm>
          <a:prstGeom prst="rect">
            <a:avLst/>
          </a:prstGeom>
          <a:noFill/>
        </p:spPr>
        <p:txBody>
          <a:bodyPr wrap="none" rtlCol="0">
            <a:spAutoFit/>
          </a:bodyPr>
          <a:lstStyle/>
          <a:p>
            <a:pPr algn="l"/>
            <a:r>
              <a:rPr lang="x-none" sz="2200" dirty="0">
                <a:solidFill>
                  <a:srgbClr val="002060"/>
                </a:solidFill>
              </a:rPr>
              <a:t>we</a:t>
            </a:r>
          </a:p>
        </p:txBody>
      </p:sp>
      <p:sp>
        <p:nvSpPr>
          <p:cNvPr id="23" name="CuadroTexto 22">
            <a:extLst>
              <a:ext uri="{FF2B5EF4-FFF2-40B4-BE49-F238E27FC236}">
                <a16:creationId xmlns:a16="http://schemas.microsoft.com/office/drawing/2014/main" id="{980A4FE4-BC46-4045-A18F-14D8758E884D}"/>
              </a:ext>
            </a:extLst>
          </p:cNvPr>
          <p:cNvSpPr txBox="1"/>
          <p:nvPr/>
        </p:nvSpPr>
        <p:spPr>
          <a:xfrm>
            <a:off x="6061253" y="5457294"/>
            <a:ext cx="248786" cy="430887"/>
          </a:xfrm>
          <a:prstGeom prst="rect">
            <a:avLst/>
          </a:prstGeom>
          <a:noFill/>
        </p:spPr>
        <p:txBody>
          <a:bodyPr wrap="none" rtlCol="0">
            <a:spAutoFit/>
          </a:bodyPr>
          <a:lstStyle/>
          <a:p>
            <a:pPr algn="l"/>
            <a:r>
              <a:rPr lang="x-none" sz="2200" dirty="0">
                <a:solidFill>
                  <a:srgbClr val="002060"/>
                </a:solidFill>
              </a:rPr>
              <a:t>I</a:t>
            </a:r>
          </a:p>
        </p:txBody>
      </p:sp>
      <p:sp>
        <p:nvSpPr>
          <p:cNvPr id="24" name="CuadroTexto 23">
            <a:extLst>
              <a:ext uri="{FF2B5EF4-FFF2-40B4-BE49-F238E27FC236}">
                <a16:creationId xmlns:a16="http://schemas.microsoft.com/office/drawing/2014/main" id="{71913BA0-95BA-614D-B7C0-F0252E02FB46}"/>
              </a:ext>
            </a:extLst>
          </p:cNvPr>
          <p:cNvSpPr txBox="1"/>
          <p:nvPr/>
        </p:nvSpPr>
        <p:spPr>
          <a:xfrm>
            <a:off x="5884923" y="5850773"/>
            <a:ext cx="601447" cy="430887"/>
          </a:xfrm>
          <a:prstGeom prst="rect">
            <a:avLst/>
          </a:prstGeom>
          <a:noFill/>
        </p:spPr>
        <p:txBody>
          <a:bodyPr wrap="none" rtlCol="0">
            <a:spAutoFit/>
          </a:bodyPr>
          <a:lstStyle/>
          <a:p>
            <a:pPr algn="l"/>
            <a:r>
              <a:rPr lang="x-none" sz="2200" dirty="0">
                <a:solidFill>
                  <a:srgbClr val="002060"/>
                </a:solidFill>
              </a:rPr>
              <a:t>we</a:t>
            </a:r>
          </a:p>
        </p:txBody>
      </p:sp>
      <p:pic>
        <p:nvPicPr>
          <p:cNvPr id="25" name="Picture 2" descr="http://www.clker.com/cliparts/j/p/l/D/8/K/green-tick-md.png">
            <a:extLst>
              <a:ext uri="{FF2B5EF4-FFF2-40B4-BE49-F238E27FC236}">
                <a16:creationId xmlns:a16="http://schemas.microsoft.com/office/drawing/2014/main" id="{D8F41DCE-19CB-F240-B26F-52CCC1B23D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04604" y="3914706"/>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53E5C68B-4B34-7542-96E3-D2D89CF493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19703" y="4293154"/>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61E09F60-FB2D-3C46-8AD6-84CDDBA688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19703" y="4704010"/>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2E58949E-BF6E-C142-AB6E-7243FEB19F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04604" y="5092127"/>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F7A0376F-BC1E-8B41-9306-27F32EC115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19703" y="5494700"/>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56138E17-5D3D-3F41-B043-4D163B831A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04604" y="5874512"/>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6712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US" sz="2900" b="1" dirty="0">
                <a:solidFill>
                  <a:schemeClr val="bg1"/>
                </a:solidFill>
                <a:latin typeface="Century Gothic" panose="020F0302020204030204"/>
              </a:rPr>
              <a:t>El Día del Libro </a:t>
            </a:r>
            <a:r>
              <a:rPr lang="en-US" sz="2900" b="1" dirty="0" err="1">
                <a:solidFill>
                  <a:schemeClr val="bg1"/>
                </a:solidFill>
                <a:latin typeface="Century Gothic" panose="020F0302020204030204"/>
              </a:rPr>
              <a:t>en</a:t>
            </a:r>
            <a:r>
              <a:rPr lang="en-US" sz="2900" b="1" dirty="0">
                <a:solidFill>
                  <a:schemeClr val="bg1"/>
                </a:solidFill>
                <a:latin typeface="Century Gothic" panose="020F0302020204030204"/>
              </a:rPr>
              <a:t> el </a:t>
            </a:r>
            <a:r>
              <a:rPr lang="en-US" sz="2900" b="1" dirty="0" err="1">
                <a:solidFill>
                  <a:schemeClr val="bg1"/>
                </a:solidFill>
                <a:latin typeface="Century Gothic" panose="020F0302020204030204"/>
              </a:rPr>
              <a:t>periódico</a:t>
            </a:r>
            <a:endParaRPr lang="en-GB" sz="29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F010251-589D-FD4D-A63A-07917D7B3A86}"/>
              </a:ext>
            </a:extLst>
          </p:cNvPr>
          <p:cNvSpPr txBox="1"/>
          <p:nvPr/>
        </p:nvSpPr>
        <p:spPr>
          <a:xfrm>
            <a:off x="3691641" y="5529000"/>
            <a:ext cx="7611864" cy="707886"/>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dirty="0" err="1">
                <a:ln>
                  <a:noFill/>
                </a:ln>
                <a:solidFill>
                  <a:srgbClr val="002060"/>
                </a:solidFill>
                <a:effectLst/>
                <a:uLnTx/>
                <a:uFillTx/>
                <a:latin typeface="Century Gothic" panose="020F0302020204030204"/>
              </a:rPr>
              <a:t>Celebramos</a:t>
            </a:r>
            <a:r>
              <a:rPr kumimoji="0" lang="en-US" sz="4000" b="0" i="0" u="none" strike="noStrike" kern="1200" cap="none" spc="0" normalizeH="0" baseline="0" dirty="0">
                <a:ln>
                  <a:noFill/>
                </a:ln>
                <a:solidFill>
                  <a:srgbClr val="002060"/>
                </a:solidFill>
                <a:effectLst/>
                <a:uLnTx/>
                <a:uFillTx/>
                <a:latin typeface="Century Gothic" panose="020F0302020204030204"/>
              </a:rPr>
              <a:t> el Día del Libro</a:t>
            </a:r>
            <a:endParaRPr kumimoji="0" lang="en-US" sz="4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9" name="TextBox 18"/>
          <p:cNvSpPr txBox="1"/>
          <p:nvPr/>
        </p:nvSpPr>
        <p:spPr>
          <a:xfrm>
            <a:off x="272326" y="1265218"/>
            <a:ext cx="6513089" cy="3108544"/>
          </a:xfrm>
          <a:prstGeom prst="rect">
            <a:avLst/>
          </a:prstGeom>
          <a:noFill/>
        </p:spPr>
        <p:txBody>
          <a:bodyPr wrap="square" rtlCol="0">
            <a:spAutoFit/>
          </a:bodyPr>
          <a:lstStyle/>
          <a:p>
            <a:pPr algn="l"/>
            <a:r>
              <a:rPr lang="en-GB" sz="2800">
                <a:solidFill>
                  <a:srgbClr val="002060"/>
                </a:solidFill>
              </a:rPr>
              <a:t>¡Queremos </a:t>
            </a:r>
            <a:r>
              <a:rPr lang="en-GB" sz="2800" dirty="0" err="1">
                <a:solidFill>
                  <a:srgbClr val="002060"/>
                </a:solidFill>
              </a:rPr>
              <a:t>celebrar</a:t>
            </a:r>
            <a:r>
              <a:rPr lang="en-GB" sz="2800" dirty="0">
                <a:solidFill>
                  <a:srgbClr val="002060"/>
                </a:solidFill>
              </a:rPr>
              <a:t> el Día </a:t>
            </a:r>
            <a:r>
              <a:rPr lang="en-GB" sz="2800">
                <a:solidFill>
                  <a:srgbClr val="002060"/>
                </a:solidFill>
              </a:rPr>
              <a:t>del Libro! </a:t>
            </a:r>
            <a:r>
              <a:rPr lang="en-GB" sz="2800" dirty="0">
                <a:solidFill>
                  <a:srgbClr val="002060"/>
                </a:solidFill>
              </a:rPr>
              <a:t>Escribes un </a:t>
            </a:r>
            <a:r>
              <a:rPr lang="en-GB" sz="2800" dirty="0" err="1">
                <a:solidFill>
                  <a:srgbClr val="002060"/>
                </a:solidFill>
              </a:rPr>
              <a:t>artículo</a:t>
            </a:r>
            <a:r>
              <a:rPr lang="en-GB" sz="2800" dirty="0">
                <a:solidFill>
                  <a:srgbClr val="002060"/>
                </a:solidFill>
              </a:rPr>
              <a:t> para </a:t>
            </a:r>
            <a:r>
              <a:rPr lang="en-GB" sz="2800" dirty="0" err="1">
                <a:solidFill>
                  <a:srgbClr val="002060"/>
                </a:solidFill>
              </a:rPr>
              <a:t>organizar</a:t>
            </a:r>
            <a:r>
              <a:rPr lang="en-GB" sz="2800" dirty="0">
                <a:solidFill>
                  <a:srgbClr val="002060"/>
                </a:solidFill>
              </a:rPr>
              <a:t> </a:t>
            </a:r>
            <a:r>
              <a:rPr lang="en-GB" sz="2800" dirty="0" err="1">
                <a:solidFill>
                  <a:srgbClr val="002060"/>
                </a:solidFill>
              </a:rPr>
              <a:t>unas</a:t>
            </a:r>
            <a:r>
              <a:rPr lang="en-GB" sz="2800" dirty="0">
                <a:solidFill>
                  <a:srgbClr val="002060"/>
                </a:solidFill>
              </a:rPr>
              <a:t> </a:t>
            </a:r>
            <a:r>
              <a:rPr lang="en-GB" sz="2800" dirty="0" err="1">
                <a:solidFill>
                  <a:srgbClr val="002060"/>
                </a:solidFill>
              </a:rPr>
              <a:t>actividades</a:t>
            </a:r>
            <a:r>
              <a:rPr lang="en-GB" sz="2800" dirty="0">
                <a:solidFill>
                  <a:srgbClr val="002060"/>
                </a:solidFill>
              </a:rPr>
              <a:t> en el </a:t>
            </a:r>
            <a:r>
              <a:rPr lang="en-GB" sz="2800" dirty="0" err="1">
                <a:solidFill>
                  <a:srgbClr val="002060"/>
                </a:solidFill>
              </a:rPr>
              <a:t>periódico</a:t>
            </a:r>
            <a:r>
              <a:rPr lang="en-GB" sz="2800" dirty="0">
                <a:solidFill>
                  <a:srgbClr val="002060"/>
                </a:solidFill>
              </a:rPr>
              <a:t> </a:t>
            </a:r>
            <a:r>
              <a:rPr lang="en-GB" sz="2800" dirty="0" err="1">
                <a:solidFill>
                  <a:srgbClr val="002060"/>
                </a:solidFill>
              </a:rPr>
              <a:t>electrónico</a:t>
            </a:r>
            <a:r>
              <a:rPr lang="en-GB" sz="2800" dirty="0">
                <a:solidFill>
                  <a:srgbClr val="002060"/>
                </a:solidFill>
              </a:rPr>
              <a:t> de la </a:t>
            </a:r>
            <a:r>
              <a:rPr lang="en-GB" sz="2800" dirty="0" err="1">
                <a:solidFill>
                  <a:srgbClr val="002060"/>
                </a:solidFill>
              </a:rPr>
              <a:t>escuela</a:t>
            </a:r>
            <a:r>
              <a:rPr lang="en-GB" sz="2800" dirty="0">
                <a:solidFill>
                  <a:srgbClr val="002060"/>
                </a:solidFill>
              </a:rPr>
              <a:t>. Das </a:t>
            </a:r>
            <a:r>
              <a:rPr lang="en-GB" sz="2800" dirty="0" err="1">
                <a:solidFill>
                  <a:srgbClr val="002060"/>
                </a:solidFill>
              </a:rPr>
              <a:t>información</a:t>
            </a:r>
            <a:r>
              <a:rPr lang="en-GB" sz="2800" dirty="0">
                <a:solidFill>
                  <a:srgbClr val="002060"/>
                </a:solidFill>
              </a:rPr>
              <a:t> </a:t>
            </a:r>
            <a:r>
              <a:rPr lang="en-GB" sz="2800" dirty="0" err="1">
                <a:solidFill>
                  <a:srgbClr val="002060"/>
                </a:solidFill>
              </a:rPr>
              <a:t>sobre</a:t>
            </a:r>
            <a:r>
              <a:rPr lang="en-GB" sz="2800" dirty="0">
                <a:solidFill>
                  <a:srgbClr val="002060"/>
                </a:solidFill>
              </a:rPr>
              <a:t> el </a:t>
            </a:r>
            <a:r>
              <a:rPr lang="en-GB" sz="2800" dirty="0" err="1">
                <a:solidFill>
                  <a:srgbClr val="002060"/>
                </a:solidFill>
              </a:rPr>
              <a:t>día</a:t>
            </a:r>
            <a:r>
              <a:rPr lang="en-GB" sz="2800" dirty="0">
                <a:solidFill>
                  <a:srgbClr val="002060"/>
                </a:solidFill>
              </a:rPr>
              <a:t> y </a:t>
            </a:r>
            <a:r>
              <a:rPr lang="en-GB" sz="2800" dirty="0" err="1">
                <a:solidFill>
                  <a:srgbClr val="002060"/>
                </a:solidFill>
              </a:rPr>
              <a:t>quieres</a:t>
            </a:r>
            <a:r>
              <a:rPr lang="en-GB" sz="2800" dirty="0">
                <a:solidFill>
                  <a:srgbClr val="002060"/>
                </a:solidFill>
              </a:rPr>
              <a:t> </a:t>
            </a:r>
            <a:r>
              <a:rPr lang="en-GB" sz="2800" err="1">
                <a:solidFill>
                  <a:srgbClr val="002060"/>
                </a:solidFill>
              </a:rPr>
              <a:t>dar</a:t>
            </a:r>
            <a:r>
              <a:rPr lang="en-GB" sz="2800">
                <a:solidFill>
                  <a:srgbClr val="002060"/>
                </a:solidFill>
              </a:rPr>
              <a:t> a un/a compañera/a la </a:t>
            </a:r>
            <a:r>
              <a:rPr lang="en-GB" sz="2800" err="1">
                <a:solidFill>
                  <a:srgbClr val="002060"/>
                </a:solidFill>
              </a:rPr>
              <a:t>oportunidad</a:t>
            </a:r>
            <a:r>
              <a:rPr lang="en-GB" sz="2800">
                <a:solidFill>
                  <a:srgbClr val="002060"/>
                </a:solidFill>
              </a:rPr>
              <a:t> de </a:t>
            </a:r>
            <a:r>
              <a:rPr lang="en-GB" sz="2800" dirty="0" err="1">
                <a:solidFill>
                  <a:srgbClr val="002060"/>
                </a:solidFill>
              </a:rPr>
              <a:t>ganar</a:t>
            </a:r>
            <a:r>
              <a:rPr lang="en-GB" sz="2800" dirty="0">
                <a:solidFill>
                  <a:srgbClr val="002060"/>
                </a:solidFill>
              </a:rPr>
              <a:t> un </a:t>
            </a:r>
            <a:r>
              <a:rPr lang="en-GB" sz="2800" dirty="0" err="1">
                <a:solidFill>
                  <a:srgbClr val="002060"/>
                </a:solidFill>
              </a:rPr>
              <a:t>premio</a:t>
            </a:r>
            <a:r>
              <a:rPr lang="en-GB" sz="2800" dirty="0">
                <a:solidFill>
                  <a:srgbClr val="002060"/>
                </a:solidFill>
              </a:rPr>
              <a:t>.</a:t>
            </a:r>
          </a:p>
        </p:txBody>
      </p:sp>
      <p:sp>
        <p:nvSpPr>
          <p:cNvPr id="20" name="TextBox 19"/>
          <p:cNvSpPr txBox="1"/>
          <p:nvPr/>
        </p:nvSpPr>
        <p:spPr>
          <a:xfrm>
            <a:off x="254928" y="4567285"/>
            <a:ext cx="6460894" cy="954107"/>
          </a:xfrm>
          <a:prstGeom prst="rect">
            <a:avLst/>
          </a:prstGeom>
          <a:noFill/>
        </p:spPr>
        <p:txBody>
          <a:bodyPr wrap="square" rtlCol="0">
            <a:spAutoFit/>
          </a:bodyPr>
          <a:lstStyle/>
          <a:p>
            <a:pPr algn="l"/>
            <a:r>
              <a:rPr lang="en-GB" sz="2800" dirty="0" err="1">
                <a:solidFill>
                  <a:srgbClr val="002060"/>
                </a:solidFill>
              </a:rPr>
              <a:t>Explica</a:t>
            </a:r>
            <a:r>
              <a:rPr lang="en-GB" sz="2800" dirty="0">
                <a:solidFill>
                  <a:srgbClr val="002060"/>
                </a:solidFill>
              </a:rPr>
              <a:t> las </a:t>
            </a:r>
            <a:r>
              <a:rPr lang="en-GB" sz="2800" dirty="0" err="1">
                <a:solidFill>
                  <a:srgbClr val="002060"/>
                </a:solidFill>
              </a:rPr>
              <a:t>actividades</a:t>
            </a:r>
            <a:r>
              <a:rPr lang="en-GB" sz="2800" dirty="0">
                <a:solidFill>
                  <a:srgbClr val="002060"/>
                </a:solidFill>
              </a:rPr>
              <a:t> </a:t>
            </a:r>
            <a:r>
              <a:rPr lang="en-GB" sz="2800" dirty="0" err="1">
                <a:solidFill>
                  <a:srgbClr val="002060"/>
                </a:solidFill>
              </a:rPr>
              <a:t>posibles</a:t>
            </a:r>
            <a:r>
              <a:rPr lang="en-GB" sz="2800" dirty="0">
                <a:solidFill>
                  <a:srgbClr val="002060"/>
                </a:solidFill>
              </a:rPr>
              <a:t> y escribe ideas para </a:t>
            </a:r>
            <a:r>
              <a:rPr lang="en-GB" sz="2800" dirty="0" err="1">
                <a:solidFill>
                  <a:srgbClr val="002060"/>
                </a:solidFill>
              </a:rPr>
              <a:t>participar</a:t>
            </a:r>
            <a:r>
              <a:rPr lang="en-GB" sz="2800" dirty="0">
                <a:solidFill>
                  <a:srgbClr val="002060"/>
                </a:solidFill>
              </a:rPr>
              <a:t>.</a:t>
            </a:r>
          </a:p>
        </p:txBody>
      </p:sp>
      <p:grpSp>
        <p:nvGrpSpPr>
          <p:cNvPr id="18" name="Grupo 17">
            <a:extLst>
              <a:ext uri="{FF2B5EF4-FFF2-40B4-BE49-F238E27FC236}">
                <a16:creationId xmlns:a16="http://schemas.microsoft.com/office/drawing/2014/main" id="{4CD7DE77-D3E7-E641-9009-D32623501EFD}"/>
              </a:ext>
            </a:extLst>
          </p:cNvPr>
          <p:cNvGrpSpPr/>
          <p:nvPr/>
        </p:nvGrpSpPr>
        <p:grpSpPr>
          <a:xfrm>
            <a:off x="6837610" y="1356814"/>
            <a:ext cx="4388917" cy="4010614"/>
            <a:chOff x="6122642" y="1241532"/>
            <a:chExt cx="5103886" cy="4125896"/>
          </a:xfrm>
        </p:grpSpPr>
        <p:pic>
          <p:nvPicPr>
            <p:cNvPr id="9218" name="Picture 2" descr="kid buy a book - Clip Art Library">
              <a:extLst>
                <a:ext uri="{FF2B5EF4-FFF2-40B4-BE49-F238E27FC236}">
                  <a16:creationId xmlns:a16="http://schemas.microsoft.com/office/drawing/2014/main" id="{113C12E4-A5AE-A24B-9D31-49D6DE452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642" y="1241532"/>
              <a:ext cx="5103886" cy="412589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ángulo 5">
              <a:extLst>
                <a:ext uri="{FF2B5EF4-FFF2-40B4-BE49-F238E27FC236}">
                  <a16:creationId xmlns:a16="http://schemas.microsoft.com/office/drawing/2014/main" id="{BD1A12F7-5468-7B40-BA51-0EAC6136A853}"/>
                </a:ext>
              </a:extLst>
            </p:cNvPr>
            <p:cNvSpPr/>
            <p:nvPr/>
          </p:nvSpPr>
          <p:spPr>
            <a:xfrm>
              <a:off x="6505006" y="3643640"/>
              <a:ext cx="1282141" cy="803611"/>
            </a:xfrm>
            <a:prstGeom prst="rect">
              <a:avLst/>
            </a:prstGeom>
            <a:solidFill>
              <a:srgbClr val="F9F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b="1" dirty="0">
                  <a:solidFill>
                    <a:srgbClr val="203864"/>
                  </a:solidFill>
                </a:rPr>
                <a:t>Día del Libro</a:t>
              </a:r>
            </a:p>
          </p:txBody>
        </p:sp>
      </p:grpSp>
    </p:spTree>
    <p:extLst>
      <p:ext uri="{BB962C8B-B14F-4D97-AF65-F5344CB8AC3E}">
        <p14:creationId xmlns:p14="http://schemas.microsoft.com/office/powerpoint/2010/main" val="4182324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95939"/>
            <a:ext cx="10515600" cy="1325563"/>
          </a:xfrm>
        </p:spPr>
        <p:txBody>
          <a:bodyPr>
            <a:normAutofit/>
          </a:bodyPr>
          <a:lstStyle/>
          <a:p>
            <a:r>
              <a:rPr lang="en-US" sz="2900" b="1">
                <a:solidFill>
                  <a:schemeClr val="bg1"/>
                </a:solidFill>
                <a:latin typeface="Century Gothic" panose="020F0302020204030204"/>
              </a:rPr>
              <a:t>El Día del Libro en el periódico</a:t>
            </a:r>
            <a:br>
              <a:rPr lang="en-GB" sz="2900" b="1">
                <a:solidFill>
                  <a:schemeClr val="bg1"/>
                </a:solidFill>
              </a:rPr>
            </a:br>
            <a:endParaRPr lang="en-GB" sz="2900"/>
          </a:p>
        </p:txBody>
      </p:sp>
      <p:sp>
        <p:nvSpPr>
          <p:cNvPr id="6" name="TextBox 5"/>
          <p:cNvSpPr txBox="1"/>
          <p:nvPr/>
        </p:nvSpPr>
        <p:spPr>
          <a:xfrm>
            <a:off x="50102" y="1716374"/>
            <a:ext cx="6063384" cy="4524315"/>
          </a:xfrm>
          <a:prstGeom prst="rect">
            <a:avLst/>
          </a:prstGeom>
          <a:noFill/>
          <a:ln w="57150">
            <a:solidFill>
              <a:schemeClr val="accent5">
                <a:lumMod val="50000"/>
              </a:schemeClr>
            </a:solidFill>
          </a:ln>
        </p:spPr>
        <p:txBody>
          <a:bodyPr wrap="square" rtlCol="0">
            <a:spAutoFit/>
          </a:bodyPr>
          <a:lstStyle/>
          <a:p>
            <a:pPr>
              <a:lnSpc>
                <a:spcPct val="120000"/>
              </a:lnSpc>
            </a:pPr>
            <a:r>
              <a:rPr lang="en-GB" sz="2000" b="1" i="1" dirty="0">
                <a:solidFill>
                  <a:srgbClr val="002060"/>
                </a:solidFill>
              </a:rPr>
              <a:t>A special day in school</a:t>
            </a:r>
            <a:endParaRPr lang="en-GB" sz="2000" i="1" dirty="0">
              <a:solidFill>
                <a:srgbClr val="002060"/>
              </a:solidFill>
            </a:endParaRPr>
          </a:p>
          <a:p>
            <a:pPr>
              <a:lnSpc>
                <a:spcPct val="120000"/>
              </a:lnSpc>
            </a:pPr>
            <a:r>
              <a:rPr lang="en-GB" sz="2000" b="1">
                <a:solidFill>
                  <a:srgbClr val="002060"/>
                </a:solidFill>
              </a:rPr>
              <a:t>Do you read </a:t>
            </a:r>
            <a:r>
              <a:rPr lang="en-GB" sz="2000">
                <a:solidFill>
                  <a:srgbClr val="002060"/>
                </a:solidFill>
              </a:rPr>
              <a:t>books and </a:t>
            </a:r>
            <a:r>
              <a:rPr lang="en-GB" sz="2000" b="1">
                <a:solidFill>
                  <a:srgbClr val="002060"/>
                </a:solidFill>
              </a:rPr>
              <a:t>(do you) write </a:t>
            </a:r>
            <a:r>
              <a:rPr lang="en-GB" sz="2000" dirty="0">
                <a:solidFill>
                  <a:srgbClr val="002060"/>
                </a:solidFill>
              </a:rPr>
              <a:t>poems</a:t>
            </a:r>
            <a:r>
              <a:rPr lang="en-GB" sz="2000">
                <a:solidFill>
                  <a:srgbClr val="002060"/>
                </a:solidFill>
              </a:rPr>
              <a:t>? </a:t>
            </a:r>
            <a:r>
              <a:rPr lang="en-GB" sz="2000" b="1">
                <a:solidFill>
                  <a:srgbClr val="002060"/>
                </a:solidFill>
              </a:rPr>
              <a:t>Do </a:t>
            </a:r>
            <a:r>
              <a:rPr lang="en-GB" sz="2000" b="1" dirty="0">
                <a:solidFill>
                  <a:srgbClr val="002060"/>
                </a:solidFill>
              </a:rPr>
              <a:t>you want to</a:t>
            </a:r>
            <a:r>
              <a:rPr lang="en-GB" sz="2000" dirty="0">
                <a:solidFill>
                  <a:srgbClr val="002060"/>
                </a:solidFill>
              </a:rPr>
              <a:t> win a prize? This year we are </a:t>
            </a:r>
            <a:r>
              <a:rPr lang="en-GB" sz="2000">
                <a:solidFill>
                  <a:srgbClr val="002060"/>
                </a:solidFill>
              </a:rPr>
              <a:t>celebrating Book Day, so we are organising </a:t>
            </a:r>
            <a:r>
              <a:rPr lang="en-GB" sz="2000" dirty="0">
                <a:solidFill>
                  <a:srgbClr val="002060"/>
                </a:solidFill>
              </a:rPr>
              <a:t>some activities. </a:t>
            </a:r>
          </a:p>
          <a:p>
            <a:pPr>
              <a:lnSpc>
                <a:spcPct val="120000"/>
              </a:lnSpc>
            </a:pPr>
            <a:r>
              <a:rPr lang="en-GB" sz="2000" dirty="0">
                <a:solidFill>
                  <a:srgbClr val="002060"/>
                </a:solidFill>
              </a:rPr>
              <a:t>If you enjoy books and stories </a:t>
            </a:r>
            <a:r>
              <a:rPr lang="en-GB" sz="2000" b="1" dirty="0">
                <a:solidFill>
                  <a:srgbClr val="002060"/>
                </a:solidFill>
              </a:rPr>
              <a:t>you can </a:t>
            </a:r>
            <a:r>
              <a:rPr lang="en-GB" sz="2000" dirty="0">
                <a:solidFill>
                  <a:srgbClr val="002060"/>
                </a:solidFill>
              </a:rPr>
              <a:t>participate. </a:t>
            </a:r>
          </a:p>
          <a:p>
            <a:pPr>
              <a:lnSpc>
                <a:spcPct val="120000"/>
              </a:lnSpc>
            </a:pPr>
            <a:r>
              <a:rPr lang="en-GB" sz="2000" b="1" dirty="0">
                <a:solidFill>
                  <a:srgbClr val="002060"/>
                </a:solidFill>
              </a:rPr>
              <a:t>We are offering </a:t>
            </a:r>
            <a:r>
              <a:rPr lang="en-GB" sz="2000" dirty="0">
                <a:solidFill>
                  <a:srgbClr val="002060"/>
                </a:solidFill>
              </a:rPr>
              <a:t>cheap books and magazines </a:t>
            </a:r>
          </a:p>
          <a:p>
            <a:pPr>
              <a:lnSpc>
                <a:spcPct val="120000"/>
              </a:lnSpc>
            </a:pPr>
            <a:r>
              <a:rPr lang="en-GB" sz="2000">
                <a:solidFill>
                  <a:srgbClr val="002060"/>
                </a:solidFill>
              </a:rPr>
              <a:t>and at the moment </a:t>
            </a:r>
            <a:r>
              <a:rPr lang="en-GB" sz="2000" b="1">
                <a:solidFill>
                  <a:srgbClr val="002060"/>
                </a:solidFill>
              </a:rPr>
              <a:t>(we </a:t>
            </a:r>
            <a:r>
              <a:rPr lang="en-GB" sz="2000" b="1" dirty="0">
                <a:solidFill>
                  <a:srgbClr val="002060"/>
                </a:solidFill>
              </a:rPr>
              <a:t>are</a:t>
            </a:r>
            <a:r>
              <a:rPr lang="en-GB" sz="2000" b="1">
                <a:solidFill>
                  <a:srgbClr val="002060"/>
                </a:solidFill>
              </a:rPr>
              <a:t>) collecting* </a:t>
            </a:r>
            <a:r>
              <a:rPr lang="en-GB" sz="2000" dirty="0">
                <a:solidFill>
                  <a:srgbClr val="002060"/>
                </a:solidFill>
              </a:rPr>
              <a:t>poems for a prize. </a:t>
            </a:r>
          </a:p>
          <a:p>
            <a:pPr>
              <a:lnSpc>
                <a:spcPct val="120000"/>
              </a:lnSpc>
            </a:pPr>
            <a:r>
              <a:rPr lang="en-GB" sz="2000" dirty="0">
                <a:solidFill>
                  <a:srgbClr val="002060"/>
                </a:solidFill>
              </a:rPr>
              <a:t>We are preparing a </a:t>
            </a:r>
            <a:r>
              <a:rPr lang="en-GB" sz="2000" b="1" dirty="0">
                <a:solidFill>
                  <a:srgbClr val="002060"/>
                </a:solidFill>
              </a:rPr>
              <a:t>fun day</a:t>
            </a:r>
            <a:r>
              <a:rPr lang="en-GB" sz="2000" dirty="0">
                <a:solidFill>
                  <a:srgbClr val="002060"/>
                </a:solidFill>
              </a:rPr>
              <a:t>. We are </a:t>
            </a:r>
            <a:r>
              <a:rPr lang="en-GB" sz="2000" b="1" dirty="0">
                <a:solidFill>
                  <a:srgbClr val="002060"/>
                </a:solidFill>
              </a:rPr>
              <a:t>ready</a:t>
            </a:r>
            <a:r>
              <a:rPr lang="en-GB" sz="2000">
                <a:solidFill>
                  <a:srgbClr val="002060"/>
                </a:solidFill>
              </a:rPr>
              <a:t>! Are </a:t>
            </a:r>
            <a:r>
              <a:rPr lang="en-GB" sz="2000" dirty="0">
                <a:solidFill>
                  <a:srgbClr val="002060"/>
                </a:solidFill>
              </a:rPr>
              <a:t>you?</a:t>
            </a:r>
          </a:p>
        </p:txBody>
      </p:sp>
      <p:sp>
        <p:nvSpPr>
          <p:cNvPr id="7" name="TextBox 6">
            <a:extLst>
              <a:ext uri="{FF2B5EF4-FFF2-40B4-BE49-F238E27FC236}">
                <a16:creationId xmlns:a16="http://schemas.microsoft.com/office/drawing/2014/main" id="{7F010251-589D-FD4D-A63A-07917D7B3A86}"/>
              </a:ext>
            </a:extLst>
          </p:cNvPr>
          <p:cNvSpPr txBox="1"/>
          <p:nvPr/>
        </p:nvSpPr>
        <p:spPr>
          <a:xfrm rot="21174308">
            <a:off x="3414185" y="1089560"/>
            <a:ext cx="5849664" cy="553998"/>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noProof="0" dirty="0" err="1">
                <a:solidFill>
                  <a:srgbClr val="002060"/>
                </a:solidFill>
                <a:latin typeface="Century Gothic" panose="020F0302020204030204"/>
              </a:rPr>
              <a:t>Celebramos</a:t>
            </a:r>
            <a:r>
              <a:rPr lang="en-US" sz="3000" noProof="0" dirty="0">
                <a:solidFill>
                  <a:srgbClr val="002060"/>
                </a:solidFill>
                <a:latin typeface="Century Gothic" panose="020F0302020204030204"/>
              </a:rPr>
              <a:t> el Día del Libro</a:t>
            </a:r>
            <a:endParaRPr kumimoji="0" lang="en-US" sz="3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0" name="Rectangle 9"/>
          <p:cNvSpPr/>
          <p:nvPr/>
        </p:nvSpPr>
        <p:spPr>
          <a:xfrm>
            <a:off x="6339016" y="1716375"/>
            <a:ext cx="5609968" cy="4154984"/>
          </a:xfrm>
          <a:prstGeom prst="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339015" y="1645303"/>
            <a:ext cx="5609967" cy="4541436"/>
          </a:xfrm>
          <a:prstGeom prst="rect">
            <a:avLst/>
          </a:prstGeom>
          <a:noFill/>
        </p:spPr>
        <p:txBody>
          <a:bodyPr wrap="square" rtlCol="0">
            <a:spAutoFit/>
          </a:bodyPr>
          <a:lstStyle/>
          <a:p>
            <a:pPr algn="l">
              <a:lnSpc>
                <a:spcPts val="3000"/>
              </a:lnSpc>
            </a:pPr>
            <a:r>
              <a:rPr lang="en-GB" sz="2000" b="1" dirty="0">
                <a:solidFill>
                  <a:schemeClr val="accent5">
                    <a:lumMod val="50000"/>
                  </a:schemeClr>
                </a:solidFill>
              </a:rPr>
              <a:t>Un </a:t>
            </a:r>
            <a:r>
              <a:rPr lang="en-GB" sz="2000" b="1" dirty="0" err="1">
                <a:solidFill>
                  <a:schemeClr val="accent5">
                    <a:lumMod val="50000"/>
                  </a:schemeClr>
                </a:solidFill>
              </a:rPr>
              <a:t>día</a:t>
            </a:r>
            <a:r>
              <a:rPr lang="en-GB" sz="2000" b="1" dirty="0">
                <a:solidFill>
                  <a:schemeClr val="accent5">
                    <a:lumMod val="50000"/>
                  </a:schemeClr>
                </a:solidFill>
              </a:rPr>
              <a:t> especial </a:t>
            </a:r>
            <a:r>
              <a:rPr lang="en-GB" sz="2000" b="1" dirty="0" err="1">
                <a:solidFill>
                  <a:schemeClr val="accent5">
                    <a:lumMod val="50000"/>
                  </a:schemeClr>
                </a:solidFill>
              </a:rPr>
              <a:t>en</a:t>
            </a:r>
            <a:r>
              <a:rPr lang="en-GB" sz="2000" b="1" dirty="0">
                <a:solidFill>
                  <a:schemeClr val="accent5">
                    <a:lumMod val="50000"/>
                  </a:schemeClr>
                </a:solidFill>
              </a:rPr>
              <a:t> la </a:t>
            </a:r>
            <a:r>
              <a:rPr lang="en-GB" sz="2000" b="1" dirty="0" err="1">
                <a:solidFill>
                  <a:schemeClr val="accent5">
                    <a:lumMod val="50000"/>
                  </a:schemeClr>
                </a:solidFill>
              </a:rPr>
              <a:t>escuela</a:t>
            </a:r>
            <a:endParaRPr lang="en-GB" sz="2000" b="1" dirty="0">
              <a:solidFill>
                <a:schemeClr val="accent5">
                  <a:lumMod val="50000"/>
                </a:schemeClr>
              </a:solidFill>
            </a:endParaRPr>
          </a:p>
          <a:p>
            <a:pPr>
              <a:lnSpc>
                <a:spcPts val="2900"/>
              </a:lnSpc>
            </a:pPr>
            <a:r>
              <a:rPr lang="en-GB" sz="2000" dirty="0">
                <a:solidFill>
                  <a:srgbClr val="203864"/>
                </a:solidFill>
              </a:rPr>
              <a:t>¿</a:t>
            </a:r>
            <a:r>
              <a:rPr lang="en-GB" sz="2000" dirty="0">
                <a:solidFill>
                  <a:schemeClr val="accent5">
                    <a:lumMod val="50000"/>
                  </a:schemeClr>
                </a:solidFill>
              </a:rPr>
              <a:t> __________ </a:t>
            </a:r>
            <a:r>
              <a:rPr lang="en-GB" sz="2000" dirty="0" err="1">
                <a:solidFill>
                  <a:schemeClr val="accent5">
                    <a:lumMod val="50000"/>
                  </a:schemeClr>
                </a:solidFill>
              </a:rPr>
              <a:t>libros</a:t>
            </a:r>
            <a:r>
              <a:rPr lang="en-GB" sz="2000" dirty="0">
                <a:solidFill>
                  <a:schemeClr val="accent5">
                    <a:lumMod val="50000"/>
                  </a:schemeClr>
                </a:solidFill>
              </a:rPr>
              <a:t> y ___________ </a:t>
            </a:r>
            <a:r>
              <a:rPr lang="en-GB" sz="2000" dirty="0" err="1">
                <a:solidFill>
                  <a:schemeClr val="accent5">
                    <a:lumMod val="50000"/>
                  </a:schemeClr>
                </a:solidFill>
              </a:rPr>
              <a:t>poemas</a:t>
            </a:r>
            <a:r>
              <a:rPr lang="en-GB" sz="2000" dirty="0">
                <a:solidFill>
                  <a:schemeClr val="accent5">
                    <a:lumMod val="50000"/>
                  </a:schemeClr>
                </a:solidFill>
              </a:rPr>
              <a:t>?</a:t>
            </a:r>
            <a:r>
              <a:rPr lang="en-GB" sz="2000" dirty="0">
                <a:solidFill>
                  <a:srgbClr val="203864"/>
                </a:solidFill>
              </a:rPr>
              <a:t> </a:t>
            </a:r>
          </a:p>
          <a:p>
            <a:pPr>
              <a:lnSpc>
                <a:spcPts val="2900"/>
              </a:lnSpc>
            </a:pPr>
            <a:r>
              <a:rPr lang="en-GB" sz="2000" dirty="0">
                <a:solidFill>
                  <a:srgbClr val="203864"/>
                </a:solidFill>
              </a:rPr>
              <a:t>¿</a:t>
            </a:r>
            <a:r>
              <a:rPr lang="en-GB" sz="2000" dirty="0">
                <a:solidFill>
                  <a:schemeClr val="accent5">
                    <a:lumMod val="50000"/>
                  </a:schemeClr>
                </a:solidFill>
              </a:rPr>
              <a:t> __________</a:t>
            </a:r>
            <a:r>
              <a:rPr lang="en-GB" sz="2000" dirty="0">
                <a:solidFill>
                  <a:srgbClr val="203864"/>
                </a:solidFill>
              </a:rPr>
              <a:t> </a:t>
            </a:r>
            <a:r>
              <a:rPr lang="en-GB" sz="2000" dirty="0" err="1">
                <a:solidFill>
                  <a:srgbClr val="203864"/>
                </a:solidFill>
              </a:rPr>
              <a:t>ganar</a:t>
            </a:r>
            <a:r>
              <a:rPr lang="en-GB" sz="2000" dirty="0">
                <a:solidFill>
                  <a:srgbClr val="203864"/>
                </a:solidFill>
              </a:rPr>
              <a:t> un </a:t>
            </a:r>
            <a:r>
              <a:rPr lang="en-GB" sz="2000" dirty="0" err="1">
                <a:solidFill>
                  <a:srgbClr val="203864"/>
                </a:solidFill>
              </a:rPr>
              <a:t>premio</a:t>
            </a:r>
            <a:r>
              <a:rPr lang="en-GB" sz="2000" dirty="0">
                <a:solidFill>
                  <a:srgbClr val="203864"/>
                </a:solidFill>
              </a:rPr>
              <a:t>?</a:t>
            </a:r>
          </a:p>
          <a:p>
            <a:pPr>
              <a:lnSpc>
                <a:spcPts val="2900"/>
              </a:lnSpc>
            </a:pPr>
            <a:r>
              <a:rPr lang="en-GB" sz="2000" dirty="0">
                <a:solidFill>
                  <a:srgbClr val="203864"/>
                </a:solidFill>
              </a:rPr>
              <a:t>Este </a:t>
            </a:r>
            <a:r>
              <a:rPr lang="en-GB" sz="2000" dirty="0" err="1">
                <a:solidFill>
                  <a:srgbClr val="203864"/>
                </a:solidFill>
              </a:rPr>
              <a:t>año</a:t>
            </a:r>
            <a:r>
              <a:rPr lang="en-GB" sz="2000" dirty="0">
                <a:solidFill>
                  <a:srgbClr val="203864"/>
                </a:solidFill>
              </a:rPr>
              <a:t> </a:t>
            </a:r>
            <a:r>
              <a:rPr lang="en-GB" sz="2000" dirty="0" err="1">
                <a:solidFill>
                  <a:srgbClr val="203864"/>
                </a:solidFill>
              </a:rPr>
              <a:t>celebramos</a:t>
            </a:r>
            <a:r>
              <a:rPr lang="en-GB" sz="2000" dirty="0">
                <a:solidFill>
                  <a:srgbClr val="203864"/>
                </a:solidFill>
              </a:rPr>
              <a:t> el Día del Libro, </a:t>
            </a:r>
            <a:r>
              <a:rPr lang="en-GB" sz="2000" dirty="0" err="1">
                <a:solidFill>
                  <a:srgbClr val="203864"/>
                </a:solidFill>
              </a:rPr>
              <a:t>así</a:t>
            </a:r>
            <a:r>
              <a:rPr lang="en-GB" sz="2000" dirty="0">
                <a:solidFill>
                  <a:srgbClr val="203864"/>
                </a:solidFill>
              </a:rPr>
              <a:t> que </a:t>
            </a:r>
            <a:r>
              <a:rPr lang="en-GB" sz="2000" dirty="0" err="1">
                <a:solidFill>
                  <a:srgbClr val="203864"/>
                </a:solidFill>
              </a:rPr>
              <a:t>organizamos</a:t>
            </a:r>
            <a:r>
              <a:rPr lang="en-GB" sz="2000" dirty="0">
                <a:solidFill>
                  <a:srgbClr val="203864"/>
                </a:solidFill>
              </a:rPr>
              <a:t> </a:t>
            </a:r>
            <a:r>
              <a:rPr lang="en-GB" sz="2000" dirty="0" err="1">
                <a:solidFill>
                  <a:srgbClr val="203864"/>
                </a:solidFill>
              </a:rPr>
              <a:t>unas</a:t>
            </a:r>
            <a:r>
              <a:rPr lang="en-GB" sz="2000" dirty="0">
                <a:solidFill>
                  <a:srgbClr val="203864"/>
                </a:solidFill>
              </a:rPr>
              <a:t> </a:t>
            </a:r>
            <a:r>
              <a:rPr lang="en-GB" sz="2000" dirty="0" err="1">
                <a:solidFill>
                  <a:srgbClr val="203864"/>
                </a:solidFill>
              </a:rPr>
              <a:t>actividades</a:t>
            </a:r>
            <a:r>
              <a:rPr lang="en-GB" sz="2000" dirty="0">
                <a:solidFill>
                  <a:srgbClr val="203864"/>
                </a:solidFill>
              </a:rPr>
              <a:t>. </a:t>
            </a:r>
          </a:p>
          <a:p>
            <a:pPr>
              <a:lnSpc>
                <a:spcPts val="2900"/>
              </a:lnSpc>
            </a:pPr>
            <a:r>
              <a:rPr lang="en-GB" sz="2000" dirty="0">
                <a:solidFill>
                  <a:srgbClr val="203864"/>
                </a:solidFill>
              </a:rPr>
              <a:t>Si </a:t>
            </a:r>
            <a:r>
              <a:rPr lang="en-GB" sz="2000" dirty="0" err="1">
                <a:solidFill>
                  <a:srgbClr val="203864"/>
                </a:solidFill>
              </a:rPr>
              <a:t>disfrutas</a:t>
            </a:r>
            <a:r>
              <a:rPr lang="en-GB" sz="2000" dirty="0">
                <a:solidFill>
                  <a:srgbClr val="203864"/>
                </a:solidFill>
              </a:rPr>
              <a:t> los </a:t>
            </a:r>
            <a:r>
              <a:rPr lang="en-GB" sz="2000" dirty="0" err="1">
                <a:solidFill>
                  <a:srgbClr val="203864"/>
                </a:solidFill>
              </a:rPr>
              <a:t>libros</a:t>
            </a:r>
            <a:r>
              <a:rPr lang="en-GB" sz="2000" dirty="0">
                <a:solidFill>
                  <a:srgbClr val="203864"/>
                </a:solidFill>
              </a:rPr>
              <a:t> y las </a:t>
            </a:r>
            <a:r>
              <a:rPr lang="en-GB" sz="2000" dirty="0" err="1">
                <a:solidFill>
                  <a:srgbClr val="203864"/>
                </a:solidFill>
              </a:rPr>
              <a:t>historias</a:t>
            </a:r>
            <a:r>
              <a:rPr lang="en-GB" sz="2000" dirty="0">
                <a:solidFill>
                  <a:srgbClr val="203864"/>
                </a:solidFill>
              </a:rPr>
              <a:t> </a:t>
            </a:r>
            <a:r>
              <a:rPr lang="en-GB" sz="2000" dirty="0">
                <a:solidFill>
                  <a:schemeClr val="accent5">
                    <a:lumMod val="50000"/>
                  </a:schemeClr>
                </a:solidFill>
              </a:rPr>
              <a:t>__________</a:t>
            </a:r>
            <a:r>
              <a:rPr lang="en-GB" sz="2000" dirty="0">
                <a:solidFill>
                  <a:srgbClr val="203864"/>
                </a:solidFill>
              </a:rPr>
              <a:t> </a:t>
            </a:r>
            <a:r>
              <a:rPr lang="en-GB" sz="2000" dirty="0" err="1">
                <a:solidFill>
                  <a:srgbClr val="203864"/>
                </a:solidFill>
              </a:rPr>
              <a:t>participar</a:t>
            </a:r>
            <a:r>
              <a:rPr lang="en-GB" sz="2000" dirty="0">
                <a:solidFill>
                  <a:srgbClr val="203864"/>
                </a:solidFill>
              </a:rPr>
              <a:t>.</a:t>
            </a:r>
          </a:p>
          <a:p>
            <a:pPr>
              <a:lnSpc>
                <a:spcPts val="2900"/>
              </a:lnSpc>
            </a:pPr>
            <a:r>
              <a:rPr lang="en-GB" sz="2000" dirty="0">
                <a:solidFill>
                  <a:schemeClr val="accent5">
                    <a:lumMod val="50000"/>
                  </a:schemeClr>
                </a:solidFill>
              </a:rPr>
              <a:t>___________</a:t>
            </a:r>
            <a:r>
              <a:rPr lang="en-GB" sz="2000" dirty="0">
                <a:solidFill>
                  <a:srgbClr val="203864"/>
                </a:solidFill>
              </a:rPr>
              <a:t> </a:t>
            </a:r>
            <a:r>
              <a:rPr lang="en-GB" sz="2000" dirty="0" err="1">
                <a:solidFill>
                  <a:srgbClr val="203864"/>
                </a:solidFill>
              </a:rPr>
              <a:t>libros</a:t>
            </a:r>
            <a:r>
              <a:rPr lang="en-GB" sz="2000" dirty="0">
                <a:solidFill>
                  <a:srgbClr val="203864"/>
                </a:solidFill>
              </a:rPr>
              <a:t> </a:t>
            </a:r>
            <a:r>
              <a:rPr lang="en-GB" sz="2000" dirty="0" err="1">
                <a:solidFill>
                  <a:srgbClr val="203864"/>
                </a:solidFill>
              </a:rPr>
              <a:t>baratos</a:t>
            </a:r>
            <a:r>
              <a:rPr lang="en-GB" sz="2000" dirty="0">
                <a:solidFill>
                  <a:srgbClr val="203864"/>
                </a:solidFill>
              </a:rPr>
              <a:t> y </a:t>
            </a:r>
            <a:r>
              <a:rPr lang="en-GB" sz="2000" dirty="0">
                <a:solidFill>
                  <a:schemeClr val="accent5">
                    <a:lumMod val="50000"/>
                  </a:schemeClr>
                </a:solidFill>
              </a:rPr>
              <a:t>__________</a:t>
            </a:r>
            <a:r>
              <a:rPr lang="en-GB" sz="2000" dirty="0">
                <a:solidFill>
                  <a:srgbClr val="203864"/>
                </a:solidFill>
              </a:rPr>
              <a:t> y </a:t>
            </a:r>
            <a:r>
              <a:rPr lang="en-GB" sz="2000" dirty="0" err="1">
                <a:solidFill>
                  <a:srgbClr val="203864"/>
                </a:solidFill>
              </a:rPr>
              <a:t>en</a:t>
            </a:r>
            <a:r>
              <a:rPr lang="en-GB" sz="2000" dirty="0">
                <a:solidFill>
                  <a:srgbClr val="203864"/>
                </a:solidFill>
              </a:rPr>
              <a:t> </a:t>
            </a:r>
            <a:r>
              <a:rPr lang="en-GB" sz="2000" dirty="0" err="1">
                <a:solidFill>
                  <a:srgbClr val="203864"/>
                </a:solidFill>
              </a:rPr>
              <a:t>este</a:t>
            </a:r>
            <a:r>
              <a:rPr lang="en-GB" sz="2000" dirty="0">
                <a:solidFill>
                  <a:srgbClr val="203864"/>
                </a:solidFill>
              </a:rPr>
              <a:t> </a:t>
            </a:r>
            <a:r>
              <a:rPr lang="en-GB" sz="2000" dirty="0" err="1">
                <a:solidFill>
                  <a:srgbClr val="203864"/>
                </a:solidFill>
              </a:rPr>
              <a:t>momento</a:t>
            </a:r>
            <a:r>
              <a:rPr lang="en-GB" sz="2000" dirty="0">
                <a:solidFill>
                  <a:srgbClr val="203864"/>
                </a:solidFill>
              </a:rPr>
              <a:t> </a:t>
            </a:r>
            <a:r>
              <a:rPr lang="en-GB" sz="2000" dirty="0">
                <a:solidFill>
                  <a:schemeClr val="accent5">
                    <a:lumMod val="50000"/>
                  </a:schemeClr>
                </a:solidFill>
              </a:rPr>
              <a:t>____________</a:t>
            </a:r>
            <a:r>
              <a:rPr lang="en-GB" sz="2000" dirty="0">
                <a:solidFill>
                  <a:srgbClr val="203864"/>
                </a:solidFill>
              </a:rPr>
              <a:t> </a:t>
            </a:r>
            <a:r>
              <a:rPr lang="en-GB" sz="2000" dirty="0" err="1">
                <a:solidFill>
                  <a:srgbClr val="203864"/>
                </a:solidFill>
              </a:rPr>
              <a:t>poemas</a:t>
            </a:r>
            <a:r>
              <a:rPr lang="en-GB" sz="2000" dirty="0">
                <a:solidFill>
                  <a:srgbClr val="203864"/>
                </a:solidFill>
              </a:rPr>
              <a:t> para un </a:t>
            </a:r>
            <a:r>
              <a:rPr lang="en-GB" sz="2000" dirty="0">
                <a:solidFill>
                  <a:schemeClr val="accent5">
                    <a:lumMod val="50000"/>
                  </a:schemeClr>
                </a:solidFill>
              </a:rPr>
              <a:t>__________</a:t>
            </a:r>
            <a:r>
              <a:rPr lang="en-GB" sz="2000" dirty="0">
                <a:solidFill>
                  <a:srgbClr val="203864"/>
                </a:solidFill>
              </a:rPr>
              <a:t>. </a:t>
            </a:r>
            <a:r>
              <a:rPr lang="en-GB" sz="2000" dirty="0" err="1">
                <a:solidFill>
                  <a:srgbClr val="203864"/>
                </a:solidFill>
              </a:rPr>
              <a:t>Preparamos</a:t>
            </a:r>
            <a:r>
              <a:rPr lang="en-GB" sz="2000" dirty="0">
                <a:solidFill>
                  <a:srgbClr val="203864"/>
                </a:solidFill>
              </a:rPr>
              <a:t> un </a:t>
            </a:r>
            <a:r>
              <a:rPr lang="en-GB" sz="2000" dirty="0">
                <a:solidFill>
                  <a:schemeClr val="accent5">
                    <a:lumMod val="50000"/>
                  </a:schemeClr>
                </a:solidFill>
              </a:rPr>
              <a:t>___  __________</a:t>
            </a:r>
            <a:r>
              <a:rPr lang="en-GB" sz="2000" dirty="0">
                <a:solidFill>
                  <a:srgbClr val="203864"/>
                </a:solidFill>
              </a:rPr>
              <a:t>. ¡Estamos </a:t>
            </a:r>
            <a:r>
              <a:rPr lang="en-GB" sz="2000" dirty="0">
                <a:solidFill>
                  <a:schemeClr val="accent5">
                    <a:lumMod val="50000"/>
                  </a:schemeClr>
                </a:solidFill>
              </a:rPr>
              <a:t>__________</a:t>
            </a:r>
            <a:r>
              <a:rPr lang="en-GB" sz="2000" dirty="0">
                <a:solidFill>
                  <a:srgbClr val="203864"/>
                </a:solidFill>
              </a:rPr>
              <a:t>! ¿Y </a:t>
            </a:r>
            <a:r>
              <a:rPr lang="en-GB" sz="2000" dirty="0" err="1">
                <a:solidFill>
                  <a:srgbClr val="203864"/>
                </a:solidFill>
              </a:rPr>
              <a:t>tú</a:t>
            </a:r>
            <a:r>
              <a:rPr lang="en-GB" sz="2000" dirty="0">
                <a:solidFill>
                  <a:srgbClr val="203864"/>
                </a:solidFill>
              </a:rPr>
              <a:t>?</a:t>
            </a:r>
          </a:p>
          <a:p>
            <a:pPr algn="l">
              <a:lnSpc>
                <a:spcPts val="3000"/>
              </a:lnSpc>
            </a:pPr>
            <a:endParaRPr lang="en-GB" sz="2000" dirty="0">
              <a:solidFill>
                <a:schemeClr val="accent5">
                  <a:lumMod val="50000"/>
                </a:schemeClr>
              </a:solidFill>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AAD83873-31AE-BC40-BCE2-923AE24106AC}"/>
              </a:ext>
            </a:extLst>
          </p:cNvPr>
          <p:cNvSpPr/>
          <p:nvPr/>
        </p:nvSpPr>
        <p:spPr>
          <a:xfrm>
            <a:off x="6928725" y="2039874"/>
            <a:ext cx="736099" cy="400110"/>
          </a:xfrm>
          <a:prstGeom prst="rect">
            <a:avLst/>
          </a:prstGeom>
        </p:spPr>
        <p:txBody>
          <a:bodyPr wrap="none">
            <a:spAutoFit/>
          </a:bodyPr>
          <a:lstStyle/>
          <a:p>
            <a:r>
              <a:rPr lang="en-GB" sz="2000">
                <a:solidFill>
                  <a:srgbClr val="F66400"/>
                </a:solidFill>
                <a:latin typeface="Century Gothic" panose="020B0502020202020204" pitchFamily="34" charset="0"/>
              </a:rPr>
              <a:t>Lees</a:t>
            </a:r>
            <a:endParaRPr lang="en-GB" sz="2000" dirty="0">
              <a:solidFill>
                <a:srgbClr val="F66400"/>
              </a:solidFill>
            </a:endParaRPr>
          </a:p>
        </p:txBody>
      </p:sp>
      <p:sp>
        <p:nvSpPr>
          <p:cNvPr id="13" name="Rectangle 12">
            <a:extLst>
              <a:ext uri="{FF2B5EF4-FFF2-40B4-BE49-F238E27FC236}">
                <a16:creationId xmlns:a16="http://schemas.microsoft.com/office/drawing/2014/main" id="{BBC33FBD-C71E-E14F-ADD6-77FDD754ED6F}"/>
              </a:ext>
            </a:extLst>
          </p:cNvPr>
          <p:cNvSpPr/>
          <p:nvPr/>
        </p:nvSpPr>
        <p:spPr>
          <a:xfrm>
            <a:off x="9008663" y="2052002"/>
            <a:ext cx="1186543" cy="400110"/>
          </a:xfrm>
          <a:prstGeom prst="rect">
            <a:avLst/>
          </a:prstGeom>
        </p:spPr>
        <p:txBody>
          <a:bodyPr wrap="none">
            <a:spAutoFit/>
          </a:bodyPr>
          <a:lstStyle/>
          <a:p>
            <a:r>
              <a:rPr lang="en-GB" sz="2000" dirty="0">
                <a:solidFill>
                  <a:srgbClr val="F66400"/>
                </a:solidFill>
                <a:latin typeface="Century Gothic" panose="020B0502020202020204" pitchFamily="34" charset="0"/>
              </a:rPr>
              <a:t>escribes</a:t>
            </a:r>
            <a:endParaRPr lang="en-GB" sz="2000" dirty="0">
              <a:solidFill>
                <a:srgbClr val="F66400"/>
              </a:solidFill>
            </a:endParaRPr>
          </a:p>
        </p:txBody>
      </p:sp>
      <p:sp>
        <p:nvSpPr>
          <p:cNvPr id="14" name="Rectangle 13">
            <a:extLst>
              <a:ext uri="{FF2B5EF4-FFF2-40B4-BE49-F238E27FC236}">
                <a16:creationId xmlns:a16="http://schemas.microsoft.com/office/drawing/2014/main" id="{7819EE1B-B944-084F-855D-E46BCA0D0607}"/>
              </a:ext>
            </a:extLst>
          </p:cNvPr>
          <p:cNvSpPr/>
          <p:nvPr/>
        </p:nvSpPr>
        <p:spPr>
          <a:xfrm>
            <a:off x="6729808" y="2397619"/>
            <a:ext cx="1124026" cy="400110"/>
          </a:xfrm>
          <a:prstGeom prst="rect">
            <a:avLst/>
          </a:prstGeom>
        </p:spPr>
        <p:txBody>
          <a:bodyPr wrap="none">
            <a:spAutoFit/>
          </a:bodyPr>
          <a:lstStyle/>
          <a:p>
            <a:r>
              <a:rPr lang="en-GB" sz="2000" dirty="0" err="1">
                <a:solidFill>
                  <a:srgbClr val="F66400"/>
                </a:solidFill>
                <a:latin typeface="Century Gothic" panose="020B0502020202020204" pitchFamily="34" charset="0"/>
              </a:rPr>
              <a:t>Quieres</a:t>
            </a:r>
            <a:endParaRPr lang="en-GB" sz="2000" dirty="0">
              <a:solidFill>
                <a:srgbClr val="F66400"/>
              </a:solidFill>
            </a:endParaRPr>
          </a:p>
        </p:txBody>
      </p:sp>
      <p:sp>
        <p:nvSpPr>
          <p:cNvPr id="16" name="Rectangle 15">
            <a:extLst>
              <a:ext uri="{FF2B5EF4-FFF2-40B4-BE49-F238E27FC236}">
                <a16:creationId xmlns:a16="http://schemas.microsoft.com/office/drawing/2014/main" id="{EA98EA26-09E4-D44E-9505-3EABC18ACBC3}"/>
              </a:ext>
            </a:extLst>
          </p:cNvPr>
          <p:cNvSpPr/>
          <p:nvPr/>
        </p:nvSpPr>
        <p:spPr>
          <a:xfrm>
            <a:off x="10480348" y="3532842"/>
            <a:ext cx="1124026" cy="400110"/>
          </a:xfrm>
          <a:prstGeom prst="rect">
            <a:avLst/>
          </a:prstGeom>
        </p:spPr>
        <p:txBody>
          <a:bodyPr wrap="none">
            <a:spAutoFit/>
          </a:bodyPr>
          <a:lstStyle/>
          <a:p>
            <a:r>
              <a:rPr lang="en-GB" sz="2000" dirty="0" err="1">
                <a:solidFill>
                  <a:srgbClr val="F66400"/>
                </a:solidFill>
                <a:latin typeface="Century Gothic" panose="020B0502020202020204" pitchFamily="34" charset="0"/>
              </a:rPr>
              <a:t>puedes</a:t>
            </a:r>
            <a:endParaRPr lang="en-GB" sz="2000" dirty="0">
              <a:solidFill>
                <a:srgbClr val="F66400"/>
              </a:solidFill>
            </a:endParaRPr>
          </a:p>
        </p:txBody>
      </p:sp>
      <p:sp>
        <p:nvSpPr>
          <p:cNvPr id="17" name="Rectangle 16">
            <a:extLst>
              <a:ext uri="{FF2B5EF4-FFF2-40B4-BE49-F238E27FC236}">
                <a16:creationId xmlns:a16="http://schemas.microsoft.com/office/drawing/2014/main" id="{4512AD9B-1076-0548-A891-1222F93E75CE}"/>
              </a:ext>
            </a:extLst>
          </p:cNvPr>
          <p:cNvSpPr/>
          <p:nvPr/>
        </p:nvSpPr>
        <p:spPr>
          <a:xfrm>
            <a:off x="6355646" y="4273756"/>
            <a:ext cx="1572866" cy="400110"/>
          </a:xfrm>
          <a:prstGeom prst="rect">
            <a:avLst/>
          </a:prstGeom>
        </p:spPr>
        <p:txBody>
          <a:bodyPr wrap="none">
            <a:spAutoFit/>
          </a:bodyPr>
          <a:lstStyle/>
          <a:p>
            <a:r>
              <a:rPr lang="en-GB" sz="2000" dirty="0" err="1">
                <a:solidFill>
                  <a:srgbClr val="F66400"/>
                </a:solidFill>
                <a:latin typeface="Century Gothic" panose="020B0502020202020204" pitchFamily="34" charset="0"/>
              </a:rPr>
              <a:t>Ofrecemos</a:t>
            </a:r>
            <a:endParaRPr lang="en-GB" sz="2000" dirty="0">
              <a:solidFill>
                <a:srgbClr val="F66400"/>
              </a:solidFill>
            </a:endParaRPr>
          </a:p>
        </p:txBody>
      </p:sp>
      <p:sp>
        <p:nvSpPr>
          <p:cNvPr id="18" name="Rectangle 17">
            <a:extLst>
              <a:ext uri="{FF2B5EF4-FFF2-40B4-BE49-F238E27FC236}">
                <a16:creationId xmlns:a16="http://schemas.microsoft.com/office/drawing/2014/main" id="{5D26452A-4BEC-474E-9274-0726D7077005}"/>
              </a:ext>
            </a:extLst>
          </p:cNvPr>
          <p:cNvSpPr/>
          <p:nvPr/>
        </p:nvSpPr>
        <p:spPr>
          <a:xfrm>
            <a:off x="9939174" y="4259652"/>
            <a:ext cx="1082348" cy="400110"/>
          </a:xfrm>
          <a:prstGeom prst="rect">
            <a:avLst/>
          </a:prstGeom>
        </p:spPr>
        <p:txBody>
          <a:bodyPr wrap="none">
            <a:spAutoFit/>
          </a:bodyPr>
          <a:lstStyle/>
          <a:p>
            <a:r>
              <a:rPr lang="en-GB" sz="2000" dirty="0" err="1">
                <a:solidFill>
                  <a:srgbClr val="F66400"/>
                </a:solidFill>
                <a:latin typeface="Century Gothic" panose="020B0502020202020204" pitchFamily="34" charset="0"/>
              </a:rPr>
              <a:t>revistas</a:t>
            </a:r>
            <a:endParaRPr lang="en-GB" sz="2000" dirty="0">
              <a:solidFill>
                <a:srgbClr val="F66400"/>
              </a:solidFill>
            </a:endParaRPr>
          </a:p>
        </p:txBody>
      </p:sp>
      <p:sp>
        <p:nvSpPr>
          <p:cNvPr id="19" name="Rectangle 18">
            <a:extLst>
              <a:ext uri="{FF2B5EF4-FFF2-40B4-BE49-F238E27FC236}">
                <a16:creationId xmlns:a16="http://schemas.microsoft.com/office/drawing/2014/main" id="{50AE0328-DAE5-0243-8E08-F6E123169AE6}"/>
              </a:ext>
            </a:extLst>
          </p:cNvPr>
          <p:cNvSpPr/>
          <p:nvPr/>
        </p:nvSpPr>
        <p:spPr>
          <a:xfrm>
            <a:off x="8223727" y="4632051"/>
            <a:ext cx="1611339" cy="400110"/>
          </a:xfrm>
          <a:prstGeom prst="rect">
            <a:avLst/>
          </a:prstGeom>
        </p:spPr>
        <p:txBody>
          <a:bodyPr wrap="none">
            <a:spAutoFit/>
          </a:bodyPr>
          <a:lstStyle/>
          <a:p>
            <a:r>
              <a:rPr lang="en-GB" sz="2000" dirty="0" err="1">
                <a:solidFill>
                  <a:srgbClr val="F66400"/>
                </a:solidFill>
                <a:latin typeface="Century Gothic" panose="020B0502020202020204" pitchFamily="34" charset="0"/>
              </a:rPr>
              <a:t>recogemos</a:t>
            </a:r>
            <a:endParaRPr lang="en-GB" sz="2000" dirty="0">
              <a:solidFill>
                <a:srgbClr val="F66400"/>
              </a:solidFill>
            </a:endParaRPr>
          </a:p>
        </p:txBody>
      </p:sp>
      <p:sp>
        <p:nvSpPr>
          <p:cNvPr id="20" name="Rectangle 19">
            <a:extLst>
              <a:ext uri="{FF2B5EF4-FFF2-40B4-BE49-F238E27FC236}">
                <a16:creationId xmlns:a16="http://schemas.microsoft.com/office/drawing/2014/main" id="{A55BCF0F-DF66-1F43-9D05-DCC0ADE4C712}"/>
              </a:ext>
            </a:extLst>
          </p:cNvPr>
          <p:cNvSpPr/>
          <p:nvPr/>
        </p:nvSpPr>
        <p:spPr>
          <a:xfrm>
            <a:off x="6814077" y="5009285"/>
            <a:ext cx="1063112" cy="400110"/>
          </a:xfrm>
          <a:prstGeom prst="rect">
            <a:avLst/>
          </a:prstGeom>
        </p:spPr>
        <p:txBody>
          <a:bodyPr wrap="none">
            <a:spAutoFit/>
          </a:bodyPr>
          <a:lstStyle/>
          <a:p>
            <a:r>
              <a:rPr lang="en-GB" sz="2000" dirty="0" err="1">
                <a:solidFill>
                  <a:srgbClr val="F66400"/>
                </a:solidFill>
                <a:latin typeface="Century Gothic" panose="020B0502020202020204" pitchFamily="34" charset="0"/>
              </a:rPr>
              <a:t>premio</a:t>
            </a:r>
            <a:endParaRPr lang="en-GB" sz="2000" dirty="0">
              <a:solidFill>
                <a:srgbClr val="F66400"/>
              </a:solidFill>
            </a:endParaRPr>
          </a:p>
        </p:txBody>
      </p:sp>
      <p:sp>
        <p:nvSpPr>
          <p:cNvPr id="21" name="Rectangle 20">
            <a:extLst>
              <a:ext uri="{FF2B5EF4-FFF2-40B4-BE49-F238E27FC236}">
                <a16:creationId xmlns:a16="http://schemas.microsoft.com/office/drawing/2014/main" id="{19654968-5AF7-3F43-91A3-828101037125}"/>
              </a:ext>
            </a:extLst>
          </p:cNvPr>
          <p:cNvSpPr/>
          <p:nvPr/>
        </p:nvSpPr>
        <p:spPr>
          <a:xfrm>
            <a:off x="10060595" y="4986463"/>
            <a:ext cx="587020" cy="400110"/>
          </a:xfrm>
          <a:prstGeom prst="rect">
            <a:avLst/>
          </a:prstGeom>
        </p:spPr>
        <p:txBody>
          <a:bodyPr wrap="none">
            <a:spAutoFit/>
          </a:bodyPr>
          <a:lstStyle/>
          <a:p>
            <a:r>
              <a:rPr lang="en-GB" sz="2000" dirty="0" err="1">
                <a:solidFill>
                  <a:srgbClr val="F66400"/>
                </a:solidFill>
                <a:latin typeface="Century Gothic" panose="020B0502020202020204" pitchFamily="34" charset="0"/>
              </a:rPr>
              <a:t>día</a:t>
            </a:r>
            <a:endParaRPr lang="en-GB" sz="2000" dirty="0">
              <a:solidFill>
                <a:srgbClr val="F66400"/>
              </a:solidFill>
            </a:endParaRPr>
          </a:p>
        </p:txBody>
      </p:sp>
      <p:sp>
        <p:nvSpPr>
          <p:cNvPr id="22" name="Rectangle 21">
            <a:extLst>
              <a:ext uri="{FF2B5EF4-FFF2-40B4-BE49-F238E27FC236}">
                <a16:creationId xmlns:a16="http://schemas.microsoft.com/office/drawing/2014/main" id="{51BD179D-1630-6A42-84C1-688FA5ACF390}"/>
              </a:ext>
            </a:extLst>
          </p:cNvPr>
          <p:cNvSpPr/>
          <p:nvPr/>
        </p:nvSpPr>
        <p:spPr>
          <a:xfrm>
            <a:off x="6355646" y="5367030"/>
            <a:ext cx="1309178" cy="400110"/>
          </a:xfrm>
          <a:prstGeom prst="rect">
            <a:avLst/>
          </a:prstGeom>
        </p:spPr>
        <p:txBody>
          <a:bodyPr wrap="square">
            <a:spAutoFit/>
          </a:bodyPr>
          <a:lstStyle/>
          <a:p>
            <a:r>
              <a:rPr lang="en-GB" sz="2000" dirty="0" err="1">
                <a:solidFill>
                  <a:srgbClr val="F66400"/>
                </a:solidFill>
                <a:latin typeface="Century Gothic" panose="020B0502020202020204" pitchFamily="34" charset="0"/>
              </a:rPr>
              <a:t>divertido</a:t>
            </a:r>
            <a:endParaRPr lang="en-GB" sz="2000" dirty="0">
              <a:solidFill>
                <a:srgbClr val="F66400"/>
              </a:solidFill>
            </a:endParaRPr>
          </a:p>
        </p:txBody>
      </p:sp>
      <p:sp>
        <p:nvSpPr>
          <p:cNvPr id="23" name="Rectangle 22">
            <a:extLst>
              <a:ext uri="{FF2B5EF4-FFF2-40B4-BE49-F238E27FC236}">
                <a16:creationId xmlns:a16="http://schemas.microsoft.com/office/drawing/2014/main" id="{2376FB23-A8A6-894E-B903-1006D9C1F12F}"/>
              </a:ext>
            </a:extLst>
          </p:cNvPr>
          <p:cNvSpPr/>
          <p:nvPr/>
        </p:nvSpPr>
        <p:spPr>
          <a:xfrm>
            <a:off x="9206422" y="5342730"/>
            <a:ext cx="1309178" cy="400110"/>
          </a:xfrm>
          <a:prstGeom prst="rect">
            <a:avLst/>
          </a:prstGeom>
        </p:spPr>
        <p:txBody>
          <a:bodyPr wrap="square">
            <a:spAutoFit/>
          </a:bodyPr>
          <a:lstStyle/>
          <a:p>
            <a:r>
              <a:rPr lang="en-GB" sz="2000" dirty="0" err="1">
                <a:solidFill>
                  <a:srgbClr val="F66400"/>
                </a:solidFill>
                <a:latin typeface="Century Gothic" panose="020B0502020202020204" pitchFamily="34" charset="0"/>
              </a:rPr>
              <a:t>listos</a:t>
            </a:r>
            <a:endParaRPr lang="en-GB" sz="2000" dirty="0">
              <a:solidFill>
                <a:srgbClr val="F66400"/>
              </a:solidFill>
            </a:endParaRPr>
          </a:p>
        </p:txBody>
      </p:sp>
      <p:sp>
        <p:nvSpPr>
          <p:cNvPr id="3" name="TextBox 2"/>
          <p:cNvSpPr txBox="1"/>
          <p:nvPr/>
        </p:nvSpPr>
        <p:spPr>
          <a:xfrm>
            <a:off x="6212137" y="5949979"/>
            <a:ext cx="5426303" cy="400110"/>
          </a:xfrm>
          <a:prstGeom prst="rect">
            <a:avLst/>
          </a:prstGeom>
          <a:noFill/>
        </p:spPr>
        <p:txBody>
          <a:bodyPr wrap="square" rtlCol="0">
            <a:spAutoFit/>
          </a:bodyPr>
          <a:lstStyle/>
          <a:p>
            <a:pPr algn="l"/>
            <a:r>
              <a:rPr lang="en-GB" sz="2000">
                <a:solidFill>
                  <a:schemeClr val="accent5">
                    <a:lumMod val="50000"/>
                  </a:schemeClr>
                </a:solidFill>
              </a:rPr>
              <a:t>*to pick up, collect - recoger</a:t>
            </a:r>
            <a:endParaRPr lang="en-GB" sz="2000" dirty="0">
              <a:solidFill>
                <a:schemeClr val="accent5">
                  <a:lumMod val="50000"/>
                </a:schemeClr>
              </a:solidFill>
            </a:endParaRPr>
          </a:p>
        </p:txBody>
      </p:sp>
    </p:spTree>
    <p:extLst>
      <p:ext uri="{BB962C8B-B14F-4D97-AF65-F5344CB8AC3E}">
        <p14:creationId xmlns:p14="http://schemas.microsoft.com/office/powerpoint/2010/main" val="60846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P spid="19" grpId="0"/>
      <p:bldP spid="20"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21411500">
            <a:off x="252355" y="2047192"/>
            <a:ext cx="8776867" cy="4154984"/>
          </a:xfrm>
          <a:prstGeom prst="rect">
            <a:avLst/>
          </a:prstGeom>
          <a:noFill/>
          <a:ln w="57150">
            <a:solidFill>
              <a:schemeClr val="accent5">
                <a:lumMod val="50000"/>
              </a:schemeClr>
            </a:solidFill>
          </a:ln>
        </p:spPr>
        <p:txBody>
          <a:bodyPr wrap="square" rtlCol="0">
            <a:spAutoFit/>
          </a:bodyPr>
          <a:lstStyle/>
          <a:p>
            <a:pPr>
              <a:lnSpc>
                <a:spcPct val="150000"/>
              </a:lnSpc>
            </a:pPr>
            <a:r>
              <a:rPr lang="en-GB" sz="2200" b="1" dirty="0">
                <a:solidFill>
                  <a:srgbClr val="002060"/>
                </a:solidFill>
              </a:rPr>
              <a:t>A special day in school</a:t>
            </a:r>
            <a:endParaRPr lang="en-GB" sz="2200" dirty="0">
              <a:solidFill>
                <a:srgbClr val="002060"/>
              </a:solidFill>
            </a:endParaRPr>
          </a:p>
          <a:p>
            <a:pPr>
              <a:lnSpc>
                <a:spcPct val="150000"/>
              </a:lnSpc>
            </a:pPr>
            <a:r>
              <a:rPr lang="en-GB" sz="2200" dirty="0">
                <a:solidFill>
                  <a:srgbClr val="002060"/>
                </a:solidFill>
              </a:rPr>
              <a:t>Do </a:t>
            </a:r>
            <a:r>
              <a:rPr lang="en-GB" sz="2200">
                <a:solidFill>
                  <a:srgbClr val="002060"/>
                </a:solidFill>
              </a:rPr>
              <a:t>you read </a:t>
            </a:r>
            <a:r>
              <a:rPr lang="en-GB" sz="2200" dirty="0">
                <a:solidFill>
                  <a:srgbClr val="002060"/>
                </a:solidFill>
              </a:rPr>
              <a:t>books </a:t>
            </a:r>
            <a:r>
              <a:rPr lang="en-GB" sz="2200">
                <a:solidFill>
                  <a:srgbClr val="002060"/>
                </a:solidFill>
              </a:rPr>
              <a:t>and (do you) write </a:t>
            </a:r>
            <a:r>
              <a:rPr lang="en-GB" sz="2200" dirty="0">
                <a:solidFill>
                  <a:srgbClr val="002060"/>
                </a:solidFill>
              </a:rPr>
              <a:t>poems? </a:t>
            </a:r>
          </a:p>
          <a:p>
            <a:pPr>
              <a:lnSpc>
                <a:spcPct val="150000"/>
              </a:lnSpc>
            </a:pPr>
            <a:r>
              <a:rPr lang="en-GB" sz="2200" dirty="0">
                <a:solidFill>
                  <a:srgbClr val="002060"/>
                </a:solidFill>
              </a:rPr>
              <a:t>Do you want to win a prize</a:t>
            </a:r>
            <a:r>
              <a:rPr lang="en-GB" sz="2200">
                <a:solidFill>
                  <a:srgbClr val="002060"/>
                </a:solidFill>
              </a:rPr>
              <a:t>?  This </a:t>
            </a:r>
            <a:r>
              <a:rPr lang="en-GB" sz="2200" dirty="0">
                <a:solidFill>
                  <a:srgbClr val="002060"/>
                </a:solidFill>
              </a:rPr>
              <a:t>year we are celebrating </a:t>
            </a:r>
          </a:p>
          <a:p>
            <a:pPr>
              <a:lnSpc>
                <a:spcPct val="150000"/>
              </a:lnSpc>
            </a:pPr>
            <a:r>
              <a:rPr lang="en-GB" sz="2200">
                <a:solidFill>
                  <a:srgbClr val="002060"/>
                </a:solidFill>
              </a:rPr>
              <a:t>Book Day, so we are organising </a:t>
            </a:r>
            <a:r>
              <a:rPr lang="en-GB" sz="2200" dirty="0">
                <a:solidFill>
                  <a:srgbClr val="002060"/>
                </a:solidFill>
              </a:rPr>
              <a:t>some activities. </a:t>
            </a:r>
          </a:p>
          <a:p>
            <a:pPr>
              <a:lnSpc>
                <a:spcPct val="150000"/>
              </a:lnSpc>
            </a:pPr>
            <a:r>
              <a:rPr lang="en-GB" sz="2200" dirty="0">
                <a:solidFill>
                  <a:srgbClr val="002060"/>
                </a:solidFill>
              </a:rPr>
              <a:t>If you </a:t>
            </a:r>
            <a:r>
              <a:rPr lang="en-GB" sz="2200">
                <a:solidFill>
                  <a:srgbClr val="002060"/>
                </a:solidFill>
              </a:rPr>
              <a:t>enjoy the books </a:t>
            </a:r>
            <a:r>
              <a:rPr lang="en-GB" sz="2200" dirty="0">
                <a:solidFill>
                  <a:srgbClr val="002060"/>
                </a:solidFill>
              </a:rPr>
              <a:t>and </a:t>
            </a:r>
            <a:r>
              <a:rPr lang="en-GB" sz="2200">
                <a:solidFill>
                  <a:srgbClr val="002060"/>
                </a:solidFill>
              </a:rPr>
              <a:t>stories here, you </a:t>
            </a:r>
            <a:r>
              <a:rPr lang="en-GB" sz="2200" dirty="0">
                <a:solidFill>
                  <a:srgbClr val="002060"/>
                </a:solidFill>
              </a:rPr>
              <a:t>can participate. </a:t>
            </a:r>
          </a:p>
          <a:p>
            <a:pPr>
              <a:lnSpc>
                <a:spcPct val="150000"/>
              </a:lnSpc>
            </a:pPr>
            <a:r>
              <a:rPr lang="en-GB" sz="2200" dirty="0">
                <a:solidFill>
                  <a:srgbClr val="002060"/>
                </a:solidFill>
              </a:rPr>
              <a:t>We are offering cheap books and magazines </a:t>
            </a:r>
          </a:p>
          <a:p>
            <a:pPr>
              <a:lnSpc>
                <a:spcPct val="150000"/>
              </a:lnSpc>
            </a:pPr>
            <a:r>
              <a:rPr lang="en-GB" sz="2200" dirty="0">
                <a:solidFill>
                  <a:srgbClr val="002060"/>
                </a:solidFill>
              </a:rPr>
              <a:t>and at the moment I am collecting poems for a prize. </a:t>
            </a:r>
          </a:p>
          <a:p>
            <a:pPr>
              <a:lnSpc>
                <a:spcPct val="150000"/>
              </a:lnSpc>
            </a:pPr>
            <a:r>
              <a:rPr lang="en-GB" sz="2200" dirty="0">
                <a:solidFill>
                  <a:srgbClr val="002060"/>
                </a:solidFill>
              </a:rPr>
              <a:t>We are preparing a </a:t>
            </a:r>
            <a:r>
              <a:rPr lang="en-GB" sz="2200">
                <a:solidFill>
                  <a:srgbClr val="002060"/>
                </a:solidFill>
              </a:rPr>
              <a:t>fun day!</a:t>
            </a:r>
            <a:endParaRPr lang="en-GB" sz="2200" dirty="0">
              <a:solidFill>
                <a:srgbClr val="002060"/>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US" sz="2900" b="1" dirty="0">
                <a:solidFill>
                  <a:schemeClr val="bg1"/>
                </a:solidFill>
                <a:latin typeface="Century Gothic" panose="020F0302020204030204"/>
              </a:rPr>
              <a:t>El Día del Libro </a:t>
            </a:r>
            <a:r>
              <a:rPr lang="en-US" sz="2900" b="1" dirty="0" err="1">
                <a:solidFill>
                  <a:schemeClr val="bg1"/>
                </a:solidFill>
                <a:latin typeface="Century Gothic" panose="020F0302020204030204"/>
              </a:rPr>
              <a:t>en</a:t>
            </a:r>
            <a:r>
              <a:rPr lang="en-US" sz="2900" b="1" dirty="0">
                <a:solidFill>
                  <a:schemeClr val="bg1"/>
                </a:solidFill>
                <a:latin typeface="Century Gothic" panose="020F0302020204030204"/>
              </a:rPr>
              <a:t> el </a:t>
            </a:r>
            <a:r>
              <a:rPr lang="en-US" sz="2900" b="1" dirty="0" err="1">
                <a:solidFill>
                  <a:schemeClr val="bg1"/>
                </a:solidFill>
                <a:latin typeface="Century Gothic" panose="020F0302020204030204"/>
              </a:rPr>
              <a:t>periódico</a:t>
            </a:r>
            <a:endParaRPr lang="en-GB" sz="29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p:cNvSpPr txBox="1"/>
          <p:nvPr/>
        </p:nvSpPr>
        <p:spPr>
          <a:xfrm>
            <a:off x="121630" y="1159872"/>
            <a:ext cx="11458880" cy="95410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Escribe en español el </a:t>
            </a:r>
            <a:r>
              <a:rPr lang="en-GB" sz="2800" b="1" dirty="0" err="1">
                <a:solidFill>
                  <a:srgbClr val="002060"/>
                </a:solidFill>
                <a:latin typeface="Century Gothic" panose="020B0502020202020204" pitchFamily="34" charset="0"/>
              </a:rPr>
              <a:t>texto</a:t>
            </a:r>
            <a:r>
              <a:rPr lang="en-GB" sz="2800" b="1" dirty="0">
                <a:solidFill>
                  <a:srgbClr val="002060"/>
                </a:solidFill>
                <a:latin typeface="Century Gothic" panose="020B0502020202020204" pitchFamily="34" charset="0"/>
              </a:rPr>
              <a:t> para el </a:t>
            </a:r>
            <a:r>
              <a:rPr lang="en-GB" sz="2800" b="1" dirty="0" err="1">
                <a:solidFill>
                  <a:srgbClr val="002060"/>
                </a:solidFill>
                <a:latin typeface="Century Gothic" panose="020B0502020202020204" pitchFamily="34" charset="0"/>
              </a:rPr>
              <a:t>periódico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electrónico</a:t>
            </a:r>
            <a:r>
              <a:rPr lang="en-GB" sz="2800" b="1" dirty="0">
                <a:solidFill>
                  <a:srgbClr val="002060"/>
                </a:solidFill>
                <a:latin typeface="Century Gothic" panose="020B0502020202020204" pitchFamily="34" charset="0"/>
              </a:rPr>
              <a:t> de la escuela:</a:t>
            </a:r>
          </a:p>
        </p:txBody>
      </p:sp>
      <p:sp>
        <p:nvSpPr>
          <p:cNvPr id="20" name="TextBox 19">
            <a:extLst>
              <a:ext uri="{FF2B5EF4-FFF2-40B4-BE49-F238E27FC236}">
                <a16:creationId xmlns:a16="http://schemas.microsoft.com/office/drawing/2014/main" id="{7F010251-589D-FD4D-A63A-07917D7B3A86}"/>
              </a:ext>
            </a:extLst>
          </p:cNvPr>
          <p:cNvSpPr txBox="1"/>
          <p:nvPr/>
        </p:nvSpPr>
        <p:spPr>
          <a:xfrm>
            <a:off x="2288861" y="1742175"/>
            <a:ext cx="5849664" cy="553998"/>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noProof="0" dirty="0" err="1">
                <a:solidFill>
                  <a:srgbClr val="002060"/>
                </a:solidFill>
                <a:latin typeface="Century Gothic" panose="020F0302020204030204"/>
              </a:rPr>
              <a:t>Celebramos</a:t>
            </a:r>
            <a:r>
              <a:rPr lang="en-US" sz="3000" noProof="0" dirty="0">
                <a:solidFill>
                  <a:srgbClr val="002060"/>
                </a:solidFill>
                <a:latin typeface="Century Gothic" panose="020F0302020204030204"/>
              </a:rPr>
              <a:t> el Día del Libro</a:t>
            </a:r>
            <a:endParaRPr kumimoji="0" lang="en-US" sz="3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1" name="TextBox 20"/>
          <p:cNvSpPr txBox="1"/>
          <p:nvPr/>
        </p:nvSpPr>
        <p:spPr>
          <a:xfrm rot="21415940">
            <a:off x="259718" y="2320503"/>
            <a:ext cx="4607113" cy="430887"/>
          </a:xfrm>
          <a:prstGeom prst="rect">
            <a:avLst/>
          </a:prstGeom>
          <a:solidFill>
            <a:schemeClr val="accent4">
              <a:lumMod val="20000"/>
              <a:lumOff val="80000"/>
            </a:schemeClr>
          </a:solidFill>
        </p:spPr>
        <p:txBody>
          <a:bodyPr wrap="square" rtlCol="0">
            <a:spAutoFit/>
          </a:bodyPr>
          <a:lstStyle/>
          <a:p>
            <a:pPr algn="l"/>
            <a:r>
              <a:rPr lang="en-GB" sz="2200" b="1" dirty="0">
                <a:solidFill>
                  <a:srgbClr val="002060"/>
                </a:solidFill>
              </a:rPr>
              <a:t>Un día especial </a:t>
            </a:r>
            <a:r>
              <a:rPr lang="en-GB" sz="2200" b="1" dirty="0" err="1">
                <a:solidFill>
                  <a:srgbClr val="002060"/>
                </a:solidFill>
              </a:rPr>
              <a:t>en</a:t>
            </a:r>
            <a:r>
              <a:rPr lang="en-GB" sz="2200" b="1" dirty="0">
                <a:solidFill>
                  <a:srgbClr val="002060"/>
                </a:solidFill>
              </a:rPr>
              <a:t> la </a:t>
            </a:r>
            <a:r>
              <a:rPr lang="en-GB" sz="2200" b="1" dirty="0" err="1">
                <a:solidFill>
                  <a:srgbClr val="002060"/>
                </a:solidFill>
              </a:rPr>
              <a:t>escuela</a:t>
            </a:r>
            <a:endParaRPr lang="en-GB" sz="2200" b="1" dirty="0">
              <a:solidFill>
                <a:srgbClr val="002060"/>
              </a:solidFill>
            </a:endParaRPr>
          </a:p>
        </p:txBody>
      </p:sp>
      <p:grpSp>
        <p:nvGrpSpPr>
          <p:cNvPr id="35" name="Grupo 34">
            <a:extLst>
              <a:ext uri="{FF2B5EF4-FFF2-40B4-BE49-F238E27FC236}">
                <a16:creationId xmlns:a16="http://schemas.microsoft.com/office/drawing/2014/main" id="{A4E7CA02-6A2C-8B46-85D4-28A82E2A209A}"/>
              </a:ext>
            </a:extLst>
          </p:cNvPr>
          <p:cNvGrpSpPr/>
          <p:nvPr/>
        </p:nvGrpSpPr>
        <p:grpSpPr>
          <a:xfrm>
            <a:off x="8634032" y="3331591"/>
            <a:ext cx="3320131" cy="2938596"/>
            <a:chOff x="6122642" y="1241532"/>
            <a:chExt cx="5103886" cy="4125896"/>
          </a:xfrm>
        </p:grpSpPr>
        <p:pic>
          <p:nvPicPr>
            <p:cNvPr id="36" name="Picture 2" descr="kid buy a book - Clip Art Library">
              <a:extLst>
                <a:ext uri="{FF2B5EF4-FFF2-40B4-BE49-F238E27FC236}">
                  <a16:creationId xmlns:a16="http://schemas.microsoft.com/office/drawing/2014/main" id="{02254DAF-3ECE-2649-893A-8FE0AE81302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77" b="98282" l="2778" r="96806">
                          <a14:foregroundMark x1="17917" y1="87113" x2="5278" y2="68213"/>
                          <a14:foregroundMark x1="5278" y1="68213" x2="12500" y2="51890"/>
                          <a14:foregroundMark x1="12500" y1="51890" x2="25278" y2="40378"/>
                          <a14:foregroundMark x1="25278" y1="40378" x2="33889" y2="19588"/>
                          <a14:foregroundMark x1="33889" y1="19588" x2="34444" y2="8591"/>
                          <a14:foregroundMark x1="11389" y1="48969" x2="2778" y2="79381"/>
                          <a14:foregroundMark x1="2778" y1="79381" x2="2778" y2="79381"/>
                          <a14:foregroundMark x1="83194" y1="88316" x2="85694" y2="33505"/>
                          <a14:foregroundMark x1="85694" y1="33505" x2="84167" y2="22680"/>
                          <a14:foregroundMark x1="88472" y1="20447" x2="83750" y2="40722"/>
                          <a14:foregroundMark x1="83750" y1="40722" x2="93611" y2="57732"/>
                          <a14:foregroundMark x1="93611" y1="57732" x2="93194" y2="76460"/>
                          <a14:foregroundMark x1="93194" y1="76460" x2="80000" y2="86598"/>
                          <a14:foregroundMark x1="80000" y1="86598" x2="62361" y2="82646"/>
                          <a14:foregroundMark x1="62361" y1="82646" x2="48472" y2="94674"/>
                          <a14:foregroundMark x1="48472" y1="94674" x2="63611" y2="92440"/>
                          <a14:foregroundMark x1="63611" y1="92440" x2="63889" y2="90550"/>
                          <a14:foregroundMark x1="93611" y1="18557" x2="81528" y2="52749"/>
                          <a14:foregroundMark x1="81528" y1="52749" x2="94167" y2="65464"/>
                          <a14:foregroundMark x1="94167" y1="65464" x2="96944" y2="95876"/>
                          <a14:foregroundMark x1="90833" y1="22165" x2="83472" y2="58247"/>
                          <a14:foregroundMark x1="83472" y1="58247" x2="93194" y2="72852"/>
                          <a14:foregroundMark x1="93194" y1="72852" x2="95556" y2="95189"/>
                          <a14:foregroundMark x1="59861" y1="98282" x2="48333" y2="98282"/>
                          <a14:foregroundMark x1="91389" y1="16838" x2="82361" y2="22165"/>
                          <a14:foregroundMark x1="37222" y1="9966" x2="22083" y2="7388"/>
                          <a14:foregroundMark x1="22083" y1="7388" x2="30417" y2="9278"/>
                          <a14:foregroundMark x1="39444" y1="5498" x2="28750" y2="2577"/>
                          <a14:foregroundMark x1="68056" y1="96564" x2="56806" y2="97251"/>
                          <a14:foregroundMark x1="86667" y1="53780" x2="90000" y2="66667"/>
                        </a14:backgroundRemoval>
                      </a14:imgEffect>
                    </a14:imgLayer>
                  </a14:imgProps>
                </a:ext>
                <a:ext uri="{28A0092B-C50C-407E-A947-70E740481C1C}">
                  <a14:useLocalDpi xmlns:a14="http://schemas.microsoft.com/office/drawing/2010/main" val="0"/>
                </a:ext>
              </a:extLst>
            </a:blip>
            <a:srcRect/>
            <a:stretch>
              <a:fillRect/>
            </a:stretch>
          </p:blipFill>
          <p:spPr bwMode="auto">
            <a:xfrm>
              <a:off x="6122642" y="1241532"/>
              <a:ext cx="5103886" cy="4125896"/>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Rectángulo 36">
              <a:extLst>
                <a:ext uri="{FF2B5EF4-FFF2-40B4-BE49-F238E27FC236}">
                  <a16:creationId xmlns:a16="http://schemas.microsoft.com/office/drawing/2014/main" id="{6E8D6748-0BE3-424D-8059-7C33AEC709A0}"/>
                </a:ext>
              </a:extLst>
            </p:cNvPr>
            <p:cNvSpPr/>
            <p:nvPr/>
          </p:nvSpPr>
          <p:spPr>
            <a:xfrm>
              <a:off x="6505006" y="3643640"/>
              <a:ext cx="1282141" cy="803610"/>
            </a:xfrm>
            <a:prstGeom prst="rect">
              <a:avLst/>
            </a:prstGeom>
            <a:solidFill>
              <a:srgbClr val="F9F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b="1" dirty="0">
                  <a:solidFill>
                    <a:srgbClr val="203864"/>
                  </a:solidFill>
                </a:rPr>
                <a:t>Día del Libro</a:t>
              </a:r>
            </a:p>
          </p:txBody>
        </p:sp>
      </p:grpSp>
      <p:sp>
        <p:nvSpPr>
          <p:cNvPr id="38" name="TextBox 20">
            <a:extLst>
              <a:ext uri="{FF2B5EF4-FFF2-40B4-BE49-F238E27FC236}">
                <a16:creationId xmlns:a16="http://schemas.microsoft.com/office/drawing/2014/main" id="{7DAB9130-5FAC-C74C-BC9B-399701B4587A}"/>
              </a:ext>
            </a:extLst>
          </p:cNvPr>
          <p:cNvSpPr txBox="1"/>
          <p:nvPr/>
        </p:nvSpPr>
        <p:spPr>
          <a:xfrm rot="21415940">
            <a:off x="287363" y="2797983"/>
            <a:ext cx="4698175" cy="430887"/>
          </a:xfrm>
          <a:prstGeom prst="rect">
            <a:avLst/>
          </a:prstGeom>
          <a:solidFill>
            <a:schemeClr val="accent4">
              <a:lumMod val="20000"/>
              <a:lumOff val="80000"/>
            </a:schemeClr>
          </a:solidFill>
        </p:spPr>
        <p:txBody>
          <a:bodyPr wrap="square" rtlCol="0">
            <a:spAutoFit/>
          </a:bodyPr>
          <a:lstStyle/>
          <a:p>
            <a:pPr algn="l"/>
            <a:r>
              <a:rPr lang="en-GB" sz="2200">
                <a:solidFill>
                  <a:srgbClr val="002060"/>
                </a:solidFill>
              </a:rPr>
              <a:t>¿Lees libros y escribes poemas? </a:t>
            </a:r>
            <a:endParaRPr lang="en-GB" sz="2200" dirty="0">
              <a:solidFill>
                <a:srgbClr val="002060"/>
              </a:solidFill>
            </a:endParaRPr>
          </a:p>
        </p:txBody>
      </p:sp>
      <p:sp>
        <p:nvSpPr>
          <p:cNvPr id="46" name="TextBox 20">
            <a:extLst>
              <a:ext uri="{FF2B5EF4-FFF2-40B4-BE49-F238E27FC236}">
                <a16:creationId xmlns:a16="http://schemas.microsoft.com/office/drawing/2014/main" id="{1F1E41D4-133C-C14B-960E-99D58CD67F78}"/>
              </a:ext>
            </a:extLst>
          </p:cNvPr>
          <p:cNvSpPr txBox="1"/>
          <p:nvPr/>
        </p:nvSpPr>
        <p:spPr>
          <a:xfrm rot="21415940">
            <a:off x="287932" y="3313255"/>
            <a:ext cx="3904035" cy="430887"/>
          </a:xfrm>
          <a:prstGeom prst="rect">
            <a:avLst/>
          </a:prstGeom>
          <a:solidFill>
            <a:schemeClr val="accent4">
              <a:lumMod val="20000"/>
              <a:lumOff val="80000"/>
            </a:schemeClr>
          </a:solidFill>
        </p:spPr>
        <p:txBody>
          <a:bodyPr wrap="square" rtlCol="0">
            <a:spAutoFit/>
          </a:bodyPr>
          <a:lstStyle/>
          <a:p>
            <a:pPr algn="l"/>
            <a:r>
              <a:rPr lang="en-GB" sz="2200">
                <a:solidFill>
                  <a:srgbClr val="002060"/>
                </a:solidFill>
              </a:rPr>
              <a:t>¿Quieres ganar un premio?</a:t>
            </a:r>
            <a:endParaRPr lang="en-GB" sz="2200" dirty="0">
              <a:solidFill>
                <a:srgbClr val="002060"/>
              </a:solidFill>
            </a:endParaRPr>
          </a:p>
        </p:txBody>
      </p:sp>
      <p:sp>
        <p:nvSpPr>
          <p:cNvPr id="8" name="Rectángulo 7">
            <a:extLst>
              <a:ext uri="{FF2B5EF4-FFF2-40B4-BE49-F238E27FC236}">
                <a16:creationId xmlns:a16="http://schemas.microsoft.com/office/drawing/2014/main" id="{66761DC9-E610-5E46-8551-1FFDE0E1332C}"/>
              </a:ext>
            </a:extLst>
          </p:cNvPr>
          <p:cNvSpPr/>
          <p:nvPr/>
        </p:nvSpPr>
        <p:spPr>
          <a:xfrm rot="21423710">
            <a:off x="6991016" y="3059283"/>
            <a:ext cx="1259743" cy="413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TextBox 20">
            <a:extLst>
              <a:ext uri="{FF2B5EF4-FFF2-40B4-BE49-F238E27FC236}">
                <a16:creationId xmlns:a16="http://schemas.microsoft.com/office/drawing/2014/main" id="{A13DECE6-102A-C145-9EB7-3CAB7B379DEA}"/>
              </a:ext>
            </a:extLst>
          </p:cNvPr>
          <p:cNvSpPr txBox="1"/>
          <p:nvPr/>
        </p:nvSpPr>
        <p:spPr>
          <a:xfrm rot="21415940">
            <a:off x="4210018" y="3124858"/>
            <a:ext cx="3086350" cy="430887"/>
          </a:xfrm>
          <a:prstGeom prst="rect">
            <a:avLst/>
          </a:prstGeom>
          <a:solidFill>
            <a:schemeClr val="accent4">
              <a:lumMod val="20000"/>
              <a:lumOff val="80000"/>
            </a:schemeClr>
          </a:solidFill>
        </p:spPr>
        <p:txBody>
          <a:bodyPr wrap="square" rtlCol="0">
            <a:spAutoFit/>
          </a:bodyPr>
          <a:lstStyle/>
          <a:p>
            <a:pPr algn="l"/>
            <a:r>
              <a:rPr lang="en-GB" sz="2200">
                <a:solidFill>
                  <a:srgbClr val="002060"/>
                </a:solidFill>
              </a:rPr>
              <a:t>Este año celebramos</a:t>
            </a:r>
            <a:endParaRPr lang="en-GB" sz="2200" dirty="0">
              <a:solidFill>
                <a:srgbClr val="002060"/>
              </a:solidFill>
            </a:endParaRPr>
          </a:p>
        </p:txBody>
      </p:sp>
      <p:sp>
        <p:nvSpPr>
          <p:cNvPr id="48" name="TextBox 20">
            <a:extLst>
              <a:ext uri="{FF2B5EF4-FFF2-40B4-BE49-F238E27FC236}">
                <a16:creationId xmlns:a16="http://schemas.microsoft.com/office/drawing/2014/main" id="{A7D63FF3-0450-864D-88C5-C96A89E39274}"/>
              </a:ext>
            </a:extLst>
          </p:cNvPr>
          <p:cNvSpPr txBox="1"/>
          <p:nvPr/>
        </p:nvSpPr>
        <p:spPr>
          <a:xfrm rot="21415940">
            <a:off x="275195" y="3719942"/>
            <a:ext cx="7688644" cy="430887"/>
          </a:xfrm>
          <a:prstGeom prst="rect">
            <a:avLst/>
          </a:prstGeom>
          <a:solidFill>
            <a:schemeClr val="accent4">
              <a:lumMod val="20000"/>
              <a:lumOff val="80000"/>
            </a:schemeClr>
          </a:solidFill>
        </p:spPr>
        <p:txBody>
          <a:bodyPr wrap="square" rtlCol="0">
            <a:spAutoFit/>
          </a:bodyPr>
          <a:lstStyle/>
          <a:p>
            <a:pPr algn="l"/>
            <a:r>
              <a:rPr lang="en-GB" sz="2200">
                <a:solidFill>
                  <a:srgbClr val="002060"/>
                </a:solidFill>
              </a:rPr>
              <a:t>el Día del Libro, así que organizamos unas actividades.</a:t>
            </a:r>
            <a:endParaRPr lang="en-GB" sz="2200" dirty="0">
              <a:solidFill>
                <a:srgbClr val="002060"/>
              </a:solidFill>
            </a:endParaRPr>
          </a:p>
        </p:txBody>
      </p:sp>
      <p:sp>
        <p:nvSpPr>
          <p:cNvPr id="50" name="TextBox 20">
            <a:extLst>
              <a:ext uri="{FF2B5EF4-FFF2-40B4-BE49-F238E27FC236}">
                <a16:creationId xmlns:a16="http://schemas.microsoft.com/office/drawing/2014/main" id="{4ACA577E-6B1F-D84C-9195-7A4E43D38F15}"/>
              </a:ext>
            </a:extLst>
          </p:cNvPr>
          <p:cNvSpPr txBox="1"/>
          <p:nvPr/>
        </p:nvSpPr>
        <p:spPr>
          <a:xfrm rot="21415940">
            <a:off x="368640" y="4171513"/>
            <a:ext cx="8386703" cy="430887"/>
          </a:xfrm>
          <a:prstGeom prst="rect">
            <a:avLst/>
          </a:prstGeom>
          <a:solidFill>
            <a:schemeClr val="accent4">
              <a:lumMod val="20000"/>
              <a:lumOff val="80000"/>
            </a:schemeClr>
          </a:solidFill>
        </p:spPr>
        <p:txBody>
          <a:bodyPr wrap="square" rtlCol="0">
            <a:spAutoFit/>
          </a:bodyPr>
          <a:lstStyle/>
          <a:p>
            <a:pPr algn="l"/>
            <a:r>
              <a:rPr lang="en-GB" sz="2200">
                <a:solidFill>
                  <a:srgbClr val="002060"/>
                </a:solidFill>
              </a:rPr>
              <a:t>Si disfrutas los libros y las historias aquí, puedes participar.</a:t>
            </a:r>
            <a:endParaRPr lang="en-GB" sz="2200" dirty="0">
              <a:solidFill>
                <a:srgbClr val="002060"/>
              </a:solidFill>
            </a:endParaRPr>
          </a:p>
        </p:txBody>
      </p:sp>
      <p:sp>
        <p:nvSpPr>
          <p:cNvPr id="52" name="Rectángulo 51">
            <a:extLst>
              <a:ext uri="{FF2B5EF4-FFF2-40B4-BE49-F238E27FC236}">
                <a16:creationId xmlns:a16="http://schemas.microsoft.com/office/drawing/2014/main" id="{BD3727EE-6A21-BD40-B14B-2659F917AC05}"/>
              </a:ext>
            </a:extLst>
          </p:cNvPr>
          <p:cNvSpPr/>
          <p:nvPr/>
        </p:nvSpPr>
        <p:spPr>
          <a:xfrm rot="21423710">
            <a:off x="5129171" y="4656473"/>
            <a:ext cx="1516657" cy="413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TextBox 20">
            <a:extLst>
              <a:ext uri="{FF2B5EF4-FFF2-40B4-BE49-F238E27FC236}">
                <a16:creationId xmlns:a16="http://schemas.microsoft.com/office/drawing/2014/main" id="{1020840F-9C0B-204B-8A69-708F85C815F1}"/>
              </a:ext>
            </a:extLst>
          </p:cNvPr>
          <p:cNvSpPr txBox="1"/>
          <p:nvPr/>
        </p:nvSpPr>
        <p:spPr>
          <a:xfrm rot="21415940">
            <a:off x="384748" y="4782095"/>
            <a:ext cx="4906028" cy="430887"/>
          </a:xfrm>
          <a:prstGeom prst="rect">
            <a:avLst/>
          </a:prstGeom>
          <a:solidFill>
            <a:schemeClr val="accent4">
              <a:lumMod val="20000"/>
              <a:lumOff val="80000"/>
            </a:schemeClr>
          </a:solidFill>
        </p:spPr>
        <p:txBody>
          <a:bodyPr wrap="square" rtlCol="0">
            <a:spAutoFit/>
          </a:bodyPr>
          <a:lstStyle/>
          <a:p>
            <a:pPr algn="l"/>
            <a:r>
              <a:rPr lang="en-GB" sz="2200">
                <a:solidFill>
                  <a:srgbClr val="002060"/>
                </a:solidFill>
              </a:rPr>
              <a:t>Ofrecemos libros baratos y revistas</a:t>
            </a:r>
            <a:endParaRPr lang="en-GB" sz="2200" dirty="0">
              <a:solidFill>
                <a:srgbClr val="002060"/>
              </a:solidFill>
            </a:endParaRPr>
          </a:p>
        </p:txBody>
      </p:sp>
      <p:sp>
        <p:nvSpPr>
          <p:cNvPr id="53" name="TextBox 20">
            <a:extLst>
              <a:ext uri="{FF2B5EF4-FFF2-40B4-BE49-F238E27FC236}">
                <a16:creationId xmlns:a16="http://schemas.microsoft.com/office/drawing/2014/main" id="{80F8C053-CABF-6D43-B192-7F55D4179EF0}"/>
              </a:ext>
            </a:extLst>
          </p:cNvPr>
          <p:cNvSpPr txBox="1"/>
          <p:nvPr/>
        </p:nvSpPr>
        <p:spPr>
          <a:xfrm rot="21415940">
            <a:off x="401609" y="5196637"/>
            <a:ext cx="7518726" cy="430887"/>
          </a:xfrm>
          <a:prstGeom prst="rect">
            <a:avLst/>
          </a:prstGeom>
          <a:solidFill>
            <a:schemeClr val="accent4">
              <a:lumMod val="20000"/>
              <a:lumOff val="80000"/>
            </a:schemeClr>
          </a:solidFill>
        </p:spPr>
        <p:txBody>
          <a:bodyPr wrap="square" rtlCol="0">
            <a:spAutoFit/>
          </a:bodyPr>
          <a:lstStyle/>
          <a:p>
            <a:pPr algn="l"/>
            <a:r>
              <a:rPr lang="en-GB" sz="2200">
                <a:solidFill>
                  <a:srgbClr val="002060"/>
                </a:solidFill>
              </a:rPr>
              <a:t>y en este momento recojo poemas para un premio.</a:t>
            </a:r>
            <a:endParaRPr lang="en-GB" sz="2200" dirty="0">
              <a:solidFill>
                <a:srgbClr val="002060"/>
              </a:solidFill>
            </a:endParaRPr>
          </a:p>
        </p:txBody>
      </p:sp>
      <p:sp>
        <p:nvSpPr>
          <p:cNvPr id="54" name="TextBox 20">
            <a:extLst>
              <a:ext uri="{FF2B5EF4-FFF2-40B4-BE49-F238E27FC236}">
                <a16:creationId xmlns:a16="http://schemas.microsoft.com/office/drawing/2014/main" id="{B482CA84-AAD0-424C-8DCE-EA1DFDC6C7A1}"/>
              </a:ext>
            </a:extLst>
          </p:cNvPr>
          <p:cNvSpPr txBox="1"/>
          <p:nvPr/>
        </p:nvSpPr>
        <p:spPr>
          <a:xfrm rot="21415940">
            <a:off x="415106" y="5700084"/>
            <a:ext cx="7350333" cy="430887"/>
          </a:xfrm>
          <a:prstGeom prst="rect">
            <a:avLst/>
          </a:prstGeom>
          <a:solidFill>
            <a:schemeClr val="accent4">
              <a:lumMod val="20000"/>
              <a:lumOff val="80000"/>
            </a:schemeClr>
          </a:solidFill>
        </p:spPr>
        <p:txBody>
          <a:bodyPr wrap="square" rtlCol="0">
            <a:spAutoFit/>
          </a:bodyPr>
          <a:lstStyle/>
          <a:p>
            <a:r>
              <a:rPr lang="en-GB" sz="2200" dirty="0" err="1">
                <a:solidFill>
                  <a:srgbClr val="002060"/>
                </a:solidFill>
              </a:rPr>
              <a:t>Preparamos</a:t>
            </a:r>
            <a:r>
              <a:rPr lang="en-GB" sz="2200" dirty="0">
                <a:solidFill>
                  <a:srgbClr val="002060"/>
                </a:solidFill>
              </a:rPr>
              <a:t> un </a:t>
            </a:r>
            <a:r>
              <a:rPr lang="en-GB" sz="2200" err="1">
                <a:solidFill>
                  <a:srgbClr val="002060"/>
                </a:solidFill>
              </a:rPr>
              <a:t>día</a:t>
            </a:r>
            <a:r>
              <a:rPr lang="en-GB" sz="2200">
                <a:solidFill>
                  <a:srgbClr val="002060"/>
                </a:solidFill>
              </a:rPr>
              <a:t> divertido!</a:t>
            </a:r>
            <a:endParaRPr lang="en-GB" sz="2200" dirty="0">
              <a:solidFill>
                <a:srgbClr val="002060"/>
              </a:solidFill>
            </a:endParaRPr>
          </a:p>
        </p:txBody>
      </p:sp>
      <p:sp>
        <p:nvSpPr>
          <p:cNvPr id="22" name="TextBox 21"/>
          <p:cNvSpPr txBox="1"/>
          <p:nvPr/>
        </p:nvSpPr>
        <p:spPr>
          <a:xfrm>
            <a:off x="6765697" y="248182"/>
            <a:ext cx="5426303" cy="400110"/>
          </a:xfrm>
          <a:prstGeom prst="rect">
            <a:avLst/>
          </a:prstGeom>
          <a:noFill/>
        </p:spPr>
        <p:txBody>
          <a:bodyPr wrap="square" rtlCol="0">
            <a:spAutoFit/>
          </a:bodyPr>
          <a:lstStyle/>
          <a:p>
            <a:r>
              <a:rPr lang="en-GB" sz="2000">
                <a:solidFill>
                  <a:schemeClr val="accent5">
                    <a:lumMod val="50000"/>
                  </a:schemeClr>
                </a:solidFill>
              </a:rPr>
              <a:t>*to pick up, collect – recoger</a:t>
            </a:r>
            <a:endParaRPr lang="en-GB" sz="2000" dirty="0">
              <a:solidFill>
                <a:schemeClr val="accent5">
                  <a:lumMod val="50000"/>
                </a:schemeClr>
              </a:solidFill>
            </a:endParaRPr>
          </a:p>
        </p:txBody>
      </p:sp>
      <p:sp>
        <p:nvSpPr>
          <p:cNvPr id="23" name="Rectángulo 7">
            <a:extLst>
              <a:ext uri="{FF2B5EF4-FFF2-40B4-BE49-F238E27FC236}">
                <a16:creationId xmlns:a16="http://schemas.microsoft.com/office/drawing/2014/main" id="{66761DC9-E610-5E46-8551-1FFDE0E1332C}"/>
              </a:ext>
            </a:extLst>
          </p:cNvPr>
          <p:cNvSpPr/>
          <p:nvPr/>
        </p:nvSpPr>
        <p:spPr>
          <a:xfrm rot="21423710">
            <a:off x="4945906" y="2591943"/>
            <a:ext cx="1719919" cy="413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TextBox 23"/>
          <p:cNvSpPr txBox="1"/>
          <p:nvPr/>
        </p:nvSpPr>
        <p:spPr>
          <a:xfrm>
            <a:off x="6765697" y="613914"/>
            <a:ext cx="3260296" cy="400110"/>
          </a:xfrm>
          <a:prstGeom prst="rect">
            <a:avLst/>
          </a:prstGeom>
          <a:noFill/>
        </p:spPr>
        <p:txBody>
          <a:bodyPr wrap="square" rtlCol="0">
            <a:spAutoFit/>
          </a:bodyPr>
          <a:lstStyle/>
          <a:p>
            <a:pPr algn="l"/>
            <a:r>
              <a:rPr lang="en-GB" sz="2000">
                <a:solidFill>
                  <a:schemeClr val="accent5">
                    <a:lumMod val="50000"/>
                  </a:schemeClr>
                </a:solidFill>
              </a:rPr>
              <a:t>*poem – el poema</a:t>
            </a:r>
            <a:endParaRPr lang="en-GB" sz="2000" dirty="0">
              <a:solidFill>
                <a:schemeClr val="accent5">
                  <a:lumMod val="50000"/>
                </a:schemeClr>
              </a:solidFill>
            </a:endParaRPr>
          </a:p>
        </p:txBody>
      </p:sp>
    </p:spTree>
    <p:extLst>
      <p:ext uri="{BB962C8B-B14F-4D97-AF65-F5344CB8AC3E}">
        <p14:creationId xmlns:p14="http://schemas.microsoft.com/office/powerpoint/2010/main" val="355032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8" grpId="0" animBg="1"/>
      <p:bldP spid="46" grpId="0" animBg="1"/>
      <p:bldP spid="8" grpId="0" animBg="1"/>
      <p:bldP spid="47" grpId="0" animBg="1"/>
      <p:bldP spid="48" grpId="0" animBg="1"/>
      <p:bldP spid="50" grpId="0" animBg="1"/>
      <p:bldP spid="52" grpId="0" animBg="1"/>
      <p:bldP spid="51" grpId="0" animBg="1"/>
      <p:bldP spid="53" grpId="0" animBg="1"/>
      <p:bldP spid="54"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(present):1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and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singular/plural in the ‘Verb agreement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(present)’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51923"/>
            <a:ext cx="11756035" cy="1107996"/>
          </a:xfrm>
          <a:prstGeom prst="rect">
            <a:avLst/>
          </a:prstGeom>
          <a:noFill/>
        </p:spPr>
        <p:txBody>
          <a:bodyPr wrap="square" rtlCol="0">
            <a:spAutoFit/>
          </a:bodyPr>
          <a:lstStyle/>
          <a:p>
            <a:pPr lvl="0">
              <a:defRPr/>
            </a:pPr>
            <a:r>
              <a:rPr lang="en-GB" sz="2200" b="1" dirty="0">
                <a:solidFill>
                  <a:srgbClr val="002060"/>
                </a:solidFill>
                <a:latin typeface="Century Gothic" panose="020B0502020202020204" pitchFamily="34" charset="0"/>
              </a:rPr>
              <a:t>Remember that for words ending in a vowel, ‘n’, or ‘s’:</a:t>
            </a:r>
          </a:p>
          <a:p>
            <a:pPr marL="457200" lvl="0" indent="-457200">
              <a:buFont typeface="Arial" panose="020B0604020202020204" pitchFamily="34" charset="0"/>
              <a:buChar char="•"/>
              <a:defRPr/>
            </a:pPr>
            <a:r>
              <a:rPr lang="en-GB" sz="2200" dirty="0">
                <a:solidFill>
                  <a:srgbClr val="002060"/>
                </a:solidFill>
                <a:latin typeface="Century Gothic" panose="020B0502020202020204" pitchFamily="34" charset="0"/>
              </a:rPr>
              <a:t>if the stress is on the _______ syllable, the accent is needed (e.g. </a:t>
            </a:r>
            <a:r>
              <a:rPr lang="en-GB" sz="2200" dirty="0" err="1">
                <a:solidFill>
                  <a:srgbClr val="002060"/>
                </a:solidFill>
                <a:latin typeface="Century Gothic" panose="020B0502020202020204" pitchFamily="34" charset="0"/>
              </a:rPr>
              <a:t>balcón</a:t>
            </a:r>
            <a:r>
              <a:rPr lang="en-GB" sz="2200" dirty="0">
                <a:solidFill>
                  <a:srgbClr val="002060"/>
                </a:solidFill>
                <a:latin typeface="Century Gothic" panose="020B0502020202020204" pitchFamily="34" charset="0"/>
              </a:rPr>
              <a:t>).</a:t>
            </a:r>
          </a:p>
          <a:p>
            <a:pPr marL="457200" lvl="0" indent="-457200">
              <a:buFont typeface="Arial" panose="020B0604020202020204" pitchFamily="34" charset="0"/>
              <a:buChar char="•"/>
              <a:defRPr/>
            </a:pPr>
            <a:r>
              <a:rPr lang="en-GB" sz="2200" dirty="0">
                <a:solidFill>
                  <a:srgbClr val="002060"/>
                </a:solidFill>
                <a:latin typeface="Century Gothic" panose="020B0502020202020204" pitchFamily="34" charset="0"/>
              </a:rPr>
              <a:t>if the stress is on the _____________ syllable, an accent isn’t needed (e.g. examen).</a:t>
            </a:r>
            <a:endParaRPr kumimoji="0" lang="en-GB" sz="2200" i="0" u="none" strike="noStrike" kern="1200" cap="none" spc="0" normalizeH="0" baseline="0" noProof="0" dirty="0">
              <a:ln>
                <a:noFill/>
              </a:ln>
              <a:solidFill>
                <a:prstClr val="black"/>
              </a:solidFill>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2553688"/>
            <a:ext cx="7681365" cy="461665"/>
          </a:xfrm>
          <a:prstGeom prst="rect">
            <a:avLst/>
          </a:prstGeom>
          <a:noFill/>
        </p:spPr>
        <p:txBody>
          <a:bodyPr wrap="square" rtlCol="0">
            <a:spAutoFit/>
          </a:bodyPr>
          <a:lstStyle/>
          <a:p>
            <a:pPr lvl="0">
              <a:defRPr/>
            </a:pPr>
            <a:r>
              <a:rPr lang="en-GB" sz="2400" b="1" noProof="0" dirty="0" err="1">
                <a:solidFill>
                  <a:srgbClr val="002060"/>
                </a:solidFill>
                <a:latin typeface="Century Gothic" panose="020B0502020202020204" pitchFamily="34" charset="0"/>
              </a:rPr>
              <a:t>Escucha</a:t>
            </a:r>
            <a:r>
              <a:rPr lang="en-GB" sz="2400" b="1" noProof="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qué</a:t>
            </a:r>
            <a:r>
              <a:rPr lang="en-GB" sz="2400" b="1" noProof="0" dirty="0">
                <a:solidFill>
                  <a:srgbClr val="002060"/>
                </a:solidFill>
                <a:latin typeface="Century Gothic" panose="020B0502020202020204" pitchFamily="34" charset="0"/>
              </a:rPr>
              <a:t> palabras </a:t>
            </a:r>
            <a:r>
              <a:rPr lang="en-GB" sz="2400" b="1" noProof="0" err="1">
                <a:solidFill>
                  <a:srgbClr val="002060"/>
                </a:solidFill>
                <a:latin typeface="Century Gothic" panose="020B0502020202020204" pitchFamily="34" charset="0"/>
              </a:rPr>
              <a:t>necesitan</a:t>
            </a:r>
            <a:r>
              <a:rPr lang="en-GB" sz="2400" b="1" noProof="0">
                <a:solidFill>
                  <a:srgbClr val="002060"/>
                </a:solidFill>
                <a:latin typeface="Century Gothic" panose="020B0502020202020204" pitchFamily="34" charset="0"/>
              </a:rPr>
              <a:t> una </a:t>
            </a:r>
            <a:r>
              <a:rPr lang="en-GB" sz="2400" b="1" noProof="0" dirty="0">
                <a:solidFill>
                  <a:srgbClr val="002060"/>
                </a:solidFill>
                <a:latin typeface="Century Gothic" panose="020B0502020202020204" pitchFamily="34" charset="0"/>
              </a:rPr>
              <a:t>tilde?</a:t>
            </a:r>
            <a:endParaRPr kumimoji="0" lang="en-GB" sz="2400" b="1" i="0" u="none" strike="noStrike" kern="1200" cap="none" spc="0" normalizeH="0" baseline="0" noProof="0" dirty="0">
              <a:ln>
                <a:noFill/>
              </a:ln>
              <a:solidFill>
                <a:prstClr val="black"/>
              </a:solidFill>
              <a:effectLst/>
              <a:uLnTx/>
              <a:uFillTx/>
              <a:latin typeface="Tw Cen MT" panose="020B0602020104020603"/>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10466526" y="286834"/>
            <a:ext cx="1588616" cy="3404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 name="CuadroTexto 3">
            <a:extLst>
              <a:ext uri="{FF2B5EF4-FFF2-40B4-BE49-F238E27FC236}">
                <a16:creationId xmlns:a16="http://schemas.microsoft.com/office/drawing/2014/main" id="{30C6C81A-18FA-E845-8D65-2BBA6A504BEB}"/>
              </a:ext>
            </a:extLst>
          </p:cNvPr>
          <p:cNvSpPr txBox="1"/>
          <p:nvPr/>
        </p:nvSpPr>
        <p:spPr>
          <a:xfrm>
            <a:off x="777450" y="3435773"/>
            <a:ext cx="1191352" cy="584775"/>
          </a:xfrm>
          <a:prstGeom prst="rect">
            <a:avLst/>
          </a:prstGeom>
          <a:noFill/>
        </p:spPr>
        <p:txBody>
          <a:bodyPr wrap="none" rtlCol="0">
            <a:spAutoFit/>
          </a:bodyPr>
          <a:lstStyle/>
          <a:p>
            <a:pPr algn="l"/>
            <a:r>
              <a:rPr lang="x-none" sz="3200" dirty="0">
                <a:solidFill>
                  <a:schemeClr val="accent5">
                    <a:lumMod val="50000"/>
                  </a:schemeClr>
                </a:solidFill>
              </a:rPr>
              <a:t>lunes</a:t>
            </a:r>
          </a:p>
        </p:txBody>
      </p:sp>
      <p:sp>
        <p:nvSpPr>
          <p:cNvPr id="30" name="CuadroTexto 29">
            <a:extLst>
              <a:ext uri="{FF2B5EF4-FFF2-40B4-BE49-F238E27FC236}">
                <a16:creationId xmlns:a16="http://schemas.microsoft.com/office/drawing/2014/main" id="{17EA235F-9003-5143-AA90-4E6B027BEBE1}"/>
              </a:ext>
            </a:extLst>
          </p:cNvPr>
          <p:cNvSpPr txBox="1"/>
          <p:nvPr/>
        </p:nvSpPr>
        <p:spPr>
          <a:xfrm>
            <a:off x="3551141" y="3435773"/>
            <a:ext cx="1255472" cy="584775"/>
          </a:xfrm>
          <a:prstGeom prst="rect">
            <a:avLst/>
          </a:prstGeom>
          <a:noFill/>
        </p:spPr>
        <p:txBody>
          <a:bodyPr wrap="none" rtlCol="0">
            <a:spAutoFit/>
          </a:bodyPr>
          <a:lstStyle/>
          <a:p>
            <a:pPr algn="l"/>
            <a:r>
              <a:rPr lang="x-none" sz="3200" dirty="0">
                <a:solidFill>
                  <a:schemeClr val="accent5">
                    <a:lumMod val="50000"/>
                  </a:schemeClr>
                </a:solidFill>
              </a:rPr>
              <a:t>adios</a:t>
            </a:r>
          </a:p>
        </p:txBody>
      </p:sp>
      <p:sp>
        <p:nvSpPr>
          <p:cNvPr id="33" name="CuadroTexto 32">
            <a:extLst>
              <a:ext uri="{FF2B5EF4-FFF2-40B4-BE49-F238E27FC236}">
                <a16:creationId xmlns:a16="http://schemas.microsoft.com/office/drawing/2014/main" id="{8EF8F75C-4868-F945-9586-4E018E10B335}"/>
              </a:ext>
            </a:extLst>
          </p:cNvPr>
          <p:cNvSpPr txBox="1"/>
          <p:nvPr/>
        </p:nvSpPr>
        <p:spPr>
          <a:xfrm>
            <a:off x="6388951" y="3435773"/>
            <a:ext cx="1654620" cy="584775"/>
          </a:xfrm>
          <a:prstGeom prst="rect">
            <a:avLst/>
          </a:prstGeom>
          <a:noFill/>
        </p:spPr>
        <p:txBody>
          <a:bodyPr wrap="none" rtlCol="0">
            <a:spAutoFit/>
          </a:bodyPr>
          <a:lstStyle/>
          <a:p>
            <a:pPr algn="l"/>
            <a:r>
              <a:rPr lang="x-none" sz="3200" dirty="0">
                <a:solidFill>
                  <a:schemeClr val="accent5">
                    <a:lumMod val="50000"/>
                  </a:schemeClr>
                </a:solidFill>
              </a:rPr>
              <a:t>sistema</a:t>
            </a:r>
          </a:p>
        </p:txBody>
      </p:sp>
      <p:sp>
        <p:nvSpPr>
          <p:cNvPr id="34" name="CuadroTexto 33">
            <a:extLst>
              <a:ext uri="{FF2B5EF4-FFF2-40B4-BE49-F238E27FC236}">
                <a16:creationId xmlns:a16="http://schemas.microsoft.com/office/drawing/2014/main" id="{FE7B92DA-D9D5-4846-9ACD-B58A99F27411}"/>
              </a:ext>
            </a:extLst>
          </p:cNvPr>
          <p:cNvSpPr txBox="1"/>
          <p:nvPr/>
        </p:nvSpPr>
        <p:spPr>
          <a:xfrm>
            <a:off x="9032656" y="3463083"/>
            <a:ext cx="1282723" cy="584775"/>
          </a:xfrm>
          <a:prstGeom prst="rect">
            <a:avLst/>
          </a:prstGeom>
          <a:noFill/>
        </p:spPr>
        <p:txBody>
          <a:bodyPr wrap="none" rtlCol="0">
            <a:spAutoFit/>
          </a:bodyPr>
          <a:lstStyle/>
          <a:p>
            <a:pPr algn="l"/>
            <a:r>
              <a:rPr lang="x-none" sz="3200" dirty="0">
                <a:solidFill>
                  <a:schemeClr val="accent5">
                    <a:lumMod val="50000"/>
                  </a:schemeClr>
                </a:solidFill>
              </a:rPr>
              <a:t>razon</a:t>
            </a:r>
          </a:p>
        </p:txBody>
      </p:sp>
      <p:sp>
        <p:nvSpPr>
          <p:cNvPr id="35" name="CuadroTexto 34">
            <a:extLst>
              <a:ext uri="{FF2B5EF4-FFF2-40B4-BE49-F238E27FC236}">
                <a16:creationId xmlns:a16="http://schemas.microsoft.com/office/drawing/2014/main" id="{67141A6A-67D9-804C-8AF5-47F84EDFFD7E}"/>
              </a:ext>
            </a:extLst>
          </p:cNvPr>
          <p:cNvSpPr txBox="1"/>
          <p:nvPr/>
        </p:nvSpPr>
        <p:spPr>
          <a:xfrm>
            <a:off x="751143" y="5018228"/>
            <a:ext cx="2202847" cy="584775"/>
          </a:xfrm>
          <a:prstGeom prst="rect">
            <a:avLst/>
          </a:prstGeom>
          <a:noFill/>
        </p:spPr>
        <p:txBody>
          <a:bodyPr wrap="none" rtlCol="0">
            <a:spAutoFit/>
          </a:bodyPr>
          <a:lstStyle/>
          <a:p>
            <a:pPr algn="l"/>
            <a:r>
              <a:rPr lang="x-none" sz="3200" dirty="0">
                <a:solidFill>
                  <a:schemeClr val="accent5">
                    <a:lumMod val="50000"/>
                  </a:schemeClr>
                </a:solidFill>
              </a:rPr>
              <a:t>programa</a:t>
            </a:r>
          </a:p>
        </p:txBody>
      </p:sp>
      <p:sp>
        <p:nvSpPr>
          <p:cNvPr id="36" name="CuadroTexto 35">
            <a:extLst>
              <a:ext uri="{FF2B5EF4-FFF2-40B4-BE49-F238E27FC236}">
                <a16:creationId xmlns:a16="http://schemas.microsoft.com/office/drawing/2014/main" id="{7D299F5E-BA6C-6249-A884-023C7D012AD6}"/>
              </a:ext>
            </a:extLst>
          </p:cNvPr>
          <p:cNvSpPr txBox="1"/>
          <p:nvPr/>
        </p:nvSpPr>
        <p:spPr>
          <a:xfrm>
            <a:off x="3566637" y="5021302"/>
            <a:ext cx="2199641" cy="584775"/>
          </a:xfrm>
          <a:prstGeom prst="rect">
            <a:avLst/>
          </a:prstGeom>
          <a:noFill/>
        </p:spPr>
        <p:txBody>
          <a:bodyPr wrap="none" rtlCol="0">
            <a:spAutoFit/>
          </a:bodyPr>
          <a:lstStyle/>
          <a:p>
            <a:pPr algn="l"/>
            <a:r>
              <a:rPr lang="x-none" sz="3200" dirty="0">
                <a:solidFill>
                  <a:schemeClr val="accent5">
                    <a:lumMod val="50000"/>
                  </a:schemeClr>
                </a:solidFill>
              </a:rPr>
              <a:t>condicion</a:t>
            </a:r>
          </a:p>
        </p:txBody>
      </p:sp>
      <p:sp>
        <p:nvSpPr>
          <p:cNvPr id="37" name="CuadroTexto 36">
            <a:extLst>
              <a:ext uri="{FF2B5EF4-FFF2-40B4-BE49-F238E27FC236}">
                <a16:creationId xmlns:a16="http://schemas.microsoft.com/office/drawing/2014/main" id="{88FFC209-F63D-9A45-810C-9939FA5E94CB}"/>
              </a:ext>
            </a:extLst>
          </p:cNvPr>
          <p:cNvSpPr txBox="1"/>
          <p:nvPr/>
        </p:nvSpPr>
        <p:spPr>
          <a:xfrm>
            <a:off x="6381878" y="5018229"/>
            <a:ext cx="1125629" cy="584775"/>
          </a:xfrm>
          <a:prstGeom prst="rect">
            <a:avLst/>
          </a:prstGeom>
          <a:noFill/>
        </p:spPr>
        <p:txBody>
          <a:bodyPr wrap="none" rtlCol="0">
            <a:spAutoFit/>
          </a:bodyPr>
          <a:lstStyle/>
          <a:p>
            <a:pPr algn="l"/>
            <a:r>
              <a:rPr lang="x-none" sz="3200" dirty="0">
                <a:solidFill>
                  <a:schemeClr val="accent5">
                    <a:lumMod val="50000"/>
                  </a:schemeClr>
                </a:solidFill>
              </a:rPr>
              <a:t>cafe</a:t>
            </a:r>
          </a:p>
        </p:txBody>
      </p:sp>
      <p:sp>
        <p:nvSpPr>
          <p:cNvPr id="38" name="CuadroTexto 37">
            <a:extLst>
              <a:ext uri="{FF2B5EF4-FFF2-40B4-BE49-F238E27FC236}">
                <a16:creationId xmlns:a16="http://schemas.microsoft.com/office/drawing/2014/main" id="{8725D8F3-5B3D-774E-AAA2-E1DF601FA02C}"/>
              </a:ext>
            </a:extLst>
          </p:cNvPr>
          <p:cNvSpPr txBox="1"/>
          <p:nvPr/>
        </p:nvSpPr>
        <p:spPr>
          <a:xfrm>
            <a:off x="8949442" y="5021301"/>
            <a:ext cx="2978701" cy="584775"/>
          </a:xfrm>
          <a:prstGeom prst="rect">
            <a:avLst/>
          </a:prstGeom>
          <a:noFill/>
        </p:spPr>
        <p:txBody>
          <a:bodyPr wrap="none" rtlCol="0">
            <a:spAutoFit/>
          </a:bodyPr>
          <a:lstStyle/>
          <a:p>
            <a:pPr algn="l"/>
            <a:r>
              <a:rPr lang="x-none" sz="3200" dirty="0">
                <a:solidFill>
                  <a:schemeClr val="accent5">
                    <a:lumMod val="50000"/>
                  </a:schemeClr>
                </a:solidFill>
              </a:rPr>
              <a:t>conocimiento</a:t>
            </a:r>
          </a:p>
        </p:txBody>
      </p:sp>
      <p:sp>
        <p:nvSpPr>
          <p:cNvPr id="39" name="CuadroTexto 38">
            <a:extLst>
              <a:ext uri="{FF2B5EF4-FFF2-40B4-BE49-F238E27FC236}">
                <a16:creationId xmlns:a16="http://schemas.microsoft.com/office/drawing/2014/main" id="{19983B65-BF3B-754E-ACB8-A8760CBCC4D0}"/>
              </a:ext>
            </a:extLst>
          </p:cNvPr>
          <p:cNvSpPr txBox="1"/>
          <p:nvPr/>
        </p:nvSpPr>
        <p:spPr>
          <a:xfrm>
            <a:off x="3553283" y="3430480"/>
            <a:ext cx="1268296" cy="584775"/>
          </a:xfrm>
          <a:prstGeom prst="rect">
            <a:avLst/>
          </a:prstGeom>
          <a:noFill/>
        </p:spPr>
        <p:txBody>
          <a:bodyPr wrap="none" rtlCol="0">
            <a:spAutoFit/>
          </a:bodyPr>
          <a:lstStyle/>
          <a:p>
            <a:pPr algn="l"/>
            <a:r>
              <a:rPr lang="x-none" sz="3200" b="1" dirty="0">
                <a:solidFill>
                  <a:schemeClr val="accent5">
                    <a:lumMod val="50000"/>
                  </a:schemeClr>
                </a:solidFill>
              </a:rPr>
              <a:t>adiós</a:t>
            </a:r>
          </a:p>
        </p:txBody>
      </p:sp>
      <p:sp>
        <p:nvSpPr>
          <p:cNvPr id="40" name="CuadroTexto 39">
            <a:extLst>
              <a:ext uri="{FF2B5EF4-FFF2-40B4-BE49-F238E27FC236}">
                <a16:creationId xmlns:a16="http://schemas.microsoft.com/office/drawing/2014/main" id="{6EC70FBA-F338-5945-B161-C7552CB9C5C0}"/>
              </a:ext>
            </a:extLst>
          </p:cNvPr>
          <p:cNvSpPr txBox="1"/>
          <p:nvPr/>
        </p:nvSpPr>
        <p:spPr>
          <a:xfrm>
            <a:off x="9032656" y="3463136"/>
            <a:ext cx="1282723" cy="584775"/>
          </a:xfrm>
          <a:prstGeom prst="rect">
            <a:avLst/>
          </a:prstGeom>
          <a:noFill/>
        </p:spPr>
        <p:txBody>
          <a:bodyPr wrap="none" rtlCol="0">
            <a:spAutoFit/>
          </a:bodyPr>
          <a:lstStyle/>
          <a:p>
            <a:pPr algn="l"/>
            <a:r>
              <a:rPr lang="x-none" sz="3200" b="1" dirty="0">
                <a:solidFill>
                  <a:schemeClr val="accent5">
                    <a:lumMod val="50000"/>
                  </a:schemeClr>
                </a:solidFill>
              </a:rPr>
              <a:t>razón</a:t>
            </a:r>
          </a:p>
        </p:txBody>
      </p:sp>
      <p:sp>
        <p:nvSpPr>
          <p:cNvPr id="41" name="CuadroTexto 40">
            <a:extLst>
              <a:ext uri="{FF2B5EF4-FFF2-40B4-BE49-F238E27FC236}">
                <a16:creationId xmlns:a16="http://schemas.microsoft.com/office/drawing/2014/main" id="{93DAEBC8-3C49-9146-83B6-844F67B29628}"/>
              </a:ext>
            </a:extLst>
          </p:cNvPr>
          <p:cNvSpPr txBox="1"/>
          <p:nvPr/>
        </p:nvSpPr>
        <p:spPr>
          <a:xfrm>
            <a:off x="3566637" y="5027142"/>
            <a:ext cx="2199641" cy="584775"/>
          </a:xfrm>
          <a:prstGeom prst="rect">
            <a:avLst/>
          </a:prstGeom>
          <a:noFill/>
        </p:spPr>
        <p:txBody>
          <a:bodyPr wrap="none" rtlCol="0">
            <a:spAutoFit/>
          </a:bodyPr>
          <a:lstStyle/>
          <a:p>
            <a:pPr algn="l"/>
            <a:r>
              <a:rPr lang="x-none" sz="3200" b="1" dirty="0">
                <a:solidFill>
                  <a:schemeClr val="accent5">
                    <a:lumMod val="50000"/>
                  </a:schemeClr>
                </a:solidFill>
              </a:rPr>
              <a:t>condición</a:t>
            </a:r>
          </a:p>
        </p:txBody>
      </p:sp>
      <p:sp>
        <p:nvSpPr>
          <p:cNvPr id="42" name="CuadroTexto 41">
            <a:extLst>
              <a:ext uri="{FF2B5EF4-FFF2-40B4-BE49-F238E27FC236}">
                <a16:creationId xmlns:a16="http://schemas.microsoft.com/office/drawing/2014/main" id="{4437FD6D-CED0-7D4B-B65B-20300389952D}"/>
              </a:ext>
            </a:extLst>
          </p:cNvPr>
          <p:cNvSpPr txBox="1"/>
          <p:nvPr/>
        </p:nvSpPr>
        <p:spPr>
          <a:xfrm>
            <a:off x="6396304" y="5027141"/>
            <a:ext cx="1096775" cy="584775"/>
          </a:xfrm>
          <a:prstGeom prst="rect">
            <a:avLst/>
          </a:prstGeom>
          <a:noFill/>
        </p:spPr>
        <p:txBody>
          <a:bodyPr wrap="none" rtlCol="0">
            <a:spAutoFit/>
          </a:bodyPr>
          <a:lstStyle/>
          <a:p>
            <a:pPr algn="l"/>
            <a:r>
              <a:rPr lang="x-none" sz="3200" b="1" dirty="0">
                <a:solidFill>
                  <a:schemeClr val="accent5">
                    <a:lumMod val="50000"/>
                  </a:schemeClr>
                </a:solidFill>
              </a:rPr>
              <a:t>café</a:t>
            </a: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3" name="TextBox 2"/>
          <p:cNvSpPr txBox="1"/>
          <p:nvPr/>
        </p:nvSpPr>
        <p:spPr>
          <a:xfrm>
            <a:off x="3550737" y="1556619"/>
            <a:ext cx="1010594" cy="430887"/>
          </a:xfrm>
          <a:prstGeom prst="rect">
            <a:avLst/>
          </a:prstGeom>
          <a:noFill/>
        </p:spPr>
        <p:txBody>
          <a:bodyPr wrap="square" rtlCol="0">
            <a:spAutoFit/>
          </a:bodyPr>
          <a:lstStyle/>
          <a:p>
            <a:pPr algn="l"/>
            <a:r>
              <a:rPr lang="en-US" sz="2200" b="1" dirty="0">
                <a:solidFill>
                  <a:schemeClr val="accent5">
                    <a:lumMod val="50000"/>
                  </a:schemeClr>
                </a:solidFill>
              </a:rPr>
              <a:t>final</a:t>
            </a:r>
          </a:p>
        </p:txBody>
      </p:sp>
      <p:sp>
        <p:nvSpPr>
          <p:cNvPr id="6" name="TextBox 5"/>
          <p:cNvSpPr txBox="1"/>
          <p:nvPr/>
        </p:nvSpPr>
        <p:spPr>
          <a:xfrm>
            <a:off x="3455139" y="1884328"/>
            <a:ext cx="207581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penultimate</a:t>
            </a:r>
            <a:endParaRPr lang="en-US" sz="2200" b="1" dirty="0">
              <a:solidFill>
                <a:schemeClr val="accent5">
                  <a:lumMod val="50000"/>
                </a:schemeClr>
              </a:solidFill>
            </a:endParaRPr>
          </a:p>
        </p:txBody>
      </p:sp>
      <p:sp>
        <p:nvSpPr>
          <p:cNvPr id="7" name="TextBox 6"/>
          <p:cNvSpPr txBox="1"/>
          <p:nvPr/>
        </p:nvSpPr>
        <p:spPr>
          <a:xfrm>
            <a:off x="701471" y="3959479"/>
            <a:ext cx="1816338" cy="400110"/>
          </a:xfrm>
          <a:prstGeom prst="rect">
            <a:avLst/>
          </a:prstGeom>
          <a:noFill/>
        </p:spPr>
        <p:txBody>
          <a:bodyPr wrap="square" rtlCol="0">
            <a:spAutoFit/>
          </a:bodyPr>
          <a:lstStyle/>
          <a:p>
            <a:pPr algn="l"/>
            <a:r>
              <a:rPr lang="en-US" sz="2000" dirty="0">
                <a:solidFill>
                  <a:schemeClr val="accent5">
                    <a:lumMod val="50000"/>
                  </a:schemeClr>
                </a:solidFill>
              </a:rPr>
              <a:t>[Monday]</a:t>
            </a:r>
          </a:p>
        </p:txBody>
      </p:sp>
      <p:sp>
        <p:nvSpPr>
          <p:cNvPr id="8" name="TextBox 7"/>
          <p:cNvSpPr txBox="1"/>
          <p:nvPr/>
        </p:nvSpPr>
        <p:spPr>
          <a:xfrm>
            <a:off x="3550737" y="3973786"/>
            <a:ext cx="1966562" cy="400110"/>
          </a:xfrm>
          <a:prstGeom prst="rect">
            <a:avLst/>
          </a:prstGeom>
          <a:noFill/>
        </p:spPr>
        <p:txBody>
          <a:bodyPr wrap="square" rtlCol="0">
            <a:spAutoFit/>
          </a:bodyPr>
          <a:lstStyle/>
          <a:p>
            <a:pPr algn="l"/>
            <a:r>
              <a:rPr lang="en-US" sz="2000" dirty="0">
                <a:solidFill>
                  <a:schemeClr val="accent5">
                    <a:lumMod val="50000"/>
                  </a:schemeClr>
                </a:solidFill>
              </a:rPr>
              <a:t>[goodbye]</a:t>
            </a:r>
          </a:p>
        </p:txBody>
      </p:sp>
      <p:sp>
        <p:nvSpPr>
          <p:cNvPr id="9" name="TextBox 8"/>
          <p:cNvSpPr txBox="1"/>
          <p:nvPr/>
        </p:nvSpPr>
        <p:spPr>
          <a:xfrm>
            <a:off x="6381878" y="3973786"/>
            <a:ext cx="1638801" cy="400110"/>
          </a:xfrm>
          <a:prstGeom prst="rect">
            <a:avLst/>
          </a:prstGeom>
          <a:noFill/>
        </p:spPr>
        <p:txBody>
          <a:bodyPr wrap="square" rtlCol="0">
            <a:spAutoFit/>
          </a:bodyPr>
          <a:lstStyle/>
          <a:p>
            <a:pPr algn="l"/>
            <a:r>
              <a:rPr lang="en-US" sz="2000" dirty="0">
                <a:solidFill>
                  <a:schemeClr val="accent5">
                    <a:lumMod val="50000"/>
                  </a:schemeClr>
                </a:solidFill>
              </a:rPr>
              <a:t>[system]</a:t>
            </a:r>
          </a:p>
        </p:txBody>
      </p:sp>
      <p:sp>
        <p:nvSpPr>
          <p:cNvPr id="10" name="TextBox 9"/>
          <p:cNvSpPr txBox="1"/>
          <p:nvPr/>
        </p:nvSpPr>
        <p:spPr>
          <a:xfrm>
            <a:off x="9037055" y="3919168"/>
            <a:ext cx="1625145" cy="461665"/>
          </a:xfrm>
          <a:prstGeom prst="rect">
            <a:avLst/>
          </a:prstGeom>
          <a:noFill/>
        </p:spPr>
        <p:txBody>
          <a:bodyPr wrap="square" rtlCol="0">
            <a:spAutoFit/>
          </a:bodyPr>
          <a:lstStyle/>
          <a:p>
            <a:pPr algn="l"/>
            <a:r>
              <a:rPr lang="en-US" sz="2400" dirty="0">
                <a:solidFill>
                  <a:schemeClr val="accent5">
                    <a:lumMod val="50000"/>
                  </a:schemeClr>
                </a:solidFill>
              </a:rPr>
              <a:t>[</a:t>
            </a:r>
            <a:r>
              <a:rPr lang="en-US" sz="2000" dirty="0">
                <a:solidFill>
                  <a:schemeClr val="accent5">
                    <a:lumMod val="50000"/>
                  </a:schemeClr>
                </a:solidFill>
              </a:rPr>
              <a:t>reason]</a:t>
            </a:r>
          </a:p>
        </p:txBody>
      </p:sp>
      <p:sp>
        <p:nvSpPr>
          <p:cNvPr id="11" name="TextBox 10"/>
          <p:cNvSpPr txBox="1"/>
          <p:nvPr/>
        </p:nvSpPr>
        <p:spPr>
          <a:xfrm>
            <a:off x="762343" y="5558089"/>
            <a:ext cx="2376262" cy="400110"/>
          </a:xfrm>
          <a:prstGeom prst="rect">
            <a:avLst/>
          </a:prstGeom>
          <a:noFill/>
        </p:spPr>
        <p:txBody>
          <a:bodyPr wrap="square" rtlCol="0">
            <a:spAutoFit/>
          </a:bodyPr>
          <a:lstStyle/>
          <a:p>
            <a:pPr algn="l"/>
            <a:r>
              <a:rPr lang="en-US" sz="2000" dirty="0">
                <a:solidFill>
                  <a:schemeClr val="accent5">
                    <a:lumMod val="50000"/>
                  </a:schemeClr>
                </a:solidFill>
              </a:rPr>
              <a:t>[programme]</a:t>
            </a:r>
          </a:p>
        </p:txBody>
      </p:sp>
      <p:sp>
        <p:nvSpPr>
          <p:cNvPr id="12" name="TextBox 11"/>
          <p:cNvSpPr txBox="1"/>
          <p:nvPr/>
        </p:nvSpPr>
        <p:spPr>
          <a:xfrm>
            <a:off x="3553283" y="5529776"/>
            <a:ext cx="2430889" cy="464255"/>
          </a:xfrm>
          <a:prstGeom prst="rect">
            <a:avLst/>
          </a:prstGeom>
          <a:noFill/>
        </p:spPr>
        <p:txBody>
          <a:bodyPr wrap="square" rtlCol="0">
            <a:spAutoFit/>
          </a:bodyPr>
          <a:lstStyle/>
          <a:p>
            <a:pPr algn="l"/>
            <a:r>
              <a:rPr lang="en-US" sz="2000" dirty="0">
                <a:solidFill>
                  <a:schemeClr val="accent5">
                    <a:lumMod val="50000"/>
                  </a:schemeClr>
                </a:solidFill>
              </a:rPr>
              <a:t>[condition</a:t>
            </a:r>
            <a:r>
              <a:rPr lang="en-US" sz="2400" dirty="0">
                <a:solidFill>
                  <a:schemeClr val="accent5">
                    <a:lumMod val="50000"/>
                  </a:schemeClr>
                </a:solidFill>
              </a:rPr>
              <a:t>]</a:t>
            </a:r>
          </a:p>
        </p:txBody>
      </p:sp>
      <p:sp>
        <p:nvSpPr>
          <p:cNvPr id="14" name="TextBox 13"/>
          <p:cNvSpPr txBox="1"/>
          <p:nvPr/>
        </p:nvSpPr>
        <p:spPr>
          <a:xfrm>
            <a:off x="6384424" y="5558089"/>
            <a:ext cx="2512829" cy="400110"/>
          </a:xfrm>
          <a:prstGeom prst="rect">
            <a:avLst/>
          </a:prstGeom>
          <a:noFill/>
        </p:spPr>
        <p:txBody>
          <a:bodyPr wrap="square" rtlCol="0">
            <a:spAutoFit/>
          </a:bodyPr>
          <a:lstStyle/>
          <a:p>
            <a:pPr algn="l"/>
            <a:r>
              <a:rPr lang="en-US" sz="2000" dirty="0">
                <a:solidFill>
                  <a:schemeClr val="accent5">
                    <a:lumMod val="50000"/>
                  </a:schemeClr>
                </a:solidFill>
              </a:rPr>
              <a:t>[coffee, café]</a:t>
            </a:r>
          </a:p>
        </p:txBody>
      </p:sp>
      <p:sp>
        <p:nvSpPr>
          <p:cNvPr id="15" name="TextBox 14"/>
          <p:cNvSpPr txBox="1"/>
          <p:nvPr/>
        </p:nvSpPr>
        <p:spPr>
          <a:xfrm>
            <a:off x="8951988" y="5562292"/>
            <a:ext cx="2704022" cy="400110"/>
          </a:xfrm>
          <a:prstGeom prst="rect">
            <a:avLst/>
          </a:prstGeom>
          <a:noFill/>
        </p:spPr>
        <p:txBody>
          <a:bodyPr wrap="square" rtlCol="0">
            <a:spAutoFit/>
          </a:bodyPr>
          <a:lstStyle/>
          <a:p>
            <a:pPr algn="l"/>
            <a:r>
              <a:rPr lang="en-US" sz="2000" dirty="0">
                <a:solidFill>
                  <a:schemeClr val="accent5">
                    <a:lumMod val="50000"/>
                  </a:schemeClr>
                </a:solidFill>
              </a:rPr>
              <a:t>[knowledge]</a:t>
            </a:r>
          </a:p>
        </p:txBody>
      </p:sp>
      <p:sp>
        <p:nvSpPr>
          <p:cNvPr id="31" name="Action Button: Custom 20">
            <a:hlinkClick r:id="" action="ppaction://noaction" highlightClick="1">
              <a:snd r:embed="rId4" name="lunes.wav"/>
            </a:hlinkClick>
            <a:extLst>
              <a:ext uri="{FF2B5EF4-FFF2-40B4-BE49-F238E27FC236}">
                <a16:creationId xmlns:a16="http://schemas.microsoft.com/office/drawing/2014/main" id="{AF314985-B532-C341-9CCE-A1D5E845A0C4}"/>
              </a:ext>
            </a:extLst>
          </p:cNvPr>
          <p:cNvSpPr/>
          <p:nvPr/>
        </p:nvSpPr>
        <p:spPr>
          <a:xfrm>
            <a:off x="344684" y="3542260"/>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1</a:t>
            </a:r>
          </a:p>
        </p:txBody>
      </p:sp>
      <p:sp>
        <p:nvSpPr>
          <p:cNvPr id="32" name="Action Button: Custom 20">
            <a:hlinkClick r:id="" action="ppaction://noaction" highlightClick="1">
              <a:snd r:embed="rId5" name="adiós.wav"/>
            </a:hlinkClick>
            <a:extLst>
              <a:ext uri="{FF2B5EF4-FFF2-40B4-BE49-F238E27FC236}">
                <a16:creationId xmlns:a16="http://schemas.microsoft.com/office/drawing/2014/main" id="{AF314985-B532-C341-9CCE-A1D5E845A0C4}"/>
              </a:ext>
            </a:extLst>
          </p:cNvPr>
          <p:cNvSpPr/>
          <p:nvPr/>
        </p:nvSpPr>
        <p:spPr>
          <a:xfrm>
            <a:off x="2996256" y="3517151"/>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2</a:t>
            </a:r>
          </a:p>
        </p:txBody>
      </p:sp>
      <p:sp>
        <p:nvSpPr>
          <p:cNvPr id="43" name="Action Button: Custom 20">
            <a:hlinkClick r:id="" action="ppaction://noaction" highlightClick="1">
              <a:snd r:embed="rId6" name="sistema.wav"/>
            </a:hlinkClick>
            <a:extLst>
              <a:ext uri="{FF2B5EF4-FFF2-40B4-BE49-F238E27FC236}">
                <a16:creationId xmlns:a16="http://schemas.microsoft.com/office/drawing/2014/main" id="{AF314985-B532-C341-9CCE-A1D5E845A0C4}"/>
              </a:ext>
            </a:extLst>
          </p:cNvPr>
          <p:cNvSpPr/>
          <p:nvPr/>
        </p:nvSpPr>
        <p:spPr>
          <a:xfrm>
            <a:off x="5973412" y="3544460"/>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3</a:t>
            </a:r>
          </a:p>
        </p:txBody>
      </p:sp>
      <p:sp>
        <p:nvSpPr>
          <p:cNvPr id="44" name="Action Button: Custom 20">
            <a:hlinkClick r:id="" action="ppaction://noaction" highlightClick="1">
              <a:snd r:embed="rId7" name="razón.wav"/>
            </a:hlinkClick>
            <a:extLst>
              <a:ext uri="{FF2B5EF4-FFF2-40B4-BE49-F238E27FC236}">
                <a16:creationId xmlns:a16="http://schemas.microsoft.com/office/drawing/2014/main" id="{AF314985-B532-C341-9CCE-A1D5E845A0C4}"/>
              </a:ext>
            </a:extLst>
          </p:cNvPr>
          <p:cNvSpPr/>
          <p:nvPr/>
        </p:nvSpPr>
        <p:spPr>
          <a:xfrm>
            <a:off x="8499898" y="3530806"/>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4</a:t>
            </a:r>
          </a:p>
        </p:txBody>
      </p:sp>
      <p:sp>
        <p:nvSpPr>
          <p:cNvPr id="45" name="Action Button: Custom 20">
            <a:hlinkClick r:id="" action="ppaction://noaction" highlightClick="1">
              <a:snd r:embed="rId8" name="programa.wav"/>
            </a:hlinkClick>
            <a:extLst>
              <a:ext uri="{FF2B5EF4-FFF2-40B4-BE49-F238E27FC236}">
                <a16:creationId xmlns:a16="http://schemas.microsoft.com/office/drawing/2014/main" id="{AF314985-B532-C341-9CCE-A1D5E845A0C4}"/>
              </a:ext>
            </a:extLst>
          </p:cNvPr>
          <p:cNvSpPr/>
          <p:nvPr/>
        </p:nvSpPr>
        <p:spPr>
          <a:xfrm>
            <a:off x="333204" y="5128389"/>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5</a:t>
            </a:r>
          </a:p>
        </p:txBody>
      </p:sp>
      <p:sp>
        <p:nvSpPr>
          <p:cNvPr id="46" name="Action Button: Custom 20">
            <a:hlinkClick r:id="" action="ppaction://noaction" highlightClick="1">
              <a:snd r:embed="rId9" name="condición.wav"/>
            </a:hlinkClick>
            <a:extLst>
              <a:ext uri="{FF2B5EF4-FFF2-40B4-BE49-F238E27FC236}">
                <a16:creationId xmlns:a16="http://schemas.microsoft.com/office/drawing/2014/main" id="{AF314985-B532-C341-9CCE-A1D5E845A0C4}"/>
              </a:ext>
            </a:extLst>
          </p:cNvPr>
          <p:cNvSpPr/>
          <p:nvPr/>
        </p:nvSpPr>
        <p:spPr>
          <a:xfrm>
            <a:off x="2998433" y="5103280"/>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6</a:t>
            </a:r>
          </a:p>
        </p:txBody>
      </p:sp>
      <p:sp>
        <p:nvSpPr>
          <p:cNvPr id="47" name="Action Button: Custom 20">
            <a:hlinkClick r:id="" action="ppaction://noaction" highlightClick="1">
              <a:snd r:embed="rId10" name="café.wav"/>
            </a:hlinkClick>
            <a:extLst>
              <a:ext uri="{FF2B5EF4-FFF2-40B4-BE49-F238E27FC236}">
                <a16:creationId xmlns:a16="http://schemas.microsoft.com/office/drawing/2014/main" id="{AF314985-B532-C341-9CCE-A1D5E845A0C4}"/>
              </a:ext>
            </a:extLst>
          </p:cNvPr>
          <p:cNvSpPr/>
          <p:nvPr/>
        </p:nvSpPr>
        <p:spPr>
          <a:xfrm>
            <a:off x="5975589" y="5103279"/>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7</a:t>
            </a:r>
          </a:p>
        </p:txBody>
      </p:sp>
      <p:sp>
        <p:nvSpPr>
          <p:cNvPr id="48" name="Action Button: Custom 20">
            <a:hlinkClick r:id="" action="ppaction://noaction" highlightClick="1">
              <a:snd r:embed="rId11" name="conocimiento.wav"/>
            </a:hlinkClick>
            <a:extLst>
              <a:ext uri="{FF2B5EF4-FFF2-40B4-BE49-F238E27FC236}">
                <a16:creationId xmlns:a16="http://schemas.microsoft.com/office/drawing/2014/main" id="{AF314985-B532-C341-9CCE-A1D5E845A0C4}"/>
              </a:ext>
            </a:extLst>
          </p:cNvPr>
          <p:cNvSpPr/>
          <p:nvPr/>
        </p:nvSpPr>
        <p:spPr>
          <a:xfrm>
            <a:off x="8502074" y="5130588"/>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8</a:t>
            </a:r>
          </a:p>
        </p:txBody>
      </p:sp>
      <p:sp>
        <p:nvSpPr>
          <p:cNvPr id="49" name="Rounded Rectangular Callout 9">
            <a:extLst>
              <a:ext uri="{FF2B5EF4-FFF2-40B4-BE49-F238E27FC236}">
                <a16:creationId xmlns:a16="http://schemas.microsoft.com/office/drawing/2014/main" id="{8BD9574E-F6BD-499C-BB0A-B7A5ABC967C3}"/>
              </a:ext>
            </a:extLst>
          </p:cNvPr>
          <p:cNvSpPr/>
          <p:nvPr/>
        </p:nvSpPr>
        <p:spPr>
          <a:xfrm>
            <a:off x="6673357" y="366180"/>
            <a:ext cx="3710883" cy="615247"/>
          </a:xfrm>
          <a:prstGeom prst="wedgeRoundRectCallout">
            <a:avLst>
              <a:gd name="adj1" fmla="val -22123"/>
              <a:gd name="adj2" fmla="val 89026"/>
              <a:gd name="adj3" fmla="val 16667"/>
            </a:avLst>
          </a:prstGeom>
          <a:solidFill>
            <a:schemeClr val="accent5">
              <a:lumMod val="50000"/>
            </a:schemeClr>
          </a:solidFill>
          <a:ln w="28575">
            <a:solidFill>
              <a:srgbClr val="F65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Remember: </a:t>
            </a:r>
            <a:br>
              <a:rPr lang="en-GB" sz="2000" dirty="0">
                <a:solidFill>
                  <a:schemeClr val="bg1"/>
                </a:solidFill>
              </a:rPr>
            </a:br>
            <a:r>
              <a:rPr lang="en-GB" sz="2000" dirty="0">
                <a:solidFill>
                  <a:schemeClr val="bg1"/>
                </a:solidFill>
              </a:rPr>
              <a:t>penultimate = second-last</a:t>
            </a:r>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3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4"/>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36"/>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7"/>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4" grpId="0"/>
      <p:bldP spid="30" grpId="0"/>
      <p:bldP spid="30" grpId="1"/>
      <p:bldP spid="33" grpId="0"/>
      <p:bldP spid="34" grpId="0"/>
      <p:bldP spid="34" grpId="1"/>
      <p:bldP spid="35" grpId="0"/>
      <p:bldP spid="36" grpId="0"/>
      <p:bldP spid="36" grpId="1"/>
      <p:bldP spid="37" grpId="0"/>
      <p:bldP spid="37" grpId="1"/>
      <p:bldP spid="38" grpId="0"/>
      <p:bldP spid="39" grpId="0"/>
      <p:bldP spid="40" grpId="0"/>
      <p:bldP spid="41" grpId="0"/>
      <p:bldP spid="42" grpId="0"/>
      <p:bldP spid="3" grpId="0"/>
      <p:bldP spid="6" grpId="0"/>
      <p:bldP spid="7" grpId="0"/>
      <p:bldP spid="8" grpId="0"/>
      <p:bldP spid="9" grpId="0"/>
      <p:bldP spid="10" grpId="0"/>
      <p:bldP spid="11" grpId="0"/>
      <p:bldP spid="12" grpId="0"/>
      <p:bldP spid="14" grpId="0"/>
      <p:bldP spid="15" grpId="0"/>
      <p:bldP spid="31" grpId="0" animBg="1"/>
      <p:bldP spid="32" grpId="0" animBg="1"/>
      <p:bldP spid="43" grpId="0" animBg="1"/>
      <p:bldP spid="44" grpId="0" animBg="1"/>
      <p:bldP spid="45" grpId="0" animBg="1"/>
      <p:bldP spid="46" grpId="0" animBg="1"/>
      <p:bldP spid="47" grpId="0" animBg="1"/>
      <p:bldP spid="48" grpId="0" animBg="1"/>
      <p:bldP spid="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15914" y="1188820"/>
            <a:ext cx="10426011" cy="523220"/>
          </a:xfrm>
          <a:prstGeom prst="rect">
            <a:avLst/>
          </a:prstGeom>
          <a:noFill/>
        </p:spPr>
        <p:txBody>
          <a:bodyPr wrap="square" rtlCol="0">
            <a:spAutoFit/>
          </a:bodyPr>
          <a:lstStyle/>
          <a:p>
            <a:pPr>
              <a:spcAft>
                <a:spcPts val="0"/>
              </a:spcAft>
              <a:tabLst>
                <a:tab pos="2865755" algn="ctr"/>
                <a:tab pos="5731510" algn="r"/>
              </a:tabLst>
            </a:pP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Vocabulary </a:t>
            </a:r>
            <a:r>
              <a:rPr lang="en-GB" sz="2800" b="1">
                <a:solidFill>
                  <a:srgbClr val="002060"/>
                </a:solidFill>
                <a:latin typeface="Century Gothic" panose="020B0502020202020204" pitchFamily="34" charset="0"/>
                <a:ea typeface="Calibri" panose="020F0502020204030204" pitchFamily="34" charset="0"/>
                <a:cs typeface="Calibri" panose="020F0502020204030204" pitchFamily="34" charset="0"/>
              </a:rPr>
              <a:t>Learning Homework</a:t>
            </a:r>
            <a:endParaRPr lang="en-GB" sz="28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9" name="TextBox 8"/>
          <p:cNvSpPr txBox="1"/>
          <p:nvPr/>
        </p:nvSpPr>
        <p:spPr>
          <a:xfrm>
            <a:off x="222774" y="172786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week’s homework is one of the Y8 vocabulary mashups. </a:t>
            </a:r>
          </a:p>
        </p:txBody>
      </p:sp>
      <p:sp>
        <p:nvSpPr>
          <p:cNvPr id="2" name="Rectangle 1"/>
          <p:cNvSpPr/>
          <p:nvPr/>
        </p:nvSpPr>
        <p:spPr>
          <a:xfrm>
            <a:off x="222774" y="2553209"/>
            <a:ext cx="7378176" cy="400110"/>
          </a:xfrm>
          <a:prstGeom prst="rect">
            <a:avLst/>
          </a:prstGeom>
        </p:spPr>
        <p:txBody>
          <a:bodyPr wrap="square">
            <a:spAutoFit/>
          </a:bodyPr>
          <a:lstStyle/>
          <a:p>
            <a:r>
              <a:rPr lang="en-GB" sz="2000" dirty="0">
                <a:hlinkClick r:id="rId6"/>
              </a:rPr>
              <a:t>Y8 Spanish Term 3.2 Week 2 - mashup A</a:t>
            </a:r>
            <a:r>
              <a:rPr lang="en-GB" sz="2000" dirty="0"/>
              <a:t> </a:t>
            </a:r>
          </a:p>
        </p:txBody>
      </p:sp>
      <p:sp>
        <p:nvSpPr>
          <p:cNvPr id="3" name="Rectangle 2"/>
          <p:cNvSpPr/>
          <p:nvPr/>
        </p:nvSpPr>
        <p:spPr>
          <a:xfrm>
            <a:off x="222774" y="5317909"/>
            <a:ext cx="6096000" cy="400110"/>
          </a:xfrm>
          <a:prstGeom prst="rect">
            <a:avLst/>
          </a:prstGeom>
        </p:spPr>
        <p:txBody>
          <a:bodyPr>
            <a:spAutoFit/>
          </a:bodyPr>
          <a:lstStyle/>
          <a:p>
            <a:r>
              <a:rPr lang="en-GB" sz="2000" dirty="0">
                <a:hlinkClick r:id="rId7"/>
              </a:rPr>
              <a:t>Y8 Spanish Term 3.2 Week 2 - mashup C</a:t>
            </a:r>
            <a:r>
              <a:rPr lang="en-GB" sz="2000" dirty="0"/>
              <a:t> </a:t>
            </a:r>
          </a:p>
        </p:txBody>
      </p:sp>
      <p:sp>
        <p:nvSpPr>
          <p:cNvPr id="4" name="Rectangle 3"/>
          <p:cNvSpPr/>
          <p:nvPr/>
        </p:nvSpPr>
        <p:spPr>
          <a:xfrm>
            <a:off x="222774" y="3984143"/>
            <a:ext cx="6096000" cy="400110"/>
          </a:xfrm>
          <a:prstGeom prst="rect">
            <a:avLst/>
          </a:prstGeom>
        </p:spPr>
        <p:txBody>
          <a:bodyPr>
            <a:spAutoFit/>
          </a:bodyPr>
          <a:lstStyle/>
          <a:p>
            <a:r>
              <a:rPr lang="en-GB" sz="2000" dirty="0">
                <a:hlinkClick r:id="rId8"/>
              </a:rPr>
              <a:t>Y8 Spanish Term 3.2 Week 2 - mashup B</a:t>
            </a:r>
            <a:r>
              <a:rPr lang="en-GB" sz="2000" dirty="0"/>
              <a:t> </a:t>
            </a:r>
          </a:p>
        </p:txBody>
      </p:sp>
    </p:spTree>
    <p:extLst>
      <p:ext uri="{BB962C8B-B14F-4D97-AF65-F5344CB8AC3E}">
        <p14:creationId xmlns:p14="http://schemas.microsoft.com/office/powerpoint/2010/main" val="285859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5779477" cy="867128"/>
          </a:xfrm>
          <a:prstGeom prst="rect">
            <a:avLst/>
          </a:prstGeom>
        </p:spPr>
      </p:pic>
      <p:sp>
        <p:nvSpPr>
          <p:cNvPr id="2" name="Title 1"/>
          <p:cNvSpPr>
            <a:spLocks noGrp="1"/>
          </p:cNvSpPr>
          <p:nvPr>
            <p:ph type="title"/>
          </p:nvPr>
        </p:nvSpPr>
        <p:spPr>
          <a:xfrm>
            <a:off x="0" y="0"/>
            <a:ext cx="6566870" cy="1325563"/>
          </a:xfrm>
        </p:spPr>
        <p:txBody>
          <a:bodyPr>
            <a:normAutofit/>
          </a:bodyPr>
          <a:lstStyle/>
          <a:p>
            <a:r>
              <a:rPr lang="en-GB" sz="3600" b="1">
                <a:solidFill>
                  <a:schemeClr val="bg1"/>
                </a:solidFill>
              </a:rPr>
              <a:t>La escuela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134165" y="258166"/>
            <a:ext cx="79397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CuadroTexto 5">
            <a:extLst>
              <a:ext uri="{FF2B5EF4-FFF2-40B4-BE49-F238E27FC236}">
                <a16:creationId xmlns:a16="http://schemas.microsoft.com/office/drawing/2014/main" id="{4805E3C7-9126-5644-8579-26D55B8DB492}"/>
              </a:ext>
            </a:extLst>
          </p:cNvPr>
          <p:cNvSpPr txBox="1"/>
          <p:nvPr/>
        </p:nvSpPr>
        <p:spPr>
          <a:xfrm>
            <a:off x="70338" y="1180045"/>
            <a:ext cx="9594523" cy="1107996"/>
          </a:xfrm>
          <a:prstGeom prst="rect">
            <a:avLst/>
          </a:prstGeom>
          <a:noFill/>
        </p:spPr>
        <p:txBody>
          <a:bodyPr wrap="square" rtlCol="0">
            <a:spAutoFit/>
          </a:bodyPr>
          <a:lstStyle/>
          <a:p>
            <a:r>
              <a:rPr lang="x-none" sz="2200" b="1" dirty="0">
                <a:solidFill>
                  <a:srgbClr val="002060"/>
                </a:solidFill>
                <a:latin typeface="Century Gothic" panose="020B0502020202020204" pitchFamily="34" charset="0"/>
              </a:rPr>
              <a:t>Lucía habla sobre cómo es su escuela</a:t>
            </a:r>
            <a:r>
              <a:rPr lang="x-none" sz="2200" b="1">
                <a:solidFill>
                  <a:srgbClr val="002060"/>
                </a:solidFill>
                <a:latin typeface="Century Gothic" panose="020B0502020202020204" pitchFamily="34" charset="0"/>
              </a:rPr>
              <a:t>. </a:t>
            </a:r>
            <a:endParaRPr lang="en-GB" sz="2200" b="1">
              <a:solidFill>
                <a:srgbClr val="002060"/>
              </a:solidFill>
              <a:latin typeface="Century Gothic" panose="020B0502020202020204" pitchFamily="34" charset="0"/>
            </a:endParaRPr>
          </a:p>
          <a:p>
            <a:r>
              <a:rPr lang="x-none" sz="2200">
                <a:solidFill>
                  <a:srgbClr val="002060"/>
                </a:solidFill>
              </a:rPr>
              <a:t>Lee </a:t>
            </a:r>
            <a:r>
              <a:rPr lang="x-none" sz="2200" dirty="0">
                <a:solidFill>
                  <a:srgbClr val="002060"/>
                </a:solidFill>
              </a:rPr>
              <a:t>el mensaje y completa con las palabras correctas. Después, escucha y comprueba</a:t>
            </a:r>
            <a:r>
              <a:rPr lang="en-GB" sz="2200" dirty="0">
                <a:solidFill>
                  <a:srgbClr val="002060"/>
                </a:solidFill>
              </a:rPr>
              <a:t>*</a:t>
            </a:r>
            <a:r>
              <a:rPr lang="x-none" sz="2200" dirty="0">
                <a:solidFill>
                  <a:srgbClr val="002060"/>
                </a:solidFill>
              </a:rPr>
              <a:t> las respuestas.</a:t>
            </a:r>
          </a:p>
        </p:txBody>
      </p:sp>
      <p:graphicFrame>
        <p:nvGraphicFramePr>
          <p:cNvPr id="18" name="Tabla 17">
            <a:extLst>
              <a:ext uri="{FF2B5EF4-FFF2-40B4-BE49-F238E27FC236}">
                <a16:creationId xmlns:a16="http://schemas.microsoft.com/office/drawing/2014/main" id="{6ABD8E02-581B-D344-B2B1-3BE1463EA37C}"/>
              </a:ext>
            </a:extLst>
          </p:cNvPr>
          <p:cNvGraphicFramePr>
            <a:graphicFrameLocks noGrp="1"/>
          </p:cNvGraphicFramePr>
          <p:nvPr>
            <p:extLst>
              <p:ext uri="{D42A27DB-BD31-4B8C-83A1-F6EECF244321}">
                <p14:modId xmlns:p14="http://schemas.microsoft.com/office/powerpoint/2010/main" val="4168493103"/>
              </p:ext>
            </p:extLst>
          </p:nvPr>
        </p:nvGraphicFramePr>
        <p:xfrm>
          <a:off x="9535147" y="1049197"/>
          <a:ext cx="2503775" cy="5151120"/>
        </p:xfrm>
        <a:graphic>
          <a:graphicData uri="http://schemas.openxmlformats.org/drawingml/2006/table">
            <a:tbl>
              <a:tblPr firstRow="1" bandRow="1">
                <a:tableStyleId>{5DA37D80-6434-44D0-A028-1B22A696006F}</a:tableStyleId>
              </a:tblPr>
              <a:tblGrid>
                <a:gridCol w="2503775">
                  <a:extLst>
                    <a:ext uri="{9D8B030D-6E8A-4147-A177-3AD203B41FA5}">
                      <a16:colId xmlns:a16="http://schemas.microsoft.com/office/drawing/2014/main" val="3165570469"/>
                    </a:ext>
                  </a:extLst>
                </a:gridCol>
              </a:tblGrid>
              <a:tr h="314337">
                <a:tc>
                  <a:txBody>
                    <a:bodyPr/>
                    <a:lstStyle/>
                    <a:p>
                      <a:pPr algn="ctr"/>
                      <a:r>
                        <a:rPr lang="x-none" sz="2000" dirty="0">
                          <a:solidFill>
                            <a:srgbClr val="002060"/>
                          </a:solidFill>
                        </a:rPr>
                        <a:t>Las palabras</a:t>
                      </a:r>
                    </a:p>
                  </a:txBody>
                  <a:tcPr anchor="ctr"/>
                </a:tc>
                <a:extLst>
                  <a:ext uri="{0D108BD9-81ED-4DB2-BD59-A6C34878D82A}">
                    <a16:rowId xmlns:a16="http://schemas.microsoft.com/office/drawing/2014/main" val="1567962773"/>
                  </a:ext>
                </a:extLst>
              </a:tr>
              <a:tr h="314337">
                <a:tc>
                  <a:txBody>
                    <a:bodyPr/>
                    <a:lstStyle/>
                    <a:p>
                      <a:pPr algn="ctr"/>
                      <a:r>
                        <a:rPr lang="x-none" sz="2000" dirty="0">
                          <a:solidFill>
                            <a:srgbClr val="002060"/>
                          </a:solidFill>
                        </a:rPr>
                        <a:t>el bolígrafo</a:t>
                      </a:r>
                    </a:p>
                  </a:txBody>
                  <a:tcPr anchor="ctr"/>
                </a:tc>
                <a:extLst>
                  <a:ext uri="{0D108BD9-81ED-4DB2-BD59-A6C34878D82A}">
                    <a16:rowId xmlns:a16="http://schemas.microsoft.com/office/drawing/2014/main" val="2821069472"/>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la pareja</a:t>
                      </a:r>
                    </a:p>
                  </a:txBody>
                  <a:tcPr anchor="ctr"/>
                </a:tc>
                <a:extLst>
                  <a:ext uri="{0D108BD9-81ED-4DB2-BD59-A6C34878D82A}">
                    <a16:rowId xmlns:a16="http://schemas.microsoft.com/office/drawing/2014/main" val="387355434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la tarea</a:t>
                      </a:r>
                    </a:p>
                  </a:txBody>
                  <a:tcPr anchor="ctr"/>
                </a:tc>
                <a:extLst>
                  <a:ext uri="{0D108BD9-81ED-4DB2-BD59-A6C34878D82A}">
                    <a16:rowId xmlns:a16="http://schemas.microsoft.com/office/drawing/2014/main" val="887760390"/>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la ciencia</a:t>
                      </a:r>
                    </a:p>
                  </a:txBody>
                  <a:tcPr anchor="ctr"/>
                </a:tc>
                <a:extLst>
                  <a:ext uri="{0D108BD9-81ED-4DB2-BD59-A6C34878D82A}">
                    <a16:rowId xmlns:a16="http://schemas.microsoft.com/office/drawing/2014/main" val="315101450"/>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la escuela</a:t>
                      </a:r>
                    </a:p>
                  </a:txBody>
                  <a:tcPr anchor="ctr"/>
                </a:tc>
                <a:extLst>
                  <a:ext uri="{0D108BD9-81ED-4DB2-BD59-A6C34878D82A}">
                    <a16:rowId xmlns:a16="http://schemas.microsoft.com/office/drawing/2014/main" val="400359459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entiendo</a:t>
                      </a:r>
                    </a:p>
                  </a:txBody>
                  <a:tcPr anchor="ctr"/>
                </a:tc>
                <a:extLst>
                  <a:ext uri="{0D108BD9-81ED-4DB2-BD59-A6C34878D82A}">
                    <a16:rowId xmlns:a16="http://schemas.microsoft.com/office/drawing/2014/main" val="2550724562"/>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la palabra</a:t>
                      </a:r>
                    </a:p>
                  </a:txBody>
                  <a:tcPr anchor="ctr"/>
                </a:tc>
                <a:extLst>
                  <a:ext uri="{0D108BD9-81ED-4DB2-BD59-A6C34878D82A}">
                    <a16:rowId xmlns:a16="http://schemas.microsoft.com/office/drawing/2014/main" val="146455137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la pregunta</a:t>
                      </a:r>
                    </a:p>
                  </a:txBody>
                  <a:tcPr anchor="ctr"/>
                </a:tc>
                <a:extLst>
                  <a:ext uri="{0D108BD9-81ED-4DB2-BD59-A6C34878D82A}">
                    <a16:rowId xmlns:a16="http://schemas.microsoft.com/office/drawing/2014/main" val="4017966419"/>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fuerte</a:t>
                      </a:r>
                    </a:p>
                  </a:txBody>
                  <a:tcPr anchor="ctr"/>
                </a:tc>
                <a:extLst>
                  <a:ext uri="{0D108BD9-81ED-4DB2-BD59-A6C34878D82A}">
                    <a16:rowId xmlns:a16="http://schemas.microsoft.com/office/drawing/2014/main" val="4257168699"/>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el inglés</a:t>
                      </a:r>
                    </a:p>
                  </a:txBody>
                  <a:tcPr anchor="ctr"/>
                </a:tc>
                <a:extLst>
                  <a:ext uri="{0D108BD9-81ED-4DB2-BD59-A6C34878D82A}">
                    <a16:rowId xmlns:a16="http://schemas.microsoft.com/office/drawing/2014/main" val="3299042467"/>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el deporte</a:t>
                      </a:r>
                    </a:p>
                  </a:txBody>
                  <a:tcPr anchor="ctr"/>
                </a:tc>
                <a:extLst>
                  <a:ext uri="{0D108BD9-81ED-4DB2-BD59-A6C34878D82A}">
                    <a16:rowId xmlns:a16="http://schemas.microsoft.com/office/drawing/2014/main" val="2992747851"/>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rgbClr val="002060"/>
                          </a:solidFill>
                        </a:rPr>
                        <a:t>el silencio</a:t>
                      </a:r>
                    </a:p>
                  </a:txBody>
                  <a:tcPr anchor="ctr"/>
                </a:tc>
                <a:extLst>
                  <a:ext uri="{0D108BD9-81ED-4DB2-BD59-A6C34878D82A}">
                    <a16:rowId xmlns:a16="http://schemas.microsoft.com/office/drawing/2014/main" val="2961490091"/>
                  </a:ext>
                </a:extLst>
              </a:tr>
            </a:tbl>
          </a:graphicData>
        </a:graphic>
      </p:graphicFrame>
      <p:pic>
        <p:nvPicPr>
          <p:cNvPr id="5" name="Imagen 4" descr="Forma, Círculo&#10;&#10;Descripción generada automáticamente">
            <a:extLst>
              <a:ext uri="{FF2B5EF4-FFF2-40B4-BE49-F238E27FC236}">
                <a16:creationId xmlns:a16="http://schemas.microsoft.com/office/drawing/2014/main" id="{953D4E29-6215-1A45-AA45-0AEF09AD7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8646" y="3912458"/>
            <a:ext cx="1830451" cy="1830451"/>
          </a:xfrm>
          <a:prstGeom prst="rect">
            <a:avLst/>
          </a:prstGeom>
        </p:spPr>
      </p:pic>
      <p:sp>
        <p:nvSpPr>
          <p:cNvPr id="16" name="Llamada rectangular redondeada 15">
            <a:extLst>
              <a:ext uri="{FF2B5EF4-FFF2-40B4-BE49-F238E27FC236}">
                <a16:creationId xmlns:a16="http://schemas.microsoft.com/office/drawing/2014/main" id="{EBEAA906-BA34-484D-AD89-CAC9E8B51A96}"/>
              </a:ext>
            </a:extLst>
          </p:cNvPr>
          <p:cNvSpPr/>
          <p:nvPr/>
        </p:nvSpPr>
        <p:spPr>
          <a:xfrm>
            <a:off x="153078" y="2304094"/>
            <a:ext cx="7605568" cy="3974785"/>
          </a:xfrm>
          <a:prstGeom prst="wedgeRoundRectCallout">
            <a:avLst>
              <a:gd name="adj1" fmla="val 53281"/>
              <a:gd name="adj2" fmla="val 2437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s-ES" sz="2200" dirty="0">
                <a:solidFill>
                  <a:srgbClr val="002060"/>
                </a:solidFill>
              </a:rPr>
              <a:t>En mi </a:t>
            </a:r>
            <a:r>
              <a:rPr lang="es-ES" sz="2200" b="1" dirty="0">
                <a:solidFill>
                  <a:srgbClr val="002060"/>
                </a:solidFill>
              </a:rPr>
              <a:t>1) _________ </a:t>
            </a:r>
            <a:r>
              <a:rPr lang="es-ES" sz="2200" dirty="0">
                <a:solidFill>
                  <a:srgbClr val="002060"/>
                </a:solidFill>
              </a:rPr>
              <a:t>los estudiantes tienen muchas   </a:t>
            </a:r>
            <a:r>
              <a:rPr lang="es-ES" sz="2200" b="1" dirty="0">
                <a:solidFill>
                  <a:srgbClr val="002060"/>
                </a:solidFill>
              </a:rPr>
              <a:t>2) _______</a:t>
            </a:r>
            <a:r>
              <a:rPr lang="es-ES" sz="2200" dirty="0">
                <a:solidFill>
                  <a:srgbClr val="002060"/>
                </a:solidFill>
              </a:rPr>
              <a:t>. Normalmente cada estudiante trabaja en </a:t>
            </a:r>
            <a:r>
              <a:rPr lang="es-ES" sz="2200" b="1" dirty="0">
                <a:solidFill>
                  <a:srgbClr val="002060"/>
                </a:solidFill>
              </a:rPr>
              <a:t>3) ________ </a:t>
            </a:r>
            <a:r>
              <a:rPr lang="es-ES" sz="2200" dirty="0">
                <a:solidFill>
                  <a:srgbClr val="002060"/>
                </a:solidFill>
              </a:rPr>
              <a:t>, pero también hacen actividades  en </a:t>
            </a:r>
            <a:r>
              <a:rPr lang="es-ES" sz="2200" b="1" dirty="0">
                <a:solidFill>
                  <a:srgbClr val="002060"/>
                </a:solidFill>
              </a:rPr>
              <a:t>4</a:t>
            </a:r>
            <a:r>
              <a:rPr lang="es-ES" sz="2200" b="1">
                <a:solidFill>
                  <a:srgbClr val="002060"/>
                </a:solidFill>
              </a:rPr>
              <a:t>) ________ </a:t>
            </a:r>
            <a:r>
              <a:rPr lang="es-ES" sz="2200">
                <a:solidFill>
                  <a:srgbClr val="002060"/>
                </a:solidFill>
              </a:rPr>
              <a:t>. </a:t>
            </a:r>
            <a:r>
              <a:rPr lang="es-ES" sz="2200" dirty="0">
                <a:solidFill>
                  <a:srgbClr val="002060"/>
                </a:solidFill>
              </a:rPr>
              <a:t>En general, siempre escriben con un  </a:t>
            </a:r>
            <a:br>
              <a:rPr lang="es-ES" sz="2200" dirty="0">
                <a:solidFill>
                  <a:srgbClr val="002060"/>
                </a:solidFill>
              </a:rPr>
            </a:br>
            <a:r>
              <a:rPr lang="es-ES" sz="2200" b="1" dirty="0">
                <a:solidFill>
                  <a:srgbClr val="002060"/>
                </a:solidFill>
              </a:rPr>
              <a:t>5) _________ </a:t>
            </a:r>
            <a:r>
              <a:rPr lang="es-ES" sz="2200" dirty="0">
                <a:solidFill>
                  <a:srgbClr val="002060"/>
                </a:solidFill>
              </a:rPr>
              <a:t>negro o azul. En la clase de </a:t>
            </a:r>
            <a:r>
              <a:rPr lang="es-ES" sz="2200" b="1" dirty="0">
                <a:solidFill>
                  <a:srgbClr val="002060"/>
                </a:solidFill>
              </a:rPr>
              <a:t>6) ________</a:t>
            </a:r>
            <a:r>
              <a:rPr lang="es-ES" sz="2200" dirty="0">
                <a:solidFill>
                  <a:srgbClr val="002060"/>
                </a:solidFill>
              </a:rPr>
              <a:t> cuando no </a:t>
            </a:r>
            <a:r>
              <a:rPr lang="es-ES" sz="2200" b="1" dirty="0">
                <a:solidFill>
                  <a:srgbClr val="002060"/>
                </a:solidFill>
              </a:rPr>
              <a:t>7) ____________</a:t>
            </a:r>
            <a:r>
              <a:rPr lang="es-ES" sz="2200" dirty="0">
                <a:solidFill>
                  <a:srgbClr val="002060"/>
                </a:solidFill>
              </a:rPr>
              <a:t> una </a:t>
            </a:r>
            <a:r>
              <a:rPr lang="es-ES" sz="2200" b="1" dirty="0">
                <a:solidFill>
                  <a:srgbClr val="002060"/>
                </a:solidFill>
              </a:rPr>
              <a:t>8) ________</a:t>
            </a:r>
            <a:r>
              <a:rPr lang="es-ES" sz="2200" dirty="0">
                <a:solidFill>
                  <a:srgbClr val="002060"/>
                </a:solidFill>
              </a:rPr>
              <a:t> y tengo una </a:t>
            </a:r>
            <a:r>
              <a:rPr lang="es-ES" sz="2200" b="1" dirty="0">
                <a:solidFill>
                  <a:srgbClr val="002060"/>
                </a:solidFill>
              </a:rPr>
              <a:t>9) _________</a:t>
            </a:r>
            <a:r>
              <a:rPr lang="es-ES" sz="2200" dirty="0">
                <a:solidFill>
                  <a:srgbClr val="002060"/>
                </a:solidFill>
              </a:rPr>
              <a:t> el profesor siempre responde. En la clase de </a:t>
            </a:r>
            <a:r>
              <a:rPr lang="es-ES" sz="2200" b="1" dirty="0">
                <a:solidFill>
                  <a:srgbClr val="002060"/>
                </a:solidFill>
              </a:rPr>
              <a:t>10) ________</a:t>
            </a:r>
            <a:r>
              <a:rPr lang="es-ES" sz="2200" dirty="0">
                <a:solidFill>
                  <a:srgbClr val="002060"/>
                </a:solidFill>
              </a:rPr>
              <a:t> la profesora enseña cosas sobre la naturaleza. ¡También debo hacer </a:t>
            </a:r>
            <a:r>
              <a:rPr lang="es-ES" sz="2200" b="1" dirty="0">
                <a:solidFill>
                  <a:srgbClr val="002060"/>
                </a:solidFill>
              </a:rPr>
              <a:t>11) _________</a:t>
            </a:r>
            <a:r>
              <a:rPr lang="es-ES" sz="2200" dirty="0">
                <a:solidFill>
                  <a:srgbClr val="002060"/>
                </a:solidFill>
              </a:rPr>
              <a:t> porque quiero estar </a:t>
            </a:r>
            <a:r>
              <a:rPr lang="es-ES" sz="2200" b="1" dirty="0">
                <a:solidFill>
                  <a:srgbClr val="002060"/>
                </a:solidFill>
              </a:rPr>
              <a:t>12) ________ </a:t>
            </a:r>
            <a:r>
              <a:rPr lang="es-ES" sz="2200" dirty="0">
                <a:solidFill>
                  <a:srgbClr val="002060"/>
                </a:solidFill>
              </a:rPr>
              <a:t>!</a:t>
            </a:r>
          </a:p>
        </p:txBody>
      </p:sp>
      <p:sp>
        <p:nvSpPr>
          <p:cNvPr id="46" name="CuadroTexto 45">
            <a:extLst>
              <a:ext uri="{FF2B5EF4-FFF2-40B4-BE49-F238E27FC236}">
                <a16:creationId xmlns:a16="http://schemas.microsoft.com/office/drawing/2014/main" id="{17BF44FE-565E-7242-BD3A-AD633AEA0F82}"/>
              </a:ext>
            </a:extLst>
          </p:cNvPr>
          <p:cNvSpPr txBox="1"/>
          <p:nvPr/>
        </p:nvSpPr>
        <p:spPr>
          <a:xfrm>
            <a:off x="1619684" y="2425933"/>
            <a:ext cx="1175322" cy="400110"/>
          </a:xfrm>
          <a:prstGeom prst="rect">
            <a:avLst/>
          </a:prstGeom>
          <a:noFill/>
        </p:spPr>
        <p:txBody>
          <a:bodyPr wrap="none" rtlCol="0">
            <a:spAutoFit/>
          </a:bodyPr>
          <a:lstStyle/>
          <a:p>
            <a:pPr algn="l"/>
            <a:r>
              <a:rPr lang="x-none" sz="2000" dirty="0">
                <a:solidFill>
                  <a:srgbClr val="F66400"/>
                </a:solidFill>
              </a:rPr>
              <a:t>[school]</a:t>
            </a:r>
          </a:p>
        </p:txBody>
      </p:sp>
      <p:sp>
        <p:nvSpPr>
          <p:cNvPr id="47" name="CuadroTexto 46">
            <a:extLst>
              <a:ext uri="{FF2B5EF4-FFF2-40B4-BE49-F238E27FC236}">
                <a16:creationId xmlns:a16="http://schemas.microsoft.com/office/drawing/2014/main" id="{4CFA9CE8-0A7F-9E4F-81FD-A0561446C1B8}"/>
              </a:ext>
            </a:extLst>
          </p:cNvPr>
          <p:cNvSpPr txBox="1"/>
          <p:nvPr/>
        </p:nvSpPr>
        <p:spPr>
          <a:xfrm>
            <a:off x="528242" y="2801480"/>
            <a:ext cx="952505" cy="400110"/>
          </a:xfrm>
          <a:prstGeom prst="rect">
            <a:avLst/>
          </a:prstGeom>
          <a:noFill/>
        </p:spPr>
        <p:txBody>
          <a:bodyPr wrap="none" rtlCol="0">
            <a:spAutoFit/>
          </a:bodyPr>
          <a:lstStyle/>
          <a:p>
            <a:pPr algn="l"/>
            <a:r>
              <a:rPr lang="x-none" sz="2000" dirty="0">
                <a:solidFill>
                  <a:srgbClr val="F66400"/>
                </a:solidFill>
              </a:rPr>
              <a:t>[tasks]</a:t>
            </a:r>
          </a:p>
        </p:txBody>
      </p:sp>
      <p:sp>
        <p:nvSpPr>
          <p:cNvPr id="48" name="CuadroTexto 47">
            <a:extLst>
              <a:ext uri="{FF2B5EF4-FFF2-40B4-BE49-F238E27FC236}">
                <a16:creationId xmlns:a16="http://schemas.microsoft.com/office/drawing/2014/main" id="{DB53F9E4-DAF0-4740-B3DA-65A82C756CB1}"/>
              </a:ext>
            </a:extLst>
          </p:cNvPr>
          <p:cNvSpPr txBox="1"/>
          <p:nvPr/>
        </p:nvSpPr>
        <p:spPr>
          <a:xfrm>
            <a:off x="936665" y="3174081"/>
            <a:ext cx="1223412" cy="400110"/>
          </a:xfrm>
          <a:prstGeom prst="rect">
            <a:avLst/>
          </a:prstGeom>
          <a:noFill/>
        </p:spPr>
        <p:txBody>
          <a:bodyPr wrap="none" rtlCol="0">
            <a:spAutoFit/>
          </a:bodyPr>
          <a:lstStyle/>
          <a:p>
            <a:pPr algn="l"/>
            <a:r>
              <a:rPr lang="x-none" sz="2000" dirty="0">
                <a:solidFill>
                  <a:srgbClr val="F66400"/>
                </a:solidFill>
              </a:rPr>
              <a:t>[silence]</a:t>
            </a:r>
          </a:p>
        </p:txBody>
      </p:sp>
      <p:sp>
        <p:nvSpPr>
          <p:cNvPr id="49" name="CuadroTexto 48">
            <a:extLst>
              <a:ext uri="{FF2B5EF4-FFF2-40B4-BE49-F238E27FC236}">
                <a16:creationId xmlns:a16="http://schemas.microsoft.com/office/drawing/2014/main" id="{CCD5D19A-7BD7-BA46-BA14-F35AF54ED8FF}"/>
              </a:ext>
            </a:extLst>
          </p:cNvPr>
          <p:cNvSpPr txBox="1"/>
          <p:nvPr/>
        </p:nvSpPr>
        <p:spPr>
          <a:xfrm>
            <a:off x="1072569" y="3538719"/>
            <a:ext cx="941283" cy="400110"/>
          </a:xfrm>
          <a:prstGeom prst="rect">
            <a:avLst/>
          </a:prstGeom>
          <a:noFill/>
        </p:spPr>
        <p:txBody>
          <a:bodyPr wrap="none" rtlCol="0">
            <a:spAutoFit/>
          </a:bodyPr>
          <a:lstStyle/>
          <a:p>
            <a:pPr algn="l"/>
            <a:r>
              <a:rPr lang="x-none" sz="2000" dirty="0">
                <a:solidFill>
                  <a:srgbClr val="F66400"/>
                </a:solidFill>
              </a:rPr>
              <a:t>[pairs]</a:t>
            </a:r>
          </a:p>
        </p:txBody>
      </p:sp>
      <p:sp>
        <p:nvSpPr>
          <p:cNvPr id="50" name="CuadroTexto 49">
            <a:extLst>
              <a:ext uri="{FF2B5EF4-FFF2-40B4-BE49-F238E27FC236}">
                <a16:creationId xmlns:a16="http://schemas.microsoft.com/office/drawing/2014/main" id="{194F9E5C-CD7D-B746-8D5F-947FD2D2D6AE}"/>
              </a:ext>
            </a:extLst>
          </p:cNvPr>
          <p:cNvSpPr txBox="1"/>
          <p:nvPr/>
        </p:nvSpPr>
        <p:spPr>
          <a:xfrm>
            <a:off x="991204" y="3847504"/>
            <a:ext cx="862737" cy="400110"/>
          </a:xfrm>
          <a:prstGeom prst="rect">
            <a:avLst/>
          </a:prstGeom>
          <a:noFill/>
        </p:spPr>
        <p:txBody>
          <a:bodyPr wrap="none" rtlCol="0">
            <a:spAutoFit/>
          </a:bodyPr>
          <a:lstStyle/>
          <a:p>
            <a:pPr algn="l"/>
            <a:r>
              <a:rPr lang="x-none" sz="2000" dirty="0">
                <a:solidFill>
                  <a:srgbClr val="F66400"/>
                </a:solidFill>
              </a:rPr>
              <a:t>[pen]</a:t>
            </a:r>
          </a:p>
        </p:txBody>
      </p:sp>
      <p:sp>
        <p:nvSpPr>
          <p:cNvPr id="51" name="CuadroTexto 50">
            <a:extLst>
              <a:ext uri="{FF2B5EF4-FFF2-40B4-BE49-F238E27FC236}">
                <a16:creationId xmlns:a16="http://schemas.microsoft.com/office/drawing/2014/main" id="{2CE46A4B-B94F-E140-A651-24F558FCAE73}"/>
              </a:ext>
            </a:extLst>
          </p:cNvPr>
          <p:cNvSpPr txBox="1"/>
          <p:nvPr/>
        </p:nvSpPr>
        <p:spPr>
          <a:xfrm>
            <a:off x="6252173" y="3878422"/>
            <a:ext cx="1191352" cy="400110"/>
          </a:xfrm>
          <a:prstGeom prst="rect">
            <a:avLst/>
          </a:prstGeom>
          <a:noFill/>
        </p:spPr>
        <p:txBody>
          <a:bodyPr wrap="none" rtlCol="0">
            <a:spAutoFit/>
          </a:bodyPr>
          <a:lstStyle/>
          <a:p>
            <a:pPr algn="l"/>
            <a:r>
              <a:rPr lang="x-none" sz="2000" dirty="0">
                <a:solidFill>
                  <a:srgbClr val="F66400"/>
                </a:solidFill>
              </a:rPr>
              <a:t>[English]</a:t>
            </a:r>
          </a:p>
        </p:txBody>
      </p:sp>
      <p:sp>
        <p:nvSpPr>
          <p:cNvPr id="52" name="CuadroTexto 51">
            <a:extLst>
              <a:ext uri="{FF2B5EF4-FFF2-40B4-BE49-F238E27FC236}">
                <a16:creationId xmlns:a16="http://schemas.microsoft.com/office/drawing/2014/main" id="{33BF8F37-645B-CA47-AD14-A70B2E9F78D9}"/>
              </a:ext>
            </a:extLst>
          </p:cNvPr>
          <p:cNvSpPr txBox="1"/>
          <p:nvPr/>
        </p:nvSpPr>
        <p:spPr>
          <a:xfrm>
            <a:off x="2304615" y="4248424"/>
            <a:ext cx="1935564" cy="400110"/>
          </a:xfrm>
          <a:prstGeom prst="rect">
            <a:avLst/>
          </a:prstGeom>
          <a:noFill/>
        </p:spPr>
        <p:txBody>
          <a:bodyPr wrap="square" rtlCol="0">
            <a:spAutoFit/>
          </a:bodyPr>
          <a:lstStyle/>
          <a:p>
            <a:pPr algn="l"/>
            <a:r>
              <a:rPr lang="x-none" sz="2000" dirty="0">
                <a:solidFill>
                  <a:srgbClr val="F66400"/>
                </a:solidFill>
              </a:rPr>
              <a:t>[I understand]</a:t>
            </a:r>
          </a:p>
        </p:txBody>
      </p:sp>
      <p:sp>
        <p:nvSpPr>
          <p:cNvPr id="53" name="CuadroTexto 52">
            <a:extLst>
              <a:ext uri="{FF2B5EF4-FFF2-40B4-BE49-F238E27FC236}">
                <a16:creationId xmlns:a16="http://schemas.microsoft.com/office/drawing/2014/main" id="{E2CFC48B-0F67-7746-96CC-E8A35EC5C1D2}"/>
              </a:ext>
            </a:extLst>
          </p:cNvPr>
          <p:cNvSpPr txBox="1"/>
          <p:nvPr/>
        </p:nvSpPr>
        <p:spPr>
          <a:xfrm>
            <a:off x="5220382" y="4244344"/>
            <a:ext cx="998991" cy="400110"/>
          </a:xfrm>
          <a:prstGeom prst="rect">
            <a:avLst/>
          </a:prstGeom>
          <a:noFill/>
        </p:spPr>
        <p:txBody>
          <a:bodyPr wrap="none" rtlCol="0">
            <a:spAutoFit/>
          </a:bodyPr>
          <a:lstStyle/>
          <a:p>
            <a:pPr algn="l"/>
            <a:r>
              <a:rPr lang="x-none" sz="2000" dirty="0">
                <a:solidFill>
                  <a:srgbClr val="F66400"/>
                </a:solidFill>
              </a:rPr>
              <a:t>[word]</a:t>
            </a:r>
          </a:p>
        </p:txBody>
      </p:sp>
      <p:sp>
        <p:nvSpPr>
          <p:cNvPr id="54" name="CuadroTexto 53">
            <a:extLst>
              <a:ext uri="{FF2B5EF4-FFF2-40B4-BE49-F238E27FC236}">
                <a16:creationId xmlns:a16="http://schemas.microsoft.com/office/drawing/2014/main" id="{3DFF837F-48DD-3544-AFB0-6E9FF3480819}"/>
              </a:ext>
            </a:extLst>
          </p:cNvPr>
          <p:cNvSpPr txBox="1"/>
          <p:nvPr/>
        </p:nvSpPr>
        <p:spPr>
          <a:xfrm>
            <a:off x="1336157" y="4608881"/>
            <a:ext cx="1423788" cy="400110"/>
          </a:xfrm>
          <a:prstGeom prst="rect">
            <a:avLst/>
          </a:prstGeom>
          <a:noFill/>
        </p:spPr>
        <p:txBody>
          <a:bodyPr wrap="none" rtlCol="0">
            <a:spAutoFit/>
          </a:bodyPr>
          <a:lstStyle/>
          <a:p>
            <a:pPr algn="l"/>
            <a:r>
              <a:rPr lang="x-none" sz="2000" dirty="0">
                <a:solidFill>
                  <a:srgbClr val="F66400"/>
                </a:solidFill>
              </a:rPr>
              <a:t>[question]</a:t>
            </a:r>
          </a:p>
        </p:txBody>
      </p:sp>
      <p:sp>
        <p:nvSpPr>
          <p:cNvPr id="55" name="CuadroTexto 54">
            <a:extLst>
              <a:ext uri="{FF2B5EF4-FFF2-40B4-BE49-F238E27FC236}">
                <a16:creationId xmlns:a16="http://schemas.microsoft.com/office/drawing/2014/main" id="{ECB5A0D1-A7FB-1042-8F50-195C6FD8C673}"/>
              </a:ext>
            </a:extLst>
          </p:cNvPr>
          <p:cNvSpPr txBox="1"/>
          <p:nvPr/>
        </p:nvSpPr>
        <p:spPr>
          <a:xfrm>
            <a:off x="2356828" y="4994423"/>
            <a:ext cx="1338828" cy="400110"/>
          </a:xfrm>
          <a:prstGeom prst="rect">
            <a:avLst/>
          </a:prstGeom>
          <a:noFill/>
        </p:spPr>
        <p:txBody>
          <a:bodyPr wrap="none" rtlCol="0">
            <a:spAutoFit/>
          </a:bodyPr>
          <a:lstStyle/>
          <a:p>
            <a:pPr algn="l"/>
            <a:r>
              <a:rPr lang="x-none" sz="2000" dirty="0">
                <a:solidFill>
                  <a:srgbClr val="F66400"/>
                </a:solidFill>
              </a:rPr>
              <a:t>[science]</a:t>
            </a:r>
          </a:p>
        </p:txBody>
      </p:sp>
      <p:sp>
        <p:nvSpPr>
          <p:cNvPr id="56" name="CuadroTexto 55">
            <a:extLst>
              <a:ext uri="{FF2B5EF4-FFF2-40B4-BE49-F238E27FC236}">
                <a16:creationId xmlns:a16="http://schemas.microsoft.com/office/drawing/2014/main" id="{2541655E-2E3E-5F4F-8B12-393D8EBE531C}"/>
              </a:ext>
            </a:extLst>
          </p:cNvPr>
          <p:cNvSpPr txBox="1"/>
          <p:nvPr/>
        </p:nvSpPr>
        <p:spPr>
          <a:xfrm>
            <a:off x="1190605" y="5722208"/>
            <a:ext cx="970137" cy="400110"/>
          </a:xfrm>
          <a:prstGeom prst="rect">
            <a:avLst/>
          </a:prstGeom>
          <a:noFill/>
        </p:spPr>
        <p:txBody>
          <a:bodyPr wrap="none" rtlCol="0">
            <a:spAutoFit/>
          </a:bodyPr>
          <a:lstStyle/>
          <a:p>
            <a:pPr algn="l"/>
            <a:r>
              <a:rPr lang="x-none" sz="2000" dirty="0">
                <a:solidFill>
                  <a:srgbClr val="F66400"/>
                </a:solidFill>
              </a:rPr>
              <a:t>[sport]</a:t>
            </a:r>
          </a:p>
        </p:txBody>
      </p:sp>
      <p:sp>
        <p:nvSpPr>
          <p:cNvPr id="57" name="CuadroTexto 56">
            <a:extLst>
              <a:ext uri="{FF2B5EF4-FFF2-40B4-BE49-F238E27FC236}">
                <a16:creationId xmlns:a16="http://schemas.microsoft.com/office/drawing/2014/main" id="{F047392A-676B-5D4D-A1B4-FAB256647BC7}"/>
              </a:ext>
            </a:extLst>
          </p:cNvPr>
          <p:cNvSpPr txBox="1"/>
          <p:nvPr/>
        </p:nvSpPr>
        <p:spPr>
          <a:xfrm>
            <a:off x="5656558" y="5722642"/>
            <a:ext cx="1125629" cy="400110"/>
          </a:xfrm>
          <a:prstGeom prst="rect">
            <a:avLst/>
          </a:prstGeom>
          <a:noFill/>
        </p:spPr>
        <p:txBody>
          <a:bodyPr wrap="none" rtlCol="0">
            <a:spAutoFit/>
          </a:bodyPr>
          <a:lstStyle/>
          <a:p>
            <a:pPr algn="l"/>
            <a:r>
              <a:rPr lang="x-none" sz="2000" dirty="0">
                <a:solidFill>
                  <a:srgbClr val="F66400"/>
                </a:solidFill>
              </a:rPr>
              <a:t>[strong]</a:t>
            </a:r>
          </a:p>
        </p:txBody>
      </p:sp>
      <p:sp>
        <p:nvSpPr>
          <p:cNvPr id="58" name="CuadroTexto 57">
            <a:extLst>
              <a:ext uri="{FF2B5EF4-FFF2-40B4-BE49-F238E27FC236}">
                <a16:creationId xmlns:a16="http://schemas.microsoft.com/office/drawing/2014/main" id="{0E8AD449-7E3E-734F-8082-4FCD86F6391C}"/>
              </a:ext>
            </a:extLst>
          </p:cNvPr>
          <p:cNvSpPr txBox="1"/>
          <p:nvPr/>
        </p:nvSpPr>
        <p:spPr>
          <a:xfrm>
            <a:off x="1490139" y="2410246"/>
            <a:ext cx="1356829" cy="430887"/>
          </a:xfrm>
          <a:prstGeom prst="rect">
            <a:avLst/>
          </a:prstGeom>
          <a:solidFill>
            <a:srgbClr val="FBF0D5"/>
          </a:solidFill>
        </p:spPr>
        <p:txBody>
          <a:bodyPr wrap="square" rtlCol="0">
            <a:spAutoFit/>
          </a:bodyPr>
          <a:lstStyle/>
          <a:p>
            <a:pPr algn="ctr"/>
            <a:r>
              <a:rPr lang="x-none" sz="2200" b="1" dirty="0">
                <a:solidFill>
                  <a:srgbClr val="002060"/>
                </a:solidFill>
              </a:rPr>
              <a:t>escuela</a:t>
            </a:r>
          </a:p>
        </p:txBody>
      </p:sp>
      <p:sp>
        <p:nvSpPr>
          <p:cNvPr id="59" name="CuadroTexto 58">
            <a:extLst>
              <a:ext uri="{FF2B5EF4-FFF2-40B4-BE49-F238E27FC236}">
                <a16:creationId xmlns:a16="http://schemas.microsoft.com/office/drawing/2014/main" id="{482A77FB-E1F3-F244-AA1B-D1BEFD666E4C}"/>
              </a:ext>
            </a:extLst>
          </p:cNvPr>
          <p:cNvSpPr txBox="1"/>
          <p:nvPr/>
        </p:nvSpPr>
        <p:spPr>
          <a:xfrm>
            <a:off x="498780" y="2796058"/>
            <a:ext cx="1030639" cy="430887"/>
          </a:xfrm>
          <a:prstGeom prst="rect">
            <a:avLst/>
          </a:prstGeom>
          <a:solidFill>
            <a:srgbClr val="FBF0D5"/>
          </a:solidFill>
        </p:spPr>
        <p:txBody>
          <a:bodyPr wrap="square" rtlCol="0">
            <a:spAutoFit/>
          </a:bodyPr>
          <a:lstStyle/>
          <a:p>
            <a:pPr algn="ctr"/>
            <a:r>
              <a:rPr lang="x-none" sz="2200" b="1" dirty="0">
                <a:solidFill>
                  <a:srgbClr val="002060"/>
                </a:solidFill>
              </a:rPr>
              <a:t>tareas</a:t>
            </a:r>
          </a:p>
        </p:txBody>
      </p:sp>
      <p:sp>
        <p:nvSpPr>
          <p:cNvPr id="60" name="CuadroTexto 59">
            <a:extLst>
              <a:ext uri="{FF2B5EF4-FFF2-40B4-BE49-F238E27FC236}">
                <a16:creationId xmlns:a16="http://schemas.microsoft.com/office/drawing/2014/main" id="{E2E84FCE-E043-4A45-807C-C0A233970EE6}"/>
              </a:ext>
            </a:extLst>
          </p:cNvPr>
          <p:cNvSpPr txBox="1"/>
          <p:nvPr/>
        </p:nvSpPr>
        <p:spPr>
          <a:xfrm>
            <a:off x="856023" y="3178520"/>
            <a:ext cx="1249449" cy="430887"/>
          </a:xfrm>
          <a:prstGeom prst="rect">
            <a:avLst/>
          </a:prstGeom>
          <a:solidFill>
            <a:srgbClr val="FBF0D5"/>
          </a:solidFill>
        </p:spPr>
        <p:txBody>
          <a:bodyPr wrap="square" rtlCol="0">
            <a:spAutoFit/>
          </a:bodyPr>
          <a:lstStyle/>
          <a:p>
            <a:pPr algn="ctr"/>
            <a:r>
              <a:rPr lang="x-none" sz="2200" b="1" dirty="0">
                <a:solidFill>
                  <a:srgbClr val="002060"/>
                </a:solidFill>
              </a:rPr>
              <a:t>silencio</a:t>
            </a:r>
          </a:p>
        </p:txBody>
      </p:sp>
      <p:sp>
        <p:nvSpPr>
          <p:cNvPr id="61" name="CuadroTexto 60">
            <a:extLst>
              <a:ext uri="{FF2B5EF4-FFF2-40B4-BE49-F238E27FC236}">
                <a16:creationId xmlns:a16="http://schemas.microsoft.com/office/drawing/2014/main" id="{E2F65CD7-5F7D-4C4F-AB71-8DB0F6E6E8CE}"/>
              </a:ext>
            </a:extLst>
          </p:cNvPr>
          <p:cNvSpPr txBox="1"/>
          <p:nvPr/>
        </p:nvSpPr>
        <p:spPr>
          <a:xfrm>
            <a:off x="897473" y="3507942"/>
            <a:ext cx="1291474" cy="430887"/>
          </a:xfrm>
          <a:prstGeom prst="rect">
            <a:avLst/>
          </a:prstGeom>
          <a:solidFill>
            <a:srgbClr val="FBF0D5"/>
          </a:solidFill>
        </p:spPr>
        <p:txBody>
          <a:bodyPr wrap="square" rtlCol="0">
            <a:spAutoFit/>
          </a:bodyPr>
          <a:lstStyle/>
          <a:p>
            <a:pPr algn="ctr"/>
            <a:r>
              <a:rPr lang="x-none" sz="2200" b="1" dirty="0">
                <a:solidFill>
                  <a:srgbClr val="002060"/>
                </a:solidFill>
              </a:rPr>
              <a:t>parejas</a:t>
            </a:r>
          </a:p>
        </p:txBody>
      </p:sp>
      <p:sp>
        <p:nvSpPr>
          <p:cNvPr id="62" name="CuadroTexto 61">
            <a:extLst>
              <a:ext uri="{FF2B5EF4-FFF2-40B4-BE49-F238E27FC236}">
                <a16:creationId xmlns:a16="http://schemas.microsoft.com/office/drawing/2014/main" id="{1440127C-9564-AB4C-9A8D-B5CD8AB2E18B}"/>
              </a:ext>
            </a:extLst>
          </p:cNvPr>
          <p:cNvSpPr txBox="1"/>
          <p:nvPr/>
        </p:nvSpPr>
        <p:spPr>
          <a:xfrm>
            <a:off x="752325" y="3890951"/>
            <a:ext cx="1396805" cy="430887"/>
          </a:xfrm>
          <a:prstGeom prst="rect">
            <a:avLst/>
          </a:prstGeom>
          <a:solidFill>
            <a:srgbClr val="FBF0D5"/>
          </a:solidFill>
        </p:spPr>
        <p:txBody>
          <a:bodyPr wrap="square" rtlCol="0">
            <a:spAutoFit/>
          </a:bodyPr>
          <a:lstStyle/>
          <a:p>
            <a:pPr algn="ctr"/>
            <a:r>
              <a:rPr lang="x-none" sz="2200" b="1" dirty="0">
                <a:solidFill>
                  <a:srgbClr val="002060"/>
                </a:solidFill>
              </a:rPr>
              <a:t>bolígrafo</a:t>
            </a:r>
          </a:p>
        </p:txBody>
      </p:sp>
      <p:sp>
        <p:nvSpPr>
          <p:cNvPr id="63" name="CuadroTexto 62">
            <a:extLst>
              <a:ext uri="{FF2B5EF4-FFF2-40B4-BE49-F238E27FC236}">
                <a16:creationId xmlns:a16="http://schemas.microsoft.com/office/drawing/2014/main" id="{D0E6ABE9-18A9-BA46-9C62-21CBFC400CFB}"/>
              </a:ext>
            </a:extLst>
          </p:cNvPr>
          <p:cNvSpPr txBox="1"/>
          <p:nvPr/>
        </p:nvSpPr>
        <p:spPr>
          <a:xfrm>
            <a:off x="6212356" y="3890951"/>
            <a:ext cx="1222431" cy="430887"/>
          </a:xfrm>
          <a:prstGeom prst="rect">
            <a:avLst/>
          </a:prstGeom>
          <a:solidFill>
            <a:srgbClr val="FBF0D5"/>
          </a:solidFill>
        </p:spPr>
        <p:txBody>
          <a:bodyPr wrap="square" rtlCol="0">
            <a:spAutoFit/>
          </a:bodyPr>
          <a:lstStyle/>
          <a:p>
            <a:pPr algn="ctr"/>
            <a:r>
              <a:rPr lang="x-none" sz="2200" b="1" dirty="0">
                <a:solidFill>
                  <a:srgbClr val="002060"/>
                </a:solidFill>
              </a:rPr>
              <a:t>inglés</a:t>
            </a:r>
          </a:p>
        </p:txBody>
      </p:sp>
      <p:sp>
        <p:nvSpPr>
          <p:cNvPr id="64" name="CuadroTexto 63">
            <a:extLst>
              <a:ext uri="{FF2B5EF4-FFF2-40B4-BE49-F238E27FC236}">
                <a16:creationId xmlns:a16="http://schemas.microsoft.com/office/drawing/2014/main" id="{F47F6612-E097-E240-8890-B7AB867A0902}"/>
              </a:ext>
            </a:extLst>
          </p:cNvPr>
          <p:cNvSpPr txBox="1"/>
          <p:nvPr/>
        </p:nvSpPr>
        <p:spPr>
          <a:xfrm>
            <a:off x="2417230" y="4262201"/>
            <a:ext cx="1731508" cy="430887"/>
          </a:xfrm>
          <a:prstGeom prst="rect">
            <a:avLst/>
          </a:prstGeom>
          <a:solidFill>
            <a:srgbClr val="FBF0D5"/>
          </a:solidFill>
        </p:spPr>
        <p:txBody>
          <a:bodyPr wrap="square" rtlCol="0">
            <a:spAutoFit/>
          </a:bodyPr>
          <a:lstStyle/>
          <a:p>
            <a:pPr algn="ctr"/>
            <a:r>
              <a:rPr lang="x-none" sz="2200" b="1" dirty="0">
                <a:solidFill>
                  <a:srgbClr val="002060"/>
                </a:solidFill>
              </a:rPr>
              <a:t>entiendo</a:t>
            </a:r>
          </a:p>
        </p:txBody>
      </p:sp>
      <p:sp>
        <p:nvSpPr>
          <p:cNvPr id="65" name="CuadroTexto 64">
            <a:extLst>
              <a:ext uri="{FF2B5EF4-FFF2-40B4-BE49-F238E27FC236}">
                <a16:creationId xmlns:a16="http://schemas.microsoft.com/office/drawing/2014/main" id="{E2D28E3C-61D9-5E4B-BA5C-3346C0A1D046}"/>
              </a:ext>
            </a:extLst>
          </p:cNvPr>
          <p:cNvSpPr txBox="1"/>
          <p:nvPr/>
        </p:nvSpPr>
        <p:spPr>
          <a:xfrm>
            <a:off x="5083122" y="4262201"/>
            <a:ext cx="1270592" cy="430887"/>
          </a:xfrm>
          <a:prstGeom prst="rect">
            <a:avLst/>
          </a:prstGeom>
          <a:solidFill>
            <a:srgbClr val="FBF0D5"/>
          </a:solidFill>
        </p:spPr>
        <p:txBody>
          <a:bodyPr wrap="square" rtlCol="0">
            <a:spAutoFit/>
          </a:bodyPr>
          <a:lstStyle/>
          <a:p>
            <a:pPr algn="ctr"/>
            <a:r>
              <a:rPr lang="x-none" sz="2200" b="1" dirty="0">
                <a:solidFill>
                  <a:srgbClr val="002060"/>
                </a:solidFill>
              </a:rPr>
              <a:t>palabra</a:t>
            </a:r>
          </a:p>
        </p:txBody>
      </p:sp>
      <p:sp>
        <p:nvSpPr>
          <p:cNvPr id="66" name="CuadroTexto 65">
            <a:extLst>
              <a:ext uri="{FF2B5EF4-FFF2-40B4-BE49-F238E27FC236}">
                <a16:creationId xmlns:a16="http://schemas.microsoft.com/office/drawing/2014/main" id="{DD219F81-2838-3F47-98CB-6EC04808E3FF}"/>
              </a:ext>
            </a:extLst>
          </p:cNvPr>
          <p:cNvSpPr txBox="1"/>
          <p:nvPr/>
        </p:nvSpPr>
        <p:spPr>
          <a:xfrm>
            <a:off x="1318211" y="4615271"/>
            <a:ext cx="1429467" cy="430887"/>
          </a:xfrm>
          <a:prstGeom prst="rect">
            <a:avLst/>
          </a:prstGeom>
          <a:solidFill>
            <a:srgbClr val="FBF0D5"/>
          </a:solidFill>
        </p:spPr>
        <p:txBody>
          <a:bodyPr wrap="square" rtlCol="0">
            <a:spAutoFit/>
          </a:bodyPr>
          <a:lstStyle/>
          <a:p>
            <a:pPr algn="ctr"/>
            <a:r>
              <a:rPr lang="x-none" sz="2200" b="1" dirty="0">
                <a:solidFill>
                  <a:srgbClr val="002060"/>
                </a:solidFill>
              </a:rPr>
              <a:t>pregunta</a:t>
            </a:r>
          </a:p>
        </p:txBody>
      </p:sp>
      <p:sp>
        <p:nvSpPr>
          <p:cNvPr id="67" name="CuadroTexto 66">
            <a:extLst>
              <a:ext uri="{FF2B5EF4-FFF2-40B4-BE49-F238E27FC236}">
                <a16:creationId xmlns:a16="http://schemas.microsoft.com/office/drawing/2014/main" id="{CE7EAAB9-9228-1142-8473-0E39B1297601}"/>
              </a:ext>
            </a:extLst>
          </p:cNvPr>
          <p:cNvSpPr txBox="1"/>
          <p:nvPr/>
        </p:nvSpPr>
        <p:spPr>
          <a:xfrm>
            <a:off x="2411853" y="5005193"/>
            <a:ext cx="1228778" cy="430887"/>
          </a:xfrm>
          <a:prstGeom prst="rect">
            <a:avLst/>
          </a:prstGeom>
          <a:solidFill>
            <a:srgbClr val="FBF0D5"/>
          </a:solidFill>
        </p:spPr>
        <p:txBody>
          <a:bodyPr wrap="square" rtlCol="0">
            <a:spAutoFit/>
          </a:bodyPr>
          <a:lstStyle/>
          <a:p>
            <a:pPr algn="ctr"/>
            <a:r>
              <a:rPr lang="x-none" sz="2200" b="1" dirty="0">
                <a:solidFill>
                  <a:srgbClr val="002060"/>
                </a:solidFill>
              </a:rPr>
              <a:t>ciencia</a:t>
            </a:r>
          </a:p>
        </p:txBody>
      </p:sp>
      <p:sp>
        <p:nvSpPr>
          <p:cNvPr id="68" name="CuadroTexto 67">
            <a:extLst>
              <a:ext uri="{FF2B5EF4-FFF2-40B4-BE49-F238E27FC236}">
                <a16:creationId xmlns:a16="http://schemas.microsoft.com/office/drawing/2014/main" id="{B411B661-173F-C845-BD59-1475B65447B8}"/>
              </a:ext>
            </a:extLst>
          </p:cNvPr>
          <p:cNvSpPr txBox="1"/>
          <p:nvPr/>
        </p:nvSpPr>
        <p:spPr>
          <a:xfrm>
            <a:off x="991204" y="5742909"/>
            <a:ext cx="1313410" cy="430887"/>
          </a:xfrm>
          <a:prstGeom prst="rect">
            <a:avLst/>
          </a:prstGeom>
          <a:solidFill>
            <a:srgbClr val="FBF0D5"/>
          </a:solidFill>
        </p:spPr>
        <p:txBody>
          <a:bodyPr wrap="square" rtlCol="0">
            <a:spAutoFit/>
          </a:bodyPr>
          <a:lstStyle/>
          <a:p>
            <a:pPr algn="ctr"/>
            <a:r>
              <a:rPr lang="x-none" sz="2200" b="1" dirty="0">
                <a:solidFill>
                  <a:srgbClr val="002060"/>
                </a:solidFill>
              </a:rPr>
              <a:t>deporte</a:t>
            </a:r>
          </a:p>
        </p:txBody>
      </p:sp>
      <p:sp>
        <p:nvSpPr>
          <p:cNvPr id="69" name="CuadroTexto 68">
            <a:extLst>
              <a:ext uri="{FF2B5EF4-FFF2-40B4-BE49-F238E27FC236}">
                <a16:creationId xmlns:a16="http://schemas.microsoft.com/office/drawing/2014/main" id="{6B78D0CF-5DC9-454D-9826-0C65E1FFA777}"/>
              </a:ext>
            </a:extLst>
          </p:cNvPr>
          <p:cNvSpPr txBox="1"/>
          <p:nvPr/>
        </p:nvSpPr>
        <p:spPr>
          <a:xfrm>
            <a:off x="5525006" y="5732423"/>
            <a:ext cx="1215774" cy="430887"/>
          </a:xfrm>
          <a:prstGeom prst="rect">
            <a:avLst/>
          </a:prstGeom>
          <a:solidFill>
            <a:srgbClr val="FBF0D5"/>
          </a:solidFill>
        </p:spPr>
        <p:txBody>
          <a:bodyPr wrap="square" rtlCol="0">
            <a:spAutoFit/>
          </a:bodyPr>
          <a:lstStyle/>
          <a:p>
            <a:pPr algn="ctr"/>
            <a:r>
              <a:rPr lang="x-none" sz="2200" b="1" dirty="0">
                <a:solidFill>
                  <a:srgbClr val="002060"/>
                </a:solidFill>
              </a:rPr>
              <a:t>fuerte</a:t>
            </a:r>
          </a:p>
        </p:txBody>
      </p:sp>
      <p:sp>
        <p:nvSpPr>
          <p:cNvPr id="3" name="Rounded Rectangle 2"/>
          <p:cNvSpPr/>
          <p:nvPr/>
        </p:nvSpPr>
        <p:spPr>
          <a:xfrm>
            <a:off x="7011596" y="295716"/>
            <a:ext cx="3096933" cy="48706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2060"/>
                </a:solidFill>
              </a:rPr>
              <a:t>* </a:t>
            </a:r>
            <a:r>
              <a:rPr lang="en-US" sz="2000" dirty="0" err="1">
                <a:solidFill>
                  <a:srgbClr val="002060"/>
                </a:solidFill>
              </a:rPr>
              <a:t>comprueba</a:t>
            </a:r>
            <a:r>
              <a:rPr lang="en-US" sz="2000" dirty="0">
                <a:solidFill>
                  <a:srgbClr val="002060"/>
                </a:solidFill>
              </a:rPr>
              <a:t> =  check</a:t>
            </a:r>
          </a:p>
        </p:txBody>
      </p:sp>
      <p:pic>
        <p:nvPicPr>
          <p:cNvPr id="7" name="Slide 4 Lucía.wav" descr="Slide 4 Lucía.wav">
            <a:hlinkClick r:id="" action="ppaction://media"/>
            <a:extLst>
              <a:ext uri="{FF2B5EF4-FFF2-40B4-BE49-F238E27FC236}">
                <a16:creationId xmlns:a16="http://schemas.microsoft.com/office/drawing/2014/main" id="{B4F97835-F3FB-8148-8731-EA583E35983F}"/>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blip>
          <a:stretch>
            <a:fillRect/>
          </a:stretch>
        </p:blipFill>
        <p:spPr>
          <a:xfrm>
            <a:off x="8153662" y="2665264"/>
            <a:ext cx="812800" cy="812800"/>
          </a:xfrm>
          <a:prstGeom prst="rect">
            <a:avLst/>
          </a:prstGeom>
        </p:spPr>
      </p:pic>
    </p:spTree>
    <p:extLst>
      <p:ext uri="{BB962C8B-B14F-4D97-AF65-F5344CB8AC3E}">
        <p14:creationId xmlns:p14="http://schemas.microsoft.com/office/powerpoint/2010/main" val="14750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7"/>
                </p:tgtEl>
              </p:cMediaNode>
            </p:audio>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09680" y="2551529"/>
            <a:ext cx="9853249" cy="461665"/>
          </a:xfrm>
          <a:prstGeom prst="rect">
            <a:avLst/>
          </a:prstGeom>
          <a:noFill/>
        </p:spPr>
        <p:txBody>
          <a:bodyPr wrap="square" rtlCol="0">
            <a:spAutoFit/>
          </a:bodyPr>
          <a:lstStyle/>
          <a:p>
            <a:r>
              <a:rPr lang="en-GB" sz="2400">
                <a:solidFill>
                  <a:schemeClr val="accent5">
                    <a:lumMod val="50000"/>
                  </a:schemeClr>
                </a:solidFill>
              </a:rPr>
              <a:t>To mean </a:t>
            </a:r>
            <a:r>
              <a:rPr lang="en-GB" sz="2400" b="1">
                <a:solidFill>
                  <a:srgbClr val="002060"/>
                </a:solidFill>
              </a:rPr>
              <a:t>‘they’ </a:t>
            </a:r>
            <a:r>
              <a:rPr lang="en-GB" sz="2400">
                <a:solidFill>
                  <a:srgbClr val="002060"/>
                </a:solidFill>
              </a:rPr>
              <a:t>with an </a:t>
            </a:r>
            <a:r>
              <a:rPr lang="en-GB" sz="2400" b="1">
                <a:solidFill>
                  <a:srgbClr val="002060"/>
                </a:solidFill>
              </a:rPr>
              <a:t>–ar verb,</a:t>
            </a:r>
            <a:r>
              <a:rPr lang="en-GB" sz="2400">
                <a:solidFill>
                  <a:srgbClr val="002060"/>
                </a:solidFill>
              </a:rPr>
              <a:t> use the verb ending ____. </a:t>
            </a:r>
            <a:endParaRPr lang="en-GB" sz="2400" dirty="0">
              <a:solidFill>
                <a:schemeClr val="accent5">
                  <a:lumMod val="50000"/>
                </a:schemeClr>
              </a:solidFill>
            </a:endParaRPr>
          </a:p>
        </p:txBody>
      </p:sp>
      <p:sp>
        <p:nvSpPr>
          <p:cNvPr id="14" name="TextBox 13"/>
          <p:cNvSpPr txBox="1"/>
          <p:nvPr/>
        </p:nvSpPr>
        <p:spPr>
          <a:xfrm>
            <a:off x="309680" y="3767523"/>
            <a:ext cx="11547232" cy="461665"/>
          </a:xfrm>
          <a:prstGeom prst="rect">
            <a:avLst/>
          </a:prstGeom>
          <a:noFill/>
        </p:spPr>
        <p:txBody>
          <a:bodyPr wrap="square" rtlCol="0">
            <a:spAutoFit/>
          </a:bodyPr>
          <a:lstStyle/>
          <a:p>
            <a:r>
              <a:rPr lang="en-GB" sz="2400">
                <a:solidFill>
                  <a:schemeClr val="accent5">
                    <a:lumMod val="50000"/>
                  </a:schemeClr>
                </a:solidFill>
              </a:rPr>
              <a:t>To mean ‘</a:t>
            </a:r>
            <a:r>
              <a:rPr lang="en-GB" sz="2400" b="1">
                <a:solidFill>
                  <a:srgbClr val="002060"/>
                </a:solidFill>
              </a:rPr>
              <a:t>s/he’ </a:t>
            </a:r>
            <a:r>
              <a:rPr lang="en-GB" sz="2400">
                <a:solidFill>
                  <a:srgbClr val="002060"/>
                </a:solidFill>
              </a:rPr>
              <a:t>or ‘</a:t>
            </a:r>
            <a:r>
              <a:rPr lang="en-GB" sz="2400" b="1">
                <a:solidFill>
                  <a:srgbClr val="002060"/>
                </a:solidFill>
              </a:rPr>
              <a:t>it’ </a:t>
            </a:r>
            <a:r>
              <a:rPr lang="en-GB" sz="2400">
                <a:solidFill>
                  <a:srgbClr val="002060"/>
                </a:solidFill>
              </a:rPr>
              <a:t>with an </a:t>
            </a:r>
            <a:r>
              <a:rPr lang="en-GB" sz="2400" b="1">
                <a:solidFill>
                  <a:srgbClr val="002060"/>
                </a:solidFill>
              </a:rPr>
              <a:t>–er or –ir verb,</a:t>
            </a:r>
            <a:r>
              <a:rPr lang="en-GB" sz="2400">
                <a:solidFill>
                  <a:srgbClr val="002060"/>
                </a:solidFill>
              </a:rPr>
              <a:t> use the verb ending ____. </a:t>
            </a:r>
            <a:endParaRPr lang="en-GB" sz="2400" dirty="0">
              <a:solidFill>
                <a:schemeClr val="accent5">
                  <a:lumMod val="50000"/>
                </a:schemeClr>
              </a:solidFill>
            </a:endParaRPr>
          </a:p>
        </p:txBody>
      </p:sp>
      <p:sp>
        <p:nvSpPr>
          <p:cNvPr id="11" name="TextBox 10"/>
          <p:cNvSpPr txBox="1"/>
          <p:nvPr/>
        </p:nvSpPr>
        <p:spPr>
          <a:xfrm>
            <a:off x="322382" y="1328421"/>
            <a:ext cx="11869618" cy="461665"/>
          </a:xfrm>
          <a:prstGeom prst="rect">
            <a:avLst/>
          </a:prstGeom>
          <a:noFill/>
        </p:spPr>
        <p:txBody>
          <a:bodyPr wrap="square" rtlCol="0">
            <a:spAutoFit/>
          </a:bodyPr>
          <a:lstStyle/>
          <a:p>
            <a:r>
              <a:rPr lang="en-GB" sz="2400">
                <a:solidFill>
                  <a:schemeClr val="accent5">
                    <a:lumMod val="50000"/>
                  </a:schemeClr>
                </a:solidFill>
              </a:rPr>
              <a:t>To mean ‘</a:t>
            </a:r>
            <a:r>
              <a:rPr lang="en-GB" sz="2400" b="1">
                <a:solidFill>
                  <a:srgbClr val="002060"/>
                </a:solidFill>
              </a:rPr>
              <a:t>s/he’ </a:t>
            </a:r>
            <a:r>
              <a:rPr lang="en-GB" sz="2400">
                <a:solidFill>
                  <a:srgbClr val="002060"/>
                </a:solidFill>
              </a:rPr>
              <a:t>or ‘</a:t>
            </a:r>
            <a:r>
              <a:rPr lang="en-GB" sz="2400" b="1">
                <a:solidFill>
                  <a:srgbClr val="002060"/>
                </a:solidFill>
              </a:rPr>
              <a:t>it’ </a:t>
            </a:r>
            <a:r>
              <a:rPr lang="en-GB" sz="2400">
                <a:solidFill>
                  <a:srgbClr val="002060"/>
                </a:solidFill>
              </a:rPr>
              <a:t>with an </a:t>
            </a:r>
            <a:r>
              <a:rPr lang="en-GB" sz="2400" b="1">
                <a:solidFill>
                  <a:srgbClr val="002060"/>
                </a:solidFill>
              </a:rPr>
              <a:t>–ar verb,</a:t>
            </a:r>
            <a:r>
              <a:rPr lang="en-GB" sz="2400">
                <a:solidFill>
                  <a:srgbClr val="002060"/>
                </a:solidFill>
              </a:rPr>
              <a:t> use the verb ending ____. </a:t>
            </a:r>
            <a:endParaRPr lang="en-GB" sz="2400" dirty="0">
              <a:solidFill>
                <a:schemeClr val="accent5">
                  <a:lumMod val="50000"/>
                </a:schemeClr>
              </a:solidFill>
            </a:endParaRPr>
          </a:p>
        </p:txBody>
      </p:sp>
      <p:sp>
        <p:nvSpPr>
          <p:cNvPr id="13" name="TextBox 12"/>
          <p:cNvSpPr txBox="1"/>
          <p:nvPr/>
        </p:nvSpPr>
        <p:spPr>
          <a:xfrm>
            <a:off x="305366" y="4973796"/>
            <a:ext cx="10493814" cy="461665"/>
          </a:xfrm>
          <a:prstGeom prst="rect">
            <a:avLst/>
          </a:prstGeom>
          <a:noFill/>
        </p:spPr>
        <p:txBody>
          <a:bodyPr wrap="square" rtlCol="0">
            <a:spAutoFit/>
          </a:bodyPr>
          <a:lstStyle/>
          <a:p>
            <a:r>
              <a:rPr lang="en-GB" sz="2400">
                <a:solidFill>
                  <a:schemeClr val="accent5">
                    <a:lumMod val="50000"/>
                  </a:schemeClr>
                </a:solidFill>
              </a:rPr>
              <a:t>To mean ‘</a:t>
            </a:r>
            <a:r>
              <a:rPr lang="en-GB" sz="2400" b="1">
                <a:solidFill>
                  <a:srgbClr val="002060"/>
                </a:solidFill>
              </a:rPr>
              <a:t>they’ </a:t>
            </a:r>
            <a:r>
              <a:rPr lang="en-GB" sz="2400">
                <a:solidFill>
                  <a:srgbClr val="002060"/>
                </a:solidFill>
              </a:rPr>
              <a:t>with an </a:t>
            </a:r>
            <a:r>
              <a:rPr lang="en-GB" sz="2400" b="1">
                <a:solidFill>
                  <a:srgbClr val="002060"/>
                </a:solidFill>
              </a:rPr>
              <a:t>–er or –ir verb </a:t>
            </a:r>
            <a:r>
              <a:rPr lang="en-GB" sz="2400">
                <a:solidFill>
                  <a:srgbClr val="002060"/>
                </a:solidFill>
              </a:rPr>
              <a:t>use the verb ending ____. </a:t>
            </a:r>
            <a:endParaRPr lang="en-GB" sz="2400" dirty="0">
              <a:solidFill>
                <a:schemeClr val="accent5">
                  <a:lumMod val="50000"/>
                </a:schemeClr>
              </a:solidFill>
            </a:endParaRPr>
          </a:p>
        </p:txBody>
      </p:sp>
      <p:sp>
        <p:nvSpPr>
          <p:cNvPr id="6" name="CuadroTexto 11">
            <a:extLst>
              <a:ext uri="{FF2B5EF4-FFF2-40B4-BE49-F238E27FC236}">
                <a16:creationId xmlns:a16="http://schemas.microsoft.com/office/drawing/2014/main" id="{846318A9-6E21-6743-B62E-1018563ACB6C}"/>
              </a:ext>
            </a:extLst>
          </p:cNvPr>
          <p:cNvSpPr txBox="1"/>
          <p:nvPr/>
        </p:nvSpPr>
        <p:spPr>
          <a:xfrm>
            <a:off x="9139686" y="1322504"/>
            <a:ext cx="518091" cy="461665"/>
          </a:xfrm>
          <a:prstGeom prst="rect">
            <a:avLst/>
          </a:prstGeom>
          <a:noFill/>
        </p:spPr>
        <p:txBody>
          <a:bodyPr wrap="none" rtlCol="0">
            <a:spAutoFit/>
          </a:bodyPr>
          <a:lstStyle/>
          <a:p>
            <a:pPr algn="l"/>
            <a:r>
              <a:rPr lang="x-none" sz="2400" b="1" dirty="0">
                <a:solidFill>
                  <a:srgbClr val="F66400"/>
                </a:solidFill>
              </a:rPr>
              <a:t>-a</a:t>
            </a:r>
          </a:p>
        </p:txBody>
      </p:sp>
      <p:sp>
        <p:nvSpPr>
          <p:cNvPr id="7" name="CuadroTexto 31">
            <a:extLst>
              <a:ext uri="{FF2B5EF4-FFF2-40B4-BE49-F238E27FC236}">
                <a16:creationId xmlns:a16="http://schemas.microsoft.com/office/drawing/2014/main" id="{F651C53F-4468-6D41-A212-7271C8F64BB3}"/>
              </a:ext>
            </a:extLst>
          </p:cNvPr>
          <p:cNvSpPr txBox="1"/>
          <p:nvPr/>
        </p:nvSpPr>
        <p:spPr>
          <a:xfrm>
            <a:off x="8217370" y="2551528"/>
            <a:ext cx="702436" cy="461665"/>
          </a:xfrm>
          <a:prstGeom prst="rect">
            <a:avLst/>
          </a:prstGeom>
          <a:noFill/>
        </p:spPr>
        <p:txBody>
          <a:bodyPr wrap="none" rtlCol="0">
            <a:spAutoFit/>
          </a:bodyPr>
          <a:lstStyle/>
          <a:p>
            <a:pPr algn="l"/>
            <a:r>
              <a:rPr lang="x-none" sz="2400" b="1" dirty="0">
                <a:solidFill>
                  <a:srgbClr val="F66400"/>
                </a:solidFill>
              </a:rPr>
              <a:t>-an</a:t>
            </a:r>
          </a:p>
        </p:txBody>
      </p:sp>
      <p:sp>
        <p:nvSpPr>
          <p:cNvPr id="8" name="CuadroTexto 32">
            <a:extLst>
              <a:ext uri="{FF2B5EF4-FFF2-40B4-BE49-F238E27FC236}">
                <a16:creationId xmlns:a16="http://schemas.microsoft.com/office/drawing/2014/main" id="{43B71E74-6014-C54A-86BF-A37760573A00}"/>
              </a:ext>
            </a:extLst>
          </p:cNvPr>
          <p:cNvSpPr txBox="1"/>
          <p:nvPr/>
        </p:nvSpPr>
        <p:spPr>
          <a:xfrm>
            <a:off x="9902775" y="3735386"/>
            <a:ext cx="511679" cy="461665"/>
          </a:xfrm>
          <a:prstGeom prst="rect">
            <a:avLst/>
          </a:prstGeom>
          <a:noFill/>
        </p:spPr>
        <p:txBody>
          <a:bodyPr wrap="none" rtlCol="0">
            <a:spAutoFit/>
          </a:bodyPr>
          <a:lstStyle/>
          <a:p>
            <a:pPr algn="l"/>
            <a:r>
              <a:rPr lang="x-none" sz="2400" b="1" dirty="0">
                <a:solidFill>
                  <a:srgbClr val="F66400"/>
                </a:solidFill>
              </a:rPr>
              <a:t>-e</a:t>
            </a:r>
          </a:p>
        </p:txBody>
      </p:sp>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23549" y="-3059"/>
            <a:ext cx="10515600" cy="1325563"/>
          </a:xfrm>
        </p:spPr>
        <p:txBody>
          <a:bodyPr>
            <a:normAutofit/>
          </a:bodyPr>
          <a:lstStyle/>
          <a:p>
            <a:r>
              <a:rPr lang="en-GB" sz="2400" b="1">
                <a:solidFill>
                  <a:schemeClr val="bg1"/>
                </a:solidFill>
              </a:rPr>
              <a:t>Saying what people do</a:t>
            </a:r>
            <a:br>
              <a:rPr lang="en-GB" sz="2400" b="1">
                <a:solidFill>
                  <a:schemeClr val="bg1"/>
                </a:solidFill>
              </a:rPr>
            </a:br>
            <a:r>
              <a:rPr lang="en-GB" sz="2400" b="1">
                <a:solidFill>
                  <a:schemeClr val="bg1"/>
                </a:solidFill>
              </a:rPr>
              <a:t>Regular verbs in the present [revisited]</a:t>
            </a:r>
          </a:p>
        </p:txBody>
      </p:sp>
      <p:sp>
        <p:nvSpPr>
          <p:cNvPr id="16" name="CuadroTexto 31">
            <a:extLst>
              <a:ext uri="{FF2B5EF4-FFF2-40B4-BE49-F238E27FC236}">
                <a16:creationId xmlns:a16="http://schemas.microsoft.com/office/drawing/2014/main" id="{F651C53F-4468-6D41-A212-7271C8F64BB3}"/>
              </a:ext>
            </a:extLst>
          </p:cNvPr>
          <p:cNvSpPr txBox="1"/>
          <p:nvPr/>
        </p:nvSpPr>
        <p:spPr>
          <a:xfrm>
            <a:off x="8919806" y="4961951"/>
            <a:ext cx="696024" cy="461665"/>
          </a:xfrm>
          <a:prstGeom prst="rect">
            <a:avLst/>
          </a:prstGeom>
          <a:noFill/>
        </p:spPr>
        <p:txBody>
          <a:bodyPr wrap="none" rtlCol="0">
            <a:spAutoFit/>
          </a:bodyPr>
          <a:lstStyle/>
          <a:p>
            <a:pPr algn="l"/>
            <a:r>
              <a:rPr lang="x-none" sz="2400" b="1">
                <a:solidFill>
                  <a:srgbClr val="F66400"/>
                </a:solidFill>
              </a:rPr>
              <a:t>-</a:t>
            </a:r>
            <a:r>
              <a:rPr lang="en-GB" sz="2400" b="1">
                <a:solidFill>
                  <a:srgbClr val="F66400"/>
                </a:solidFill>
              </a:rPr>
              <a:t>e</a:t>
            </a:r>
            <a:r>
              <a:rPr lang="x-none" sz="2400" b="1">
                <a:solidFill>
                  <a:srgbClr val="F66400"/>
                </a:solidFill>
              </a:rPr>
              <a:t>n</a:t>
            </a:r>
            <a:endParaRPr lang="x-none" sz="2400" b="1" dirty="0">
              <a:solidFill>
                <a:srgbClr val="F66400"/>
              </a:solidFill>
            </a:endParaRPr>
          </a:p>
        </p:txBody>
      </p:sp>
      <p:sp>
        <p:nvSpPr>
          <p:cNvPr id="17" name="TextBox 16"/>
          <p:cNvSpPr txBox="1"/>
          <p:nvPr/>
        </p:nvSpPr>
        <p:spPr>
          <a:xfrm>
            <a:off x="303635" y="4237351"/>
            <a:ext cx="3106616" cy="461665"/>
          </a:xfrm>
          <a:prstGeom prst="rect">
            <a:avLst/>
          </a:prstGeom>
          <a:noFill/>
        </p:spPr>
        <p:txBody>
          <a:bodyPr wrap="square" rtlCol="0">
            <a:spAutoFit/>
          </a:bodyPr>
          <a:lstStyle/>
          <a:p>
            <a:pPr algn="l"/>
            <a:r>
              <a:rPr lang="en-GB" sz="2400">
                <a:solidFill>
                  <a:schemeClr val="accent5">
                    <a:lumMod val="50000"/>
                  </a:schemeClr>
                </a:solidFill>
              </a:rPr>
              <a:t>S/he reads books.</a:t>
            </a:r>
            <a:endParaRPr lang="en-GB" sz="2400" dirty="0">
              <a:solidFill>
                <a:schemeClr val="accent5">
                  <a:lumMod val="50000"/>
                </a:schemeClr>
              </a:solidFill>
            </a:endParaRPr>
          </a:p>
        </p:txBody>
      </p:sp>
      <p:sp>
        <p:nvSpPr>
          <p:cNvPr id="18" name="TextBox 17"/>
          <p:cNvSpPr txBox="1"/>
          <p:nvPr/>
        </p:nvSpPr>
        <p:spPr>
          <a:xfrm>
            <a:off x="3781374" y="4237351"/>
            <a:ext cx="3106616" cy="461665"/>
          </a:xfrm>
          <a:prstGeom prst="rect">
            <a:avLst/>
          </a:prstGeom>
          <a:noFill/>
        </p:spPr>
        <p:txBody>
          <a:bodyPr wrap="square" rtlCol="0">
            <a:spAutoFit/>
          </a:bodyPr>
          <a:lstStyle/>
          <a:p>
            <a:pPr algn="l"/>
            <a:r>
              <a:rPr lang="en-GB" sz="2400">
                <a:solidFill>
                  <a:schemeClr val="accent5">
                    <a:lumMod val="50000"/>
                  </a:schemeClr>
                </a:solidFill>
              </a:rPr>
              <a:t>Le</a:t>
            </a:r>
            <a:r>
              <a:rPr lang="en-GB" sz="2400" b="1">
                <a:solidFill>
                  <a:srgbClr val="F66400"/>
                </a:solidFill>
              </a:rPr>
              <a:t>e</a:t>
            </a:r>
            <a:r>
              <a:rPr lang="en-GB" sz="2400">
                <a:solidFill>
                  <a:schemeClr val="accent5">
                    <a:lumMod val="50000"/>
                  </a:schemeClr>
                </a:solidFill>
              </a:rPr>
              <a:t> libros.</a:t>
            </a:r>
            <a:endParaRPr lang="en-GB" sz="2400" dirty="0">
              <a:solidFill>
                <a:schemeClr val="accent5">
                  <a:lumMod val="50000"/>
                </a:schemeClr>
              </a:solidFill>
            </a:endParaRPr>
          </a:p>
        </p:txBody>
      </p:sp>
      <p:cxnSp>
        <p:nvCxnSpPr>
          <p:cNvPr id="19" name="Straight Arrow Connector 18"/>
          <p:cNvCxnSpPr/>
          <p:nvPr/>
        </p:nvCxnSpPr>
        <p:spPr>
          <a:xfrm>
            <a:off x="3195730" y="4468183"/>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2382" y="1861056"/>
            <a:ext cx="3686910" cy="461665"/>
          </a:xfrm>
          <a:prstGeom prst="rect">
            <a:avLst/>
          </a:prstGeom>
          <a:noFill/>
        </p:spPr>
        <p:txBody>
          <a:bodyPr wrap="square" rtlCol="0">
            <a:spAutoFit/>
          </a:bodyPr>
          <a:lstStyle/>
          <a:p>
            <a:pPr algn="l"/>
            <a:r>
              <a:rPr lang="en-GB" sz="2400">
                <a:solidFill>
                  <a:schemeClr val="accent5">
                    <a:lumMod val="50000"/>
                  </a:schemeClr>
                </a:solidFill>
              </a:rPr>
              <a:t>S/he studies in silence.</a:t>
            </a:r>
            <a:endParaRPr lang="en-GB" sz="2400" dirty="0">
              <a:solidFill>
                <a:schemeClr val="accent5">
                  <a:lumMod val="50000"/>
                </a:schemeClr>
              </a:solidFill>
            </a:endParaRPr>
          </a:p>
        </p:txBody>
      </p:sp>
      <p:sp>
        <p:nvSpPr>
          <p:cNvPr id="21" name="TextBox 20"/>
          <p:cNvSpPr txBox="1"/>
          <p:nvPr/>
        </p:nvSpPr>
        <p:spPr>
          <a:xfrm>
            <a:off x="4329506" y="1875834"/>
            <a:ext cx="3106616" cy="461665"/>
          </a:xfrm>
          <a:prstGeom prst="rect">
            <a:avLst/>
          </a:prstGeom>
          <a:noFill/>
        </p:spPr>
        <p:txBody>
          <a:bodyPr wrap="square" rtlCol="0">
            <a:spAutoFit/>
          </a:bodyPr>
          <a:lstStyle/>
          <a:p>
            <a:pPr algn="l"/>
            <a:r>
              <a:rPr lang="en-GB" sz="2400" dirty="0" err="1">
                <a:solidFill>
                  <a:schemeClr val="accent5">
                    <a:lumMod val="50000"/>
                  </a:schemeClr>
                </a:solidFill>
              </a:rPr>
              <a:t>Estudi</a:t>
            </a:r>
            <a:r>
              <a:rPr lang="en-GB" sz="2400" b="1" dirty="0" err="1">
                <a:solidFill>
                  <a:srgbClr val="F66400"/>
                </a:solidFill>
              </a:rPr>
              <a:t>a</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silencio</a:t>
            </a:r>
            <a:r>
              <a:rPr lang="en-GB" sz="2400" dirty="0">
                <a:solidFill>
                  <a:schemeClr val="accent5">
                    <a:lumMod val="50000"/>
                  </a:schemeClr>
                </a:solidFill>
              </a:rPr>
              <a:t>.</a:t>
            </a:r>
          </a:p>
        </p:txBody>
      </p:sp>
      <p:cxnSp>
        <p:nvCxnSpPr>
          <p:cNvPr id="22" name="Straight Arrow Connector 21"/>
          <p:cNvCxnSpPr/>
          <p:nvPr/>
        </p:nvCxnSpPr>
        <p:spPr>
          <a:xfrm>
            <a:off x="3800121" y="2066605"/>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9680" y="3044110"/>
            <a:ext cx="3569680" cy="461665"/>
          </a:xfrm>
          <a:prstGeom prst="rect">
            <a:avLst/>
          </a:prstGeom>
          <a:noFill/>
        </p:spPr>
        <p:txBody>
          <a:bodyPr wrap="square" rtlCol="0">
            <a:spAutoFit/>
          </a:bodyPr>
          <a:lstStyle/>
          <a:p>
            <a:pPr algn="l"/>
            <a:r>
              <a:rPr lang="en-GB" sz="2400">
                <a:solidFill>
                  <a:schemeClr val="accent5">
                    <a:lumMod val="50000"/>
                  </a:schemeClr>
                </a:solidFill>
              </a:rPr>
              <a:t>They buy the material.</a:t>
            </a:r>
            <a:endParaRPr lang="en-GB" sz="2400" dirty="0">
              <a:solidFill>
                <a:schemeClr val="accent5">
                  <a:lumMod val="50000"/>
                </a:schemeClr>
              </a:solidFill>
            </a:endParaRPr>
          </a:p>
        </p:txBody>
      </p:sp>
      <p:sp>
        <p:nvSpPr>
          <p:cNvPr id="25" name="TextBox 24"/>
          <p:cNvSpPr txBox="1"/>
          <p:nvPr/>
        </p:nvSpPr>
        <p:spPr>
          <a:xfrm>
            <a:off x="4429183" y="3066862"/>
            <a:ext cx="3904946" cy="461665"/>
          </a:xfrm>
          <a:prstGeom prst="rect">
            <a:avLst/>
          </a:prstGeom>
          <a:noFill/>
        </p:spPr>
        <p:txBody>
          <a:bodyPr wrap="square" rtlCol="0">
            <a:spAutoFit/>
          </a:bodyPr>
          <a:lstStyle/>
          <a:p>
            <a:pPr algn="l"/>
            <a:r>
              <a:rPr lang="en-GB" sz="2400">
                <a:solidFill>
                  <a:schemeClr val="accent5">
                    <a:lumMod val="50000"/>
                  </a:schemeClr>
                </a:solidFill>
              </a:rPr>
              <a:t>Compr</a:t>
            </a:r>
            <a:r>
              <a:rPr lang="en-GB" sz="2400" b="1">
                <a:solidFill>
                  <a:srgbClr val="F66400"/>
                </a:solidFill>
              </a:rPr>
              <a:t>an</a:t>
            </a:r>
            <a:r>
              <a:rPr lang="en-GB" sz="2400">
                <a:solidFill>
                  <a:schemeClr val="accent5">
                    <a:lumMod val="50000"/>
                  </a:schemeClr>
                </a:solidFill>
              </a:rPr>
              <a:t> el material.</a:t>
            </a:r>
            <a:endParaRPr lang="en-GB" sz="2400" dirty="0">
              <a:solidFill>
                <a:schemeClr val="accent5">
                  <a:lumMod val="50000"/>
                </a:schemeClr>
              </a:solidFill>
            </a:endParaRPr>
          </a:p>
        </p:txBody>
      </p:sp>
      <p:cxnSp>
        <p:nvCxnSpPr>
          <p:cNvPr id="26" name="Straight Arrow Connector 25"/>
          <p:cNvCxnSpPr/>
          <p:nvPr/>
        </p:nvCxnSpPr>
        <p:spPr>
          <a:xfrm>
            <a:off x="3887763" y="3274942"/>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05366" y="5466377"/>
            <a:ext cx="4448910" cy="461665"/>
          </a:xfrm>
          <a:prstGeom prst="rect">
            <a:avLst/>
          </a:prstGeom>
          <a:noFill/>
        </p:spPr>
        <p:txBody>
          <a:bodyPr wrap="square" rtlCol="0">
            <a:spAutoFit/>
          </a:bodyPr>
          <a:lstStyle/>
          <a:p>
            <a:pPr algn="l"/>
            <a:r>
              <a:rPr lang="en-GB" sz="2400">
                <a:solidFill>
                  <a:schemeClr val="accent5">
                    <a:lumMod val="50000"/>
                  </a:schemeClr>
                </a:solidFill>
              </a:rPr>
              <a:t>They write with a blue pen.</a:t>
            </a:r>
            <a:endParaRPr lang="en-GB" sz="2400" dirty="0">
              <a:solidFill>
                <a:schemeClr val="accent5">
                  <a:lumMod val="50000"/>
                </a:schemeClr>
              </a:solidFill>
            </a:endParaRPr>
          </a:p>
        </p:txBody>
      </p:sp>
      <p:sp>
        <p:nvSpPr>
          <p:cNvPr id="28" name="TextBox 27"/>
          <p:cNvSpPr txBox="1"/>
          <p:nvPr/>
        </p:nvSpPr>
        <p:spPr>
          <a:xfrm>
            <a:off x="5083719" y="5489129"/>
            <a:ext cx="5074896" cy="461665"/>
          </a:xfrm>
          <a:prstGeom prst="rect">
            <a:avLst/>
          </a:prstGeom>
          <a:noFill/>
        </p:spPr>
        <p:txBody>
          <a:bodyPr wrap="square" rtlCol="0">
            <a:spAutoFit/>
          </a:bodyPr>
          <a:lstStyle/>
          <a:p>
            <a:pPr algn="l"/>
            <a:r>
              <a:rPr lang="en-GB" sz="2400">
                <a:solidFill>
                  <a:schemeClr val="accent5">
                    <a:lumMod val="50000"/>
                  </a:schemeClr>
                </a:solidFill>
              </a:rPr>
              <a:t>Escrib</a:t>
            </a:r>
            <a:r>
              <a:rPr lang="en-GB" sz="2400" b="1">
                <a:solidFill>
                  <a:srgbClr val="F66400"/>
                </a:solidFill>
              </a:rPr>
              <a:t>en</a:t>
            </a:r>
            <a:r>
              <a:rPr lang="en-GB" sz="2400">
                <a:solidFill>
                  <a:schemeClr val="accent5">
                    <a:lumMod val="50000"/>
                  </a:schemeClr>
                </a:solidFill>
              </a:rPr>
              <a:t> con un bolígrafo azul.</a:t>
            </a:r>
            <a:endParaRPr lang="en-GB" sz="2400" dirty="0">
              <a:solidFill>
                <a:schemeClr val="accent5">
                  <a:lumMod val="50000"/>
                </a:schemeClr>
              </a:solidFill>
            </a:endParaRPr>
          </a:p>
        </p:txBody>
      </p:sp>
      <p:cxnSp>
        <p:nvCxnSpPr>
          <p:cNvPr id="29" name="Straight Arrow Connector 28"/>
          <p:cNvCxnSpPr/>
          <p:nvPr/>
        </p:nvCxnSpPr>
        <p:spPr>
          <a:xfrm>
            <a:off x="4539755" y="5693685"/>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8825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11" grpId="0"/>
      <p:bldP spid="13" grpId="0"/>
      <p:bldP spid="6" grpId="0"/>
      <p:bldP spid="7" grpId="0"/>
      <p:bldP spid="8" grpId="0"/>
      <p:bldP spid="16" grpId="0"/>
      <p:bldP spid="17" grpId="0"/>
      <p:bldP spid="18" grpId="0"/>
      <p:bldP spid="20" grpId="0"/>
      <p:bldP spid="21" grpId="0"/>
      <p:bldP spid="24" grpId="0"/>
      <p:bldP spid="25"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B7D514-99AD-4E43-9B11-FC471EA503CB}"/>
              </a:ext>
            </a:extLst>
          </p:cNvPr>
          <p:cNvSpPr>
            <a:spLocks noGrp="1"/>
          </p:cNvSpPr>
          <p:nvPr>
            <p:ph type="title"/>
          </p:nvPr>
        </p:nvSpPr>
        <p:spPr>
          <a:xfrm>
            <a:off x="346881" y="265653"/>
            <a:ext cx="8046492" cy="635100"/>
          </a:xfrm>
        </p:spPr>
        <p:txBody>
          <a:bodyPr>
            <a:normAutofit/>
          </a:bodyPr>
          <a:lstStyle/>
          <a:p>
            <a:r>
              <a:rPr lang="x-none" sz="2800" b="1" dirty="0">
                <a:solidFill>
                  <a:srgbClr val="002060"/>
                </a:solidFill>
              </a:rPr>
              <a:t>¿Cómo es </a:t>
            </a:r>
            <a:r>
              <a:rPr lang="es-ES" sz="2800" b="1" dirty="0">
                <a:solidFill>
                  <a:srgbClr val="002060"/>
                </a:solidFill>
              </a:rPr>
              <a:t>la escuela en España</a:t>
            </a:r>
            <a:r>
              <a:rPr lang="x-none" sz="2800" b="1" dirty="0">
                <a:solidFill>
                  <a:srgbClr val="002060"/>
                </a:solidFill>
              </a:rPr>
              <a:t>? </a:t>
            </a:r>
          </a:p>
        </p:txBody>
      </p:sp>
      <p:sp>
        <p:nvSpPr>
          <p:cNvPr id="5" name="CuadroTexto 4">
            <a:extLst>
              <a:ext uri="{FF2B5EF4-FFF2-40B4-BE49-F238E27FC236}">
                <a16:creationId xmlns:a16="http://schemas.microsoft.com/office/drawing/2014/main" id="{0D6AF228-587D-5244-AB11-74A23A20292C}"/>
              </a:ext>
            </a:extLst>
          </p:cNvPr>
          <p:cNvSpPr txBox="1"/>
          <p:nvPr/>
        </p:nvSpPr>
        <p:spPr>
          <a:xfrm>
            <a:off x="346881" y="831202"/>
            <a:ext cx="7029488" cy="523220"/>
          </a:xfrm>
          <a:prstGeom prst="rect">
            <a:avLst/>
          </a:prstGeom>
          <a:noFill/>
        </p:spPr>
        <p:txBody>
          <a:bodyPr wrap="none" rtlCol="0">
            <a:spAutoFit/>
          </a:bodyPr>
          <a:lstStyle/>
          <a:p>
            <a:pPr algn="l"/>
            <a:r>
              <a:rPr lang="es-ES" sz="2800" dirty="0">
                <a:solidFill>
                  <a:srgbClr val="002060"/>
                </a:solidFill>
              </a:rPr>
              <a:t>Lee cada frase</a:t>
            </a:r>
            <a:r>
              <a:rPr lang="x-none" sz="2800" dirty="0">
                <a:solidFill>
                  <a:srgbClr val="002060"/>
                </a:solidFill>
              </a:rPr>
              <a:t>, </a:t>
            </a:r>
            <a:r>
              <a:rPr lang="es-ES" sz="2800" dirty="0">
                <a:solidFill>
                  <a:srgbClr val="002060"/>
                </a:solidFill>
              </a:rPr>
              <a:t>¿es verdadera o falsa?</a:t>
            </a:r>
            <a:endParaRPr lang="x-none" sz="2800" dirty="0">
              <a:solidFill>
                <a:srgbClr val="002060"/>
              </a:solidFill>
            </a:endParaRPr>
          </a:p>
        </p:txBody>
      </p:sp>
      <p:sp>
        <p:nvSpPr>
          <p:cNvPr id="3" name="CuadroTexto 2">
            <a:extLst>
              <a:ext uri="{FF2B5EF4-FFF2-40B4-BE49-F238E27FC236}">
                <a16:creationId xmlns:a16="http://schemas.microsoft.com/office/drawing/2014/main" id="{2568AFB4-59DA-D549-8ECE-43036834A141}"/>
              </a:ext>
            </a:extLst>
          </p:cNvPr>
          <p:cNvSpPr txBox="1"/>
          <p:nvPr/>
        </p:nvSpPr>
        <p:spPr>
          <a:xfrm>
            <a:off x="948265" y="1632589"/>
            <a:ext cx="11215854" cy="830997"/>
          </a:xfrm>
          <a:prstGeom prst="rect">
            <a:avLst/>
          </a:prstGeom>
          <a:noFill/>
        </p:spPr>
        <p:txBody>
          <a:bodyPr wrap="square" rtlCol="0">
            <a:spAutoFit/>
          </a:bodyPr>
          <a:lstStyle/>
          <a:p>
            <a:pPr algn="l"/>
            <a:r>
              <a:rPr lang="x-none" sz="2400" dirty="0">
                <a:solidFill>
                  <a:srgbClr val="002060"/>
                </a:solidFill>
              </a:rPr>
              <a:t>En España los niños empiezan la educación primaria cuando tienen 4 años.</a:t>
            </a:r>
          </a:p>
        </p:txBody>
      </p:sp>
      <p:sp>
        <p:nvSpPr>
          <p:cNvPr id="32" name="CuadroTexto 31">
            <a:extLst>
              <a:ext uri="{FF2B5EF4-FFF2-40B4-BE49-F238E27FC236}">
                <a16:creationId xmlns:a16="http://schemas.microsoft.com/office/drawing/2014/main" id="{DC0715E3-F3FB-E54C-BD99-7C504609788D}"/>
              </a:ext>
            </a:extLst>
          </p:cNvPr>
          <p:cNvSpPr txBox="1"/>
          <p:nvPr/>
        </p:nvSpPr>
        <p:spPr>
          <a:xfrm>
            <a:off x="948265" y="2544101"/>
            <a:ext cx="11215854" cy="461665"/>
          </a:xfrm>
          <a:prstGeom prst="rect">
            <a:avLst/>
          </a:prstGeom>
          <a:noFill/>
        </p:spPr>
        <p:txBody>
          <a:bodyPr wrap="square" rtlCol="0">
            <a:spAutoFit/>
          </a:bodyPr>
          <a:lstStyle/>
          <a:p>
            <a:pPr algn="l"/>
            <a:r>
              <a:rPr lang="x-none" sz="2400" dirty="0">
                <a:solidFill>
                  <a:srgbClr val="002060"/>
                </a:solidFill>
              </a:rPr>
              <a:t>El colegio no da el material. Las familias deben comprar los libros.</a:t>
            </a:r>
          </a:p>
        </p:txBody>
      </p:sp>
      <p:sp>
        <p:nvSpPr>
          <p:cNvPr id="33" name="CuadroTexto 32">
            <a:extLst>
              <a:ext uri="{FF2B5EF4-FFF2-40B4-BE49-F238E27FC236}">
                <a16:creationId xmlns:a16="http://schemas.microsoft.com/office/drawing/2014/main" id="{1F13581F-D279-F74A-AA70-1F947849E54B}"/>
              </a:ext>
            </a:extLst>
          </p:cNvPr>
          <p:cNvSpPr txBox="1"/>
          <p:nvPr/>
        </p:nvSpPr>
        <p:spPr>
          <a:xfrm>
            <a:off x="948264" y="3239127"/>
            <a:ext cx="11215854" cy="461665"/>
          </a:xfrm>
          <a:prstGeom prst="rect">
            <a:avLst/>
          </a:prstGeom>
          <a:noFill/>
        </p:spPr>
        <p:txBody>
          <a:bodyPr wrap="square" rtlCol="0">
            <a:spAutoFit/>
          </a:bodyPr>
          <a:lstStyle/>
          <a:p>
            <a:pPr algn="l"/>
            <a:r>
              <a:rPr lang="x-none" sz="2400" dirty="0">
                <a:solidFill>
                  <a:srgbClr val="002060"/>
                </a:solidFill>
              </a:rPr>
              <a:t>Si no estudias suficiente debes hacer el mismo año otra vez.</a:t>
            </a:r>
          </a:p>
        </p:txBody>
      </p:sp>
      <p:sp>
        <p:nvSpPr>
          <p:cNvPr id="34" name="CuadroTexto 33">
            <a:extLst>
              <a:ext uri="{FF2B5EF4-FFF2-40B4-BE49-F238E27FC236}">
                <a16:creationId xmlns:a16="http://schemas.microsoft.com/office/drawing/2014/main" id="{6A78FFB9-50C5-484F-BFAA-EB8658E6FB8F}"/>
              </a:ext>
            </a:extLst>
          </p:cNvPr>
          <p:cNvSpPr txBox="1"/>
          <p:nvPr/>
        </p:nvSpPr>
        <p:spPr>
          <a:xfrm>
            <a:off x="948264" y="3934007"/>
            <a:ext cx="11215854" cy="461665"/>
          </a:xfrm>
          <a:prstGeom prst="rect">
            <a:avLst/>
          </a:prstGeom>
          <a:noFill/>
        </p:spPr>
        <p:txBody>
          <a:bodyPr wrap="square" rtlCol="0">
            <a:spAutoFit/>
          </a:bodyPr>
          <a:lstStyle/>
          <a:p>
            <a:pPr algn="l"/>
            <a:r>
              <a:rPr lang="x-none" sz="2400">
                <a:solidFill>
                  <a:srgbClr val="002060"/>
                </a:solidFill>
              </a:rPr>
              <a:t>Un</a:t>
            </a:r>
            <a:r>
              <a:rPr lang="en-GB" sz="2400">
                <a:solidFill>
                  <a:srgbClr val="002060"/>
                </a:solidFill>
              </a:rPr>
              <a:t>/a</a:t>
            </a:r>
            <a:r>
              <a:rPr lang="x-none" sz="2400">
                <a:solidFill>
                  <a:srgbClr val="002060"/>
                </a:solidFill>
              </a:rPr>
              <a:t> </a:t>
            </a:r>
            <a:r>
              <a:rPr lang="x-none" sz="2400" dirty="0">
                <a:solidFill>
                  <a:srgbClr val="002060"/>
                </a:solidFill>
              </a:rPr>
              <a:t>estudiante puede ir a la universidad</a:t>
            </a:r>
            <a:r>
              <a:rPr lang="en-GB" sz="2400" dirty="0">
                <a:solidFill>
                  <a:srgbClr val="002060"/>
                </a:solidFill>
              </a:rPr>
              <a:t>, </a:t>
            </a:r>
            <a:r>
              <a:rPr lang="en-GB" sz="2400" dirty="0" err="1">
                <a:solidFill>
                  <a:srgbClr val="002060"/>
                </a:solidFill>
              </a:rPr>
              <a:t>si</a:t>
            </a:r>
            <a:r>
              <a:rPr lang="en-GB" sz="2400" dirty="0">
                <a:solidFill>
                  <a:srgbClr val="002060"/>
                </a:solidFill>
              </a:rPr>
              <a:t> </a:t>
            </a:r>
            <a:r>
              <a:rPr lang="en-GB" sz="2400" dirty="0" err="1">
                <a:solidFill>
                  <a:srgbClr val="002060"/>
                </a:solidFill>
              </a:rPr>
              <a:t>quiere</a:t>
            </a:r>
            <a:r>
              <a:rPr lang="en-GB" sz="2400" dirty="0">
                <a:solidFill>
                  <a:srgbClr val="002060"/>
                </a:solidFill>
              </a:rPr>
              <a:t>,</a:t>
            </a:r>
            <a:r>
              <a:rPr lang="x-none" sz="2400" dirty="0">
                <a:solidFill>
                  <a:srgbClr val="002060"/>
                </a:solidFill>
              </a:rPr>
              <a:t> cuando tiene 16 años.</a:t>
            </a:r>
          </a:p>
        </p:txBody>
      </p:sp>
      <p:sp>
        <p:nvSpPr>
          <p:cNvPr id="35" name="CuadroTexto 34">
            <a:extLst>
              <a:ext uri="{FF2B5EF4-FFF2-40B4-BE49-F238E27FC236}">
                <a16:creationId xmlns:a16="http://schemas.microsoft.com/office/drawing/2014/main" id="{71C91A6D-DF34-C445-B27F-7210532502D2}"/>
              </a:ext>
            </a:extLst>
          </p:cNvPr>
          <p:cNvSpPr txBox="1"/>
          <p:nvPr/>
        </p:nvSpPr>
        <p:spPr>
          <a:xfrm>
            <a:off x="976146" y="4615521"/>
            <a:ext cx="11215854" cy="461665"/>
          </a:xfrm>
          <a:prstGeom prst="rect">
            <a:avLst/>
          </a:prstGeom>
          <a:noFill/>
        </p:spPr>
        <p:txBody>
          <a:bodyPr wrap="square" rtlCol="0">
            <a:spAutoFit/>
          </a:bodyPr>
          <a:lstStyle/>
          <a:p>
            <a:pPr algn="l"/>
            <a:r>
              <a:rPr lang="x-none" sz="2400" dirty="0">
                <a:solidFill>
                  <a:srgbClr val="002060"/>
                </a:solidFill>
              </a:rPr>
              <a:t>Todos los estudiantes deben llevar la misma ropa.</a:t>
            </a:r>
          </a:p>
        </p:txBody>
      </p:sp>
      <p:sp>
        <p:nvSpPr>
          <p:cNvPr id="36" name="CuadroTexto 35">
            <a:extLst>
              <a:ext uri="{FF2B5EF4-FFF2-40B4-BE49-F238E27FC236}">
                <a16:creationId xmlns:a16="http://schemas.microsoft.com/office/drawing/2014/main" id="{4748CFD6-7B00-434B-8F1C-55B45C39F787}"/>
              </a:ext>
            </a:extLst>
          </p:cNvPr>
          <p:cNvSpPr txBox="1"/>
          <p:nvPr/>
        </p:nvSpPr>
        <p:spPr>
          <a:xfrm>
            <a:off x="976146" y="5273398"/>
            <a:ext cx="11215854" cy="461665"/>
          </a:xfrm>
          <a:prstGeom prst="rect">
            <a:avLst/>
          </a:prstGeom>
          <a:noFill/>
        </p:spPr>
        <p:txBody>
          <a:bodyPr wrap="square" rtlCol="0">
            <a:spAutoFit/>
          </a:bodyPr>
          <a:lstStyle/>
          <a:p>
            <a:pPr algn="l"/>
            <a:r>
              <a:rPr lang="x-none" sz="2400" dirty="0">
                <a:solidFill>
                  <a:srgbClr val="002060"/>
                </a:solidFill>
              </a:rPr>
              <a:t>En los colegios de España los profesores no enseñan arte.</a:t>
            </a:r>
          </a:p>
        </p:txBody>
      </p:sp>
      <p:sp>
        <p:nvSpPr>
          <p:cNvPr id="4" name="Rectángulo 3">
            <a:extLst>
              <a:ext uri="{FF2B5EF4-FFF2-40B4-BE49-F238E27FC236}">
                <a16:creationId xmlns:a16="http://schemas.microsoft.com/office/drawing/2014/main" id="{775E8EEC-08D4-384D-9C45-B33D31D63BD1}"/>
              </a:ext>
            </a:extLst>
          </p:cNvPr>
          <p:cNvSpPr/>
          <p:nvPr/>
        </p:nvSpPr>
        <p:spPr>
          <a:xfrm>
            <a:off x="346881" y="1716303"/>
            <a:ext cx="471949" cy="47194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solidFill>
                  <a:srgbClr val="002060"/>
                </a:solidFill>
              </a:rPr>
              <a:t>1</a:t>
            </a:r>
          </a:p>
        </p:txBody>
      </p:sp>
      <p:sp>
        <p:nvSpPr>
          <p:cNvPr id="37" name="Rectángulo 36">
            <a:extLst>
              <a:ext uri="{FF2B5EF4-FFF2-40B4-BE49-F238E27FC236}">
                <a16:creationId xmlns:a16="http://schemas.microsoft.com/office/drawing/2014/main" id="{B8A22FD2-5FEE-5441-8C21-F4B3E21B4C5E}"/>
              </a:ext>
            </a:extLst>
          </p:cNvPr>
          <p:cNvSpPr/>
          <p:nvPr/>
        </p:nvSpPr>
        <p:spPr>
          <a:xfrm>
            <a:off x="346881" y="2538960"/>
            <a:ext cx="471949" cy="47194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solidFill>
                  <a:srgbClr val="002060"/>
                </a:solidFill>
              </a:rPr>
              <a:t>2</a:t>
            </a:r>
          </a:p>
        </p:txBody>
      </p:sp>
      <p:sp>
        <p:nvSpPr>
          <p:cNvPr id="38" name="Rectángulo 37">
            <a:extLst>
              <a:ext uri="{FF2B5EF4-FFF2-40B4-BE49-F238E27FC236}">
                <a16:creationId xmlns:a16="http://schemas.microsoft.com/office/drawing/2014/main" id="{36D4811A-55B5-694C-85B4-84327D218D8D}"/>
              </a:ext>
            </a:extLst>
          </p:cNvPr>
          <p:cNvSpPr/>
          <p:nvPr/>
        </p:nvSpPr>
        <p:spPr>
          <a:xfrm>
            <a:off x="346880" y="3239127"/>
            <a:ext cx="471949" cy="47194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solidFill>
                  <a:srgbClr val="002060"/>
                </a:solidFill>
              </a:rPr>
              <a:t>3</a:t>
            </a:r>
          </a:p>
        </p:txBody>
      </p:sp>
      <p:sp>
        <p:nvSpPr>
          <p:cNvPr id="39" name="Rectángulo 38">
            <a:extLst>
              <a:ext uri="{FF2B5EF4-FFF2-40B4-BE49-F238E27FC236}">
                <a16:creationId xmlns:a16="http://schemas.microsoft.com/office/drawing/2014/main" id="{EEF0E3E5-94A7-E344-ACE0-CF249ABA9DA3}"/>
              </a:ext>
            </a:extLst>
          </p:cNvPr>
          <p:cNvSpPr/>
          <p:nvPr/>
        </p:nvSpPr>
        <p:spPr>
          <a:xfrm>
            <a:off x="346880" y="3927324"/>
            <a:ext cx="471949" cy="47194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solidFill>
                  <a:srgbClr val="002060"/>
                </a:solidFill>
              </a:rPr>
              <a:t>4</a:t>
            </a:r>
          </a:p>
        </p:txBody>
      </p:sp>
      <p:sp>
        <p:nvSpPr>
          <p:cNvPr id="40" name="Rectángulo 39">
            <a:extLst>
              <a:ext uri="{FF2B5EF4-FFF2-40B4-BE49-F238E27FC236}">
                <a16:creationId xmlns:a16="http://schemas.microsoft.com/office/drawing/2014/main" id="{1A9A7225-D1B6-0B4D-A9A1-9556A3A937B0}"/>
              </a:ext>
            </a:extLst>
          </p:cNvPr>
          <p:cNvSpPr/>
          <p:nvPr/>
        </p:nvSpPr>
        <p:spPr>
          <a:xfrm>
            <a:off x="346880" y="4610837"/>
            <a:ext cx="471949" cy="47194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solidFill>
                  <a:srgbClr val="002060"/>
                </a:solidFill>
              </a:rPr>
              <a:t>5</a:t>
            </a:r>
          </a:p>
        </p:txBody>
      </p:sp>
      <p:sp>
        <p:nvSpPr>
          <p:cNvPr id="41" name="Rectángulo 40">
            <a:extLst>
              <a:ext uri="{FF2B5EF4-FFF2-40B4-BE49-F238E27FC236}">
                <a16:creationId xmlns:a16="http://schemas.microsoft.com/office/drawing/2014/main" id="{A4B53A03-BABB-1641-AFD1-F0C84D7F817D}"/>
              </a:ext>
            </a:extLst>
          </p:cNvPr>
          <p:cNvSpPr/>
          <p:nvPr/>
        </p:nvSpPr>
        <p:spPr>
          <a:xfrm>
            <a:off x="346880" y="5299034"/>
            <a:ext cx="471949" cy="47194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solidFill>
                  <a:srgbClr val="002060"/>
                </a:solidFill>
              </a:rPr>
              <a:t>6</a:t>
            </a:r>
          </a:p>
        </p:txBody>
      </p:sp>
      <p:pic>
        <p:nvPicPr>
          <p:cNvPr id="2050" name="Picture 2" descr="school clipart design - Clip Art Library">
            <a:extLst>
              <a:ext uri="{FF2B5EF4-FFF2-40B4-BE49-F238E27FC236}">
                <a16:creationId xmlns:a16="http://schemas.microsoft.com/office/drawing/2014/main" id="{C38423C8-0E36-6E45-BBFB-1BA1A039E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09" b="88806" l="1857" r="95756">
                        <a14:foregroundMark x1="49867" y1="23134" x2="45889" y2="11940"/>
                        <a14:foregroundMark x1="45889" y1="11940" x2="43236" y2="8955"/>
                        <a14:foregroundMark x1="10875" y1="70149" x2="6101" y2="51493"/>
                        <a14:foregroundMark x1="3448" y1="54478" x2="2387" y2="56716"/>
                        <a14:foregroundMark x1="3448" y1="70149" x2="2387" y2="69403"/>
                        <a14:foregroundMark x1="59151" y1="52239" x2="46684" y2="50746"/>
                        <a14:foregroundMark x1="46684" y1="50746" x2="45889" y2="50000"/>
                        <a14:foregroundMark x1="73475" y1="47015" x2="78249" y2="55224"/>
                        <a14:foregroundMark x1="78249" y1="55224" x2="78515" y2="64179"/>
                        <a14:foregroundMark x1="86207" y1="51493" x2="89655" y2="69403"/>
                        <a14:foregroundMark x1="89655" y1="69403" x2="90716" y2="70149"/>
                        <a14:foregroundMark x1="93103" y1="55224" x2="95756" y2="65672"/>
                        <a14:foregroundMark x1="54377" y1="53731" x2="51459" y2="42537"/>
                        <a14:foregroundMark x1="51459" y1="42537" x2="46684" y2="47015"/>
                        <a14:foregroundMark x1="46684" y1="47015" x2="45623" y2="49254"/>
                        <a14:foregroundMark x1="24934" y1="64925" x2="21220" y2="66418"/>
                      </a14:backgroundRemoval>
                    </a14:imgEffect>
                  </a14:imgLayer>
                </a14:imgProps>
              </a:ext>
              <a:ext uri="{28A0092B-C50C-407E-A947-70E740481C1C}">
                <a14:useLocalDpi xmlns:a14="http://schemas.microsoft.com/office/drawing/2010/main" val="0"/>
              </a:ext>
            </a:extLst>
          </a:blip>
          <a:srcRect/>
          <a:stretch>
            <a:fillRect/>
          </a:stretch>
        </p:blipFill>
        <p:spPr bwMode="auto">
          <a:xfrm>
            <a:off x="7636516" y="577054"/>
            <a:ext cx="2889576" cy="1027065"/>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itle 2">
            <a:extLst>
              <a:ext uri="{FF2B5EF4-FFF2-40B4-BE49-F238E27FC236}">
                <a16:creationId xmlns:a16="http://schemas.microsoft.com/office/drawing/2014/main" id="{89706E29-3D58-B541-B28C-ADF8695EB2BC}"/>
              </a:ext>
            </a:extLst>
          </p:cNvPr>
          <p:cNvSpPr txBox="1">
            <a:spLocks/>
          </p:cNvSpPr>
          <p:nvPr/>
        </p:nvSpPr>
        <p:spPr>
          <a:xfrm>
            <a:off x="10526092" y="260926"/>
            <a:ext cx="1497441" cy="3305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0" name="Rounded Rectangle 11">
            <a:extLst>
              <a:ext uri="{FF2B5EF4-FFF2-40B4-BE49-F238E27FC236}">
                <a16:creationId xmlns:a16="http://schemas.microsoft.com/office/drawing/2014/main" id="{A316DD52-7894-4A75-969C-CA0645DA2978}"/>
              </a:ext>
            </a:extLst>
          </p:cNvPr>
          <p:cNvSpPr/>
          <p:nvPr/>
        </p:nvSpPr>
        <p:spPr>
          <a:xfrm>
            <a:off x="10392230" y="258166"/>
            <a:ext cx="153591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1517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562" y="140453"/>
            <a:ext cx="10055538" cy="461665"/>
          </a:xfrm>
          <a:prstGeom prst="rect">
            <a:avLst/>
          </a:prstGeom>
          <a:noFill/>
        </p:spPr>
        <p:txBody>
          <a:bodyPr wrap="square" rtlCol="0">
            <a:spAutoFit/>
          </a:bodyPr>
          <a:lstStyle/>
          <a:p>
            <a:r>
              <a:rPr lang="en-GB" sz="2400" b="1" err="1">
                <a:solidFill>
                  <a:srgbClr val="002060"/>
                </a:solidFill>
                <a:latin typeface="Century Gothic" panose="020B0502020202020204" pitchFamily="34" charset="0"/>
              </a:rPr>
              <a:t>Leemos</a:t>
            </a:r>
            <a:r>
              <a:rPr lang="en-GB" sz="2400" b="1">
                <a:solidFill>
                  <a:srgbClr val="002060"/>
                </a:solidFill>
                <a:latin typeface="Century Gothic" panose="020B0502020202020204" pitchFamily="34" charset="0"/>
              </a:rPr>
              <a:t> sobre </a:t>
            </a: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educación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España</a:t>
            </a:r>
            <a:r>
              <a:rPr lang="en-GB" sz="2400" b="1">
                <a:solidFill>
                  <a:srgbClr val="002060"/>
                </a:solidFill>
                <a:latin typeface="Century Gothic" panose="020B0502020202020204" pitchFamily="34" charset="0"/>
              </a:rPr>
              <a:t>. </a:t>
            </a:r>
            <a:endParaRPr lang="x-none" sz="2400" dirty="0">
              <a:solidFill>
                <a:srgbClr val="002060"/>
              </a:solidFill>
            </a:endParaRPr>
          </a:p>
        </p:txBody>
      </p:sp>
      <p:sp>
        <p:nvSpPr>
          <p:cNvPr id="6" name="CuadroTexto 5">
            <a:extLst>
              <a:ext uri="{FF2B5EF4-FFF2-40B4-BE49-F238E27FC236}">
                <a16:creationId xmlns:a16="http://schemas.microsoft.com/office/drawing/2014/main" id="{C575D4E3-37EE-7D4C-A32C-B9077EB3F518}"/>
              </a:ext>
            </a:extLst>
          </p:cNvPr>
          <p:cNvSpPr txBox="1"/>
          <p:nvPr/>
        </p:nvSpPr>
        <p:spPr>
          <a:xfrm>
            <a:off x="267468" y="562701"/>
            <a:ext cx="10985374" cy="485818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s-ES" sz="2000" dirty="0">
                <a:solidFill>
                  <a:srgbClr val="002060"/>
                </a:solidFill>
              </a:rPr>
              <a:t>En España los niños empiezan la educación primaria* cuando tienen 6 años y terminan cuando tienen 12 años.</a:t>
            </a:r>
          </a:p>
          <a:p>
            <a:pPr marL="342900" indent="-342900">
              <a:lnSpc>
                <a:spcPct val="120000"/>
              </a:lnSpc>
              <a:buFont typeface="Arial" panose="020B0604020202020204" pitchFamily="34" charset="0"/>
              <a:buChar char="•"/>
            </a:pPr>
            <a:r>
              <a:rPr lang="es-ES" sz="2000" dirty="0">
                <a:solidFill>
                  <a:srgbClr val="002060"/>
                </a:solidFill>
              </a:rPr>
              <a:t>Las familias deben comprar los libros, el papel, los bolígrafos</a:t>
            </a:r>
            <a:r>
              <a:rPr lang="es-ES" sz="2000">
                <a:solidFill>
                  <a:srgbClr val="002060"/>
                </a:solidFill>
              </a:rPr>
              <a:t>, y </a:t>
            </a:r>
            <a:r>
              <a:rPr lang="es-ES" sz="2000" dirty="0">
                <a:solidFill>
                  <a:srgbClr val="002060"/>
                </a:solidFill>
              </a:rPr>
              <a:t>más cosas porque el colegio no da el material. </a:t>
            </a:r>
          </a:p>
          <a:p>
            <a:pPr marL="342900" indent="-342900">
              <a:lnSpc>
                <a:spcPct val="120000"/>
              </a:lnSpc>
              <a:buFont typeface="Arial" panose="020B0604020202020204" pitchFamily="34" charset="0"/>
              <a:buChar char="•"/>
            </a:pPr>
            <a:r>
              <a:rPr lang="es-ES" sz="2000" dirty="0">
                <a:solidFill>
                  <a:srgbClr val="002060"/>
                </a:solidFill>
              </a:rPr>
              <a:t>En el colegio los estudiantes pueden llevar ropa diferente, en general no hay normas* sobre la ropa como en Inglaterra.</a:t>
            </a:r>
          </a:p>
          <a:p>
            <a:pPr marL="342900" indent="-342900">
              <a:lnSpc>
                <a:spcPct val="120000"/>
              </a:lnSpc>
              <a:buFont typeface="Arial" panose="020B0604020202020204" pitchFamily="34" charset="0"/>
              <a:buChar char="•"/>
            </a:pPr>
            <a:r>
              <a:rPr lang="es-ES" sz="2000" dirty="0">
                <a:solidFill>
                  <a:srgbClr val="002060"/>
                </a:solidFill>
              </a:rPr>
              <a:t>Una cosa importante: si no estudias suficiente debes hacer el mismo año otra vez.</a:t>
            </a:r>
          </a:p>
          <a:p>
            <a:pPr marL="342900" indent="-342900">
              <a:lnSpc>
                <a:spcPct val="120000"/>
              </a:lnSpc>
              <a:buFont typeface="Arial" panose="020B0604020202020204" pitchFamily="34" charset="0"/>
              <a:buChar char="•"/>
            </a:pPr>
            <a:r>
              <a:rPr lang="es-ES" sz="2000" dirty="0">
                <a:solidFill>
                  <a:srgbClr val="002060"/>
                </a:solidFill>
              </a:rPr>
              <a:t>Después del colegio los estudiantes van al instituto*. Aquí los estudiantes pueden elegir si quieren estudiar arte, ciencias, idiomas y otras opciones. Cuando el o la estudiante tiene 16 años decide si quiere estudiar dos años más para después ir a la universidad. </a:t>
            </a:r>
          </a:p>
          <a:p>
            <a:pPr marL="342900" indent="-342900">
              <a:lnSpc>
                <a:spcPct val="120000"/>
              </a:lnSpc>
              <a:buFont typeface="Arial" panose="020B0604020202020204" pitchFamily="34" charset="0"/>
              <a:buChar char="•"/>
            </a:pPr>
            <a:r>
              <a:rPr lang="es-ES" sz="2000" dirty="0">
                <a:solidFill>
                  <a:srgbClr val="002060"/>
                </a:solidFill>
              </a:rPr>
              <a:t>Finalmente, cuando los estudiantes tienen 18 años deben hacer unos exámenes importantes para entrar a la universidad.</a:t>
            </a:r>
            <a:endParaRPr lang="x-none" sz="2000" dirty="0">
              <a:solidFill>
                <a:srgbClr val="002060"/>
              </a:solidFill>
            </a:endParaRPr>
          </a:p>
        </p:txBody>
      </p:sp>
      <p:sp>
        <p:nvSpPr>
          <p:cNvPr id="5" name="Título 4">
            <a:extLst>
              <a:ext uri="{FF2B5EF4-FFF2-40B4-BE49-F238E27FC236}">
                <a16:creationId xmlns:a16="http://schemas.microsoft.com/office/drawing/2014/main" id="{73D56361-43FC-5A44-AA1B-16C056920B8B}"/>
              </a:ext>
            </a:extLst>
          </p:cNvPr>
          <p:cNvSpPr>
            <a:spLocks noGrp="1"/>
          </p:cNvSpPr>
          <p:nvPr>
            <p:ph type="title"/>
          </p:nvPr>
        </p:nvSpPr>
        <p:spPr>
          <a:xfrm>
            <a:off x="10579042" y="234386"/>
            <a:ext cx="1460721" cy="374441"/>
          </a:xfrm>
        </p:spPr>
        <p:txBody>
          <a:bodyPr>
            <a:normAutofit/>
          </a:bodyPr>
          <a:lstStyle/>
          <a:p>
            <a:pPr algn="ctr"/>
            <a:r>
              <a:rPr lang="x-none" sz="2000" b="1" dirty="0">
                <a:solidFill>
                  <a:schemeClr val="bg1"/>
                </a:solidFill>
              </a:rPr>
              <a:t>leer</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 name="Rounded Rectangle 1"/>
          <p:cNvSpPr/>
          <p:nvPr/>
        </p:nvSpPr>
        <p:spPr>
          <a:xfrm>
            <a:off x="267468" y="5582653"/>
            <a:ext cx="2491774" cy="577515"/>
          </a:xfrm>
          <a:prstGeom prst="round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rgbClr val="002060"/>
                </a:solidFill>
              </a:rPr>
              <a:t>primaria = primary</a:t>
            </a:r>
            <a:endParaRPr lang="en-US" sz="2000" dirty="0">
              <a:solidFill>
                <a:srgbClr val="002060"/>
              </a:solidFill>
            </a:endParaRPr>
          </a:p>
        </p:txBody>
      </p:sp>
      <p:sp>
        <p:nvSpPr>
          <p:cNvPr id="7" name="Rounded Rectangular Callout 6"/>
          <p:cNvSpPr/>
          <p:nvPr/>
        </p:nvSpPr>
        <p:spPr>
          <a:xfrm>
            <a:off x="8273083" y="5173557"/>
            <a:ext cx="3694538" cy="1092118"/>
          </a:xfrm>
          <a:prstGeom prst="wedgeRoundRectCallout">
            <a:avLst>
              <a:gd name="adj1" fmla="val -19848"/>
              <a:gd name="adj2" fmla="val -6265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In Spain, ‘</a:t>
            </a:r>
            <a:r>
              <a:rPr lang="en-GB" sz="2000" b="1" i="1">
                <a:solidFill>
                  <a:srgbClr val="002060"/>
                </a:solidFill>
              </a:rPr>
              <a:t>el instituto</a:t>
            </a:r>
            <a:r>
              <a:rPr lang="en-GB" sz="2000">
                <a:solidFill>
                  <a:srgbClr val="002060"/>
                </a:solidFill>
              </a:rPr>
              <a:t>’ is a state secondary school for pupils aged 12-16.</a:t>
            </a:r>
          </a:p>
        </p:txBody>
      </p:sp>
      <p:sp>
        <p:nvSpPr>
          <p:cNvPr id="18" name="Rounded Rectangle 17"/>
          <p:cNvSpPr/>
          <p:nvPr/>
        </p:nvSpPr>
        <p:spPr>
          <a:xfrm>
            <a:off x="3016933" y="5582653"/>
            <a:ext cx="2597803" cy="577515"/>
          </a:xfrm>
          <a:prstGeom prst="round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rgbClr val="002060"/>
                </a:solidFill>
              </a:rPr>
              <a:t>el examen = exam</a:t>
            </a:r>
          </a:p>
        </p:txBody>
      </p:sp>
      <p:sp>
        <p:nvSpPr>
          <p:cNvPr id="20" name="Rounded Rectangle 19"/>
          <p:cNvSpPr/>
          <p:nvPr/>
        </p:nvSpPr>
        <p:spPr>
          <a:xfrm>
            <a:off x="5845533" y="5582652"/>
            <a:ext cx="2196752" cy="577515"/>
          </a:xfrm>
          <a:prstGeom prst="round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rgbClr val="002060"/>
                </a:solidFill>
              </a:rPr>
              <a:t>la norma = rule</a:t>
            </a:r>
            <a:endParaRPr lang="en-GB" sz="2000"/>
          </a:p>
        </p:txBody>
      </p:sp>
    </p:spTree>
    <p:extLst>
      <p:ext uri="{BB962C8B-B14F-4D97-AF65-F5344CB8AC3E}">
        <p14:creationId xmlns:p14="http://schemas.microsoft.com/office/powerpoint/2010/main" val="2601615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3BA14BE-D447-6249-A921-13E418DAD622}"/>
              </a:ext>
            </a:extLst>
          </p:cNvPr>
          <p:cNvSpPr>
            <a:spLocks noGrp="1"/>
          </p:cNvSpPr>
          <p:nvPr>
            <p:ph type="title"/>
          </p:nvPr>
        </p:nvSpPr>
        <p:spPr>
          <a:xfrm>
            <a:off x="9850049" y="-137150"/>
            <a:ext cx="3995057" cy="844757"/>
          </a:xfrm>
        </p:spPr>
        <p:txBody>
          <a:bodyPr>
            <a:normAutofit/>
          </a:bodyPr>
          <a:lstStyle/>
          <a:p>
            <a:r>
              <a:rPr lang="x-none" sz="2000" b="1" dirty="0">
                <a:solidFill>
                  <a:schemeClr val="bg1"/>
                </a:solidFill>
              </a:rPr>
              <a:t>leer / escuchar</a:t>
            </a:r>
          </a:p>
        </p:txBody>
      </p:sp>
      <p:graphicFrame>
        <p:nvGraphicFramePr>
          <p:cNvPr id="6" name="Tabla 6">
            <a:extLst>
              <a:ext uri="{FF2B5EF4-FFF2-40B4-BE49-F238E27FC236}">
                <a16:creationId xmlns:a16="http://schemas.microsoft.com/office/drawing/2014/main" id="{F1FB3037-BA8D-DF43-AE36-B14373E93629}"/>
              </a:ext>
            </a:extLst>
          </p:cNvPr>
          <p:cNvGraphicFramePr>
            <a:graphicFrameLocks noGrp="1"/>
          </p:cNvGraphicFramePr>
          <p:nvPr>
            <p:extLst>
              <p:ext uri="{D42A27DB-BD31-4B8C-83A1-F6EECF244321}">
                <p14:modId xmlns:p14="http://schemas.microsoft.com/office/powerpoint/2010/main" val="264761045"/>
              </p:ext>
            </p:extLst>
          </p:nvPr>
        </p:nvGraphicFramePr>
        <p:xfrm>
          <a:off x="633580" y="784542"/>
          <a:ext cx="9653420" cy="5545400"/>
        </p:xfrm>
        <a:graphic>
          <a:graphicData uri="http://schemas.openxmlformats.org/drawingml/2006/table">
            <a:tbl>
              <a:tblPr firstRow="1" bandRow="1">
                <a:tableStyleId>{5DA37D80-6434-44D0-A028-1B22A696006F}</a:tableStyleId>
              </a:tblPr>
              <a:tblGrid>
                <a:gridCol w="618462">
                  <a:extLst>
                    <a:ext uri="{9D8B030D-6E8A-4147-A177-3AD203B41FA5}">
                      <a16:colId xmlns:a16="http://schemas.microsoft.com/office/drawing/2014/main" val="1576412642"/>
                    </a:ext>
                  </a:extLst>
                </a:gridCol>
                <a:gridCol w="1475705">
                  <a:extLst>
                    <a:ext uri="{9D8B030D-6E8A-4147-A177-3AD203B41FA5}">
                      <a16:colId xmlns:a16="http://schemas.microsoft.com/office/drawing/2014/main" val="2615293938"/>
                    </a:ext>
                  </a:extLst>
                </a:gridCol>
                <a:gridCol w="1044524">
                  <a:extLst>
                    <a:ext uri="{9D8B030D-6E8A-4147-A177-3AD203B41FA5}">
                      <a16:colId xmlns:a16="http://schemas.microsoft.com/office/drawing/2014/main" val="727339629"/>
                    </a:ext>
                  </a:extLst>
                </a:gridCol>
                <a:gridCol w="912121">
                  <a:extLst>
                    <a:ext uri="{9D8B030D-6E8A-4147-A177-3AD203B41FA5}">
                      <a16:colId xmlns:a16="http://schemas.microsoft.com/office/drawing/2014/main" val="1508502022"/>
                    </a:ext>
                  </a:extLst>
                </a:gridCol>
                <a:gridCol w="4536696">
                  <a:extLst>
                    <a:ext uri="{9D8B030D-6E8A-4147-A177-3AD203B41FA5}">
                      <a16:colId xmlns:a16="http://schemas.microsoft.com/office/drawing/2014/main" val="3269489490"/>
                    </a:ext>
                  </a:extLst>
                </a:gridCol>
                <a:gridCol w="1065912">
                  <a:extLst>
                    <a:ext uri="{9D8B030D-6E8A-4147-A177-3AD203B41FA5}">
                      <a16:colId xmlns:a16="http://schemas.microsoft.com/office/drawing/2014/main" val="2791264186"/>
                    </a:ext>
                  </a:extLst>
                </a:gridCol>
              </a:tblGrid>
              <a:tr h="445037">
                <a:tc rowSpan="2">
                  <a:txBody>
                    <a:bodyPr/>
                    <a:lstStyle/>
                    <a:p>
                      <a:pPr algn="ctr"/>
                      <a:endParaRPr lang="x-none" sz="2000" dirty="0">
                        <a:solidFill>
                          <a:srgbClr val="203864"/>
                        </a:solidFill>
                      </a:endParaRPr>
                    </a:p>
                  </a:txBody>
                  <a:tcPr anchor="ctr"/>
                </a:tc>
                <a:tc>
                  <a:txBody>
                    <a:bodyPr/>
                    <a:lstStyle/>
                    <a:p>
                      <a:pPr algn="ctr"/>
                      <a:endParaRPr lang="x-none" sz="2000" dirty="0">
                        <a:solidFill>
                          <a:srgbClr val="002060"/>
                        </a:solidFill>
                      </a:endParaRPr>
                    </a:p>
                  </a:txBody>
                  <a:tcPr anchor="ctr"/>
                </a:tc>
                <a:tc gridSpan="2">
                  <a:txBody>
                    <a:bodyPr/>
                    <a:lstStyle/>
                    <a:p>
                      <a:pPr algn="l"/>
                      <a:r>
                        <a:rPr lang="x-none" sz="2000" dirty="0">
                          <a:solidFill>
                            <a:srgbClr val="002060"/>
                          </a:solidFill>
                        </a:rPr>
                        <a:t>¿Q</a:t>
                      </a:r>
                      <a:r>
                        <a:rPr lang="es-ES" sz="2000" dirty="0">
                          <a:solidFill>
                            <a:srgbClr val="002060"/>
                          </a:solidFill>
                        </a:rPr>
                        <a:t>u</a:t>
                      </a:r>
                      <a:r>
                        <a:rPr lang="x-none" sz="2000" dirty="0">
                          <a:solidFill>
                            <a:srgbClr val="002060"/>
                          </a:solidFill>
                        </a:rPr>
                        <a:t>ién?</a:t>
                      </a:r>
                    </a:p>
                  </a:txBody>
                  <a:tcPr anchor="ctr">
                    <a:lnR w="12700" cap="flat" cmpd="sng" algn="ctr">
                      <a:solidFill>
                        <a:schemeClr val="accent2"/>
                      </a:solidFill>
                      <a:prstDash val="solid"/>
                      <a:round/>
                      <a:headEnd type="none" w="med" len="med"/>
                      <a:tailEnd type="none" w="med" len="med"/>
                    </a:lnR>
                  </a:tcPr>
                </a:tc>
                <a:tc hMerge="1">
                  <a:txBody>
                    <a:bodyPr/>
                    <a:lstStyle/>
                    <a:p>
                      <a:endParaRPr lang="x-none" dirty="0"/>
                    </a:p>
                  </a:txBody>
                  <a:tcPr/>
                </a:tc>
                <a:tc>
                  <a:txBody>
                    <a:bodyPr/>
                    <a:lstStyle/>
                    <a:p>
                      <a:endParaRPr lang="x-none"/>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rowSpan="2">
                  <a:txBody>
                    <a:bodyPr/>
                    <a:lstStyle/>
                    <a:p>
                      <a:pPr algn="l"/>
                      <a:endParaRPr lang="x-none" sz="2000" dirty="0">
                        <a:solidFill>
                          <a:srgbClr val="002060"/>
                        </a:solidFill>
                      </a:endParaRPr>
                    </a:p>
                  </a:txBody>
                  <a:tcPr anchor="ctr">
                    <a:lnL w="12700" cap="flat" cmpd="sng" algn="ctr">
                      <a:solidFill>
                        <a:schemeClr val="accent2"/>
                      </a:solidFill>
                      <a:prstDash val="solid"/>
                      <a:round/>
                      <a:headEnd type="none" w="med" len="med"/>
                      <a:tailEnd type="none" w="med" len="med"/>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751747552"/>
                  </a:ext>
                </a:extLst>
              </a:tr>
              <a:tr h="678091">
                <a:tc vMerge="1">
                  <a:txBody>
                    <a:bodyPr/>
                    <a:lstStyle/>
                    <a:p>
                      <a:pPr algn="ctr"/>
                      <a:endParaRPr lang="x-none" sz="2000" dirty="0">
                        <a:solidFill>
                          <a:srgbClr val="203864"/>
                        </a:solidFill>
                      </a:endParaRPr>
                    </a:p>
                  </a:txBody>
                  <a:tcPr anchor="ctr"/>
                </a:tc>
                <a:tc>
                  <a:txBody>
                    <a:bodyPr/>
                    <a:lstStyle/>
                    <a:p>
                      <a:pPr algn="ctr"/>
                      <a:r>
                        <a:rPr lang="en-GB" sz="2000" b="1">
                          <a:solidFill>
                            <a:srgbClr val="002060"/>
                          </a:solidFill>
                        </a:rPr>
                        <a:t>el verbo</a:t>
                      </a:r>
                      <a:endParaRPr lang="x-none" sz="2000" b="1" dirty="0">
                        <a:solidFill>
                          <a:srgbClr val="002060"/>
                        </a:solidFill>
                      </a:endParaRPr>
                    </a:p>
                  </a:txBody>
                  <a:tcPr anchor="ctr">
                    <a:noFill/>
                  </a:tcPr>
                </a:tc>
                <a:tc>
                  <a:txBody>
                    <a:bodyPr/>
                    <a:lstStyle/>
                    <a:p>
                      <a:pPr algn="ctr"/>
                      <a:r>
                        <a:rPr lang="es-ES" sz="2000" b="1" dirty="0">
                          <a:solidFill>
                            <a:srgbClr val="002060"/>
                          </a:solidFill>
                        </a:rPr>
                        <a:t>‘s/he’</a:t>
                      </a:r>
                      <a:endParaRPr lang="x-none" sz="2000" b="1" dirty="0">
                        <a:solidFill>
                          <a:srgbClr val="002060"/>
                        </a:solidFill>
                      </a:endParaRPr>
                    </a:p>
                  </a:txBody>
                  <a:tcPr anchor="ctr">
                    <a:solidFill>
                      <a:schemeClr val="accent4">
                        <a:lumMod val="20000"/>
                        <a:lumOff val="80000"/>
                      </a:schemeClr>
                    </a:solidFill>
                  </a:tcPr>
                </a:tc>
                <a:tc>
                  <a:txBody>
                    <a:bodyPr/>
                    <a:lstStyle/>
                    <a:p>
                      <a:pPr algn="ctr"/>
                      <a:r>
                        <a:rPr lang="es-ES" sz="2000" b="1" dirty="0">
                          <a:solidFill>
                            <a:srgbClr val="002060"/>
                          </a:solidFill>
                        </a:rPr>
                        <a:t>‘</a:t>
                      </a:r>
                      <a:r>
                        <a:rPr lang="es-ES" sz="2000" b="1" dirty="0" err="1">
                          <a:solidFill>
                            <a:srgbClr val="002060"/>
                          </a:solidFill>
                        </a:rPr>
                        <a:t>they</a:t>
                      </a:r>
                      <a:r>
                        <a:rPr lang="es-ES" sz="2000" b="1" dirty="0">
                          <a:solidFill>
                            <a:srgbClr val="002060"/>
                          </a:solidFill>
                        </a:rPr>
                        <a:t>’</a:t>
                      </a:r>
                      <a:endParaRPr lang="x-none" sz="2000" b="1" dirty="0">
                        <a:solidFill>
                          <a:srgbClr val="002060"/>
                        </a:solidFill>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b="1">
                          <a:solidFill>
                            <a:srgbClr val="002060"/>
                          </a:solidFill>
                        </a:rPr>
                        <a:t>¿Qué</a:t>
                      </a:r>
                      <a:r>
                        <a:rPr lang="en-GB" sz="2000" b="1">
                          <a:solidFill>
                            <a:srgbClr val="002060"/>
                          </a:solidFill>
                        </a:rPr>
                        <a:t>? Escribe en inglés.</a:t>
                      </a:r>
                      <a:endParaRPr lang="x-none" sz="2000" b="1" dirty="0">
                        <a:solidFill>
                          <a:srgbClr val="002060"/>
                        </a:solidFill>
                      </a:endParaRPr>
                    </a:p>
                  </a:txBody>
                  <a:tcPr anchor="ctr">
                    <a:noFill/>
                  </a:tcPr>
                </a:tc>
                <a:tc vMerge="1">
                  <a:txBody>
                    <a:bodyPr/>
                    <a:lstStyle/>
                    <a:p>
                      <a:pPr algn="ctr"/>
                      <a:endParaRPr lang="x-none" sz="2000" dirty="0">
                        <a:solidFill>
                          <a:srgbClr val="203864"/>
                        </a:solidFill>
                      </a:endParaRPr>
                    </a:p>
                  </a:txBody>
                  <a:tcPr anchor="ctr"/>
                </a:tc>
                <a:extLst>
                  <a:ext uri="{0D108BD9-81ED-4DB2-BD59-A6C34878D82A}">
                    <a16:rowId xmlns:a16="http://schemas.microsoft.com/office/drawing/2014/main" val="3801073411"/>
                  </a:ext>
                </a:extLst>
              </a:tr>
              <a:tr h="552784">
                <a:tc>
                  <a:txBody>
                    <a:bodyPr/>
                    <a:lstStyle/>
                    <a:p>
                      <a:pPr algn="ctr"/>
                      <a:endParaRPr lang="x-none" sz="2000" dirty="0">
                        <a:solidFill>
                          <a:srgbClr val="203864"/>
                        </a:solidFill>
                      </a:endParaRPr>
                    </a:p>
                  </a:txBody>
                  <a:tcPr anchor="ctr"/>
                </a:tc>
                <a:tc>
                  <a:txBody>
                    <a:bodyPr/>
                    <a:lstStyle/>
                    <a:p>
                      <a:pPr algn="ctr"/>
                      <a:endParaRPr lang="x-none" sz="2000">
                        <a:solidFill>
                          <a:srgbClr val="203864"/>
                        </a:solidFill>
                      </a:endParaRPr>
                    </a:p>
                  </a:txBody>
                  <a:tcPr anchor="ctr">
                    <a:no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dirty="0">
                        <a:solidFill>
                          <a:srgbClr val="203864"/>
                        </a:solidFill>
                      </a:endParaRPr>
                    </a:p>
                  </a:txBody>
                  <a:tcPr anchor="ctr">
                    <a:noFill/>
                  </a:tcPr>
                </a:tc>
                <a:tc>
                  <a:txBody>
                    <a:bodyPr/>
                    <a:lstStyle/>
                    <a:p>
                      <a:pPr algn="ctr"/>
                      <a:endParaRPr lang="x-none" sz="2000">
                        <a:solidFill>
                          <a:srgbClr val="203864"/>
                        </a:solidFill>
                      </a:endParaRPr>
                    </a:p>
                  </a:txBody>
                  <a:tcPr anchor="ctr">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6432670"/>
                  </a:ext>
                </a:extLst>
              </a:tr>
              <a:tr h="552784">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no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a:solidFill>
                          <a:srgbClr val="203864"/>
                        </a:solidFill>
                      </a:endParaRPr>
                    </a:p>
                  </a:txBody>
                  <a:tcPr anchor="ctr">
                    <a:noFill/>
                  </a:tcPr>
                </a:tc>
                <a:tc>
                  <a:txBody>
                    <a:bodyPr/>
                    <a:lstStyle/>
                    <a:p>
                      <a:pPr algn="ctr"/>
                      <a:endParaRPr lang="x-none" sz="2000">
                        <a:solidFill>
                          <a:srgbClr val="203864"/>
                        </a:solidFill>
                      </a:endParaRPr>
                    </a:p>
                  </a:txBody>
                  <a:tcPr anchor="ctr">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0497911"/>
                  </a:ext>
                </a:extLst>
              </a:tr>
              <a:tr h="552784">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no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dirty="0">
                        <a:solidFill>
                          <a:srgbClr val="203864"/>
                        </a:solidFill>
                      </a:endParaRPr>
                    </a:p>
                  </a:txBody>
                  <a:tcPr anchor="ctr">
                    <a:noFill/>
                  </a:tcPr>
                </a:tc>
                <a:tc>
                  <a:txBody>
                    <a:bodyPr/>
                    <a:lstStyle/>
                    <a:p>
                      <a:pPr algn="ctr"/>
                      <a:endParaRPr lang="x-none" sz="2000">
                        <a:solidFill>
                          <a:srgbClr val="203864"/>
                        </a:solidFill>
                      </a:endParaRPr>
                    </a:p>
                  </a:txBody>
                  <a:tcPr anchor="ctr">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7058802"/>
                  </a:ext>
                </a:extLst>
              </a:tr>
              <a:tr h="552784">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noFill/>
                  </a:tcPr>
                </a:tc>
                <a:tc>
                  <a:txBody>
                    <a:bodyPr/>
                    <a:lstStyle/>
                    <a:p>
                      <a:pPr algn="ctr"/>
                      <a:endParaRPr lang="x-none" sz="2000" dirty="0">
                        <a:solidFill>
                          <a:srgbClr val="203864"/>
                        </a:solidFill>
                      </a:endParaRPr>
                    </a:p>
                  </a:txBody>
                  <a:tcPr anchor="ctr">
                    <a:solidFill>
                      <a:schemeClr val="accent4">
                        <a:lumMod val="20000"/>
                        <a:lumOff val="80000"/>
                      </a:schemeClr>
                    </a:solid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dirty="0">
                        <a:solidFill>
                          <a:srgbClr val="203864"/>
                        </a:solidFill>
                      </a:endParaRPr>
                    </a:p>
                  </a:txBody>
                  <a:tcPr anchor="ctr">
                    <a:noFill/>
                  </a:tcPr>
                </a:tc>
                <a:tc>
                  <a:txBody>
                    <a:bodyPr/>
                    <a:lstStyle/>
                    <a:p>
                      <a:pPr algn="ctr"/>
                      <a:endParaRPr lang="x-none" sz="2000" dirty="0">
                        <a:solidFill>
                          <a:srgbClr val="203864"/>
                        </a:solidFill>
                      </a:endParaRPr>
                    </a:p>
                  </a:txBody>
                  <a:tcPr anchor="ctr">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1754825"/>
                  </a:ext>
                </a:extLst>
              </a:tr>
              <a:tr h="552784">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noFill/>
                  </a:tcPr>
                </a:tc>
                <a:tc>
                  <a:txBody>
                    <a:bodyPr/>
                    <a:lstStyle/>
                    <a:p>
                      <a:pPr algn="ctr"/>
                      <a:endParaRPr lang="x-none" sz="2000" dirty="0">
                        <a:solidFill>
                          <a:srgbClr val="203864"/>
                        </a:solidFill>
                      </a:endParaRPr>
                    </a:p>
                  </a:txBody>
                  <a:tcPr anchor="ctr">
                    <a:solidFill>
                      <a:schemeClr val="accent4">
                        <a:lumMod val="20000"/>
                        <a:lumOff val="80000"/>
                      </a:schemeClr>
                    </a:solid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dirty="0">
                        <a:solidFill>
                          <a:srgbClr val="203864"/>
                        </a:solidFill>
                      </a:endParaRPr>
                    </a:p>
                  </a:txBody>
                  <a:tcPr anchor="ctr">
                    <a:noFill/>
                  </a:tcPr>
                </a:tc>
                <a:tc>
                  <a:txBody>
                    <a:bodyPr/>
                    <a:lstStyle/>
                    <a:p>
                      <a:pPr algn="ctr"/>
                      <a:endParaRPr lang="x-none" sz="2000" dirty="0">
                        <a:solidFill>
                          <a:srgbClr val="203864"/>
                        </a:solidFill>
                      </a:endParaRPr>
                    </a:p>
                  </a:txBody>
                  <a:tcPr anchor="ctr">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4035551"/>
                  </a:ext>
                </a:extLst>
              </a:tr>
              <a:tr h="552784">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noFill/>
                  </a:tcPr>
                </a:tc>
                <a:tc>
                  <a:txBody>
                    <a:bodyPr/>
                    <a:lstStyle/>
                    <a:p>
                      <a:pPr algn="ctr"/>
                      <a:endParaRPr lang="x-none" sz="2000" dirty="0">
                        <a:solidFill>
                          <a:srgbClr val="203864"/>
                        </a:solidFill>
                      </a:endParaRPr>
                    </a:p>
                  </a:txBody>
                  <a:tcPr anchor="ctr">
                    <a:solidFill>
                      <a:schemeClr val="accent4">
                        <a:lumMod val="20000"/>
                        <a:lumOff val="80000"/>
                      </a:schemeClr>
                    </a:solid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dirty="0">
                        <a:solidFill>
                          <a:srgbClr val="203864"/>
                        </a:solidFill>
                      </a:endParaRPr>
                    </a:p>
                  </a:txBody>
                  <a:tcPr anchor="ctr">
                    <a:noFill/>
                  </a:tcPr>
                </a:tc>
                <a:tc>
                  <a:txBody>
                    <a:bodyPr/>
                    <a:lstStyle/>
                    <a:p>
                      <a:pPr algn="ctr"/>
                      <a:endParaRPr lang="x-none" sz="2000" dirty="0">
                        <a:solidFill>
                          <a:srgbClr val="203864"/>
                        </a:solidFill>
                      </a:endParaRPr>
                    </a:p>
                  </a:txBody>
                  <a:tcPr anchor="ctr">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4444365"/>
                  </a:ext>
                </a:extLst>
              </a:tr>
              <a:tr h="552784">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no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dirty="0">
                        <a:solidFill>
                          <a:srgbClr val="203864"/>
                        </a:solidFill>
                      </a:endParaRPr>
                    </a:p>
                  </a:txBody>
                  <a:tcPr anchor="ctr">
                    <a:noFill/>
                  </a:tcPr>
                </a:tc>
                <a:tc>
                  <a:txBody>
                    <a:bodyPr/>
                    <a:lstStyle/>
                    <a:p>
                      <a:pPr algn="ctr"/>
                      <a:endParaRPr lang="x-none" sz="2000" dirty="0">
                        <a:solidFill>
                          <a:srgbClr val="203864"/>
                        </a:solidFill>
                      </a:endParaRPr>
                    </a:p>
                  </a:txBody>
                  <a:tcPr anchor="ctr">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7689351"/>
                  </a:ext>
                </a:extLst>
              </a:tr>
              <a:tr h="552784">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no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a:solidFill>
                          <a:srgbClr val="203864"/>
                        </a:solidFill>
                      </a:endParaRPr>
                    </a:p>
                  </a:txBody>
                  <a:tcPr anchor="ctr">
                    <a:solidFill>
                      <a:schemeClr val="accent4">
                        <a:lumMod val="20000"/>
                        <a:lumOff val="80000"/>
                      </a:schemeClr>
                    </a:solidFill>
                  </a:tcPr>
                </a:tc>
                <a:tc>
                  <a:txBody>
                    <a:bodyPr/>
                    <a:lstStyle/>
                    <a:p>
                      <a:pPr algn="ctr"/>
                      <a:endParaRPr lang="x-none" sz="2000" dirty="0">
                        <a:solidFill>
                          <a:srgbClr val="203864"/>
                        </a:solidFill>
                      </a:endParaRPr>
                    </a:p>
                  </a:txBody>
                  <a:tcPr anchor="ctr">
                    <a:noFill/>
                  </a:tcPr>
                </a:tc>
                <a:tc>
                  <a:txBody>
                    <a:bodyPr/>
                    <a:lstStyle/>
                    <a:p>
                      <a:pPr algn="ctr"/>
                      <a:endParaRPr lang="x-none" sz="2000" dirty="0">
                        <a:solidFill>
                          <a:srgbClr val="203864"/>
                        </a:solidFill>
                      </a:endParaRPr>
                    </a:p>
                  </a:txBody>
                  <a:tcPr anchor="ctr">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5444968"/>
                  </a:ext>
                </a:extLst>
              </a:tr>
            </a:tbl>
          </a:graphicData>
        </a:graphic>
      </p:graphicFrame>
      <p:pic>
        <p:nvPicPr>
          <p:cNvPr id="37" name="Picture 2" descr="http://www.clker.com/cliparts/j/p/l/D/8/K/green-tick-md.png">
            <a:extLst>
              <a:ext uri="{FF2B5EF4-FFF2-40B4-BE49-F238E27FC236}">
                <a16:creationId xmlns:a16="http://schemas.microsoft.com/office/drawing/2014/main" id="{4B092E3A-8A38-4F4D-A4A8-4FC219A72B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8806" y="194578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90EB5513-44E7-C340-8EB4-F330975D6A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712" y="2489240"/>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uadroTexto 6">
            <a:extLst>
              <a:ext uri="{FF2B5EF4-FFF2-40B4-BE49-F238E27FC236}">
                <a16:creationId xmlns:a16="http://schemas.microsoft.com/office/drawing/2014/main" id="{6E2A7934-1370-7F49-928E-1E70BE333B1A}"/>
              </a:ext>
            </a:extLst>
          </p:cNvPr>
          <p:cNvSpPr txBox="1"/>
          <p:nvPr/>
        </p:nvSpPr>
        <p:spPr>
          <a:xfrm>
            <a:off x="4666475" y="2001789"/>
            <a:ext cx="4354611" cy="400110"/>
          </a:xfrm>
          <a:prstGeom prst="rect">
            <a:avLst/>
          </a:prstGeom>
          <a:noFill/>
        </p:spPr>
        <p:txBody>
          <a:bodyPr wrap="square" rtlCol="0">
            <a:spAutoFit/>
          </a:bodyPr>
          <a:lstStyle/>
          <a:p>
            <a:pPr algn="l"/>
            <a:r>
              <a:rPr lang="x-none" sz="2000">
                <a:solidFill>
                  <a:srgbClr val="002060"/>
                </a:solidFill>
              </a:rPr>
              <a:t>starts </a:t>
            </a:r>
            <a:r>
              <a:rPr lang="en-GB" sz="2000">
                <a:solidFill>
                  <a:srgbClr val="002060"/>
                </a:solidFill>
              </a:rPr>
              <a:t>studying </a:t>
            </a:r>
            <a:r>
              <a:rPr lang="x-none" sz="2000">
                <a:solidFill>
                  <a:srgbClr val="002060"/>
                </a:solidFill>
              </a:rPr>
              <a:t>at </a:t>
            </a:r>
            <a:r>
              <a:rPr lang="x-none" sz="2000" dirty="0">
                <a:solidFill>
                  <a:srgbClr val="002060"/>
                </a:solidFill>
              </a:rPr>
              <a:t>9 in the morning</a:t>
            </a:r>
          </a:p>
        </p:txBody>
      </p:sp>
      <p:sp>
        <p:nvSpPr>
          <p:cNvPr id="42" name="CuadroTexto 41">
            <a:extLst>
              <a:ext uri="{FF2B5EF4-FFF2-40B4-BE49-F238E27FC236}">
                <a16:creationId xmlns:a16="http://schemas.microsoft.com/office/drawing/2014/main" id="{476200FD-97D1-B04E-AC26-264AC1E00144}"/>
              </a:ext>
            </a:extLst>
          </p:cNvPr>
          <p:cNvSpPr txBox="1"/>
          <p:nvPr/>
        </p:nvSpPr>
        <p:spPr>
          <a:xfrm>
            <a:off x="4666476" y="2534187"/>
            <a:ext cx="4354610" cy="400110"/>
          </a:xfrm>
          <a:prstGeom prst="rect">
            <a:avLst/>
          </a:prstGeom>
          <a:noFill/>
        </p:spPr>
        <p:txBody>
          <a:bodyPr wrap="square" rtlCol="0">
            <a:spAutoFit/>
          </a:bodyPr>
          <a:lstStyle/>
          <a:p>
            <a:pPr algn="l"/>
            <a:r>
              <a:rPr lang="x-none" sz="2000" dirty="0">
                <a:solidFill>
                  <a:srgbClr val="002060"/>
                </a:solidFill>
              </a:rPr>
              <a:t>buy books and all the materials</a:t>
            </a:r>
          </a:p>
        </p:txBody>
      </p:sp>
      <p:sp>
        <p:nvSpPr>
          <p:cNvPr id="43" name="CuadroTexto 42">
            <a:extLst>
              <a:ext uri="{FF2B5EF4-FFF2-40B4-BE49-F238E27FC236}">
                <a16:creationId xmlns:a16="http://schemas.microsoft.com/office/drawing/2014/main" id="{20CE21FC-4F19-1A41-A137-15C3E56CB30F}"/>
              </a:ext>
            </a:extLst>
          </p:cNvPr>
          <p:cNvSpPr txBox="1"/>
          <p:nvPr/>
        </p:nvSpPr>
        <p:spPr>
          <a:xfrm>
            <a:off x="4656942" y="3072559"/>
            <a:ext cx="4580906" cy="400110"/>
          </a:xfrm>
          <a:prstGeom prst="rect">
            <a:avLst/>
          </a:prstGeom>
          <a:noFill/>
        </p:spPr>
        <p:txBody>
          <a:bodyPr wrap="square" rtlCol="0">
            <a:spAutoFit/>
          </a:bodyPr>
          <a:lstStyle/>
          <a:p>
            <a:pPr algn="l"/>
            <a:r>
              <a:rPr lang="x-none" sz="2000" dirty="0">
                <a:solidFill>
                  <a:srgbClr val="002060"/>
                </a:solidFill>
              </a:rPr>
              <a:t>teach things about science and art</a:t>
            </a:r>
          </a:p>
        </p:txBody>
      </p:sp>
      <p:sp>
        <p:nvSpPr>
          <p:cNvPr id="44" name="CuadroTexto 43">
            <a:extLst>
              <a:ext uri="{FF2B5EF4-FFF2-40B4-BE49-F238E27FC236}">
                <a16:creationId xmlns:a16="http://schemas.microsoft.com/office/drawing/2014/main" id="{6AF71CD0-A78D-1C4A-A892-32ADFA739B6D}"/>
              </a:ext>
            </a:extLst>
          </p:cNvPr>
          <p:cNvSpPr txBox="1"/>
          <p:nvPr/>
        </p:nvSpPr>
        <p:spPr>
          <a:xfrm>
            <a:off x="4647064" y="3695213"/>
            <a:ext cx="5230210" cy="400110"/>
          </a:xfrm>
          <a:prstGeom prst="rect">
            <a:avLst/>
          </a:prstGeom>
          <a:noFill/>
        </p:spPr>
        <p:txBody>
          <a:bodyPr wrap="square" rtlCol="0">
            <a:spAutoFit/>
          </a:bodyPr>
          <a:lstStyle/>
          <a:p>
            <a:pPr algn="l"/>
            <a:r>
              <a:rPr lang="x-none" sz="2000">
                <a:solidFill>
                  <a:srgbClr val="002060"/>
                </a:solidFill>
              </a:rPr>
              <a:t>gives answers to </a:t>
            </a:r>
            <a:r>
              <a:rPr lang="en-GB" sz="2000">
                <a:solidFill>
                  <a:srgbClr val="002060"/>
                </a:solidFill>
              </a:rPr>
              <a:t>students’</a:t>
            </a:r>
            <a:r>
              <a:rPr lang="x-none" sz="2000">
                <a:solidFill>
                  <a:srgbClr val="002060"/>
                </a:solidFill>
              </a:rPr>
              <a:t> questions</a:t>
            </a:r>
            <a:endParaRPr lang="x-none" sz="2000" dirty="0">
              <a:solidFill>
                <a:srgbClr val="002060"/>
              </a:solidFill>
            </a:endParaRPr>
          </a:p>
        </p:txBody>
      </p:sp>
      <p:sp>
        <p:nvSpPr>
          <p:cNvPr id="50" name="Action Button: Custom 20">
            <a:hlinkClick r:id="" action="ppaction://noaction" highlightClick="1">
              <a:snd r:embed="rId4" name="Empieza a estudiar a las 9 de la man%CC%83ana.wav"/>
            </a:hlinkClick>
            <a:extLst>
              <a:ext uri="{FF2B5EF4-FFF2-40B4-BE49-F238E27FC236}">
                <a16:creationId xmlns:a16="http://schemas.microsoft.com/office/drawing/2014/main" id="{AF314985-B532-C341-9CCE-A1D5E845A0C4}"/>
              </a:ext>
            </a:extLst>
          </p:cNvPr>
          <p:cNvSpPr/>
          <p:nvPr/>
        </p:nvSpPr>
        <p:spPr>
          <a:xfrm>
            <a:off x="740507" y="1953173"/>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1</a:t>
            </a:r>
          </a:p>
        </p:txBody>
      </p:sp>
      <p:sp>
        <p:nvSpPr>
          <p:cNvPr id="51" name="Action Button: Custom 20">
            <a:hlinkClick r:id="" action="ppaction://noaction" highlightClick="1">
              <a:snd r:embed="rId5" name="Compran los libros y todos los materiales.wav"/>
            </a:hlinkClick>
            <a:extLst>
              <a:ext uri="{FF2B5EF4-FFF2-40B4-BE49-F238E27FC236}">
                <a16:creationId xmlns:a16="http://schemas.microsoft.com/office/drawing/2014/main" id="{B36833E1-444E-BC49-B60E-6B1C432E47B1}"/>
              </a:ext>
            </a:extLst>
          </p:cNvPr>
          <p:cNvSpPr/>
          <p:nvPr/>
        </p:nvSpPr>
        <p:spPr>
          <a:xfrm>
            <a:off x="735076" y="2505816"/>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2</a:t>
            </a:r>
          </a:p>
        </p:txBody>
      </p:sp>
      <p:sp>
        <p:nvSpPr>
          <p:cNvPr id="52" name="Action Button: Custom 20">
            <a:hlinkClick r:id="" action="ppaction://noaction" highlightClick="1">
              <a:snd r:embed="rId6" name="Ensen%CC%83an cosas sobre ciencias y arte.wav"/>
            </a:hlinkClick>
            <a:extLst>
              <a:ext uri="{FF2B5EF4-FFF2-40B4-BE49-F238E27FC236}">
                <a16:creationId xmlns:a16="http://schemas.microsoft.com/office/drawing/2014/main" id="{8CAC8B02-9653-074D-A01B-A8C34FCD81DB}"/>
              </a:ext>
            </a:extLst>
          </p:cNvPr>
          <p:cNvSpPr/>
          <p:nvPr/>
        </p:nvSpPr>
        <p:spPr>
          <a:xfrm>
            <a:off x="732366" y="3050478"/>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3</a:t>
            </a:r>
          </a:p>
        </p:txBody>
      </p:sp>
      <p:sp>
        <p:nvSpPr>
          <p:cNvPr id="53" name="Action Button: Custom 20">
            <a:hlinkClick r:id="" action="ppaction://noaction" highlightClick="1">
              <a:snd r:embed="rId7" name="Da respuestas a las preguntas de los estudiantes.wav"/>
            </a:hlinkClick>
            <a:extLst>
              <a:ext uri="{FF2B5EF4-FFF2-40B4-BE49-F238E27FC236}">
                <a16:creationId xmlns:a16="http://schemas.microsoft.com/office/drawing/2014/main" id="{CEE040CB-BBBD-AD45-AB98-734A40E0FA88}"/>
              </a:ext>
            </a:extLst>
          </p:cNvPr>
          <p:cNvSpPr/>
          <p:nvPr/>
        </p:nvSpPr>
        <p:spPr>
          <a:xfrm>
            <a:off x="739748" y="3619147"/>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4</a:t>
            </a:r>
          </a:p>
        </p:txBody>
      </p:sp>
      <p:sp>
        <p:nvSpPr>
          <p:cNvPr id="22" name="CuadroTexto 21">
            <a:extLst>
              <a:ext uri="{FF2B5EF4-FFF2-40B4-BE49-F238E27FC236}">
                <a16:creationId xmlns:a16="http://schemas.microsoft.com/office/drawing/2014/main" id="{2295C500-E453-7146-B893-BC6A2D8F9880}"/>
              </a:ext>
            </a:extLst>
          </p:cNvPr>
          <p:cNvSpPr txBox="1"/>
          <p:nvPr/>
        </p:nvSpPr>
        <p:spPr>
          <a:xfrm>
            <a:off x="4656942" y="4223003"/>
            <a:ext cx="4482033" cy="400110"/>
          </a:xfrm>
          <a:prstGeom prst="rect">
            <a:avLst/>
          </a:prstGeom>
          <a:noFill/>
        </p:spPr>
        <p:txBody>
          <a:bodyPr wrap="square" rtlCol="0">
            <a:spAutoFit/>
          </a:bodyPr>
          <a:lstStyle/>
          <a:p>
            <a:pPr algn="l"/>
            <a:r>
              <a:rPr lang="x-none" sz="2000" dirty="0">
                <a:solidFill>
                  <a:srgbClr val="002060"/>
                </a:solidFill>
              </a:rPr>
              <a:t>must be in school when s/he is 6</a:t>
            </a:r>
          </a:p>
        </p:txBody>
      </p:sp>
      <p:sp>
        <p:nvSpPr>
          <p:cNvPr id="23" name="CuadroTexto 22">
            <a:extLst>
              <a:ext uri="{FF2B5EF4-FFF2-40B4-BE49-F238E27FC236}">
                <a16:creationId xmlns:a16="http://schemas.microsoft.com/office/drawing/2014/main" id="{AC44E2CB-96E1-E849-9039-3130E0DAF8F4}"/>
              </a:ext>
            </a:extLst>
          </p:cNvPr>
          <p:cNvSpPr txBox="1"/>
          <p:nvPr/>
        </p:nvSpPr>
        <p:spPr>
          <a:xfrm>
            <a:off x="4656942" y="4584772"/>
            <a:ext cx="4416581" cy="707886"/>
          </a:xfrm>
          <a:prstGeom prst="rect">
            <a:avLst/>
          </a:prstGeom>
          <a:noFill/>
        </p:spPr>
        <p:txBody>
          <a:bodyPr wrap="square" rtlCol="0">
            <a:spAutoFit/>
          </a:bodyPr>
          <a:lstStyle/>
          <a:p>
            <a:pPr algn="l"/>
            <a:r>
              <a:rPr lang="x-none" sz="2000">
                <a:solidFill>
                  <a:srgbClr val="002060"/>
                </a:solidFill>
              </a:rPr>
              <a:t>reads phrases</a:t>
            </a:r>
            <a:r>
              <a:rPr lang="en-GB" sz="2000">
                <a:solidFill>
                  <a:srgbClr val="002060"/>
                </a:solidFill>
              </a:rPr>
              <a:t>/sentences</a:t>
            </a:r>
            <a:r>
              <a:rPr lang="x-none" sz="2000">
                <a:solidFill>
                  <a:srgbClr val="002060"/>
                </a:solidFill>
              </a:rPr>
              <a:t> </a:t>
            </a:r>
            <a:r>
              <a:rPr lang="x-none" sz="2000" dirty="0">
                <a:solidFill>
                  <a:srgbClr val="002060"/>
                </a:solidFill>
              </a:rPr>
              <a:t>to the students on the computer</a:t>
            </a:r>
          </a:p>
        </p:txBody>
      </p:sp>
      <p:sp>
        <p:nvSpPr>
          <p:cNvPr id="24" name="CuadroTexto 23">
            <a:extLst>
              <a:ext uri="{FF2B5EF4-FFF2-40B4-BE49-F238E27FC236}">
                <a16:creationId xmlns:a16="http://schemas.microsoft.com/office/drawing/2014/main" id="{A43EF76B-EAB3-CD4B-9D36-F185DF1A4D2E}"/>
              </a:ext>
            </a:extLst>
          </p:cNvPr>
          <p:cNvSpPr txBox="1"/>
          <p:nvPr/>
        </p:nvSpPr>
        <p:spPr>
          <a:xfrm>
            <a:off x="4647064" y="5292658"/>
            <a:ext cx="5272341" cy="400110"/>
          </a:xfrm>
          <a:prstGeom prst="rect">
            <a:avLst/>
          </a:prstGeom>
          <a:noFill/>
        </p:spPr>
        <p:txBody>
          <a:bodyPr wrap="square" rtlCol="0">
            <a:spAutoFit/>
          </a:bodyPr>
          <a:lstStyle/>
          <a:p>
            <a:pPr algn="l"/>
            <a:r>
              <a:rPr lang="x-none" sz="2000" dirty="0">
                <a:solidFill>
                  <a:srgbClr val="002060"/>
                </a:solidFill>
              </a:rPr>
              <a:t>do exams </a:t>
            </a:r>
            <a:r>
              <a:rPr lang="x-none" sz="2000">
                <a:solidFill>
                  <a:srgbClr val="002060"/>
                </a:solidFill>
              </a:rPr>
              <a:t>before </a:t>
            </a:r>
            <a:r>
              <a:rPr lang="en-GB" sz="2000">
                <a:solidFill>
                  <a:srgbClr val="002060"/>
                </a:solidFill>
              </a:rPr>
              <a:t>going to</a:t>
            </a:r>
            <a:r>
              <a:rPr lang="x-none" sz="2000">
                <a:solidFill>
                  <a:srgbClr val="002060"/>
                </a:solidFill>
              </a:rPr>
              <a:t> university</a:t>
            </a:r>
            <a:endParaRPr lang="x-none" sz="2000" dirty="0">
              <a:solidFill>
                <a:srgbClr val="002060"/>
              </a:solidFill>
            </a:endParaRPr>
          </a:p>
        </p:txBody>
      </p:sp>
      <p:sp>
        <p:nvSpPr>
          <p:cNvPr id="25" name="CuadroTexto 24">
            <a:extLst>
              <a:ext uri="{FF2B5EF4-FFF2-40B4-BE49-F238E27FC236}">
                <a16:creationId xmlns:a16="http://schemas.microsoft.com/office/drawing/2014/main" id="{DE10FE48-BF58-104C-AEF5-07C96C42A099}"/>
              </a:ext>
            </a:extLst>
          </p:cNvPr>
          <p:cNvSpPr txBox="1"/>
          <p:nvPr/>
        </p:nvSpPr>
        <p:spPr>
          <a:xfrm>
            <a:off x="4689668" y="5847216"/>
            <a:ext cx="4416580" cy="400110"/>
          </a:xfrm>
          <a:prstGeom prst="rect">
            <a:avLst/>
          </a:prstGeom>
          <a:noFill/>
        </p:spPr>
        <p:txBody>
          <a:bodyPr wrap="square" rtlCol="0">
            <a:spAutoFit/>
          </a:bodyPr>
          <a:lstStyle/>
          <a:p>
            <a:pPr algn="l"/>
            <a:r>
              <a:rPr lang="x-none" sz="2000" dirty="0">
                <a:solidFill>
                  <a:srgbClr val="002060"/>
                </a:solidFill>
              </a:rPr>
              <a:t>offer help with the homework</a:t>
            </a:r>
          </a:p>
        </p:txBody>
      </p:sp>
      <p:sp>
        <p:nvSpPr>
          <p:cNvPr id="32" name="Action Button: Custom 20">
            <a:hlinkClick r:id="" action="ppaction://noaction" highlightClick="1">
              <a:snd r:embed="rId8" name="Lee frases a los estudiantes en el ordenador.wav"/>
            </a:hlinkClick>
            <a:extLst>
              <a:ext uri="{FF2B5EF4-FFF2-40B4-BE49-F238E27FC236}">
                <a16:creationId xmlns:a16="http://schemas.microsoft.com/office/drawing/2014/main" id="{CB5F898F-49E9-024E-93B6-2B32AB54C5C6}"/>
              </a:ext>
            </a:extLst>
          </p:cNvPr>
          <p:cNvSpPr/>
          <p:nvPr/>
        </p:nvSpPr>
        <p:spPr>
          <a:xfrm>
            <a:off x="734678" y="4701224"/>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6</a:t>
            </a:r>
          </a:p>
        </p:txBody>
      </p:sp>
      <p:sp>
        <p:nvSpPr>
          <p:cNvPr id="33" name="Action Button: Custom 20">
            <a:hlinkClick r:id="" action="ppaction://noaction" highlightClick="1">
              <a:snd r:embed="rId9" name="Hacen exa%CC%81menes antes de entrar a la universidad.wav"/>
            </a:hlinkClick>
            <a:extLst>
              <a:ext uri="{FF2B5EF4-FFF2-40B4-BE49-F238E27FC236}">
                <a16:creationId xmlns:a16="http://schemas.microsoft.com/office/drawing/2014/main" id="{907FA116-3498-B743-B42E-2E1564DBAAC8}"/>
              </a:ext>
            </a:extLst>
          </p:cNvPr>
          <p:cNvSpPr/>
          <p:nvPr/>
        </p:nvSpPr>
        <p:spPr>
          <a:xfrm>
            <a:off x="728144" y="5298418"/>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7</a:t>
            </a:r>
          </a:p>
        </p:txBody>
      </p:sp>
      <p:sp>
        <p:nvSpPr>
          <p:cNvPr id="34" name="Action Button: Custom 20">
            <a:hlinkClick r:id="" action="ppaction://noaction" highlightClick="1">
              <a:snd r:embed="rId10" name="Ofrecen ayuda con los deberes.wav"/>
            </a:hlinkClick>
            <a:extLst>
              <a:ext uri="{FF2B5EF4-FFF2-40B4-BE49-F238E27FC236}">
                <a16:creationId xmlns:a16="http://schemas.microsoft.com/office/drawing/2014/main" id="{B96C5CA5-1FA5-9D4B-9965-66E0F6724699}"/>
              </a:ext>
            </a:extLst>
          </p:cNvPr>
          <p:cNvSpPr/>
          <p:nvPr/>
        </p:nvSpPr>
        <p:spPr>
          <a:xfrm>
            <a:off x="716693" y="5823878"/>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8</a:t>
            </a:r>
          </a:p>
        </p:txBody>
      </p:sp>
      <p:sp>
        <p:nvSpPr>
          <p:cNvPr id="41" name="Action Button: Custom 20">
            <a:hlinkClick r:id="" action="ppaction://noaction" highlightClick="1">
              <a:snd r:embed="rId11" name="Debe estar en la escuela cuando tiene seis an%CC%83os.wav"/>
            </a:hlinkClick>
            <a:extLst>
              <a:ext uri="{FF2B5EF4-FFF2-40B4-BE49-F238E27FC236}">
                <a16:creationId xmlns:a16="http://schemas.microsoft.com/office/drawing/2014/main" id="{355D9E7C-1B4E-514E-9D4E-5DF65AB43567}"/>
              </a:ext>
            </a:extLst>
          </p:cNvPr>
          <p:cNvSpPr/>
          <p:nvPr/>
        </p:nvSpPr>
        <p:spPr>
          <a:xfrm>
            <a:off x="733419" y="4144647"/>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5</a:t>
            </a:r>
          </a:p>
        </p:txBody>
      </p:sp>
      <p:pic>
        <p:nvPicPr>
          <p:cNvPr id="49" name="Picture 2" descr="http://www.clker.com/cliparts/j/p/l/D/8/K/green-tick-md.png">
            <a:extLst>
              <a:ext uri="{FF2B5EF4-FFF2-40B4-BE49-F238E27FC236}">
                <a16:creationId xmlns:a16="http://schemas.microsoft.com/office/drawing/2014/main" id="{63D6317A-3878-A142-90D7-476BEFBE16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712" y="305324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http://www.clker.com/cliparts/j/p/l/D/8/K/green-tick-md.png">
            <a:extLst>
              <a:ext uri="{FF2B5EF4-FFF2-40B4-BE49-F238E27FC236}">
                <a16:creationId xmlns:a16="http://schemas.microsoft.com/office/drawing/2014/main" id="{64E30D12-E409-F84B-A581-33AAC5A85A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8806" y="3644274"/>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3">
            <a:extLst>
              <a:ext uri="{FF2B5EF4-FFF2-40B4-BE49-F238E27FC236}">
                <a16:creationId xmlns:a16="http://schemas.microsoft.com/office/drawing/2014/main" id="{61C2D91F-9ACD-8646-9E63-5EB18B652A67}"/>
              </a:ext>
            </a:extLst>
          </p:cNvPr>
          <p:cNvSpPr txBox="1"/>
          <p:nvPr/>
        </p:nvSpPr>
        <p:spPr>
          <a:xfrm>
            <a:off x="123246" y="76656"/>
            <a:ext cx="1157816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Lucía </a:t>
            </a:r>
            <a:r>
              <a:rPr lang="en-GB" sz="2000" b="1" dirty="0" err="1">
                <a:solidFill>
                  <a:srgbClr val="002060"/>
                </a:solidFill>
                <a:latin typeface="Century Gothic" panose="020B0502020202020204" pitchFamily="34" charset="0"/>
              </a:rPr>
              <a:t>habla</a:t>
            </a:r>
            <a:r>
              <a:rPr lang="en-GB" sz="2000" b="1" dirty="0">
                <a:solidFill>
                  <a:srgbClr val="002060"/>
                </a:solidFill>
                <a:latin typeface="Century Gothic" panose="020B0502020202020204" pitchFamily="34" charset="0"/>
              </a:rPr>
              <a:t> de </a:t>
            </a:r>
            <a:r>
              <a:rPr lang="en-GB" sz="2000" b="1" dirty="0" err="1">
                <a:solidFill>
                  <a:srgbClr val="002060"/>
                </a:solidFill>
                <a:latin typeface="Century Gothic" panose="020B0502020202020204" pitchFamily="34" charset="0"/>
              </a:rPr>
              <a:t>cómo</a:t>
            </a:r>
            <a:r>
              <a:rPr lang="en-GB" sz="2000" b="1" dirty="0">
                <a:solidFill>
                  <a:srgbClr val="002060"/>
                </a:solidFill>
                <a:latin typeface="Century Gothic" panose="020B0502020202020204" pitchFamily="34" charset="0"/>
              </a:rPr>
              <a:t> es un día normal </a:t>
            </a: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un colegio </a:t>
            </a: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España</a:t>
            </a:r>
            <a:r>
              <a:rPr lang="en-GB" sz="2000" b="1" dirty="0">
                <a:solidFill>
                  <a:srgbClr val="002060"/>
                </a:solidFill>
                <a:latin typeface="Century Gothic" panose="020B0502020202020204" pitchFamily="34" charset="0"/>
              </a:rPr>
              <a:t>.</a:t>
            </a:r>
          </a:p>
          <a:p>
            <a:r>
              <a:rPr lang="en-GB" sz="2000" dirty="0" err="1">
                <a:solidFill>
                  <a:srgbClr val="002060"/>
                </a:solidFill>
                <a:latin typeface="Century Gothic" panose="020B0502020202020204" pitchFamily="34" charset="0"/>
              </a:rPr>
              <a:t>Escucha</a:t>
            </a:r>
            <a:r>
              <a:rPr lang="en-GB" sz="2000" dirty="0">
                <a:solidFill>
                  <a:srgbClr val="002060"/>
                </a:solidFill>
                <a:latin typeface="Century Gothic" panose="020B0502020202020204" pitchFamily="34" charset="0"/>
              </a:rPr>
              <a:t> y </a:t>
            </a:r>
            <a:r>
              <a:rPr lang="en-GB" sz="2000" dirty="0" err="1">
                <a:solidFill>
                  <a:srgbClr val="002060"/>
                </a:solidFill>
                <a:latin typeface="Century Gothic" panose="020B0502020202020204" pitchFamily="34" charset="0"/>
              </a:rPr>
              <a:t>marca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quién</a:t>
            </a:r>
            <a:r>
              <a:rPr lang="en-GB" sz="2000" dirty="0">
                <a:solidFill>
                  <a:srgbClr val="002060"/>
                </a:solidFill>
                <a:latin typeface="Century Gothic" panose="020B0502020202020204" pitchFamily="34" charset="0"/>
              </a:rPr>
              <a:t> es? Escribe </a:t>
            </a:r>
            <a:r>
              <a:rPr lang="en-GB" sz="2000" dirty="0" err="1">
                <a:solidFill>
                  <a:srgbClr val="002060"/>
                </a:solidFill>
                <a:latin typeface="Century Gothic" panose="020B0502020202020204" pitchFamily="34" charset="0"/>
              </a:rPr>
              <a:t>qué</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hace</a:t>
            </a:r>
            <a:r>
              <a:rPr lang="en-GB" sz="2000" dirty="0">
                <a:solidFill>
                  <a:srgbClr val="002060"/>
                </a:solidFill>
                <a:latin typeface="Century Gothic" panose="020B0502020202020204" pitchFamily="34" charset="0"/>
              </a:rPr>
              <a:t>/n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inglés</a:t>
            </a:r>
            <a:r>
              <a:rPr lang="en-GB" sz="2000" dirty="0">
                <a:solidFill>
                  <a:srgbClr val="002060"/>
                </a:solidFill>
                <a:latin typeface="Century Gothic" panose="020B0502020202020204" pitchFamily="34" charset="0"/>
              </a:rPr>
              <a:t>.</a:t>
            </a:r>
            <a:endParaRPr lang="x-none" sz="2000" dirty="0">
              <a:solidFill>
                <a:srgbClr val="002060"/>
              </a:solidFill>
            </a:endParaRPr>
          </a:p>
        </p:txBody>
      </p:sp>
      <p:sp>
        <p:nvSpPr>
          <p:cNvPr id="58" name="Rounded Rectangle 11" descr="background rectangle&#10;">
            <a:extLst>
              <a:ext uri="{FF2B5EF4-FFF2-40B4-BE49-F238E27FC236}">
                <a16:creationId xmlns:a16="http://schemas.microsoft.com/office/drawing/2014/main" id="{35911494-2B25-7F4C-95B9-6B72306DA174}"/>
              </a:ext>
            </a:extLst>
          </p:cNvPr>
          <p:cNvSpPr/>
          <p:nvPr/>
        </p:nvSpPr>
        <p:spPr>
          <a:xfrm>
            <a:off x="9366127" y="237479"/>
            <a:ext cx="2657407"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4E937B8E-2ECE-C349-967E-A6D6C81359CA}"/>
              </a:ext>
            </a:extLst>
          </p:cNvPr>
          <p:cNvSpPr txBox="1">
            <a:spLocks/>
          </p:cNvSpPr>
          <p:nvPr/>
        </p:nvSpPr>
        <p:spPr>
          <a:xfrm>
            <a:off x="9308179" y="289747"/>
            <a:ext cx="2689015" cy="337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61" name="Picture 2" descr="http://www.clker.com/cliparts/j/p/l/D/8/K/green-tick-md.png">
            <a:extLst>
              <a:ext uri="{FF2B5EF4-FFF2-40B4-BE49-F238E27FC236}">
                <a16:creationId xmlns:a16="http://schemas.microsoft.com/office/drawing/2014/main" id="{C5D9E846-9D4F-6146-94DB-BA978B72BB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8806" y="414464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http://www.clker.com/cliparts/j/p/l/D/8/K/green-tick-md.png">
            <a:extLst>
              <a:ext uri="{FF2B5EF4-FFF2-40B4-BE49-F238E27FC236}">
                <a16:creationId xmlns:a16="http://schemas.microsoft.com/office/drawing/2014/main" id="{FFF41C24-88E0-A241-A33E-FA91FAAD21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8806" y="469549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2" descr="http://www.clker.com/cliparts/j/p/l/D/8/K/green-tick-md.png">
            <a:extLst>
              <a:ext uri="{FF2B5EF4-FFF2-40B4-BE49-F238E27FC236}">
                <a16:creationId xmlns:a16="http://schemas.microsoft.com/office/drawing/2014/main" id="{882D4999-B305-F746-A648-1BA01C9E49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712" y="527296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2" descr="http://www.clker.com/cliparts/j/p/l/D/8/K/green-tick-md.png">
            <a:extLst>
              <a:ext uri="{FF2B5EF4-FFF2-40B4-BE49-F238E27FC236}">
                <a16:creationId xmlns:a16="http://schemas.microsoft.com/office/drawing/2014/main" id="{693ABD08-2BAC-BF4F-A1DD-366157EB8C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712" y="578614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Imagen 4" descr="Forma, Círculo&#10;&#10;Descripción generada automáticamente">
            <a:extLst>
              <a:ext uri="{FF2B5EF4-FFF2-40B4-BE49-F238E27FC236}">
                <a16:creationId xmlns:a16="http://schemas.microsoft.com/office/drawing/2014/main" id="{953D4E29-6215-1A45-AA45-0AEF09AD76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94220" y="526098"/>
            <a:ext cx="985298" cy="985298"/>
          </a:xfrm>
          <a:prstGeom prst="rect">
            <a:avLst/>
          </a:prstGeom>
        </p:spPr>
      </p:pic>
      <p:sp>
        <p:nvSpPr>
          <p:cNvPr id="8" name="TextBox 7"/>
          <p:cNvSpPr txBox="1"/>
          <p:nvPr/>
        </p:nvSpPr>
        <p:spPr>
          <a:xfrm>
            <a:off x="1347677" y="2015887"/>
            <a:ext cx="1552446" cy="400110"/>
          </a:xfrm>
          <a:prstGeom prst="rect">
            <a:avLst/>
          </a:prstGeom>
          <a:noFill/>
        </p:spPr>
        <p:txBody>
          <a:bodyPr wrap="square" rtlCol="0">
            <a:spAutoFit/>
          </a:bodyPr>
          <a:lstStyle/>
          <a:p>
            <a:pPr algn="l"/>
            <a:r>
              <a:rPr lang="en-GB" sz="2000">
                <a:solidFill>
                  <a:schemeClr val="accent5">
                    <a:lumMod val="50000"/>
                  </a:schemeClr>
                </a:solidFill>
              </a:rPr>
              <a:t>empieza</a:t>
            </a:r>
            <a:endParaRPr lang="en-GB" sz="2000" dirty="0">
              <a:solidFill>
                <a:schemeClr val="accent5">
                  <a:lumMod val="50000"/>
                </a:schemeClr>
              </a:solidFill>
            </a:endParaRPr>
          </a:p>
        </p:txBody>
      </p:sp>
      <p:sp>
        <p:nvSpPr>
          <p:cNvPr id="69" name="TextBox 68"/>
          <p:cNvSpPr txBox="1"/>
          <p:nvPr/>
        </p:nvSpPr>
        <p:spPr>
          <a:xfrm>
            <a:off x="1341037" y="2529177"/>
            <a:ext cx="1552446" cy="400110"/>
          </a:xfrm>
          <a:prstGeom prst="rect">
            <a:avLst/>
          </a:prstGeom>
          <a:noFill/>
        </p:spPr>
        <p:txBody>
          <a:bodyPr wrap="square" rtlCol="0">
            <a:spAutoFit/>
          </a:bodyPr>
          <a:lstStyle/>
          <a:p>
            <a:pPr algn="l"/>
            <a:r>
              <a:rPr lang="en-GB" sz="2000">
                <a:solidFill>
                  <a:schemeClr val="accent5">
                    <a:lumMod val="50000"/>
                  </a:schemeClr>
                </a:solidFill>
              </a:rPr>
              <a:t>compran</a:t>
            </a:r>
            <a:endParaRPr lang="en-GB" sz="2000" dirty="0">
              <a:solidFill>
                <a:schemeClr val="accent5">
                  <a:lumMod val="50000"/>
                </a:schemeClr>
              </a:solidFill>
            </a:endParaRPr>
          </a:p>
        </p:txBody>
      </p:sp>
      <p:sp>
        <p:nvSpPr>
          <p:cNvPr id="71" name="TextBox 70"/>
          <p:cNvSpPr txBox="1"/>
          <p:nvPr/>
        </p:nvSpPr>
        <p:spPr>
          <a:xfrm>
            <a:off x="1347677" y="3072559"/>
            <a:ext cx="1552446" cy="400110"/>
          </a:xfrm>
          <a:prstGeom prst="rect">
            <a:avLst/>
          </a:prstGeom>
          <a:noFill/>
        </p:spPr>
        <p:txBody>
          <a:bodyPr wrap="square" rtlCol="0">
            <a:spAutoFit/>
          </a:bodyPr>
          <a:lstStyle/>
          <a:p>
            <a:pPr algn="l"/>
            <a:r>
              <a:rPr lang="en-GB" sz="2000">
                <a:solidFill>
                  <a:schemeClr val="accent5">
                    <a:lumMod val="50000"/>
                  </a:schemeClr>
                </a:solidFill>
              </a:rPr>
              <a:t>enseñan</a:t>
            </a:r>
            <a:endParaRPr lang="en-GB" sz="2000" dirty="0">
              <a:solidFill>
                <a:schemeClr val="accent5">
                  <a:lumMod val="50000"/>
                </a:schemeClr>
              </a:solidFill>
            </a:endParaRPr>
          </a:p>
        </p:txBody>
      </p:sp>
      <p:sp>
        <p:nvSpPr>
          <p:cNvPr id="72" name="TextBox 71"/>
          <p:cNvSpPr txBox="1"/>
          <p:nvPr/>
        </p:nvSpPr>
        <p:spPr>
          <a:xfrm>
            <a:off x="1347677" y="3644274"/>
            <a:ext cx="1552446" cy="400110"/>
          </a:xfrm>
          <a:prstGeom prst="rect">
            <a:avLst/>
          </a:prstGeom>
          <a:noFill/>
        </p:spPr>
        <p:txBody>
          <a:bodyPr wrap="square" rtlCol="0">
            <a:spAutoFit/>
          </a:bodyPr>
          <a:lstStyle/>
          <a:p>
            <a:pPr algn="l"/>
            <a:r>
              <a:rPr lang="en-GB" sz="2000">
                <a:solidFill>
                  <a:schemeClr val="accent5">
                    <a:lumMod val="50000"/>
                  </a:schemeClr>
                </a:solidFill>
              </a:rPr>
              <a:t>da</a:t>
            </a:r>
            <a:endParaRPr lang="en-GB" sz="2000" dirty="0">
              <a:solidFill>
                <a:schemeClr val="accent5">
                  <a:lumMod val="50000"/>
                </a:schemeClr>
              </a:solidFill>
            </a:endParaRPr>
          </a:p>
        </p:txBody>
      </p:sp>
      <p:sp>
        <p:nvSpPr>
          <p:cNvPr id="73" name="TextBox 72"/>
          <p:cNvSpPr txBox="1"/>
          <p:nvPr/>
        </p:nvSpPr>
        <p:spPr>
          <a:xfrm>
            <a:off x="1325910" y="4190606"/>
            <a:ext cx="1552446" cy="400110"/>
          </a:xfrm>
          <a:prstGeom prst="rect">
            <a:avLst/>
          </a:prstGeom>
          <a:noFill/>
        </p:spPr>
        <p:txBody>
          <a:bodyPr wrap="square" rtlCol="0">
            <a:spAutoFit/>
          </a:bodyPr>
          <a:lstStyle/>
          <a:p>
            <a:pPr algn="l"/>
            <a:r>
              <a:rPr lang="en-GB" sz="2000">
                <a:solidFill>
                  <a:schemeClr val="accent5">
                    <a:lumMod val="50000"/>
                  </a:schemeClr>
                </a:solidFill>
              </a:rPr>
              <a:t>debe</a:t>
            </a:r>
            <a:endParaRPr lang="en-GB" sz="2000" dirty="0">
              <a:solidFill>
                <a:schemeClr val="accent5">
                  <a:lumMod val="50000"/>
                </a:schemeClr>
              </a:solidFill>
            </a:endParaRPr>
          </a:p>
        </p:txBody>
      </p:sp>
      <p:sp>
        <p:nvSpPr>
          <p:cNvPr id="74" name="TextBox 73"/>
          <p:cNvSpPr txBox="1"/>
          <p:nvPr/>
        </p:nvSpPr>
        <p:spPr>
          <a:xfrm>
            <a:off x="1341037" y="4764562"/>
            <a:ext cx="1552446" cy="400110"/>
          </a:xfrm>
          <a:prstGeom prst="rect">
            <a:avLst/>
          </a:prstGeom>
          <a:noFill/>
        </p:spPr>
        <p:txBody>
          <a:bodyPr wrap="square" rtlCol="0">
            <a:spAutoFit/>
          </a:bodyPr>
          <a:lstStyle/>
          <a:p>
            <a:pPr algn="l"/>
            <a:r>
              <a:rPr lang="en-GB" sz="2000">
                <a:solidFill>
                  <a:schemeClr val="accent5">
                    <a:lumMod val="50000"/>
                  </a:schemeClr>
                </a:solidFill>
              </a:rPr>
              <a:t>lee</a:t>
            </a:r>
            <a:endParaRPr lang="en-GB" sz="2000" dirty="0">
              <a:solidFill>
                <a:schemeClr val="accent5">
                  <a:lumMod val="50000"/>
                </a:schemeClr>
              </a:solidFill>
            </a:endParaRPr>
          </a:p>
        </p:txBody>
      </p:sp>
      <p:sp>
        <p:nvSpPr>
          <p:cNvPr id="75" name="TextBox 74"/>
          <p:cNvSpPr txBox="1"/>
          <p:nvPr/>
        </p:nvSpPr>
        <p:spPr>
          <a:xfrm>
            <a:off x="1333722" y="5309859"/>
            <a:ext cx="1552446" cy="400110"/>
          </a:xfrm>
          <a:prstGeom prst="rect">
            <a:avLst/>
          </a:prstGeom>
          <a:noFill/>
        </p:spPr>
        <p:txBody>
          <a:bodyPr wrap="square" rtlCol="0">
            <a:spAutoFit/>
          </a:bodyPr>
          <a:lstStyle/>
          <a:p>
            <a:pPr algn="l"/>
            <a:r>
              <a:rPr lang="en-GB" sz="2000">
                <a:solidFill>
                  <a:schemeClr val="accent5">
                    <a:lumMod val="50000"/>
                  </a:schemeClr>
                </a:solidFill>
              </a:rPr>
              <a:t>hacen</a:t>
            </a:r>
            <a:endParaRPr lang="en-GB" sz="2000" dirty="0">
              <a:solidFill>
                <a:schemeClr val="accent5">
                  <a:lumMod val="50000"/>
                </a:schemeClr>
              </a:solidFill>
            </a:endParaRPr>
          </a:p>
        </p:txBody>
      </p:sp>
      <p:sp>
        <p:nvSpPr>
          <p:cNvPr id="76" name="TextBox 75"/>
          <p:cNvSpPr txBox="1"/>
          <p:nvPr/>
        </p:nvSpPr>
        <p:spPr>
          <a:xfrm>
            <a:off x="1327255" y="5858150"/>
            <a:ext cx="1552446" cy="400110"/>
          </a:xfrm>
          <a:prstGeom prst="rect">
            <a:avLst/>
          </a:prstGeom>
          <a:noFill/>
        </p:spPr>
        <p:txBody>
          <a:bodyPr wrap="square" rtlCol="0">
            <a:spAutoFit/>
          </a:bodyPr>
          <a:lstStyle/>
          <a:p>
            <a:pPr algn="l"/>
            <a:r>
              <a:rPr lang="en-GB" sz="2000">
                <a:solidFill>
                  <a:schemeClr val="accent5">
                    <a:lumMod val="50000"/>
                  </a:schemeClr>
                </a:solidFill>
              </a:rPr>
              <a:t>ofrecen</a:t>
            </a:r>
            <a:endParaRPr lang="en-GB" sz="2000" dirty="0">
              <a:solidFill>
                <a:schemeClr val="accent5">
                  <a:lumMod val="50000"/>
                </a:schemeClr>
              </a:solidFill>
            </a:endParaRPr>
          </a:p>
        </p:txBody>
      </p:sp>
      <p:sp>
        <p:nvSpPr>
          <p:cNvPr id="10" name="Rounded Rectangular Callout 9"/>
          <p:cNvSpPr/>
          <p:nvPr/>
        </p:nvSpPr>
        <p:spPr>
          <a:xfrm>
            <a:off x="9073522" y="1576922"/>
            <a:ext cx="2950012" cy="1590729"/>
          </a:xfrm>
          <a:prstGeom prst="wedgeRoundRectCallout">
            <a:avLst>
              <a:gd name="adj1" fmla="val -40136"/>
              <a:gd name="adj2" fmla="val -59351"/>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En</a:t>
            </a:r>
            <a:r>
              <a:rPr lang="en-GB" sz="2000" dirty="0">
                <a:solidFill>
                  <a:srgbClr val="002060"/>
                </a:solidFill>
              </a:rPr>
              <a:t> </a:t>
            </a:r>
            <a:r>
              <a:rPr lang="en-GB" sz="2000" dirty="0" err="1">
                <a:solidFill>
                  <a:srgbClr val="002060"/>
                </a:solidFill>
              </a:rPr>
              <a:t>tu</a:t>
            </a:r>
            <a:r>
              <a:rPr lang="en-GB" sz="2000" dirty="0">
                <a:solidFill>
                  <a:srgbClr val="002060"/>
                </a:solidFill>
              </a:rPr>
              <a:t> </a:t>
            </a:r>
            <a:r>
              <a:rPr lang="en-GB" sz="2000" dirty="0" err="1">
                <a:solidFill>
                  <a:srgbClr val="002060"/>
                </a:solidFill>
              </a:rPr>
              <a:t>opinión</a:t>
            </a:r>
            <a:r>
              <a:rPr lang="en-GB" sz="2000" dirty="0">
                <a:solidFill>
                  <a:srgbClr val="002060"/>
                </a:solidFill>
              </a:rPr>
              <a:t>, ¿</a:t>
            </a:r>
            <a:r>
              <a:rPr lang="en-GB" sz="2000" dirty="0" err="1">
                <a:solidFill>
                  <a:srgbClr val="002060"/>
                </a:solidFill>
              </a:rPr>
              <a:t>cuál</a:t>
            </a:r>
            <a:r>
              <a:rPr lang="en-GB" sz="2000" dirty="0">
                <a:solidFill>
                  <a:srgbClr val="002060"/>
                </a:solidFill>
              </a:rPr>
              <a:t> es el </a:t>
            </a:r>
            <a:r>
              <a:rPr lang="en-GB" sz="2000" dirty="0" err="1">
                <a:solidFill>
                  <a:srgbClr val="002060"/>
                </a:solidFill>
              </a:rPr>
              <a:t>sujeto</a:t>
            </a:r>
            <a:r>
              <a:rPr lang="en-GB" sz="2000" dirty="0">
                <a:solidFill>
                  <a:srgbClr val="002060"/>
                </a:solidFill>
              </a:rPr>
              <a:t> de </a:t>
            </a:r>
            <a:r>
              <a:rPr lang="en-GB" sz="2000" dirty="0" err="1">
                <a:solidFill>
                  <a:srgbClr val="002060"/>
                </a:solidFill>
              </a:rPr>
              <a:t>cada</a:t>
            </a:r>
            <a:r>
              <a:rPr lang="en-GB" sz="2000" dirty="0">
                <a:solidFill>
                  <a:srgbClr val="002060"/>
                </a:solidFill>
              </a:rPr>
              <a:t> </a:t>
            </a:r>
            <a:r>
              <a:rPr lang="en-GB" sz="2000" dirty="0" err="1">
                <a:solidFill>
                  <a:srgbClr val="002060"/>
                </a:solidFill>
              </a:rPr>
              <a:t>frase</a:t>
            </a:r>
            <a:r>
              <a:rPr lang="en-GB" sz="2000" dirty="0">
                <a:solidFill>
                  <a:srgbClr val="002060"/>
                </a:solidFill>
              </a:rPr>
              <a:t>? ¿Es 1 o 2?</a:t>
            </a:r>
          </a:p>
          <a:p>
            <a:r>
              <a:rPr lang="en-GB" sz="2000" dirty="0">
                <a:solidFill>
                  <a:srgbClr val="002060"/>
                </a:solidFill>
              </a:rPr>
              <a:t>1. </a:t>
            </a:r>
            <a:r>
              <a:rPr lang="en-GB" sz="2000" dirty="0" err="1">
                <a:solidFill>
                  <a:srgbClr val="002060"/>
                </a:solidFill>
              </a:rPr>
              <a:t>estudiante</a:t>
            </a:r>
            <a:r>
              <a:rPr lang="en-GB" sz="2000" dirty="0">
                <a:solidFill>
                  <a:srgbClr val="002060"/>
                </a:solidFill>
              </a:rPr>
              <a:t>(s)</a:t>
            </a:r>
          </a:p>
          <a:p>
            <a:r>
              <a:rPr lang="en-GB" sz="2000" dirty="0">
                <a:solidFill>
                  <a:srgbClr val="002060"/>
                </a:solidFill>
              </a:rPr>
              <a:t>2. </a:t>
            </a:r>
            <a:r>
              <a:rPr lang="en-GB" sz="2000" dirty="0" err="1">
                <a:solidFill>
                  <a:srgbClr val="002060"/>
                </a:solidFill>
              </a:rPr>
              <a:t>profesor</a:t>
            </a:r>
            <a:r>
              <a:rPr lang="en-GB" sz="2000" dirty="0">
                <a:solidFill>
                  <a:srgbClr val="002060"/>
                </a:solidFill>
              </a:rPr>
              <a:t>(es)</a:t>
            </a:r>
          </a:p>
        </p:txBody>
      </p:sp>
      <p:pic>
        <p:nvPicPr>
          <p:cNvPr id="1026" name="Picture 2" descr="clipart science test tube&#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28089" y="3311104"/>
            <a:ext cx="1470180" cy="1398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velopment3 - Computer Programming Clipart , Transparent Cartoon "/>
          <p:cNvPicPr>
            <a:picLocks noChangeAspect="1" noChangeArrowheads="1"/>
          </p:cNvPicPr>
          <p:nvPr/>
        </p:nvPicPr>
        <p:blipFill>
          <a:blip r:embed="rId1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628542" y="4992695"/>
            <a:ext cx="1737197" cy="140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51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22" grpId="0"/>
      <p:bldP spid="23" grpId="0"/>
      <p:bldP spid="24" grpId="0"/>
      <p:bldP spid="25" grpId="0"/>
      <p:bldP spid="8" grpId="0"/>
      <p:bldP spid="69" grpId="0"/>
      <p:bldP spid="71" grpId="0"/>
      <p:bldP spid="72" grpId="0"/>
      <p:bldP spid="73" grpId="0"/>
      <p:bldP spid="74" grpId="0"/>
      <p:bldP spid="75" grpId="0"/>
      <p:bldP spid="76"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3BA14BE-D447-6249-A921-13E418DAD622}"/>
              </a:ext>
            </a:extLst>
          </p:cNvPr>
          <p:cNvSpPr>
            <a:spLocks noGrp="1"/>
          </p:cNvSpPr>
          <p:nvPr>
            <p:ph type="title"/>
          </p:nvPr>
        </p:nvSpPr>
        <p:spPr>
          <a:xfrm>
            <a:off x="9850049" y="-137150"/>
            <a:ext cx="2167459" cy="844757"/>
          </a:xfrm>
        </p:spPr>
        <p:txBody>
          <a:bodyPr>
            <a:normAutofit/>
          </a:bodyPr>
          <a:lstStyle/>
          <a:p>
            <a:pPr algn="ctr"/>
            <a:r>
              <a:rPr lang="x-none" sz="2000" b="1" dirty="0">
                <a:solidFill>
                  <a:schemeClr val="bg1"/>
                </a:solidFill>
              </a:rPr>
              <a:t>hablar</a:t>
            </a:r>
          </a:p>
        </p:txBody>
      </p:sp>
      <p:sp>
        <p:nvSpPr>
          <p:cNvPr id="57" name="TextBox 3">
            <a:extLst>
              <a:ext uri="{FF2B5EF4-FFF2-40B4-BE49-F238E27FC236}">
                <a16:creationId xmlns:a16="http://schemas.microsoft.com/office/drawing/2014/main" id="{61C2D91F-9ACD-8646-9E63-5EB18B652A67}"/>
              </a:ext>
            </a:extLst>
          </p:cNvPr>
          <p:cNvSpPr txBox="1"/>
          <p:nvPr/>
        </p:nvSpPr>
        <p:spPr>
          <a:xfrm>
            <a:off x="254472" y="246048"/>
            <a:ext cx="9262801" cy="741678"/>
          </a:xfrm>
          <a:prstGeom prst="rect">
            <a:avLst/>
          </a:prstGeom>
          <a:noFill/>
        </p:spPr>
        <p:txBody>
          <a:bodyPr wrap="square" rtlCol="0">
            <a:spAutoFit/>
          </a:bodyPr>
          <a:lstStyle/>
          <a:p>
            <a:pPr>
              <a:lnSpc>
                <a:spcPct val="110000"/>
              </a:lnSpc>
            </a:pPr>
            <a:r>
              <a:rPr lang="en-GB" sz="2000" b="1" dirty="0" err="1">
                <a:solidFill>
                  <a:srgbClr val="002060"/>
                </a:solidFill>
                <a:latin typeface="Century Gothic" panose="020B0502020202020204" pitchFamily="34" charset="0"/>
              </a:rPr>
              <a:t>Ahora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hablas</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parejas, un </a:t>
            </a:r>
            <a:r>
              <a:rPr lang="en-GB" sz="2000" dirty="0" err="1">
                <a:solidFill>
                  <a:srgbClr val="002060"/>
                </a:solidFill>
                <a:latin typeface="Century Gothic" panose="020B0502020202020204" pitchFamily="34" charset="0"/>
              </a:rPr>
              <a:t>estudiante</a:t>
            </a:r>
            <a:r>
              <a:rPr lang="en-GB" sz="2000" dirty="0">
                <a:solidFill>
                  <a:srgbClr val="002060"/>
                </a:solidFill>
                <a:latin typeface="Century Gothic" panose="020B0502020202020204" pitchFamily="34" charset="0"/>
              </a:rPr>
              <a:t> dice un </a:t>
            </a:r>
            <a:r>
              <a:rPr lang="en-GB" sz="2000" dirty="0" err="1">
                <a:solidFill>
                  <a:srgbClr val="002060"/>
                </a:solidFill>
                <a:latin typeface="Century Gothic" panose="020B0502020202020204" pitchFamily="34" charset="0"/>
              </a:rPr>
              <a:t>número</a:t>
            </a:r>
            <a:r>
              <a:rPr lang="en-GB" sz="2000" dirty="0">
                <a:solidFill>
                  <a:srgbClr val="002060"/>
                </a:solidFill>
                <a:latin typeface="Century Gothic" panose="020B0502020202020204" pitchFamily="34" charset="0"/>
              </a:rPr>
              <a:t> y el </a:t>
            </a:r>
            <a:r>
              <a:rPr lang="en-GB" sz="2000" dirty="0" err="1">
                <a:solidFill>
                  <a:srgbClr val="002060"/>
                </a:solidFill>
                <a:latin typeface="Century Gothic" panose="020B0502020202020204" pitchFamily="34" charset="0"/>
              </a:rPr>
              <a:t>otro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estudiante</a:t>
            </a:r>
            <a:r>
              <a:rPr lang="en-GB" sz="2000" dirty="0">
                <a:solidFill>
                  <a:srgbClr val="002060"/>
                </a:solidFill>
                <a:latin typeface="Century Gothic" panose="020B0502020202020204" pitchFamily="34" charset="0"/>
              </a:rPr>
              <a:t> dice la </a:t>
            </a:r>
            <a:r>
              <a:rPr lang="en-GB" sz="2000" dirty="0" err="1">
                <a:solidFill>
                  <a:srgbClr val="002060"/>
                </a:solidFill>
                <a:latin typeface="Century Gothic" panose="020B0502020202020204" pitchFamily="34" charset="0"/>
              </a:rPr>
              <a:t>frase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completa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español</a:t>
            </a:r>
            <a:r>
              <a:rPr lang="en-GB" sz="2000" dirty="0">
                <a:solidFill>
                  <a:srgbClr val="002060"/>
                </a:solidFill>
                <a:latin typeface="Century Gothic" panose="020B0502020202020204" pitchFamily="34" charset="0"/>
              </a:rPr>
              <a:t>. </a:t>
            </a:r>
            <a:endParaRPr lang="x-none" sz="2000" dirty="0">
              <a:solidFill>
                <a:srgbClr val="002060"/>
              </a:solidFill>
            </a:endParaRPr>
          </a:p>
        </p:txBody>
      </p:sp>
      <p:sp>
        <p:nvSpPr>
          <p:cNvPr id="59" name="Title 2">
            <a:extLst>
              <a:ext uri="{FF2B5EF4-FFF2-40B4-BE49-F238E27FC236}">
                <a16:creationId xmlns:a16="http://schemas.microsoft.com/office/drawing/2014/main" id="{6ACF5B85-13BC-9B45-A617-B8E4040DE0A0}"/>
              </a:ext>
            </a:extLst>
          </p:cNvPr>
          <p:cNvSpPr txBox="1">
            <a:spLocks/>
          </p:cNvSpPr>
          <p:nvPr/>
        </p:nvSpPr>
        <p:spPr>
          <a:xfrm>
            <a:off x="10466526" y="286834"/>
            <a:ext cx="1588616" cy="3404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0"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CuadroTexto 64">
            <a:extLst>
              <a:ext uri="{FF2B5EF4-FFF2-40B4-BE49-F238E27FC236}">
                <a16:creationId xmlns:a16="http://schemas.microsoft.com/office/drawing/2014/main" id="{78BF03D6-48EC-A34D-A28D-149D4F424916}"/>
              </a:ext>
            </a:extLst>
          </p:cNvPr>
          <p:cNvSpPr txBox="1"/>
          <p:nvPr/>
        </p:nvSpPr>
        <p:spPr>
          <a:xfrm>
            <a:off x="998197" y="1634701"/>
            <a:ext cx="6477060" cy="400110"/>
          </a:xfrm>
          <a:prstGeom prst="rect">
            <a:avLst/>
          </a:prstGeom>
          <a:noFill/>
        </p:spPr>
        <p:txBody>
          <a:bodyPr wrap="square" rtlCol="0">
            <a:spAutoFit/>
          </a:bodyPr>
          <a:lstStyle/>
          <a:p>
            <a:pPr algn="l"/>
            <a:r>
              <a:rPr lang="en-GB" sz="2000">
                <a:solidFill>
                  <a:srgbClr val="002060"/>
                </a:solidFill>
              </a:rPr>
              <a:t>_________ a estudiar a las _______ de la mañana.</a:t>
            </a:r>
            <a:endParaRPr lang="x-none" sz="2000" dirty="0">
              <a:solidFill>
                <a:srgbClr val="002060"/>
              </a:solidFill>
            </a:endParaRPr>
          </a:p>
        </p:txBody>
      </p:sp>
      <p:sp>
        <p:nvSpPr>
          <p:cNvPr id="66" name="CuadroTexto 65">
            <a:extLst>
              <a:ext uri="{FF2B5EF4-FFF2-40B4-BE49-F238E27FC236}">
                <a16:creationId xmlns:a16="http://schemas.microsoft.com/office/drawing/2014/main" id="{B15C5826-B89C-5A4B-AD65-1EE15BA3C5B5}"/>
              </a:ext>
            </a:extLst>
          </p:cNvPr>
          <p:cNvSpPr txBox="1"/>
          <p:nvPr/>
        </p:nvSpPr>
        <p:spPr>
          <a:xfrm>
            <a:off x="966969" y="2219995"/>
            <a:ext cx="1601728" cy="400110"/>
          </a:xfrm>
          <a:prstGeom prst="rect">
            <a:avLst/>
          </a:prstGeom>
          <a:noFill/>
        </p:spPr>
        <p:txBody>
          <a:bodyPr wrap="square" rtlCol="0">
            <a:spAutoFit/>
          </a:bodyPr>
          <a:lstStyle/>
          <a:p>
            <a:pPr algn="l"/>
            <a:r>
              <a:rPr lang="en-GB" sz="2000" b="1">
                <a:solidFill>
                  <a:srgbClr val="002060"/>
                </a:solidFill>
              </a:rPr>
              <a:t>[They buy]</a:t>
            </a:r>
            <a:endParaRPr lang="x-none" sz="2000" b="1" dirty="0">
              <a:solidFill>
                <a:srgbClr val="002060"/>
              </a:solidFill>
            </a:endParaRPr>
          </a:p>
        </p:txBody>
      </p:sp>
      <p:sp>
        <p:nvSpPr>
          <p:cNvPr id="67" name="CuadroTexto 66">
            <a:extLst>
              <a:ext uri="{FF2B5EF4-FFF2-40B4-BE49-F238E27FC236}">
                <a16:creationId xmlns:a16="http://schemas.microsoft.com/office/drawing/2014/main" id="{82835D35-CC16-EB49-AFA8-3FB6506F8566}"/>
              </a:ext>
            </a:extLst>
          </p:cNvPr>
          <p:cNvSpPr txBox="1"/>
          <p:nvPr/>
        </p:nvSpPr>
        <p:spPr>
          <a:xfrm>
            <a:off x="998197" y="3227258"/>
            <a:ext cx="6477060" cy="400110"/>
          </a:xfrm>
          <a:prstGeom prst="rect">
            <a:avLst/>
          </a:prstGeom>
          <a:noFill/>
        </p:spPr>
        <p:txBody>
          <a:bodyPr wrap="square" rtlCol="0">
            <a:spAutoFit/>
          </a:bodyPr>
          <a:lstStyle/>
          <a:p>
            <a:pPr algn="l"/>
            <a:r>
              <a:rPr lang="en-GB" sz="2000" b="1">
                <a:solidFill>
                  <a:srgbClr val="002060"/>
                </a:solidFill>
              </a:rPr>
              <a:t>[They </a:t>
            </a:r>
            <a:r>
              <a:rPr lang="x-none" sz="2000" b="1">
                <a:solidFill>
                  <a:srgbClr val="002060"/>
                </a:solidFill>
              </a:rPr>
              <a:t>teach</a:t>
            </a:r>
            <a:r>
              <a:rPr lang="en-GB" sz="2000" b="1">
                <a:solidFill>
                  <a:srgbClr val="002060"/>
                </a:solidFill>
              </a:rPr>
              <a:t>]</a:t>
            </a:r>
            <a:endParaRPr lang="x-none" sz="2000" b="1" dirty="0">
              <a:solidFill>
                <a:srgbClr val="002060"/>
              </a:solidFill>
            </a:endParaRPr>
          </a:p>
        </p:txBody>
      </p:sp>
      <p:sp>
        <p:nvSpPr>
          <p:cNvPr id="68" name="CuadroTexto 67">
            <a:extLst>
              <a:ext uri="{FF2B5EF4-FFF2-40B4-BE49-F238E27FC236}">
                <a16:creationId xmlns:a16="http://schemas.microsoft.com/office/drawing/2014/main" id="{7468C5BB-DE9A-B04C-8D19-CABA514A3D7C}"/>
              </a:ext>
            </a:extLst>
          </p:cNvPr>
          <p:cNvSpPr txBox="1"/>
          <p:nvPr/>
        </p:nvSpPr>
        <p:spPr>
          <a:xfrm>
            <a:off x="1071278" y="4261040"/>
            <a:ext cx="1695019" cy="400110"/>
          </a:xfrm>
          <a:prstGeom prst="rect">
            <a:avLst/>
          </a:prstGeom>
          <a:noFill/>
        </p:spPr>
        <p:txBody>
          <a:bodyPr wrap="square" rtlCol="0">
            <a:spAutoFit/>
          </a:bodyPr>
          <a:lstStyle/>
          <a:p>
            <a:pPr algn="l"/>
            <a:r>
              <a:rPr lang="en-GB" sz="2000" b="1">
                <a:solidFill>
                  <a:srgbClr val="002060"/>
                </a:solidFill>
              </a:rPr>
              <a:t>[S/he </a:t>
            </a:r>
            <a:r>
              <a:rPr lang="x-none" sz="2000" b="1">
                <a:solidFill>
                  <a:srgbClr val="002060"/>
                </a:solidFill>
              </a:rPr>
              <a:t>gives</a:t>
            </a:r>
            <a:r>
              <a:rPr lang="en-GB" sz="2000" b="1">
                <a:solidFill>
                  <a:srgbClr val="002060"/>
                </a:solidFill>
              </a:rPr>
              <a:t>]</a:t>
            </a:r>
            <a:endParaRPr lang="x-none" sz="2000" b="1" dirty="0">
              <a:solidFill>
                <a:srgbClr val="002060"/>
              </a:solidFill>
            </a:endParaRPr>
          </a:p>
        </p:txBody>
      </p:sp>
      <p:sp>
        <p:nvSpPr>
          <p:cNvPr id="69" name="Action Button: Custom 20">
            <a:hlinkClick r:id="" action="ppaction://noaction" highlightClick="1">
              <a:snd r:embed="rId3" name="Empieza a estudiar a las 9 de la man%CC%83ana.wav"/>
            </a:hlinkClick>
            <a:extLst>
              <a:ext uri="{FF2B5EF4-FFF2-40B4-BE49-F238E27FC236}">
                <a16:creationId xmlns:a16="http://schemas.microsoft.com/office/drawing/2014/main" id="{C803E631-30C0-DB4B-B00C-9F68D6470C97}"/>
              </a:ext>
            </a:extLst>
          </p:cNvPr>
          <p:cNvSpPr/>
          <p:nvPr/>
        </p:nvSpPr>
        <p:spPr>
          <a:xfrm>
            <a:off x="458915" y="1387355"/>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1</a:t>
            </a:r>
          </a:p>
        </p:txBody>
      </p:sp>
      <p:sp>
        <p:nvSpPr>
          <p:cNvPr id="70" name="Action Button: Custom 20">
            <a:hlinkClick r:id="" action="ppaction://noaction" highlightClick="1">
              <a:snd r:embed="rId4" name="Compran los libros y todos los materiales.wav"/>
            </a:hlinkClick>
            <a:extLst>
              <a:ext uri="{FF2B5EF4-FFF2-40B4-BE49-F238E27FC236}">
                <a16:creationId xmlns:a16="http://schemas.microsoft.com/office/drawing/2014/main" id="{1884AD92-4C1F-9748-82D7-6B9850D0569B}"/>
              </a:ext>
            </a:extLst>
          </p:cNvPr>
          <p:cNvSpPr/>
          <p:nvPr/>
        </p:nvSpPr>
        <p:spPr>
          <a:xfrm>
            <a:off x="458915" y="2394844"/>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2</a:t>
            </a:r>
          </a:p>
        </p:txBody>
      </p:sp>
      <p:sp>
        <p:nvSpPr>
          <p:cNvPr id="71" name="Action Button: Custom 20">
            <a:hlinkClick r:id="" action="ppaction://noaction" highlightClick="1">
              <a:snd r:embed="rId5" name="Ensen%CC%83an cosas sobre ciencias y arte.wav"/>
            </a:hlinkClick>
            <a:extLst>
              <a:ext uri="{FF2B5EF4-FFF2-40B4-BE49-F238E27FC236}">
                <a16:creationId xmlns:a16="http://schemas.microsoft.com/office/drawing/2014/main" id="{E0A18911-F6B4-AB46-8512-F6DDB68E77C2}"/>
              </a:ext>
            </a:extLst>
          </p:cNvPr>
          <p:cNvSpPr/>
          <p:nvPr/>
        </p:nvSpPr>
        <p:spPr>
          <a:xfrm>
            <a:off x="458915" y="3404628"/>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3</a:t>
            </a:r>
          </a:p>
        </p:txBody>
      </p:sp>
      <p:sp>
        <p:nvSpPr>
          <p:cNvPr id="72" name="Action Button: Custom 20">
            <a:hlinkClick r:id="" action="ppaction://noaction" highlightClick="1">
              <a:snd r:embed="rId6" name="Da respuestas a las preguntas de los estudiantes.wav"/>
            </a:hlinkClick>
            <a:extLst>
              <a:ext uri="{FF2B5EF4-FFF2-40B4-BE49-F238E27FC236}">
                <a16:creationId xmlns:a16="http://schemas.microsoft.com/office/drawing/2014/main" id="{FC4CAB34-F2D3-0348-9E16-C064A1795B76}"/>
              </a:ext>
            </a:extLst>
          </p:cNvPr>
          <p:cNvSpPr/>
          <p:nvPr/>
        </p:nvSpPr>
        <p:spPr>
          <a:xfrm>
            <a:off x="458915" y="4379755"/>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4</a:t>
            </a:r>
          </a:p>
        </p:txBody>
      </p:sp>
      <p:sp>
        <p:nvSpPr>
          <p:cNvPr id="5" name="Rounded Rectangle 4"/>
          <p:cNvSpPr/>
          <p:nvPr/>
        </p:nvSpPr>
        <p:spPr>
          <a:xfrm>
            <a:off x="8286446" y="1078079"/>
            <a:ext cx="3478570" cy="131676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6" name="TextBox 5"/>
          <p:cNvSpPr txBox="1"/>
          <p:nvPr/>
        </p:nvSpPr>
        <p:spPr>
          <a:xfrm>
            <a:off x="8539844" y="1198898"/>
            <a:ext cx="3163487" cy="400110"/>
          </a:xfrm>
          <a:prstGeom prst="rect">
            <a:avLst/>
          </a:prstGeom>
          <a:noFill/>
        </p:spPr>
        <p:txBody>
          <a:bodyPr wrap="square" rtlCol="0">
            <a:spAutoFit/>
          </a:bodyPr>
          <a:lstStyle/>
          <a:p>
            <a:pPr algn="l"/>
            <a:r>
              <a:rPr lang="en-GB" sz="2000" b="1">
                <a:solidFill>
                  <a:schemeClr val="accent5">
                    <a:lumMod val="50000"/>
                  </a:schemeClr>
                </a:solidFill>
              </a:rPr>
              <a:t>¿Necesitas ayuda?</a:t>
            </a:r>
            <a:endParaRPr lang="en-GB" sz="2000" b="1" dirty="0">
              <a:solidFill>
                <a:schemeClr val="accent5">
                  <a:lumMod val="50000"/>
                </a:schemeClr>
              </a:solidFill>
            </a:endParaRPr>
          </a:p>
        </p:txBody>
      </p:sp>
      <p:sp>
        <p:nvSpPr>
          <p:cNvPr id="51" name="TextBox 50"/>
          <p:cNvSpPr txBox="1"/>
          <p:nvPr/>
        </p:nvSpPr>
        <p:spPr>
          <a:xfrm>
            <a:off x="8539844" y="1589343"/>
            <a:ext cx="3557346" cy="707886"/>
          </a:xfrm>
          <a:prstGeom prst="rect">
            <a:avLst/>
          </a:prstGeom>
          <a:noFill/>
        </p:spPr>
        <p:txBody>
          <a:bodyPr wrap="square" rtlCol="0">
            <a:spAutoFit/>
          </a:bodyPr>
          <a:lstStyle/>
          <a:p>
            <a:pPr algn="l"/>
            <a:r>
              <a:rPr lang="en-GB" sz="2000">
                <a:solidFill>
                  <a:schemeClr val="accent5">
                    <a:lumMod val="50000"/>
                  </a:schemeClr>
                </a:solidFill>
              </a:rPr>
              <a:t>*to go to university</a:t>
            </a:r>
          </a:p>
          <a:p>
            <a:pPr algn="l"/>
            <a:r>
              <a:rPr lang="en-GB" sz="2000" i="1">
                <a:solidFill>
                  <a:schemeClr val="accent5">
                    <a:lumMod val="50000"/>
                  </a:schemeClr>
                </a:solidFill>
              </a:rPr>
              <a:t>entrar a la universidad</a:t>
            </a:r>
            <a:endParaRPr lang="en-GB" sz="2000" i="1" dirty="0">
              <a:solidFill>
                <a:schemeClr val="accent5">
                  <a:lumMod val="50000"/>
                </a:schemeClr>
              </a:solidFill>
            </a:endParaRPr>
          </a:p>
        </p:txBody>
      </p:sp>
      <p:sp>
        <p:nvSpPr>
          <p:cNvPr id="30" name="CuadroTexto 64">
            <a:extLst>
              <a:ext uri="{FF2B5EF4-FFF2-40B4-BE49-F238E27FC236}">
                <a16:creationId xmlns:a16="http://schemas.microsoft.com/office/drawing/2014/main" id="{78BF03D6-48EC-A34D-A28D-149D4F424916}"/>
              </a:ext>
            </a:extLst>
          </p:cNvPr>
          <p:cNvSpPr txBox="1"/>
          <p:nvPr/>
        </p:nvSpPr>
        <p:spPr>
          <a:xfrm>
            <a:off x="998197" y="1259186"/>
            <a:ext cx="1648751" cy="400110"/>
          </a:xfrm>
          <a:prstGeom prst="rect">
            <a:avLst/>
          </a:prstGeom>
          <a:noFill/>
        </p:spPr>
        <p:txBody>
          <a:bodyPr wrap="square" rtlCol="0">
            <a:spAutoFit/>
          </a:bodyPr>
          <a:lstStyle/>
          <a:p>
            <a:pPr algn="l"/>
            <a:r>
              <a:rPr lang="en-GB" sz="2000" b="1">
                <a:solidFill>
                  <a:srgbClr val="002060"/>
                </a:solidFill>
              </a:rPr>
              <a:t>[S/he starts]</a:t>
            </a:r>
            <a:endParaRPr lang="x-none" sz="2000" b="1" dirty="0">
              <a:solidFill>
                <a:srgbClr val="002060"/>
              </a:solidFill>
            </a:endParaRPr>
          </a:p>
        </p:txBody>
      </p:sp>
      <p:sp>
        <p:nvSpPr>
          <p:cNvPr id="32" name="CuadroTexto 64">
            <a:extLst>
              <a:ext uri="{FF2B5EF4-FFF2-40B4-BE49-F238E27FC236}">
                <a16:creationId xmlns:a16="http://schemas.microsoft.com/office/drawing/2014/main" id="{78BF03D6-48EC-A34D-A28D-149D4F424916}"/>
              </a:ext>
            </a:extLst>
          </p:cNvPr>
          <p:cNvSpPr txBox="1"/>
          <p:nvPr/>
        </p:nvSpPr>
        <p:spPr>
          <a:xfrm>
            <a:off x="4127651" y="1256352"/>
            <a:ext cx="992032" cy="400110"/>
          </a:xfrm>
          <a:prstGeom prst="rect">
            <a:avLst/>
          </a:prstGeom>
          <a:noFill/>
        </p:spPr>
        <p:txBody>
          <a:bodyPr wrap="square" rtlCol="0">
            <a:spAutoFit/>
          </a:bodyPr>
          <a:lstStyle/>
          <a:p>
            <a:pPr algn="l"/>
            <a:r>
              <a:rPr lang="en-GB" sz="2000" b="1">
                <a:solidFill>
                  <a:srgbClr val="002060"/>
                </a:solidFill>
              </a:rPr>
              <a:t>[nine]</a:t>
            </a:r>
            <a:endParaRPr lang="x-none" sz="2000" b="1" dirty="0">
              <a:solidFill>
                <a:srgbClr val="002060"/>
              </a:solidFill>
            </a:endParaRPr>
          </a:p>
        </p:txBody>
      </p:sp>
      <p:sp>
        <p:nvSpPr>
          <p:cNvPr id="33" name="CuadroTexto 64">
            <a:extLst>
              <a:ext uri="{FF2B5EF4-FFF2-40B4-BE49-F238E27FC236}">
                <a16:creationId xmlns:a16="http://schemas.microsoft.com/office/drawing/2014/main" id="{78BF03D6-48EC-A34D-A28D-149D4F424916}"/>
              </a:ext>
            </a:extLst>
          </p:cNvPr>
          <p:cNvSpPr txBox="1"/>
          <p:nvPr/>
        </p:nvSpPr>
        <p:spPr>
          <a:xfrm>
            <a:off x="998197" y="2645028"/>
            <a:ext cx="6477060" cy="400110"/>
          </a:xfrm>
          <a:prstGeom prst="rect">
            <a:avLst/>
          </a:prstGeom>
          <a:noFill/>
        </p:spPr>
        <p:txBody>
          <a:bodyPr wrap="square" rtlCol="0">
            <a:spAutoFit/>
          </a:bodyPr>
          <a:lstStyle/>
          <a:p>
            <a:pPr algn="l"/>
            <a:r>
              <a:rPr lang="en-GB" sz="2000">
                <a:solidFill>
                  <a:srgbClr val="002060"/>
                </a:solidFill>
              </a:rPr>
              <a:t>__________ los libros y todos _______________.</a:t>
            </a:r>
            <a:endParaRPr lang="x-none" sz="2000" dirty="0">
              <a:solidFill>
                <a:srgbClr val="002060"/>
              </a:solidFill>
            </a:endParaRPr>
          </a:p>
        </p:txBody>
      </p:sp>
      <p:sp>
        <p:nvSpPr>
          <p:cNvPr id="34" name="CuadroTexto 65">
            <a:extLst>
              <a:ext uri="{FF2B5EF4-FFF2-40B4-BE49-F238E27FC236}">
                <a16:creationId xmlns:a16="http://schemas.microsoft.com/office/drawing/2014/main" id="{B15C5826-B89C-5A4B-AD65-1EE15BA3C5B5}"/>
              </a:ext>
            </a:extLst>
          </p:cNvPr>
          <p:cNvSpPr txBox="1"/>
          <p:nvPr/>
        </p:nvSpPr>
        <p:spPr>
          <a:xfrm>
            <a:off x="4096423" y="2239660"/>
            <a:ext cx="2447327" cy="400110"/>
          </a:xfrm>
          <a:prstGeom prst="rect">
            <a:avLst/>
          </a:prstGeom>
          <a:noFill/>
        </p:spPr>
        <p:txBody>
          <a:bodyPr wrap="square" rtlCol="0">
            <a:spAutoFit/>
          </a:bodyPr>
          <a:lstStyle/>
          <a:p>
            <a:pPr algn="l"/>
            <a:r>
              <a:rPr lang="en-GB" sz="2000" b="1">
                <a:solidFill>
                  <a:srgbClr val="002060"/>
                </a:solidFill>
              </a:rPr>
              <a:t>[the materials]</a:t>
            </a:r>
            <a:endParaRPr lang="x-none" sz="2000" b="1" dirty="0">
              <a:solidFill>
                <a:srgbClr val="002060"/>
              </a:solidFill>
            </a:endParaRPr>
          </a:p>
        </p:txBody>
      </p:sp>
      <p:sp>
        <p:nvSpPr>
          <p:cNvPr id="35" name="CuadroTexto 64">
            <a:extLst>
              <a:ext uri="{FF2B5EF4-FFF2-40B4-BE49-F238E27FC236}">
                <a16:creationId xmlns:a16="http://schemas.microsoft.com/office/drawing/2014/main" id="{78BF03D6-48EC-A34D-A28D-149D4F424916}"/>
              </a:ext>
            </a:extLst>
          </p:cNvPr>
          <p:cNvSpPr txBox="1"/>
          <p:nvPr/>
        </p:nvSpPr>
        <p:spPr>
          <a:xfrm>
            <a:off x="1071278" y="3636616"/>
            <a:ext cx="6477060" cy="400110"/>
          </a:xfrm>
          <a:prstGeom prst="rect">
            <a:avLst/>
          </a:prstGeom>
          <a:noFill/>
        </p:spPr>
        <p:txBody>
          <a:bodyPr wrap="square" rtlCol="0">
            <a:spAutoFit/>
          </a:bodyPr>
          <a:lstStyle/>
          <a:p>
            <a:r>
              <a:rPr lang="en-GB" sz="2000">
                <a:solidFill>
                  <a:srgbClr val="002060"/>
                </a:solidFill>
              </a:rPr>
              <a:t>__________ cosas sobre __________ y ______.</a:t>
            </a:r>
            <a:endParaRPr lang="x-none" sz="2000" dirty="0">
              <a:solidFill>
                <a:srgbClr val="002060"/>
              </a:solidFill>
            </a:endParaRPr>
          </a:p>
        </p:txBody>
      </p:sp>
      <p:sp>
        <p:nvSpPr>
          <p:cNvPr id="36" name="CuadroTexto 66">
            <a:extLst>
              <a:ext uri="{FF2B5EF4-FFF2-40B4-BE49-F238E27FC236}">
                <a16:creationId xmlns:a16="http://schemas.microsoft.com/office/drawing/2014/main" id="{82835D35-CC16-EB49-AFA8-3FB6506F8566}"/>
              </a:ext>
            </a:extLst>
          </p:cNvPr>
          <p:cNvSpPr txBox="1"/>
          <p:nvPr/>
        </p:nvSpPr>
        <p:spPr>
          <a:xfrm>
            <a:off x="5580149" y="3261434"/>
            <a:ext cx="786294" cy="400110"/>
          </a:xfrm>
          <a:prstGeom prst="rect">
            <a:avLst/>
          </a:prstGeom>
          <a:noFill/>
        </p:spPr>
        <p:txBody>
          <a:bodyPr wrap="square" rtlCol="0">
            <a:spAutoFit/>
          </a:bodyPr>
          <a:lstStyle/>
          <a:p>
            <a:pPr algn="l"/>
            <a:r>
              <a:rPr lang="en-GB" sz="2000" b="1" dirty="0">
                <a:solidFill>
                  <a:srgbClr val="002060"/>
                </a:solidFill>
              </a:rPr>
              <a:t>[art]</a:t>
            </a:r>
            <a:endParaRPr lang="x-none" sz="2000" b="1" dirty="0">
              <a:solidFill>
                <a:srgbClr val="002060"/>
              </a:solidFill>
            </a:endParaRPr>
          </a:p>
        </p:txBody>
      </p:sp>
      <p:sp>
        <p:nvSpPr>
          <p:cNvPr id="37" name="CuadroTexto 64">
            <a:extLst>
              <a:ext uri="{FF2B5EF4-FFF2-40B4-BE49-F238E27FC236}">
                <a16:creationId xmlns:a16="http://schemas.microsoft.com/office/drawing/2014/main" id="{78BF03D6-48EC-A34D-A28D-149D4F424916}"/>
              </a:ext>
            </a:extLst>
          </p:cNvPr>
          <p:cNvSpPr txBox="1"/>
          <p:nvPr/>
        </p:nvSpPr>
        <p:spPr>
          <a:xfrm>
            <a:off x="1059271" y="4658015"/>
            <a:ext cx="8120824" cy="400110"/>
          </a:xfrm>
          <a:prstGeom prst="rect">
            <a:avLst/>
          </a:prstGeom>
          <a:noFill/>
        </p:spPr>
        <p:txBody>
          <a:bodyPr wrap="square" rtlCol="0">
            <a:spAutoFit/>
          </a:bodyPr>
          <a:lstStyle/>
          <a:p>
            <a:pPr algn="l"/>
            <a:r>
              <a:rPr lang="en-GB" sz="2000">
                <a:solidFill>
                  <a:srgbClr val="002060"/>
                </a:solidFill>
              </a:rPr>
              <a:t>____ respuestas a ________________ de los estudiantes.</a:t>
            </a:r>
            <a:endParaRPr lang="x-none" sz="2000" dirty="0">
              <a:solidFill>
                <a:srgbClr val="002060"/>
              </a:solidFill>
            </a:endParaRPr>
          </a:p>
        </p:txBody>
      </p:sp>
      <p:sp>
        <p:nvSpPr>
          <p:cNvPr id="38" name="Action Button: Custom 20">
            <a:hlinkClick r:id="" action="ppaction://noaction" highlightClick="1">
              <a:snd r:embed="rId7" name="Entran a la universidad despue%CC%81s hacer unos exa%CC%81menes.wav"/>
            </a:hlinkClick>
            <a:extLst>
              <a:ext uri="{FF2B5EF4-FFF2-40B4-BE49-F238E27FC236}">
                <a16:creationId xmlns:a16="http://schemas.microsoft.com/office/drawing/2014/main" id="{FC4CAB34-F2D3-0348-9E16-C064A1795B76}"/>
              </a:ext>
            </a:extLst>
          </p:cNvPr>
          <p:cNvSpPr/>
          <p:nvPr/>
        </p:nvSpPr>
        <p:spPr>
          <a:xfrm>
            <a:off x="458915" y="5392695"/>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5</a:t>
            </a:r>
            <a:endParaRPr lang="en-GB" sz="2000" b="1" dirty="0">
              <a:solidFill>
                <a:schemeClr val="accent1">
                  <a:lumMod val="50000"/>
                </a:schemeClr>
              </a:solidFill>
              <a:latin typeface="Century Gothic" panose="020B0502020202020204" pitchFamily="34" charset="0"/>
            </a:endParaRPr>
          </a:p>
        </p:txBody>
      </p:sp>
      <p:sp>
        <p:nvSpPr>
          <p:cNvPr id="40" name="CuadroTexto 67">
            <a:extLst>
              <a:ext uri="{FF2B5EF4-FFF2-40B4-BE49-F238E27FC236}">
                <a16:creationId xmlns:a16="http://schemas.microsoft.com/office/drawing/2014/main" id="{7468C5BB-DE9A-B04C-8D19-CABA514A3D7C}"/>
              </a:ext>
            </a:extLst>
          </p:cNvPr>
          <p:cNvSpPr txBox="1"/>
          <p:nvPr/>
        </p:nvSpPr>
        <p:spPr>
          <a:xfrm>
            <a:off x="3467015" y="4261040"/>
            <a:ext cx="2082699" cy="400110"/>
          </a:xfrm>
          <a:prstGeom prst="rect">
            <a:avLst/>
          </a:prstGeom>
          <a:noFill/>
        </p:spPr>
        <p:txBody>
          <a:bodyPr wrap="square" rtlCol="0">
            <a:spAutoFit/>
          </a:bodyPr>
          <a:lstStyle/>
          <a:p>
            <a:pPr algn="l"/>
            <a:r>
              <a:rPr lang="en-GB" sz="2000" b="1">
                <a:solidFill>
                  <a:srgbClr val="002060"/>
                </a:solidFill>
              </a:rPr>
              <a:t>[the questions]</a:t>
            </a:r>
            <a:endParaRPr lang="x-none" sz="2000" b="1" dirty="0">
              <a:solidFill>
                <a:srgbClr val="002060"/>
              </a:solidFill>
            </a:endParaRPr>
          </a:p>
        </p:txBody>
      </p:sp>
      <p:sp>
        <p:nvSpPr>
          <p:cNvPr id="41" name="CuadroTexto 64">
            <a:extLst>
              <a:ext uri="{FF2B5EF4-FFF2-40B4-BE49-F238E27FC236}">
                <a16:creationId xmlns:a16="http://schemas.microsoft.com/office/drawing/2014/main" id="{78BF03D6-48EC-A34D-A28D-149D4F424916}"/>
              </a:ext>
            </a:extLst>
          </p:cNvPr>
          <p:cNvSpPr txBox="1"/>
          <p:nvPr/>
        </p:nvSpPr>
        <p:spPr>
          <a:xfrm>
            <a:off x="1086772" y="5633907"/>
            <a:ext cx="8948364" cy="400110"/>
          </a:xfrm>
          <a:prstGeom prst="rect">
            <a:avLst/>
          </a:prstGeom>
          <a:noFill/>
        </p:spPr>
        <p:txBody>
          <a:bodyPr wrap="square" rtlCol="0">
            <a:spAutoFit/>
          </a:bodyPr>
          <a:lstStyle/>
          <a:p>
            <a:pPr algn="l"/>
            <a:r>
              <a:rPr lang="en-GB" sz="2000">
                <a:solidFill>
                  <a:srgbClr val="002060"/>
                </a:solidFill>
              </a:rPr>
              <a:t>_______ a la universidad después de ________ unos exámenes.</a:t>
            </a:r>
            <a:endParaRPr lang="x-none" sz="2000" dirty="0">
              <a:solidFill>
                <a:srgbClr val="002060"/>
              </a:solidFill>
            </a:endParaRPr>
          </a:p>
        </p:txBody>
      </p:sp>
      <p:sp>
        <p:nvSpPr>
          <p:cNvPr id="42" name="CuadroTexto 67">
            <a:extLst>
              <a:ext uri="{FF2B5EF4-FFF2-40B4-BE49-F238E27FC236}">
                <a16:creationId xmlns:a16="http://schemas.microsoft.com/office/drawing/2014/main" id="{7468C5BB-DE9A-B04C-8D19-CABA514A3D7C}"/>
              </a:ext>
            </a:extLst>
          </p:cNvPr>
          <p:cNvSpPr txBox="1"/>
          <p:nvPr/>
        </p:nvSpPr>
        <p:spPr>
          <a:xfrm>
            <a:off x="1076038" y="5242642"/>
            <a:ext cx="2257710" cy="400110"/>
          </a:xfrm>
          <a:prstGeom prst="rect">
            <a:avLst/>
          </a:prstGeom>
          <a:noFill/>
        </p:spPr>
        <p:txBody>
          <a:bodyPr wrap="square" rtlCol="0">
            <a:spAutoFit/>
          </a:bodyPr>
          <a:lstStyle/>
          <a:p>
            <a:pPr algn="l"/>
            <a:r>
              <a:rPr lang="en-GB" sz="2000" b="1">
                <a:solidFill>
                  <a:srgbClr val="002060"/>
                </a:solidFill>
              </a:rPr>
              <a:t>[They enter, go*]</a:t>
            </a:r>
            <a:endParaRPr lang="x-none" sz="2000" b="1" dirty="0">
              <a:solidFill>
                <a:srgbClr val="002060"/>
              </a:solidFill>
            </a:endParaRPr>
          </a:p>
        </p:txBody>
      </p:sp>
      <p:sp>
        <p:nvSpPr>
          <p:cNvPr id="43" name="CuadroTexto 67">
            <a:extLst>
              <a:ext uri="{FF2B5EF4-FFF2-40B4-BE49-F238E27FC236}">
                <a16:creationId xmlns:a16="http://schemas.microsoft.com/office/drawing/2014/main" id="{7468C5BB-DE9A-B04C-8D19-CABA514A3D7C}"/>
              </a:ext>
            </a:extLst>
          </p:cNvPr>
          <p:cNvSpPr txBox="1"/>
          <p:nvPr/>
        </p:nvSpPr>
        <p:spPr>
          <a:xfrm>
            <a:off x="5356074" y="5267443"/>
            <a:ext cx="2020737" cy="400110"/>
          </a:xfrm>
          <a:prstGeom prst="rect">
            <a:avLst/>
          </a:prstGeom>
          <a:noFill/>
        </p:spPr>
        <p:txBody>
          <a:bodyPr wrap="square" rtlCol="0">
            <a:spAutoFit/>
          </a:bodyPr>
          <a:lstStyle/>
          <a:p>
            <a:pPr algn="l"/>
            <a:r>
              <a:rPr lang="en-GB" sz="2000" b="1">
                <a:solidFill>
                  <a:srgbClr val="002060"/>
                </a:solidFill>
              </a:rPr>
              <a:t>[to do; doing]</a:t>
            </a:r>
            <a:endParaRPr lang="x-none" sz="2000" b="1" dirty="0">
              <a:solidFill>
                <a:srgbClr val="002060"/>
              </a:solidFill>
            </a:endParaRPr>
          </a:p>
        </p:txBody>
      </p:sp>
      <p:sp>
        <p:nvSpPr>
          <p:cNvPr id="44" name="CuadroTexto 67">
            <a:extLst>
              <a:ext uri="{FF2B5EF4-FFF2-40B4-BE49-F238E27FC236}">
                <a16:creationId xmlns:a16="http://schemas.microsoft.com/office/drawing/2014/main" id="{7468C5BB-DE9A-B04C-8D19-CABA514A3D7C}"/>
              </a:ext>
            </a:extLst>
          </p:cNvPr>
          <p:cNvSpPr txBox="1"/>
          <p:nvPr/>
        </p:nvSpPr>
        <p:spPr>
          <a:xfrm>
            <a:off x="998197" y="1619766"/>
            <a:ext cx="2020737" cy="400110"/>
          </a:xfrm>
          <a:prstGeom prst="rect">
            <a:avLst/>
          </a:prstGeom>
          <a:noFill/>
        </p:spPr>
        <p:txBody>
          <a:bodyPr wrap="square" rtlCol="0">
            <a:spAutoFit/>
          </a:bodyPr>
          <a:lstStyle/>
          <a:p>
            <a:pPr algn="l"/>
            <a:r>
              <a:rPr lang="en-GB" sz="2000" b="1" dirty="0" err="1">
                <a:solidFill>
                  <a:srgbClr val="F66400"/>
                </a:solidFill>
              </a:rPr>
              <a:t>Empieza</a:t>
            </a:r>
            <a:endParaRPr lang="x-none" sz="2000" b="1" dirty="0">
              <a:solidFill>
                <a:srgbClr val="F66400"/>
              </a:solidFill>
            </a:endParaRPr>
          </a:p>
        </p:txBody>
      </p:sp>
      <p:sp>
        <p:nvSpPr>
          <p:cNvPr id="45" name="CuadroTexto 67">
            <a:extLst>
              <a:ext uri="{FF2B5EF4-FFF2-40B4-BE49-F238E27FC236}">
                <a16:creationId xmlns:a16="http://schemas.microsoft.com/office/drawing/2014/main" id="{7468C5BB-DE9A-B04C-8D19-CABA514A3D7C}"/>
              </a:ext>
            </a:extLst>
          </p:cNvPr>
          <p:cNvSpPr txBox="1"/>
          <p:nvPr/>
        </p:nvSpPr>
        <p:spPr>
          <a:xfrm>
            <a:off x="4223368" y="1625104"/>
            <a:ext cx="2020737" cy="400110"/>
          </a:xfrm>
          <a:prstGeom prst="rect">
            <a:avLst/>
          </a:prstGeom>
          <a:noFill/>
        </p:spPr>
        <p:txBody>
          <a:bodyPr wrap="square" rtlCol="0">
            <a:spAutoFit/>
          </a:bodyPr>
          <a:lstStyle/>
          <a:p>
            <a:pPr algn="l"/>
            <a:r>
              <a:rPr lang="en-GB" sz="2000" b="1">
                <a:solidFill>
                  <a:srgbClr val="F66400"/>
                </a:solidFill>
              </a:rPr>
              <a:t>nueve</a:t>
            </a:r>
            <a:endParaRPr lang="x-none" sz="2000" b="1" dirty="0">
              <a:solidFill>
                <a:srgbClr val="F66400"/>
              </a:solidFill>
            </a:endParaRPr>
          </a:p>
        </p:txBody>
      </p:sp>
      <p:sp>
        <p:nvSpPr>
          <p:cNvPr id="46" name="CuadroTexto 67">
            <a:extLst>
              <a:ext uri="{FF2B5EF4-FFF2-40B4-BE49-F238E27FC236}">
                <a16:creationId xmlns:a16="http://schemas.microsoft.com/office/drawing/2014/main" id="{7468C5BB-DE9A-B04C-8D19-CABA514A3D7C}"/>
              </a:ext>
            </a:extLst>
          </p:cNvPr>
          <p:cNvSpPr txBox="1"/>
          <p:nvPr/>
        </p:nvSpPr>
        <p:spPr>
          <a:xfrm>
            <a:off x="998196" y="2599387"/>
            <a:ext cx="2020737" cy="400110"/>
          </a:xfrm>
          <a:prstGeom prst="rect">
            <a:avLst/>
          </a:prstGeom>
          <a:noFill/>
        </p:spPr>
        <p:txBody>
          <a:bodyPr wrap="square" rtlCol="0">
            <a:spAutoFit/>
          </a:bodyPr>
          <a:lstStyle/>
          <a:p>
            <a:pPr algn="l"/>
            <a:r>
              <a:rPr lang="en-GB" sz="2000" b="1">
                <a:solidFill>
                  <a:srgbClr val="F66400"/>
                </a:solidFill>
              </a:rPr>
              <a:t>Compran</a:t>
            </a:r>
            <a:endParaRPr lang="x-none" sz="2000" b="1" dirty="0">
              <a:solidFill>
                <a:srgbClr val="F66400"/>
              </a:solidFill>
            </a:endParaRPr>
          </a:p>
        </p:txBody>
      </p:sp>
      <p:sp>
        <p:nvSpPr>
          <p:cNvPr id="47" name="CuadroTexto 67">
            <a:extLst>
              <a:ext uri="{FF2B5EF4-FFF2-40B4-BE49-F238E27FC236}">
                <a16:creationId xmlns:a16="http://schemas.microsoft.com/office/drawing/2014/main" id="{7468C5BB-DE9A-B04C-8D19-CABA514A3D7C}"/>
              </a:ext>
            </a:extLst>
          </p:cNvPr>
          <p:cNvSpPr txBox="1"/>
          <p:nvPr/>
        </p:nvSpPr>
        <p:spPr>
          <a:xfrm>
            <a:off x="4467552" y="2622724"/>
            <a:ext cx="2020737" cy="400110"/>
          </a:xfrm>
          <a:prstGeom prst="rect">
            <a:avLst/>
          </a:prstGeom>
          <a:noFill/>
        </p:spPr>
        <p:txBody>
          <a:bodyPr wrap="square" rtlCol="0">
            <a:spAutoFit/>
          </a:bodyPr>
          <a:lstStyle/>
          <a:p>
            <a:pPr algn="l"/>
            <a:r>
              <a:rPr lang="en-GB" sz="2000" b="1">
                <a:solidFill>
                  <a:srgbClr val="F66400"/>
                </a:solidFill>
              </a:rPr>
              <a:t>los materiales</a:t>
            </a:r>
            <a:endParaRPr lang="x-none" sz="2000" b="1" dirty="0">
              <a:solidFill>
                <a:srgbClr val="F66400"/>
              </a:solidFill>
            </a:endParaRPr>
          </a:p>
        </p:txBody>
      </p:sp>
      <p:sp>
        <p:nvSpPr>
          <p:cNvPr id="48" name="CuadroTexto 67">
            <a:extLst>
              <a:ext uri="{FF2B5EF4-FFF2-40B4-BE49-F238E27FC236}">
                <a16:creationId xmlns:a16="http://schemas.microsoft.com/office/drawing/2014/main" id="{7468C5BB-DE9A-B04C-8D19-CABA514A3D7C}"/>
              </a:ext>
            </a:extLst>
          </p:cNvPr>
          <p:cNvSpPr txBox="1"/>
          <p:nvPr/>
        </p:nvSpPr>
        <p:spPr>
          <a:xfrm>
            <a:off x="1117271" y="3631992"/>
            <a:ext cx="2020737" cy="400110"/>
          </a:xfrm>
          <a:prstGeom prst="rect">
            <a:avLst/>
          </a:prstGeom>
          <a:noFill/>
        </p:spPr>
        <p:txBody>
          <a:bodyPr wrap="square" rtlCol="0">
            <a:spAutoFit/>
          </a:bodyPr>
          <a:lstStyle/>
          <a:p>
            <a:pPr algn="l"/>
            <a:r>
              <a:rPr lang="en-GB" sz="2000" b="1" dirty="0" err="1">
                <a:solidFill>
                  <a:srgbClr val="F66400"/>
                </a:solidFill>
              </a:rPr>
              <a:t>Enseñan</a:t>
            </a:r>
            <a:endParaRPr lang="x-none" sz="2000" b="1" dirty="0">
              <a:solidFill>
                <a:srgbClr val="F66400"/>
              </a:solidFill>
            </a:endParaRPr>
          </a:p>
        </p:txBody>
      </p:sp>
      <p:sp>
        <p:nvSpPr>
          <p:cNvPr id="49" name="CuadroTexto 67">
            <a:extLst>
              <a:ext uri="{FF2B5EF4-FFF2-40B4-BE49-F238E27FC236}">
                <a16:creationId xmlns:a16="http://schemas.microsoft.com/office/drawing/2014/main" id="{7468C5BB-DE9A-B04C-8D19-CABA514A3D7C}"/>
              </a:ext>
            </a:extLst>
          </p:cNvPr>
          <p:cNvSpPr txBox="1"/>
          <p:nvPr/>
        </p:nvSpPr>
        <p:spPr>
          <a:xfrm>
            <a:off x="4057888" y="3625729"/>
            <a:ext cx="1235016" cy="400110"/>
          </a:xfrm>
          <a:prstGeom prst="rect">
            <a:avLst/>
          </a:prstGeom>
          <a:noFill/>
        </p:spPr>
        <p:txBody>
          <a:bodyPr wrap="square" rtlCol="0">
            <a:spAutoFit/>
          </a:bodyPr>
          <a:lstStyle/>
          <a:p>
            <a:pPr algn="l"/>
            <a:r>
              <a:rPr lang="en-GB" sz="2000" b="1" dirty="0" err="1">
                <a:solidFill>
                  <a:srgbClr val="F66400"/>
                </a:solidFill>
              </a:rPr>
              <a:t>ciencias</a:t>
            </a:r>
            <a:endParaRPr lang="x-none" sz="2000" b="1" dirty="0">
              <a:solidFill>
                <a:srgbClr val="F66400"/>
              </a:solidFill>
            </a:endParaRPr>
          </a:p>
        </p:txBody>
      </p:sp>
      <p:sp>
        <p:nvSpPr>
          <p:cNvPr id="50" name="CuadroTexto 67">
            <a:extLst>
              <a:ext uri="{FF2B5EF4-FFF2-40B4-BE49-F238E27FC236}">
                <a16:creationId xmlns:a16="http://schemas.microsoft.com/office/drawing/2014/main" id="{7468C5BB-DE9A-B04C-8D19-CABA514A3D7C}"/>
              </a:ext>
            </a:extLst>
          </p:cNvPr>
          <p:cNvSpPr txBox="1"/>
          <p:nvPr/>
        </p:nvSpPr>
        <p:spPr>
          <a:xfrm>
            <a:off x="5620120" y="3622353"/>
            <a:ext cx="746324" cy="400110"/>
          </a:xfrm>
          <a:prstGeom prst="rect">
            <a:avLst/>
          </a:prstGeom>
          <a:noFill/>
        </p:spPr>
        <p:txBody>
          <a:bodyPr wrap="square" rtlCol="0">
            <a:spAutoFit/>
          </a:bodyPr>
          <a:lstStyle/>
          <a:p>
            <a:pPr algn="l"/>
            <a:r>
              <a:rPr lang="en-GB" sz="2000" b="1" dirty="0" err="1">
                <a:solidFill>
                  <a:srgbClr val="F66400"/>
                </a:solidFill>
              </a:rPr>
              <a:t>arte</a:t>
            </a:r>
            <a:endParaRPr lang="x-none" sz="2000" b="1" dirty="0">
              <a:solidFill>
                <a:srgbClr val="F66400"/>
              </a:solidFill>
            </a:endParaRPr>
          </a:p>
        </p:txBody>
      </p:sp>
      <p:sp>
        <p:nvSpPr>
          <p:cNvPr id="8" name="Rectangle 7"/>
          <p:cNvSpPr/>
          <p:nvPr/>
        </p:nvSpPr>
        <p:spPr>
          <a:xfrm>
            <a:off x="4077232" y="3257088"/>
            <a:ext cx="1329210" cy="400110"/>
          </a:xfrm>
          <a:prstGeom prst="rect">
            <a:avLst/>
          </a:prstGeom>
        </p:spPr>
        <p:txBody>
          <a:bodyPr wrap="none">
            <a:spAutoFit/>
          </a:bodyPr>
          <a:lstStyle/>
          <a:p>
            <a:r>
              <a:rPr lang="en-GB" sz="2000" b="1" dirty="0">
                <a:solidFill>
                  <a:srgbClr val="002060"/>
                </a:solidFill>
              </a:rPr>
              <a:t>[science]</a:t>
            </a:r>
            <a:endParaRPr lang="x-none" sz="2000" b="1" dirty="0">
              <a:solidFill>
                <a:srgbClr val="002060"/>
              </a:solidFill>
            </a:endParaRPr>
          </a:p>
        </p:txBody>
      </p:sp>
      <p:sp>
        <p:nvSpPr>
          <p:cNvPr id="54" name="CuadroTexto 67">
            <a:extLst>
              <a:ext uri="{FF2B5EF4-FFF2-40B4-BE49-F238E27FC236}">
                <a16:creationId xmlns:a16="http://schemas.microsoft.com/office/drawing/2014/main" id="{7468C5BB-DE9A-B04C-8D19-CABA514A3D7C}"/>
              </a:ext>
            </a:extLst>
          </p:cNvPr>
          <p:cNvSpPr txBox="1"/>
          <p:nvPr/>
        </p:nvSpPr>
        <p:spPr>
          <a:xfrm>
            <a:off x="1090715" y="4630380"/>
            <a:ext cx="766660" cy="400110"/>
          </a:xfrm>
          <a:prstGeom prst="rect">
            <a:avLst/>
          </a:prstGeom>
          <a:noFill/>
        </p:spPr>
        <p:txBody>
          <a:bodyPr wrap="square" rtlCol="0">
            <a:spAutoFit/>
          </a:bodyPr>
          <a:lstStyle/>
          <a:p>
            <a:pPr algn="l"/>
            <a:r>
              <a:rPr lang="en-GB" sz="2000" b="1">
                <a:solidFill>
                  <a:srgbClr val="F66400"/>
                </a:solidFill>
              </a:rPr>
              <a:t>Da</a:t>
            </a:r>
            <a:endParaRPr lang="x-none" sz="2000" b="1" dirty="0">
              <a:solidFill>
                <a:srgbClr val="F66400"/>
              </a:solidFill>
            </a:endParaRPr>
          </a:p>
        </p:txBody>
      </p:sp>
      <p:sp>
        <p:nvSpPr>
          <p:cNvPr id="55" name="CuadroTexto 67">
            <a:extLst>
              <a:ext uri="{FF2B5EF4-FFF2-40B4-BE49-F238E27FC236}">
                <a16:creationId xmlns:a16="http://schemas.microsoft.com/office/drawing/2014/main" id="{7468C5BB-DE9A-B04C-8D19-CABA514A3D7C}"/>
              </a:ext>
            </a:extLst>
          </p:cNvPr>
          <p:cNvSpPr txBox="1"/>
          <p:nvPr/>
        </p:nvSpPr>
        <p:spPr>
          <a:xfrm>
            <a:off x="3497997" y="4624639"/>
            <a:ext cx="2020737" cy="400110"/>
          </a:xfrm>
          <a:prstGeom prst="rect">
            <a:avLst/>
          </a:prstGeom>
          <a:noFill/>
        </p:spPr>
        <p:txBody>
          <a:bodyPr wrap="square" rtlCol="0">
            <a:spAutoFit/>
          </a:bodyPr>
          <a:lstStyle/>
          <a:p>
            <a:pPr algn="l"/>
            <a:r>
              <a:rPr lang="en-GB" sz="2000" b="1">
                <a:solidFill>
                  <a:srgbClr val="F66400"/>
                </a:solidFill>
              </a:rPr>
              <a:t>las preguntas</a:t>
            </a:r>
            <a:endParaRPr lang="x-none" sz="2000" b="1" dirty="0">
              <a:solidFill>
                <a:srgbClr val="F66400"/>
              </a:solidFill>
            </a:endParaRPr>
          </a:p>
        </p:txBody>
      </p:sp>
      <p:sp>
        <p:nvSpPr>
          <p:cNvPr id="56" name="CuadroTexto 67">
            <a:extLst>
              <a:ext uri="{FF2B5EF4-FFF2-40B4-BE49-F238E27FC236}">
                <a16:creationId xmlns:a16="http://schemas.microsoft.com/office/drawing/2014/main" id="{7468C5BB-DE9A-B04C-8D19-CABA514A3D7C}"/>
              </a:ext>
            </a:extLst>
          </p:cNvPr>
          <p:cNvSpPr txBox="1"/>
          <p:nvPr/>
        </p:nvSpPr>
        <p:spPr>
          <a:xfrm>
            <a:off x="1124863" y="5623209"/>
            <a:ext cx="1018619" cy="400110"/>
          </a:xfrm>
          <a:prstGeom prst="rect">
            <a:avLst/>
          </a:prstGeom>
          <a:noFill/>
        </p:spPr>
        <p:txBody>
          <a:bodyPr wrap="square" rtlCol="0">
            <a:spAutoFit/>
          </a:bodyPr>
          <a:lstStyle/>
          <a:p>
            <a:pPr algn="l"/>
            <a:r>
              <a:rPr lang="en-GB" sz="2000" b="1" dirty="0" err="1">
                <a:solidFill>
                  <a:srgbClr val="F66400"/>
                </a:solidFill>
              </a:rPr>
              <a:t>Entran</a:t>
            </a:r>
            <a:endParaRPr lang="x-none" sz="2000" b="1" dirty="0">
              <a:solidFill>
                <a:srgbClr val="F66400"/>
              </a:solidFill>
            </a:endParaRPr>
          </a:p>
        </p:txBody>
      </p:sp>
      <p:sp>
        <p:nvSpPr>
          <p:cNvPr id="58" name="CuadroTexto 67">
            <a:extLst>
              <a:ext uri="{FF2B5EF4-FFF2-40B4-BE49-F238E27FC236}">
                <a16:creationId xmlns:a16="http://schemas.microsoft.com/office/drawing/2014/main" id="{7468C5BB-DE9A-B04C-8D19-CABA514A3D7C}"/>
              </a:ext>
            </a:extLst>
          </p:cNvPr>
          <p:cNvSpPr txBox="1"/>
          <p:nvPr/>
        </p:nvSpPr>
        <p:spPr>
          <a:xfrm>
            <a:off x="5745187" y="5616466"/>
            <a:ext cx="986245" cy="400110"/>
          </a:xfrm>
          <a:prstGeom prst="rect">
            <a:avLst/>
          </a:prstGeom>
          <a:noFill/>
        </p:spPr>
        <p:txBody>
          <a:bodyPr wrap="square" rtlCol="0">
            <a:spAutoFit/>
          </a:bodyPr>
          <a:lstStyle/>
          <a:p>
            <a:pPr algn="l"/>
            <a:r>
              <a:rPr lang="en-GB" sz="2000" b="1" dirty="0" err="1">
                <a:solidFill>
                  <a:srgbClr val="F66400"/>
                </a:solidFill>
              </a:rPr>
              <a:t>hacer</a:t>
            </a:r>
            <a:endParaRPr lang="x-none" sz="2000" b="1" dirty="0">
              <a:solidFill>
                <a:srgbClr val="F66400"/>
              </a:solidFill>
            </a:endParaRPr>
          </a:p>
        </p:txBody>
      </p:sp>
      <p:sp>
        <p:nvSpPr>
          <p:cNvPr id="61"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454953" y="1387355"/>
            <a:ext cx="409064" cy="414959"/>
          </a:xfrm>
          <a:prstGeom prst="actionButtonBlank">
            <a:avLst/>
          </a:prstGeom>
          <a:solidFill>
            <a:schemeClr val="bg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1</a:t>
            </a:r>
          </a:p>
        </p:txBody>
      </p:sp>
      <p:sp>
        <p:nvSpPr>
          <p:cNvPr id="62" name="Action Button: Custom 20">
            <a:hlinkClick r:id="" action="ppaction://noaction" highlightClick="1"/>
            <a:extLst>
              <a:ext uri="{FF2B5EF4-FFF2-40B4-BE49-F238E27FC236}">
                <a16:creationId xmlns:a16="http://schemas.microsoft.com/office/drawing/2014/main" id="{1884AD92-4C1F-9748-82D7-6B9850D0569B}"/>
              </a:ext>
            </a:extLst>
          </p:cNvPr>
          <p:cNvSpPr/>
          <p:nvPr/>
        </p:nvSpPr>
        <p:spPr>
          <a:xfrm>
            <a:off x="454953" y="2394844"/>
            <a:ext cx="409064" cy="414959"/>
          </a:xfrm>
          <a:prstGeom prst="actionButtonBlank">
            <a:avLst/>
          </a:prstGeom>
          <a:solidFill>
            <a:schemeClr val="bg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2</a:t>
            </a:r>
          </a:p>
        </p:txBody>
      </p:sp>
      <p:sp>
        <p:nvSpPr>
          <p:cNvPr id="63" name="Action Button: Custom 20">
            <a:hlinkClick r:id="" action="ppaction://noaction" highlightClick="1"/>
            <a:extLst>
              <a:ext uri="{FF2B5EF4-FFF2-40B4-BE49-F238E27FC236}">
                <a16:creationId xmlns:a16="http://schemas.microsoft.com/office/drawing/2014/main" id="{E0A18911-F6B4-AB46-8512-F6DDB68E77C2}"/>
              </a:ext>
            </a:extLst>
          </p:cNvPr>
          <p:cNvSpPr/>
          <p:nvPr/>
        </p:nvSpPr>
        <p:spPr>
          <a:xfrm>
            <a:off x="454953" y="3404628"/>
            <a:ext cx="409064" cy="414959"/>
          </a:xfrm>
          <a:prstGeom prst="actionButtonBlank">
            <a:avLst/>
          </a:prstGeom>
          <a:solidFill>
            <a:schemeClr val="bg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3</a:t>
            </a:r>
          </a:p>
        </p:txBody>
      </p:sp>
      <p:sp>
        <p:nvSpPr>
          <p:cNvPr id="64" name="Action Button: Custom 20">
            <a:hlinkClick r:id="" action="ppaction://noaction" highlightClick="1"/>
            <a:extLst>
              <a:ext uri="{FF2B5EF4-FFF2-40B4-BE49-F238E27FC236}">
                <a16:creationId xmlns:a16="http://schemas.microsoft.com/office/drawing/2014/main" id="{FC4CAB34-F2D3-0348-9E16-C064A1795B76}"/>
              </a:ext>
            </a:extLst>
          </p:cNvPr>
          <p:cNvSpPr/>
          <p:nvPr/>
        </p:nvSpPr>
        <p:spPr>
          <a:xfrm>
            <a:off x="454953" y="4379755"/>
            <a:ext cx="409064" cy="414959"/>
          </a:xfrm>
          <a:prstGeom prst="actionButtonBlank">
            <a:avLst/>
          </a:prstGeom>
          <a:solidFill>
            <a:schemeClr val="bg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4</a:t>
            </a:r>
          </a:p>
        </p:txBody>
      </p:sp>
      <p:sp>
        <p:nvSpPr>
          <p:cNvPr id="73" name="Action Button: Custom 20">
            <a:hlinkClick r:id="" action="ppaction://noaction" highlightClick="1"/>
            <a:extLst>
              <a:ext uri="{FF2B5EF4-FFF2-40B4-BE49-F238E27FC236}">
                <a16:creationId xmlns:a16="http://schemas.microsoft.com/office/drawing/2014/main" id="{FC4CAB34-F2D3-0348-9E16-C064A1795B76}"/>
              </a:ext>
            </a:extLst>
          </p:cNvPr>
          <p:cNvSpPr/>
          <p:nvPr/>
        </p:nvSpPr>
        <p:spPr>
          <a:xfrm>
            <a:off x="454953" y="5392695"/>
            <a:ext cx="409064" cy="414959"/>
          </a:xfrm>
          <a:prstGeom prst="actionButtonBlank">
            <a:avLst/>
          </a:prstGeom>
          <a:solidFill>
            <a:schemeClr val="bg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5</a:t>
            </a:r>
            <a:endParaRPr lang="en-GB" sz="2000" b="1" dirty="0">
              <a:solidFill>
                <a:schemeClr val="accent1">
                  <a:lumMod val="50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CD945202-E793-B348-82B1-8B7A5C60EA5F}"/>
              </a:ext>
            </a:extLst>
          </p:cNvPr>
          <p:cNvSpPr txBox="1"/>
          <p:nvPr/>
        </p:nvSpPr>
        <p:spPr>
          <a:xfrm>
            <a:off x="-3494762" y="-1402915"/>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pic>
        <p:nvPicPr>
          <p:cNvPr id="52" name="Picture 2" descr="school clipart design - Clip Art Library">
            <a:extLst>
              <a:ext uri="{FF2B5EF4-FFF2-40B4-BE49-F238E27FC236}">
                <a16:creationId xmlns:a16="http://schemas.microsoft.com/office/drawing/2014/main" id="{C38423C8-0E36-6E45-BBFB-1BA1A039EE0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209" b="88806" l="1857" r="95756">
                        <a14:foregroundMark x1="49867" y1="23134" x2="45889" y2="11940"/>
                        <a14:foregroundMark x1="45889" y1="11940" x2="43236" y2="8955"/>
                        <a14:foregroundMark x1="10875" y1="70149" x2="6101" y2="51493"/>
                        <a14:foregroundMark x1="3448" y1="54478" x2="2387" y2="56716"/>
                        <a14:foregroundMark x1="3448" y1="70149" x2="2387" y2="69403"/>
                        <a14:foregroundMark x1="59151" y1="52239" x2="46684" y2="50746"/>
                        <a14:foregroundMark x1="46684" y1="50746" x2="45889" y2="50000"/>
                        <a14:foregroundMark x1="73475" y1="47015" x2="78249" y2="55224"/>
                        <a14:foregroundMark x1="78249" y1="55224" x2="78515" y2="64179"/>
                        <a14:foregroundMark x1="86207" y1="51493" x2="89655" y2="69403"/>
                        <a14:foregroundMark x1="89655" y1="69403" x2="90716" y2="70149"/>
                        <a14:foregroundMark x1="93103" y1="55224" x2="95756" y2="65672"/>
                        <a14:foregroundMark x1="54377" y1="53731" x2="51459" y2="42537"/>
                        <a14:foregroundMark x1="51459" y1="42537" x2="46684" y2="47015"/>
                        <a14:foregroundMark x1="46684" y1="47015" x2="45623" y2="49254"/>
                        <a14:foregroundMark x1="24934" y1="64925" x2="21220" y2="66418"/>
                      </a14:backgroundRemoval>
                    </a14:imgEffect>
                  </a14:imgLayer>
                </a14:imgProps>
              </a:ext>
              <a:ext uri="{28A0092B-C50C-407E-A947-70E740481C1C}">
                <a14:useLocalDpi xmlns:a14="http://schemas.microsoft.com/office/drawing/2010/main" val="0"/>
              </a:ext>
            </a:extLst>
          </a:blip>
          <a:srcRect/>
          <a:stretch>
            <a:fillRect/>
          </a:stretch>
        </p:blipFill>
        <p:spPr bwMode="auto">
          <a:xfrm>
            <a:off x="8023789" y="2538129"/>
            <a:ext cx="3313266" cy="117766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paint brush clipart&#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7234" y="3657198"/>
            <a:ext cx="1460885" cy="2005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ly family catholic church&#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43192" y="3754585"/>
            <a:ext cx="1216874" cy="167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39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4" grpId="0"/>
      <p:bldP spid="55" grpId="0"/>
      <p:bldP spid="56" grpId="0"/>
      <p:bldP spid="58" grpId="0"/>
      <p:bldP spid="61" grpId="0" animBg="1"/>
      <p:bldP spid="62" grpId="0" animBg="1"/>
      <p:bldP spid="63" grpId="0" animBg="1"/>
      <p:bldP spid="64" grpId="0" animBg="1"/>
      <p:bldP spid="7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36532</TotalTime>
  <Words>8042</Words>
  <Application>Microsoft Office PowerPoint</Application>
  <PresentationFormat>Widescreen</PresentationFormat>
  <Paragraphs>1106</Paragraphs>
  <Slides>30</Slides>
  <Notes>30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Century Gothic</vt:lpstr>
      <vt:lpstr>Times New Roman</vt:lpstr>
      <vt:lpstr>Tw Cen MT</vt:lpstr>
      <vt:lpstr>1_Office Theme</vt:lpstr>
      <vt:lpstr>4_Office Theme</vt:lpstr>
      <vt:lpstr>Describing school</vt:lpstr>
      <vt:lpstr>Vocabulario del año pasado</vt:lpstr>
      <vt:lpstr>Fonética</vt:lpstr>
      <vt:lpstr>La escuela</vt:lpstr>
      <vt:lpstr>Saying what people do Regular verbs in the present [revisited]</vt:lpstr>
      <vt:lpstr>¿Cómo es la escuela en España? </vt:lpstr>
      <vt:lpstr>leer</vt:lpstr>
      <vt:lpstr>leer / escuchar</vt:lpstr>
      <vt:lpstr>hablar</vt:lpstr>
      <vt:lpstr>¡Y ahora tú escribes!</vt:lpstr>
      <vt:lpstr>Describing school [2]</vt:lpstr>
      <vt:lpstr>Fonética</vt:lpstr>
      <vt:lpstr>Speaking cards</vt:lpstr>
      <vt:lpstr>Vocabulario</vt:lpstr>
      <vt:lpstr>Saying what people do Regular present tense verbs [revisited]  </vt:lpstr>
      <vt:lpstr>Saying what people do Regular present tense verbs [revisited] </vt:lpstr>
      <vt:lpstr>Routine vs ongoing events</vt:lpstr>
      <vt:lpstr>Un día especial en la escuela</vt:lpstr>
      <vt:lpstr>Un día especial en la escuela</vt:lpstr>
      <vt:lpstr>Un día especial en la escuela</vt:lpstr>
      <vt:lpstr>hablar</vt:lpstr>
      <vt:lpstr>hablar</vt:lpstr>
      <vt:lpstr>hablar</vt:lpstr>
      <vt:lpstr>hablar</vt:lpstr>
      <vt:lpstr>hablar</vt:lpstr>
      <vt:lpstr>El Día del Libro en el periódico</vt:lpstr>
      <vt:lpstr>El Día del Libro en el periódico </vt:lpstr>
      <vt:lpstr>El Día del Libro en el periódico</vt:lpstr>
      <vt:lpstr>Gaming Grammar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Peter Watson</cp:lastModifiedBy>
  <cp:revision>2026</cp:revision>
  <dcterms:created xsi:type="dcterms:W3CDTF">2020-06-12T19:18:08Z</dcterms:created>
  <dcterms:modified xsi:type="dcterms:W3CDTF">2021-06-30T14:32:24Z</dcterms:modified>
</cp:coreProperties>
</file>