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47"/>
  </p:notesMasterIdLst>
  <p:sldIdLst>
    <p:sldId id="326" r:id="rId6"/>
    <p:sldId id="256" r:id="rId7"/>
    <p:sldId id="270" r:id="rId8"/>
    <p:sldId id="426" r:id="rId9"/>
    <p:sldId id="427" r:id="rId10"/>
    <p:sldId id="428" r:id="rId11"/>
    <p:sldId id="429" r:id="rId12"/>
    <p:sldId id="445" r:id="rId13"/>
    <p:sldId id="448" r:id="rId14"/>
    <p:sldId id="603" r:id="rId15"/>
    <p:sldId id="623" r:id="rId16"/>
    <p:sldId id="624" r:id="rId17"/>
    <p:sldId id="378" r:id="rId18"/>
    <p:sldId id="380" r:id="rId19"/>
    <p:sldId id="382" r:id="rId20"/>
    <p:sldId id="513" r:id="rId21"/>
    <p:sldId id="514" r:id="rId22"/>
    <p:sldId id="510" r:id="rId23"/>
    <p:sldId id="383" r:id="rId24"/>
    <p:sldId id="381" r:id="rId25"/>
    <p:sldId id="512" r:id="rId26"/>
    <p:sldId id="393" r:id="rId27"/>
    <p:sldId id="394" r:id="rId28"/>
    <p:sldId id="395" r:id="rId29"/>
    <p:sldId id="327" r:id="rId30"/>
    <p:sldId id="503" r:id="rId31"/>
    <p:sldId id="384" r:id="rId32"/>
    <p:sldId id="385" r:id="rId33"/>
    <p:sldId id="386" r:id="rId34"/>
    <p:sldId id="387" r:id="rId35"/>
    <p:sldId id="388" r:id="rId36"/>
    <p:sldId id="511" r:id="rId37"/>
    <p:sldId id="389" r:id="rId38"/>
    <p:sldId id="390" r:id="rId39"/>
    <p:sldId id="391" r:id="rId40"/>
    <p:sldId id="392" r:id="rId41"/>
    <p:sldId id="376" r:id="rId42"/>
    <p:sldId id="396" r:id="rId43"/>
    <p:sldId id="397" r:id="rId44"/>
    <p:sldId id="625" r:id="rId45"/>
    <p:sldId id="32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rsten Somerville" initials="KS" lastIdx="1" clrIdx="0">
    <p:extLst>
      <p:ext uri="{19B8F6BF-5375-455C-9EA6-DF929625EA0E}">
        <p15:presenceInfo xmlns:p15="http://schemas.microsoft.com/office/powerpoint/2012/main" userId="S-1-5-21-1531108181-3683089376-3301072873-2866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203864"/>
    <a:srgbClr val="E65D00"/>
    <a:srgbClr val="115076"/>
    <a:srgbClr val="FCECE8"/>
    <a:srgbClr val="F8D7CD"/>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78640" autoAdjust="0"/>
  </p:normalViewPr>
  <p:slideViewPr>
    <p:cSldViewPr snapToGrid="0">
      <p:cViewPr varScale="1">
        <p:scale>
          <a:sx n="83" d="100"/>
          <a:sy n="83" d="100"/>
        </p:scale>
        <p:origin x="1664"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0" dirty="0" err="1"/>
              <a:t>aill</a:t>
            </a:r>
            <a:r>
              <a:rPr lang="en-GB" b="0" dirty="0"/>
              <a:t>-, -ail], [a] revisited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t>
            </a:r>
            <a:r>
              <a:rPr lang="fr-FR" sz="1200" dirty="0" err="1">
                <a:solidFill>
                  <a:prstClr val="white"/>
                </a:solidFill>
              </a:rPr>
              <a:t>verbs</a:t>
            </a:r>
            <a:r>
              <a:rPr lang="fr-FR" sz="1200" dirty="0">
                <a:solidFill>
                  <a:prstClr val="white"/>
                </a:solidFill>
              </a:rPr>
              <a:t> like prendre, sortir, venir, dire </a:t>
            </a:r>
            <a:r>
              <a:rPr lang="en-GB" b="0" dirty="0"/>
              <a:t>in the present simple and continuous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What is an adverb?</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adverb placement</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p>
          <a:p>
            <a:r>
              <a:rPr lang="fr-FR" sz="1200" b="0" kern="1200" dirty="0">
                <a:solidFill>
                  <a:schemeClr val="tx1"/>
                </a:solidFill>
                <a:effectLst/>
                <a:latin typeface="+mn-lt"/>
                <a:ea typeface="+mn-ea"/>
                <a:cs typeface="+mn-cs"/>
              </a:rPr>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beau [393], belle [393], blanc [708], blanche [708], bleu [1216], bon [94], bonne [94], chaque [151], cher [803], chère [803], français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grand</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[59], grand</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[59], heureux [764], heureuse [764], intelligent [2509], intéressant [1244], jaune [2585], jeune [152], naturel [760], naturelle [760], noir [572], nouveau [67], nouvelle [67], petit</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[138], petit</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[138], rouge [987], sympa(</a:t>
            </a:r>
            <a:r>
              <a:rPr lang="fr-FR" sz="1200" b="0" kern="1200" dirty="0" err="1">
                <a:solidFill>
                  <a:schemeClr val="tx1"/>
                </a:solidFill>
                <a:effectLst/>
                <a:latin typeface="+mn-lt"/>
                <a:ea typeface="+mn-ea"/>
                <a:cs typeface="+mn-cs"/>
              </a:rPr>
              <a:t>thique</a:t>
            </a:r>
            <a:r>
              <a:rPr lang="fr-FR" sz="1200" b="0" kern="1200" dirty="0">
                <a:solidFill>
                  <a:schemeClr val="tx1"/>
                </a:solidFill>
                <a:effectLst/>
                <a:latin typeface="+mn-lt"/>
                <a:ea typeface="+mn-ea"/>
                <a:cs typeface="+mn-cs"/>
              </a:rPr>
              <a:t>) [4146], vert [1060], vieille [671], vieux [671], absolument [1009], aujourd’hui [233], bien [47], dehors [1217], en retard [7/1278], encore [51], ensemble [124], ici [167], normalement [2018], parfois [410], peut-être [190], rarement [2535], souvent [287], tôt [513], très [66]</a:t>
            </a:r>
            <a:endParaRPr lang="en-GB" sz="1200" b="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325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to prime for the activity on the next slide.</a:t>
            </a:r>
          </a:p>
          <a:p>
            <a:endParaRPr lang="en-US" b="1" dirty="0"/>
          </a:p>
          <a:p>
            <a:r>
              <a:rPr lang="en-US" b="1" dirty="0"/>
              <a:t>Procedure:</a:t>
            </a:r>
          </a:p>
          <a:p>
            <a:pPr marL="0" indent="0">
              <a:buNone/>
            </a:pPr>
            <a:r>
              <a:rPr lang="en-US" b="0" dirty="0"/>
              <a:t>1. Students try to say the words in the minimal pair, </a:t>
            </a:r>
            <a:r>
              <a:rPr lang="fr-FR" b="0" i="1" dirty="0">
                <a:solidFill>
                  <a:srgbClr val="222222"/>
                </a:solidFill>
                <a:effectLst/>
                <a:latin typeface="Georgia" panose="02040502050405020303" pitchFamily="18" charset="0"/>
              </a:rPr>
              <a:t>à</a:t>
            </a:r>
            <a:r>
              <a:rPr lang="en-US" b="0" i="1" dirty="0"/>
              <a:t> </a:t>
            </a:r>
            <a:r>
              <a:rPr lang="en-US" b="0" i="0" dirty="0"/>
              <a:t>and </a:t>
            </a:r>
            <a:r>
              <a:rPr lang="en-US" b="0" i="1" dirty="0"/>
              <a:t>ail.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à</a:t>
            </a:r>
          </a:p>
          <a:p>
            <a:r>
              <a:rPr lang="en-US" b="0" i="0" dirty="0"/>
              <a:t>ail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two slides)</a:t>
            </a:r>
            <a:endParaRPr lang="en-US" b="1" dirty="0"/>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[-ail-/</a:t>
            </a:r>
            <a:r>
              <a:rPr kumimoji="0" lang="en-GB" sz="1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 and [a] </a:t>
            </a:r>
            <a:r>
              <a:rPr lang="en-US" b="0" dirty="0"/>
              <a:t>in minimal pairs. Awareness-raising exercise in pronunciation of [-il(le)-] (sounds like the preceding vowel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1-8 and complete the word with [a] or </a:t>
            </a:r>
          </a:p>
          <a:p>
            <a:r>
              <a:rPr lang="en-US" b="0" dirty="0"/>
              <a:t>3. Click to reveal the answers. Draw attention to the SFC on many of the distractors.</a:t>
            </a:r>
          </a:p>
          <a:p>
            <a:r>
              <a:rPr lang="en-US" b="0" dirty="0"/>
              <a:t>4. Students sound out the pairs of words.</a:t>
            </a:r>
          </a:p>
          <a:p>
            <a:r>
              <a:rPr lang="en-US" b="0" dirty="0"/>
              <a:t>5. Move to the next slide and repeat steps 1-4.</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tas</a:t>
            </a:r>
            <a:r>
              <a:rPr lang="en-GB" sz="1200" b="0" i="0" u="none" strike="noStrike" kern="1200" dirty="0">
                <a:solidFill>
                  <a:schemeClr val="tx1"/>
                </a:solidFill>
                <a:effectLst/>
                <a:latin typeface="+mn-lt"/>
                <a:ea typeface="+mn-ea"/>
                <a:cs typeface="+mn-cs"/>
              </a:rPr>
              <a:t> b) taille</a:t>
            </a:r>
          </a:p>
          <a:p>
            <a:pPr rtl="0" eaLnBrk="1" fontAlgn="ctr" latinLnBrk="0" hangingPunct="1"/>
            <a:r>
              <a:rPr lang="en-GB" sz="1200" b="0" i="0" u="none" strike="noStrike" kern="1200" dirty="0">
                <a:solidFill>
                  <a:schemeClr val="tx1"/>
                </a:solidFill>
                <a:effectLst/>
                <a:latin typeface="+mn-lt"/>
                <a:ea typeface="+mn-ea"/>
                <a:cs typeface="+mn-cs"/>
              </a:rPr>
              <a:t>2. a) il a b) il </a:t>
            </a:r>
            <a:r>
              <a:rPr lang="en-GB" sz="1200" b="0" i="0" u="none" strike="noStrike" kern="1200" dirty="0" err="1">
                <a:solidFill>
                  <a:schemeClr val="tx1"/>
                </a:solidFill>
                <a:effectLst/>
                <a:latin typeface="+mn-lt"/>
                <a:ea typeface="+mn-ea"/>
                <a:cs typeface="+mn-cs"/>
              </a:rPr>
              <a:t>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 pas b) </a:t>
            </a:r>
            <a:r>
              <a:rPr lang="en-GB" sz="1200" b="0" i="0" u="none" strike="noStrike" kern="1200" dirty="0" err="1">
                <a:solidFill>
                  <a:schemeClr val="tx1"/>
                </a:solidFill>
                <a:effectLst/>
                <a:latin typeface="+mn-lt"/>
                <a:ea typeface="+mn-ea"/>
                <a:cs typeface="+mn-cs"/>
              </a:rPr>
              <a:t>paille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ailleurs</a:t>
            </a:r>
            <a:r>
              <a:rPr lang="en-GB" sz="1200" b="0" i="0" u="none" strike="noStrike" kern="1200" dirty="0">
                <a:solidFill>
                  <a:schemeClr val="tx1"/>
                </a:solidFill>
                <a:effectLst/>
                <a:latin typeface="+mn-lt"/>
                <a:ea typeface="+mn-ea"/>
                <a:cs typeface="+mn-cs"/>
              </a:rPr>
              <a:t> b) à </a:t>
            </a:r>
            <a:r>
              <a:rPr lang="en-GB" sz="1200" b="0" i="0" u="none" strike="noStrike" kern="1200" dirty="0" err="1">
                <a:solidFill>
                  <a:schemeClr val="tx1"/>
                </a:solidFill>
                <a:effectLst/>
                <a:latin typeface="+mn-lt"/>
                <a:ea typeface="+mn-ea"/>
                <a:cs typeface="+mn-cs"/>
              </a:rPr>
              <a:t>l’heure</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tas</a:t>
            </a:r>
            <a:r>
              <a:rPr lang="en-GB" baseline="0" dirty="0"/>
              <a:t> [2723], taille [1500], il [13], </a:t>
            </a:r>
            <a:r>
              <a:rPr lang="en-GB" baseline="0" dirty="0" err="1"/>
              <a:t>avoir</a:t>
            </a:r>
            <a:r>
              <a:rPr lang="en-GB" baseline="0" dirty="0"/>
              <a:t> [8], </a:t>
            </a:r>
            <a:r>
              <a:rPr lang="en-GB" baseline="0" dirty="0" err="1"/>
              <a:t>aller</a:t>
            </a:r>
            <a:r>
              <a:rPr lang="en-GB" baseline="0" dirty="0"/>
              <a:t> [53], pas [18], </a:t>
            </a:r>
            <a:r>
              <a:rPr lang="en-GB" baseline="0" dirty="0" err="1"/>
              <a:t>paille</a:t>
            </a:r>
            <a:r>
              <a:rPr lang="en-GB" baseline="0" dirty="0"/>
              <a:t> [&gt;5000], </a:t>
            </a:r>
            <a:r>
              <a:rPr lang="en-GB" baseline="0" dirty="0" err="1"/>
              <a:t>ailleurs</a:t>
            </a:r>
            <a:r>
              <a:rPr lang="en-GB" baseline="0" dirty="0"/>
              <a:t> [360], </a:t>
            </a:r>
            <a:r>
              <a:rPr lang="en-GB" baseline="0" dirty="0" err="1"/>
              <a:t>heure</a:t>
            </a:r>
            <a:r>
              <a:rPr lang="en-GB" baseline="0" dirty="0"/>
              <a:t> [99]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part of the activity described on the previous slide.</a:t>
            </a:r>
          </a:p>
          <a:p>
            <a:endParaRPr lang="en-US" b="1"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5. a) b</a:t>
            </a:r>
            <a:r>
              <a:rPr lang="en-GB" sz="1200" b="0" i="0" u="none" strike="noStrike" kern="1200" dirty="0">
                <a:solidFill>
                  <a:schemeClr val="tx1"/>
                </a:solidFill>
                <a:effectLst/>
                <a:latin typeface="Century Gothic" panose="020B0502020202020204" pitchFamily="34" charset="0"/>
                <a:ea typeface="+mn-ea"/>
                <a:cs typeface="+mn-cs"/>
              </a:rPr>
              <a:t>ail</a:t>
            </a:r>
            <a:r>
              <a:rPr lang="en-GB" sz="1200" b="0" i="0" u="none" strike="noStrike" kern="1200" dirty="0">
                <a:solidFill>
                  <a:schemeClr val="tx1"/>
                </a:solidFill>
                <a:effectLst/>
                <a:latin typeface="+mn-lt"/>
                <a:ea typeface="+mn-ea"/>
                <a:cs typeface="+mn-cs"/>
              </a:rPr>
              <a:t>, b) bas</a:t>
            </a:r>
          </a:p>
          <a:p>
            <a:pPr rtl="0" eaLnBrk="1" fontAlgn="ctr" latinLnBrk="0" hangingPunct="1"/>
            <a:r>
              <a:rPr lang="en-GB" sz="1200" b="0" i="0" u="none" strike="noStrike" kern="1200" dirty="0">
                <a:solidFill>
                  <a:schemeClr val="tx1"/>
                </a:solidFill>
                <a:effectLst/>
                <a:latin typeface="+mn-lt"/>
                <a:ea typeface="+mn-ea"/>
                <a:cs typeface="+mn-cs"/>
              </a:rPr>
              <a:t>6. a) rat, b) rail</a:t>
            </a:r>
          </a:p>
          <a:p>
            <a:pPr rtl="0" eaLnBrk="1" fontAlgn="ctr" latinLnBrk="0" hangingPunct="1"/>
            <a:r>
              <a:rPr lang="en-GB" sz="1200" b="0" i="0" u="none" strike="noStrike" kern="1200" dirty="0">
                <a:solidFill>
                  <a:schemeClr val="tx1"/>
                </a:solidFill>
                <a:effectLst/>
                <a:latin typeface="+mn-lt"/>
                <a:ea typeface="+mn-ea"/>
                <a:cs typeface="+mn-cs"/>
              </a:rPr>
              <a:t>7. a) d’</a:t>
            </a:r>
            <a:r>
              <a:rPr lang="en-GB" b="1" i="0" dirty="0">
                <a:solidFill>
                  <a:srgbClr val="5F6368"/>
                </a:solidFill>
                <a:effectLst/>
                <a:latin typeface="arial" panose="020B0604020202020204" pitchFamily="34" charset="0"/>
              </a:rPr>
              <a:t> </a:t>
            </a:r>
            <a:r>
              <a:rPr lang="en-GB" b="0" i="0" dirty="0">
                <a:solidFill>
                  <a:srgbClr val="5F6368"/>
                </a:solidFill>
                <a:effectLst/>
                <a:latin typeface="arial" panose="020B0604020202020204" pitchFamily="34" charset="0"/>
              </a:rPr>
              <a:t>É</a:t>
            </a:r>
            <a:r>
              <a:rPr lang="en-GB" sz="1200" b="0" i="0" u="none" strike="noStrike" kern="1200" dirty="0">
                <a:solidFill>
                  <a:schemeClr val="tx1"/>
                </a:solidFill>
                <a:effectLst/>
                <a:latin typeface="+mn-lt"/>
                <a:ea typeface="+mn-ea"/>
                <a:cs typeface="+mn-cs"/>
              </a:rPr>
              <a:t>tat, </a:t>
            </a:r>
            <a:r>
              <a:rPr lang="en-GB" sz="1200" b="0" i="0" u="none" strike="noStrike" kern="1200" dirty="0" err="1">
                <a:solidFill>
                  <a:schemeClr val="tx1"/>
                </a:solidFill>
                <a:effectLst/>
                <a:latin typeface="+mn-lt"/>
                <a:ea typeface="+mn-ea"/>
                <a:cs typeface="+mn-cs"/>
              </a:rPr>
              <a:t>détail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 </a:t>
            </a:r>
            <a:r>
              <a:rPr lang="en-GB" sz="1200" b="0" i="0" u="none" strike="noStrike" kern="1200" dirty="0" err="1">
                <a:solidFill>
                  <a:schemeClr val="tx1"/>
                </a:solidFill>
                <a:effectLst/>
                <a:latin typeface="+mn-lt"/>
                <a:ea typeface="+mn-ea"/>
                <a:cs typeface="+mn-cs"/>
              </a:rPr>
              <a:t>caille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cas</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b</a:t>
            </a:r>
            <a:r>
              <a:rPr lang="en-GB" sz="1200" b="0" i="0" u="none" strike="noStrike" kern="1200" dirty="0" err="1">
                <a:solidFill>
                  <a:schemeClr val="tx1"/>
                </a:solidFill>
                <a:effectLst/>
                <a:latin typeface="Century Gothic" panose="020B0502020202020204" pitchFamily="34" charset="0"/>
                <a:ea typeface="+mn-ea"/>
                <a:cs typeface="+mn-cs"/>
              </a:rPr>
              <a:t>â</a:t>
            </a:r>
            <a:r>
              <a:rPr lang="en-GB" sz="1200" b="0" i="0" u="none" strike="noStrike" kern="1200" dirty="0" err="1">
                <a:solidFill>
                  <a:schemeClr val="tx1"/>
                </a:solidFill>
                <a:effectLst/>
                <a:latin typeface="+mn-lt"/>
                <a:ea typeface="+mn-ea"/>
                <a:cs typeface="+mn-cs"/>
              </a:rPr>
              <a:t>ille</a:t>
            </a:r>
            <a:r>
              <a:rPr lang="en-GB" baseline="0" dirty="0"/>
              <a:t> [&gt;5000], bas [468], rat [4290], rail [4697], </a:t>
            </a:r>
            <a:r>
              <a:rPr lang="en-GB" baseline="0" dirty="0" err="1"/>
              <a:t>état</a:t>
            </a:r>
            <a:r>
              <a:rPr lang="en-GB" baseline="0" dirty="0"/>
              <a:t> [1840], </a:t>
            </a:r>
            <a:r>
              <a:rPr lang="en-GB" baseline="0" dirty="0" err="1"/>
              <a:t>détail</a:t>
            </a:r>
            <a:r>
              <a:rPr lang="en-GB" baseline="0" dirty="0"/>
              <a:t> [53], </a:t>
            </a:r>
            <a:r>
              <a:rPr lang="en-GB" baseline="0" dirty="0" err="1"/>
              <a:t>caille</a:t>
            </a:r>
            <a:r>
              <a:rPr lang="en-GB" baseline="0" dirty="0"/>
              <a:t> [&gt;5000], </a:t>
            </a:r>
            <a:r>
              <a:rPr lang="en-GB" baseline="0" dirty="0" err="1"/>
              <a:t>cas</a:t>
            </a:r>
            <a:r>
              <a:rPr lang="en-GB" baseline="0" dirty="0"/>
              <a:t> [137]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485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verbs like </a:t>
            </a:r>
            <a:r>
              <a:rPr lang="en-US" b="0" i="1" dirty="0" err="1"/>
              <a:t>sortir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91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the first, second- and third-person singular forms of verbs like </a:t>
            </a:r>
            <a:r>
              <a:rPr lang="en-US" b="0" i="1" dirty="0" err="1"/>
              <a:t>venir</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8045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adverb functions and types</a:t>
            </a:r>
          </a:p>
          <a:p>
            <a:endParaRPr lang="en-US" b="1" dirty="0"/>
          </a:p>
          <a:p>
            <a:r>
              <a:rPr lang="en-US" b="1" dirty="0"/>
              <a:t>Procedure:</a:t>
            </a:r>
          </a:p>
          <a:p>
            <a:r>
              <a:rPr lang="en-US" b="0" dirty="0"/>
              <a:t>1. Elicit answers from students before bringing up the definition.</a:t>
            </a:r>
          </a:p>
          <a:p>
            <a:r>
              <a:rPr lang="en-US" b="0" dirty="0"/>
              <a:t>2. Give students time to write down as many French adverbs as they can think of, using the category boxes as guides if desired.</a:t>
            </a:r>
          </a:p>
          <a:p>
            <a:r>
              <a:rPr lang="en-US" b="0" dirty="0"/>
              <a:t>3. Elicit examples from the class.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22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word order with adverbs.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cantine</a:t>
            </a:r>
            <a:r>
              <a:rPr lang="en-GB" baseline="0" dirty="0"/>
              <a:t> [&gt;5000], tour [523]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902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use knowledge of adverb placement rules to decipher meaning.</a:t>
            </a:r>
          </a:p>
          <a:p>
            <a:endParaRPr lang="en-US" b="0" dirty="0"/>
          </a:p>
          <a:p>
            <a:r>
              <a:rPr lang="en-US" b="1" dirty="0"/>
              <a:t>Procedure:</a:t>
            </a:r>
          </a:p>
          <a:p>
            <a:pPr marL="228600" indent="-228600">
              <a:buAutoNum type="arabicPeriod"/>
            </a:pPr>
            <a:r>
              <a:rPr lang="en-US" b="0" dirty="0"/>
              <a:t>Students read the pairs of sentences and decide which adverb is needed using their knowledge of adverb placement rules in French. </a:t>
            </a:r>
          </a:p>
          <a:p>
            <a:pPr marL="228600" indent="-228600">
              <a:buAutoNum type="arabicPeriod"/>
            </a:pPr>
            <a:r>
              <a:rPr lang="en-US" b="0" dirty="0"/>
              <a:t>Click to reveal a French answer. </a:t>
            </a:r>
          </a:p>
          <a:p>
            <a:pPr marL="228600" indent="-228600">
              <a:buAutoNum type="arabicPeriod"/>
            </a:pPr>
            <a:r>
              <a:rPr lang="en-US" b="0" dirty="0"/>
              <a:t>Discuss the reasons for the answer with reference to French word order rules. Where there are alternatives, discuss how the sentence would be structured for the alternative answer to be correct.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3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written recognition of adverbs</a:t>
            </a:r>
          </a:p>
          <a:p>
            <a:endParaRPr lang="en-US" b="1" dirty="0"/>
          </a:p>
          <a:p>
            <a:r>
              <a:rPr lang="en-US" b="1" dirty="0"/>
              <a:t>Procedure:</a:t>
            </a:r>
          </a:p>
          <a:p>
            <a:pPr marL="228600" indent="-228600">
              <a:buAutoNum type="arabicPeriod"/>
            </a:pPr>
            <a:r>
              <a:rPr lang="en-US" b="0" dirty="0"/>
              <a:t>Students tick the word they think represents the opposite of the word in bold</a:t>
            </a:r>
          </a:p>
          <a:p>
            <a:pPr marL="228600" indent="-228600">
              <a:buAutoNum type="arabicPeriod"/>
            </a:pPr>
            <a:r>
              <a:rPr lang="en-US" b="0" dirty="0"/>
              <a:t>Answers revealed on clicks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contraire [619]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awareness-raising of adverb placement in French and English</a:t>
            </a:r>
          </a:p>
          <a:p>
            <a:endParaRPr lang="en-US" b="1" dirty="0"/>
          </a:p>
          <a:p>
            <a:r>
              <a:rPr lang="en-US" b="1" dirty="0"/>
              <a:t>Procedure:</a:t>
            </a:r>
          </a:p>
          <a:p>
            <a:r>
              <a:rPr lang="en-US" b="0" dirty="0"/>
              <a:t>1. Click the numbers to play the audio.</a:t>
            </a:r>
          </a:p>
          <a:p>
            <a:r>
              <a:rPr lang="en-US" b="0" dirty="0"/>
              <a:t>2. Students write 1-8 and try to write each sentence in English, paying attention to the adverb placement.</a:t>
            </a:r>
          </a:p>
          <a:p>
            <a:r>
              <a:rPr lang="en-US" b="0" dirty="0"/>
              <a:t>3. Click to reveal the answers.</a:t>
            </a:r>
          </a:p>
          <a:p>
            <a:r>
              <a:rPr lang="en-US" b="0" dirty="0"/>
              <a:t>4. Replay the audio and discuss which sentences sound natural with the adverb in the same position / a different position to the original French.</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Je suis encore sur l’île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Les vagues sont très belles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animal préféré habite ici.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Un homme chante dehors.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parlons souvent de la France.</a:t>
            </a:r>
          </a:p>
          <a:p>
            <a:pPr marL="228600" indent="-228600">
              <a:buFont typeface="+mj-lt"/>
              <a:buAutoNum type="arabicPeriod"/>
            </a:pPr>
            <a:r>
              <a:rPr lang="fr-FR" b="0" i="0" dirty="0">
                <a:solidFill>
                  <a:srgbClr val="5F6368"/>
                </a:solidFill>
                <a:effectLst/>
                <a:latin typeface="arial" panose="020B0604020202020204" pitchFamily="34" charset="0"/>
              </a:rPr>
              <a:t>Je vais normalement</a:t>
            </a:r>
            <a:r>
              <a:rPr lang="fr-FR" b="0" i="0" dirty="0">
                <a:solidFill>
                  <a:srgbClr val="4D5156"/>
                </a:solidFill>
                <a:effectLst/>
                <a:latin typeface="arial" panose="020B0604020202020204" pitchFamily="34" charset="0"/>
              </a:rPr>
              <a:t> dans les montagnes.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bateau arrive tôt.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C’est peut-être un rêve…</a:t>
            </a:r>
          </a:p>
          <a:p>
            <a:pPr marL="228600" indent="-228600">
              <a:buFont typeface="+mj-lt"/>
              <a:buAutoNum type="arabicPeriod"/>
            </a:pPr>
            <a:r>
              <a:rPr lang="fr-FR" sz="1200" kern="1200" dirty="0">
                <a:solidFill>
                  <a:schemeClr val="tx1"/>
                </a:solidFill>
                <a:effectLst/>
                <a:latin typeface="+mn-lt"/>
                <a:ea typeface="+mn-ea"/>
                <a:cs typeface="+mn-cs"/>
              </a:rPr>
              <a:t>Je dois absolument revenir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33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animal</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mimic</a:t>
            </a:r>
            <a:r>
              <a:rPr lang="en-GB" b="0" baseline="0" dirty="0"/>
              <a:t> an animal’s motion, perhaps holding ones arms and hands close to the chest as ‘paws’.</a:t>
            </a:r>
            <a:br>
              <a:rPr lang="en-GB" baseline="0" dirty="0"/>
            </a:br>
            <a:r>
              <a:rPr lang="en-GB" baseline="0" dirty="0"/>
              <a:t>4. Roll back the animations and work through 1-3 again, but this time, dropping your voice completely to listen carefully to the students saying the </a:t>
            </a:r>
            <a:r>
              <a:rPr lang="en-GB" b="1" dirty="0"/>
              <a:t>[a] </a:t>
            </a:r>
            <a:r>
              <a:rPr lang="en-GB" baseline="0" dirty="0"/>
              <a:t>sound, pronouncing </a:t>
            </a:r>
            <a:r>
              <a:rPr lang="en-GB" b="0" baseline="0" dirty="0"/>
              <a:t>”</a:t>
            </a:r>
            <a:r>
              <a:rPr lang="en-GB" b="1" baseline="0" dirty="0"/>
              <a:t>animal</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animal </a:t>
            </a:r>
            <a:r>
              <a:rPr lang="en-GB" baseline="0" dirty="0"/>
              <a:t>[1002]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07829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the first- and third-person singular forms of verbs like </a:t>
            </a:r>
            <a:r>
              <a:rPr lang="en-US" b="0" i="1" dirty="0" err="1"/>
              <a:t>partir</a:t>
            </a:r>
            <a:r>
              <a:rPr lang="en-US" b="0" i="1" dirty="0"/>
              <a:t> </a:t>
            </a:r>
            <a:r>
              <a:rPr lang="en-US" b="0" i="0" dirty="0"/>
              <a:t>and </a:t>
            </a:r>
            <a:r>
              <a:rPr lang="en-US" b="0" i="1" dirty="0" err="1"/>
              <a:t>venir</a:t>
            </a:r>
            <a:r>
              <a:rPr lang="en-US" b="0" i="0" dirty="0"/>
              <a:t>; translating</a:t>
            </a:r>
            <a:r>
              <a:rPr lang="en-US" b="0" dirty="0"/>
              <a:t> the French present tense with the English present simple/continuous</a:t>
            </a:r>
          </a:p>
          <a:p>
            <a:endParaRPr lang="en-US" b="1" dirty="0"/>
          </a:p>
          <a:p>
            <a:r>
              <a:rPr lang="en-US" b="1" dirty="0"/>
              <a:t>Procedure:</a:t>
            </a:r>
          </a:p>
          <a:p>
            <a:r>
              <a:rPr lang="en-US" b="0" dirty="0"/>
              <a:t>1. First, students write 1-10 and choose </a:t>
            </a:r>
            <a:r>
              <a:rPr lang="en-US" b="0" i="1" dirty="0"/>
              <a:t>je</a:t>
            </a:r>
            <a:r>
              <a:rPr lang="en-US" b="0" i="0" dirty="0"/>
              <a:t> or </a:t>
            </a:r>
            <a:r>
              <a:rPr lang="en-US" b="0" i="1" dirty="0" err="1"/>
              <a:t>elle</a:t>
            </a:r>
            <a:r>
              <a:rPr lang="en-US" b="0" i="0" dirty="0"/>
              <a:t> for each sentence.</a:t>
            </a:r>
            <a:endParaRPr lang="en-US" b="0" dirty="0"/>
          </a:p>
          <a:p>
            <a:r>
              <a:rPr lang="en-US" b="0" dirty="0"/>
              <a:t>2. Click to reveal the answers.</a:t>
            </a:r>
          </a:p>
          <a:p>
            <a:r>
              <a:rPr lang="en-US" b="0" dirty="0"/>
              <a:t>3. Then, click to reveal the hidden columns of the table. </a:t>
            </a:r>
          </a:p>
          <a:p>
            <a:r>
              <a:rPr lang="en-US" b="0" dirty="0"/>
              <a:t>4. Students use the time phrases to decide whether to translate each sentence using the present simple or the present continuous.</a:t>
            </a:r>
          </a:p>
          <a:p>
            <a:r>
              <a:rPr lang="en-US" b="0" dirty="0"/>
              <a:t>5. Click to reveal the answers.</a:t>
            </a:r>
          </a:p>
          <a:p>
            <a:r>
              <a:rPr lang="en-US" b="0" dirty="0"/>
              <a:t>6. If time permits, click to reveal the follow-up task instruction. Students translate sentences into English. Suggested answers can be found on the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station [1399], </a:t>
            </a:r>
            <a:r>
              <a:rPr lang="en-GB" baseline="0" dirty="0" err="1"/>
              <a:t>métro</a:t>
            </a:r>
            <a:r>
              <a:rPr lang="en-GB" baseline="0" dirty="0"/>
              <a:t> [3227], week-end [2475]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361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Suggested translations for the activity on the previous slide.</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36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3 slides</a:t>
            </a:r>
            <a:endParaRPr lang="en-US" b="1" dirty="0"/>
          </a:p>
          <a:p>
            <a:endParaRPr lang="en-US" b="1" dirty="0"/>
          </a:p>
          <a:p>
            <a:r>
              <a:rPr lang="en-US" b="1" dirty="0"/>
              <a:t>Aim: </a:t>
            </a:r>
            <a:r>
              <a:rPr lang="en-US" b="0" dirty="0"/>
              <a:t>aural recognition of adverbs and time phrases, oral and written production of verbs like </a:t>
            </a:r>
            <a:r>
              <a:rPr lang="en-US" b="0" i="1" dirty="0" err="1"/>
              <a:t>sortir</a:t>
            </a:r>
            <a:r>
              <a:rPr lang="en-US" b="0" i="1" dirty="0"/>
              <a:t> </a:t>
            </a:r>
            <a:r>
              <a:rPr lang="en-US" b="0" i="0" dirty="0"/>
              <a:t>and </a:t>
            </a:r>
            <a:r>
              <a:rPr lang="en-US" b="0" i="1" dirty="0" err="1"/>
              <a:t>venir</a:t>
            </a:r>
            <a:r>
              <a:rPr lang="en-US" b="0" dirty="0"/>
              <a:t>, adverb placement</a:t>
            </a:r>
          </a:p>
          <a:p>
            <a:endParaRPr lang="en-US" b="1" dirty="0"/>
          </a:p>
          <a:p>
            <a:r>
              <a:rPr lang="en-US" b="1" dirty="0"/>
              <a:t>Procedure:</a:t>
            </a:r>
          </a:p>
          <a:p>
            <a:r>
              <a:rPr lang="en-US" b="0" dirty="0"/>
              <a:t>1. Partner A asks Partner B a question using the prompts in the first columns of their role card (</a:t>
            </a:r>
            <a:r>
              <a:rPr lang="en-US" b="0" dirty="0" err="1"/>
              <a:t>eg.</a:t>
            </a:r>
            <a:r>
              <a:rPr lang="en-US" b="0" dirty="0"/>
              <a:t> </a:t>
            </a:r>
            <a:r>
              <a:rPr lang="en-US" b="0" i="1" dirty="0"/>
              <a:t>‘</a:t>
            </a:r>
            <a:r>
              <a:rPr lang="en-US" b="0" i="1" dirty="0" err="1"/>
              <a:t>Quand</a:t>
            </a:r>
            <a:r>
              <a:rPr lang="en-US" b="0" i="1" dirty="0"/>
              <a:t> </a:t>
            </a:r>
            <a:r>
              <a:rPr lang="en-US" b="0" i="1" dirty="0" err="1"/>
              <a:t>sors-tu</a:t>
            </a:r>
            <a:r>
              <a:rPr lang="en-US" b="0" i="1" dirty="0"/>
              <a:t> </a:t>
            </a:r>
            <a:r>
              <a:rPr lang="en-US" b="0" i="1" dirty="0" err="1"/>
              <a:t>en</a:t>
            </a:r>
            <a:r>
              <a:rPr lang="en-US" b="0" i="1" dirty="0"/>
              <a:t> </a:t>
            </a:r>
            <a:r>
              <a:rPr lang="en-US" b="0" i="1" dirty="0" err="1"/>
              <a:t>ville</a:t>
            </a:r>
            <a:r>
              <a:rPr lang="en-US" b="0" i="0" dirty="0"/>
              <a:t>?).</a:t>
            </a:r>
          </a:p>
          <a:p>
            <a:r>
              <a:rPr lang="en-US" b="0" dirty="0"/>
              <a:t>2. Partner B responds with a sentence using the prompt in the ‘B’ column of their role card (see next slide) (</a:t>
            </a:r>
            <a:r>
              <a:rPr lang="en-US" b="0" dirty="0" err="1"/>
              <a:t>eg.</a:t>
            </a:r>
            <a:r>
              <a:rPr lang="en-US" b="0" dirty="0"/>
              <a:t> </a:t>
            </a:r>
            <a:r>
              <a:rPr lang="en-US" b="0" i="1" dirty="0"/>
              <a:t>‘Je </a:t>
            </a:r>
            <a:r>
              <a:rPr lang="en-US" b="0" i="1" dirty="0" err="1"/>
              <a:t>sors</a:t>
            </a:r>
            <a:r>
              <a:rPr lang="en-US" b="0" i="1" dirty="0"/>
              <a:t> </a:t>
            </a:r>
            <a:r>
              <a:rPr lang="en-US" b="0" i="1" dirty="0" err="1"/>
              <a:t>en</a:t>
            </a:r>
            <a:r>
              <a:rPr lang="en-US" b="0" i="1" dirty="0"/>
              <a:t> </a:t>
            </a:r>
            <a:r>
              <a:rPr lang="en-US" b="0" i="1" dirty="0" err="1"/>
              <a:t>ville</a:t>
            </a:r>
            <a:r>
              <a:rPr lang="en-US" b="0" i="1" dirty="0"/>
              <a:t> </a:t>
            </a:r>
            <a:r>
              <a:rPr lang="en-US" b="0" i="1" dirty="0" err="1"/>
              <a:t>chaque</a:t>
            </a:r>
            <a:r>
              <a:rPr lang="en-US" b="0" i="1" dirty="0"/>
              <a:t> jour’</a:t>
            </a:r>
            <a:r>
              <a:rPr lang="en-US" b="0" i="0" dirty="0"/>
              <a:t>).</a:t>
            </a:r>
            <a:endParaRPr lang="en-US" b="0" dirty="0"/>
          </a:p>
          <a:p>
            <a:r>
              <a:rPr lang="en-US" b="0" dirty="0"/>
              <a:t>3. Partner A notes the response in the ‘B’ column of their role card.</a:t>
            </a:r>
          </a:p>
          <a:p>
            <a:r>
              <a:rPr lang="en-US" b="0" dirty="0"/>
              <a:t>4. Continue until Partner A has noted responses for all 6 questions.</a:t>
            </a:r>
          </a:p>
          <a:p>
            <a:r>
              <a:rPr lang="en-US" b="0" dirty="0"/>
              <a:t>5. Partners swap roles. Repeat steps 1-4.</a:t>
            </a:r>
          </a:p>
          <a:p>
            <a:r>
              <a:rPr lang="en-US" b="0" dirty="0"/>
              <a:t>6. Then, each partner writes sentences in French, comparing their own responses with their partners’.</a:t>
            </a:r>
          </a:p>
          <a:p>
            <a:r>
              <a:rPr lang="en-US" b="0" dirty="0"/>
              <a:t>7. Answers are provided on the </a:t>
            </a:r>
            <a:r>
              <a:rPr lang="en-US" b="0" i="1" dirty="0" err="1"/>
              <a:t>réponses</a:t>
            </a:r>
            <a:r>
              <a:rPr lang="en-US" b="0" i="0" dirty="0"/>
              <a:t> slide.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similaire</a:t>
            </a:r>
            <a:r>
              <a:rPr lang="en-GB" baseline="0" dirty="0"/>
              <a:t> [2632]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603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42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4542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0" dirty="0" err="1"/>
              <a:t>aill</a:t>
            </a:r>
            <a:r>
              <a:rPr lang="en-GB" b="0" dirty="0"/>
              <a:t>-, -ail], [a] revisited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Revision of verbs like </a:t>
            </a:r>
            <a:r>
              <a:rPr lang="en-GB" b="0" i="1" dirty="0" err="1"/>
              <a:t>apprendre</a:t>
            </a:r>
            <a:r>
              <a:rPr lang="en-GB" b="0" i="1" dirty="0"/>
              <a:t> </a:t>
            </a:r>
            <a:r>
              <a:rPr lang="en-GB" b="0" dirty="0"/>
              <a:t>in the present simple and continuous</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What is an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Revision of adjective agreement (-e and –</a:t>
            </a:r>
            <a:r>
              <a:rPr lang="en-GB" b="0" dirty="0" err="1"/>
              <a:t>euse</a:t>
            </a:r>
            <a:r>
              <a:rPr lang="en-GB" b="0" dirty="0"/>
              <a:t> in feminine, irregular feminine, -s in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Revision of adjective placement (pre- and post-nominal)</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p>
          <a:p>
            <a:r>
              <a:rPr lang="fr-FR" sz="1200" b="0" kern="1200" dirty="0">
                <a:solidFill>
                  <a:schemeClr val="tx1"/>
                </a:solidFill>
                <a:effectLst/>
                <a:latin typeface="+mn-lt"/>
                <a:ea typeface="+mn-ea"/>
                <a:cs typeface="+mn-cs"/>
              </a:rPr>
              <a:t>apprendre [327], comprendre [95], devenir [162], dire [37], dis [37], dit [37], dormir [1836], dors [1836], dort [1836], partir [163], pars [163], part [163], prendre [43], prend [43], prends [43], revenir [184], sortir [309], sors [309], sort [309], venir [88], viens [88], vient [88], année [102], jour [78], mois [178], moment [148], semaine [245], anglais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beau [393], belle [393], blanc [708], blanche [708], bleu [1216], bon [94], bonne [94], chaque [151], cher [803], chère [803], français</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[784], grand</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[59], grand</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[59], heureux [764], heureuse [764], intelligent [2509], intéressant [1244], jaune [2585], jeune [152], naturel [760], naturelle [760], noir [572], nouveau [67], nouvelle [67], petit</a:t>
            </a:r>
            <a:r>
              <a:rPr lang="fr-FR" sz="1200" b="0" kern="1200" baseline="30000" dirty="0">
                <a:solidFill>
                  <a:schemeClr val="tx1"/>
                </a:solidFill>
                <a:effectLst/>
                <a:latin typeface="+mn-lt"/>
                <a:ea typeface="+mn-ea"/>
                <a:cs typeface="+mn-cs"/>
              </a:rPr>
              <a:t>1 </a:t>
            </a:r>
            <a:r>
              <a:rPr lang="fr-FR" sz="1200" b="0" kern="1200" dirty="0">
                <a:solidFill>
                  <a:schemeClr val="tx1"/>
                </a:solidFill>
                <a:effectLst/>
                <a:latin typeface="+mn-lt"/>
                <a:ea typeface="+mn-ea"/>
                <a:cs typeface="+mn-cs"/>
              </a:rPr>
              <a:t>[138], petit</a:t>
            </a:r>
            <a:r>
              <a:rPr lang="fr-FR" sz="1200" b="0" kern="1200" baseline="30000" dirty="0">
                <a:solidFill>
                  <a:schemeClr val="tx1"/>
                </a:solidFill>
                <a:effectLst/>
                <a:latin typeface="+mn-lt"/>
                <a:ea typeface="+mn-ea"/>
                <a:cs typeface="+mn-cs"/>
              </a:rPr>
              <a:t>2 </a:t>
            </a:r>
            <a:r>
              <a:rPr lang="fr-FR" sz="1200" b="0" kern="1200" dirty="0">
                <a:solidFill>
                  <a:schemeClr val="tx1"/>
                </a:solidFill>
                <a:effectLst/>
                <a:latin typeface="+mn-lt"/>
                <a:ea typeface="+mn-ea"/>
                <a:cs typeface="+mn-cs"/>
              </a:rPr>
              <a:t>[138], rouge [987], sympa(</a:t>
            </a:r>
            <a:r>
              <a:rPr lang="fr-FR" sz="1200" b="0" kern="1200" dirty="0" err="1">
                <a:solidFill>
                  <a:schemeClr val="tx1"/>
                </a:solidFill>
                <a:effectLst/>
                <a:latin typeface="+mn-lt"/>
                <a:ea typeface="+mn-ea"/>
                <a:cs typeface="+mn-cs"/>
              </a:rPr>
              <a:t>thique</a:t>
            </a:r>
            <a:r>
              <a:rPr lang="fr-FR" sz="1200" b="0" kern="1200" dirty="0">
                <a:solidFill>
                  <a:schemeClr val="tx1"/>
                </a:solidFill>
                <a:effectLst/>
                <a:latin typeface="+mn-lt"/>
                <a:ea typeface="+mn-ea"/>
                <a:cs typeface="+mn-cs"/>
              </a:rPr>
              <a:t>) [4146], vert [1060], vieille [671], vieux [671], absolument [1009], aujourd’hui [233], bien [47], dehors [1217], en retard [7/1278], encore [51], ensemble [124], ici [167], normalement [2018], parfois [410], peut-être [190], rarement [2535], souvent [287], tôt [513], très [66]</a:t>
            </a:r>
            <a:endParaRPr lang="en-GB" sz="1200" b="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Source: </a:t>
            </a:r>
            <a:r>
              <a:rPr lang="fr-FR" sz="1200" kern="1200" dirty="0" err="1">
                <a:solidFill>
                  <a:schemeClr val="tx1"/>
                </a:solidFill>
                <a:effectLst/>
                <a:latin typeface="+mn-lt"/>
                <a:ea typeface="+mn-ea"/>
                <a:cs typeface="+mn-cs"/>
              </a:rPr>
              <a:t>Londsale</a:t>
            </a:r>
            <a:r>
              <a:rPr lang="fr-FR" sz="1200" kern="1200" dirty="0">
                <a:solidFill>
                  <a:schemeClr val="tx1"/>
                </a:solidFill>
                <a:effectLst/>
                <a:latin typeface="+mn-lt"/>
                <a:ea typeface="+mn-ea"/>
                <a:cs typeface="+mn-cs"/>
              </a:rPr>
              <a:t>, D., &amp; Le Bras, Y.  </a:t>
            </a:r>
            <a:r>
              <a:rPr lang="en-GB" sz="1200" kern="1200" dirty="0">
                <a:solidFill>
                  <a:schemeClr val="tx1"/>
                </a:solidFill>
                <a:effectLst/>
                <a:latin typeface="+mn-lt"/>
                <a:ea typeface="+mn-ea"/>
                <a:cs typeface="+mn-cs"/>
              </a:rPr>
              <a:t>(2009).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554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endParaRPr lang="en-US" b="0" dirty="0"/>
          </a:p>
          <a:p>
            <a:endParaRPr lang="en-US" b="1" dirty="0"/>
          </a:p>
          <a:p>
            <a:r>
              <a:rPr lang="en-US" b="1" dirty="0"/>
              <a:t>Aim: </a:t>
            </a:r>
            <a:r>
              <a:rPr lang="en-US" b="0" dirty="0"/>
              <a:t>Oral </a:t>
            </a:r>
            <a:r>
              <a:rPr lang="en-US" b="0" baseline="0" dirty="0"/>
              <a:t>production of words containing ‘l/</a:t>
            </a:r>
            <a:r>
              <a:rPr lang="en-US" b="0" baseline="0" dirty="0" err="1"/>
              <a:t>ll</a:t>
            </a:r>
            <a:r>
              <a:rPr lang="en-US" b="0" baseline="0" dirty="0"/>
              <a:t>’ after ‘a’ and ‘ai’</a:t>
            </a:r>
            <a:endParaRPr lang="en-US" b="0" dirty="0"/>
          </a:p>
          <a:p>
            <a:endParaRPr lang="en-US" b="1" dirty="0"/>
          </a:p>
          <a:p>
            <a:r>
              <a:rPr lang="en-US" b="1" dirty="0"/>
              <a:t>Procedure:</a:t>
            </a:r>
          </a:p>
          <a:p>
            <a:r>
              <a:rPr lang="en-US" b="0" dirty="0"/>
              <a:t>1. Start the timer.</a:t>
            </a:r>
          </a:p>
          <a:p>
            <a:r>
              <a:rPr lang="en-US" b="0" dirty="0"/>
              <a:t>2. Students</a:t>
            </a:r>
            <a:r>
              <a:rPr lang="en-US" b="0" baseline="0" dirty="0"/>
              <a:t> have one minute to try to say all the words correctly to a partner.</a:t>
            </a:r>
            <a:endParaRPr lang="en-US" b="0" dirty="0"/>
          </a:p>
          <a:p>
            <a:r>
              <a:rPr lang="en-US" b="0" dirty="0"/>
              <a:t>3. Teacher circulates to listen in to pronunciation</a:t>
            </a:r>
            <a:r>
              <a:rPr lang="en-US" b="0" baseline="0" dirty="0"/>
              <a:t> and correct if necessary.</a:t>
            </a:r>
          </a:p>
          <a:p>
            <a:r>
              <a:rPr lang="en-US" b="0" baseline="0" dirty="0"/>
              <a:t>4. Click on the words to hear them said by a native </a:t>
            </a:r>
            <a:r>
              <a:rPr lang="en-US" b="0" baseline="0"/>
              <a:t>speaker.</a:t>
            </a:r>
          </a:p>
          <a:p>
            <a:r>
              <a:rPr lang="en-US" b="0" baseline="0"/>
              <a:t>5</a:t>
            </a:r>
            <a:r>
              <a:rPr lang="en-US" b="0" baseline="0" dirty="0"/>
              <a:t>. Click to move on to a more challenging versions of this activity with an increase in speed to aid </a:t>
            </a:r>
            <a:r>
              <a:rPr lang="en-US" b="0" baseline="0" dirty="0" err="1"/>
              <a:t>automisation</a:t>
            </a:r>
            <a:r>
              <a:rPr lang="en-US" b="0" baseline="0" dirty="0"/>
              <a:t> of the sounds.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allumer</a:t>
            </a:r>
            <a:r>
              <a:rPr lang="en-GB" baseline="0" dirty="0"/>
              <a:t> [3169],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balle [2311], ballon [3692], bétail [4842], broussaille [&gt;5000], chaleur [2773], cheval [2220], défaillance [3951], </a:t>
            </a:r>
            <a:r>
              <a:rPr lang="en-GB" baseline="0" dirty="0" err="1"/>
              <a:t>détailler</a:t>
            </a:r>
            <a:r>
              <a:rPr lang="en-GB" baseline="0" dirty="0"/>
              <a:t> [2667],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également [246], éventail [4621], intervalle [3226], parallèle [2196], taille-crayon [&gt;5000], tailler [3802], insta</a:t>
            </a:r>
            <a:r>
              <a:rPr kumimoji="0" lang="fr-FR" sz="1200" b="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 [821]</a:t>
            </a: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the first, second and third person singular forms of </a:t>
            </a:r>
            <a:r>
              <a:rPr lang="en-US" b="0" i="1" dirty="0"/>
              <a:t>dire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2471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the first, second- and third-person singular forms of verbs like </a:t>
            </a:r>
            <a:r>
              <a:rPr lang="en-US" b="0" i="1" dirty="0"/>
              <a:t>prendre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6813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for 2 slides</a:t>
            </a:r>
            <a:endParaRPr lang="en-US" b="1" dirty="0"/>
          </a:p>
          <a:p>
            <a:endParaRPr lang="en-US" b="1" dirty="0"/>
          </a:p>
          <a:p>
            <a:r>
              <a:rPr lang="en-US" b="1" dirty="0"/>
              <a:t>Aim: </a:t>
            </a:r>
            <a:r>
              <a:rPr lang="en-US" b="0" dirty="0" err="1"/>
              <a:t>practising</a:t>
            </a:r>
            <a:r>
              <a:rPr lang="en-US" b="0" dirty="0"/>
              <a:t> written recognition of the first- and third-person singular forms of verbs like </a:t>
            </a:r>
            <a:r>
              <a:rPr lang="en-US" b="0" i="1" dirty="0"/>
              <a:t>prendre </a:t>
            </a:r>
            <a:r>
              <a:rPr lang="en-US" b="0" i="0" dirty="0"/>
              <a:t>and dire. Translating</a:t>
            </a:r>
            <a:r>
              <a:rPr lang="en-US" b="0" dirty="0"/>
              <a:t> the present tense with English present simple and continuous.</a:t>
            </a:r>
          </a:p>
          <a:p>
            <a:endParaRPr lang="en-US" b="1" dirty="0"/>
          </a:p>
          <a:p>
            <a:r>
              <a:rPr lang="en-US" b="1" dirty="0"/>
              <a:t>Procedure:</a:t>
            </a:r>
          </a:p>
          <a:p>
            <a:r>
              <a:rPr lang="en-US" b="0" dirty="0"/>
              <a:t>1. First, students write 1-8 and choose </a:t>
            </a:r>
            <a:r>
              <a:rPr lang="en-US" b="0" i="1" dirty="0" err="1"/>
              <a:t>tu</a:t>
            </a:r>
            <a:r>
              <a:rPr lang="en-US" b="0" i="0" dirty="0"/>
              <a:t> or </a:t>
            </a:r>
            <a:r>
              <a:rPr lang="en-US" b="0" i="1" dirty="0" err="1"/>
              <a:t>il</a:t>
            </a:r>
            <a:r>
              <a:rPr lang="en-US" b="0" i="1" dirty="0"/>
              <a:t> </a:t>
            </a:r>
            <a:r>
              <a:rPr lang="en-US" b="0" i="0" dirty="0"/>
              <a:t>for each sentence.</a:t>
            </a:r>
            <a:endParaRPr lang="en-US" b="0" dirty="0"/>
          </a:p>
          <a:p>
            <a:r>
              <a:rPr lang="en-US" b="0" dirty="0"/>
              <a:t>2. Click to reveal the answers.</a:t>
            </a:r>
          </a:p>
          <a:p>
            <a:r>
              <a:rPr lang="en-US" b="0" dirty="0"/>
              <a:t>3. Then, students translate the sentences into English, using the time phrases to decide between the present simple or continuous.</a:t>
            </a:r>
          </a:p>
          <a:p>
            <a:r>
              <a:rPr lang="en-US" b="0" dirty="0"/>
              <a:t>4. Answers are provided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rap [&gt;5000], couple [1167]</a:t>
            </a: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89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 </a:t>
            </a:r>
            <a:r>
              <a:rPr lang="en-GB" baseline="0" dirty="0"/>
              <a:t>and then the </a:t>
            </a:r>
            <a:r>
              <a:rPr lang="en-GB" b="1" baseline="0" dirty="0"/>
              <a:t>source</a:t>
            </a:r>
            <a:r>
              <a:rPr lang="en-GB" baseline="0" dirty="0"/>
              <a:t> word again ‘</a:t>
            </a:r>
            <a:r>
              <a:rPr lang="en-GB" b="1" baseline="0" dirty="0"/>
              <a:t>animal</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animal </a:t>
            </a:r>
            <a:r>
              <a:rPr lang="en-GB" baseline="0" dirty="0"/>
              <a:t>[1002]; </a:t>
            </a:r>
            <a:r>
              <a:rPr lang="en-GB" b="1" baseline="0" dirty="0" err="1"/>
              <a:t>ça</a:t>
            </a:r>
            <a:r>
              <a:rPr lang="en-GB" b="1" baseline="0" dirty="0"/>
              <a:t> </a:t>
            </a:r>
            <a:r>
              <a:rPr lang="en-GB" b="1" baseline="0" dirty="0" err="1"/>
              <a:t>va</a:t>
            </a:r>
            <a:r>
              <a:rPr lang="en-GB" b="1" baseline="0" dirty="0"/>
              <a:t>? </a:t>
            </a:r>
            <a:r>
              <a:rPr lang="en-GB" baseline="0" dirty="0"/>
              <a:t>[54 (</a:t>
            </a:r>
            <a:r>
              <a:rPr lang="en-GB" baseline="0" dirty="0" err="1"/>
              <a:t>cela</a:t>
            </a:r>
            <a:r>
              <a:rPr lang="en-GB" baseline="0" dirty="0"/>
              <a:t>), 53 (</a:t>
            </a:r>
            <a:r>
              <a:rPr lang="en-GB" baseline="0" dirty="0" err="1"/>
              <a:t>aller</a:t>
            </a:r>
            <a:r>
              <a:rPr lang="en-GB" baseline="0" dirty="0"/>
              <a:t>)]; </a:t>
            </a:r>
            <a:r>
              <a:rPr lang="en-GB" b="1" baseline="0" dirty="0" err="1"/>
              <a:t>malade</a:t>
            </a:r>
            <a:r>
              <a:rPr lang="en-GB" b="1" baseline="0" dirty="0"/>
              <a:t> </a:t>
            </a:r>
            <a:r>
              <a:rPr lang="en-GB" b="0" baseline="0" dirty="0"/>
              <a:t>[1066]</a:t>
            </a:r>
            <a:r>
              <a:rPr lang="en-GB" baseline="0" dirty="0"/>
              <a:t> </a:t>
            </a:r>
            <a:r>
              <a:rPr lang="en-GB" b="1" baseline="0" dirty="0"/>
              <a:t>mal</a:t>
            </a:r>
            <a:r>
              <a:rPr lang="en-GB" baseline="0" dirty="0"/>
              <a:t> [277]; </a:t>
            </a:r>
            <a:r>
              <a:rPr lang="en-GB" b="1" baseline="0" dirty="0"/>
              <a:t>table</a:t>
            </a:r>
            <a:r>
              <a:rPr lang="en-GB" baseline="0" dirty="0"/>
              <a:t> [1019]; </a:t>
            </a:r>
            <a:r>
              <a:rPr lang="en-GB" b="1" baseline="0" dirty="0"/>
              <a:t>sac </a:t>
            </a:r>
            <a:r>
              <a:rPr lang="en-GB" baseline="0" dirty="0"/>
              <a:t>[2343]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6677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to reveal the suggested English translations. Accept accurate alternative translations, including justified tense choices.</a:t>
            </a:r>
          </a:p>
          <a:p>
            <a:r>
              <a:rPr lang="en-US" b="0" dirty="0"/>
              <a:t>2. Highlight </a:t>
            </a:r>
            <a:r>
              <a:rPr lang="en-US" b="0" i="1" dirty="0" err="1"/>
              <a:t>comprendre</a:t>
            </a:r>
            <a:r>
              <a:rPr lang="en-US" b="0" i="0" dirty="0"/>
              <a:t> as an example of a state verb, in contrast to the other verbs which refer to ongoing or habitual actions.</a:t>
            </a:r>
          </a:p>
          <a:p>
            <a:r>
              <a:rPr lang="en-US" b="0" i="0" dirty="0"/>
              <a:t>3. Highlight </a:t>
            </a:r>
            <a:r>
              <a:rPr lang="en-US" b="0" i="1" dirty="0" err="1"/>
              <a:t>maintenant</a:t>
            </a:r>
            <a:r>
              <a:rPr lang="en-US" b="0" i="0" dirty="0"/>
              <a:t> as a time phrase which could be translated with the present simple or continuous in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531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revising adjective function and placement</a:t>
            </a:r>
          </a:p>
          <a:p>
            <a:endParaRPr lang="en-US" b="1" dirty="0"/>
          </a:p>
          <a:p>
            <a:r>
              <a:rPr lang="en-US" b="1" dirty="0"/>
              <a:t>Procedure:</a:t>
            </a:r>
          </a:p>
          <a:p>
            <a:r>
              <a:rPr lang="en-US" b="0" dirty="0"/>
              <a:t>1. Elicit answers from students before bringing up the definition.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time to write down as many French adjectives as they can think of, using the category boxes as guides if desired.</a:t>
            </a:r>
          </a:p>
          <a:p>
            <a:r>
              <a:rPr lang="en-US" b="0" dirty="0"/>
              <a:t>3. Elicit examples from the class. If students struggle for ideas, provide the English as prompts (</a:t>
            </a:r>
            <a:r>
              <a:rPr lang="en-US" b="0" dirty="0" err="1"/>
              <a:t>eg.</a:t>
            </a:r>
            <a:r>
              <a:rPr lang="en-US" b="0" dirty="0"/>
              <a:t> </a:t>
            </a:r>
            <a:r>
              <a:rPr lang="en-US" b="0" i="1" dirty="0"/>
              <a:t>Comment </a:t>
            </a:r>
            <a:r>
              <a:rPr lang="en-US" b="0" i="1" dirty="0" err="1"/>
              <a:t>dit</a:t>
            </a:r>
            <a:r>
              <a:rPr lang="en-US" b="0" i="1" dirty="0"/>
              <a:t>-on </a:t>
            </a:r>
            <a:r>
              <a:rPr lang="en-US" b="0" i="0" dirty="0"/>
              <a:t>‘nice’ </a:t>
            </a:r>
            <a:r>
              <a:rPr lang="en-US" b="0" i="1" dirty="0" err="1"/>
              <a:t>en</a:t>
            </a:r>
            <a:r>
              <a:rPr lang="en-US" b="0" i="1" dirty="0"/>
              <a:t> </a:t>
            </a:r>
            <a:r>
              <a:rPr lang="en-US" b="0" i="1" dirty="0" err="1"/>
              <a:t>français</a:t>
            </a:r>
            <a:r>
              <a:rPr lang="en-US" b="0" i="1" dirty="0"/>
              <a:t> ?)</a:t>
            </a:r>
            <a:endParaRPr lang="en-US" b="0" dirty="0"/>
          </a:p>
          <a:p>
            <a:r>
              <a:rPr lang="en-US" b="0" dirty="0"/>
              <a:t>4. Go through the examples. Try to elicit the ‘BAGS’ rule for adjective placement. Highlight the different feminine forms.</a:t>
            </a:r>
          </a:p>
          <a:p>
            <a:r>
              <a:rPr lang="en-US" b="0" dirty="0"/>
              <a:t>5. The adjectives follow a range of agreement patterns – this will be explained further in a later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935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adjectives</a:t>
            </a:r>
            <a:endParaRPr lang="en-US" b="1" dirty="0"/>
          </a:p>
          <a:p>
            <a:endParaRPr lang="en-US" b="1" dirty="0"/>
          </a:p>
          <a:p>
            <a:r>
              <a:rPr lang="en-US" b="1" dirty="0"/>
              <a:t>Procedure:</a:t>
            </a:r>
          </a:p>
          <a:p>
            <a:pPr marL="228600" indent="-228600">
              <a:buAutoNum type="arabicPeriod"/>
            </a:pPr>
            <a:r>
              <a:rPr lang="en-US" b="0" dirty="0"/>
              <a:t>Students tick the word they think represents the opposite of the word in bold</a:t>
            </a:r>
          </a:p>
          <a:p>
            <a:pPr marL="228600" indent="-228600">
              <a:buAutoNum type="arabicPeriod"/>
            </a:pPr>
            <a:r>
              <a:rPr lang="en-US" b="0" dirty="0"/>
              <a:t>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dirty="0" err="1">
                <a:solidFill>
                  <a:srgbClr val="115076"/>
                </a:solidFill>
              </a:rPr>
              <a:t>moderne</a:t>
            </a:r>
            <a:r>
              <a:rPr lang="en-GB" sz="1200" b="0" dirty="0">
                <a:solidFill>
                  <a:srgbClr val="115076"/>
                </a:solidFill>
              </a:rPr>
              <a:t> [1239], nouveau [52], </a:t>
            </a:r>
            <a:r>
              <a:rPr lang="en-GB" sz="1200" b="0" dirty="0" err="1">
                <a:solidFill>
                  <a:srgbClr val="115076"/>
                </a:solidFill>
              </a:rPr>
              <a:t>jeune</a:t>
            </a:r>
            <a:r>
              <a:rPr lang="en-GB" sz="1200" b="0" dirty="0">
                <a:solidFill>
                  <a:srgbClr val="115076"/>
                </a:solidFill>
              </a:rPr>
              <a:t> [152], </a:t>
            </a:r>
            <a:r>
              <a:rPr lang="en-GB" sz="1200" b="0" dirty="0" err="1">
                <a:solidFill>
                  <a:srgbClr val="115076"/>
                </a:solidFill>
              </a:rPr>
              <a:t>cher</a:t>
            </a:r>
            <a:r>
              <a:rPr lang="en-GB" sz="1200" b="0" dirty="0">
                <a:solidFill>
                  <a:srgbClr val="115076"/>
                </a:solidFill>
              </a:rPr>
              <a:t> [803], </a:t>
            </a:r>
            <a:r>
              <a:rPr lang="en-GB" sz="1200" b="0" dirty="0" err="1">
                <a:solidFill>
                  <a:srgbClr val="115076"/>
                </a:solidFill>
              </a:rPr>
              <a:t>vieux</a:t>
            </a:r>
            <a:r>
              <a:rPr lang="en-GB" sz="1200" b="0" dirty="0">
                <a:solidFill>
                  <a:srgbClr val="115076"/>
                </a:solidFill>
              </a:rPr>
              <a:t> [671], </a:t>
            </a:r>
            <a:r>
              <a:rPr lang="en-GB" sz="1200" b="0" dirty="0" err="1">
                <a:solidFill>
                  <a:srgbClr val="115076"/>
                </a:solidFill>
              </a:rPr>
              <a:t>sympa</a:t>
            </a:r>
            <a:r>
              <a:rPr lang="en-GB" sz="1200" b="0" dirty="0">
                <a:solidFill>
                  <a:srgbClr val="115076"/>
                </a:solidFill>
              </a:rPr>
              <a:t> [4164], </a:t>
            </a:r>
            <a:r>
              <a:rPr lang="fr-FR" sz="1200" b="0" dirty="0">
                <a:solidFill>
                  <a:srgbClr val="115076"/>
                </a:solidFill>
              </a:rPr>
              <a:t>drôle [2166], méchant [3184], amusant [4695], prudent [1529], premier [56], bon [94], haut [264], dernier [87], prochain [380], droit [143], gauche [607], faux [555], général [147], beau [393], naturel [760], préféré [597], heureux [764], intéressant [1244], différent [350], ouvert [897], facile [822], petit [138], grand [59]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051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2 minutes</a:t>
            </a:r>
            <a:endParaRPr lang="en-US" b="1" dirty="0"/>
          </a:p>
          <a:p>
            <a:endParaRPr lang="en-US" b="1" dirty="0"/>
          </a:p>
          <a:p>
            <a:r>
              <a:rPr lang="en-US" b="0" dirty="0"/>
              <a:t>Aim: revising regular adjective agreement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1272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revising irregular adjective agreement patterns</a:t>
            </a:r>
          </a:p>
          <a:p>
            <a:endParaRPr lang="en-US" b="0" dirty="0"/>
          </a:p>
          <a:p>
            <a:r>
              <a:rPr lang="en-US" b="1" dirty="0"/>
              <a:t>NB: </a:t>
            </a:r>
            <a:r>
              <a:rPr lang="en-US" b="0" dirty="0"/>
              <a:t>Tell students that they will learn more about the ‘different patterns’ in the first set </a:t>
            </a:r>
            <a:r>
              <a:rPr lang="en-GB" sz="1800" dirty="0">
                <a:effectLst/>
                <a:highlight>
                  <a:srgbClr val="00FFFF"/>
                </a:highlight>
                <a:latin typeface="Calibri" panose="020F0502020204030204" pitchFamily="34" charset="0"/>
                <a:ea typeface="Calibri" panose="020F0502020204030204" pitchFamily="34" charset="0"/>
              </a:rPr>
              <a:t>over the course of the Year 8 (they have already encountered -</a:t>
            </a:r>
            <a:r>
              <a:rPr lang="en-GB" sz="1800" dirty="0" err="1">
                <a:effectLst/>
                <a:highlight>
                  <a:srgbClr val="00FFFF"/>
                </a:highlight>
                <a:latin typeface="Calibri" panose="020F0502020204030204" pitchFamily="34" charset="0"/>
                <a:ea typeface="Calibri" panose="020F0502020204030204" pitchFamily="34" charset="0"/>
              </a:rPr>
              <a:t>eux</a:t>
            </a:r>
            <a:r>
              <a:rPr lang="en-GB" sz="1800" dirty="0">
                <a:effectLst/>
                <a:highlight>
                  <a:srgbClr val="00FFFF"/>
                </a:highlight>
                <a:latin typeface="Calibri" panose="020F0502020204030204" pitchFamily="34" charset="0"/>
                <a:ea typeface="Calibri" panose="020F0502020204030204" pitchFamily="34" charset="0"/>
              </a:rPr>
              <a:t>/-</a:t>
            </a:r>
            <a:r>
              <a:rPr lang="en-GB" sz="1800" dirty="0" err="1">
                <a:effectLst/>
                <a:highlight>
                  <a:srgbClr val="00FFFF"/>
                </a:highlight>
                <a:latin typeface="Calibri" panose="020F0502020204030204" pitchFamily="34" charset="0"/>
                <a:ea typeface="Calibri" panose="020F0502020204030204" pitchFamily="34" charset="0"/>
              </a:rPr>
              <a:t>euse</a:t>
            </a:r>
            <a:r>
              <a:rPr lang="en-GB" sz="1800" dirty="0">
                <a:effectLst/>
                <a:highlight>
                  <a:srgbClr val="00FFFF"/>
                </a:highlight>
                <a:latin typeface="Calibri" panose="020F0502020204030204" pitchFamily="34" charset="0"/>
                <a:ea typeface="Calibri" panose="020F0502020204030204" pitchFamily="34" charset="0"/>
              </a:rPr>
              <a:t> in 8.1.1.2).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26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1" dirty="0" err="1"/>
              <a:t>practising</a:t>
            </a:r>
            <a:r>
              <a:rPr lang="en-US" b="1" dirty="0"/>
              <a:t> aural recognition of adjective gender agreement</a:t>
            </a:r>
          </a:p>
          <a:p>
            <a:endParaRPr lang="en-US" b="1" dirty="0"/>
          </a:p>
          <a:p>
            <a:r>
              <a:rPr lang="en-US" b="1" dirty="0"/>
              <a:t>Procedure:</a:t>
            </a:r>
          </a:p>
          <a:p>
            <a:r>
              <a:rPr lang="en-US" b="0" dirty="0"/>
              <a:t>1. Click the numbers to play the audio. The beginnings of the sentences are obscured by beeps.</a:t>
            </a:r>
          </a:p>
          <a:p>
            <a:r>
              <a:rPr lang="en-US" b="0" dirty="0"/>
              <a:t>2. Students write 1-10 and choose ‘a’ or ‘b’ to complete each sentence.</a:t>
            </a:r>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est heureuse.</a:t>
            </a:r>
          </a:p>
          <a:p>
            <a:pPr marL="228600" indent="-228600">
              <a:buFont typeface="+mj-lt"/>
              <a:buAutoNum type="arabicPeriod"/>
            </a:pPr>
            <a:r>
              <a:rPr lang="fr-FR" sz="1200" kern="1200" dirty="0">
                <a:solidFill>
                  <a:schemeClr val="tx1"/>
                </a:solidFill>
                <a:effectLst/>
                <a:latin typeface="+mn-lt"/>
                <a:ea typeface="+mn-ea"/>
                <a:cs typeface="+mn-cs"/>
              </a:rPr>
              <a:t>[…] est grand.</a:t>
            </a:r>
          </a:p>
          <a:p>
            <a:pPr marL="228600" indent="-228600">
              <a:buFont typeface="+mj-lt"/>
              <a:buAutoNum type="arabicPeriod"/>
            </a:pPr>
            <a:r>
              <a:rPr lang="fr-FR" sz="1200" kern="1200" dirty="0">
                <a:solidFill>
                  <a:schemeClr val="tx1"/>
                </a:solidFill>
                <a:effectLst/>
                <a:latin typeface="+mn-lt"/>
                <a:ea typeface="+mn-ea"/>
                <a:cs typeface="+mn-cs"/>
              </a:rPr>
              <a:t>[…] est vieille</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 est verte.</a:t>
            </a:r>
          </a:p>
          <a:p>
            <a:pPr marL="228600" indent="-228600">
              <a:buFont typeface="+mj-lt"/>
              <a:buAutoNum type="arabicPeriod"/>
            </a:pPr>
            <a:r>
              <a:rPr lang="fr-FR" sz="1200" kern="1200" dirty="0">
                <a:solidFill>
                  <a:schemeClr val="tx1"/>
                </a:solidFill>
                <a:effectLst/>
                <a:latin typeface="+mn-lt"/>
                <a:ea typeface="+mn-ea"/>
                <a:cs typeface="+mn-cs"/>
              </a:rPr>
              <a:t>[…] est français.</a:t>
            </a:r>
          </a:p>
          <a:p>
            <a:pPr marL="228600" indent="-228600">
              <a:buFont typeface="+mj-lt"/>
              <a:buAutoNum type="arabicPeriod"/>
            </a:pPr>
            <a:r>
              <a:rPr lang="fr-FR" sz="1200" kern="1200" dirty="0">
                <a:solidFill>
                  <a:schemeClr val="tx1"/>
                </a:solidFill>
                <a:effectLst/>
                <a:latin typeface="+mn-lt"/>
                <a:ea typeface="+mn-ea"/>
                <a:cs typeface="+mn-cs"/>
              </a:rPr>
              <a:t>[…] est bonne.</a:t>
            </a:r>
          </a:p>
          <a:p>
            <a:pPr marL="228600" indent="-228600">
              <a:buFont typeface="+mj-lt"/>
              <a:buAutoNum type="arabicPeriod"/>
            </a:pPr>
            <a:r>
              <a:rPr lang="fr-FR" sz="1200" kern="1200" dirty="0">
                <a:solidFill>
                  <a:schemeClr val="tx1"/>
                </a:solidFill>
                <a:effectLst/>
                <a:latin typeface="+mn-lt"/>
                <a:ea typeface="+mn-ea"/>
                <a:cs typeface="+mn-cs"/>
              </a:rPr>
              <a:t>[…] est anglaise.</a:t>
            </a:r>
          </a:p>
          <a:p>
            <a:pPr marL="228600" indent="-228600">
              <a:buFont typeface="+mj-lt"/>
              <a:buAutoNum type="arabicPeriod"/>
            </a:pPr>
            <a:r>
              <a:rPr lang="fr-FR" sz="1200" kern="1200" dirty="0">
                <a:solidFill>
                  <a:schemeClr val="tx1"/>
                </a:solidFill>
                <a:effectLst/>
                <a:latin typeface="+mn-lt"/>
                <a:ea typeface="+mn-ea"/>
                <a:cs typeface="+mn-cs"/>
              </a:rPr>
              <a:t>[…] est petit.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est blanc.</a:t>
            </a:r>
          </a:p>
          <a:p>
            <a:pPr marL="228600" indent="-228600">
              <a:buFont typeface="+mj-lt"/>
              <a:buAutoNum type="arabicPeriod"/>
            </a:pPr>
            <a:r>
              <a:rPr lang="fr-FR" sz="1200" kern="1200" dirty="0">
                <a:solidFill>
                  <a:schemeClr val="tx1"/>
                </a:solidFill>
                <a:effectLst/>
                <a:latin typeface="+mn-lt"/>
                <a:ea typeface="+mn-ea"/>
                <a:cs typeface="+mn-cs"/>
              </a:rPr>
              <a:t>[…] est nouveau.</a:t>
            </a:r>
          </a:p>
          <a:p>
            <a:pPr marL="228600" indent="-228600">
              <a:buFont typeface="+mj-lt"/>
              <a:buAutoNum type="arabicPeriod"/>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grand-</a:t>
            </a:r>
            <a:r>
              <a:rPr lang="en-GB" baseline="0" dirty="0" err="1"/>
              <a:t>père</a:t>
            </a:r>
            <a:r>
              <a:rPr lang="en-GB" baseline="0" dirty="0"/>
              <a:t> [3748], grand-</a:t>
            </a:r>
            <a:r>
              <a:rPr lang="en-GB" baseline="0" dirty="0" err="1"/>
              <a:t>mère</a:t>
            </a:r>
            <a:r>
              <a:rPr lang="en-GB" baseline="0" dirty="0"/>
              <a:t> [3883]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47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Ma vie est heureuse.</a:t>
            </a:r>
          </a:p>
          <a:p>
            <a:pPr marL="228600" indent="-228600">
              <a:buFont typeface="+mj-lt"/>
              <a:buAutoNum type="arabicPeriod"/>
            </a:pPr>
            <a:r>
              <a:rPr lang="fr-FR" sz="1200" kern="1200" dirty="0">
                <a:solidFill>
                  <a:schemeClr val="tx1"/>
                </a:solidFill>
                <a:effectLst/>
                <a:latin typeface="+mn-lt"/>
                <a:ea typeface="+mn-ea"/>
                <a:cs typeface="+mn-cs"/>
              </a:rPr>
              <a:t>Mon pays est grand.</a:t>
            </a:r>
          </a:p>
          <a:p>
            <a:pPr marL="228600" indent="-228600">
              <a:buFont typeface="+mj-lt"/>
              <a:buAutoNum type="arabicPeriod"/>
            </a:pPr>
            <a:r>
              <a:rPr lang="fr-FR" sz="1200" kern="1200" dirty="0">
                <a:solidFill>
                  <a:schemeClr val="tx1"/>
                </a:solidFill>
                <a:effectLst/>
                <a:latin typeface="+mn-lt"/>
                <a:ea typeface="+mn-ea"/>
                <a:cs typeface="+mn-cs"/>
              </a:rPr>
              <a:t>Ma grand-mère est vieille</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Ma chambre est verte.</a:t>
            </a:r>
          </a:p>
          <a:p>
            <a:pPr marL="228600" indent="-228600">
              <a:buFont typeface="+mj-lt"/>
              <a:buAutoNum type="arabicPeriod"/>
            </a:pPr>
            <a:r>
              <a:rPr lang="fr-FR" sz="1200" kern="1200" dirty="0">
                <a:solidFill>
                  <a:schemeClr val="tx1"/>
                </a:solidFill>
                <a:effectLst/>
                <a:latin typeface="+mn-lt"/>
                <a:ea typeface="+mn-ea"/>
                <a:cs typeface="+mn-cs"/>
              </a:rPr>
              <a:t>Mon directeur est français.</a:t>
            </a:r>
          </a:p>
          <a:p>
            <a:pPr marL="228600" indent="-228600">
              <a:buFont typeface="+mj-lt"/>
              <a:buAutoNum type="arabicPeriod"/>
            </a:pPr>
            <a:r>
              <a:rPr lang="fr-FR" sz="1200" kern="1200" dirty="0">
                <a:solidFill>
                  <a:schemeClr val="tx1"/>
                </a:solidFill>
                <a:effectLst/>
                <a:latin typeface="+mn-lt"/>
                <a:ea typeface="+mn-ea"/>
                <a:cs typeface="+mn-cs"/>
              </a:rPr>
              <a:t>Ma cuisine est bonne.</a:t>
            </a:r>
          </a:p>
          <a:p>
            <a:pPr marL="228600" indent="-228600">
              <a:buFont typeface="+mj-lt"/>
              <a:buAutoNum type="arabicPeriod"/>
            </a:pPr>
            <a:r>
              <a:rPr lang="fr-FR" sz="1200" kern="1200" dirty="0">
                <a:solidFill>
                  <a:schemeClr val="tx1"/>
                </a:solidFill>
                <a:effectLst/>
                <a:latin typeface="+mn-lt"/>
                <a:ea typeface="+mn-ea"/>
                <a:cs typeface="+mn-cs"/>
              </a:rPr>
              <a:t>Ma professeure est anglaise.</a:t>
            </a:r>
          </a:p>
          <a:p>
            <a:pPr marL="228600" indent="-228600">
              <a:buFont typeface="+mj-lt"/>
              <a:buAutoNum type="arabicPeriod"/>
            </a:pPr>
            <a:r>
              <a:rPr lang="fr-FR" sz="1200" kern="1200" dirty="0">
                <a:solidFill>
                  <a:schemeClr val="tx1"/>
                </a:solidFill>
                <a:effectLst/>
                <a:latin typeface="+mn-lt"/>
                <a:ea typeface="+mn-ea"/>
                <a:cs typeface="+mn-cs"/>
              </a:rPr>
              <a:t>Mon frère est petit.</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Mon ordinateur est blanc.</a:t>
            </a:r>
          </a:p>
          <a:p>
            <a:pPr marL="228600" indent="-228600">
              <a:buFont typeface="+mj-lt"/>
              <a:buAutoNum type="arabicPeriod"/>
            </a:pPr>
            <a:r>
              <a:rPr lang="fr-FR" sz="1200" kern="1200" dirty="0">
                <a:solidFill>
                  <a:schemeClr val="tx1"/>
                </a:solidFill>
                <a:effectLst/>
                <a:latin typeface="+mn-lt"/>
                <a:ea typeface="+mn-ea"/>
                <a:cs typeface="+mn-cs"/>
              </a:rPr>
              <a:t>Mon piano est nouveau.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8371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recognition of adjectival gender and number agreement</a:t>
            </a:r>
          </a:p>
          <a:p>
            <a:endParaRPr lang="en-US" b="1" dirty="0"/>
          </a:p>
          <a:p>
            <a:r>
              <a:rPr lang="en-US" b="1" dirty="0"/>
              <a:t>Procedure:</a:t>
            </a:r>
          </a:p>
          <a:p>
            <a:r>
              <a:rPr lang="en-US" b="0" dirty="0"/>
              <a:t>1. Students write 1-8 and choose ‘a’ or ‘b’ to complete each sentence.</a:t>
            </a:r>
          </a:p>
          <a:p>
            <a:r>
              <a:rPr lang="en-US" b="0" dirty="0"/>
              <a:t>2. Click to reveal the answers.</a:t>
            </a:r>
          </a:p>
          <a:p>
            <a:r>
              <a:rPr lang="en-US" b="0" dirty="0"/>
              <a:t>3. English translations can also be elicited.</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boutique [3791], style [1999], </a:t>
            </a:r>
            <a:r>
              <a:rPr lang="en-GB" baseline="0" dirty="0" err="1"/>
              <a:t>élégance</a:t>
            </a:r>
            <a:r>
              <a:rPr lang="en-GB" baseline="0" dirty="0"/>
              <a:t> [&gt;5000], tee-shirt [&gt;5000], bikini [&gt;5000], </a:t>
            </a:r>
            <a:r>
              <a:rPr lang="en-GB" baseline="0" dirty="0" err="1"/>
              <a:t>sandale</a:t>
            </a:r>
            <a:r>
              <a:rPr lang="en-GB" baseline="0" dirty="0"/>
              <a:t> [&gt;5000], jean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err="1"/>
              <a:t>practising</a:t>
            </a:r>
            <a:r>
              <a:rPr lang="en-US" b="0" dirty="0"/>
              <a:t> written production of verbs like </a:t>
            </a:r>
            <a:r>
              <a:rPr lang="en-US" b="0" i="1" dirty="0"/>
              <a:t>prendre </a:t>
            </a:r>
            <a:r>
              <a:rPr lang="en-US" b="0" i="0" dirty="0"/>
              <a:t>and </a:t>
            </a:r>
            <a:r>
              <a:rPr lang="en-US" b="0" i="1" dirty="0"/>
              <a:t>dire</a:t>
            </a:r>
            <a:r>
              <a:rPr lang="en-US" b="0" dirty="0"/>
              <a:t>, adjective agreement, adjective placement and adverb placement.</a:t>
            </a:r>
          </a:p>
          <a:p>
            <a:r>
              <a:rPr lang="en-US" b="1" dirty="0"/>
              <a:t>NB: </a:t>
            </a:r>
            <a:r>
              <a:rPr lang="en-US" b="0" dirty="0"/>
              <a:t>The context sets up the ‘school exchange’ topic of next week’s lesson.</a:t>
            </a:r>
          </a:p>
          <a:p>
            <a:endParaRPr lang="en-US" b="1" dirty="0"/>
          </a:p>
          <a:p>
            <a:r>
              <a:rPr lang="en-US" b="1" dirty="0"/>
              <a:t>Procedure:</a:t>
            </a:r>
          </a:p>
          <a:p>
            <a:r>
              <a:rPr lang="en-US" b="0" dirty="0"/>
              <a:t>1. Students translate the email into French.</a:t>
            </a:r>
          </a:p>
          <a:p>
            <a:r>
              <a:rPr lang="en-US" b="0" dirty="0"/>
              <a:t>2. A suggested translation is provided on the next slide. Accept accurate alternative translations.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email [&gt;5000], </a:t>
            </a:r>
            <a:r>
              <a:rPr lang="en-GB" baseline="0" dirty="0" err="1"/>
              <a:t>texte</a:t>
            </a:r>
            <a:r>
              <a:rPr lang="en-GB" baseline="0" dirty="0"/>
              <a:t> [631]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35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solution to the text on the previous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978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aill</a:t>
            </a:r>
            <a:r>
              <a:rPr lang="en-GB" b="1" baseline="0" dirty="0"/>
              <a:t>-/-ail]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taille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start with hands together and move them apart, representing varying size.</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aill</a:t>
            </a:r>
            <a:r>
              <a:rPr lang="en-GB" b="1" baseline="0" dirty="0"/>
              <a:t>-/-ail] </a:t>
            </a:r>
            <a:r>
              <a:rPr lang="en-GB" baseline="0" dirty="0"/>
              <a:t>sound, pronouncing </a:t>
            </a:r>
            <a:r>
              <a:rPr lang="en-GB" b="0" baseline="0" dirty="0"/>
              <a:t>”</a:t>
            </a:r>
            <a:r>
              <a:rPr lang="en-GB" b="1" baseline="0" dirty="0"/>
              <a:t>taille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taille </a:t>
            </a:r>
            <a:r>
              <a:rPr lang="en-GB" b="0" dirty="0"/>
              <a:t>[1500]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692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63426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035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aill</a:t>
            </a:r>
            <a:r>
              <a:rPr lang="en-GB" b="1" baseline="0" dirty="0"/>
              <a:t>-/-ail]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aill</a:t>
            </a:r>
            <a:r>
              <a:rPr lang="en-GB" b="1" baseline="0" dirty="0"/>
              <a:t>-/-ail] </a:t>
            </a:r>
            <a:r>
              <a:rPr lang="en-GB" baseline="0" dirty="0"/>
              <a:t>and then the </a:t>
            </a:r>
            <a:r>
              <a:rPr lang="en-GB" b="1" baseline="0" dirty="0"/>
              <a:t>source</a:t>
            </a:r>
            <a:r>
              <a:rPr lang="en-GB" baseline="0" dirty="0"/>
              <a:t> word again ‘</a:t>
            </a:r>
            <a:r>
              <a:rPr lang="en-GB" b="1" baseline="0" dirty="0"/>
              <a:t>taille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taille</a:t>
            </a:r>
            <a:r>
              <a:rPr lang="en-GB" baseline="0" dirty="0"/>
              <a:t> [1500]; </a:t>
            </a:r>
            <a:r>
              <a:rPr lang="en-GB" b="1" baseline="0" dirty="0"/>
              <a:t>ail </a:t>
            </a:r>
            <a:r>
              <a:rPr lang="en-GB" b="0" baseline="0" dirty="0"/>
              <a:t>[&gt;5000]; </a:t>
            </a:r>
            <a:r>
              <a:rPr lang="en-GB" b="1" dirty="0" err="1"/>
              <a:t>détail</a:t>
            </a:r>
            <a:r>
              <a:rPr lang="en-GB" b="0" dirty="0"/>
              <a:t>[318]; </a:t>
            </a:r>
            <a:r>
              <a:rPr lang="en-GB" b="1" dirty="0" err="1"/>
              <a:t>médaille</a:t>
            </a:r>
            <a:r>
              <a:rPr lang="en-GB" b="1" baseline="0" dirty="0"/>
              <a:t> </a:t>
            </a:r>
            <a:r>
              <a:rPr lang="en-GB" b="0" baseline="0" dirty="0"/>
              <a:t>[3361]</a:t>
            </a:r>
            <a:r>
              <a:rPr lang="en-GB" baseline="0" dirty="0"/>
              <a:t> </a:t>
            </a:r>
            <a:r>
              <a:rPr lang="en-GB" b="1" baseline="0" dirty="0" err="1"/>
              <a:t>travailler</a:t>
            </a:r>
            <a:r>
              <a:rPr lang="en-GB" baseline="0" dirty="0"/>
              <a:t> [290]; </a:t>
            </a:r>
            <a:r>
              <a:rPr lang="en-GB" b="1" baseline="0" dirty="0" err="1"/>
              <a:t>ailleurs</a:t>
            </a:r>
            <a:r>
              <a:rPr lang="en-GB" baseline="0" dirty="0"/>
              <a:t> [360].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5047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550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196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55891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1232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42697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0484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6775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760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016166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24732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51218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37414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4413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7458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86553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6364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5747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4379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055300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866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32752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60241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6265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547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42146323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114388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audio" Target="../media/audio16.wav"/></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audio" Target="../media/audio20.wav"/><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image" Target="../media/image19.png"/><Relationship Id="rId4" Type="http://schemas.openxmlformats.org/officeDocument/2006/relationships/audio" Target="../media/audio17.wav"/><Relationship Id="rId9" Type="http://schemas.openxmlformats.org/officeDocument/2006/relationships/image" Target="../media/image18.pn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audio" Target="../media/audio22.wav"/><Relationship Id="rId12"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audio" Target="../media/audio24.wav"/><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image" Target="../media/image30.png"/><Relationship Id="rId3" Type="http://schemas.openxmlformats.org/officeDocument/2006/relationships/image" Target="../media/image29.png"/><Relationship Id="rId7" Type="http://schemas.openxmlformats.org/officeDocument/2006/relationships/audio" Target="../media/audio27.wav"/><Relationship Id="rId12" Type="http://schemas.openxmlformats.org/officeDocument/2006/relationships/audio" Target="../media/audio32.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audio" Target="../media/audio25.wav"/><Relationship Id="rId15" Type="http://schemas.openxmlformats.org/officeDocument/2006/relationships/audio" Target="../media/audio33.wav"/><Relationship Id="rId10" Type="http://schemas.openxmlformats.org/officeDocument/2006/relationships/audio" Target="../media/audio30.wav"/><Relationship Id="rId4" Type="http://schemas.openxmlformats.org/officeDocument/2006/relationships/image" Target="../media/image14.png"/><Relationship Id="rId9" Type="http://schemas.openxmlformats.org/officeDocument/2006/relationships/audio" Target="../media/audio29.wav"/><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image" Target="../media/image42.png"/><Relationship Id="rId3" Type="http://schemas.openxmlformats.org/officeDocument/2006/relationships/image" Target="../media/image14.png"/><Relationship Id="rId21" Type="http://schemas.openxmlformats.org/officeDocument/2006/relationships/image" Target="../media/image37.png"/><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image" Target="../media/image41.png"/><Relationship Id="rId2" Type="http://schemas.openxmlformats.org/officeDocument/2006/relationships/notesSlide" Target="../notesSlides/notesSlide26.xml"/><Relationship Id="rId16" Type="http://schemas.openxmlformats.org/officeDocument/2006/relationships/audio" Target="../media/audio46.wav"/><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image" Target="../media/image40.png"/><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image" Target="../media/image39.png"/><Relationship Id="rId28" Type="http://schemas.openxmlformats.org/officeDocument/2006/relationships/image" Target="../media/image44.png"/><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image" Target="../media/image38.png"/><Relationship Id="rId27"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10.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audio" Target="../media/audio59.wav"/><Relationship Id="rId3" Type="http://schemas.openxmlformats.org/officeDocument/2006/relationships/image" Target="../media/image14.png"/><Relationship Id="rId7" Type="http://schemas.openxmlformats.org/officeDocument/2006/relationships/audio" Target="../media/audio53.wav"/><Relationship Id="rId12" Type="http://schemas.openxmlformats.org/officeDocument/2006/relationships/audio" Target="../media/audio58.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3" Type="http://schemas.openxmlformats.org/officeDocument/2006/relationships/image" Target="../media/image14.png"/><Relationship Id="rId7" Type="http://schemas.openxmlformats.org/officeDocument/2006/relationships/audio" Target="../media/audio63.wav"/><Relationship Id="rId12" Type="http://schemas.openxmlformats.org/officeDocument/2006/relationships/audio" Target="../media/audio68.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audio" Target="../media/audio61.wav"/><Relationship Id="rId10" Type="http://schemas.openxmlformats.org/officeDocument/2006/relationships/audio" Target="../media/audio66.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10.wav"/></Relationships>
</file>

<file path=ppt/slides/_rels/slide4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s://quizlet.com/gb/528702792/year-8-french-term-21-week-3-revision-set-4-flash-cards/" TargetMode="Externa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audio" Target="../media/audio10.wav"/></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12.wav"/><Relationship Id="rId11" Type="http://schemas.openxmlformats.org/officeDocument/2006/relationships/image" Target="../media/image13.png"/><Relationship Id="rId5" Type="http://schemas.openxmlformats.org/officeDocument/2006/relationships/audio" Target="../media/audio11.wav"/><Relationship Id="rId10" Type="http://schemas.openxmlformats.org/officeDocument/2006/relationships/image" Target="../media/image12.png"/><Relationship Id="rId4" Type="http://schemas.openxmlformats.org/officeDocument/2006/relationships/audio" Target="../media/audio10.wav"/><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308549" cy="1062010"/>
          </a:xfrm>
        </p:spPr>
        <p:txBody>
          <a:bodyPr>
            <a:normAutofit fontScale="90000"/>
          </a:bodyPr>
          <a:lstStyle/>
          <a:p>
            <a:pPr algn="l"/>
            <a:r>
              <a:rPr lang="en-GB" sz="4000" b="1" dirty="0">
                <a:solidFill>
                  <a:prstClr val="white"/>
                </a:solidFill>
              </a:rPr>
              <a:t>What is it like?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216613" cy="886062"/>
          </a:xfrm>
        </p:spPr>
        <p:txBody>
          <a:bodyPr>
            <a:noAutofit/>
          </a:bodyPr>
          <a:lstStyle/>
          <a:p>
            <a:pPr algn="l"/>
            <a:r>
              <a:rPr lang="fr-FR" sz="2700" dirty="0" err="1">
                <a:solidFill>
                  <a:prstClr val="white"/>
                </a:solidFill>
              </a:rPr>
              <a:t>verbs</a:t>
            </a:r>
            <a:r>
              <a:rPr lang="fr-FR" sz="2700" dirty="0">
                <a:solidFill>
                  <a:prstClr val="white"/>
                </a:solidFill>
              </a:rPr>
              <a:t> like sortir, venir, dire (</a:t>
            </a:r>
            <a:r>
              <a:rPr lang="fr-FR" sz="2700" dirty="0" err="1">
                <a:solidFill>
                  <a:prstClr val="white"/>
                </a:solidFill>
              </a:rPr>
              <a:t>present</a:t>
            </a:r>
            <a:r>
              <a:rPr lang="fr-FR" sz="2700" dirty="0">
                <a:solidFill>
                  <a:prstClr val="white"/>
                </a:solidFill>
              </a:rPr>
              <a:t>)</a:t>
            </a:r>
          </a:p>
          <a:p>
            <a:pPr algn="l"/>
            <a:r>
              <a:rPr lang="en-GB" sz="2700" dirty="0">
                <a:solidFill>
                  <a:prstClr val="white"/>
                </a:solidFill>
              </a:rPr>
              <a:t>adverb placement</a:t>
            </a:r>
          </a:p>
          <a:p>
            <a:pPr algn="l"/>
            <a:r>
              <a:rPr lang="en-GB" sz="2700" dirty="0">
                <a:solidFill>
                  <a:prstClr val="white"/>
                </a:solidFill>
              </a:rPr>
              <a:t>SSC [-</a:t>
            </a:r>
            <a:r>
              <a:rPr lang="en-GB" sz="2700" dirty="0" err="1">
                <a:solidFill>
                  <a:prstClr val="white"/>
                </a:solidFill>
              </a:rPr>
              <a:t>aill</a:t>
            </a:r>
            <a:r>
              <a:rPr lang="en-GB" sz="2700" dirty="0">
                <a:solidFill>
                  <a:prstClr val="white"/>
                </a:solidFill>
              </a:rPr>
              <a:t>-, -ail], [a]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31</a:t>
            </a: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543928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/05/21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887345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8318810" y="1455754"/>
            <a:ext cx="3304657" cy="2893222"/>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pattern we practised last week.</a:t>
            </a: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to, in]</a:t>
            </a:r>
          </a:p>
        </p:txBody>
      </p:sp>
      <p:grpSp>
        <p:nvGrpSpPr>
          <p:cNvPr id="6" name="Group 5">
            <a:extLst>
              <a:ext uri="{FF2B5EF4-FFF2-40B4-BE49-F238E27FC236}">
                <a16:creationId xmlns:a16="http://schemas.microsoft.com/office/drawing/2014/main" id="{D1C50D0E-EA65-472D-95C9-62F33BCDC860}"/>
              </a:ext>
            </a:extLst>
          </p:cNvPr>
          <p:cNvGrpSpPr/>
          <p:nvPr/>
        </p:nvGrpSpPr>
        <p:grpSpPr>
          <a:xfrm>
            <a:off x="4146828" y="2832824"/>
            <a:ext cx="3424849" cy="1684134"/>
            <a:chOff x="4146828" y="2832824"/>
            <a:chExt cx="3424849" cy="1684134"/>
          </a:xfrm>
        </p:grpSpPr>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[garlic]</a:t>
              </a:r>
            </a:p>
          </p:txBody>
        </p:sp>
        <p:pic>
          <p:nvPicPr>
            <p:cNvPr id="52" name="Picture 4" descr="garlic">
              <a:hlinkClick r:id="" action="ppaction://noaction">
                <a:snd r:embed="rId4" name="ail-aille.wav"/>
              </a:hlinkClick>
              <a:extLst>
                <a:ext uri="{FF2B5EF4-FFF2-40B4-BE49-F238E27FC236}">
                  <a16:creationId xmlns:a16="http://schemas.microsoft.com/office/drawing/2014/main" id="{4E486B63-81BE-43E2-AE2D-A99401CE77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6828" y="2832824"/>
              <a:ext cx="1720585" cy="108396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ail-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la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il a</a:t>
                      </a:r>
                      <a:r>
                        <a:rPr lang="en-GB" sz="2800" b="1" dirty="0">
                          <a:solidFill>
                            <a:srgbClr val="E65D00"/>
                          </a:solidFill>
                        </a:rPr>
                        <a:t> </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800" b="1" dirty="0">
                          <a:solidFill>
                            <a:srgbClr val="115076"/>
                          </a:solidFill>
                        </a:rPr>
                        <a:t>     b) il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4" name="2.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a</a:t>
                      </a:r>
                      <a:r>
                        <a:rPr lang="en-GB" sz="2800" b="1" dirty="0" err="1">
                          <a:solidFill>
                            <a:srgbClr val="E65D00"/>
                          </a:solidFill>
                        </a:rPr>
                        <a:t>ill</a:t>
                      </a:r>
                      <a:r>
                        <a:rPr lang="en-GB" sz="2800" b="1" dirty="0" err="1">
                          <a:solidFill>
                            <a:srgbClr val="115076"/>
                          </a:solidFill>
                        </a:rPr>
                        <a:t>eurs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à   </a:t>
                      </a:r>
                      <a:r>
                        <a:rPr lang="en-GB" sz="2800" b="1" dirty="0" err="1">
                          <a:solidFill>
                            <a:srgbClr val="115076"/>
                          </a:solidFill>
                        </a:rPr>
                        <a:t>l’heure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5" name="4.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6E878A7F-1FDF-47F1-9224-0D3F28E5A1FE}"/>
              </a:ext>
            </a:extLst>
          </p:cNvPr>
          <p:cNvSpPr txBox="1"/>
          <p:nvPr/>
        </p:nvSpPr>
        <p:spPr>
          <a:xfrm>
            <a:off x="646818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[elsewhere]</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2810" y="5059814"/>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 time]</a:t>
            </a:r>
          </a:p>
        </p:txBody>
      </p:sp>
      <p:sp>
        <p:nvSpPr>
          <p:cNvPr id="21" name="TextBox 20">
            <a:extLst>
              <a:ext uri="{FF2B5EF4-FFF2-40B4-BE49-F238E27FC236}">
                <a16:creationId xmlns:a16="http://schemas.microsoft.com/office/drawing/2014/main" id="{341FF5FE-DC4A-4248-9D49-7807CD4AAB74}"/>
              </a:ext>
            </a:extLst>
          </p:cNvPr>
          <p:cNvSpPr txBox="1"/>
          <p:nvPr/>
        </p:nvSpPr>
        <p:spPr>
          <a:xfrm>
            <a:off x="2426842" y="563970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4" name="TextBox 23">
            <a:extLst>
              <a:ext uri="{FF2B5EF4-FFF2-40B4-BE49-F238E27FC236}">
                <a16:creationId xmlns:a16="http://schemas.microsoft.com/office/drawing/2014/main" id="{0A3B2AFE-D0CE-429A-A579-09E12A0C6074}"/>
              </a:ext>
            </a:extLst>
          </p:cNvPr>
          <p:cNvSpPr txBox="1"/>
          <p:nvPr/>
        </p:nvSpPr>
        <p:spPr>
          <a:xfrm>
            <a:off x="4675944" y="563970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29" name="TextBox 28">
            <a:extLst>
              <a:ext uri="{FF2B5EF4-FFF2-40B4-BE49-F238E27FC236}">
                <a16:creationId xmlns:a16="http://schemas.microsoft.com/office/drawing/2014/main" id="{C580D640-5FF4-421F-8678-3824A8C7AE92}"/>
              </a:ext>
            </a:extLst>
          </p:cNvPr>
          <p:cNvSpPr txBox="1"/>
          <p:nvPr/>
        </p:nvSpPr>
        <p:spPr>
          <a:xfrm>
            <a:off x="7462901" y="5666270"/>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31" name="TextBox 30">
            <a:extLst>
              <a:ext uri="{FF2B5EF4-FFF2-40B4-BE49-F238E27FC236}">
                <a16:creationId xmlns:a16="http://schemas.microsoft.com/office/drawing/2014/main" id="{7FC5DF8A-FB89-4907-A311-7A7A10154DC5}"/>
              </a:ext>
            </a:extLst>
          </p:cNvPr>
          <p:cNvSpPr txBox="1"/>
          <p:nvPr/>
        </p:nvSpPr>
        <p:spPr>
          <a:xfrm>
            <a:off x="9694809" y="5639705"/>
            <a:ext cx="264545"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40816" y="5608964"/>
            <a:ext cx="401412" cy="418138"/>
          </a:xfrm>
          <a:prstGeom prst="rect">
            <a:avLst/>
          </a:prstGeom>
        </p:spPr>
      </p:pic>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782" y="5639707"/>
            <a:ext cx="401412" cy="418138"/>
          </a:xfrm>
          <a:prstGeom prst="rect">
            <a:avLst/>
          </a:prstGeom>
        </p:spPr>
      </p:pic>
      <p:graphicFrame>
        <p:nvGraphicFramePr>
          <p:cNvPr id="42" name="Table 13">
            <a:extLst>
              <a:ext uri="{FF2B5EF4-FFF2-40B4-BE49-F238E27FC236}">
                <a16:creationId xmlns:a16="http://schemas.microsoft.com/office/drawing/2014/main" id="{A4EB4ADD-9DB5-400A-8964-57F50A9C2F44}"/>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ta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a:t>
                      </a:r>
                      <a:r>
                        <a:rPr lang="en-GB" sz="2800" b="1" dirty="0">
                          <a:solidFill>
                            <a:srgbClr val="E65D00"/>
                          </a:solidFill>
                        </a:rPr>
                        <a:t>ill</a:t>
                      </a:r>
                      <a:r>
                        <a:rPr lang="en-GB" sz="2800" b="1" dirty="0">
                          <a:solidFill>
                            <a:srgbClr val="115076"/>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43" name="TextBox 42">
            <a:extLst>
              <a:ext uri="{FF2B5EF4-FFF2-40B4-BE49-F238E27FC236}">
                <a16:creationId xmlns:a16="http://schemas.microsoft.com/office/drawing/2014/main" id="{44EF9C4B-6881-4B54-9ACE-4E7D38D09273}"/>
              </a:ext>
            </a:extLst>
          </p:cNvPr>
          <p:cNvSpPr txBox="1"/>
          <p:nvPr/>
        </p:nvSpPr>
        <p:spPr>
          <a:xfrm>
            <a:off x="762961" y="283998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[pile]</a:t>
            </a:r>
          </a:p>
        </p:txBody>
      </p:sp>
      <p:sp>
        <p:nvSpPr>
          <p:cNvPr id="44" name="TextBox 43">
            <a:extLst>
              <a:ext uri="{FF2B5EF4-FFF2-40B4-BE49-F238E27FC236}">
                <a16:creationId xmlns:a16="http://schemas.microsoft.com/office/drawing/2014/main" id="{C39CA8BF-FA43-407C-98B4-1D54A4195EA3}"/>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[size]</a:t>
            </a:r>
          </a:p>
        </p:txBody>
      </p:sp>
      <p:pic>
        <p:nvPicPr>
          <p:cNvPr id="45" name="Picture 4" descr="Vegetables, Pile, Assorted, Variety, Food, Raw">
            <a:extLst>
              <a:ext uri="{FF2B5EF4-FFF2-40B4-BE49-F238E27FC236}">
                <a16:creationId xmlns:a16="http://schemas.microsoft.com/office/drawing/2014/main" id="{1E0E94A3-D643-4D3E-87DC-911BE75AE1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131" y="2042415"/>
            <a:ext cx="2001617" cy="100080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nch Tape, Tape, Measure, Measurement, Tape-Measure">
            <a:extLst>
              <a:ext uri="{FF2B5EF4-FFF2-40B4-BE49-F238E27FC236}">
                <a16:creationId xmlns:a16="http://schemas.microsoft.com/office/drawing/2014/main" id="{393416EB-76B9-461A-8C3F-132F1EA2A3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909" y="1928912"/>
            <a:ext cx="2292171" cy="1146086"/>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1BB20BCE-AE07-4D79-8D82-5BA0B165E639}"/>
              </a:ext>
            </a:extLst>
          </p:cNvPr>
          <p:cNvSpPr txBox="1"/>
          <p:nvPr/>
        </p:nvSpPr>
        <p:spPr>
          <a:xfrm>
            <a:off x="2224677"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8" name="TextBox 47">
            <a:extLst>
              <a:ext uri="{FF2B5EF4-FFF2-40B4-BE49-F238E27FC236}">
                <a16:creationId xmlns:a16="http://schemas.microsoft.com/office/drawing/2014/main" id="{F30E4B14-829B-4C9A-9AEB-538C627271BB}"/>
              </a:ext>
            </a:extLst>
          </p:cNvPr>
          <p:cNvSpPr txBox="1"/>
          <p:nvPr/>
        </p:nvSpPr>
        <p:spPr>
          <a:xfrm>
            <a:off x="4487701" y="3461635"/>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49" name="Picture 48" descr="green checkmark">
            <a:extLst>
              <a:ext uri="{FF2B5EF4-FFF2-40B4-BE49-F238E27FC236}">
                <a16:creationId xmlns:a16="http://schemas.microsoft.com/office/drawing/2014/main" id="{146BBEDB-8BF1-41E7-8E96-9D457B4267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8698" y="3419632"/>
            <a:ext cx="401412" cy="418138"/>
          </a:xfrm>
          <a:prstGeom prst="rect">
            <a:avLst/>
          </a:prstGeom>
        </p:spPr>
      </p:pic>
      <p:graphicFrame>
        <p:nvGraphicFramePr>
          <p:cNvPr id="50" name="Table 49">
            <a:extLst>
              <a:ext uri="{FF2B5EF4-FFF2-40B4-BE49-F238E27FC236}">
                <a16:creationId xmlns:a16="http://schemas.microsoft.com/office/drawing/2014/main" id="{6A73C06A-6D7A-4891-AA6F-A2CDB0719C5A}"/>
              </a:ext>
            </a:extLst>
          </p:cNvPr>
          <p:cNvGraphicFramePr>
            <a:graphicFrameLocks noGrp="1"/>
          </p:cNvGraphicFramePr>
          <p:nvPr/>
        </p:nvGraphicFramePr>
        <p:xfrm>
          <a:off x="6385770" y="1928912"/>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pa</a:t>
                      </a:r>
                      <a:r>
                        <a:rPr lang="en-GB" sz="2800" b="1" dirty="0">
                          <a:solidFill>
                            <a:srgbClr val="E65D00"/>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pa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55" name="Picture 8" descr="Barn, Country, Farm, Hay, Straw, Orange Farm">
            <a:extLst>
              <a:ext uri="{FF2B5EF4-FFF2-40B4-BE49-F238E27FC236}">
                <a16:creationId xmlns:a16="http://schemas.microsoft.com/office/drawing/2014/main" id="{6FBB6937-0893-443A-A6E8-E06CBABD3E7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1610" y="2053448"/>
            <a:ext cx="1440748" cy="80892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EE6EEDD-FD60-4BD4-BE3F-1C9353678E11}"/>
              </a:ext>
            </a:extLst>
          </p:cNvPr>
          <p:cNvSpPr txBox="1"/>
          <p:nvPr/>
        </p:nvSpPr>
        <p:spPr>
          <a:xfrm>
            <a:off x="9270528"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[straw]</a:t>
            </a:r>
          </a:p>
        </p:txBody>
      </p:sp>
      <p:pic>
        <p:nvPicPr>
          <p:cNvPr id="57" name="Picture 10" descr="H Foot Print Clip Art">
            <a:extLst>
              <a:ext uri="{FF2B5EF4-FFF2-40B4-BE49-F238E27FC236}">
                <a16:creationId xmlns:a16="http://schemas.microsoft.com/office/drawing/2014/main" id="{A858F9ED-0930-465E-BB0D-C200F6F50D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39561" y="2053448"/>
            <a:ext cx="872684" cy="755151"/>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5B15CD80-E031-4C62-95EB-C053E4FD58FB}"/>
              </a:ext>
            </a:extLst>
          </p:cNvPr>
          <p:cNvSpPr txBox="1"/>
          <p:nvPr/>
        </p:nvSpPr>
        <p:spPr>
          <a:xfrm>
            <a:off x="6884447" y="288187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[step]</a:t>
            </a:r>
          </a:p>
        </p:txBody>
      </p:sp>
      <p:sp>
        <p:nvSpPr>
          <p:cNvPr id="61" name="TextBox 60">
            <a:extLst>
              <a:ext uri="{FF2B5EF4-FFF2-40B4-BE49-F238E27FC236}">
                <a16:creationId xmlns:a16="http://schemas.microsoft.com/office/drawing/2014/main" id="{E8BD69E0-3745-4159-8356-E7D620988D89}"/>
              </a:ext>
            </a:extLst>
          </p:cNvPr>
          <p:cNvSpPr txBox="1"/>
          <p:nvPr/>
        </p:nvSpPr>
        <p:spPr>
          <a:xfrm>
            <a:off x="8004464"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62" name="TextBox 61">
            <a:extLst>
              <a:ext uri="{FF2B5EF4-FFF2-40B4-BE49-F238E27FC236}">
                <a16:creationId xmlns:a16="http://schemas.microsoft.com/office/drawing/2014/main" id="{0455F886-B344-4E3B-B2CF-9E3C072C89EC}"/>
              </a:ext>
            </a:extLst>
          </p:cNvPr>
          <p:cNvSpPr txBox="1"/>
          <p:nvPr/>
        </p:nvSpPr>
        <p:spPr>
          <a:xfrm>
            <a:off x="10287289" y="3452400"/>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2810" y="3444104"/>
            <a:ext cx="401412" cy="418138"/>
          </a:xfrm>
          <a:prstGeom prst="rect">
            <a:avLst/>
          </a:prstGeom>
        </p:spPr>
      </p:pic>
      <p:sp>
        <p:nvSpPr>
          <p:cNvPr id="17" name="Action Button: Custom 16">
            <a:hlinkClick r:id="" action="ppaction://noaction" highlightClick="1">
              <a:snd r:embed="rId11" name="3.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 name="Action Button: Custom 16">
            <a:hlinkClick r:id="" action="ppaction://noaction" highlightClick="1">
              <a:snd r:embed="rId12" name="1.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 name="TextBox 3">
            <a:extLst>
              <a:ext uri="{FF2B5EF4-FFF2-40B4-BE49-F238E27FC236}">
                <a16:creationId xmlns:a16="http://schemas.microsoft.com/office/drawing/2014/main" id="{492DFEA2-24E8-40EE-BEA8-05687566667E}"/>
              </a:ext>
            </a:extLst>
          </p:cNvPr>
          <p:cNvSpPr txBox="1"/>
          <p:nvPr/>
        </p:nvSpPr>
        <p:spPr>
          <a:xfrm>
            <a:off x="766579"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has]</a:t>
            </a:r>
          </a:p>
        </p:txBody>
      </p:sp>
      <p:sp>
        <p:nvSpPr>
          <p:cNvPr id="23" name="TextBox 22">
            <a:extLst>
              <a:ext uri="{FF2B5EF4-FFF2-40B4-BE49-F238E27FC236}">
                <a16:creationId xmlns:a16="http://schemas.microsoft.com/office/drawing/2014/main" id="{22B8D1D6-3549-4161-A79A-2C57C8408355}"/>
              </a:ext>
            </a:extLst>
          </p:cNvPr>
          <p:cNvSpPr txBox="1"/>
          <p:nvPr/>
        </p:nvSpPr>
        <p:spPr>
          <a:xfrm>
            <a:off x="3201895" y="463838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may go]</a:t>
            </a:r>
          </a:p>
        </p:txBody>
      </p:sp>
      <p:pic>
        <p:nvPicPr>
          <p:cNvPr id="7" name="Picture 2" descr="Time, Impatience, Hands, Body Language, Hour, Clock">
            <a:extLst>
              <a:ext uri="{FF2B5EF4-FFF2-40B4-BE49-F238E27FC236}">
                <a16:creationId xmlns:a16="http://schemas.microsoft.com/office/drawing/2014/main" id="{5CC77F47-749F-44AB-84F8-22D873955097}"/>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5556" l="2953" r="89859">
                        <a14:foregroundMark x1="7189" y1="23056" x2="7189" y2="23056"/>
                        <a14:foregroundMark x1="2953" y1="26528" x2="2953" y2="26528"/>
                        <a14:foregroundMark x1="74454" y1="94583" x2="74454" y2="94583"/>
                        <a14:foregroundMark x1="79589" y1="95556" x2="79589" y2="95556"/>
                        <a14:foregroundMark x1="76893" y1="93889" x2="76893" y2="93889"/>
                        <a14:backgroundMark x1="76765" y1="94167" x2="76765" y2="94167"/>
                      </a14:backgroundRemoval>
                    </a14:imgEffect>
                  </a14:imgLayer>
                </a14:imgProps>
              </a:ext>
              <a:ext uri="{28A0092B-C50C-407E-A947-70E740481C1C}">
                <a14:useLocalDpi xmlns:a14="http://schemas.microsoft.com/office/drawing/2010/main" val="0"/>
              </a:ext>
            </a:extLst>
          </a:blip>
          <a:srcRect/>
          <a:stretch>
            <a:fillRect/>
          </a:stretch>
        </p:blipFill>
        <p:spPr bwMode="auto">
          <a:xfrm>
            <a:off x="9620136" y="4241316"/>
            <a:ext cx="917517" cy="848026"/>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3">
            <a:extLst>
              <a:ext uri="{FF2B5EF4-FFF2-40B4-BE49-F238E27FC236}">
                <a16:creationId xmlns:a16="http://schemas.microsoft.com/office/drawing/2014/main" id="{0617BA04-A41B-424C-9AEB-9B929407497F}"/>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9" grpId="0" animBg="1"/>
      <p:bldP spid="31" grpId="0" animBg="1"/>
      <p:bldP spid="47" grpId="0" animBg="1"/>
      <p:bldP spid="48" grpId="0" animBg="1"/>
      <p:bldP spid="61"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E4E1A474-C789-45F4-BD83-31856D150FD0}"/>
              </a:ext>
            </a:extLst>
          </p:cNvPr>
          <p:cNvSpPr txBox="1"/>
          <p:nvPr/>
        </p:nvSpPr>
        <p:spPr>
          <a:xfrm>
            <a:off x="762961" y="290856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[lease]</a:t>
            </a:r>
          </a:p>
        </p:txBody>
      </p:sp>
      <p:pic>
        <p:nvPicPr>
          <p:cNvPr id="2056" name="Picture 8" descr="Rail Roadsigns Clip Art">
            <a:extLst>
              <a:ext uri="{FF2B5EF4-FFF2-40B4-BE49-F238E27FC236}">
                <a16:creationId xmlns:a16="http://schemas.microsoft.com/office/drawing/2014/main" id="{4C9F4A2A-17E7-4BB8-992F-A4CF3895B2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2000" y1="68061" x2="32000" y2="68061"/>
                      </a14:backgroundRemoval>
                    </a14:imgEffect>
                  </a14:imgLayer>
                </a14:imgProps>
              </a:ext>
              <a:ext uri="{28A0092B-C50C-407E-A947-70E740481C1C}">
                <a14:useLocalDpi xmlns:a14="http://schemas.microsoft.com/office/drawing/2010/main" val="0"/>
              </a:ext>
            </a:extLst>
          </a:blip>
          <a:srcRect/>
          <a:stretch>
            <a:fillRect/>
          </a:stretch>
        </p:blipFill>
        <p:spPr bwMode="auto">
          <a:xfrm>
            <a:off x="3228622" y="3328265"/>
            <a:ext cx="2223588" cy="1949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3">
            <a:extLst>
              <a:ext uri="{FF2B5EF4-FFF2-40B4-BE49-F238E27FC236}">
                <a16:creationId xmlns:a16="http://schemas.microsoft.com/office/drawing/2014/main" id="{79E32E5B-CF57-42B5-84A9-98C514761F47}"/>
              </a:ext>
            </a:extLst>
          </p:cNvPr>
          <p:cNvGraphicFramePr>
            <a:graphicFrameLocks noGrp="1"/>
          </p:cNvGraphicFramePr>
          <p:nvPr/>
        </p:nvGraphicFramePr>
        <p:xfrm>
          <a:off x="673806"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b</a:t>
                      </a:r>
                      <a:r>
                        <a:rPr lang="en-GB" sz="2800" b="1" dirty="0">
                          <a:solidFill>
                            <a:srgbClr val="115076"/>
                          </a:solidFill>
                          <a:latin typeface="Century Gothic" panose="020B0502020202020204" pitchFamily="34" charset="0"/>
                        </a:rPr>
                        <a:t>a</a:t>
                      </a:r>
                      <a:r>
                        <a:rPr lang="en-GB" sz="2800" b="1" dirty="0">
                          <a:solidFill>
                            <a:srgbClr val="E65D00"/>
                          </a:solidFill>
                        </a:rPr>
                        <a:t>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ba</a:t>
                      </a:r>
                      <a:r>
                        <a:rPr lang="en-GB" sz="2800" b="1" dirty="0">
                          <a:solidFill>
                            <a:srgbClr val="E65D00"/>
                          </a:solidFill>
                        </a:rPr>
                        <a:t>s</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(2/2)  </a:t>
            </a: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 le SSC [-ail-/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ounded Rectangular Callout 3">
            <a:extLst>
              <a:ext uri="{FF2B5EF4-FFF2-40B4-BE49-F238E27FC236}">
                <a16:creationId xmlns:a16="http://schemas.microsoft.com/office/drawing/2014/main" id="{FBC3CCE5-2F7E-4C40-AD96-1D556E8E440E}"/>
              </a:ext>
            </a:extLst>
          </p:cNvPr>
          <p:cNvSpPr/>
          <p:nvPr/>
        </p:nvSpPr>
        <p:spPr>
          <a:xfrm>
            <a:off x="6514644" y="277572"/>
            <a:ext cx="3726121" cy="1391644"/>
          </a:xfrm>
          <a:prstGeom prst="wedgeRoundRectCallout">
            <a:avLst>
              <a:gd name="adj1" fmla="val -20335"/>
              <a:gd name="adj2" fmla="val 56942"/>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SSC [-ail-/</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[a].</a:t>
            </a:r>
          </a:p>
        </p:txBody>
      </p:sp>
      <p:sp>
        <p:nvSpPr>
          <p:cNvPr id="5" name="Action Button: Custom 16">
            <a:hlinkClick r:id="" action="ppaction://noaction" highlightClick="1">
              <a:snd r:embed="rId6" name="5.wav"/>
            </a:hlinkClick>
            <a:extLst>
              <a:ext uri="{FF2B5EF4-FFF2-40B4-BE49-F238E27FC236}">
                <a16:creationId xmlns:a16="http://schemas.microsoft.com/office/drawing/2014/main" id="{858A7030-3E79-4E11-9378-A726B8909671}"/>
              </a:ext>
            </a:extLst>
          </p:cNvPr>
          <p:cNvSpPr/>
          <p:nvPr/>
        </p:nvSpPr>
        <p:spPr>
          <a:xfrm>
            <a:off x="262680"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4" name="Table 13">
            <a:extLst>
              <a:ext uri="{FF2B5EF4-FFF2-40B4-BE49-F238E27FC236}">
                <a16:creationId xmlns:a16="http://schemas.microsoft.com/office/drawing/2014/main" id="{D7911D2D-E268-4ECC-9309-4D3D00B1C3F3}"/>
              </a:ext>
            </a:extLst>
          </p:cNvPr>
          <p:cNvGraphicFramePr>
            <a:graphicFrameLocks noGrp="1"/>
          </p:cNvGraphicFramePr>
          <p:nvPr/>
        </p:nvGraphicFramePr>
        <p:xfrm>
          <a:off x="673806"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ra</a:t>
                      </a:r>
                      <a:r>
                        <a:rPr lang="en-GB" sz="2800" b="1" dirty="0">
                          <a:solidFill>
                            <a:srgbClr val="E65D00"/>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ra</a:t>
                      </a:r>
                      <a:r>
                        <a:rPr lang="en-GB" sz="2800" b="1" dirty="0">
                          <a:solidFill>
                            <a:srgbClr val="E65D00"/>
                          </a:solidFill>
                        </a:rPr>
                        <a:t>il</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5" name="Action Button: Custom 16">
            <a:hlinkClick r:id="" action="ppaction://noaction" highlightClick="1">
              <a:snd r:embed="rId7" name="6.wav"/>
            </a:hlinkClick>
            <a:extLst>
              <a:ext uri="{FF2B5EF4-FFF2-40B4-BE49-F238E27FC236}">
                <a16:creationId xmlns:a16="http://schemas.microsoft.com/office/drawing/2014/main" id="{2ED6D5C7-F780-4490-AE13-3D405BA67E03}"/>
              </a:ext>
            </a:extLst>
          </p:cNvPr>
          <p:cNvSpPr/>
          <p:nvPr/>
        </p:nvSpPr>
        <p:spPr>
          <a:xfrm>
            <a:off x="262680"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graphicFrame>
        <p:nvGraphicFramePr>
          <p:cNvPr id="16" name="Table 13">
            <a:extLst>
              <a:ext uri="{FF2B5EF4-FFF2-40B4-BE49-F238E27FC236}">
                <a16:creationId xmlns:a16="http://schemas.microsoft.com/office/drawing/2014/main" id="{DF154CD2-5A95-4F29-8280-1980716ED67A}"/>
              </a:ext>
            </a:extLst>
          </p:cNvPr>
          <p:cNvGraphicFramePr>
            <a:graphicFrameLocks noGrp="1"/>
          </p:cNvGraphicFramePr>
          <p:nvPr/>
        </p:nvGraphicFramePr>
        <p:xfrm>
          <a:off x="6385770" y="1913413"/>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d’Ét</a:t>
                      </a:r>
                      <a:r>
                        <a:rPr lang="en-GB" sz="2800" b="1" dirty="0" err="1">
                          <a:solidFill>
                            <a:srgbClr val="ED7D31"/>
                          </a:solidFill>
                        </a:rPr>
                        <a:t>a</a:t>
                      </a:r>
                      <a:r>
                        <a:rPr lang="en-GB" sz="2800" b="1" dirty="0" err="1">
                          <a:solidFill>
                            <a:srgbClr val="104F75"/>
                          </a:solidFill>
                        </a:rPr>
                        <a:t>t</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déta</a:t>
                      </a:r>
                      <a:r>
                        <a:rPr lang="en-GB" sz="2800" b="1" kern="1200" dirty="0" err="1">
                          <a:solidFill>
                            <a:srgbClr val="E65D00"/>
                          </a:solidFill>
                          <a:latin typeface="+mn-lt"/>
                          <a:ea typeface="+mn-ea"/>
                          <a:cs typeface="+mn-cs"/>
                        </a:rPr>
                        <a:t>i</a:t>
                      </a:r>
                      <a:r>
                        <a:rPr lang="en-GB" sz="2800" b="1" dirty="0" err="1">
                          <a:solidFill>
                            <a:srgbClr val="E65D00"/>
                          </a:solidFill>
                        </a:rPr>
                        <a:t>l</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7" name="Action Button: Custom 16">
            <a:hlinkClick r:id="" action="ppaction://noaction" highlightClick="1">
              <a:snd r:embed="rId8" name="7.wav"/>
            </a:hlinkClick>
            <a:extLst>
              <a:ext uri="{FF2B5EF4-FFF2-40B4-BE49-F238E27FC236}">
                <a16:creationId xmlns:a16="http://schemas.microsoft.com/office/drawing/2014/main" id="{379141C5-6E75-4857-8595-C54FA65BBDB9}"/>
              </a:ext>
            </a:extLst>
          </p:cNvPr>
          <p:cNvSpPr/>
          <p:nvPr/>
        </p:nvSpPr>
        <p:spPr>
          <a:xfrm>
            <a:off x="5974644" y="2072692"/>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nvGraphicFramePr>
        <p:xfrm>
          <a:off x="6385770" y="4121408"/>
          <a:ext cx="4889712" cy="205224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383770">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dirty="0">
                        <a:solidFill>
                          <a:srgbClr val="115076"/>
                        </a:solidFill>
                      </a:endParaRPr>
                    </a:p>
                    <a:p>
                      <a:endParaRPr lang="en-GB" dirty="0">
                        <a:solidFill>
                          <a:srgbClr val="115076"/>
                        </a:solidFill>
                      </a:endParaRPr>
                    </a:p>
                    <a:p>
                      <a:pPr algn="ctr"/>
                      <a:endParaRPr lang="en-GB" sz="2000" dirty="0">
                        <a:solidFill>
                          <a:srgbClr val="115076"/>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668477">
                <a:tc>
                  <a:txBody>
                    <a:bodyPr/>
                    <a:lstStyle/>
                    <a:p>
                      <a:pPr algn="ctr"/>
                      <a:r>
                        <a:rPr lang="en-GB" sz="2800" b="1" dirty="0">
                          <a:solidFill>
                            <a:srgbClr val="115076"/>
                          </a:solidFill>
                        </a:rPr>
                        <a:t>a) </a:t>
                      </a:r>
                      <a:r>
                        <a:rPr lang="en-GB" sz="2800" b="1" dirty="0" err="1">
                          <a:solidFill>
                            <a:srgbClr val="115076"/>
                          </a:solidFill>
                        </a:rPr>
                        <a:t>ca</a:t>
                      </a:r>
                      <a:r>
                        <a:rPr lang="en-GB" sz="2800" b="1" dirty="0" err="1">
                          <a:solidFill>
                            <a:srgbClr val="E65D00"/>
                          </a:solidFill>
                        </a:rPr>
                        <a:t>ill</a:t>
                      </a:r>
                      <a:r>
                        <a:rPr lang="en-GB" sz="2800" b="1" dirty="0" err="1">
                          <a:solidFill>
                            <a:srgbClr val="115076"/>
                          </a:solidFill>
                        </a:rPr>
                        <a:t>e</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ca</a:t>
                      </a:r>
                      <a:r>
                        <a:rPr lang="en-GB" sz="2800" b="1" dirty="0" err="1">
                          <a:solidFill>
                            <a:srgbClr val="E65D00"/>
                          </a:solidFill>
                        </a:rPr>
                        <a:t>s</a:t>
                      </a:r>
                      <a:endParaRPr lang="en-GB" sz="2800" b="1" dirty="0">
                        <a:solidFill>
                          <a:srgbClr val="E65D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19" name="Action Button: Custom 16">
            <a:hlinkClick r:id="" action="ppaction://noaction" highlightClick="1">
              <a:snd r:embed="rId9" name="8.wav"/>
            </a:hlinkClick>
            <a:extLst>
              <a:ext uri="{FF2B5EF4-FFF2-40B4-BE49-F238E27FC236}">
                <a16:creationId xmlns:a16="http://schemas.microsoft.com/office/drawing/2014/main" id="{FD75FEA1-DB01-4587-8528-6BAC2056B394}"/>
              </a:ext>
            </a:extLst>
          </p:cNvPr>
          <p:cNvSpPr/>
          <p:nvPr/>
        </p:nvSpPr>
        <p:spPr>
          <a:xfrm>
            <a:off x="5974644" y="4280687"/>
            <a:ext cx="540000" cy="540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7" name="TextBox 6">
            <a:extLst>
              <a:ext uri="{FF2B5EF4-FFF2-40B4-BE49-F238E27FC236}">
                <a16:creationId xmlns:a16="http://schemas.microsoft.com/office/drawing/2014/main" id="{5005483B-947F-47D6-BB92-C53D4FD36E64}"/>
              </a:ext>
            </a:extLst>
          </p:cNvPr>
          <p:cNvSpPr txBox="1"/>
          <p:nvPr/>
        </p:nvSpPr>
        <p:spPr>
          <a:xfrm>
            <a:off x="6470158"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the state]</a:t>
            </a:r>
          </a:p>
        </p:txBody>
      </p:sp>
      <p:sp>
        <p:nvSpPr>
          <p:cNvPr id="8" name="TextBox 7">
            <a:extLst>
              <a:ext uri="{FF2B5EF4-FFF2-40B4-BE49-F238E27FC236}">
                <a16:creationId xmlns:a16="http://schemas.microsoft.com/office/drawing/2014/main" id="{D2E24A34-53A5-4D94-AF6D-3327538CB156}"/>
              </a:ext>
            </a:extLst>
          </p:cNvPr>
          <p:cNvSpPr txBox="1"/>
          <p:nvPr/>
        </p:nvSpPr>
        <p:spPr>
          <a:xfrm>
            <a:off x="8925662" y="2496103"/>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[detail]</a:t>
            </a:r>
          </a:p>
        </p:txBody>
      </p:sp>
      <p:sp>
        <p:nvSpPr>
          <p:cNvPr id="9" name="TextBox 8">
            <a:extLst>
              <a:ext uri="{FF2B5EF4-FFF2-40B4-BE49-F238E27FC236}">
                <a16:creationId xmlns:a16="http://schemas.microsoft.com/office/drawing/2014/main" id="{6E878A7F-1FDF-47F1-9224-0D3F28E5A1FE}"/>
              </a:ext>
            </a:extLst>
          </p:cNvPr>
          <p:cNvSpPr txBox="1"/>
          <p:nvPr/>
        </p:nvSpPr>
        <p:spPr>
          <a:xfrm>
            <a:off x="6470158" y="5048032"/>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[quail]</a:t>
            </a:r>
          </a:p>
        </p:txBody>
      </p:sp>
      <p:sp>
        <p:nvSpPr>
          <p:cNvPr id="10" name="TextBox 9">
            <a:extLst>
              <a:ext uri="{FF2B5EF4-FFF2-40B4-BE49-F238E27FC236}">
                <a16:creationId xmlns:a16="http://schemas.microsoft.com/office/drawing/2014/main" id="{81789B1D-8736-481F-A87D-E88B9F4E59A9}"/>
              </a:ext>
            </a:extLst>
          </p:cNvPr>
          <p:cNvSpPr txBox="1"/>
          <p:nvPr/>
        </p:nvSpPr>
        <p:spPr>
          <a:xfrm>
            <a:off x="8936008" y="4641548"/>
            <a:ext cx="229217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[scenario]</a:t>
            </a:r>
          </a:p>
        </p:txBody>
      </p:sp>
      <p:sp>
        <p:nvSpPr>
          <p:cNvPr id="12" name="TextBox 11">
            <a:extLst>
              <a:ext uri="{FF2B5EF4-FFF2-40B4-BE49-F238E27FC236}">
                <a16:creationId xmlns:a16="http://schemas.microsoft.com/office/drawing/2014/main" id="{A720FDEA-0950-47ED-9A5B-B79887C0DD05}"/>
              </a:ext>
            </a:extLst>
          </p:cNvPr>
          <p:cNvSpPr txBox="1"/>
          <p:nvPr/>
        </p:nvSpPr>
        <p:spPr>
          <a:xfrm>
            <a:off x="3558564" y="5074368"/>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[rail]</a:t>
            </a:r>
          </a:p>
        </p:txBody>
      </p:sp>
      <p:pic>
        <p:nvPicPr>
          <p:cNvPr id="2062" name="Picture 14" descr="Quail Clip Art">
            <a:extLst>
              <a:ext uri="{FF2B5EF4-FFF2-40B4-BE49-F238E27FC236}">
                <a16:creationId xmlns:a16="http://schemas.microsoft.com/office/drawing/2014/main" id="{CC657D3B-5454-46C5-819F-B64A37FB90F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00604" y="4151741"/>
            <a:ext cx="1031278" cy="93437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6355C29-C27B-45D9-BF38-396CB9C3B730}"/>
              </a:ext>
            </a:extLst>
          </p:cNvPr>
          <p:cNvSpPr txBox="1"/>
          <p:nvPr/>
        </p:nvSpPr>
        <p:spPr>
          <a:xfrm>
            <a:off x="2260348" y="341159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1" name="TextBox 30">
            <a:extLst>
              <a:ext uri="{FF2B5EF4-FFF2-40B4-BE49-F238E27FC236}">
                <a16:creationId xmlns:a16="http://schemas.microsoft.com/office/drawing/2014/main" id="{3E70BCB3-1FDF-4492-8F44-42FEF5B66640}"/>
              </a:ext>
            </a:extLst>
          </p:cNvPr>
          <p:cNvSpPr txBox="1"/>
          <p:nvPr/>
        </p:nvSpPr>
        <p:spPr>
          <a:xfrm>
            <a:off x="4742849" y="341542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2" name="TextBox 31">
            <a:extLst>
              <a:ext uri="{FF2B5EF4-FFF2-40B4-BE49-F238E27FC236}">
                <a16:creationId xmlns:a16="http://schemas.microsoft.com/office/drawing/2014/main" id="{9CA8FBEF-4786-48C3-969A-0F7C86C3DB56}"/>
              </a:ext>
            </a:extLst>
          </p:cNvPr>
          <p:cNvSpPr txBox="1"/>
          <p:nvPr/>
        </p:nvSpPr>
        <p:spPr>
          <a:xfrm>
            <a:off x="2252166" y="5627821"/>
            <a:ext cx="603524"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3" name="TextBox 32">
            <a:extLst>
              <a:ext uri="{FF2B5EF4-FFF2-40B4-BE49-F238E27FC236}">
                <a16:creationId xmlns:a16="http://schemas.microsoft.com/office/drawing/2014/main" id="{FC06FAA3-CF53-4F87-9F57-7C814E479325}"/>
              </a:ext>
            </a:extLst>
          </p:cNvPr>
          <p:cNvSpPr txBox="1"/>
          <p:nvPr/>
        </p:nvSpPr>
        <p:spPr>
          <a:xfrm>
            <a:off x="4669105" y="564489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0" name="TextBox 39">
            <a:extLst>
              <a:ext uri="{FF2B5EF4-FFF2-40B4-BE49-F238E27FC236}">
                <a16:creationId xmlns:a16="http://schemas.microsoft.com/office/drawing/2014/main" id="{190AB0C8-60D5-4020-8960-B94C29965D2F}"/>
              </a:ext>
            </a:extLst>
          </p:cNvPr>
          <p:cNvSpPr txBox="1"/>
          <p:nvPr/>
        </p:nvSpPr>
        <p:spPr>
          <a:xfrm>
            <a:off x="7989460" y="3425660"/>
            <a:ext cx="622570"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2" name="TextBox 41">
            <a:extLst>
              <a:ext uri="{FF2B5EF4-FFF2-40B4-BE49-F238E27FC236}">
                <a16:creationId xmlns:a16="http://schemas.microsoft.com/office/drawing/2014/main" id="{D7FBB9E6-EB0C-4F06-B2B6-EF3D0E0EE7FC}"/>
              </a:ext>
            </a:extLst>
          </p:cNvPr>
          <p:cNvSpPr txBox="1"/>
          <p:nvPr/>
        </p:nvSpPr>
        <p:spPr>
          <a:xfrm>
            <a:off x="10579608" y="3446076"/>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4" name="TextBox 43">
            <a:extLst>
              <a:ext uri="{FF2B5EF4-FFF2-40B4-BE49-F238E27FC236}">
                <a16:creationId xmlns:a16="http://schemas.microsoft.com/office/drawing/2014/main" id="{10D5E214-6459-4C1D-8D80-C32BE76B7D48}"/>
              </a:ext>
            </a:extLst>
          </p:cNvPr>
          <p:cNvSpPr txBox="1"/>
          <p:nvPr/>
        </p:nvSpPr>
        <p:spPr>
          <a:xfrm>
            <a:off x="7834766" y="5627821"/>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46" name="TextBox 45">
            <a:extLst>
              <a:ext uri="{FF2B5EF4-FFF2-40B4-BE49-F238E27FC236}">
                <a16:creationId xmlns:a16="http://schemas.microsoft.com/office/drawing/2014/main" id="{A5B44784-0F25-4BCA-A35D-DD1F4F44D170}"/>
              </a:ext>
            </a:extLst>
          </p:cNvPr>
          <p:cNvSpPr txBox="1"/>
          <p:nvPr/>
        </p:nvSpPr>
        <p:spPr>
          <a:xfrm>
            <a:off x="10435091" y="5621337"/>
            <a:ext cx="59423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pic>
        <p:nvPicPr>
          <p:cNvPr id="70" name="Picture 69" descr="green checkmark">
            <a:extLst>
              <a:ext uri="{FF2B5EF4-FFF2-40B4-BE49-F238E27FC236}">
                <a16:creationId xmlns:a16="http://schemas.microsoft.com/office/drawing/2014/main" id="{A1DA8115-BA6E-45BD-98FD-1713E2E52C3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368" y="3440074"/>
            <a:ext cx="401412" cy="418138"/>
          </a:xfrm>
          <a:prstGeom prst="rect">
            <a:avLst/>
          </a:prstGeom>
        </p:spPr>
      </p:pic>
      <p:pic>
        <p:nvPicPr>
          <p:cNvPr id="71" name="Picture 70" descr="green checkmark">
            <a:extLst>
              <a:ext uri="{FF2B5EF4-FFF2-40B4-BE49-F238E27FC236}">
                <a16:creationId xmlns:a16="http://schemas.microsoft.com/office/drawing/2014/main" id="{4EF857CF-6A1D-41E2-A8B7-B2C2E9381D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0846" y="5636600"/>
            <a:ext cx="401412" cy="418138"/>
          </a:xfrm>
          <a:prstGeom prst="rect">
            <a:avLst/>
          </a:prstGeom>
        </p:spPr>
      </p:pic>
      <p:pic>
        <p:nvPicPr>
          <p:cNvPr id="72" name="Picture 71" descr="green checkmark">
            <a:extLst>
              <a:ext uri="{FF2B5EF4-FFF2-40B4-BE49-F238E27FC236}">
                <a16:creationId xmlns:a16="http://schemas.microsoft.com/office/drawing/2014/main" id="{4F9EA8E0-5B8F-4307-AAB0-B50E08096F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36008" y="3425660"/>
            <a:ext cx="401412" cy="418138"/>
          </a:xfrm>
          <a:prstGeom prst="rect">
            <a:avLst/>
          </a:prstGeom>
        </p:spPr>
      </p:pic>
      <p:pic>
        <p:nvPicPr>
          <p:cNvPr id="73" name="Picture 72" descr="green checkmark">
            <a:extLst>
              <a:ext uri="{FF2B5EF4-FFF2-40B4-BE49-F238E27FC236}">
                <a16:creationId xmlns:a16="http://schemas.microsoft.com/office/drawing/2014/main" id="{0F0DDBCA-5CB0-4442-90FE-31EB53077FD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8150" y="5615437"/>
            <a:ext cx="401412" cy="418138"/>
          </a:xfrm>
          <a:prstGeom prst="rect">
            <a:avLst/>
          </a:prstGeom>
        </p:spPr>
      </p:pic>
      <p:pic>
        <p:nvPicPr>
          <p:cNvPr id="11" name="Picture 6" descr="Mouse Rat Rodent Clip Art">
            <a:extLst>
              <a:ext uri="{FF2B5EF4-FFF2-40B4-BE49-F238E27FC236}">
                <a16:creationId xmlns:a16="http://schemas.microsoft.com/office/drawing/2014/main" id="{392D7F04-46B6-47E2-B6A1-C3176E0F64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7154" y="4390646"/>
            <a:ext cx="1360243" cy="9839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Mountain, Snowy, Peak, Alp, Everest, Hill">
            <a:extLst>
              <a:ext uri="{FF2B5EF4-FFF2-40B4-BE49-F238E27FC236}">
                <a16:creationId xmlns:a16="http://schemas.microsoft.com/office/drawing/2014/main" id="{E7AEC41A-B6E6-409F-8284-E94DF443ED4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37244" y="2009710"/>
            <a:ext cx="1006343" cy="807767"/>
          </a:xfrm>
          <a:prstGeom prst="rect">
            <a:avLst/>
          </a:prstGeom>
          <a:noFill/>
          <a:extLst>
            <a:ext uri="{909E8E84-426E-40DD-AFC4-6F175D3DCCD1}">
              <a14:hiddenFill xmlns:a14="http://schemas.microsoft.com/office/drawing/2010/main">
                <a:solidFill>
                  <a:srgbClr val="FFFFFF"/>
                </a:solidFill>
              </a14:hiddenFill>
            </a:ext>
          </a:extLst>
        </p:spPr>
      </p:pic>
      <p:sp>
        <p:nvSpPr>
          <p:cNvPr id="21" name="Arrow: Down 20">
            <a:extLst>
              <a:ext uri="{FF2B5EF4-FFF2-40B4-BE49-F238E27FC236}">
                <a16:creationId xmlns:a16="http://schemas.microsoft.com/office/drawing/2014/main" id="{B28A2752-A208-45A4-9885-BEA5D1AA1ACC}"/>
              </a:ext>
            </a:extLst>
          </p:cNvPr>
          <p:cNvSpPr/>
          <p:nvPr/>
        </p:nvSpPr>
        <p:spPr>
          <a:xfrm rot="3412858">
            <a:off x="4669152" y="2242482"/>
            <a:ext cx="214748" cy="56662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B29203E3-66E5-4E06-86A4-0BEFD588AED6}"/>
              </a:ext>
            </a:extLst>
          </p:cNvPr>
          <p:cNvSpPr txBox="1"/>
          <p:nvPr/>
        </p:nvSpPr>
        <p:spPr>
          <a:xfrm>
            <a:off x="3558565" y="2837612"/>
            <a:ext cx="1582911" cy="4064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[bottom]</a:t>
            </a:r>
          </a:p>
        </p:txBody>
      </p:sp>
      <p:pic>
        <p:nvPicPr>
          <p:cNvPr id="25" name="Picture 24" descr="A close up of a logo&#10;&#10;Description automatically generated">
            <a:extLst>
              <a:ext uri="{FF2B5EF4-FFF2-40B4-BE49-F238E27FC236}">
                <a16:creationId xmlns:a16="http://schemas.microsoft.com/office/drawing/2014/main" id="{7FC56509-256D-46D8-AE88-5636A969C7E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80303" y="2030242"/>
            <a:ext cx="779772" cy="847771"/>
          </a:xfrm>
          <a:prstGeom prst="rect">
            <a:avLst/>
          </a:prstGeom>
        </p:spPr>
      </p:pic>
    </p:spTree>
    <p:extLst>
      <p:ext uri="{BB962C8B-B14F-4D97-AF65-F5344CB8AC3E}">
        <p14:creationId xmlns:p14="http://schemas.microsoft.com/office/powerpoint/2010/main" val="1749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40" grpId="0" animBg="1"/>
      <p:bldP spid="42" grpId="0" animBg="1"/>
      <p:bldP spid="44" grpId="0"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en-GB" sz="3600" b="1" dirty="0" err="1">
                <a:solidFill>
                  <a:schemeClr val="bg1"/>
                </a:solidFill>
              </a:rPr>
              <a:t>sortir</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verbs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dormir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partir</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have the same pattern of endings:</a:t>
            </a:r>
          </a:p>
        </p:txBody>
      </p:sp>
      <p:sp>
        <p:nvSpPr>
          <p:cNvPr id="35" name="TextBox 34">
            <a:extLst>
              <a:ext uri="{FF2B5EF4-FFF2-40B4-BE49-F238E27FC236}">
                <a16:creationId xmlns:a16="http://schemas.microsoft.com/office/drawing/2014/main" id="{5600336D-CD10-4720-B9BB-D9638C0B7D1F}"/>
              </a:ext>
            </a:extLst>
          </p:cNvPr>
          <p:cNvSpPr txBox="1"/>
          <p:nvPr/>
        </p:nvSpPr>
        <p:spPr>
          <a:xfrm>
            <a:off x="561570" y="1896064"/>
            <a:ext cx="957313"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chemeClr val="accent5">
                    <a:lumMod val="50000"/>
                  </a:schemeClr>
                </a:solidFill>
              </a:rPr>
              <a:t>sor</a:t>
            </a:r>
            <a:r>
              <a:rPr lang="en-GB" sz="2000" b="1" dirty="0" err="1">
                <a:solidFill>
                  <a:srgbClr val="E65D00"/>
                </a:solidFill>
              </a:rPr>
              <a:t>s</a:t>
            </a:r>
            <a:endParaRPr lang="en-GB" sz="2000" b="1" dirty="0">
              <a:solidFill>
                <a:srgbClr val="E65D00"/>
              </a:solidFill>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561569" y="2357728"/>
            <a:ext cx="957313"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chemeClr val="accent5">
                    <a:lumMod val="50000"/>
                  </a:schemeClr>
                </a:solidFill>
              </a:rPr>
              <a:t>sor</a:t>
            </a:r>
            <a:r>
              <a:rPr lang="en-GB" sz="2000" b="1" dirty="0" err="1">
                <a:solidFill>
                  <a:srgbClr val="E65D00"/>
                </a:solidFill>
              </a:rPr>
              <a:t>s</a:t>
            </a:r>
            <a:endParaRPr lang="en-GB" sz="2000" b="1" dirty="0">
              <a:solidFill>
                <a:srgbClr val="E65D00"/>
              </a:solidFill>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703349" y="2819390"/>
            <a:ext cx="813043"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sor</a:t>
            </a:r>
            <a:r>
              <a:rPr lang="en-GB" sz="2000" b="1" dirty="0">
                <a:solidFill>
                  <a:srgbClr val="EE6000"/>
                </a:solidFill>
              </a:rPr>
              <a:t>t</a:t>
            </a:r>
          </a:p>
        </p:txBody>
      </p:sp>
      <p:sp>
        <p:nvSpPr>
          <p:cNvPr id="79" name="TextBox 78">
            <a:extLst>
              <a:ext uri="{FF2B5EF4-FFF2-40B4-BE49-F238E27FC236}">
                <a16:creationId xmlns:a16="http://schemas.microsoft.com/office/drawing/2014/main" id="{4B1F244C-8BD3-49F4-9C82-D6DFF4A70F67}"/>
              </a:ext>
            </a:extLst>
          </p:cNvPr>
          <p:cNvSpPr txBox="1"/>
          <p:nvPr/>
        </p:nvSpPr>
        <p:spPr>
          <a:xfrm>
            <a:off x="376336" y="3281056"/>
            <a:ext cx="1140056"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sor</a:t>
            </a:r>
            <a:r>
              <a:rPr lang="en-GB" sz="2000" b="1" dirty="0">
                <a:solidFill>
                  <a:srgbClr val="EE6000"/>
                </a:solidFill>
              </a:rPr>
              <a:t>t</a:t>
            </a:r>
          </a:p>
        </p:txBody>
      </p:sp>
      <p:sp>
        <p:nvSpPr>
          <p:cNvPr id="80" name="TextBox 79">
            <a:extLst>
              <a:ext uri="{FF2B5EF4-FFF2-40B4-BE49-F238E27FC236}">
                <a16:creationId xmlns:a16="http://schemas.microsoft.com/office/drawing/2014/main" id="{A2713234-F243-41BC-A019-8E57C16CEE46}"/>
              </a:ext>
            </a:extLst>
          </p:cNvPr>
          <p:cNvSpPr txBox="1"/>
          <p:nvPr/>
        </p:nvSpPr>
        <p:spPr>
          <a:xfrm>
            <a:off x="1516392" y="1889671"/>
            <a:ext cx="3206327" cy="400110"/>
          </a:xfrm>
          <a:prstGeom prst="rect">
            <a:avLst/>
          </a:prstGeom>
          <a:noFill/>
        </p:spPr>
        <p:txBody>
          <a:bodyPr wrap="none" rtlCol="0">
            <a:spAutoFit/>
          </a:bodyPr>
          <a:lstStyle/>
          <a:p>
            <a:r>
              <a:rPr lang="en-GB" sz="2000" i="1" dirty="0">
                <a:solidFill>
                  <a:schemeClr val="accent5">
                    <a:lumMod val="50000"/>
                  </a:schemeClr>
                </a:solidFill>
              </a:rPr>
              <a:t>I go out / I am going out</a:t>
            </a:r>
            <a:endParaRPr lang="en-GB" sz="2000" i="1" dirty="0">
              <a:solidFill>
                <a:srgbClr val="E65D00"/>
              </a:solidFill>
            </a:endParaRPr>
          </a:p>
        </p:txBody>
      </p:sp>
      <p:sp>
        <p:nvSpPr>
          <p:cNvPr id="81" name="TextBox 80">
            <a:extLst>
              <a:ext uri="{FF2B5EF4-FFF2-40B4-BE49-F238E27FC236}">
                <a16:creationId xmlns:a16="http://schemas.microsoft.com/office/drawing/2014/main" id="{255B12AD-11FB-476E-B969-7769A06CDD5E}"/>
              </a:ext>
            </a:extLst>
          </p:cNvPr>
          <p:cNvSpPr txBox="1"/>
          <p:nvPr/>
        </p:nvSpPr>
        <p:spPr>
          <a:xfrm>
            <a:off x="1517995" y="2351336"/>
            <a:ext cx="4017446" cy="400110"/>
          </a:xfrm>
          <a:prstGeom prst="rect">
            <a:avLst/>
          </a:prstGeom>
          <a:noFill/>
        </p:spPr>
        <p:txBody>
          <a:bodyPr wrap="none" rtlCol="0">
            <a:spAutoFit/>
          </a:bodyPr>
          <a:lstStyle/>
          <a:p>
            <a:r>
              <a:rPr lang="en-GB" sz="2000" i="1" dirty="0">
                <a:solidFill>
                  <a:schemeClr val="accent5">
                    <a:lumMod val="50000"/>
                  </a:schemeClr>
                </a:solidFill>
              </a:rPr>
              <a:t>you go out / you are going out</a:t>
            </a:r>
            <a:endParaRPr lang="en-GB" sz="2000" i="1" dirty="0">
              <a:solidFill>
                <a:srgbClr val="E65D00"/>
              </a:solidFill>
            </a:endParaRPr>
          </a:p>
        </p:txBody>
      </p:sp>
      <p:sp>
        <p:nvSpPr>
          <p:cNvPr id="82" name="TextBox 81">
            <a:extLst>
              <a:ext uri="{FF2B5EF4-FFF2-40B4-BE49-F238E27FC236}">
                <a16:creationId xmlns:a16="http://schemas.microsoft.com/office/drawing/2014/main" id="{AA69BB31-6F84-4CC8-8AAF-4D354BB9B39D}"/>
              </a:ext>
            </a:extLst>
          </p:cNvPr>
          <p:cNvSpPr txBox="1"/>
          <p:nvPr/>
        </p:nvSpPr>
        <p:spPr>
          <a:xfrm>
            <a:off x="1516392" y="2813001"/>
            <a:ext cx="3740126" cy="400110"/>
          </a:xfrm>
          <a:prstGeom prst="rect">
            <a:avLst/>
          </a:prstGeom>
          <a:noFill/>
        </p:spPr>
        <p:txBody>
          <a:bodyPr wrap="none" rtlCol="0">
            <a:spAutoFit/>
          </a:bodyPr>
          <a:lstStyle/>
          <a:p>
            <a:r>
              <a:rPr lang="en-GB" sz="2000" i="1" dirty="0">
                <a:solidFill>
                  <a:schemeClr val="accent5">
                    <a:lumMod val="50000"/>
                  </a:schemeClr>
                </a:solidFill>
              </a:rPr>
              <a:t>he goes out / he is going out</a:t>
            </a:r>
            <a:endParaRPr lang="en-GB" sz="2000" i="1" dirty="0">
              <a:solidFill>
                <a:srgbClr val="E65D00"/>
              </a:solidFill>
            </a:endParaRPr>
          </a:p>
        </p:txBody>
      </p:sp>
      <p:sp>
        <p:nvSpPr>
          <p:cNvPr id="83" name="TextBox 82">
            <a:extLst>
              <a:ext uri="{FF2B5EF4-FFF2-40B4-BE49-F238E27FC236}">
                <a16:creationId xmlns:a16="http://schemas.microsoft.com/office/drawing/2014/main" id="{22B864E1-9A7D-4BE2-B291-6E65BBF212E5}"/>
              </a:ext>
            </a:extLst>
          </p:cNvPr>
          <p:cNvSpPr txBox="1"/>
          <p:nvPr/>
        </p:nvSpPr>
        <p:spPr>
          <a:xfrm>
            <a:off x="1516392" y="3274665"/>
            <a:ext cx="3938899" cy="400110"/>
          </a:xfrm>
          <a:prstGeom prst="rect">
            <a:avLst/>
          </a:prstGeom>
          <a:noFill/>
        </p:spPr>
        <p:txBody>
          <a:bodyPr wrap="none" rtlCol="0">
            <a:spAutoFit/>
          </a:bodyPr>
          <a:lstStyle/>
          <a:p>
            <a:r>
              <a:rPr lang="en-GB" sz="2000" i="1" dirty="0">
                <a:solidFill>
                  <a:schemeClr val="accent5">
                    <a:lumMod val="50000"/>
                  </a:schemeClr>
                </a:solidFill>
              </a:rPr>
              <a:t>she goes out / she is going out</a:t>
            </a:r>
            <a:endParaRPr lang="en-GB" sz="2000" i="1" dirty="0">
              <a:solidFill>
                <a:srgbClr val="E65D00"/>
              </a:solidFill>
            </a:endParaRPr>
          </a:p>
        </p:txBody>
      </p:sp>
      <p:sp>
        <p:nvSpPr>
          <p:cNvPr id="87" name="TextBox 86">
            <a:extLst>
              <a:ext uri="{FF2B5EF4-FFF2-40B4-BE49-F238E27FC236}">
                <a16:creationId xmlns:a16="http://schemas.microsoft.com/office/drawing/2014/main" id="{58E8181D-7E2A-4EF3-8268-372316AB634F}"/>
              </a:ext>
            </a:extLst>
          </p:cNvPr>
          <p:cNvSpPr txBox="1"/>
          <p:nvPr/>
        </p:nvSpPr>
        <p:spPr>
          <a:xfrm>
            <a:off x="6770856" y="1889674"/>
            <a:ext cx="1015021"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chemeClr val="accent5">
                    <a:lumMod val="50000"/>
                  </a:schemeClr>
                </a:solidFill>
              </a:rPr>
              <a:t>dor</a:t>
            </a:r>
            <a:r>
              <a:rPr lang="en-GB" sz="2000" b="1" dirty="0" err="1">
                <a:solidFill>
                  <a:srgbClr val="E65D00"/>
                </a:solidFill>
              </a:rPr>
              <a:t>s</a:t>
            </a:r>
            <a:endParaRPr lang="en-GB" sz="2000" b="1" dirty="0">
              <a:solidFill>
                <a:srgbClr val="E65D00"/>
              </a:solidFill>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770855" y="2351340"/>
            <a:ext cx="1015021"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chemeClr val="accent5">
                    <a:lumMod val="50000"/>
                  </a:schemeClr>
                </a:solidFill>
              </a:rPr>
              <a:t>dor</a:t>
            </a:r>
            <a:r>
              <a:rPr lang="en-GB" sz="2000" b="1" dirty="0" err="1">
                <a:solidFill>
                  <a:srgbClr val="E65D00"/>
                </a:solidFill>
              </a:rPr>
              <a:t>s</a:t>
            </a:r>
            <a:endParaRPr lang="en-GB" sz="2000" b="1" dirty="0">
              <a:solidFill>
                <a:srgbClr val="E65D00"/>
              </a:solidFill>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915125" y="2812999"/>
            <a:ext cx="870751"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chemeClr val="accent5">
                    <a:lumMod val="50000"/>
                  </a:schemeClr>
                </a:solidFill>
              </a:rPr>
              <a:t>dor</a:t>
            </a:r>
            <a:r>
              <a:rPr lang="en-GB" sz="2000" b="1" dirty="0" err="1">
                <a:solidFill>
                  <a:srgbClr val="EE6000"/>
                </a:solidFill>
              </a:rPr>
              <a:t>t</a:t>
            </a:r>
            <a:endParaRPr lang="en-GB" sz="2000" b="1" dirty="0">
              <a:solidFill>
                <a:srgbClr val="EE6000"/>
              </a:solidFill>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588704" y="3274665"/>
            <a:ext cx="1197764"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chemeClr val="accent5">
                    <a:lumMod val="50000"/>
                  </a:schemeClr>
                </a:solidFill>
              </a:rPr>
              <a:t>dor</a:t>
            </a:r>
            <a:r>
              <a:rPr lang="en-GB" sz="2000" b="1" dirty="0" err="1">
                <a:solidFill>
                  <a:srgbClr val="EE6000"/>
                </a:solidFill>
              </a:rPr>
              <a:t>t</a:t>
            </a:r>
            <a:endParaRPr lang="en-GB" sz="2000" b="1" dirty="0">
              <a:solidFill>
                <a:srgbClr val="EE6000"/>
              </a:solidFill>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85876" y="1889671"/>
            <a:ext cx="2879314" cy="400110"/>
          </a:xfrm>
          <a:prstGeom prst="rect">
            <a:avLst/>
          </a:prstGeom>
          <a:noFill/>
        </p:spPr>
        <p:txBody>
          <a:bodyPr wrap="none" rtlCol="0">
            <a:spAutoFit/>
          </a:bodyPr>
          <a:lstStyle/>
          <a:p>
            <a:r>
              <a:rPr lang="en-GB" sz="2000" i="1" dirty="0">
                <a:solidFill>
                  <a:schemeClr val="accent5">
                    <a:lumMod val="50000"/>
                  </a:schemeClr>
                </a:solidFill>
              </a:rPr>
              <a:t>I sleep / I am sleeping</a:t>
            </a:r>
            <a:endParaRPr lang="en-GB" sz="2000" i="1" dirty="0">
              <a:solidFill>
                <a:srgbClr val="E65D00"/>
              </a:solidFill>
            </a:endParaRPr>
          </a:p>
        </p:txBody>
      </p:sp>
      <p:sp>
        <p:nvSpPr>
          <p:cNvPr id="93" name="TextBox 92">
            <a:extLst>
              <a:ext uri="{FF2B5EF4-FFF2-40B4-BE49-F238E27FC236}">
                <a16:creationId xmlns:a16="http://schemas.microsoft.com/office/drawing/2014/main" id="{97F58D1A-6D62-47F6-9708-CD427B0DFAB1}"/>
              </a:ext>
            </a:extLst>
          </p:cNvPr>
          <p:cNvSpPr txBox="1"/>
          <p:nvPr/>
        </p:nvSpPr>
        <p:spPr>
          <a:xfrm>
            <a:off x="7787479" y="2351336"/>
            <a:ext cx="3619902" cy="400110"/>
          </a:xfrm>
          <a:prstGeom prst="rect">
            <a:avLst/>
          </a:prstGeom>
          <a:noFill/>
        </p:spPr>
        <p:txBody>
          <a:bodyPr wrap="none" rtlCol="0">
            <a:spAutoFit/>
          </a:bodyPr>
          <a:lstStyle/>
          <a:p>
            <a:r>
              <a:rPr lang="en-GB" sz="2000" i="1" dirty="0">
                <a:solidFill>
                  <a:schemeClr val="accent5">
                    <a:lumMod val="50000"/>
                  </a:schemeClr>
                </a:solidFill>
              </a:rPr>
              <a:t>you sleep/ you are sleeping</a:t>
            </a:r>
            <a:endParaRPr lang="en-GB" sz="2000" i="1" dirty="0">
              <a:solidFill>
                <a:srgbClr val="E65D00"/>
              </a:solidFill>
            </a:endParaRPr>
          </a:p>
        </p:txBody>
      </p:sp>
      <p:sp>
        <p:nvSpPr>
          <p:cNvPr id="94" name="TextBox 93">
            <a:extLst>
              <a:ext uri="{FF2B5EF4-FFF2-40B4-BE49-F238E27FC236}">
                <a16:creationId xmlns:a16="http://schemas.microsoft.com/office/drawing/2014/main" id="{F334B830-241B-4B07-A8C0-894118250533}"/>
              </a:ext>
            </a:extLst>
          </p:cNvPr>
          <p:cNvSpPr txBox="1"/>
          <p:nvPr/>
        </p:nvSpPr>
        <p:spPr>
          <a:xfrm>
            <a:off x="7785876" y="2813001"/>
            <a:ext cx="3246402" cy="400110"/>
          </a:xfrm>
          <a:prstGeom prst="rect">
            <a:avLst/>
          </a:prstGeom>
          <a:noFill/>
        </p:spPr>
        <p:txBody>
          <a:bodyPr wrap="none" rtlCol="0">
            <a:spAutoFit/>
          </a:bodyPr>
          <a:lstStyle/>
          <a:p>
            <a:r>
              <a:rPr lang="en-GB" sz="2000" i="1" dirty="0">
                <a:solidFill>
                  <a:schemeClr val="accent5">
                    <a:lumMod val="50000"/>
                  </a:schemeClr>
                </a:solidFill>
              </a:rPr>
              <a:t>he sleeps / he is sleeping</a:t>
            </a:r>
            <a:endParaRPr lang="en-GB" sz="2000" i="1" dirty="0">
              <a:solidFill>
                <a:srgbClr val="E65D00"/>
              </a:solidFill>
            </a:endParaRPr>
          </a:p>
        </p:txBody>
      </p:sp>
      <p:sp>
        <p:nvSpPr>
          <p:cNvPr id="95" name="TextBox 94">
            <a:extLst>
              <a:ext uri="{FF2B5EF4-FFF2-40B4-BE49-F238E27FC236}">
                <a16:creationId xmlns:a16="http://schemas.microsoft.com/office/drawing/2014/main" id="{56EA2EC2-5D34-4AE7-96DC-EC5C3D3DAFB6}"/>
              </a:ext>
            </a:extLst>
          </p:cNvPr>
          <p:cNvSpPr txBox="1"/>
          <p:nvPr/>
        </p:nvSpPr>
        <p:spPr>
          <a:xfrm>
            <a:off x="7785876" y="3274665"/>
            <a:ext cx="3445174" cy="400110"/>
          </a:xfrm>
          <a:prstGeom prst="rect">
            <a:avLst/>
          </a:prstGeom>
          <a:noFill/>
        </p:spPr>
        <p:txBody>
          <a:bodyPr wrap="none" rtlCol="0">
            <a:spAutoFit/>
          </a:bodyPr>
          <a:lstStyle/>
          <a:p>
            <a:r>
              <a:rPr lang="en-GB" sz="2000" i="1" dirty="0">
                <a:solidFill>
                  <a:schemeClr val="accent5">
                    <a:lumMod val="50000"/>
                  </a:schemeClr>
                </a:solidFill>
              </a:rPr>
              <a:t>she sleeps / she is sleeping</a:t>
            </a:r>
            <a:endParaRPr lang="en-GB" sz="2000" i="1" dirty="0">
              <a:solidFill>
                <a:srgbClr val="E65D00"/>
              </a:solidFill>
            </a:endParaRPr>
          </a:p>
        </p:txBody>
      </p:sp>
      <p:sp>
        <p:nvSpPr>
          <p:cNvPr id="99" name="TextBox 98">
            <a:extLst>
              <a:ext uri="{FF2B5EF4-FFF2-40B4-BE49-F238E27FC236}">
                <a16:creationId xmlns:a16="http://schemas.microsoft.com/office/drawing/2014/main" id="{42267284-45E9-4997-9180-404A6CA8AE3D}"/>
              </a:ext>
            </a:extLst>
          </p:cNvPr>
          <p:cNvSpPr txBox="1"/>
          <p:nvPr/>
        </p:nvSpPr>
        <p:spPr>
          <a:xfrm>
            <a:off x="437475" y="4177006"/>
            <a:ext cx="1021433" cy="400110"/>
          </a:xfrm>
          <a:prstGeom prst="rect">
            <a:avLst/>
          </a:prstGeom>
          <a:noFill/>
        </p:spPr>
        <p:txBody>
          <a:bodyPr wrap="none" rtlCol="0">
            <a:spAutoFit/>
          </a:bodyPr>
          <a:lstStyle/>
          <a:p>
            <a:pPr algn="r"/>
            <a:r>
              <a:rPr lang="en-GB" sz="2000" b="1" dirty="0">
                <a:solidFill>
                  <a:schemeClr val="accent5">
                    <a:lumMod val="50000"/>
                  </a:schemeClr>
                </a:solidFill>
              </a:rPr>
              <a:t>je par</a:t>
            </a:r>
            <a:r>
              <a:rPr lang="en-GB" sz="2000" b="1" dirty="0">
                <a:solidFill>
                  <a:srgbClr val="E65D00"/>
                </a:solidFill>
              </a:rPr>
              <a:t>s</a:t>
            </a:r>
          </a:p>
        </p:txBody>
      </p:sp>
      <p:sp>
        <p:nvSpPr>
          <p:cNvPr id="100" name="TextBox 99">
            <a:extLst>
              <a:ext uri="{FF2B5EF4-FFF2-40B4-BE49-F238E27FC236}">
                <a16:creationId xmlns:a16="http://schemas.microsoft.com/office/drawing/2014/main" id="{1629B852-E99F-4FED-984D-9B1CB5DA4A85}"/>
              </a:ext>
            </a:extLst>
          </p:cNvPr>
          <p:cNvSpPr txBox="1"/>
          <p:nvPr/>
        </p:nvSpPr>
        <p:spPr>
          <a:xfrm>
            <a:off x="437474" y="4638672"/>
            <a:ext cx="1021433"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par</a:t>
            </a:r>
            <a:r>
              <a:rPr lang="en-GB" sz="2000" b="1" dirty="0">
                <a:solidFill>
                  <a:srgbClr val="E65D00"/>
                </a:solidFill>
              </a:rPr>
              <a:t>s</a:t>
            </a:r>
          </a:p>
        </p:txBody>
      </p:sp>
      <p:sp>
        <p:nvSpPr>
          <p:cNvPr id="101" name="TextBox 100">
            <a:extLst>
              <a:ext uri="{FF2B5EF4-FFF2-40B4-BE49-F238E27FC236}">
                <a16:creationId xmlns:a16="http://schemas.microsoft.com/office/drawing/2014/main" id="{83E274D3-A111-4664-8B84-EF0503E391A7}"/>
              </a:ext>
            </a:extLst>
          </p:cNvPr>
          <p:cNvSpPr txBox="1"/>
          <p:nvPr/>
        </p:nvSpPr>
        <p:spPr>
          <a:xfrm>
            <a:off x="581744" y="5100335"/>
            <a:ext cx="877163"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par</a:t>
            </a:r>
            <a:r>
              <a:rPr lang="en-GB" sz="2000" b="1" dirty="0">
                <a:solidFill>
                  <a:srgbClr val="EE6000"/>
                </a:solidFill>
              </a:rPr>
              <a:t>t</a:t>
            </a:r>
          </a:p>
        </p:txBody>
      </p:sp>
      <p:sp>
        <p:nvSpPr>
          <p:cNvPr id="103" name="TextBox 102">
            <a:extLst>
              <a:ext uri="{FF2B5EF4-FFF2-40B4-BE49-F238E27FC236}">
                <a16:creationId xmlns:a16="http://schemas.microsoft.com/office/drawing/2014/main" id="{B906F09B-14C9-414D-BBD9-967F32F1B605}"/>
              </a:ext>
            </a:extLst>
          </p:cNvPr>
          <p:cNvSpPr txBox="1"/>
          <p:nvPr/>
        </p:nvSpPr>
        <p:spPr>
          <a:xfrm>
            <a:off x="254731" y="5561999"/>
            <a:ext cx="1204176"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par</a:t>
            </a:r>
            <a:r>
              <a:rPr lang="en-GB" sz="2000" b="1" dirty="0">
                <a:solidFill>
                  <a:srgbClr val="EE6000"/>
                </a:solidFill>
              </a:rPr>
              <a:t>t</a:t>
            </a:r>
          </a:p>
        </p:txBody>
      </p:sp>
      <p:sp>
        <p:nvSpPr>
          <p:cNvPr id="104" name="TextBox 103">
            <a:extLst>
              <a:ext uri="{FF2B5EF4-FFF2-40B4-BE49-F238E27FC236}">
                <a16:creationId xmlns:a16="http://schemas.microsoft.com/office/drawing/2014/main" id="{40583560-C47E-4EB4-9951-6802EB1B5997}"/>
              </a:ext>
            </a:extLst>
          </p:cNvPr>
          <p:cNvSpPr txBox="1"/>
          <p:nvPr/>
        </p:nvSpPr>
        <p:spPr>
          <a:xfrm>
            <a:off x="1516392" y="4177006"/>
            <a:ext cx="2799164" cy="400110"/>
          </a:xfrm>
          <a:prstGeom prst="rect">
            <a:avLst/>
          </a:prstGeom>
          <a:noFill/>
        </p:spPr>
        <p:txBody>
          <a:bodyPr wrap="none" rtlCol="0">
            <a:spAutoFit/>
          </a:bodyPr>
          <a:lstStyle/>
          <a:p>
            <a:r>
              <a:rPr lang="en-GB" sz="2000" i="1" dirty="0">
                <a:solidFill>
                  <a:schemeClr val="accent5">
                    <a:lumMod val="50000"/>
                  </a:schemeClr>
                </a:solidFill>
              </a:rPr>
              <a:t>I leave / I am leaving</a:t>
            </a:r>
            <a:endParaRPr lang="en-GB" sz="2000" i="1" dirty="0">
              <a:solidFill>
                <a:srgbClr val="E65D00"/>
              </a:solidFill>
            </a:endParaRPr>
          </a:p>
        </p:txBody>
      </p:sp>
      <p:sp>
        <p:nvSpPr>
          <p:cNvPr id="105" name="TextBox 104">
            <a:extLst>
              <a:ext uri="{FF2B5EF4-FFF2-40B4-BE49-F238E27FC236}">
                <a16:creationId xmlns:a16="http://schemas.microsoft.com/office/drawing/2014/main" id="{095D937F-E8E4-428F-BCE8-ABF8F29D4A25}"/>
              </a:ext>
            </a:extLst>
          </p:cNvPr>
          <p:cNvSpPr txBox="1"/>
          <p:nvPr/>
        </p:nvSpPr>
        <p:spPr>
          <a:xfrm>
            <a:off x="1517995" y="4638671"/>
            <a:ext cx="3539752" cy="400110"/>
          </a:xfrm>
          <a:prstGeom prst="rect">
            <a:avLst/>
          </a:prstGeom>
          <a:noFill/>
        </p:spPr>
        <p:txBody>
          <a:bodyPr wrap="none" rtlCol="0">
            <a:spAutoFit/>
          </a:bodyPr>
          <a:lstStyle/>
          <a:p>
            <a:r>
              <a:rPr lang="en-GB" sz="2000" i="1" dirty="0">
                <a:solidFill>
                  <a:schemeClr val="accent5">
                    <a:lumMod val="50000"/>
                  </a:schemeClr>
                </a:solidFill>
              </a:rPr>
              <a:t>you leave/ you are leaving</a:t>
            </a:r>
            <a:endParaRPr lang="en-GB" sz="2000" i="1" dirty="0">
              <a:solidFill>
                <a:srgbClr val="E65D00"/>
              </a:solidFill>
            </a:endParaRPr>
          </a:p>
        </p:txBody>
      </p:sp>
      <p:sp>
        <p:nvSpPr>
          <p:cNvPr id="106" name="TextBox 105">
            <a:extLst>
              <a:ext uri="{FF2B5EF4-FFF2-40B4-BE49-F238E27FC236}">
                <a16:creationId xmlns:a16="http://schemas.microsoft.com/office/drawing/2014/main" id="{3DC67AA2-FB3D-4D98-B01B-5CF48036E23B}"/>
              </a:ext>
            </a:extLst>
          </p:cNvPr>
          <p:cNvSpPr txBox="1"/>
          <p:nvPr/>
        </p:nvSpPr>
        <p:spPr>
          <a:xfrm>
            <a:off x="1516392" y="5100336"/>
            <a:ext cx="3166251" cy="400110"/>
          </a:xfrm>
          <a:prstGeom prst="rect">
            <a:avLst/>
          </a:prstGeom>
          <a:noFill/>
        </p:spPr>
        <p:txBody>
          <a:bodyPr wrap="none" rtlCol="0">
            <a:spAutoFit/>
          </a:bodyPr>
          <a:lstStyle/>
          <a:p>
            <a:r>
              <a:rPr lang="en-GB" sz="2000" i="1" dirty="0">
                <a:solidFill>
                  <a:schemeClr val="accent5">
                    <a:lumMod val="50000"/>
                  </a:schemeClr>
                </a:solidFill>
              </a:rPr>
              <a:t>he leaves / he is leaving</a:t>
            </a:r>
            <a:endParaRPr lang="en-GB" sz="2000" i="1" dirty="0">
              <a:solidFill>
                <a:srgbClr val="E65D00"/>
              </a:solidFill>
            </a:endParaRPr>
          </a:p>
        </p:txBody>
      </p:sp>
      <p:sp>
        <p:nvSpPr>
          <p:cNvPr id="107" name="TextBox 106">
            <a:extLst>
              <a:ext uri="{FF2B5EF4-FFF2-40B4-BE49-F238E27FC236}">
                <a16:creationId xmlns:a16="http://schemas.microsoft.com/office/drawing/2014/main" id="{A85DFD56-BB5B-4D5E-9E80-69B65CDF5BC8}"/>
              </a:ext>
            </a:extLst>
          </p:cNvPr>
          <p:cNvSpPr txBox="1"/>
          <p:nvPr/>
        </p:nvSpPr>
        <p:spPr>
          <a:xfrm>
            <a:off x="1516392" y="5562000"/>
            <a:ext cx="3365024" cy="400110"/>
          </a:xfrm>
          <a:prstGeom prst="rect">
            <a:avLst/>
          </a:prstGeom>
          <a:noFill/>
        </p:spPr>
        <p:txBody>
          <a:bodyPr wrap="none" rtlCol="0">
            <a:spAutoFit/>
          </a:bodyPr>
          <a:lstStyle/>
          <a:p>
            <a:r>
              <a:rPr lang="en-GB" sz="2000" i="1" dirty="0">
                <a:solidFill>
                  <a:schemeClr val="accent5">
                    <a:lumMod val="50000"/>
                  </a:schemeClr>
                </a:solidFill>
              </a:rPr>
              <a:t>she leaves / she is leaving</a:t>
            </a:r>
            <a:endParaRPr lang="en-GB" sz="2000" i="1" dirty="0">
              <a:solidFill>
                <a:srgbClr val="E65D00"/>
              </a:solidFill>
            </a:endParaRPr>
          </a:p>
        </p:txBody>
      </p:sp>
      <p:sp>
        <p:nvSpPr>
          <p:cNvPr id="3" name="TextBox 2">
            <a:extLst>
              <a:ext uri="{FF2B5EF4-FFF2-40B4-BE49-F238E27FC236}">
                <a16:creationId xmlns:a16="http://schemas.microsoft.com/office/drawing/2014/main" id="{F74FA048-C273-4B80-AD87-60F956D0E614}"/>
              </a:ext>
            </a:extLst>
          </p:cNvPr>
          <p:cNvSpPr txBox="1"/>
          <p:nvPr/>
        </p:nvSpPr>
        <p:spPr>
          <a:xfrm>
            <a:off x="6464200" y="4177006"/>
            <a:ext cx="3999813" cy="1736646"/>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algn="ctr"/>
            <a:r>
              <a:rPr lang="en-GB" sz="2400" dirty="0">
                <a:solidFill>
                  <a:schemeClr val="bg1"/>
                </a:solidFill>
              </a:rPr>
              <a:t>The </a:t>
            </a:r>
            <a:r>
              <a:rPr lang="en-GB" sz="2400" i="1" dirty="0">
                <a:solidFill>
                  <a:schemeClr val="bg1"/>
                </a:solidFill>
              </a:rPr>
              <a:t>je</a:t>
            </a:r>
            <a:r>
              <a:rPr lang="en-GB" sz="2400" dirty="0">
                <a:solidFill>
                  <a:schemeClr val="bg1"/>
                </a:solidFill>
              </a:rPr>
              <a:t>, </a:t>
            </a:r>
            <a:r>
              <a:rPr lang="en-GB" sz="2400" i="1" dirty="0" err="1">
                <a:solidFill>
                  <a:schemeClr val="bg1"/>
                </a:solidFill>
              </a:rPr>
              <a:t>tu</a:t>
            </a:r>
            <a:r>
              <a:rPr lang="en-GB" sz="2400" dirty="0">
                <a:solidFill>
                  <a:schemeClr val="bg1"/>
                </a:solidFill>
              </a:rPr>
              <a:t>, </a:t>
            </a:r>
            <a:r>
              <a:rPr lang="en-GB" sz="2400" i="1" dirty="0" err="1">
                <a:solidFill>
                  <a:schemeClr val="bg1"/>
                </a:solidFill>
              </a:rPr>
              <a:t>il</a:t>
            </a:r>
            <a:r>
              <a:rPr lang="en-GB" sz="2400" i="1" dirty="0">
                <a:solidFill>
                  <a:schemeClr val="bg1"/>
                </a:solidFill>
              </a:rPr>
              <a:t> </a:t>
            </a:r>
            <a:r>
              <a:rPr lang="en-GB" sz="2400" dirty="0">
                <a:solidFill>
                  <a:schemeClr val="bg1"/>
                </a:solidFill>
              </a:rPr>
              <a:t>and </a:t>
            </a:r>
            <a:r>
              <a:rPr lang="en-GB" sz="2400" i="1" dirty="0" err="1">
                <a:solidFill>
                  <a:schemeClr val="bg1"/>
                </a:solidFill>
              </a:rPr>
              <a:t>elle</a:t>
            </a:r>
            <a:r>
              <a:rPr lang="en-GB" sz="2400" i="1" dirty="0">
                <a:solidFill>
                  <a:schemeClr val="bg1"/>
                </a:solidFill>
              </a:rPr>
              <a:t> </a:t>
            </a:r>
            <a:r>
              <a:rPr lang="en-GB" sz="2400" dirty="0">
                <a:solidFill>
                  <a:schemeClr val="bg1"/>
                </a:solidFill>
              </a:rPr>
              <a:t>forms all sound the same: the </a:t>
            </a:r>
            <a:r>
              <a:rPr lang="en-GB" sz="2400" b="1" dirty="0">
                <a:solidFill>
                  <a:schemeClr val="bg1"/>
                </a:solidFill>
              </a:rPr>
              <a:t>–s </a:t>
            </a:r>
            <a:r>
              <a:rPr lang="en-GB" sz="2400" dirty="0">
                <a:solidFill>
                  <a:schemeClr val="bg1"/>
                </a:solidFill>
              </a:rPr>
              <a:t>and </a:t>
            </a:r>
            <a:r>
              <a:rPr lang="en-GB" sz="2400" b="1" dirty="0">
                <a:solidFill>
                  <a:schemeClr val="bg1"/>
                </a:solidFill>
              </a:rPr>
              <a:t>–t </a:t>
            </a:r>
            <a:r>
              <a:rPr lang="en-GB" sz="2400" dirty="0">
                <a:solidFill>
                  <a:schemeClr val="bg1"/>
                </a:solidFill>
              </a:rPr>
              <a:t>are </a:t>
            </a:r>
            <a:r>
              <a:rPr lang="en-GB" sz="2400" b="1" dirty="0">
                <a:solidFill>
                  <a:schemeClr val="bg1"/>
                </a:solidFill>
              </a:rPr>
              <a:t>Silent Final Consonants</a:t>
            </a:r>
            <a:r>
              <a:rPr lang="en-GB" sz="2400" dirty="0">
                <a:solidFill>
                  <a:schemeClr val="bg1"/>
                </a:solidFill>
              </a:rPr>
              <a:t>.</a:t>
            </a:r>
          </a:p>
        </p:txBody>
      </p:sp>
      <p:pic>
        <p:nvPicPr>
          <p:cNvPr id="108" name="Picture 2" descr="Quiet Sign Clip Art">
            <a:extLst>
              <a:ext uri="{FF2B5EF4-FFF2-40B4-BE49-F238E27FC236}">
                <a16:creationId xmlns:a16="http://schemas.microsoft.com/office/drawing/2014/main" id="{891C4218-3B6F-4B68-826B-A027F51DF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1804" y="4573841"/>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12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a:t>
            </a:r>
            <a:r>
              <a:rPr lang="en-GB" sz="3600" b="1" dirty="0" err="1">
                <a:solidFill>
                  <a:schemeClr val="bg1"/>
                </a:solidFill>
              </a:rPr>
              <a:t>venir</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61665"/>
          </a:xfrm>
          <a:prstGeom prst="rect">
            <a:avLst/>
          </a:prstGeom>
          <a:noFill/>
        </p:spPr>
        <p:txBody>
          <a:bodyPr wrap="square" rtlCol="0">
            <a:spAutoFit/>
          </a:bodyPr>
          <a:lstStyle/>
          <a:p>
            <a:pPr lvl="0">
              <a:defRPr/>
            </a:pPr>
            <a:r>
              <a:rPr lang="en-US" sz="2400" b="1" dirty="0" err="1">
                <a:solidFill>
                  <a:srgbClr val="4472C4">
                    <a:lumMod val="50000"/>
                  </a:srgbClr>
                </a:solidFill>
              </a:rPr>
              <a:t>Venir</a:t>
            </a:r>
            <a:r>
              <a:rPr lang="en-US" sz="2400" dirty="0">
                <a:solidFill>
                  <a:srgbClr val="4472C4">
                    <a:lumMod val="50000"/>
                  </a:srgbClr>
                </a:solidFill>
              </a:rPr>
              <a:t>, </a:t>
            </a:r>
            <a:r>
              <a:rPr lang="en-US" sz="2400" b="1" dirty="0" err="1">
                <a:solidFill>
                  <a:srgbClr val="4472C4">
                    <a:lumMod val="50000"/>
                  </a:srgbClr>
                </a:solidFill>
              </a:rPr>
              <a:t>devenir</a:t>
            </a:r>
            <a:r>
              <a:rPr lang="en-US" sz="2400" dirty="0">
                <a:solidFill>
                  <a:srgbClr val="4472C4">
                    <a:lumMod val="50000"/>
                  </a:srgbClr>
                </a:solidFill>
              </a:rPr>
              <a:t> and </a:t>
            </a:r>
            <a:r>
              <a:rPr lang="en-US" sz="2400" b="1" dirty="0" err="1">
                <a:solidFill>
                  <a:srgbClr val="4472C4">
                    <a:lumMod val="50000"/>
                  </a:srgbClr>
                </a:solidFill>
              </a:rPr>
              <a:t>revenir</a:t>
            </a:r>
            <a:r>
              <a:rPr lang="en-US" sz="2400" i="1" dirty="0">
                <a:solidFill>
                  <a:srgbClr val="4472C4">
                    <a:lumMod val="50000"/>
                  </a:srgbClr>
                </a:solidFill>
              </a:rPr>
              <a:t> </a:t>
            </a:r>
            <a:r>
              <a:rPr lang="en-US" sz="2400" dirty="0">
                <a:solidFill>
                  <a:srgbClr val="4472C4">
                    <a:lumMod val="50000"/>
                  </a:srgbClr>
                </a:solidFill>
              </a:rPr>
              <a:t>also use these endings (with a stem change): </a:t>
            </a:r>
          </a:p>
        </p:txBody>
      </p:sp>
      <p:sp>
        <p:nvSpPr>
          <p:cNvPr id="35" name="TextBox 34">
            <a:extLst>
              <a:ext uri="{FF2B5EF4-FFF2-40B4-BE49-F238E27FC236}">
                <a16:creationId xmlns:a16="http://schemas.microsoft.com/office/drawing/2014/main" id="{5600336D-CD10-4720-B9BB-D9638C0B7D1F}"/>
              </a:ext>
            </a:extLst>
          </p:cNvPr>
          <p:cNvSpPr txBox="1"/>
          <p:nvPr/>
        </p:nvSpPr>
        <p:spPr>
          <a:xfrm>
            <a:off x="730246" y="1896064"/>
            <a:ext cx="1122422"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36" name="TextBox 35">
            <a:extLst>
              <a:ext uri="{FF2B5EF4-FFF2-40B4-BE49-F238E27FC236}">
                <a16:creationId xmlns:a16="http://schemas.microsoft.com/office/drawing/2014/main" id="{69F78FA5-58F4-47D8-8BDD-9487B9C3D2B5}"/>
              </a:ext>
            </a:extLst>
          </p:cNvPr>
          <p:cNvSpPr txBox="1"/>
          <p:nvPr/>
        </p:nvSpPr>
        <p:spPr>
          <a:xfrm>
            <a:off x="730245" y="2357728"/>
            <a:ext cx="1122422"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37" name="TextBox 36">
            <a:extLst>
              <a:ext uri="{FF2B5EF4-FFF2-40B4-BE49-F238E27FC236}">
                <a16:creationId xmlns:a16="http://schemas.microsoft.com/office/drawing/2014/main" id="{929E5B82-D164-44E2-AA68-685D22E5953C}"/>
              </a:ext>
            </a:extLst>
          </p:cNvPr>
          <p:cNvSpPr txBox="1"/>
          <p:nvPr/>
        </p:nvSpPr>
        <p:spPr>
          <a:xfrm>
            <a:off x="872025" y="2819390"/>
            <a:ext cx="978152"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79" name="TextBox 78">
            <a:extLst>
              <a:ext uri="{FF2B5EF4-FFF2-40B4-BE49-F238E27FC236}">
                <a16:creationId xmlns:a16="http://schemas.microsoft.com/office/drawing/2014/main" id="{4B1F244C-8BD3-49F4-9C82-D6DFF4A70F67}"/>
              </a:ext>
            </a:extLst>
          </p:cNvPr>
          <p:cNvSpPr txBox="1"/>
          <p:nvPr/>
        </p:nvSpPr>
        <p:spPr>
          <a:xfrm>
            <a:off x="545012" y="3281056"/>
            <a:ext cx="1305165"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80" name="TextBox 79">
            <a:extLst>
              <a:ext uri="{FF2B5EF4-FFF2-40B4-BE49-F238E27FC236}">
                <a16:creationId xmlns:a16="http://schemas.microsoft.com/office/drawing/2014/main" id="{A2713234-F243-41BC-A019-8E57C16CEE46}"/>
              </a:ext>
            </a:extLst>
          </p:cNvPr>
          <p:cNvSpPr txBox="1"/>
          <p:nvPr/>
        </p:nvSpPr>
        <p:spPr>
          <a:xfrm>
            <a:off x="1850177" y="1889671"/>
            <a:ext cx="2879314" cy="400110"/>
          </a:xfrm>
          <a:prstGeom prst="rect">
            <a:avLst/>
          </a:prstGeom>
          <a:noFill/>
        </p:spPr>
        <p:txBody>
          <a:bodyPr wrap="none" rtlCol="0">
            <a:spAutoFit/>
          </a:bodyPr>
          <a:lstStyle/>
          <a:p>
            <a:r>
              <a:rPr lang="en-GB" sz="2000" i="1" dirty="0">
                <a:solidFill>
                  <a:schemeClr val="accent5">
                    <a:lumMod val="50000"/>
                  </a:schemeClr>
                </a:solidFill>
              </a:rPr>
              <a:t>I come / I am coming</a:t>
            </a:r>
            <a:endParaRPr lang="en-GB" sz="2000" i="1" dirty="0">
              <a:solidFill>
                <a:srgbClr val="E65D00"/>
              </a:solidFill>
            </a:endParaRPr>
          </a:p>
        </p:txBody>
      </p:sp>
      <p:sp>
        <p:nvSpPr>
          <p:cNvPr id="81" name="TextBox 80">
            <a:extLst>
              <a:ext uri="{FF2B5EF4-FFF2-40B4-BE49-F238E27FC236}">
                <a16:creationId xmlns:a16="http://schemas.microsoft.com/office/drawing/2014/main" id="{255B12AD-11FB-476E-B969-7769A06CDD5E}"/>
              </a:ext>
            </a:extLst>
          </p:cNvPr>
          <p:cNvSpPr txBox="1"/>
          <p:nvPr/>
        </p:nvSpPr>
        <p:spPr>
          <a:xfrm>
            <a:off x="1851780" y="2351336"/>
            <a:ext cx="3690434" cy="400110"/>
          </a:xfrm>
          <a:prstGeom prst="rect">
            <a:avLst/>
          </a:prstGeom>
          <a:noFill/>
        </p:spPr>
        <p:txBody>
          <a:bodyPr wrap="none" rtlCol="0">
            <a:spAutoFit/>
          </a:bodyPr>
          <a:lstStyle/>
          <a:p>
            <a:r>
              <a:rPr lang="en-GB" sz="2000" i="1" dirty="0">
                <a:solidFill>
                  <a:schemeClr val="accent5">
                    <a:lumMod val="50000"/>
                  </a:schemeClr>
                </a:solidFill>
              </a:rPr>
              <a:t>you come / you are coming</a:t>
            </a:r>
            <a:endParaRPr lang="en-GB" sz="2000" i="1" dirty="0">
              <a:solidFill>
                <a:srgbClr val="E65D00"/>
              </a:solidFill>
            </a:endParaRPr>
          </a:p>
        </p:txBody>
      </p:sp>
      <p:sp>
        <p:nvSpPr>
          <p:cNvPr id="82" name="TextBox 81">
            <a:extLst>
              <a:ext uri="{FF2B5EF4-FFF2-40B4-BE49-F238E27FC236}">
                <a16:creationId xmlns:a16="http://schemas.microsoft.com/office/drawing/2014/main" id="{AA69BB31-6F84-4CC8-8AAF-4D354BB9B39D}"/>
              </a:ext>
            </a:extLst>
          </p:cNvPr>
          <p:cNvSpPr txBox="1"/>
          <p:nvPr/>
        </p:nvSpPr>
        <p:spPr>
          <a:xfrm>
            <a:off x="1850177" y="2813001"/>
            <a:ext cx="3175869" cy="400110"/>
          </a:xfrm>
          <a:prstGeom prst="rect">
            <a:avLst/>
          </a:prstGeom>
          <a:noFill/>
        </p:spPr>
        <p:txBody>
          <a:bodyPr wrap="none" rtlCol="0">
            <a:spAutoFit/>
          </a:bodyPr>
          <a:lstStyle/>
          <a:p>
            <a:r>
              <a:rPr lang="en-GB" sz="2000" i="1" dirty="0">
                <a:solidFill>
                  <a:schemeClr val="accent5">
                    <a:lumMod val="50000"/>
                  </a:schemeClr>
                </a:solidFill>
              </a:rPr>
              <a:t>he comes/ he is coming</a:t>
            </a:r>
            <a:endParaRPr lang="en-GB" sz="2000" i="1" dirty="0">
              <a:solidFill>
                <a:srgbClr val="E65D00"/>
              </a:solidFill>
            </a:endParaRPr>
          </a:p>
        </p:txBody>
      </p:sp>
      <p:sp>
        <p:nvSpPr>
          <p:cNvPr id="83" name="TextBox 82">
            <a:extLst>
              <a:ext uri="{FF2B5EF4-FFF2-40B4-BE49-F238E27FC236}">
                <a16:creationId xmlns:a16="http://schemas.microsoft.com/office/drawing/2014/main" id="{22B864E1-9A7D-4BE2-B291-6E65BBF212E5}"/>
              </a:ext>
            </a:extLst>
          </p:cNvPr>
          <p:cNvSpPr txBox="1"/>
          <p:nvPr/>
        </p:nvSpPr>
        <p:spPr>
          <a:xfrm>
            <a:off x="1850177" y="3274665"/>
            <a:ext cx="3445174" cy="400110"/>
          </a:xfrm>
          <a:prstGeom prst="rect">
            <a:avLst/>
          </a:prstGeom>
          <a:noFill/>
        </p:spPr>
        <p:txBody>
          <a:bodyPr wrap="none" rtlCol="0">
            <a:spAutoFit/>
          </a:bodyPr>
          <a:lstStyle/>
          <a:p>
            <a:r>
              <a:rPr lang="en-GB" sz="2000" i="1" dirty="0">
                <a:solidFill>
                  <a:schemeClr val="accent5">
                    <a:lumMod val="50000"/>
                  </a:schemeClr>
                </a:solidFill>
              </a:rPr>
              <a:t>she comes / she is coming</a:t>
            </a:r>
            <a:endParaRPr lang="en-GB" sz="2000" i="1" dirty="0">
              <a:solidFill>
                <a:srgbClr val="E65D00"/>
              </a:solidFill>
            </a:endParaRPr>
          </a:p>
        </p:txBody>
      </p:sp>
      <p:sp>
        <p:nvSpPr>
          <p:cNvPr id="87" name="TextBox 86">
            <a:extLst>
              <a:ext uri="{FF2B5EF4-FFF2-40B4-BE49-F238E27FC236}">
                <a16:creationId xmlns:a16="http://schemas.microsoft.com/office/drawing/2014/main" id="{58E8181D-7E2A-4EF3-8268-372316AB634F}"/>
              </a:ext>
            </a:extLst>
          </p:cNvPr>
          <p:cNvSpPr txBox="1"/>
          <p:nvPr/>
        </p:nvSpPr>
        <p:spPr>
          <a:xfrm>
            <a:off x="6278151" y="1899463"/>
            <a:ext cx="1455848"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rgbClr val="E65D00"/>
                </a:solidFill>
              </a:rPr>
              <a:t>de</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88" name="TextBox 87">
            <a:extLst>
              <a:ext uri="{FF2B5EF4-FFF2-40B4-BE49-F238E27FC236}">
                <a16:creationId xmlns:a16="http://schemas.microsoft.com/office/drawing/2014/main" id="{40E1BB9D-7EEC-413E-9A89-7C8BA2F0B43A}"/>
              </a:ext>
            </a:extLst>
          </p:cNvPr>
          <p:cNvSpPr txBox="1"/>
          <p:nvPr/>
        </p:nvSpPr>
        <p:spPr>
          <a:xfrm>
            <a:off x="6278150" y="2361129"/>
            <a:ext cx="1455848"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rgbClr val="E65D00"/>
                </a:solidFill>
              </a:rPr>
              <a:t>de</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89" name="TextBox 88">
            <a:extLst>
              <a:ext uri="{FF2B5EF4-FFF2-40B4-BE49-F238E27FC236}">
                <a16:creationId xmlns:a16="http://schemas.microsoft.com/office/drawing/2014/main" id="{D2D64A83-2621-43D9-AE67-0C7C24BEBC22}"/>
              </a:ext>
            </a:extLst>
          </p:cNvPr>
          <p:cNvSpPr txBox="1"/>
          <p:nvPr/>
        </p:nvSpPr>
        <p:spPr>
          <a:xfrm>
            <a:off x="6422420" y="2822788"/>
            <a:ext cx="1311578"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rgbClr val="E65D00"/>
                </a:solidFill>
              </a:rPr>
              <a:t>de</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91" name="TextBox 90">
            <a:extLst>
              <a:ext uri="{FF2B5EF4-FFF2-40B4-BE49-F238E27FC236}">
                <a16:creationId xmlns:a16="http://schemas.microsoft.com/office/drawing/2014/main" id="{2488FA43-FC86-4CCE-8BD1-F1B1A78A8325}"/>
              </a:ext>
            </a:extLst>
          </p:cNvPr>
          <p:cNvSpPr txBox="1"/>
          <p:nvPr/>
        </p:nvSpPr>
        <p:spPr>
          <a:xfrm>
            <a:off x="6096000" y="3284454"/>
            <a:ext cx="1638590"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rgbClr val="E65D00"/>
                </a:solidFill>
              </a:rPr>
              <a:t>de</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92" name="TextBox 91">
            <a:extLst>
              <a:ext uri="{FF2B5EF4-FFF2-40B4-BE49-F238E27FC236}">
                <a16:creationId xmlns:a16="http://schemas.microsoft.com/office/drawing/2014/main" id="{AF5D1305-7E98-4C68-9C66-D33FAAD68795}"/>
              </a:ext>
            </a:extLst>
          </p:cNvPr>
          <p:cNvSpPr txBox="1"/>
          <p:nvPr/>
        </p:nvSpPr>
        <p:spPr>
          <a:xfrm>
            <a:off x="7733998" y="1899460"/>
            <a:ext cx="3562194" cy="400110"/>
          </a:xfrm>
          <a:prstGeom prst="rect">
            <a:avLst/>
          </a:prstGeom>
          <a:noFill/>
        </p:spPr>
        <p:txBody>
          <a:bodyPr wrap="none" rtlCol="0">
            <a:spAutoFit/>
          </a:bodyPr>
          <a:lstStyle/>
          <a:p>
            <a:r>
              <a:rPr lang="en-GB" sz="2000" i="1" dirty="0">
                <a:solidFill>
                  <a:schemeClr val="accent5">
                    <a:lumMod val="50000"/>
                  </a:schemeClr>
                </a:solidFill>
              </a:rPr>
              <a:t>I become / I am becoming</a:t>
            </a:r>
            <a:endParaRPr lang="en-GB" sz="2000" i="1" dirty="0">
              <a:solidFill>
                <a:srgbClr val="E65D00"/>
              </a:solidFill>
            </a:endParaRPr>
          </a:p>
        </p:txBody>
      </p:sp>
      <p:sp>
        <p:nvSpPr>
          <p:cNvPr id="93" name="TextBox 92">
            <a:extLst>
              <a:ext uri="{FF2B5EF4-FFF2-40B4-BE49-F238E27FC236}">
                <a16:creationId xmlns:a16="http://schemas.microsoft.com/office/drawing/2014/main" id="{97F58D1A-6D62-47F6-9708-CD427B0DFAB1}"/>
              </a:ext>
            </a:extLst>
          </p:cNvPr>
          <p:cNvSpPr txBox="1"/>
          <p:nvPr/>
        </p:nvSpPr>
        <p:spPr>
          <a:xfrm>
            <a:off x="7735601" y="2361125"/>
            <a:ext cx="4373313" cy="400110"/>
          </a:xfrm>
          <a:prstGeom prst="rect">
            <a:avLst/>
          </a:prstGeom>
          <a:noFill/>
        </p:spPr>
        <p:txBody>
          <a:bodyPr wrap="none" rtlCol="0">
            <a:spAutoFit/>
          </a:bodyPr>
          <a:lstStyle/>
          <a:p>
            <a:r>
              <a:rPr lang="en-GB" sz="2000" i="1" dirty="0">
                <a:solidFill>
                  <a:schemeClr val="accent5">
                    <a:lumMod val="50000"/>
                  </a:schemeClr>
                </a:solidFill>
              </a:rPr>
              <a:t>you become / you are becoming</a:t>
            </a:r>
            <a:endParaRPr lang="en-GB" sz="2000" i="1" dirty="0">
              <a:solidFill>
                <a:srgbClr val="E65D00"/>
              </a:solidFill>
            </a:endParaRPr>
          </a:p>
        </p:txBody>
      </p:sp>
      <p:sp>
        <p:nvSpPr>
          <p:cNvPr id="94" name="TextBox 93">
            <a:extLst>
              <a:ext uri="{FF2B5EF4-FFF2-40B4-BE49-F238E27FC236}">
                <a16:creationId xmlns:a16="http://schemas.microsoft.com/office/drawing/2014/main" id="{F334B830-241B-4B07-A8C0-894118250533}"/>
              </a:ext>
            </a:extLst>
          </p:cNvPr>
          <p:cNvSpPr txBox="1"/>
          <p:nvPr/>
        </p:nvSpPr>
        <p:spPr>
          <a:xfrm>
            <a:off x="7733998" y="2822790"/>
            <a:ext cx="3929281" cy="400110"/>
          </a:xfrm>
          <a:prstGeom prst="rect">
            <a:avLst/>
          </a:prstGeom>
          <a:noFill/>
        </p:spPr>
        <p:txBody>
          <a:bodyPr wrap="none" rtlCol="0">
            <a:spAutoFit/>
          </a:bodyPr>
          <a:lstStyle/>
          <a:p>
            <a:r>
              <a:rPr lang="en-GB" sz="2000" i="1" dirty="0">
                <a:solidFill>
                  <a:schemeClr val="accent5">
                    <a:lumMod val="50000"/>
                  </a:schemeClr>
                </a:solidFill>
              </a:rPr>
              <a:t>he becomes / he is becoming</a:t>
            </a:r>
            <a:endParaRPr lang="en-GB" sz="2000" i="1" dirty="0">
              <a:solidFill>
                <a:srgbClr val="E65D00"/>
              </a:solidFill>
            </a:endParaRPr>
          </a:p>
        </p:txBody>
      </p:sp>
      <p:sp>
        <p:nvSpPr>
          <p:cNvPr id="95" name="TextBox 94">
            <a:extLst>
              <a:ext uri="{FF2B5EF4-FFF2-40B4-BE49-F238E27FC236}">
                <a16:creationId xmlns:a16="http://schemas.microsoft.com/office/drawing/2014/main" id="{56EA2EC2-5D34-4AE7-96DC-EC5C3D3DAFB6}"/>
              </a:ext>
            </a:extLst>
          </p:cNvPr>
          <p:cNvSpPr txBox="1"/>
          <p:nvPr/>
        </p:nvSpPr>
        <p:spPr>
          <a:xfrm>
            <a:off x="7733998" y="3284454"/>
            <a:ext cx="4128053" cy="400110"/>
          </a:xfrm>
          <a:prstGeom prst="rect">
            <a:avLst/>
          </a:prstGeom>
          <a:noFill/>
        </p:spPr>
        <p:txBody>
          <a:bodyPr wrap="none" rtlCol="0">
            <a:spAutoFit/>
          </a:bodyPr>
          <a:lstStyle/>
          <a:p>
            <a:r>
              <a:rPr lang="en-GB" sz="2000" i="1" dirty="0">
                <a:solidFill>
                  <a:schemeClr val="accent5">
                    <a:lumMod val="50000"/>
                  </a:schemeClr>
                </a:solidFill>
              </a:rPr>
              <a:t>she becomes / she is becoming</a:t>
            </a:r>
            <a:endParaRPr lang="en-GB" sz="2000" i="1" dirty="0">
              <a:solidFill>
                <a:srgbClr val="E65D00"/>
              </a:solidFill>
            </a:endParaRPr>
          </a:p>
        </p:txBody>
      </p:sp>
      <p:sp>
        <p:nvSpPr>
          <p:cNvPr id="99" name="TextBox 98">
            <a:extLst>
              <a:ext uri="{FF2B5EF4-FFF2-40B4-BE49-F238E27FC236}">
                <a16:creationId xmlns:a16="http://schemas.microsoft.com/office/drawing/2014/main" id="{42267284-45E9-4997-9180-404A6CA8AE3D}"/>
              </a:ext>
            </a:extLst>
          </p:cNvPr>
          <p:cNvSpPr txBox="1"/>
          <p:nvPr/>
        </p:nvSpPr>
        <p:spPr>
          <a:xfrm>
            <a:off x="461667" y="4177006"/>
            <a:ext cx="1367682"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rgbClr val="E65D00"/>
                </a:solidFill>
              </a:rPr>
              <a:t>re</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100" name="TextBox 99">
            <a:extLst>
              <a:ext uri="{FF2B5EF4-FFF2-40B4-BE49-F238E27FC236}">
                <a16:creationId xmlns:a16="http://schemas.microsoft.com/office/drawing/2014/main" id="{1629B852-E99F-4FED-984D-9B1CB5DA4A85}"/>
              </a:ext>
            </a:extLst>
          </p:cNvPr>
          <p:cNvSpPr txBox="1"/>
          <p:nvPr/>
        </p:nvSpPr>
        <p:spPr>
          <a:xfrm>
            <a:off x="461666" y="4638672"/>
            <a:ext cx="1367682"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rgbClr val="E65D00"/>
                </a:solidFill>
              </a:rPr>
              <a:t>re</a:t>
            </a:r>
            <a:r>
              <a:rPr lang="en-GB" sz="2000" b="1" dirty="0" err="1">
                <a:solidFill>
                  <a:schemeClr val="accent5">
                    <a:lumMod val="50000"/>
                  </a:schemeClr>
                </a:solidFill>
              </a:rPr>
              <a:t>vien</a:t>
            </a:r>
            <a:r>
              <a:rPr lang="en-GB" sz="2000" b="1" dirty="0" err="1">
                <a:solidFill>
                  <a:srgbClr val="E65D00"/>
                </a:solidFill>
              </a:rPr>
              <a:t>s</a:t>
            </a:r>
            <a:endParaRPr lang="en-GB" sz="2000" b="1" dirty="0">
              <a:solidFill>
                <a:srgbClr val="E65D00"/>
              </a:solidFill>
            </a:endParaRPr>
          </a:p>
        </p:txBody>
      </p:sp>
      <p:sp>
        <p:nvSpPr>
          <p:cNvPr id="101" name="TextBox 100">
            <a:extLst>
              <a:ext uri="{FF2B5EF4-FFF2-40B4-BE49-F238E27FC236}">
                <a16:creationId xmlns:a16="http://schemas.microsoft.com/office/drawing/2014/main" id="{83E274D3-A111-4664-8B84-EF0503E391A7}"/>
              </a:ext>
            </a:extLst>
          </p:cNvPr>
          <p:cNvSpPr txBox="1"/>
          <p:nvPr/>
        </p:nvSpPr>
        <p:spPr>
          <a:xfrm>
            <a:off x="605936" y="5100335"/>
            <a:ext cx="1223412"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rgbClr val="E65D00"/>
                </a:solidFill>
              </a:rPr>
              <a:t>re</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103" name="TextBox 102">
            <a:extLst>
              <a:ext uri="{FF2B5EF4-FFF2-40B4-BE49-F238E27FC236}">
                <a16:creationId xmlns:a16="http://schemas.microsoft.com/office/drawing/2014/main" id="{B906F09B-14C9-414D-BBD9-967F32F1B605}"/>
              </a:ext>
            </a:extLst>
          </p:cNvPr>
          <p:cNvSpPr txBox="1"/>
          <p:nvPr/>
        </p:nvSpPr>
        <p:spPr>
          <a:xfrm>
            <a:off x="278924" y="5561999"/>
            <a:ext cx="1550424"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rgbClr val="E65D00"/>
                </a:solidFill>
              </a:rPr>
              <a:t>re</a:t>
            </a:r>
            <a:r>
              <a:rPr lang="en-GB" sz="2000" b="1" dirty="0" err="1">
                <a:solidFill>
                  <a:schemeClr val="accent5">
                    <a:lumMod val="50000"/>
                  </a:schemeClr>
                </a:solidFill>
              </a:rPr>
              <a:t>vien</a:t>
            </a:r>
            <a:r>
              <a:rPr lang="en-GB" sz="2000" b="1" dirty="0" err="1">
                <a:solidFill>
                  <a:srgbClr val="EE6000"/>
                </a:solidFill>
              </a:rPr>
              <a:t>t</a:t>
            </a:r>
            <a:endParaRPr lang="en-GB" sz="2000" b="1" dirty="0">
              <a:solidFill>
                <a:srgbClr val="EE6000"/>
              </a:solidFill>
            </a:endParaRPr>
          </a:p>
        </p:txBody>
      </p:sp>
      <p:sp>
        <p:nvSpPr>
          <p:cNvPr id="104" name="TextBox 103">
            <a:extLst>
              <a:ext uri="{FF2B5EF4-FFF2-40B4-BE49-F238E27FC236}">
                <a16:creationId xmlns:a16="http://schemas.microsoft.com/office/drawing/2014/main" id="{40583560-C47E-4EB4-9951-6802EB1B5997}"/>
              </a:ext>
            </a:extLst>
          </p:cNvPr>
          <p:cNvSpPr txBox="1"/>
          <p:nvPr/>
        </p:nvSpPr>
        <p:spPr>
          <a:xfrm>
            <a:off x="1886833" y="4177006"/>
            <a:ext cx="4309193" cy="400110"/>
          </a:xfrm>
          <a:prstGeom prst="rect">
            <a:avLst/>
          </a:prstGeom>
          <a:noFill/>
        </p:spPr>
        <p:txBody>
          <a:bodyPr wrap="none" rtlCol="0">
            <a:spAutoFit/>
          </a:bodyPr>
          <a:lstStyle/>
          <a:p>
            <a:r>
              <a:rPr lang="en-GB" sz="2000" i="1" dirty="0">
                <a:solidFill>
                  <a:schemeClr val="accent5">
                    <a:lumMod val="50000"/>
                  </a:schemeClr>
                </a:solidFill>
              </a:rPr>
              <a:t>I come back / I am coming back</a:t>
            </a:r>
            <a:endParaRPr lang="en-GB" sz="2000" i="1" dirty="0">
              <a:solidFill>
                <a:srgbClr val="E65D00"/>
              </a:solidFill>
            </a:endParaRPr>
          </a:p>
        </p:txBody>
      </p:sp>
      <p:sp>
        <p:nvSpPr>
          <p:cNvPr id="105" name="TextBox 104">
            <a:extLst>
              <a:ext uri="{FF2B5EF4-FFF2-40B4-BE49-F238E27FC236}">
                <a16:creationId xmlns:a16="http://schemas.microsoft.com/office/drawing/2014/main" id="{095D937F-E8E4-428F-BCE8-ABF8F29D4A25}"/>
              </a:ext>
            </a:extLst>
          </p:cNvPr>
          <p:cNvSpPr txBox="1"/>
          <p:nvPr/>
        </p:nvSpPr>
        <p:spPr>
          <a:xfrm>
            <a:off x="1888436" y="4638671"/>
            <a:ext cx="5120312" cy="400110"/>
          </a:xfrm>
          <a:prstGeom prst="rect">
            <a:avLst/>
          </a:prstGeom>
          <a:noFill/>
        </p:spPr>
        <p:txBody>
          <a:bodyPr wrap="none" rtlCol="0">
            <a:spAutoFit/>
          </a:bodyPr>
          <a:lstStyle/>
          <a:p>
            <a:r>
              <a:rPr lang="en-GB" sz="2000" i="1" dirty="0">
                <a:solidFill>
                  <a:schemeClr val="accent5">
                    <a:lumMod val="50000"/>
                  </a:schemeClr>
                </a:solidFill>
              </a:rPr>
              <a:t>you come back / you are coming back</a:t>
            </a:r>
            <a:endParaRPr lang="en-GB" sz="2000" i="1" dirty="0">
              <a:solidFill>
                <a:srgbClr val="E65D00"/>
              </a:solidFill>
            </a:endParaRPr>
          </a:p>
        </p:txBody>
      </p:sp>
      <p:sp>
        <p:nvSpPr>
          <p:cNvPr id="106" name="TextBox 105">
            <a:extLst>
              <a:ext uri="{FF2B5EF4-FFF2-40B4-BE49-F238E27FC236}">
                <a16:creationId xmlns:a16="http://schemas.microsoft.com/office/drawing/2014/main" id="{3DC67AA2-FB3D-4D98-B01B-5CF48036E23B}"/>
              </a:ext>
            </a:extLst>
          </p:cNvPr>
          <p:cNvSpPr txBox="1"/>
          <p:nvPr/>
        </p:nvSpPr>
        <p:spPr>
          <a:xfrm>
            <a:off x="1886833" y="5100336"/>
            <a:ext cx="4676280" cy="400110"/>
          </a:xfrm>
          <a:prstGeom prst="rect">
            <a:avLst/>
          </a:prstGeom>
          <a:noFill/>
        </p:spPr>
        <p:txBody>
          <a:bodyPr wrap="none" rtlCol="0">
            <a:spAutoFit/>
          </a:bodyPr>
          <a:lstStyle/>
          <a:p>
            <a:r>
              <a:rPr lang="en-GB" sz="2000" i="1" dirty="0">
                <a:solidFill>
                  <a:schemeClr val="accent5">
                    <a:lumMod val="50000"/>
                  </a:schemeClr>
                </a:solidFill>
              </a:rPr>
              <a:t>he comes back / he is coming back</a:t>
            </a:r>
            <a:endParaRPr lang="en-GB" sz="2000" i="1" dirty="0">
              <a:solidFill>
                <a:srgbClr val="E65D00"/>
              </a:solidFill>
            </a:endParaRPr>
          </a:p>
        </p:txBody>
      </p:sp>
      <p:sp>
        <p:nvSpPr>
          <p:cNvPr id="107" name="TextBox 106">
            <a:extLst>
              <a:ext uri="{FF2B5EF4-FFF2-40B4-BE49-F238E27FC236}">
                <a16:creationId xmlns:a16="http://schemas.microsoft.com/office/drawing/2014/main" id="{A85DFD56-BB5B-4D5E-9E80-69B65CDF5BC8}"/>
              </a:ext>
            </a:extLst>
          </p:cNvPr>
          <p:cNvSpPr txBox="1"/>
          <p:nvPr/>
        </p:nvSpPr>
        <p:spPr>
          <a:xfrm>
            <a:off x="1886833" y="5562000"/>
            <a:ext cx="4875053" cy="400110"/>
          </a:xfrm>
          <a:prstGeom prst="rect">
            <a:avLst/>
          </a:prstGeom>
          <a:noFill/>
        </p:spPr>
        <p:txBody>
          <a:bodyPr wrap="none" rtlCol="0">
            <a:spAutoFit/>
          </a:bodyPr>
          <a:lstStyle/>
          <a:p>
            <a:r>
              <a:rPr lang="en-GB" sz="2000" i="1" dirty="0">
                <a:solidFill>
                  <a:schemeClr val="accent5">
                    <a:lumMod val="50000"/>
                  </a:schemeClr>
                </a:solidFill>
              </a:rPr>
              <a:t>she comes back / she is coming back</a:t>
            </a:r>
            <a:endParaRPr lang="en-GB" sz="2000" i="1" dirty="0">
              <a:solidFill>
                <a:srgbClr val="E65D00"/>
              </a:solidFill>
            </a:endParaRPr>
          </a:p>
        </p:txBody>
      </p:sp>
      <p:cxnSp>
        <p:nvCxnSpPr>
          <p:cNvPr id="5" name="Straight Connector 4">
            <a:extLst>
              <a:ext uri="{FF2B5EF4-FFF2-40B4-BE49-F238E27FC236}">
                <a16:creationId xmlns:a16="http://schemas.microsoft.com/office/drawing/2014/main" id="{6CEB026F-1329-47A2-A359-BD12FD581FE5}"/>
              </a:ext>
            </a:extLst>
          </p:cNvPr>
          <p:cNvCxnSpPr>
            <a:cxnSpLocks/>
          </p:cNvCxnSpPr>
          <p:nvPr/>
        </p:nvCxnSpPr>
        <p:spPr>
          <a:xfrm>
            <a:off x="1291457"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A75C93-D48B-4F5F-96E0-E861DD21F801}"/>
              </a:ext>
            </a:extLst>
          </p:cNvPr>
          <p:cNvCxnSpPr>
            <a:cxnSpLocks/>
          </p:cNvCxnSpPr>
          <p:nvPr/>
        </p:nvCxnSpPr>
        <p:spPr>
          <a:xfrm>
            <a:off x="1300425" y="271751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C124FB2-F8C1-4E81-A45D-CF7C50788BC9}"/>
              </a:ext>
            </a:extLst>
          </p:cNvPr>
          <p:cNvCxnSpPr>
            <a:cxnSpLocks/>
          </p:cNvCxnSpPr>
          <p:nvPr/>
        </p:nvCxnSpPr>
        <p:spPr>
          <a:xfrm>
            <a:off x="1309386"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28D6E46-8329-4214-A63D-6AC823560FDA}"/>
              </a:ext>
            </a:extLst>
          </p:cNvPr>
          <p:cNvCxnSpPr>
            <a:cxnSpLocks/>
          </p:cNvCxnSpPr>
          <p:nvPr/>
        </p:nvCxnSpPr>
        <p:spPr>
          <a:xfrm>
            <a:off x="1327315" y="364088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BCEC488-739B-464E-A3BD-71B7E62C33AD}"/>
              </a:ext>
            </a:extLst>
          </p:cNvPr>
          <p:cNvCxnSpPr>
            <a:cxnSpLocks/>
          </p:cNvCxnSpPr>
          <p:nvPr/>
        </p:nvCxnSpPr>
        <p:spPr>
          <a:xfrm>
            <a:off x="7208166" y="2260316"/>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0D1BD5B-6BBB-4F3F-AE10-8075CE8F15D8}"/>
              </a:ext>
            </a:extLst>
          </p:cNvPr>
          <p:cNvCxnSpPr>
            <a:cxnSpLocks/>
          </p:cNvCxnSpPr>
          <p:nvPr/>
        </p:nvCxnSpPr>
        <p:spPr>
          <a:xfrm>
            <a:off x="7190231" y="2726473"/>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D1B6F8C-B735-44A0-B18B-CBC6E66175D4}"/>
              </a:ext>
            </a:extLst>
          </p:cNvPr>
          <p:cNvCxnSpPr>
            <a:cxnSpLocks/>
          </p:cNvCxnSpPr>
          <p:nvPr/>
        </p:nvCxnSpPr>
        <p:spPr>
          <a:xfrm>
            <a:off x="7226094" y="3192640"/>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815FE4-87DD-4FCE-B48F-0054A7247A9F}"/>
              </a:ext>
            </a:extLst>
          </p:cNvPr>
          <p:cNvCxnSpPr>
            <a:cxnSpLocks/>
          </p:cNvCxnSpPr>
          <p:nvPr/>
        </p:nvCxnSpPr>
        <p:spPr>
          <a:xfrm>
            <a:off x="7226084" y="3658802"/>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B3612B-4B9E-4F71-A041-68F9AB659D29}"/>
              </a:ext>
            </a:extLst>
          </p:cNvPr>
          <p:cNvCxnSpPr>
            <a:cxnSpLocks/>
          </p:cNvCxnSpPr>
          <p:nvPr/>
        </p:nvCxnSpPr>
        <p:spPr>
          <a:xfrm>
            <a:off x="1291457" y="4537354"/>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456971-15EC-4B73-9D84-1ABDFA66919E}"/>
              </a:ext>
            </a:extLst>
          </p:cNvPr>
          <p:cNvCxnSpPr>
            <a:cxnSpLocks/>
          </p:cNvCxnSpPr>
          <p:nvPr/>
        </p:nvCxnSpPr>
        <p:spPr>
          <a:xfrm>
            <a:off x="1291457" y="500351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9339B66-A9FC-407D-8371-7AA56EDCB924}"/>
              </a:ext>
            </a:extLst>
          </p:cNvPr>
          <p:cNvCxnSpPr>
            <a:cxnSpLocks/>
          </p:cNvCxnSpPr>
          <p:nvPr/>
        </p:nvCxnSpPr>
        <p:spPr>
          <a:xfrm>
            <a:off x="1309386" y="5469677"/>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C7069A5-4103-4917-A084-6A4B571D0A95}"/>
              </a:ext>
            </a:extLst>
          </p:cNvPr>
          <p:cNvCxnSpPr>
            <a:cxnSpLocks/>
          </p:cNvCxnSpPr>
          <p:nvPr/>
        </p:nvCxnSpPr>
        <p:spPr>
          <a:xfrm>
            <a:off x="1309386" y="5935835"/>
            <a:ext cx="151863"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FC6CBEB-C2D2-489E-8BC3-646831237DC1}"/>
              </a:ext>
            </a:extLst>
          </p:cNvPr>
          <p:cNvSpPr txBox="1"/>
          <p:nvPr/>
        </p:nvSpPr>
        <p:spPr>
          <a:xfrm>
            <a:off x="7698731" y="4135192"/>
            <a:ext cx="3999813" cy="1736646"/>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algn="ctr"/>
            <a:r>
              <a:rPr lang="en-GB" sz="2400" dirty="0">
                <a:solidFill>
                  <a:schemeClr val="bg1"/>
                </a:solidFill>
              </a:rPr>
              <a:t>The only difference between these three verbs is the addition of a </a:t>
            </a:r>
            <a:r>
              <a:rPr lang="en-GB" sz="2400" b="1" dirty="0">
                <a:solidFill>
                  <a:schemeClr val="bg1"/>
                </a:solidFill>
              </a:rPr>
              <a:t>prefix</a:t>
            </a:r>
            <a:r>
              <a:rPr lang="en-GB" sz="2400" dirty="0">
                <a:solidFill>
                  <a:schemeClr val="bg1"/>
                </a:solidFill>
              </a:rPr>
              <a:t> (</a:t>
            </a:r>
            <a:r>
              <a:rPr lang="en-GB" sz="2400" b="1" dirty="0">
                <a:solidFill>
                  <a:schemeClr val="bg1"/>
                </a:solidFill>
              </a:rPr>
              <a:t>de-</a:t>
            </a:r>
            <a:r>
              <a:rPr lang="en-GB" sz="2400" dirty="0">
                <a:solidFill>
                  <a:schemeClr val="bg1"/>
                </a:solidFill>
              </a:rPr>
              <a:t> or </a:t>
            </a:r>
            <a:r>
              <a:rPr lang="en-GB" sz="2400" b="1" dirty="0">
                <a:solidFill>
                  <a:schemeClr val="bg1"/>
                </a:solidFill>
              </a:rPr>
              <a:t>re-</a:t>
            </a:r>
            <a:r>
              <a:rPr lang="en-GB" sz="2400" dirty="0">
                <a:solidFill>
                  <a:schemeClr val="bg1"/>
                </a:solidFill>
              </a:rPr>
              <a:t>).</a:t>
            </a:r>
            <a:endParaRPr lang="en-GB" sz="2400" b="1" dirty="0">
              <a:solidFill>
                <a:schemeClr val="bg1"/>
              </a:solidFill>
            </a:endParaRPr>
          </a:p>
        </p:txBody>
      </p:sp>
    </p:spTree>
    <p:extLst>
      <p:ext uri="{BB962C8B-B14F-4D97-AF65-F5344CB8AC3E}">
        <p14:creationId xmlns:p14="http://schemas.microsoft.com/office/powerpoint/2010/main" val="70447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9" grpId="0"/>
      <p:bldP spid="91" grpId="0"/>
      <p:bldP spid="92" grpId="0"/>
      <p:bldP spid="93" grpId="0"/>
      <p:bldP spid="94" grpId="0"/>
      <p:bldP spid="95" grpId="0"/>
      <p:bldP spid="99" grpId="0"/>
      <p:bldP spid="100" grpId="0"/>
      <p:bldP spid="101" grpId="0"/>
      <p:bldP spid="103" grpId="0"/>
      <p:bldP spid="104" grpId="0"/>
      <p:bldP spid="105" grpId="0"/>
      <p:bldP spid="106" grpId="0"/>
      <p:bldP spid="107"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What is an adverb?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200329"/>
          </a:xfrm>
          <a:prstGeom prst="rect">
            <a:avLst/>
          </a:prstGeom>
          <a:noFill/>
        </p:spPr>
        <p:txBody>
          <a:bodyPr wrap="square" rtlCol="0">
            <a:spAutoFit/>
          </a:bodyPr>
          <a:lstStyle/>
          <a:p>
            <a:pPr lvl="0">
              <a:defRPr/>
            </a:pPr>
            <a:r>
              <a:rPr lang="en-US" sz="2400" dirty="0">
                <a:solidFill>
                  <a:srgbClr val="4472C4">
                    <a:lumMod val="50000"/>
                  </a:srgbClr>
                </a:solidFill>
                <a:latin typeface="Century Gothic" panose="020F0302020204030204"/>
              </a:rPr>
              <a:t>An </a:t>
            </a:r>
            <a:r>
              <a:rPr lang="en-US" sz="2400" b="1" dirty="0">
                <a:solidFill>
                  <a:srgbClr val="4472C4">
                    <a:lumMod val="50000"/>
                  </a:srgbClr>
                </a:solidFill>
                <a:latin typeface="Century Gothic" panose="020F0302020204030204"/>
              </a:rPr>
              <a:t>adverb</a:t>
            </a:r>
            <a:r>
              <a:rPr lang="en-US" sz="2400" dirty="0">
                <a:solidFill>
                  <a:srgbClr val="4472C4">
                    <a:lumMod val="50000"/>
                  </a:srgbClr>
                </a:solidFill>
                <a:latin typeface="Century Gothic" panose="020F0302020204030204"/>
              </a:rPr>
              <a:t> or </a:t>
            </a:r>
            <a:r>
              <a:rPr lang="en-US" sz="2400" b="1" dirty="0">
                <a:solidFill>
                  <a:srgbClr val="4472C4">
                    <a:lumMod val="50000"/>
                  </a:srgbClr>
                </a:solidFill>
                <a:latin typeface="Century Gothic" panose="020F0302020204030204"/>
              </a:rPr>
              <a:t>adverbial phrase </a:t>
            </a:r>
            <a:r>
              <a:rPr lang="en-US" sz="2400" dirty="0">
                <a:solidFill>
                  <a:srgbClr val="4472C4">
                    <a:lumMod val="50000"/>
                  </a:srgbClr>
                </a:solidFill>
                <a:latin typeface="Century Gothic" panose="020F0302020204030204"/>
              </a:rPr>
              <a:t>gives more information about </a:t>
            </a:r>
            <a:r>
              <a:rPr lang="en-US" sz="2400" b="1" dirty="0">
                <a:solidFill>
                  <a:srgbClr val="E65D00"/>
                </a:solidFill>
                <a:latin typeface="Century Gothic" panose="020F0302020204030204"/>
              </a:rPr>
              <a:t>when</a:t>
            </a:r>
            <a:r>
              <a:rPr lang="en-US" sz="2400" dirty="0">
                <a:solidFill>
                  <a:srgbClr val="203864"/>
                </a:solidFill>
                <a:latin typeface="Century Gothic" panose="020F0302020204030204"/>
              </a:rPr>
              <a:t>,</a:t>
            </a:r>
            <a:r>
              <a:rPr lang="en-US" sz="2400" b="1" dirty="0">
                <a:solidFill>
                  <a:srgbClr val="E65D00"/>
                </a:solidFill>
                <a:latin typeface="Century Gothic" panose="020F0302020204030204"/>
              </a:rPr>
              <a:t> </a:t>
            </a:r>
            <a:r>
              <a:rPr lang="en-US" sz="2400" b="1" dirty="0">
                <a:solidFill>
                  <a:srgbClr val="E65D00"/>
                </a:solidFill>
              </a:rPr>
              <a:t>where</a:t>
            </a:r>
            <a:r>
              <a:rPr lang="en-US" sz="2400" dirty="0">
                <a:solidFill>
                  <a:srgbClr val="4472C4">
                    <a:lumMod val="50000"/>
                  </a:srgbClr>
                </a:solidFill>
              </a:rPr>
              <a:t> </a:t>
            </a:r>
            <a:r>
              <a:rPr lang="en-US" sz="2400" b="1" dirty="0">
                <a:solidFill>
                  <a:srgbClr val="E65D00"/>
                </a:solidFill>
              </a:rPr>
              <a:t>how often</a:t>
            </a:r>
            <a:r>
              <a:rPr lang="en-US" sz="2400" dirty="0">
                <a:solidFill>
                  <a:srgbClr val="203864"/>
                </a:solidFill>
              </a:rPr>
              <a:t>,</a:t>
            </a:r>
            <a:r>
              <a:rPr lang="en-US" sz="2400" b="1" dirty="0">
                <a:solidFill>
                  <a:srgbClr val="E65D00"/>
                </a:solidFill>
              </a:rPr>
              <a:t> </a:t>
            </a:r>
            <a:r>
              <a:rPr lang="en-US" sz="2400" dirty="0">
                <a:solidFill>
                  <a:srgbClr val="4472C4">
                    <a:lumMod val="50000"/>
                  </a:srgbClr>
                </a:solidFill>
                <a:latin typeface="Century Gothic" panose="020F0302020204030204"/>
              </a:rPr>
              <a:t>or </a:t>
            </a:r>
            <a:r>
              <a:rPr lang="en-US" sz="2400" b="1" dirty="0">
                <a:solidFill>
                  <a:srgbClr val="E65D00"/>
                </a:solidFill>
                <a:latin typeface="Century Gothic" panose="020F0302020204030204"/>
              </a:rPr>
              <a:t>how</a:t>
            </a:r>
            <a:r>
              <a:rPr lang="en-US" sz="2400" dirty="0">
                <a:solidFill>
                  <a:srgbClr val="4472C4">
                    <a:lumMod val="50000"/>
                  </a:srgbClr>
                </a:solidFill>
                <a:latin typeface="Century Gothic" panose="020F0302020204030204"/>
              </a:rPr>
              <a:t> something happens. They are used to describe </a:t>
            </a:r>
            <a:r>
              <a:rPr lang="en-US" sz="2400" b="1" dirty="0">
                <a:solidFill>
                  <a:srgbClr val="4472C4">
                    <a:lumMod val="50000"/>
                  </a:srgbClr>
                </a:solidFill>
                <a:latin typeface="Century Gothic" panose="020F0302020204030204"/>
              </a:rPr>
              <a:t>verbs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p:txBody>
      </p:sp>
      <p:sp>
        <p:nvSpPr>
          <p:cNvPr id="2" name="Rectangle 1">
            <a:extLst>
              <a:ext uri="{FF2B5EF4-FFF2-40B4-BE49-F238E27FC236}">
                <a16:creationId xmlns:a16="http://schemas.microsoft.com/office/drawing/2014/main" id="{FFED3775-DE39-44D9-8A52-35E1B47B45C0}"/>
              </a:ext>
            </a:extLst>
          </p:cNvPr>
          <p:cNvSpPr/>
          <p:nvPr/>
        </p:nvSpPr>
        <p:spPr>
          <a:xfrm>
            <a:off x="282079" y="2457037"/>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when?</a:t>
            </a:r>
          </a:p>
          <a:p>
            <a:pPr algn="ctr">
              <a:lnSpc>
                <a:spcPct val="150000"/>
              </a:lnSpc>
            </a:pPr>
            <a:r>
              <a:rPr lang="en-GB" sz="2400" b="1" dirty="0" err="1">
                <a:solidFill>
                  <a:srgbClr val="203864"/>
                </a:solidFill>
              </a:rPr>
              <a:t>hier</a:t>
            </a:r>
            <a:endParaRPr lang="en-GB" sz="2400" b="1" dirty="0">
              <a:solidFill>
                <a:srgbClr val="203864"/>
              </a:solidFill>
            </a:endParaRPr>
          </a:p>
          <a:p>
            <a:pPr algn="ctr">
              <a:lnSpc>
                <a:spcPct val="150000"/>
              </a:lnSpc>
            </a:pPr>
            <a:r>
              <a:rPr lang="en-GB" sz="2400" b="1" dirty="0" err="1">
                <a:solidFill>
                  <a:srgbClr val="203864"/>
                </a:solidFill>
              </a:rPr>
              <a:t>aujourd’hui</a:t>
            </a:r>
            <a:endParaRPr lang="en-GB" sz="2400" b="1" dirty="0">
              <a:solidFill>
                <a:srgbClr val="203864"/>
              </a:solidFill>
            </a:endParaRPr>
          </a:p>
          <a:p>
            <a:pPr algn="ctr">
              <a:lnSpc>
                <a:spcPct val="150000"/>
              </a:lnSpc>
            </a:pPr>
            <a:r>
              <a:rPr lang="en-GB" sz="2400" b="1" dirty="0" err="1">
                <a:solidFill>
                  <a:srgbClr val="203864"/>
                </a:solidFill>
              </a:rPr>
              <a:t>demain</a:t>
            </a:r>
            <a:endParaRPr lang="en-GB" sz="2400" b="1" dirty="0">
              <a:solidFill>
                <a:srgbClr val="203864"/>
              </a:solidFill>
            </a:endParaRPr>
          </a:p>
          <a:p>
            <a:pPr algn="ctr">
              <a:lnSpc>
                <a:spcPct val="150000"/>
              </a:lnSpc>
            </a:pPr>
            <a:r>
              <a:rPr lang="en-GB" sz="2400" b="1" dirty="0" err="1">
                <a:solidFill>
                  <a:srgbClr val="203864"/>
                </a:solidFill>
              </a:rPr>
              <a:t>bientôt</a:t>
            </a:r>
            <a:endParaRPr lang="en-GB" sz="2400" b="1" dirty="0">
              <a:solidFill>
                <a:srgbClr val="E65D00"/>
              </a:solidFill>
            </a:endParaRPr>
          </a:p>
        </p:txBody>
      </p:sp>
      <p:sp>
        <p:nvSpPr>
          <p:cNvPr id="9" name="Rectangle 8">
            <a:extLst>
              <a:ext uri="{FF2B5EF4-FFF2-40B4-BE49-F238E27FC236}">
                <a16:creationId xmlns:a16="http://schemas.microsoft.com/office/drawing/2014/main" id="{5F915FE7-43FB-4195-9110-644E89126D68}"/>
              </a:ext>
            </a:extLst>
          </p:cNvPr>
          <p:cNvSpPr/>
          <p:nvPr/>
        </p:nvSpPr>
        <p:spPr>
          <a:xfrm>
            <a:off x="3249234" y="2457037"/>
            <a:ext cx="2726376" cy="2789996"/>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where?</a:t>
            </a:r>
          </a:p>
          <a:p>
            <a:pPr algn="ctr">
              <a:lnSpc>
                <a:spcPct val="150000"/>
              </a:lnSpc>
            </a:pPr>
            <a:r>
              <a:rPr lang="en-GB" sz="2400" b="1" dirty="0" err="1">
                <a:solidFill>
                  <a:srgbClr val="203864"/>
                </a:solidFill>
              </a:rPr>
              <a:t>près</a:t>
            </a:r>
            <a:endParaRPr lang="en-GB" sz="2400" b="1" dirty="0">
              <a:solidFill>
                <a:srgbClr val="203864"/>
              </a:solidFill>
            </a:endParaRPr>
          </a:p>
          <a:p>
            <a:pPr algn="ctr">
              <a:lnSpc>
                <a:spcPct val="150000"/>
              </a:lnSpc>
            </a:pPr>
            <a:r>
              <a:rPr lang="en-GB" sz="2400" b="1" dirty="0" err="1">
                <a:solidFill>
                  <a:srgbClr val="203864"/>
                </a:solidFill>
              </a:rPr>
              <a:t>ici</a:t>
            </a:r>
            <a:endParaRPr lang="en-GB" sz="2400" b="1" dirty="0">
              <a:solidFill>
                <a:srgbClr val="203864"/>
              </a:solidFill>
            </a:endParaRPr>
          </a:p>
          <a:p>
            <a:pPr algn="ctr">
              <a:lnSpc>
                <a:spcPct val="150000"/>
              </a:lnSpc>
            </a:pPr>
            <a:r>
              <a:rPr lang="en-GB" sz="2400" b="1" dirty="0">
                <a:solidFill>
                  <a:srgbClr val="203864"/>
                </a:solidFill>
              </a:rPr>
              <a:t>dehors</a:t>
            </a:r>
          </a:p>
          <a:p>
            <a:pPr algn="ctr">
              <a:lnSpc>
                <a:spcPct val="150000"/>
              </a:lnSpc>
            </a:pPr>
            <a:r>
              <a:rPr lang="en-GB" sz="2400" b="1" dirty="0">
                <a:solidFill>
                  <a:srgbClr val="203864"/>
                </a:solidFill>
              </a:rPr>
              <a:t>loin</a:t>
            </a:r>
          </a:p>
        </p:txBody>
      </p:sp>
      <p:sp>
        <p:nvSpPr>
          <p:cNvPr id="10" name="Rectangle 9">
            <a:extLst>
              <a:ext uri="{FF2B5EF4-FFF2-40B4-BE49-F238E27FC236}">
                <a16:creationId xmlns:a16="http://schemas.microsoft.com/office/drawing/2014/main" id="{50F4568C-3B84-4063-BFB6-E412C522FC41}"/>
              </a:ext>
            </a:extLst>
          </p:cNvPr>
          <p:cNvSpPr/>
          <p:nvPr/>
        </p:nvSpPr>
        <p:spPr>
          <a:xfrm>
            <a:off x="9188677" y="2472246"/>
            <a:ext cx="2721244" cy="2789323"/>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how?</a:t>
            </a:r>
          </a:p>
          <a:p>
            <a:pPr algn="ctr">
              <a:lnSpc>
                <a:spcPct val="150000"/>
              </a:lnSpc>
            </a:pPr>
            <a:r>
              <a:rPr lang="en-GB" sz="2400" b="1" dirty="0" err="1">
                <a:solidFill>
                  <a:srgbClr val="203864"/>
                </a:solidFill>
              </a:rPr>
              <a:t>absolument</a:t>
            </a:r>
            <a:endParaRPr lang="en-GB" sz="2400" b="1" dirty="0">
              <a:solidFill>
                <a:srgbClr val="203864"/>
              </a:solidFill>
            </a:endParaRPr>
          </a:p>
          <a:p>
            <a:pPr algn="ctr">
              <a:lnSpc>
                <a:spcPct val="150000"/>
              </a:lnSpc>
            </a:pPr>
            <a:r>
              <a:rPr lang="en-GB" sz="2400" b="1" dirty="0">
                <a:solidFill>
                  <a:srgbClr val="203864"/>
                </a:solidFill>
              </a:rPr>
              <a:t>bien</a:t>
            </a:r>
          </a:p>
          <a:p>
            <a:pPr algn="ctr">
              <a:lnSpc>
                <a:spcPct val="150000"/>
              </a:lnSpc>
            </a:pPr>
            <a:r>
              <a:rPr lang="en-GB" sz="2400" b="1" dirty="0">
                <a:solidFill>
                  <a:srgbClr val="203864"/>
                </a:solidFill>
              </a:rPr>
              <a:t>ensemble</a:t>
            </a:r>
          </a:p>
          <a:p>
            <a:pPr algn="ctr">
              <a:lnSpc>
                <a:spcPct val="150000"/>
              </a:lnSpc>
            </a:pPr>
            <a:r>
              <a:rPr lang="en-GB" sz="2400" b="1" dirty="0" err="1">
                <a:solidFill>
                  <a:srgbClr val="203864"/>
                </a:solidFill>
              </a:rPr>
              <a:t>peut-être</a:t>
            </a:r>
            <a:endParaRPr lang="en-GB" sz="2400" b="1" dirty="0">
              <a:solidFill>
                <a:srgbClr val="203864"/>
              </a:solidFill>
            </a:endParaRPr>
          </a:p>
        </p:txBody>
      </p:sp>
      <p:sp>
        <p:nvSpPr>
          <p:cNvPr id="11" name="Rectangle 10">
            <a:extLst>
              <a:ext uri="{FF2B5EF4-FFF2-40B4-BE49-F238E27FC236}">
                <a16:creationId xmlns:a16="http://schemas.microsoft.com/office/drawing/2014/main" id="{367ABDBB-8B0C-43C8-8E38-4388ADFB6F89}"/>
              </a:ext>
            </a:extLst>
          </p:cNvPr>
          <p:cNvSpPr/>
          <p:nvPr/>
        </p:nvSpPr>
        <p:spPr>
          <a:xfrm>
            <a:off x="6221521" y="2464641"/>
            <a:ext cx="2721244" cy="2804532"/>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how often?</a:t>
            </a:r>
          </a:p>
          <a:p>
            <a:pPr algn="ctr">
              <a:lnSpc>
                <a:spcPct val="150000"/>
              </a:lnSpc>
            </a:pPr>
            <a:r>
              <a:rPr lang="en-GB" sz="2400" b="1" dirty="0" err="1">
                <a:solidFill>
                  <a:srgbClr val="203864"/>
                </a:solidFill>
              </a:rPr>
              <a:t>chaque</a:t>
            </a:r>
            <a:r>
              <a:rPr lang="en-GB" sz="2400" b="1" dirty="0">
                <a:solidFill>
                  <a:srgbClr val="203864"/>
                </a:solidFill>
              </a:rPr>
              <a:t> </a:t>
            </a:r>
            <a:r>
              <a:rPr lang="en-GB" sz="2400" b="1" dirty="0" err="1">
                <a:solidFill>
                  <a:srgbClr val="203864"/>
                </a:solidFill>
              </a:rPr>
              <a:t>semaine</a:t>
            </a:r>
            <a:endParaRPr lang="en-GB" sz="2400" b="1" dirty="0">
              <a:solidFill>
                <a:srgbClr val="203864"/>
              </a:solidFill>
            </a:endParaRPr>
          </a:p>
          <a:p>
            <a:pPr algn="ctr">
              <a:lnSpc>
                <a:spcPct val="150000"/>
              </a:lnSpc>
            </a:pPr>
            <a:r>
              <a:rPr lang="en-GB" sz="2400" b="1" dirty="0" err="1">
                <a:solidFill>
                  <a:srgbClr val="203864"/>
                </a:solidFill>
              </a:rPr>
              <a:t>rarement</a:t>
            </a:r>
            <a:endParaRPr lang="en-GB" sz="2400" b="1" dirty="0">
              <a:solidFill>
                <a:srgbClr val="203864"/>
              </a:solidFill>
            </a:endParaRPr>
          </a:p>
          <a:p>
            <a:pPr algn="ctr">
              <a:lnSpc>
                <a:spcPct val="150000"/>
              </a:lnSpc>
            </a:pPr>
            <a:r>
              <a:rPr lang="en-GB" sz="2400" b="1" dirty="0" err="1">
                <a:solidFill>
                  <a:srgbClr val="203864"/>
                </a:solidFill>
              </a:rPr>
              <a:t>normalement</a:t>
            </a:r>
            <a:endParaRPr lang="en-GB" sz="2400" b="1" dirty="0">
              <a:solidFill>
                <a:srgbClr val="203864"/>
              </a:solidFill>
            </a:endParaRPr>
          </a:p>
          <a:p>
            <a:pPr algn="ctr">
              <a:lnSpc>
                <a:spcPct val="150000"/>
              </a:lnSpc>
            </a:pPr>
            <a:r>
              <a:rPr lang="en-GB" sz="2400" b="1" dirty="0" err="1">
                <a:solidFill>
                  <a:schemeClr val="accent5">
                    <a:lumMod val="50000"/>
                  </a:schemeClr>
                </a:solidFill>
              </a:rPr>
              <a:t>chaque</a:t>
            </a:r>
            <a:r>
              <a:rPr lang="en-GB" sz="2400" b="1" dirty="0">
                <a:solidFill>
                  <a:schemeClr val="accent5">
                    <a:lumMod val="50000"/>
                  </a:schemeClr>
                </a:solidFill>
              </a:rPr>
              <a:t> jour</a:t>
            </a:r>
          </a:p>
          <a:p>
            <a:pPr algn="ctr">
              <a:lnSpc>
                <a:spcPct val="150000"/>
              </a:lnSpc>
            </a:pPr>
            <a:endParaRPr lang="en-GB" sz="2400" b="1" dirty="0">
              <a:solidFill>
                <a:srgbClr val="E65D00"/>
              </a:solidFill>
            </a:endParaRPr>
          </a:p>
        </p:txBody>
      </p:sp>
      <p:sp>
        <p:nvSpPr>
          <p:cNvPr id="3" name="Rectangle 2">
            <a:extLst>
              <a:ext uri="{FF2B5EF4-FFF2-40B4-BE49-F238E27FC236}">
                <a16:creationId xmlns:a16="http://schemas.microsoft.com/office/drawing/2014/main" id="{01231C8A-05F0-440C-AB35-EE7A6915E4AD}"/>
              </a:ext>
            </a:extLst>
          </p:cNvPr>
          <p:cNvSpPr/>
          <p:nvPr/>
        </p:nvSpPr>
        <p:spPr>
          <a:xfrm>
            <a:off x="177062" y="5420848"/>
            <a:ext cx="12014938" cy="461665"/>
          </a:xfrm>
          <a:prstGeom prst="rect">
            <a:avLst/>
          </a:prstGeom>
        </p:spPr>
        <p:txBody>
          <a:bodyPr wrap="square">
            <a:spAutoFit/>
          </a:bodyPr>
          <a:lstStyle/>
          <a:p>
            <a:pPr lvl="0">
              <a:defRPr/>
            </a:pPr>
            <a:r>
              <a:rPr lang="en-US" sz="2400" dirty="0">
                <a:solidFill>
                  <a:srgbClr val="4472C4">
                    <a:lumMod val="50000"/>
                  </a:srgbClr>
                </a:solidFill>
              </a:rPr>
              <a:t>What other </a:t>
            </a:r>
            <a:r>
              <a:rPr lang="en-US" sz="2400" b="1" dirty="0">
                <a:solidFill>
                  <a:srgbClr val="4472C4">
                    <a:lumMod val="50000"/>
                  </a:srgbClr>
                </a:solidFill>
              </a:rPr>
              <a:t>adverbs</a:t>
            </a:r>
            <a:r>
              <a:rPr lang="en-US" sz="2400" dirty="0">
                <a:solidFill>
                  <a:srgbClr val="4472C4">
                    <a:lumMod val="50000"/>
                  </a:srgbClr>
                </a:solidFill>
              </a:rPr>
              <a:t> and </a:t>
            </a:r>
            <a:r>
              <a:rPr lang="en-US" sz="2400" b="1" dirty="0">
                <a:solidFill>
                  <a:srgbClr val="4472C4">
                    <a:lumMod val="50000"/>
                  </a:srgbClr>
                </a:solidFill>
              </a:rPr>
              <a:t>adverbial phrases</a:t>
            </a:r>
            <a:r>
              <a:rPr lang="en-US" sz="2400" dirty="0">
                <a:solidFill>
                  <a:srgbClr val="4472C4">
                    <a:lumMod val="50000"/>
                  </a:srgbClr>
                </a:solidFill>
              </a:rPr>
              <a:t> do you know in French?</a:t>
            </a:r>
          </a:p>
        </p:txBody>
      </p:sp>
    </p:spTree>
    <p:extLst>
      <p:ext uri="{BB962C8B-B14F-4D97-AF65-F5344CB8AC3E}">
        <p14:creationId xmlns:p14="http://schemas.microsoft.com/office/powerpoint/2010/main" val="120419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231039" y="1403423"/>
            <a:ext cx="1172992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A</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rPr>
              <a:t>dverbs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that</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tell us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how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and </a:t>
            </a:r>
            <a:r>
              <a:rPr kumimoji="0" lang="en-US" sz="2200" b="1" i="0" u="none" strike="noStrike" kern="1200" cap="none" spc="0" normalizeH="0" noProof="0" dirty="0">
                <a:ln>
                  <a:noFill/>
                </a:ln>
                <a:solidFill>
                  <a:srgbClr val="4472C4">
                    <a:lumMod val="50000"/>
                  </a:srgbClr>
                </a:solidFill>
                <a:effectLst/>
                <a:uLnTx/>
                <a:uFillTx/>
                <a:latin typeface="Century Gothic" panose="020F0302020204030204"/>
              </a:rPr>
              <a:t>how often </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normally</a:t>
            </a:r>
            <a:r>
              <a:rPr lang="en-US" sz="2200" dirty="0">
                <a:solidFill>
                  <a:srgbClr val="4472C4">
                    <a:lumMod val="50000"/>
                  </a:srgbClr>
                </a:solidFill>
                <a:latin typeface="Century Gothic" panose="020F0302020204030204"/>
              </a:rPr>
              <a:t> come </a:t>
            </a:r>
            <a:r>
              <a:rPr lang="en-US" sz="2200" b="1" dirty="0">
                <a:solidFill>
                  <a:srgbClr val="4472C4">
                    <a:lumMod val="50000"/>
                  </a:srgbClr>
                </a:solidFill>
                <a:latin typeface="Century Gothic" panose="020F0302020204030204"/>
              </a:rPr>
              <a:t>after</a:t>
            </a:r>
            <a:r>
              <a:rPr lang="en-US" sz="2200" dirty="0">
                <a:solidFill>
                  <a:srgbClr val="4472C4">
                    <a:lumMod val="50000"/>
                  </a:srgbClr>
                </a:solidFill>
                <a:latin typeface="Century Gothic" panose="020F0302020204030204"/>
              </a:rPr>
              <a:t> the verb they describe.</a:t>
            </a:r>
          </a:p>
          <a:p>
            <a:pPr>
              <a:defRPr/>
            </a:pPr>
            <a:endParaRPr lang="en-US" sz="2200" dirty="0">
              <a:solidFill>
                <a:srgbClr val="4472C4">
                  <a:lumMod val="50000"/>
                </a:srgbClr>
              </a:solidFill>
            </a:endParaRPr>
          </a:p>
          <a:p>
            <a:pPr>
              <a:defRPr/>
            </a:pPr>
            <a:r>
              <a:rPr lang="en-US" sz="2200" dirty="0">
                <a:solidFill>
                  <a:srgbClr val="4472C4">
                    <a:lumMod val="50000"/>
                  </a:srgbClr>
                </a:solidFill>
              </a:rPr>
              <a:t>This is </a:t>
            </a:r>
            <a:r>
              <a:rPr lang="en-US" sz="2200" b="1" dirty="0">
                <a:solidFill>
                  <a:srgbClr val="4472C4">
                    <a:lumMod val="50000"/>
                  </a:srgbClr>
                </a:solidFill>
              </a:rPr>
              <a:t>sometimes</a:t>
            </a:r>
            <a:r>
              <a:rPr lang="en-US" sz="2200" dirty="0">
                <a:solidFill>
                  <a:srgbClr val="4472C4">
                    <a:lumMod val="50000"/>
                  </a:srgbClr>
                </a:solidFill>
              </a:rPr>
              <a:t> </a:t>
            </a:r>
            <a:r>
              <a:rPr lang="en-US" sz="2200" b="1" dirty="0">
                <a:solidFill>
                  <a:srgbClr val="4472C4">
                    <a:lumMod val="50000"/>
                  </a:srgbClr>
                </a:solidFill>
              </a:rPr>
              <a:t>different </a:t>
            </a:r>
            <a:r>
              <a:rPr lang="en-US" sz="2200" dirty="0">
                <a:solidFill>
                  <a:srgbClr val="4472C4">
                    <a:lumMod val="50000"/>
                  </a:srgbClr>
                </a:solidFill>
              </a:rPr>
              <a:t>from English …</a:t>
            </a:r>
          </a:p>
          <a:p>
            <a:pPr>
              <a:defRPr/>
            </a:pPr>
            <a:r>
              <a:rPr lang="en-US" sz="2200" dirty="0">
                <a:solidFill>
                  <a:srgbClr val="4472C4">
                    <a:lumMod val="50000"/>
                  </a:srgbClr>
                </a:solidFill>
              </a:rPr>
              <a:t>… and </a:t>
            </a:r>
            <a:r>
              <a:rPr lang="en-US" sz="2200" b="1" dirty="0">
                <a:solidFill>
                  <a:srgbClr val="4472C4">
                    <a:lumMod val="50000"/>
                  </a:srgbClr>
                </a:solidFill>
              </a:rPr>
              <a:t>sometimes the same</a:t>
            </a:r>
            <a:r>
              <a:rPr lang="en-US" sz="2200" dirty="0">
                <a:solidFill>
                  <a:srgbClr val="4472C4">
                    <a:lumMod val="50000"/>
                  </a:srgbClr>
                </a:solidFill>
              </a:rPr>
              <a:t>. </a:t>
            </a:r>
          </a:p>
          <a:p>
            <a:pPr>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200" dirty="0">
                <a:solidFill>
                  <a:srgbClr val="4472C4">
                    <a:lumMod val="50000"/>
                  </a:srgbClr>
                </a:solidFill>
                <a:latin typeface="Century Gothic" panose="020F0302020204030204"/>
              </a:rPr>
              <a:t>Il </a:t>
            </a:r>
            <a:r>
              <a:rPr lang="en-US" sz="2200" b="1" dirty="0">
                <a:solidFill>
                  <a:srgbClr val="4472C4">
                    <a:lumMod val="50000"/>
                  </a:srgbClr>
                </a:solidFill>
                <a:latin typeface="Century Gothic" panose="020F0302020204030204"/>
              </a:rPr>
              <a:t>mange</a:t>
            </a:r>
            <a:r>
              <a:rPr lang="en-US" sz="2200" b="1" dirty="0">
                <a:solidFill>
                  <a:srgbClr val="E65D00"/>
                </a:solidFill>
                <a:latin typeface="Century Gothic" panose="020F0302020204030204"/>
              </a:rPr>
              <a:t> </a:t>
            </a:r>
            <a:r>
              <a:rPr lang="en-US" sz="2200" b="1" dirty="0" err="1">
                <a:solidFill>
                  <a:srgbClr val="E65D00"/>
                </a:solidFill>
                <a:latin typeface="Century Gothic" panose="020F0302020204030204"/>
              </a:rPr>
              <a:t>souvent</a:t>
            </a:r>
            <a:r>
              <a:rPr lang="en-US" sz="2200" b="1" dirty="0">
                <a:solidFill>
                  <a:srgbClr val="E65D00"/>
                </a:solidFill>
              </a:rPr>
              <a:t> </a:t>
            </a:r>
            <a:r>
              <a:rPr lang="en-US" sz="2200" dirty="0">
                <a:solidFill>
                  <a:srgbClr val="4472C4">
                    <a:lumMod val="50000"/>
                  </a:srgbClr>
                </a:solidFill>
              </a:rPr>
              <a:t>à la </a:t>
            </a:r>
            <a:r>
              <a:rPr lang="en-US" sz="2200" dirty="0" err="1">
                <a:solidFill>
                  <a:srgbClr val="4472C4">
                    <a:lumMod val="50000"/>
                  </a:srgbClr>
                </a:solidFill>
              </a:rPr>
              <a:t>cantine</a:t>
            </a:r>
            <a:r>
              <a:rPr lang="en-US" sz="2200" dirty="0">
                <a:solidFill>
                  <a:srgbClr val="4472C4">
                    <a:lumMod val="50000"/>
                  </a:srgbClr>
                </a:solidFill>
              </a:rPr>
              <a:t>.			Je </a:t>
            </a:r>
            <a:r>
              <a:rPr lang="en-US" sz="2200" b="1" dirty="0" err="1">
                <a:solidFill>
                  <a:srgbClr val="4472C4">
                    <a:lumMod val="50000"/>
                  </a:srgbClr>
                </a:solidFill>
              </a:rPr>
              <a:t>dors</a:t>
            </a:r>
            <a:r>
              <a:rPr lang="en-US" sz="2200" b="1" dirty="0">
                <a:solidFill>
                  <a:srgbClr val="E65D00"/>
                </a:solidFill>
              </a:rPr>
              <a:t> bien </a:t>
            </a:r>
            <a:r>
              <a:rPr lang="en-US" sz="2200" dirty="0">
                <a:solidFill>
                  <a:srgbClr val="4472C4">
                    <a:lumMod val="50000"/>
                  </a:srgbClr>
                </a:solidFill>
              </a:rPr>
              <a:t>à la </a:t>
            </a:r>
            <a:r>
              <a:rPr lang="en-US" sz="2200" dirty="0" err="1">
                <a:solidFill>
                  <a:srgbClr val="4472C4">
                    <a:lumMod val="50000"/>
                  </a:srgbClr>
                </a:solidFill>
              </a:rPr>
              <a:t>maison</a:t>
            </a:r>
            <a:r>
              <a:rPr lang="en-US" sz="2200" dirty="0">
                <a:solidFill>
                  <a:srgbClr val="4472C4">
                    <a:lumMod val="50000"/>
                  </a:srgbClr>
                </a:solidFill>
              </a:rPr>
              <a:t>.</a:t>
            </a:r>
          </a:p>
          <a:p>
            <a:pPr>
              <a:defRPr/>
            </a:pP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He </a:t>
            </a:r>
            <a:r>
              <a:rPr kumimoji="0" lang="en-US" sz="2200" b="1" i="0" u="none" strike="noStrike" kern="1200" cap="none" spc="0" normalizeH="0" baseline="0" noProof="0" dirty="0">
                <a:ln>
                  <a:noFill/>
                </a:ln>
                <a:solidFill>
                  <a:srgbClr val="E65D00"/>
                </a:solidFill>
                <a:effectLst/>
                <a:uLnTx/>
                <a:uFillTx/>
                <a:latin typeface="Century Gothic" panose="020F0302020204030204"/>
              </a:rPr>
              <a:t>often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 eats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rPr>
              <a:t> at the canteen.			I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rPr>
              <a:t>sleep</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a:t>
            </a:r>
            <a:r>
              <a:rPr kumimoji="0" lang="en-US" sz="2200" b="1" i="0" u="none" strike="noStrike" kern="1200" cap="none" spc="0" normalizeH="0" noProof="0" dirty="0">
                <a:ln>
                  <a:noFill/>
                </a:ln>
                <a:solidFill>
                  <a:srgbClr val="E65D00"/>
                </a:solidFill>
                <a:effectLst/>
                <a:uLnTx/>
                <a:uFillTx/>
                <a:latin typeface="Century Gothic" panose="020F0302020204030204"/>
              </a:rPr>
              <a:t>well</a:t>
            </a:r>
            <a:r>
              <a:rPr kumimoji="0" lang="en-US" sz="2200" i="0" u="none" strike="noStrike" kern="1200" cap="none" spc="0" normalizeH="0" noProof="0" dirty="0">
                <a:ln>
                  <a:noFill/>
                </a:ln>
                <a:solidFill>
                  <a:srgbClr val="4472C4">
                    <a:lumMod val="50000"/>
                  </a:srgbClr>
                </a:solidFill>
                <a:effectLst/>
                <a:uLnTx/>
                <a:uFillTx/>
                <a:latin typeface="Century Gothic" panose="020F0302020204030204"/>
              </a:rPr>
              <a:t> at home.</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endParaRPr lang="en-US" sz="2200" dirty="0">
              <a:solidFill>
                <a:srgbClr val="4472C4">
                  <a:lumMod val="50000"/>
                </a:srgbClr>
              </a:solidFill>
              <a:latin typeface="Century Gothic" panose="020F0302020204030204"/>
            </a:endParaRPr>
          </a:p>
          <a:p>
            <a:pPr>
              <a:defRPr/>
            </a:pPr>
            <a:r>
              <a:rPr lang="en-US" sz="2200" dirty="0">
                <a:solidFill>
                  <a:srgbClr val="4472C4">
                    <a:lumMod val="50000"/>
                  </a:srgbClr>
                </a:solidFill>
                <a:latin typeface="Century Gothic" panose="020F0302020204030204"/>
              </a:rPr>
              <a:t>Adverbs that tell us </a:t>
            </a:r>
            <a:r>
              <a:rPr lang="en-US" sz="2200" b="1" dirty="0">
                <a:solidFill>
                  <a:srgbClr val="4472C4">
                    <a:lumMod val="50000"/>
                  </a:srgbClr>
                </a:solidFill>
                <a:latin typeface="Century Gothic" panose="020F0302020204030204"/>
              </a:rPr>
              <a:t>when </a:t>
            </a:r>
            <a:r>
              <a:rPr lang="en-US" sz="2200" dirty="0">
                <a:solidFill>
                  <a:srgbClr val="4472C4">
                    <a:lumMod val="50000"/>
                  </a:srgbClr>
                </a:solidFill>
                <a:latin typeface="Century Gothic" panose="020F0302020204030204"/>
              </a:rPr>
              <a:t>and </a:t>
            </a:r>
            <a:r>
              <a:rPr lang="en-US" sz="2200" b="1" dirty="0">
                <a:solidFill>
                  <a:srgbClr val="4472C4">
                    <a:lumMod val="50000"/>
                  </a:srgbClr>
                </a:solidFill>
                <a:latin typeface="Century Gothic" panose="020F0302020204030204"/>
              </a:rPr>
              <a:t>where </a:t>
            </a:r>
            <a:r>
              <a:rPr lang="en-US" sz="2200" dirty="0">
                <a:solidFill>
                  <a:srgbClr val="4472C4">
                    <a:lumMod val="50000"/>
                  </a:srgbClr>
                </a:solidFill>
                <a:latin typeface="Century Gothic" panose="020F0302020204030204"/>
              </a:rPr>
              <a:t>normally come at the </a:t>
            </a:r>
            <a:r>
              <a:rPr lang="en-US" sz="2200" b="1" dirty="0">
                <a:solidFill>
                  <a:srgbClr val="4472C4">
                    <a:lumMod val="50000"/>
                  </a:srgbClr>
                </a:solidFill>
                <a:latin typeface="Century Gothic" panose="020F0302020204030204"/>
              </a:rPr>
              <a:t>beginning </a:t>
            </a:r>
            <a:r>
              <a:rPr lang="en-US" sz="2200" dirty="0">
                <a:solidFill>
                  <a:srgbClr val="4472C4">
                    <a:lumMod val="50000"/>
                  </a:srgbClr>
                </a:solidFill>
                <a:latin typeface="Century Gothic" panose="020F0302020204030204"/>
              </a:rPr>
              <a:t>or the </a:t>
            </a:r>
            <a:r>
              <a:rPr lang="en-US" sz="2200" b="1" dirty="0">
                <a:solidFill>
                  <a:srgbClr val="4472C4">
                    <a:lumMod val="50000"/>
                  </a:srgbClr>
                </a:solidFill>
                <a:latin typeface="Century Gothic" panose="020F0302020204030204"/>
              </a:rPr>
              <a:t>end.</a:t>
            </a:r>
          </a:p>
          <a:p>
            <a:pPr>
              <a:defRPr/>
            </a:pPr>
            <a:r>
              <a:rPr lang="en-US" sz="2200" dirty="0">
                <a:solidFill>
                  <a:srgbClr val="4472C4">
                    <a:lumMod val="50000"/>
                  </a:srgbClr>
                </a:solidFill>
                <a:latin typeface="Century Gothic" panose="020F0302020204030204"/>
              </a:rPr>
              <a:t>In English, these normally come at the </a:t>
            </a:r>
            <a:r>
              <a:rPr lang="en-US" sz="2200" b="1" dirty="0">
                <a:solidFill>
                  <a:srgbClr val="4472C4">
                    <a:lumMod val="50000"/>
                  </a:srgbClr>
                </a:solidFill>
                <a:latin typeface="Century Gothic" panose="020F0302020204030204"/>
              </a:rPr>
              <a:t>end.</a:t>
            </a:r>
            <a:endParaRPr lang="en-US" sz="2200" dirty="0">
              <a:solidFill>
                <a:srgbClr val="4472C4">
                  <a:lumMod val="50000"/>
                </a:srgbClr>
              </a:solidFill>
              <a:latin typeface="Century Gothic" panose="020F0302020204030204"/>
            </a:endParaRPr>
          </a:p>
          <a:p>
            <a:pPr>
              <a:defRPr/>
            </a:pP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a:p>
            <a:pPr>
              <a:defRPr/>
            </a:pPr>
            <a:r>
              <a:rPr lang="en-US" sz="2200" b="1" dirty="0" err="1">
                <a:solidFill>
                  <a:srgbClr val="E65D00"/>
                </a:solidFill>
                <a:latin typeface="Century Gothic" panose="020F0302020204030204"/>
              </a:rPr>
              <a:t>Hier</a:t>
            </a: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j’</a:t>
            </a:r>
            <a:r>
              <a:rPr lang="en-US" sz="2200" b="1" dirty="0" err="1">
                <a:solidFill>
                  <a:srgbClr val="4472C4">
                    <a:lumMod val="50000"/>
                  </a:srgbClr>
                </a:solidFill>
                <a:latin typeface="Century Gothic" panose="020F0302020204030204"/>
              </a:rPr>
              <a:t>ai</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visit</a:t>
            </a:r>
            <a:r>
              <a:rPr lang="en-US" sz="2200" b="1" dirty="0" err="1">
                <a:solidFill>
                  <a:srgbClr val="4472C4">
                    <a:lumMod val="50000"/>
                  </a:srgbClr>
                </a:solidFill>
              </a:rPr>
              <a:t>é</a:t>
            </a:r>
            <a:r>
              <a:rPr lang="en-US" sz="2200" b="1" dirty="0">
                <a:solidFill>
                  <a:srgbClr val="4472C4">
                    <a:lumMod val="50000"/>
                  </a:srgbClr>
                </a:solidFill>
              </a:rPr>
              <a:t> </a:t>
            </a:r>
            <a:r>
              <a:rPr lang="en-US" sz="2200" dirty="0">
                <a:solidFill>
                  <a:srgbClr val="4472C4">
                    <a:lumMod val="50000"/>
                  </a:srgbClr>
                </a:solidFill>
              </a:rPr>
              <a:t>le </a:t>
            </a:r>
            <a:r>
              <a:rPr lang="en-US" sz="2200" dirty="0" err="1">
                <a:solidFill>
                  <a:srgbClr val="4472C4">
                    <a:lumMod val="50000"/>
                  </a:srgbClr>
                </a:solidFill>
              </a:rPr>
              <a:t>musée</a:t>
            </a:r>
            <a:r>
              <a:rPr lang="en-US" sz="2200" dirty="0">
                <a:solidFill>
                  <a:srgbClr val="4472C4">
                    <a:lumMod val="50000"/>
                  </a:srgbClr>
                </a:solidFill>
              </a:rPr>
              <a:t>.		 	I </a:t>
            </a:r>
            <a:r>
              <a:rPr lang="en-US" sz="2200" b="1" dirty="0">
                <a:solidFill>
                  <a:srgbClr val="4472C4">
                    <a:lumMod val="50000"/>
                  </a:srgbClr>
                </a:solidFill>
              </a:rPr>
              <a:t>visited</a:t>
            </a:r>
            <a:r>
              <a:rPr lang="en-US" sz="2200" dirty="0">
                <a:solidFill>
                  <a:srgbClr val="4472C4">
                    <a:lumMod val="50000"/>
                  </a:srgbClr>
                </a:solidFill>
              </a:rPr>
              <a:t> the museum </a:t>
            </a:r>
            <a:r>
              <a:rPr lang="en-US" sz="2200" b="1" dirty="0">
                <a:solidFill>
                  <a:srgbClr val="E65D00"/>
                </a:solidFill>
              </a:rPr>
              <a:t>yesterday</a:t>
            </a:r>
            <a:r>
              <a:rPr lang="en-US" sz="2200" b="1" dirty="0">
                <a:solidFill>
                  <a:srgbClr val="4472C4">
                    <a:lumMod val="50000"/>
                  </a:srgbClr>
                </a:solidFill>
              </a:rPr>
              <a:t>.</a:t>
            </a:r>
            <a:endParaRPr lang="en-US" sz="2200" dirty="0">
              <a:solidFill>
                <a:srgbClr val="4472C4">
                  <a:lumMod val="50000"/>
                </a:srgbClr>
              </a:solidFill>
            </a:endParaRPr>
          </a:p>
          <a:p>
            <a:pPr>
              <a:defRPr/>
            </a:pPr>
            <a:r>
              <a:rPr lang="en-US" sz="2200" dirty="0" err="1">
                <a:solidFill>
                  <a:srgbClr val="4472C4">
                    <a:lumMod val="50000"/>
                  </a:srgbClr>
                </a:solidFill>
              </a:rPr>
              <a:t>J’</a:t>
            </a:r>
            <a:r>
              <a:rPr lang="en-US" sz="2200" b="1" dirty="0" err="1">
                <a:solidFill>
                  <a:srgbClr val="4472C4">
                    <a:lumMod val="50000"/>
                  </a:srgbClr>
                </a:solidFill>
              </a:rPr>
              <a:t>ai</a:t>
            </a:r>
            <a:r>
              <a:rPr lang="en-US" sz="2200" b="1" dirty="0">
                <a:solidFill>
                  <a:srgbClr val="4472C4">
                    <a:lumMod val="50000"/>
                  </a:srgbClr>
                </a:solidFill>
              </a:rPr>
              <a:t> </a:t>
            </a:r>
            <a:r>
              <a:rPr lang="en-US" sz="2200" b="1" dirty="0" err="1">
                <a:solidFill>
                  <a:srgbClr val="4472C4">
                    <a:lumMod val="50000"/>
                  </a:srgbClr>
                </a:solidFill>
              </a:rPr>
              <a:t>visité</a:t>
            </a:r>
            <a:r>
              <a:rPr lang="en-US" sz="2200" b="1" dirty="0">
                <a:solidFill>
                  <a:srgbClr val="4472C4">
                    <a:lumMod val="50000"/>
                  </a:srgbClr>
                </a:solidFill>
              </a:rPr>
              <a:t> </a:t>
            </a:r>
            <a:r>
              <a:rPr lang="en-US" sz="2200" dirty="0">
                <a:solidFill>
                  <a:srgbClr val="4472C4">
                    <a:lumMod val="50000"/>
                  </a:srgbClr>
                </a:solidFill>
              </a:rPr>
              <a:t>le </a:t>
            </a:r>
            <a:r>
              <a:rPr lang="en-US" sz="2200" dirty="0" err="1">
                <a:solidFill>
                  <a:srgbClr val="4472C4">
                    <a:lumMod val="50000"/>
                  </a:srgbClr>
                </a:solidFill>
              </a:rPr>
              <a:t>musée</a:t>
            </a:r>
            <a:r>
              <a:rPr lang="en-US" sz="2200" dirty="0">
                <a:solidFill>
                  <a:srgbClr val="4472C4">
                    <a:lumMod val="50000"/>
                  </a:srgbClr>
                </a:solidFill>
              </a:rPr>
              <a:t> </a:t>
            </a:r>
            <a:r>
              <a:rPr lang="en-US" sz="2200" b="1" dirty="0" err="1">
                <a:solidFill>
                  <a:srgbClr val="E65D00"/>
                </a:solidFill>
              </a:rPr>
              <a:t>hier</a:t>
            </a:r>
            <a:r>
              <a:rPr lang="en-US" sz="2200" dirty="0">
                <a:solidFill>
                  <a:srgbClr val="4472C4">
                    <a:lumMod val="50000"/>
                  </a:srgbClr>
                </a:solidFill>
              </a:rPr>
              <a:t>. 				</a:t>
            </a:r>
          </a:p>
          <a:p>
            <a:pPr>
              <a:defRPr/>
            </a:pPr>
            <a:r>
              <a:rPr lang="en-US" sz="2200" dirty="0">
                <a:solidFill>
                  <a:srgbClr val="4472C4">
                    <a:lumMod val="50000"/>
                  </a:srgbClr>
                </a:solidFill>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8" name="Rectangle 17">
            <a:extLst>
              <a:ext uri="{FF2B5EF4-FFF2-40B4-BE49-F238E27FC236}">
                <a16:creationId xmlns:a16="http://schemas.microsoft.com/office/drawing/2014/main" id="{DEECDF00-CFBE-4700-9607-0BA34E8EF175}"/>
              </a:ext>
            </a:extLst>
          </p:cNvPr>
          <p:cNvSpPr/>
          <p:nvPr/>
        </p:nvSpPr>
        <p:spPr>
          <a:xfrm>
            <a:off x="6147039" y="3487852"/>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0176EE2-D9E7-48EB-BF44-1D027E7AF6BB}"/>
              </a:ext>
            </a:extLst>
          </p:cNvPr>
          <p:cNvSpPr/>
          <p:nvPr/>
        </p:nvSpPr>
        <p:spPr>
          <a:xfrm>
            <a:off x="6508284" y="3179636"/>
            <a:ext cx="3736622" cy="352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Where do adverbs go?</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EBC4FA41-EA95-4F80-B52A-22BF5D5A1A93}"/>
              </a:ext>
            </a:extLst>
          </p:cNvPr>
          <p:cNvSpPr/>
          <p:nvPr/>
        </p:nvSpPr>
        <p:spPr>
          <a:xfrm>
            <a:off x="5747472" y="5141213"/>
            <a:ext cx="4374444" cy="699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97C34F99-072E-4C7B-97A4-3C6577F05142}"/>
              </a:ext>
            </a:extLst>
          </p:cNvPr>
          <p:cNvSpPr txBox="1"/>
          <p:nvPr/>
        </p:nvSpPr>
        <p:spPr>
          <a:xfrm>
            <a:off x="8138489" y="95386"/>
            <a:ext cx="3888027" cy="2043113"/>
          </a:xfrm>
          <a:prstGeom prst="wedgeRoundRectCallout">
            <a:avLst>
              <a:gd name="adj1" fmla="val 25137"/>
              <a:gd name="adj2" fmla="val 60322"/>
              <a:gd name="adj3" fmla="val 16667"/>
            </a:avLst>
          </a:prstGeom>
          <a:solidFill>
            <a:srgbClr val="115076"/>
          </a:solidFill>
          <a:ln>
            <a:solidFill>
              <a:srgbClr val="E65D00"/>
            </a:solidFill>
          </a:ln>
        </p:spPr>
        <p:txBody>
          <a:bodyPr wrap="square" lIns="0" tIns="0" rIns="0" bIns="0" rtlCol="0">
            <a:spAutoFit/>
          </a:bodyPr>
          <a:lstStyle/>
          <a:p>
            <a:pPr algn="ctr"/>
            <a:r>
              <a:rPr lang="en-GB" sz="2000" b="1" dirty="0">
                <a:solidFill>
                  <a:schemeClr val="bg1"/>
                </a:solidFill>
              </a:rPr>
              <a:t>Exception!</a:t>
            </a:r>
          </a:p>
          <a:p>
            <a:pPr algn="ctr"/>
            <a:r>
              <a:rPr lang="en-GB" sz="2000" i="1" dirty="0" err="1">
                <a:solidFill>
                  <a:schemeClr val="bg1"/>
                </a:solidFill>
              </a:rPr>
              <a:t>Parfois</a:t>
            </a:r>
            <a:r>
              <a:rPr lang="en-GB" sz="2000" i="1" dirty="0">
                <a:solidFill>
                  <a:schemeClr val="bg1"/>
                </a:solidFill>
              </a:rPr>
              <a:t> </a:t>
            </a:r>
            <a:r>
              <a:rPr lang="en-GB" sz="2000" dirty="0">
                <a:solidFill>
                  <a:schemeClr val="bg1"/>
                </a:solidFill>
              </a:rPr>
              <a:t>(sometimes)</a:t>
            </a:r>
            <a:r>
              <a:rPr lang="en-GB" sz="2000" i="1" dirty="0">
                <a:solidFill>
                  <a:schemeClr val="bg1"/>
                </a:solidFill>
              </a:rPr>
              <a:t> </a:t>
            </a:r>
            <a:r>
              <a:rPr lang="en-GB" sz="2000" dirty="0">
                <a:solidFill>
                  <a:schemeClr val="bg1"/>
                </a:solidFill>
              </a:rPr>
              <a:t>always</a:t>
            </a:r>
            <a:r>
              <a:rPr lang="en-GB" sz="2000" i="1" dirty="0">
                <a:solidFill>
                  <a:schemeClr val="bg1"/>
                </a:solidFill>
              </a:rPr>
              <a:t> </a:t>
            </a:r>
            <a:r>
              <a:rPr lang="en-GB" sz="2000" dirty="0">
                <a:solidFill>
                  <a:schemeClr val="bg1"/>
                </a:solidFill>
              </a:rPr>
              <a:t>comes at the </a:t>
            </a:r>
            <a:r>
              <a:rPr lang="en-GB" sz="2000" b="1" dirty="0">
                <a:solidFill>
                  <a:schemeClr val="bg1"/>
                </a:solidFill>
              </a:rPr>
              <a:t>beginning</a:t>
            </a:r>
            <a:r>
              <a:rPr lang="en-GB" sz="2000" dirty="0">
                <a:solidFill>
                  <a:schemeClr val="bg1"/>
                </a:solidFill>
              </a:rPr>
              <a:t> of a sentence:</a:t>
            </a:r>
          </a:p>
          <a:p>
            <a:pPr algn="ctr"/>
            <a:endParaRPr lang="en-GB" sz="2000" dirty="0">
              <a:solidFill>
                <a:schemeClr val="bg1"/>
              </a:solidFill>
            </a:endParaRPr>
          </a:p>
          <a:p>
            <a:pPr algn="ctr"/>
            <a:r>
              <a:rPr lang="fr-FR" sz="2000" b="1" i="1" dirty="0">
                <a:solidFill>
                  <a:schemeClr val="bg1"/>
                </a:solidFill>
              </a:rPr>
              <a:t>Parfois</a:t>
            </a:r>
            <a:r>
              <a:rPr lang="fr-FR" sz="2000" i="1" dirty="0">
                <a:solidFill>
                  <a:schemeClr val="bg1"/>
                </a:solidFill>
              </a:rPr>
              <a:t>, il mange à la cantine.</a:t>
            </a:r>
            <a:r>
              <a:rPr lang="en-GB" sz="2000" i="1" dirty="0">
                <a:solidFill>
                  <a:schemeClr val="bg1"/>
                </a:solidFill>
              </a:rPr>
              <a:t> </a:t>
            </a:r>
          </a:p>
        </p:txBody>
      </p:sp>
      <p:sp>
        <p:nvSpPr>
          <p:cNvPr id="19" name="TextBox 18">
            <a:extLst>
              <a:ext uri="{FF2B5EF4-FFF2-40B4-BE49-F238E27FC236}">
                <a16:creationId xmlns:a16="http://schemas.microsoft.com/office/drawing/2014/main" id="{AB02ADA8-3FE7-4B76-B193-87DF4A68250C}"/>
              </a:ext>
            </a:extLst>
          </p:cNvPr>
          <p:cNvSpPr txBox="1"/>
          <p:nvPr/>
        </p:nvSpPr>
        <p:spPr>
          <a:xfrm>
            <a:off x="8126864" y="3819469"/>
            <a:ext cx="3888027" cy="2043113"/>
          </a:xfrm>
          <a:prstGeom prst="wedgeRoundRectCallout">
            <a:avLst>
              <a:gd name="adj1" fmla="val 25137"/>
              <a:gd name="adj2" fmla="val 60322"/>
              <a:gd name="adj3" fmla="val 16667"/>
            </a:avLst>
          </a:prstGeom>
          <a:solidFill>
            <a:srgbClr val="115076"/>
          </a:solidFill>
          <a:ln>
            <a:solidFill>
              <a:srgbClr val="E65D00"/>
            </a:solidFill>
          </a:ln>
        </p:spPr>
        <p:txBody>
          <a:bodyPr wrap="square" lIns="0" tIns="0" rIns="0" bIns="0" rtlCol="0">
            <a:spAutoFit/>
          </a:bodyPr>
          <a:lstStyle/>
          <a:p>
            <a:pPr algn="ctr"/>
            <a:r>
              <a:rPr lang="en-GB" sz="2000" b="1" dirty="0">
                <a:solidFill>
                  <a:schemeClr val="bg1"/>
                </a:solidFill>
              </a:rPr>
              <a:t>Exception!</a:t>
            </a:r>
          </a:p>
          <a:p>
            <a:pPr lvl="0" algn="ctr">
              <a:defRPr/>
            </a:pPr>
            <a:r>
              <a:rPr lang="en-US" sz="2000" b="1" i="1" dirty="0" err="1">
                <a:solidFill>
                  <a:schemeClr val="bg1"/>
                </a:solidFill>
              </a:rPr>
              <a:t>Aussi</a:t>
            </a:r>
            <a:r>
              <a:rPr lang="en-US" sz="2000" b="1" i="1" dirty="0">
                <a:solidFill>
                  <a:schemeClr val="bg1"/>
                </a:solidFill>
              </a:rPr>
              <a:t> </a:t>
            </a:r>
            <a:r>
              <a:rPr lang="en-US" sz="2000" dirty="0">
                <a:solidFill>
                  <a:schemeClr val="bg1"/>
                </a:solidFill>
              </a:rPr>
              <a:t>(also</a:t>
            </a:r>
            <a:r>
              <a:rPr lang="en-US" sz="2000">
                <a:solidFill>
                  <a:schemeClr val="bg1"/>
                </a:solidFill>
              </a:rPr>
              <a:t>) sometimes comes </a:t>
            </a:r>
            <a:r>
              <a:rPr lang="en-US" sz="2000" dirty="0">
                <a:solidFill>
                  <a:schemeClr val="bg1"/>
                </a:solidFill>
              </a:rPr>
              <a:t>at the </a:t>
            </a:r>
            <a:r>
              <a:rPr lang="en-US" sz="2000" b="1" dirty="0">
                <a:solidFill>
                  <a:schemeClr val="bg1"/>
                </a:solidFill>
              </a:rPr>
              <a:t>end. </a:t>
            </a:r>
            <a:r>
              <a:rPr lang="en-US" sz="2000" dirty="0">
                <a:solidFill>
                  <a:schemeClr val="bg1"/>
                </a:solidFill>
              </a:rPr>
              <a:t>This is </a:t>
            </a:r>
            <a:r>
              <a:rPr lang="en-US" sz="2000" b="1" dirty="0">
                <a:solidFill>
                  <a:schemeClr val="bg1"/>
                </a:solidFill>
              </a:rPr>
              <a:t>different </a:t>
            </a:r>
            <a:r>
              <a:rPr lang="en-US" sz="2000" dirty="0">
                <a:solidFill>
                  <a:schemeClr val="bg1"/>
                </a:solidFill>
              </a:rPr>
              <a:t>from English.</a:t>
            </a:r>
            <a:endParaRPr lang="en-US" sz="2000" b="1" dirty="0">
              <a:solidFill>
                <a:schemeClr val="bg1"/>
              </a:solidFill>
            </a:endParaRPr>
          </a:p>
          <a:p>
            <a:pPr lvl="0" algn="ctr">
              <a:defRPr/>
            </a:pPr>
            <a:endParaRPr lang="en-US" sz="2000" b="1" i="1" dirty="0">
              <a:solidFill>
                <a:schemeClr val="bg1"/>
              </a:solidFill>
            </a:endParaRPr>
          </a:p>
          <a:p>
            <a:pPr lvl="0" algn="ctr">
              <a:defRPr/>
            </a:pPr>
            <a:r>
              <a:rPr lang="en-US" sz="2000" dirty="0" err="1">
                <a:solidFill>
                  <a:schemeClr val="bg1"/>
                </a:solidFill>
              </a:rPr>
              <a:t>J’</a:t>
            </a:r>
            <a:r>
              <a:rPr lang="en-US" sz="2000" b="1" dirty="0" err="1">
                <a:solidFill>
                  <a:schemeClr val="bg1"/>
                </a:solidFill>
              </a:rPr>
              <a:t>ai</a:t>
            </a:r>
            <a:r>
              <a:rPr lang="en-US" sz="2000" b="1" dirty="0">
                <a:solidFill>
                  <a:schemeClr val="bg1"/>
                </a:solidFill>
              </a:rPr>
              <a:t> </a:t>
            </a:r>
            <a:r>
              <a:rPr lang="en-US" sz="2000" b="1" dirty="0" err="1">
                <a:solidFill>
                  <a:schemeClr val="bg1"/>
                </a:solidFill>
              </a:rPr>
              <a:t>visité</a:t>
            </a:r>
            <a:r>
              <a:rPr lang="en-US" sz="2000" b="1" dirty="0">
                <a:solidFill>
                  <a:schemeClr val="bg1"/>
                </a:solidFill>
              </a:rPr>
              <a:t> </a:t>
            </a:r>
            <a:r>
              <a:rPr lang="en-US" sz="2000" dirty="0">
                <a:solidFill>
                  <a:schemeClr val="bg1"/>
                </a:solidFill>
              </a:rPr>
              <a:t>la Tour Eiffel </a:t>
            </a:r>
            <a:r>
              <a:rPr lang="en-US" sz="2000" b="1" dirty="0" err="1">
                <a:solidFill>
                  <a:schemeClr val="bg1"/>
                </a:solidFill>
              </a:rPr>
              <a:t>aussi</a:t>
            </a:r>
            <a:r>
              <a:rPr lang="en-US" sz="2000" dirty="0">
                <a:solidFill>
                  <a:schemeClr val="bg1"/>
                </a:solidFill>
              </a:rPr>
              <a:t>.	</a:t>
            </a:r>
            <a:endParaRPr lang="en-GB" sz="2000" i="1" dirty="0">
              <a:solidFill>
                <a:schemeClr val="bg1"/>
              </a:solidFill>
            </a:endParaRPr>
          </a:p>
        </p:txBody>
      </p:sp>
    </p:spTree>
    <p:extLst>
      <p:ext uri="{BB962C8B-B14F-4D97-AF65-F5344CB8AC3E}">
        <p14:creationId xmlns:p14="http://schemas.microsoft.com/office/powerpoint/2010/main" val="390431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13" grpId="0" animBg="1"/>
      <p:bldP spid="1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E11590-ACB3-47AC-BAEC-46CDFEF011E9}"/>
              </a:ext>
            </a:extLst>
          </p:cNvPr>
          <p:cNvSpPr txBox="1"/>
          <p:nvPr/>
        </p:nvSpPr>
        <p:spPr>
          <a:xfrm>
            <a:off x="249476" y="1375048"/>
            <a:ext cx="7099177" cy="4708981"/>
          </a:xfrm>
          <a:prstGeom prst="rect">
            <a:avLst/>
          </a:prstGeom>
          <a:noFill/>
          <a:ln w="19050">
            <a:solidFill>
              <a:schemeClr val="accent1">
                <a:lumMod val="50000"/>
              </a:schemeClr>
            </a:solidFill>
          </a:ln>
        </p:spPr>
        <p:txBody>
          <a:bodyPr wrap="square" rtlCol="0">
            <a:spAutoFit/>
          </a:bodyPr>
          <a:lstStyle/>
          <a:p>
            <a:r>
              <a:rPr lang="en-GB" sz="2000" dirty="0">
                <a:solidFill>
                  <a:schemeClr val="accent5">
                    <a:lumMod val="50000"/>
                  </a:schemeClr>
                </a:solidFill>
              </a:rPr>
              <a:t>1. </a:t>
            </a:r>
            <a:r>
              <a:rPr lang="en-GB" sz="2000" b="1" dirty="0">
                <a:solidFill>
                  <a:schemeClr val="accent5">
                    <a:lumMod val="50000"/>
                  </a:schemeClr>
                </a:solidFill>
              </a:rPr>
              <a:t>Le </a:t>
            </a:r>
            <a:r>
              <a:rPr lang="en-GB" sz="2000" b="1" dirty="0" err="1">
                <a:solidFill>
                  <a:schemeClr val="accent5">
                    <a:lumMod val="50000"/>
                  </a:schemeClr>
                </a:solidFill>
              </a:rPr>
              <a:t>samedi</a:t>
            </a:r>
            <a:r>
              <a:rPr lang="en-GB" sz="2000" b="1" dirty="0">
                <a:solidFill>
                  <a:schemeClr val="accent5">
                    <a:lumMod val="50000"/>
                  </a:schemeClr>
                </a:solidFill>
              </a:rPr>
              <a:t> / </a:t>
            </a:r>
            <a:r>
              <a:rPr lang="en-GB" sz="2000" b="1" dirty="0" err="1">
                <a:solidFill>
                  <a:schemeClr val="accent5">
                    <a:lumMod val="50000"/>
                  </a:schemeClr>
                </a:solidFill>
              </a:rPr>
              <a:t>souvent</a:t>
            </a:r>
            <a:r>
              <a:rPr lang="en-GB" sz="2000" b="1" dirty="0">
                <a:solidFill>
                  <a:schemeClr val="accent5">
                    <a:lumMod val="50000"/>
                  </a:schemeClr>
                </a:solidFill>
              </a:rPr>
              <a:t>, </a:t>
            </a:r>
            <a:r>
              <a:rPr lang="en-GB" sz="2000" dirty="0">
                <a:solidFill>
                  <a:schemeClr val="accent5">
                    <a:lumMod val="50000"/>
                  </a:schemeClr>
                </a:solidFill>
              </a:rPr>
              <a:t>je </a:t>
            </a:r>
            <a:r>
              <a:rPr lang="en-GB" sz="2000" dirty="0" err="1">
                <a:solidFill>
                  <a:schemeClr val="accent5">
                    <a:lumMod val="50000"/>
                  </a:schemeClr>
                </a:solidFill>
              </a:rPr>
              <a:t>joue</a:t>
            </a:r>
            <a:r>
              <a:rPr lang="en-GB" sz="2000" dirty="0">
                <a:solidFill>
                  <a:schemeClr val="accent5">
                    <a:lumMod val="50000"/>
                  </a:schemeClr>
                </a:solidFill>
              </a:rPr>
              <a:t> avec Amir dans le parc.</a:t>
            </a:r>
          </a:p>
          <a:p>
            <a:endParaRPr lang="en-GB" sz="2000" dirty="0">
              <a:solidFill>
                <a:schemeClr val="accent5">
                  <a:lumMod val="50000"/>
                </a:schemeClr>
              </a:solidFill>
            </a:endParaRPr>
          </a:p>
          <a:p>
            <a:r>
              <a:rPr lang="en-GB" sz="2000" dirty="0">
                <a:solidFill>
                  <a:schemeClr val="accent5">
                    <a:lumMod val="50000"/>
                  </a:schemeClr>
                </a:solidFill>
              </a:rPr>
              <a:t>2. Nous </a:t>
            </a:r>
            <a:r>
              <a:rPr lang="en-GB" sz="2000" dirty="0" err="1">
                <a:solidFill>
                  <a:schemeClr val="accent5">
                    <a:lumMod val="50000"/>
                  </a:schemeClr>
                </a:solidFill>
              </a:rPr>
              <a:t>jouons</a:t>
            </a:r>
            <a:r>
              <a:rPr lang="en-GB" sz="2000" dirty="0">
                <a:solidFill>
                  <a:schemeClr val="accent5">
                    <a:lumMod val="50000"/>
                  </a:schemeClr>
                </a:solidFill>
              </a:rPr>
              <a:t> </a:t>
            </a:r>
            <a:r>
              <a:rPr lang="en-GB" sz="2000" b="1" dirty="0">
                <a:solidFill>
                  <a:schemeClr val="accent5">
                    <a:lumMod val="50000"/>
                  </a:schemeClr>
                </a:solidFill>
              </a:rPr>
              <a:t>dehors/le week-end </a:t>
            </a:r>
            <a:r>
              <a:rPr lang="en-GB" sz="2000" dirty="0" err="1">
                <a:solidFill>
                  <a:schemeClr val="accent5">
                    <a:lumMod val="50000"/>
                  </a:schemeClr>
                </a:solidFill>
              </a:rPr>
              <a:t>quand</a:t>
            </a:r>
            <a:r>
              <a:rPr lang="en-GB" sz="2000" dirty="0">
                <a:solidFill>
                  <a:schemeClr val="accent5">
                    <a:lumMod val="50000"/>
                  </a:schemeClr>
                </a:solidFill>
              </a:rPr>
              <a:t> </a:t>
            </a:r>
            <a:r>
              <a:rPr lang="en-GB" sz="2000" dirty="0" err="1">
                <a:solidFill>
                  <a:schemeClr val="accent5">
                    <a:lumMod val="50000"/>
                  </a:schemeClr>
                </a:solidFill>
              </a:rPr>
              <a:t>il</a:t>
            </a:r>
            <a:r>
              <a:rPr lang="en-GB" sz="2000" dirty="0">
                <a:solidFill>
                  <a:schemeClr val="accent5">
                    <a:lumMod val="50000"/>
                  </a:schemeClr>
                </a:solidFill>
              </a:rPr>
              <a:t> fait beau.</a:t>
            </a:r>
          </a:p>
          <a:p>
            <a:endParaRPr lang="en-GB" sz="2000" dirty="0">
              <a:solidFill>
                <a:schemeClr val="accent5">
                  <a:lumMod val="50000"/>
                </a:schemeClr>
              </a:solidFill>
            </a:endParaRPr>
          </a:p>
          <a:p>
            <a:r>
              <a:rPr lang="en-GB" sz="2000" dirty="0">
                <a:solidFill>
                  <a:schemeClr val="accent5">
                    <a:lumMod val="50000"/>
                  </a:schemeClr>
                </a:solidFill>
              </a:rPr>
              <a:t>3. </a:t>
            </a:r>
            <a:r>
              <a:rPr lang="en-GB" sz="2000" b="1" dirty="0" err="1">
                <a:solidFill>
                  <a:schemeClr val="accent5">
                    <a:lumMod val="50000"/>
                  </a:schemeClr>
                </a:solidFill>
              </a:rPr>
              <a:t>Rarement</a:t>
            </a:r>
            <a:r>
              <a:rPr lang="en-GB" sz="2000" b="1" dirty="0">
                <a:solidFill>
                  <a:schemeClr val="accent5">
                    <a:lumMod val="50000"/>
                  </a:schemeClr>
                </a:solidFill>
              </a:rPr>
              <a:t> / </a:t>
            </a:r>
            <a:r>
              <a:rPr lang="en-GB" sz="2000" b="1" dirty="0" err="1">
                <a:solidFill>
                  <a:schemeClr val="accent5">
                    <a:lumMod val="50000"/>
                  </a:schemeClr>
                </a:solidFill>
              </a:rPr>
              <a:t>Parfois</a:t>
            </a:r>
            <a:r>
              <a:rPr lang="en-GB" sz="2000" b="1" dirty="0">
                <a:solidFill>
                  <a:schemeClr val="accent5">
                    <a:lumMod val="50000"/>
                  </a:schemeClr>
                </a:solidFill>
              </a:rPr>
              <a:t>, </a:t>
            </a:r>
            <a:r>
              <a:rPr lang="en-GB" sz="2000" dirty="0">
                <a:solidFill>
                  <a:schemeClr val="accent5">
                    <a:lumMod val="50000"/>
                  </a:schemeClr>
                </a:solidFill>
              </a:rPr>
              <a:t>nous </a:t>
            </a:r>
            <a:r>
              <a:rPr lang="en-GB" sz="2000" dirty="0" err="1">
                <a:solidFill>
                  <a:schemeClr val="accent5">
                    <a:lumMod val="50000"/>
                  </a:schemeClr>
                </a:solidFill>
              </a:rPr>
              <a:t>jouons</a:t>
            </a:r>
            <a:r>
              <a:rPr lang="en-GB" sz="2000" dirty="0">
                <a:solidFill>
                  <a:schemeClr val="accent5">
                    <a:lumMod val="50000"/>
                  </a:schemeClr>
                </a:solidFill>
              </a:rPr>
              <a:t> au foot.</a:t>
            </a:r>
          </a:p>
          <a:p>
            <a:pPr marL="457200" indent="-457200" algn="l">
              <a:buAutoNum type="arabicPeriod"/>
            </a:pPr>
            <a:endParaRPr lang="en-GB" sz="2000" dirty="0">
              <a:solidFill>
                <a:schemeClr val="accent5">
                  <a:lumMod val="50000"/>
                </a:schemeClr>
              </a:solidFill>
            </a:endParaRPr>
          </a:p>
          <a:p>
            <a:r>
              <a:rPr lang="en-GB" sz="2000" dirty="0">
                <a:solidFill>
                  <a:schemeClr val="accent5">
                    <a:lumMod val="50000"/>
                  </a:schemeClr>
                </a:solidFill>
              </a:rPr>
              <a:t>4. Nous </a:t>
            </a:r>
            <a:r>
              <a:rPr lang="en-GB" sz="2000" dirty="0" err="1">
                <a:solidFill>
                  <a:schemeClr val="accent5">
                    <a:lumMod val="50000"/>
                  </a:schemeClr>
                </a:solidFill>
              </a:rPr>
              <a:t>jouons</a:t>
            </a:r>
            <a:r>
              <a:rPr lang="en-GB" sz="2000" dirty="0">
                <a:solidFill>
                  <a:schemeClr val="accent5">
                    <a:lumMod val="50000"/>
                  </a:schemeClr>
                </a:solidFill>
              </a:rPr>
              <a:t> </a:t>
            </a:r>
            <a:r>
              <a:rPr lang="en-GB" sz="2000" b="1" dirty="0">
                <a:solidFill>
                  <a:schemeClr val="accent5">
                    <a:lumMod val="50000"/>
                  </a:schemeClr>
                </a:solidFill>
              </a:rPr>
              <a:t>ensemble / </a:t>
            </a:r>
            <a:r>
              <a:rPr lang="en-GB" sz="2000" b="1" dirty="0" err="1">
                <a:solidFill>
                  <a:schemeClr val="accent5">
                    <a:lumMod val="50000"/>
                  </a:schemeClr>
                </a:solidFill>
              </a:rPr>
              <a:t>aussi</a:t>
            </a:r>
            <a:r>
              <a:rPr lang="en-GB" sz="2000" b="1" dirty="0">
                <a:solidFill>
                  <a:schemeClr val="accent5">
                    <a:lumMod val="50000"/>
                  </a:schemeClr>
                </a:solidFill>
              </a:rPr>
              <a:t> </a:t>
            </a:r>
            <a:r>
              <a:rPr lang="en-GB" sz="2000" dirty="0">
                <a:solidFill>
                  <a:schemeClr val="accent5">
                    <a:lumMod val="50000"/>
                  </a:schemeClr>
                </a:solidFill>
              </a:rPr>
              <a:t>à la </a:t>
            </a:r>
            <a:r>
              <a:rPr lang="en-GB" sz="2000" dirty="0" err="1">
                <a:solidFill>
                  <a:schemeClr val="accent5">
                    <a:lumMod val="50000"/>
                  </a:schemeClr>
                </a:solidFill>
              </a:rPr>
              <a:t>pétanque</a:t>
            </a:r>
            <a:r>
              <a:rPr lang="en-GB" sz="2000" dirty="0">
                <a:solidFill>
                  <a:schemeClr val="accent5">
                    <a:lumMod val="50000"/>
                  </a:schemeClr>
                </a:solidFill>
              </a:rPr>
              <a:t>.</a:t>
            </a:r>
          </a:p>
          <a:p>
            <a:pPr algn="l"/>
            <a:endParaRPr lang="en-GB" sz="2000" dirty="0">
              <a:solidFill>
                <a:schemeClr val="accent5">
                  <a:lumMod val="50000"/>
                </a:schemeClr>
              </a:solidFill>
            </a:endParaRPr>
          </a:p>
          <a:p>
            <a:pPr algn="l"/>
            <a:r>
              <a:rPr lang="en-GB" sz="2000" dirty="0">
                <a:solidFill>
                  <a:schemeClr val="accent5">
                    <a:lumMod val="50000"/>
                  </a:schemeClr>
                </a:solidFill>
              </a:rPr>
              <a:t>5. Nous </a:t>
            </a:r>
            <a:r>
              <a:rPr lang="en-GB" sz="2000" dirty="0" err="1">
                <a:solidFill>
                  <a:schemeClr val="accent5">
                    <a:lumMod val="50000"/>
                  </a:schemeClr>
                </a:solidFill>
              </a:rPr>
              <a:t>faisons</a:t>
            </a:r>
            <a:r>
              <a:rPr lang="en-GB" sz="2000" dirty="0">
                <a:solidFill>
                  <a:schemeClr val="accent5">
                    <a:lumMod val="50000"/>
                  </a:schemeClr>
                </a:solidFill>
              </a:rPr>
              <a:t> </a:t>
            </a:r>
            <a:r>
              <a:rPr lang="en-GB" sz="2000" dirty="0" err="1">
                <a:solidFill>
                  <a:schemeClr val="accent5">
                    <a:lumMod val="50000"/>
                  </a:schemeClr>
                </a:solidFill>
              </a:rPr>
              <a:t>nos</a:t>
            </a:r>
            <a:r>
              <a:rPr lang="en-GB" sz="2000" dirty="0">
                <a:solidFill>
                  <a:schemeClr val="accent5">
                    <a:lumMod val="50000"/>
                  </a:schemeClr>
                </a:solidFill>
              </a:rPr>
              <a:t> devoirs </a:t>
            </a:r>
            <a:r>
              <a:rPr lang="en-GB" sz="2000" b="1" dirty="0">
                <a:solidFill>
                  <a:schemeClr val="accent5">
                    <a:lumMod val="50000"/>
                  </a:schemeClr>
                </a:solidFill>
              </a:rPr>
              <a:t>bien / </a:t>
            </a:r>
            <a:r>
              <a:rPr lang="en-GB" sz="2000" b="1" dirty="0" err="1">
                <a:solidFill>
                  <a:schemeClr val="accent5">
                    <a:lumMod val="50000"/>
                  </a:schemeClr>
                </a:solidFill>
              </a:rPr>
              <a:t>aussi</a:t>
            </a:r>
            <a:r>
              <a:rPr lang="en-GB" sz="2000" b="1" dirty="0">
                <a:solidFill>
                  <a:schemeClr val="accent5">
                    <a:lumMod val="50000"/>
                  </a:schemeClr>
                </a:solidFill>
              </a:rPr>
              <a:t>. </a:t>
            </a:r>
          </a:p>
          <a:p>
            <a:pPr algn="l"/>
            <a:endParaRPr lang="en-GB" sz="2000" b="1" dirty="0">
              <a:solidFill>
                <a:schemeClr val="accent5">
                  <a:lumMod val="50000"/>
                </a:schemeClr>
              </a:solidFill>
            </a:endParaRPr>
          </a:p>
          <a:p>
            <a:pPr algn="l"/>
            <a:r>
              <a:rPr lang="en-GB" sz="2000" dirty="0">
                <a:solidFill>
                  <a:schemeClr val="accent5">
                    <a:lumMod val="50000"/>
                  </a:schemeClr>
                </a:solidFill>
              </a:rPr>
              <a:t>6. Je </a:t>
            </a:r>
            <a:r>
              <a:rPr lang="en-GB" sz="2000" dirty="0" err="1">
                <a:solidFill>
                  <a:schemeClr val="accent5">
                    <a:lumMod val="50000"/>
                  </a:schemeClr>
                </a:solidFill>
              </a:rPr>
              <a:t>travaille</a:t>
            </a:r>
            <a:r>
              <a:rPr lang="en-GB" sz="2000" dirty="0">
                <a:solidFill>
                  <a:schemeClr val="accent5">
                    <a:lumMod val="50000"/>
                  </a:schemeClr>
                </a:solidFill>
              </a:rPr>
              <a:t> </a:t>
            </a:r>
            <a:r>
              <a:rPr lang="en-GB" sz="2000" b="1" dirty="0">
                <a:solidFill>
                  <a:schemeClr val="accent5">
                    <a:lumMod val="50000"/>
                  </a:schemeClr>
                </a:solidFill>
              </a:rPr>
              <a:t>bien / </a:t>
            </a:r>
            <a:r>
              <a:rPr lang="en-GB" sz="2000" b="1" dirty="0" err="1">
                <a:solidFill>
                  <a:schemeClr val="accent5">
                    <a:lumMod val="50000"/>
                  </a:schemeClr>
                </a:solidFill>
              </a:rPr>
              <a:t>rarement</a:t>
            </a:r>
            <a:r>
              <a:rPr lang="en-GB" sz="2000" dirty="0">
                <a:solidFill>
                  <a:schemeClr val="accent5">
                    <a:lumMod val="50000"/>
                  </a:schemeClr>
                </a:solidFill>
              </a:rPr>
              <a:t> dans ma </a:t>
            </a:r>
            <a:r>
              <a:rPr lang="en-GB" sz="2000" dirty="0" err="1">
                <a:solidFill>
                  <a:schemeClr val="accent5">
                    <a:lumMod val="50000"/>
                  </a:schemeClr>
                </a:solidFill>
              </a:rPr>
              <a:t>chambre</a:t>
            </a:r>
            <a:r>
              <a:rPr lang="en-GB" sz="2000" dirty="0">
                <a:solidFill>
                  <a:schemeClr val="accent5">
                    <a:lumMod val="50000"/>
                  </a:schemeClr>
                </a:solidFill>
              </a:rPr>
              <a:t>.</a:t>
            </a:r>
          </a:p>
          <a:p>
            <a:pPr algn="l"/>
            <a:endParaRPr lang="en-GB" sz="2000" dirty="0">
              <a:solidFill>
                <a:schemeClr val="accent5">
                  <a:lumMod val="50000"/>
                </a:schemeClr>
              </a:solidFill>
            </a:endParaRPr>
          </a:p>
          <a:p>
            <a:pPr algn="l"/>
            <a:r>
              <a:rPr lang="en-GB" sz="2000" dirty="0">
                <a:solidFill>
                  <a:schemeClr val="accent5">
                    <a:lumMod val="50000"/>
                  </a:schemeClr>
                </a:solidFill>
              </a:rPr>
              <a:t>7. </a:t>
            </a:r>
            <a:r>
              <a:rPr lang="en-GB" sz="2000" b="1" dirty="0" err="1">
                <a:solidFill>
                  <a:schemeClr val="accent5">
                    <a:lumMod val="50000"/>
                  </a:schemeClr>
                </a:solidFill>
              </a:rPr>
              <a:t>Aujourd’hui</a:t>
            </a:r>
            <a:r>
              <a:rPr lang="en-GB" sz="2000" b="1" dirty="0">
                <a:solidFill>
                  <a:schemeClr val="accent5">
                    <a:lumMod val="50000"/>
                  </a:schemeClr>
                </a:solidFill>
              </a:rPr>
              <a:t> / </a:t>
            </a:r>
            <a:r>
              <a:rPr lang="en-GB" sz="2000" b="1" dirty="0" err="1">
                <a:solidFill>
                  <a:schemeClr val="accent5">
                    <a:lumMod val="50000"/>
                  </a:schemeClr>
                </a:solidFill>
              </a:rPr>
              <a:t>Souvent</a:t>
            </a:r>
            <a:r>
              <a:rPr lang="en-GB" sz="2000" dirty="0">
                <a:solidFill>
                  <a:schemeClr val="accent5">
                    <a:lumMod val="50000"/>
                  </a:schemeClr>
                </a:solidFill>
              </a:rPr>
              <a:t>, je </a:t>
            </a:r>
            <a:r>
              <a:rPr lang="en-GB" sz="2000" dirty="0" err="1">
                <a:solidFill>
                  <a:schemeClr val="accent5">
                    <a:lumMod val="50000"/>
                  </a:schemeClr>
                </a:solidFill>
              </a:rPr>
              <a:t>fais</a:t>
            </a:r>
            <a:r>
              <a:rPr lang="en-GB" sz="2000" dirty="0">
                <a:solidFill>
                  <a:schemeClr val="accent5">
                    <a:lumMod val="50000"/>
                  </a:schemeClr>
                </a:solidFill>
              </a:rPr>
              <a:t> </a:t>
            </a:r>
            <a:r>
              <a:rPr lang="en-GB" sz="2000" dirty="0" err="1">
                <a:solidFill>
                  <a:schemeClr val="accent5">
                    <a:lumMod val="50000"/>
                  </a:schemeClr>
                </a:solidFill>
              </a:rPr>
              <a:t>une</a:t>
            </a:r>
            <a:r>
              <a:rPr lang="en-GB" sz="2000" dirty="0">
                <a:solidFill>
                  <a:schemeClr val="accent5">
                    <a:lumMod val="50000"/>
                  </a:schemeClr>
                </a:solidFill>
              </a:rPr>
              <a:t> pause.</a:t>
            </a:r>
          </a:p>
          <a:p>
            <a:pPr algn="l"/>
            <a:endParaRPr lang="en-GB" sz="2000" b="1" dirty="0">
              <a:solidFill>
                <a:schemeClr val="accent5">
                  <a:lumMod val="50000"/>
                </a:schemeClr>
              </a:solidFill>
            </a:endParaRPr>
          </a:p>
          <a:p>
            <a:pPr algn="l"/>
            <a:r>
              <a:rPr lang="en-GB" sz="2000" dirty="0">
                <a:solidFill>
                  <a:schemeClr val="accent5">
                    <a:lumMod val="50000"/>
                  </a:schemeClr>
                </a:solidFill>
              </a:rPr>
              <a:t>8. Je </a:t>
            </a:r>
            <a:r>
              <a:rPr lang="en-GB" sz="2000" dirty="0" err="1">
                <a:solidFill>
                  <a:schemeClr val="accent5">
                    <a:lumMod val="50000"/>
                  </a:schemeClr>
                </a:solidFill>
              </a:rPr>
              <a:t>regarde</a:t>
            </a:r>
            <a:r>
              <a:rPr lang="en-GB" sz="2000" dirty="0">
                <a:solidFill>
                  <a:schemeClr val="accent5">
                    <a:lumMod val="50000"/>
                  </a:schemeClr>
                </a:solidFill>
              </a:rPr>
              <a:t> des films et je </a:t>
            </a:r>
            <a:r>
              <a:rPr lang="en-GB" sz="2000" dirty="0" err="1">
                <a:solidFill>
                  <a:schemeClr val="accent5">
                    <a:lumMod val="50000"/>
                  </a:schemeClr>
                </a:solidFill>
              </a:rPr>
              <a:t>dors</a:t>
            </a:r>
            <a:r>
              <a:rPr lang="en-GB" sz="2000" dirty="0">
                <a:solidFill>
                  <a:schemeClr val="accent5">
                    <a:lumMod val="50000"/>
                  </a:schemeClr>
                </a:solidFill>
              </a:rPr>
              <a:t> </a:t>
            </a:r>
            <a:r>
              <a:rPr lang="en-GB" sz="2000" b="1" dirty="0" err="1">
                <a:solidFill>
                  <a:schemeClr val="accent5">
                    <a:lumMod val="50000"/>
                  </a:schemeClr>
                </a:solidFill>
              </a:rPr>
              <a:t>aussi</a:t>
            </a:r>
            <a:r>
              <a:rPr lang="en-GB" sz="2000" b="1" dirty="0">
                <a:solidFill>
                  <a:schemeClr val="accent5">
                    <a:lumMod val="50000"/>
                  </a:schemeClr>
                </a:solidFill>
              </a:rPr>
              <a:t>/ beaucoup</a:t>
            </a:r>
            <a:r>
              <a:rPr lang="en-GB" sz="2000" dirty="0">
                <a:solidFill>
                  <a:schemeClr val="accent5">
                    <a:lumMod val="50000"/>
                  </a:schemeClr>
                </a:solidFill>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a:solidFill>
                  <a:schemeClr val="bg1"/>
                </a:solidFill>
              </a:rPr>
              <a:t>Le week-end de </a:t>
            </a:r>
            <a:r>
              <a:rPr lang="en-GB" sz="3600" b="1" dirty="0" err="1">
                <a:solidFill>
                  <a:schemeClr val="bg1"/>
                </a:solidFill>
              </a:rPr>
              <a:t>Noura</a:t>
            </a:r>
            <a:endParaRPr lang="en-GB" sz="3600" b="1" dirty="0">
              <a:solidFill>
                <a:schemeClr val="bg1"/>
              </a:solidFill>
            </a:endParaRPr>
          </a:p>
        </p:txBody>
      </p:sp>
      <p:pic>
        <p:nvPicPr>
          <p:cNvPr id="21" name="Picture 20" descr="A picture containing toy, doll&#10;&#10;Description automatically generated">
            <a:extLst>
              <a:ext uri="{FF2B5EF4-FFF2-40B4-BE49-F238E27FC236}">
                <a16:creationId xmlns:a16="http://schemas.microsoft.com/office/drawing/2014/main" id="{DAD0709E-479B-47A0-8FF9-4D7638287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7186" y="2013469"/>
            <a:ext cx="1381873" cy="1381873"/>
          </a:xfrm>
          <a:prstGeom prst="rect">
            <a:avLst/>
          </a:prstGeom>
        </p:spPr>
      </p:pic>
      <p:grpSp>
        <p:nvGrpSpPr>
          <p:cNvPr id="24" name="Group 23">
            <a:extLst>
              <a:ext uri="{FF2B5EF4-FFF2-40B4-BE49-F238E27FC236}">
                <a16:creationId xmlns:a16="http://schemas.microsoft.com/office/drawing/2014/main" id="{6A23A935-A868-4624-8A88-2CE2BC9D0814}"/>
              </a:ext>
            </a:extLst>
          </p:cNvPr>
          <p:cNvGrpSpPr/>
          <p:nvPr/>
        </p:nvGrpSpPr>
        <p:grpSpPr>
          <a:xfrm>
            <a:off x="518416" y="1348977"/>
            <a:ext cx="2573399" cy="465384"/>
            <a:chOff x="689045" y="2305630"/>
            <a:chExt cx="2573399" cy="465384"/>
          </a:xfrm>
        </p:grpSpPr>
        <p:sp>
          <p:nvSpPr>
            <p:cNvPr id="23" name="Rectangle 22">
              <a:extLst>
                <a:ext uri="{FF2B5EF4-FFF2-40B4-BE49-F238E27FC236}">
                  <a16:creationId xmlns:a16="http://schemas.microsoft.com/office/drawing/2014/main" id="{D34908CE-E486-4A66-8AA9-06C4512E567E}"/>
                </a:ext>
              </a:extLst>
            </p:cNvPr>
            <p:cNvSpPr/>
            <p:nvPr/>
          </p:nvSpPr>
          <p:spPr>
            <a:xfrm>
              <a:off x="2118359" y="2416580"/>
              <a:ext cx="1144085" cy="28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B0C47202-3D03-4EFA-82AF-4BDD94C2ABCF}"/>
                </a:ext>
              </a:extLst>
            </p:cNvPr>
            <p:cNvSpPr/>
            <p:nvPr/>
          </p:nvSpPr>
          <p:spPr>
            <a:xfrm>
              <a:off x="689045" y="2305630"/>
              <a:ext cx="1467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4" name="Group 33">
            <a:extLst>
              <a:ext uri="{FF2B5EF4-FFF2-40B4-BE49-F238E27FC236}">
                <a16:creationId xmlns:a16="http://schemas.microsoft.com/office/drawing/2014/main" id="{1AB330EB-BAE4-4F8C-AAB3-1C7003A92212}"/>
              </a:ext>
            </a:extLst>
          </p:cNvPr>
          <p:cNvGrpSpPr/>
          <p:nvPr/>
        </p:nvGrpSpPr>
        <p:grpSpPr>
          <a:xfrm>
            <a:off x="518416" y="2569235"/>
            <a:ext cx="2483133" cy="473947"/>
            <a:chOff x="689044" y="3303597"/>
            <a:chExt cx="2483133" cy="473947"/>
          </a:xfrm>
        </p:grpSpPr>
        <p:sp>
          <p:nvSpPr>
            <p:cNvPr id="29" name="Rectangle 28">
              <a:extLst>
                <a:ext uri="{FF2B5EF4-FFF2-40B4-BE49-F238E27FC236}">
                  <a16:creationId xmlns:a16="http://schemas.microsoft.com/office/drawing/2014/main" id="{6599C2C2-F054-4B52-89DF-4DFDCF5C3DBE}"/>
                </a:ext>
              </a:extLst>
            </p:cNvPr>
            <p:cNvSpPr/>
            <p:nvPr/>
          </p:nvSpPr>
          <p:spPr>
            <a:xfrm>
              <a:off x="689044" y="3303597"/>
              <a:ext cx="1467555"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6F58623C-5786-48AC-B3BF-EDEA2868D191}"/>
                </a:ext>
              </a:extLst>
            </p:cNvPr>
            <p:cNvSpPr/>
            <p:nvPr/>
          </p:nvSpPr>
          <p:spPr>
            <a:xfrm>
              <a:off x="2118359" y="3312160"/>
              <a:ext cx="105381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6" name="Group 65">
            <a:extLst>
              <a:ext uri="{FF2B5EF4-FFF2-40B4-BE49-F238E27FC236}">
                <a16:creationId xmlns:a16="http://schemas.microsoft.com/office/drawing/2014/main" id="{8885BF64-8B7A-4B3A-A72D-71F4098A2F9D}"/>
              </a:ext>
            </a:extLst>
          </p:cNvPr>
          <p:cNvGrpSpPr/>
          <p:nvPr/>
        </p:nvGrpSpPr>
        <p:grpSpPr>
          <a:xfrm>
            <a:off x="3573997" y="3724947"/>
            <a:ext cx="1620354" cy="519075"/>
            <a:chOff x="3747270" y="4689618"/>
            <a:chExt cx="1620354" cy="519075"/>
          </a:xfrm>
        </p:grpSpPr>
        <p:sp>
          <p:nvSpPr>
            <p:cNvPr id="65" name="Rectangle 64">
              <a:extLst>
                <a:ext uri="{FF2B5EF4-FFF2-40B4-BE49-F238E27FC236}">
                  <a16:creationId xmlns:a16="http://schemas.microsoft.com/office/drawing/2014/main" id="{9B495E97-CA37-4BF8-B843-476E966DCAC3}"/>
                </a:ext>
              </a:extLst>
            </p:cNvPr>
            <p:cNvSpPr/>
            <p:nvPr/>
          </p:nvSpPr>
          <p:spPr>
            <a:xfrm>
              <a:off x="3747270" y="4689618"/>
              <a:ext cx="841663"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3" name="Oval 62">
              <a:extLst>
                <a:ext uri="{FF2B5EF4-FFF2-40B4-BE49-F238E27FC236}">
                  <a16:creationId xmlns:a16="http://schemas.microsoft.com/office/drawing/2014/main" id="{486089CA-58CE-4957-A259-071F2ECB0DDE}"/>
                </a:ext>
              </a:extLst>
            </p:cNvPr>
            <p:cNvSpPr/>
            <p:nvPr/>
          </p:nvSpPr>
          <p:spPr>
            <a:xfrm>
              <a:off x="4525961" y="4743309"/>
              <a:ext cx="841663"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6" name="Oval 75">
            <a:extLst>
              <a:ext uri="{FF2B5EF4-FFF2-40B4-BE49-F238E27FC236}">
                <a16:creationId xmlns:a16="http://schemas.microsoft.com/office/drawing/2014/main" id="{AEFA3246-3679-4259-9A81-086AC4AFFE5E}"/>
              </a:ext>
            </a:extLst>
          </p:cNvPr>
          <p:cNvSpPr/>
          <p:nvPr/>
        </p:nvSpPr>
        <p:spPr>
          <a:xfrm>
            <a:off x="1949341" y="4378138"/>
            <a:ext cx="650748"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2" name="Oval 81">
            <a:extLst>
              <a:ext uri="{FF2B5EF4-FFF2-40B4-BE49-F238E27FC236}">
                <a16:creationId xmlns:a16="http://schemas.microsoft.com/office/drawing/2014/main" id="{A266E556-EA85-438A-9E3E-F045800885D8}"/>
              </a:ext>
            </a:extLst>
          </p:cNvPr>
          <p:cNvSpPr/>
          <p:nvPr/>
        </p:nvSpPr>
        <p:spPr>
          <a:xfrm>
            <a:off x="2739068" y="4384735"/>
            <a:ext cx="1253451"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TextBox 41">
            <a:extLst>
              <a:ext uri="{FF2B5EF4-FFF2-40B4-BE49-F238E27FC236}">
                <a16:creationId xmlns:a16="http://schemas.microsoft.com/office/drawing/2014/main" id="{CC94E058-552B-4F65-91EE-21BFFEA19982}"/>
              </a:ext>
            </a:extLst>
          </p:cNvPr>
          <p:cNvSpPr txBox="1"/>
          <p:nvPr/>
        </p:nvSpPr>
        <p:spPr>
          <a:xfrm>
            <a:off x="7609518" y="1256225"/>
            <a:ext cx="4355950" cy="769441"/>
          </a:xfrm>
          <a:prstGeom prst="rect">
            <a:avLst/>
          </a:prstGeom>
          <a:noFill/>
        </p:spPr>
        <p:txBody>
          <a:bodyPr wrap="square" rtlCol="0">
            <a:spAutoFit/>
          </a:bodyPr>
          <a:lstStyle/>
          <a:p>
            <a:pPr lvl="0">
              <a:defRPr/>
            </a:pPr>
            <a:r>
              <a:rPr lang="en-US" sz="2200" dirty="0" err="1">
                <a:solidFill>
                  <a:srgbClr val="4472C4">
                    <a:lumMod val="50000"/>
                  </a:srgbClr>
                </a:solidFill>
                <a:latin typeface="Century Gothic" panose="020F0302020204030204"/>
              </a:rPr>
              <a:t>Noura</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parle</a:t>
            </a:r>
            <a:r>
              <a:rPr lang="en-US" sz="2200" dirty="0">
                <a:solidFill>
                  <a:srgbClr val="4472C4">
                    <a:lumMod val="50000"/>
                  </a:srgbClr>
                </a:solidFill>
                <a:latin typeface="Century Gothic" panose="020F0302020204030204"/>
              </a:rPr>
              <a:t> de son week-end. </a:t>
            </a:r>
          </a:p>
          <a:p>
            <a:pPr lvl="0">
              <a:defRPr/>
            </a:pPr>
            <a:r>
              <a:rPr lang="en-US" sz="2200" dirty="0">
                <a:solidFill>
                  <a:srgbClr val="4472C4">
                    <a:lumMod val="50000"/>
                  </a:srgbClr>
                </a:solidFill>
                <a:latin typeface="Century Gothic" panose="020F0302020204030204"/>
              </a:rPr>
              <a:t>Que </a:t>
            </a:r>
            <a:r>
              <a:rPr lang="en-US" sz="2200" dirty="0" err="1">
                <a:solidFill>
                  <a:srgbClr val="4472C4">
                    <a:lumMod val="50000"/>
                  </a:srgbClr>
                </a:solidFill>
                <a:latin typeface="Century Gothic" panose="020F0302020204030204"/>
              </a:rPr>
              <a:t>dit-elle</a:t>
            </a:r>
            <a:r>
              <a:rPr lang="en-US" sz="2200" dirty="0">
                <a:solidFill>
                  <a:srgbClr val="4472C4">
                    <a:lumMod val="50000"/>
                  </a:srgbClr>
                </a:solidFill>
                <a:latin typeface="Century Gothic" panose="020F0302020204030204"/>
              </a:rPr>
              <a:t> ? </a:t>
            </a:r>
          </a:p>
        </p:txBody>
      </p:sp>
      <p:pic>
        <p:nvPicPr>
          <p:cNvPr id="1028" name="Picture 4" descr="Park, Play, Slide, Children, Playground, People, Fun">
            <a:extLst>
              <a:ext uri="{FF2B5EF4-FFF2-40B4-BE49-F238E27FC236}">
                <a16:creationId xmlns:a16="http://schemas.microsoft.com/office/drawing/2014/main" id="{D70B1F3E-ED6E-49FD-A6CC-75B583434C1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1608" y="3721300"/>
            <a:ext cx="3651811" cy="2255754"/>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EB4AF49F-2961-46A5-B12B-903583CB5EFA}"/>
              </a:ext>
            </a:extLst>
          </p:cNvPr>
          <p:cNvGrpSpPr/>
          <p:nvPr/>
        </p:nvGrpSpPr>
        <p:grpSpPr>
          <a:xfrm>
            <a:off x="2080504" y="1947162"/>
            <a:ext cx="2629080" cy="465384"/>
            <a:chOff x="689046" y="2305630"/>
            <a:chExt cx="2535839" cy="465384"/>
          </a:xfrm>
        </p:grpSpPr>
        <p:sp>
          <p:nvSpPr>
            <p:cNvPr id="49" name="Rectangle 48">
              <a:extLst>
                <a:ext uri="{FF2B5EF4-FFF2-40B4-BE49-F238E27FC236}">
                  <a16:creationId xmlns:a16="http://schemas.microsoft.com/office/drawing/2014/main" id="{0AFE5D63-19AD-46AA-954A-E460AEB4C1A0}"/>
                </a:ext>
              </a:extLst>
            </p:cNvPr>
            <p:cNvSpPr/>
            <p:nvPr/>
          </p:nvSpPr>
          <p:spPr>
            <a:xfrm>
              <a:off x="1577426" y="2413239"/>
              <a:ext cx="1647459" cy="25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5EC2FC9D-397C-4AAD-A1FF-A4AEB29989A2}"/>
                </a:ext>
              </a:extLst>
            </p:cNvPr>
            <p:cNvSpPr/>
            <p:nvPr/>
          </p:nvSpPr>
          <p:spPr>
            <a:xfrm>
              <a:off x="689046" y="2305630"/>
              <a:ext cx="970725"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 name="Rounded Rectangle 46">
            <a:extLst>
              <a:ext uri="{FF2B5EF4-FFF2-40B4-BE49-F238E27FC236}">
                <a16:creationId xmlns:a16="http://schemas.microsoft.com/office/drawing/2014/main" id="{EB929FDD-9F14-47BE-8A76-845C5D9E1891}"/>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pSp>
        <p:nvGrpSpPr>
          <p:cNvPr id="48" name="Group 47">
            <a:extLst>
              <a:ext uri="{FF2B5EF4-FFF2-40B4-BE49-F238E27FC236}">
                <a16:creationId xmlns:a16="http://schemas.microsoft.com/office/drawing/2014/main" id="{C09A0502-E0DD-4880-BC94-65BB53C1B62E}"/>
              </a:ext>
            </a:extLst>
          </p:cNvPr>
          <p:cNvGrpSpPr/>
          <p:nvPr/>
        </p:nvGrpSpPr>
        <p:grpSpPr>
          <a:xfrm>
            <a:off x="2080503" y="3184447"/>
            <a:ext cx="2176076" cy="465384"/>
            <a:chOff x="2260457" y="3855852"/>
            <a:chExt cx="2176076" cy="465384"/>
          </a:xfrm>
        </p:grpSpPr>
        <p:sp>
          <p:nvSpPr>
            <p:cNvPr id="46" name="Rectangle 45">
              <a:extLst>
                <a:ext uri="{FF2B5EF4-FFF2-40B4-BE49-F238E27FC236}">
                  <a16:creationId xmlns:a16="http://schemas.microsoft.com/office/drawing/2014/main" id="{314BAF4F-9BDE-4AAD-AE46-1BF107ABCE8C}"/>
                </a:ext>
              </a:extLst>
            </p:cNvPr>
            <p:cNvSpPr/>
            <p:nvPr/>
          </p:nvSpPr>
          <p:spPr>
            <a:xfrm>
              <a:off x="3594870" y="3881132"/>
              <a:ext cx="841663" cy="425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Oval 42">
              <a:extLst>
                <a:ext uri="{FF2B5EF4-FFF2-40B4-BE49-F238E27FC236}">
                  <a16:creationId xmlns:a16="http://schemas.microsoft.com/office/drawing/2014/main" id="{95E532C0-96B8-43D2-A35A-F6A6173A99E3}"/>
                </a:ext>
              </a:extLst>
            </p:cNvPr>
            <p:cNvSpPr/>
            <p:nvPr/>
          </p:nvSpPr>
          <p:spPr>
            <a:xfrm>
              <a:off x="2260457" y="3855852"/>
              <a:ext cx="1334413"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F4369606-AC1B-4A27-833F-00DC65EA92CB}"/>
              </a:ext>
            </a:extLst>
          </p:cNvPr>
          <p:cNvGrpSpPr/>
          <p:nvPr/>
        </p:nvGrpSpPr>
        <p:grpSpPr>
          <a:xfrm>
            <a:off x="536806" y="4955713"/>
            <a:ext cx="2737890" cy="624842"/>
            <a:chOff x="536805" y="4955388"/>
            <a:chExt cx="3093298" cy="529367"/>
          </a:xfrm>
        </p:grpSpPr>
        <p:sp>
          <p:nvSpPr>
            <p:cNvPr id="6" name="Rectangle 5">
              <a:extLst>
                <a:ext uri="{FF2B5EF4-FFF2-40B4-BE49-F238E27FC236}">
                  <a16:creationId xmlns:a16="http://schemas.microsoft.com/office/drawing/2014/main" id="{0E4A4F4F-32C6-4818-8ADD-D89BBD18021A}"/>
                </a:ext>
              </a:extLst>
            </p:cNvPr>
            <p:cNvSpPr/>
            <p:nvPr/>
          </p:nvSpPr>
          <p:spPr>
            <a:xfrm>
              <a:off x="2221562" y="4955388"/>
              <a:ext cx="1408541" cy="529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Oval 52">
              <a:extLst>
                <a:ext uri="{FF2B5EF4-FFF2-40B4-BE49-F238E27FC236}">
                  <a16:creationId xmlns:a16="http://schemas.microsoft.com/office/drawing/2014/main" id="{A3D5FB6F-6B81-4575-B50C-3358987D4E1F}"/>
                </a:ext>
              </a:extLst>
            </p:cNvPr>
            <p:cNvSpPr/>
            <p:nvPr/>
          </p:nvSpPr>
          <p:spPr>
            <a:xfrm>
              <a:off x="536805" y="4982139"/>
              <a:ext cx="1849556" cy="465384"/>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 name="Group 12">
            <a:extLst>
              <a:ext uri="{FF2B5EF4-FFF2-40B4-BE49-F238E27FC236}">
                <a16:creationId xmlns:a16="http://schemas.microsoft.com/office/drawing/2014/main" id="{78C9E137-F06F-4BB8-9BE1-AC740EBBF05A}"/>
              </a:ext>
            </a:extLst>
          </p:cNvPr>
          <p:cNvGrpSpPr/>
          <p:nvPr/>
        </p:nvGrpSpPr>
        <p:grpSpPr>
          <a:xfrm>
            <a:off x="4256580" y="5588401"/>
            <a:ext cx="2200665" cy="554052"/>
            <a:chOff x="4256580" y="5588401"/>
            <a:chExt cx="2200665" cy="554052"/>
          </a:xfrm>
        </p:grpSpPr>
        <p:sp>
          <p:nvSpPr>
            <p:cNvPr id="11" name="Oval 10">
              <a:extLst>
                <a:ext uri="{FF2B5EF4-FFF2-40B4-BE49-F238E27FC236}">
                  <a16:creationId xmlns:a16="http://schemas.microsoft.com/office/drawing/2014/main" id="{27FE8C00-48F8-4ED8-B948-E9D3803BE6FC}"/>
                </a:ext>
              </a:extLst>
            </p:cNvPr>
            <p:cNvSpPr/>
            <p:nvPr/>
          </p:nvSpPr>
          <p:spPr>
            <a:xfrm>
              <a:off x="4256580" y="5593134"/>
              <a:ext cx="782996"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8A665CF0-5539-4358-ADF8-D1488079C62C}"/>
                </a:ext>
              </a:extLst>
            </p:cNvPr>
            <p:cNvSpPr/>
            <p:nvPr/>
          </p:nvSpPr>
          <p:spPr>
            <a:xfrm>
              <a:off x="5056083" y="5588401"/>
              <a:ext cx="1401162" cy="549319"/>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8802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600" b="1" dirty="0" err="1">
                <a:solidFill>
                  <a:schemeClr val="bg1"/>
                </a:solidFill>
              </a:rPr>
              <a:t>Trouve</a:t>
            </a:r>
            <a:r>
              <a:rPr lang="en-GB" sz="3600" b="1" dirty="0">
                <a:solidFill>
                  <a:schemeClr val="bg1"/>
                </a:solidFill>
              </a:rPr>
              <a:t> le contraire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265718556"/>
              </p:ext>
            </p:extLst>
          </p:nvPr>
        </p:nvGraphicFramePr>
        <p:xfrm>
          <a:off x="385008"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115076"/>
                          </a:solidFill>
                        </a:rPr>
                        <a:t>1</a:t>
                      </a:r>
                      <a:r>
                        <a:rPr lang="fr-FR" sz="2200" b="0" dirty="0">
                          <a:solidFill>
                            <a:srgbClr val="115076"/>
                          </a:solidFill>
                        </a:rPr>
                        <a:t>. </a:t>
                      </a:r>
                      <a:r>
                        <a:rPr lang="fr-FR" sz="2200" b="1" dirty="0">
                          <a:solidFill>
                            <a:srgbClr val="115076"/>
                          </a:solidFill>
                        </a:rPr>
                        <a:t>dans le passé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maintenant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à l’avenir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1923710425"/>
              </p:ext>
            </p:extLst>
          </p:nvPr>
        </p:nvGraphicFramePr>
        <p:xfrm>
          <a:off x="385008"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2</a:t>
                      </a:r>
                      <a:r>
                        <a:rPr lang="fr-FR" sz="2200" b="0" dirty="0">
                          <a:solidFill>
                            <a:srgbClr val="115076"/>
                          </a:solidFill>
                        </a:rPr>
                        <a:t>. </a:t>
                      </a:r>
                      <a:r>
                        <a:rPr lang="fr-FR" sz="2200" b="1" dirty="0">
                          <a:solidFill>
                            <a:srgbClr val="115076"/>
                          </a:solidFill>
                        </a:rPr>
                        <a:t>parfois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peut-être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bientôt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3711419756"/>
              </p:ext>
            </p:extLst>
          </p:nvPr>
        </p:nvGraphicFramePr>
        <p:xfrm>
          <a:off x="385008"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3. beaucoup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assez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un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très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564060" y="162607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564060" y="4193410"/>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2564060" y="5455286"/>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graphicFrame>
        <p:nvGraphicFramePr>
          <p:cNvPr id="13" name="Table 4">
            <a:extLst>
              <a:ext uri="{FF2B5EF4-FFF2-40B4-BE49-F238E27FC236}">
                <a16:creationId xmlns:a16="http://schemas.microsoft.com/office/drawing/2014/main" id="{01CC5F19-2049-4373-9B2C-53E7FAA85A9A}"/>
              </a:ext>
            </a:extLst>
          </p:cNvPr>
          <p:cNvGraphicFramePr>
            <a:graphicFrameLocks noGrp="1"/>
          </p:cNvGraphicFramePr>
          <p:nvPr>
            <p:extLst>
              <p:ext uri="{D42A27DB-BD31-4B8C-83A1-F6EECF244321}">
                <p14:modId xmlns:p14="http://schemas.microsoft.com/office/powerpoint/2010/main" val="2546958132"/>
              </p:ext>
            </p:extLst>
          </p:nvPr>
        </p:nvGraphicFramePr>
        <p:xfrm>
          <a:off x="5052504"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1" dirty="0">
                          <a:solidFill>
                            <a:srgbClr val="115076"/>
                          </a:solidFill>
                        </a:rPr>
                        <a:t>4. demain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souvent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ici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hier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partout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5" name="Table 14">
            <a:extLst>
              <a:ext uri="{FF2B5EF4-FFF2-40B4-BE49-F238E27FC236}">
                <a16:creationId xmlns:a16="http://schemas.microsoft.com/office/drawing/2014/main" id="{F63318AD-8651-4E45-8870-3476AA498E69}"/>
              </a:ext>
            </a:extLst>
          </p:cNvPr>
          <p:cNvGraphicFramePr>
            <a:graphicFrameLocks noGrp="1"/>
          </p:cNvGraphicFramePr>
          <p:nvPr>
            <p:extLst>
              <p:ext uri="{D42A27DB-BD31-4B8C-83A1-F6EECF244321}">
                <p14:modId xmlns:p14="http://schemas.microsoft.com/office/powerpoint/2010/main" val="1764913164"/>
              </p:ext>
            </p:extLst>
          </p:nvPr>
        </p:nvGraphicFramePr>
        <p:xfrm>
          <a:off x="5052504"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5. près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loin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peu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rarement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6" name="Table 4">
            <a:extLst>
              <a:ext uri="{FF2B5EF4-FFF2-40B4-BE49-F238E27FC236}">
                <a16:creationId xmlns:a16="http://schemas.microsoft.com/office/drawing/2014/main" id="{57623A3C-6F55-46D9-B692-5CC4977F2255}"/>
              </a:ext>
            </a:extLst>
          </p:cNvPr>
          <p:cNvGraphicFramePr>
            <a:graphicFrameLocks noGrp="1"/>
          </p:cNvGraphicFramePr>
          <p:nvPr>
            <p:extLst>
              <p:ext uri="{D42A27DB-BD31-4B8C-83A1-F6EECF244321}">
                <p14:modId xmlns:p14="http://schemas.microsoft.com/office/powerpoint/2010/main" val="2076497268"/>
              </p:ext>
            </p:extLst>
          </p:nvPr>
        </p:nvGraphicFramePr>
        <p:xfrm>
          <a:off x="5052504"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1" dirty="0">
                          <a:solidFill>
                            <a:srgbClr val="115076"/>
                          </a:solidFill>
                        </a:rPr>
                        <a:t>6. tôt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en retard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comment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quand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2" name="Table 4">
            <a:extLst>
              <a:ext uri="{FF2B5EF4-FFF2-40B4-BE49-F238E27FC236}">
                <a16:creationId xmlns:a16="http://schemas.microsoft.com/office/drawing/2014/main" id="{91C25672-05C3-47EB-B9D7-C451F3C555EF}"/>
              </a:ext>
            </a:extLst>
          </p:cNvPr>
          <p:cNvGraphicFramePr>
            <a:graphicFrameLocks noGrp="1"/>
          </p:cNvGraphicFramePr>
          <p:nvPr>
            <p:extLst>
              <p:ext uri="{D42A27DB-BD31-4B8C-83A1-F6EECF244321}">
                <p14:modId xmlns:p14="http://schemas.microsoft.com/office/powerpoint/2010/main" val="1204628295"/>
              </p:ext>
            </p:extLst>
          </p:nvPr>
        </p:nvGraphicFramePr>
        <p:xfrm>
          <a:off x="9700948" y="1975282"/>
          <a:ext cx="2160000" cy="1580688"/>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tblGrid>
              <a:tr h="1580688">
                <a:tc>
                  <a:txBody>
                    <a:bodyPr/>
                    <a:lstStyle/>
                    <a:p>
                      <a:pPr algn="ctr"/>
                      <a:r>
                        <a:rPr lang="fr-FR" sz="2200" b="1" dirty="0">
                          <a:solidFill>
                            <a:srgbClr val="115076"/>
                          </a:solidFill>
                        </a:rPr>
                        <a:t>7. d’abord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bl>
          </a:graphicData>
        </a:graphic>
      </p:graphicFrame>
      <p:graphicFrame>
        <p:nvGraphicFramePr>
          <p:cNvPr id="6" name="Table 5">
            <a:extLst>
              <a:ext uri="{FF2B5EF4-FFF2-40B4-BE49-F238E27FC236}">
                <a16:creationId xmlns:a16="http://schemas.microsoft.com/office/drawing/2014/main" id="{829D588E-16CF-40F8-B04D-73E5AA15BCC5}"/>
              </a:ext>
            </a:extLst>
          </p:cNvPr>
          <p:cNvGraphicFramePr>
            <a:graphicFrameLocks noGrp="1"/>
          </p:cNvGraphicFramePr>
          <p:nvPr>
            <p:extLst>
              <p:ext uri="{D42A27DB-BD31-4B8C-83A1-F6EECF244321}">
                <p14:modId xmlns:p14="http://schemas.microsoft.com/office/powerpoint/2010/main" val="3415673486"/>
              </p:ext>
            </p:extLst>
          </p:nvPr>
        </p:nvGraphicFramePr>
        <p:xfrm>
          <a:off x="9700948" y="3555970"/>
          <a:ext cx="216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734342587"/>
                    </a:ext>
                  </a:extLst>
                </a:gridCol>
              </a:tblGrid>
              <a:tr h="370840">
                <a:tc>
                  <a:txBody>
                    <a:bodyPr/>
                    <a:lstStyle/>
                    <a:p>
                      <a:pPr algn="l"/>
                      <a:r>
                        <a:rPr lang="fr-FR" sz="2200" b="0" dirty="0">
                          <a:solidFill>
                            <a:srgbClr val="115076"/>
                          </a:solidFill>
                        </a:rPr>
                        <a:t>a) contre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a:txBody>
                    <a:bodyPr/>
                    <a:lstStyle/>
                    <a:p>
                      <a:pPr algn="l"/>
                      <a:r>
                        <a:rPr lang="fr-FR" sz="2200" b="0" dirty="0">
                          <a:solidFill>
                            <a:srgbClr val="115076"/>
                          </a:solidFill>
                        </a:rPr>
                        <a:t>b) o</a:t>
                      </a:r>
                      <a:r>
                        <a:rPr lang="fr-FR" sz="2200" b="0" dirty="0">
                          <a:solidFill>
                            <a:srgbClr val="115076"/>
                          </a:solidFill>
                          <a:latin typeface="+mj-lt"/>
                          <a:cs typeface="Arial" panose="020B0604020202020204" pitchFamily="34" charset="0"/>
                        </a:rPr>
                        <a:t>ù</a:t>
                      </a:r>
                      <a:endParaRPr lang="fr-FR" sz="2200" b="0" dirty="0">
                        <a:solidFill>
                          <a:srgbClr val="115076"/>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a:txBody>
                    <a:bodyPr/>
                    <a:lstStyle/>
                    <a:p>
                      <a:pPr algn="l"/>
                      <a:r>
                        <a:rPr lang="fr-FR" sz="2200" b="0" dirty="0">
                          <a:solidFill>
                            <a:srgbClr val="115076"/>
                          </a:solidFill>
                        </a:rPr>
                        <a:t>c) aujourd’hui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a:txBody>
                    <a:bodyPr/>
                    <a:lstStyle/>
                    <a:p>
                      <a:pPr algn="l"/>
                      <a:r>
                        <a:rPr lang="fr-FR" sz="2200" b="0" dirty="0">
                          <a:solidFill>
                            <a:srgbClr val="115076"/>
                          </a:solidFill>
                        </a:rPr>
                        <a:t>d) puis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27" name="Rectangle: Rounded Corners 26">
            <a:extLst>
              <a:ext uri="{FF2B5EF4-FFF2-40B4-BE49-F238E27FC236}">
                <a16:creationId xmlns:a16="http://schemas.microsoft.com/office/drawing/2014/main" id="{B43437BF-AABF-4C06-AEB0-CED551A1BAE9}"/>
              </a:ext>
            </a:extLst>
          </p:cNvPr>
          <p:cNvSpPr/>
          <p:nvPr/>
        </p:nvSpPr>
        <p:spPr>
          <a:xfrm>
            <a:off x="7212504" y="205807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8" name="Rectangle: Rounded Corners 27">
            <a:extLst>
              <a:ext uri="{FF2B5EF4-FFF2-40B4-BE49-F238E27FC236}">
                <a16:creationId xmlns:a16="http://schemas.microsoft.com/office/drawing/2014/main" id="{099C4EE4-E92A-41F1-9E97-4E53E525DB5D}"/>
              </a:ext>
            </a:extLst>
          </p:cNvPr>
          <p:cNvSpPr/>
          <p:nvPr/>
        </p:nvSpPr>
        <p:spPr>
          <a:xfrm>
            <a:off x="7212504" y="2885041"/>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9" name="Rectangle: Rounded Corners 28">
            <a:extLst>
              <a:ext uri="{FF2B5EF4-FFF2-40B4-BE49-F238E27FC236}">
                <a16:creationId xmlns:a16="http://schemas.microsoft.com/office/drawing/2014/main" id="{24F19C63-933A-4068-AE81-BB10D9189BCE}"/>
              </a:ext>
            </a:extLst>
          </p:cNvPr>
          <p:cNvSpPr/>
          <p:nvPr/>
        </p:nvSpPr>
        <p:spPr>
          <a:xfrm>
            <a:off x="7212504" y="4625410"/>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30" name="Rectangle: Rounded Corners 29">
            <a:extLst>
              <a:ext uri="{FF2B5EF4-FFF2-40B4-BE49-F238E27FC236}">
                <a16:creationId xmlns:a16="http://schemas.microsoft.com/office/drawing/2014/main" id="{1A4EDCBD-813D-429E-BDD8-7F89FB75AD97}"/>
              </a:ext>
            </a:extLst>
          </p:cNvPr>
          <p:cNvSpPr/>
          <p:nvPr/>
        </p:nvSpPr>
        <p:spPr>
          <a:xfrm>
            <a:off x="9700948" y="482838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Tree>
    <p:extLst>
      <p:ext uri="{BB962C8B-B14F-4D97-AF65-F5344CB8AC3E}">
        <p14:creationId xmlns:p14="http://schemas.microsoft.com/office/powerpoint/2010/main" val="207723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7" grpId="0" animBg="1"/>
      <p:bldP spid="28" grpId="0" animBg="1"/>
      <p:bldP spid="29"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84480197-5C06-4C19-B4DF-D5CC9920B84F}"/>
              </a:ext>
            </a:extLst>
          </p:cNvPr>
          <p:cNvSpPr txBox="1"/>
          <p:nvPr/>
        </p:nvSpPr>
        <p:spPr>
          <a:xfrm>
            <a:off x="753995" y="5874374"/>
            <a:ext cx="4219425" cy="400110"/>
          </a:xfrm>
          <a:prstGeom prst="rect">
            <a:avLst/>
          </a:prstGeom>
          <a:noFill/>
        </p:spPr>
        <p:txBody>
          <a:bodyPr wrap="none" rtlCol="0">
            <a:spAutoFit/>
          </a:bodyPr>
          <a:lstStyle/>
          <a:p>
            <a:pPr algn="l"/>
            <a:r>
              <a:rPr lang="en-GB" sz="2000" dirty="0">
                <a:solidFill>
                  <a:schemeClr val="accent5">
                    <a:lumMod val="50000"/>
                  </a:schemeClr>
                </a:solidFill>
              </a:rPr>
              <a:t>I </a:t>
            </a:r>
            <a:r>
              <a:rPr lang="en-GB" sz="2000" b="1" dirty="0">
                <a:solidFill>
                  <a:schemeClr val="accent5">
                    <a:lumMod val="50000"/>
                  </a:schemeClr>
                </a:solidFill>
              </a:rPr>
              <a:t>absolutely</a:t>
            </a:r>
            <a:r>
              <a:rPr lang="en-GB" sz="2000" dirty="0">
                <a:solidFill>
                  <a:schemeClr val="accent5">
                    <a:lumMod val="50000"/>
                  </a:schemeClr>
                </a:solidFill>
              </a:rPr>
              <a:t> have to come back!</a:t>
            </a:r>
          </a:p>
        </p:txBody>
      </p:sp>
      <p:sp>
        <p:nvSpPr>
          <p:cNvPr id="39" name="Rectangle 38">
            <a:extLst>
              <a:ext uri="{FF2B5EF4-FFF2-40B4-BE49-F238E27FC236}">
                <a16:creationId xmlns:a16="http://schemas.microsoft.com/office/drawing/2014/main" id="{BAAEBBB4-7B4D-4318-A2AA-16E26F59A2A9}"/>
              </a:ext>
            </a:extLst>
          </p:cNvPr>
          <p:cNvSpPr/>
          <p:nvPr/>
        </p:nvSpPr>
        <p:spPr>
          <a:xfrm>
            <a:off x="753992" y="5889553"/>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3" name="TextBox 22">
            <a:extLst>
              <a:ext uri="{FF2B5EF4-FFF2-40B4-BE49-F238E27FC236}">
                <a16:creationId xmlns:a16="http://schemas.microsoft.com/office/drawing/2014/main" id="{CBB4354F-892A-445D-BE37-7137ADA4703A}"/>
              </a:ext>
            </a:extLst>
          </p:cNvPr>
          <p:cNvSpPr txBox="1"/>
          <p:nvPr/>
        </p:nvSpPr>
        <p:spPr>
          <a:xfrm>
            <a:off x="753034" y="5349577"/>
            <a:ext cx="3233578" cy="400110"/>
          </a:xfrm>
          <a:prstGeom prst="rect">
            <a:avLst/>
          </a:prstGeom>
          <a:noFill/>
        </p:spPr>
        <p:txBody>
          <a:bodyPr wrap="none" rtlCol="0">
            <a:spAutoFit/>
          </a:bodyPr>
          <a:lstStyle/>
          <a:p>
            <a:pPr algn="l"/>
            <a:r>
              <a:rPr lang="en-GB" sz="2000" b="1" dirty="0">
                <a:solidFill>
                  <a:schemeClr val="accent5">
                    <a:lumMod val="50000"/>
                  </a:schemeClr>
                </a:solidFill>
              </a:rPr>
              <a:t>Maybe </a:t>
            </a:r>
            <a:r>
              <a:rPr lang="en-GB" sz="2000" dirty="0">
                <a:solidFill>
                  <a:schemeClr val="accent5">
                    <a:lumMod val="50000"/>
                  </a:schemeClr>
                </a:solidFill>
              </a:rPr>
              <a:t>this is a dream …</a:t>
            </a:r>
            <a:endParaRPr lang="en-GB" sz="2000" b="1" dirty="0">
              <a:solidFill>
                <a:schemeClr val="accent5">
                  <a:lumMod val="50000"/>
                </a:schemeClr>
              </a:solidFill>
            </a:endParaRPr>
          </a:p>
        </p:txBody>
      </p:sp>
      <p:sp>
        <p:nvSpPr>
          <p:cNvPr id="36" name="Rectangle 35">
            <a:extLst>
              <a:ext uri="{FF2B5EF4-FFF2-40B4-BE49-F238E27FC236}">
                <a16:creationId xmlns:a16="http://schemas.microsoft.com/office/drawing/2014/main" id="{B222BEBA-3F69-437C-B9D2-BB3F35E05D9F}"/>
              </a:ext>
            </a:extLst>
          </p:cNvPr>
          <p:cNvSpPr/>
          <p:nvPr/>
        </p:nvSpPr>
        <p:spPr>
          <a:xfrm>
            <a:off x="753031" y="5399934"/>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2" name="TextBox 21">
            <a:extLst>
              <a:ext uri="{FF2B5EF4-FFF2-40B4-BE49-F238E27FC236}">
                <a16:creationId xmlns:a16="http://schemas.microsoft.com/office/drawing/2014/main" id="{1A09498C-66CC-48E5-81E9-157F71DABC74}"/>
              </a:ext>
            </a:extLst>
          </p:cNvPr>
          <p:cNvSpPr txBox="1"/>
          <p:nvPr/>
        </p:nvSpPr>
        <p:spPr>
          <a:xfrm>
            <a:off x="753034" y="4832952"/>
            <a:ext cx="3195105" cy="400110"/>
          </a:xfrm>
          <a:prstGeom prst="rect">
            <a:avLst/>
          </a:prstGeom>
          <a:noFill/>
        </p:spPr>
        <p:txBody>
          <a:bodyPr wrap="none" rtlCol="0">
            <a:spAutoFit/>
          </a:bodyPr>
          <a:lstStyle/>
          <a:p>
            <a:pPr algn="l"/>
            <a:r>
              <a:rPr lang="en-GB" sz="2000" dirty="0">
                <a:solidFill>
                  <a:schemeClr val="accent5">
                    <a:lumMod val="50000"/>
                  </a:schemeClr>
                </a:solidFill>
              </a:rPr>
              <a:t>My boat is arriving </a:t>
            </a:r>
            <a:r>
              <a:rPr lang="en-GB" sz="2000" b="1" dirty="0">
                <a:solidFill>
                  <a:schemeClr val="accent5">
                    <a:lumMod val="50000"/>
                  </a:schemeClr>
                </a:solidFill>
              </a:rPr>
              <a:t>early</a:t>
            </a:r>
            <a:r>
              <a:rPr lang="en-GB" sz="2000" dirty="0">
                <a:solidFill>
                  <a:schemeClr val="accent5">
                    <a:lumMod val="50000"/>
                  </a:schemeClr>
                </a:solidFill>
              </a:rPr>
              <a:t>.</a:t>
            </a:r>
          </a:p>
        </p:txBody>
      </p:sp>
      <p:sp>
        <p:nvSpPr>
          <p:cNvPr id="35" name="Rectangle 34">
            <a:extLst>
              <a:ext uri="{FF2B5EF4-FFF2-40B4-BE49-F238E27FC236}">
                <a16:creationId xmlns:a16="http://schemas.microsoft.com/office/drawing/2014/main" id="{7F62C264-2E05-4725-BE47-B948768281BC}"/>
              </a:ext>
            </a:extLst>
          </p:cNvPr>
          <p:cNvSpPr/>
          <p:nvPr/>
        </p:nvSpPr>
        <p:spPr>
          <a:xfrm>
            <a:off x="753031" y="4888159"/>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1" name="TextBox 20">
            <a:extLst>
              <a:ext uri="{FF2B5EF4-FFF2-40B4-BE49-F238E27FC236}">
                <a16:creationId xmlns:a16="http://schemas.microsoft.com/office/drawing/2014/main" id="{353B59FA-A16C-49C3-9488-A85615300E3C}"/>
              </a:ext>
            </a:extLst>
          </p:cNvPr>
          <p:cNvSpPr txBox="1"/>
          <p:nvPr/>
        </p:nvSpPr>
        <p:spPr>
          <a:xfrm>
            <a:off x="753035" y="4321962"/>
            <a:ext cx="4251485" cy="400110"/>
          </a:xfrm>
          <a:prstGeom prst="rect">
            <a:avLst/>
          </a:prstGeom>
          <a:noFill/>
        </p:spPr>
        <p:txBody>
          <a:bodyPr wrap="none" rtlCol="0">
            <a:spAutoFit/>
          </a:bodyPr>
          <a:lstStyle/>
          <a:p>
            <a:pPr algn="l"/>
            <a:r>
              <a:rPr lang="en-GB" sz="2000" dirty="0">
                <a:solidFill>
                  <a:schemeClr val="accent5">
                    <a:lumMod val="50000"/>
                  </a:schemeClr>
                </a:solidFill>
              </a:rPr>
              <a:t>I </a:t>
            </a:r>
            <a:r>
              <a:rPr lang="en-GB" sz="2000" b="1" dirty="0">
                <a:solidFill>
                  <a:schemeClr val="accent5">
                    <a:lumMod val="50000"/>
                  </a:schemeClr>
                </a:solidFill>
              </a:rPr>
              <a:t>normally</a:t>
            </a:r>
            <a:r>
              <a:rPr lang="en-GB" sz="2000" dirty="0">
                <a:solidFill>
                  <a:schemeClr val="accent5">
                    <a:lumMod val="50000"/>
                  </a:schemeClr>
                </a:solidFill>
              </a:rPr>
              <a:t> go into the mountains.</a:t>
            </a:r>
          </a:p>
        </p:txBody>
      </p:sp>
      <p:sp>
        <p:nvSpPr>
          <p:cNvPr id="34" name="Rectangle 33">
            <a:extLst>
              <a:ext uri="{FF2B5EF4-FFF2-40B4-BE49-F238E27FC236}">
                <a16:creationId xmlns:a16="http://schemas.microsoft.com/office/drawing/2014/main" id="{D44D7ECC-A40D-442F-A093-9645AE81089C}"/>
              </a:ext>
            </a:extLst>
          </p:cNvPr>
          <p:cNvSpPr/>
          <p:nvPr/>
        </p:nvSpPr>
        <p:spPr>
          <a:xfrm>
            <a:off x="753032" y="4378862"/>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20" name="TextBox 19">
            <a:extLst>
              <a:ext uri="{FF2B5EF4-FFF2-40B4-BE49-F238E27FC236}">
                <a16:creationId xmlns:a16="http://schemas.microsoft.com/office/drawing/2014/main" id="{247E2713-00E7-4EFA-9AAA-56AA8E87682B}"/>
              </a:ext>
            </a:extLst>
          </p:cNvPr>
          <p:cNvSpPr txBox="1"/>
          <p:nvPr/>
        </p:nvSpPr>
        <p:spPr>
          <a:xfrm>
            <a:off x="753035" y="3843664"/>
            <a:ext cx="3650358" cy="400110"/>
          </a:xfrm>
          <a:prstGeom prst="rect">
            <a:avLst/>
          </a:prstGeom>
          <a:noFill/>
        </p:spPr>
        <p:txBody>
          <a:bodyPr wrap="none" rtlCol="0">
            <a:spAutoFit/>
          </a:bodyPr>
          <a:lstStyle/>
          <a:p>
            <a:pPr algn="l"/>
            <a:r>
              <a:rPr lang="en-GB" sz="2000" dirty="0">
                <a:solidFill>
                  <a:schemeClr val="accent5">
                    <a:lumMod val="50000"/>
                  </a:schemeClr>
                </a:solidFill>
              </a:rPr>
              <a:t>We </a:t>
            </a:r>
            <a:r>
              <a:rPr lang="en-GB" sz="2000" b="1" dirty="0">
                <a:solidFill>
                  <a:schemeClr val="accent5">
                    <a:lumMod val="50000"/>
                  </a:schemeClr>
                </a:solidFill>
              </a:rPr>
              <a:t>often </a:t>
            </a:r>
            <a:r>
              <a:rPr lang="en-GB" sz="2000" dirty="0">
                <a:solidFill>
                  <a:schemeClr val="accent5">
                    <a:lumMod val="50000"/>
                  </a:schemeClr>
                </a:solidFill>
              </a:rPr>
              <a:t>talk about France.</a:t>
            </a:r>
          </a:p>
        </p:txBody>
      </p:sp>
      <p:sp>
        <p:nvSpPr>
          <p:cNvPr id="33" name="Rectangle 32">
            <a:extLst>
              <a:ext uri="{FF2B5EF4-FFF2-40B4-BE49-F238E27FC236}">
                <a16:creationId xmlns:a16="http://schemas.microsoft.com/office/drawing/2014/main" id="{8D3BFF6B-26DE-4C83-8CF3-FB175E164F63}"/>
              </a:ext>
            </a:extLst>
          </p:cNvPr>
          <p:cNvSpPr/>
          <p:nvPr/>
        </p:nvSpPr>
        <p:spPr>
          <a:xfrm>
            <a:off x="753032" y="3888567"/>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19" name="TextBox 18">
            <a:extLst>
              <a:ext uri="{FF2B5EF4-FFF2-40B4-BE49-F238E27FC236}">
                <a16:creationId xmlns:a16="http://schemas.microsoft.com/office/drawing/2014/main" id="{FFCC8E83-AED3-47C3-87EA-796559B99D21}"/>
              </a:ext>
            </a:extLst>
          </p:cNvPr>
          <p:cNvSpPr txBox="1"/>
          <p:nvPr/>
        </p:nvSpPr>
        <p:spPr>
          <a:xfrm>
            <a:off x="753035" y="3323121"/>
            <a:ext cx="3212739" cy="400110"/>
          </a:xfrm>
          <a:prstGeom prst="rect">
            <a:avLst/>
          </a:prstGeom>
          <a:noFill/>
        </p:spPr>
        <p:txBody>
          <a:bodyPr wrap="none" rtlCol="0">
            <a:spAutoFit/>
          </a:bodyPr>
          <a:lstStyle/>
          <a:p>
            <a:pPr algn="l"/>
            <a:r>
              <a:rPr lang="en-GB" sz="2000" dirty="0">
                <a:solidFill>
                  <a:schemeClr val="accent5">
                    <a:lumMod val="50000"/>
                  </a:schemeClr>
                </a:solidFill>
              </a:rPr>
              <a:t>A man is singing </a:t>
            </a:r>
            <a:r>
              <a:rPr lang="en-GB" sz="2000" b="1" dirty="0">
                <a:solidFill>
                  <a:schemeClr val="accent5">
                    <a:lumMod val="50000"/>
                  </a:schemeClr>
                </a:solidFill>
              </a:rPr>
              <a:t>outside</a:t>
            </a:r>
            <a:r>
              <a:rPr lang="en-GB" sz="2000" dirty="0">
                <a:solidFill>
                  <a:schemeClr val="accent5">
                    <a:lumMod val="50000"/>
                  </a:schemeClr>
                </a:solidFill>
              </a:rPr>
              <a:t>.</a:t>
            </a:r>
          </a:p>
        </p:txBody>
      </p:sp>
      <p:sp>
        <p:nvSpPr>
          <p:cNvPr id="32" name="Rectangle 31">
            <a:extLst>
              <a:ext uri="{FF2B5EF4-FFF2-40B4-BE49-F238E27FC236}">
                <a16:creationId xmlns:a16="http://schemas.microsoft.com/office/drawing/2014/main" id="{BE543DFB-5EB3-480E-AB55-59A680ED342C}"/>
              </a:ext>
            </a:extLst>
          </p:cNvPr>
          <p:cNvSpPr/>
          <p:nvPr/>
        </p:nvSpPr>
        <p:spPr>
          <a:xfrm>
            <a:off x="753032" y="3370145"/>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pic>
        <p:nvPicPr>
          <p:cNvPr id="1028" name="Picture 4" descr="pillow clipart png - Clip Art Library">
            <a:extLst>
              <a:ext uri="{FF2B5EF4-FFF2-40B4-BE49-F238E27FC236}">
                <a16:creationId xmlns:a16="http://schemas.microsoft.com/office/drawing/2014/main" id="{6E09F4A6-18E1-4982-817C-81921C3646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1728" y="3837125"/>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Le </a:t>
            </a:r>
            <a:r>
              <a:rPr lang="en-GB" sz="3600" b="1" dirty="0" err="1">
                <a:solidFill>
                  <a:schemeClr val="bg1"/>
                </a:solidFill>
              </a:rPr>
              <a:t>rêve</a:t>
            </a:r>
            <a:r>
              <a:rPr lang="en-GB" sz="3600" b="1" dirty="0">
                <a:solidFill>
                  <a:schemeClr val="bg1"/>
                </a:solidFill>
              </a:rPr>
              <a:t> </a:t>
            </a:r>
            <a:r>
              <a:rPr lang="en-GB" sz="3600" b="1" dirty="0" err="1">
                <a:solidFill>
                  <a:schemeClr val="bg1"/>
                </a:solidFill>
              </a:rPr>
              <a:t>d’Antoine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Antoine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souvent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F0302020204030204"/>
              </a:rPr>
              <a:t>Que </a:t>
            </a:r>
            <a:r>
              <a:rPr lang="en-GB" sz="2400" dirty="0" err="1">
                <a:solidFill>
                  <a:srgbClr val="4472C4">
                    <a:lumMod val="50000"/>
                  </a:srgbClr>
                </a:solidFill>
                <a:latin typeface="Century Gothic" panose="020F0302020204030204"/>
              </a:rPr>
              <a:t>dit-il</a:t>
            </a:r>
            <a:r>
              <a:rPr lang="en-GB" sz="2400" dirty="0">
                <a:solidFill>
                  <a:srgbClr val="4472C4">
                    <a:lumMod val="50000"/>
                  </a:srgbClr>
                </a:solidFill>
                <a:latin typeface="Century Gothic" panose="020F0302020204030204"/>
              </a:rPr>
              <a:t> ? </a:t>
            </a:r>
            <a:r>
              <a:rPr lang="en-GB" sz="2400" dirty="0" err="1">
                <a:solidFill>
                  <a:srgbClr val="4472C4">
                    <a:lumMod val="50000"/>
                  </a:srgbClr>
                </a:solidFill>
                <a:latin typeface="Century Gothic" panose="020F0302020204030204"/>
              </a:rPr>
              <a:t>Écris</a:t>
            </a:r>
            <a:r>
              <a:rPr lang="en-GB" sz="2400" dirty="0">
                <a:solidFill>
                  <a:srgbClr val="4472C4">
                    <a:lumMod val="50000"/>
                  </a:srgbClr>
                </a:solidFill>
                <a:latin typeface="Century Gothic" panose="020F0302020204030204"/>
              </a:rPr>
              <a:t> les phrases </a:t>
            </a:r>
            <a:r>
              <a:rPr lang="en-GB" sz="2400" dirty="0" err="1">
                <a:solidFill>
                  <a:srgbClr val="4472C4">
                    <a:lumMod val="50000"/>
                  </a:srgbClr>
                </a:solidFill>
                <a:latin typeface="Century Gothic" panose="020F0302020204030204"/>
              </a:rPr>
              <a:t>en</a:t>
            </a:r>
            <a:r>
              <a:rPr lang="en-GB" sz="2400" dirty="0">
                <a:solidFill>
                  <a:srgbClr val="4472C4">
                    <a:lumMod val="50000"/>
                  </a:srgbClr>
                </a:solidFill>
                <a:latin typeface="Century Gothic" panose="020F0302020204030204"/>
              </a:rPr>
              <a:t> </a:t>
            </a:r>
            <a:r>
              <a:rPr lang="en-GB" sz="2400" dirty="0" err="1">
                <a:solidFill>
                  <a:srgbClr val="4472C4">
                    <a:lumMod val="50000"/>
                  </a:srgbClr>
                </a:solidFill>
                <a:latin typeface="Century Gothic" panose="020F0302020204030204"/>
              </a:rPr>
              <a:t>anglais</a:t>
            </a:r>
            <a:r>
              <a:rPr lang="en-GB"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5" name="1.wav"/>
            </a:hlinkClick>
            <a:extLst>
              <a:ext uri="{FF2B5EF4-FFF2-40B4-BE49-F238E27FC236}">
                <a16:creationId xmlns:a16="http://schemas.microsoft.com/office/drawing/2014/main" id="{DE12681E-5BA7-4FF5-8A1D-CD8C1EBC9F71}"/>
              </a:ext>
            </a:extLst>
          </p:cNvPr>
          <p:cNvSpPr/>
          <p:nvPr/>
        </p:nvSpPr>
        <p:spPr>
          <a:xfrm>
            <a:off x="182078" y="18617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2.wav"/>
            </a:hlinkClick>
            <a:extLst>
              <a:ext uri="{FF2B5EF4-FFF2-40B4-BE49-F238E27FC236}">
                <a16:creationId xmlns:a16="http://schemas.microsoft.com/office/drawing/2014/main" id="{FCDA1380-1504-487D-A287-7D18ADF6DD38}"/>
              </a:ext>
            </a:extLst>
          </p:cNvPr>
          <p:cNvSpPr/>
          <p:nvPr/>
        </p:nvSpPr>
        <p:spPr>
          <a:xfrm>
            <a:off x="180000" y="23681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3.wav"/>
            </a:hlinkClick>
            <a:extLst>
              <a:ext uri="{FF2B5EF4-FFF2-40B4-BE49-F238E27FC236}">
                <a16:creationId xmlns:a16="http://schemas.microsoft.com/office/drawing/2014/main" id="{C700E380-CF9D-4F01-A708-33415E792ED5}"/>
              </a:ext>
            </a:extLst>
          </p:cNvPr>
          <p:cNvSpPr/>
          <p:nvPr/>
        </p:nvSpPr>
        <p:spPr>
          <a:xfrm>
            <a:off x="180000" y="28469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8" name="4.wav"/>
            </a:hlinkClick>
            <a:extLst>
              <a:ext uri="{FF2B5EF4-FFF2-40B4-BE49-F238E27FC236}">
                <a16:creationId xmlns:a16="http://schemas.microsoft.com/office/drawing/2014/main" id="{773ED3E0-CA4D-4B1A-919B-455FB2D8AB0C}"/>
              </a:ext>
            </a:extLst>
          </p:cNvPr>
          <p:cNvSpPr/>
          <p:nvPr/>
        </p:nvSpPr>
        <p:spPr>
          <a:xfrm>
            <a:off x="180000" y="33431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9" name="5.wav"/>
            </a:hlinkClick>
            <a:extLst>
              <a:ext uri="{FF2B5EF4-FFF2-40B4-BE49-F238E27FC236}">
                <a16:creationId xmlns:a16="http://schemas.microsoft.com/office/drawing/2014/main" id="{8482BF0A-5213-42C4-9413-4F3C55B89B75}"/>
              </a:ext>
            </a:extLst>
          </p:cNvPr>
          <p:cNvSpPr/>
          <p:nvPr/>
        </p:nvSpPr>
        <p:spPr>
          <a:xfrm>
            <a:off x="180000" y="38447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10" name="6.wav"/>
            </a:hlinkClick>
            <a:extLst>
              <a:ext uri="{FF2B5EF4-FFF2-40B4-BE49-F238E27FC236}">
                <a16:creationId xmlns:a16="http://schemas.microsoft.com/office/drawing/2014/main" id="{58E9023C-973A-4813-B1B1-74244F8CC72B}"/>
              </a:ext>
            </a:extLst>
          </p:cNvPr>
          <p:cNvSpPr/>
          <p:nvPr/>
        </p:nvSpPr>
        <p:spPr>
          <a:xfrm>
            <a:off x="184794" y="433069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1" name="7.wav"/>
            </a:hlinkClick>
            <a:extLst>
              <a:ext uri="{FF2B5EF4-FFF2-40B4-BE49-F238E27FC236}">
                <a16:creationId xmlns:a16="http://schemas.microsoft.com/office/drawing/2014/main" id="{83918017-39DA-4D7A-B06D-D6B426148863}"/>
              </a:ext>
            </a:extLst>
          </p:cNvPr>
          <p:cNvSpPr/>
          <p:nvPr/>
        </p:nvSpPr>
        <p:spPr>
          <a:xfrm>
            <a:off x="180000" y="48370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2" name="8.wav"/>
            </a:hlinkClick>
            <a:extLst>
              <a:ext uri="{FF2B5EF4-FFF2-40B4-BE49-F238E27FC236}">
                <a16:creationId xmlns:a16="http://schemas.microsoft.com/office/drawing/2014/main" id="{9764DC4E-3F68-40D0-ABF8-79F0A2DB3ECD}"/>
              </a:ext>
            </a:extLst>
          </p:cNvPr>
          <p:cNvSpPr/>
          <p:nvPr/>
        </p:nvSpPr>
        <p:spPr>
          <a:xfrm>
            <a:off x="180000" y="53242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TextBox 1">
            <a:extLst>
              <a:ext uri="{FF2B5EF4-FFF2-40B4-BE49-F238E27FC236}">
                <a16:creationId xmlns:a16="http://schemas.microsoft.com/office/drawing/2014/main" id="{FF31E1E9-1BDD-4342-8744-52AD8F4B2864}"/>
              </a:ext>
            </a:extLst>
          </p:cNvPr>
          <p:cNvSpPr txBox="1"/>
          <p:nvPr/>
        </p:nvSpPr>
        <p:spPr>
          <a:xfrm>
            <a:off x="753035" y="1862111"/>
            <a:ext cx="3106941" cy="400110"/>
          </a:xfrm>
          <a:prstGeom prst="rect">
            <a:avLst/>
          </a:prstGeom>
          <a:noFill/>
        </p:spPr>
        <p:txBody>
          <a:bodyPr wrap="none" rtlCol="0">
            <a:spAutoFit/>
          </a:bodyPr>
          <a:lstStyle/>
          <a:p>
            <a:pPr algn="l"/>
            <a:r>
              <a:rPr lang="en-GB" sz="2000" dirty="0">
                <a:solidFill>
                  <a:schemeClr val="accent5">
                    <a:lumMod val="50000"/>
                  </a:schemeClr>
                </a:solidFill>
              </a:rPr>
              <a:t>I’m on the island </a:t>
            </a:r>
            <a:r>
              <a:rPr lang="en-GB" sz="2000" b="1" dirty="0">
                <a:solidFill>
                  <a:schemeClr val="accent5">
                    <a:lumMod val="50000"/>
                  </a:schemeClr>
                </a:solidFill>
              </a:rPr>
              <a:t>again</a:t>
            </a:r>
            <a:r>
              <a:rPr lang="en-GB" sz="2000" dirty="0">
                <a:solidFill>
                  <a:schemeClr val="accent5">
                    <a:lumMod val="50000"/>
                  </a:schemeClr>
                </a:solidFill>
              </a:rPr>
              <a:t>!</a:t>
            </a:r>
          </a:p>
        </p:txBody>
      </p:sp>
      <p:sp>
        <p:nvSpPr>
          <p:cNvPr id="17" name="TextBox 16">
            <a:extLst>
              <a:ext uri="{FF2B5EF4-FFF2-40B4-BE49-F238E27FC236}">
                <a16:creationId xmlns:a16="http://schemas.microsoft.com/office/drawing/2014/main" id="{A32E9BD6-2B88-4D14-8577-B0E52FD20D30}"/>
              </a:ext>
            </a:extLst>
          </p:cNvPr>
          <p:cNvSpPr txBox="1"/>
          <p:nvPr/>
        </p:nvSpPr>
        <p:spPr>
          <a:xfrm>
            <a:off x="753035" y="2332327"/>
            <a:ext cx="4384534" cy="400110"/>
          </a:xfrm>
          <a:prstGeom prst="rect">
            <a:avLst/>
          </a:prstGeom>
          <a:noFill/>
        </p:spPr>
        <p:txBody>
          <a:bodyPr wrap="none" rtlCol="0">
            <a:spAutoFit/>
          </a:bodyPr>
          <a:lstStyle/>
          <a:p>
            <a:pPr algn="l"/>
            <a:r>
              <a:rPr lang="en-GB" sz="2000" dirty="0">
                <a:solidFill>
                  <a:schemeClr val="accent5">
                    <a:lumMod val="50000"/>
                  </a:schemeClr>
                </a:solidFill>
              </a:rPr>
              <a:t>The waves are </a:t>
            </a:r>
            <a:r>
              <a:rPr lang="en-GB" sz="2000" b="1" dirty="0">
                <a:solidFill>
                  <a:schemeClr val="accent5">
                    <a:lumMod val="50000"/>
                  </a:schemeClr>
                </a:solidFill>
              </a:rPr>
              <a:t>very</a:t>
            </a:r>
            <a:r>
              <a:rPr lang="en-GB" sz="2000" dirty="0">
                <a:solidFill>
                  <a:schemeClr val="accent5">
                    <a:lumMod val="50000"/>
                  </a:schemeClr>
                </a:solidFill>
              </a:rPr>
              <a:t> beautiful, too.</a:t>
            </a:r>
          </a:p>
        </p:txBody>
      </p:sp>
      <p:sp>
        <p:nvSpPr>
          <p:cNvPr id="18" name="TextBox 17">
            <a:extLst>
              <a:ext uri="{FF2B5EF4-FFF2-40B4-BE49-F238E27FC236}">
                <a16:creationId xmlns:a16="http://schemas.microsoft.com/office/drawing/2014/main" id="{EF35D2CD-CF49-4343-8AAA-A79C95AD694C}"/>
              </a:ext>
            </a:extLst>
          </p:cNvPr>
          <p:cNvSpPr txBox="1"/>
          <p:nvPr/>
        </p:nvSpPr>
        <p:spPr>
          <a:xfrm>
            <a:off x="753035" y="2840958"/>
            <a:ext cx="3942105" cy="400110"/>
          </a:xfrm>
          <a:prstGeom prst="rect">
            <a:avLst/>
          </a:prstGeom>
          <a:noFill/>
        </p:spPr>
        <p:txBody>
          <a:bodyPr wrap="none" rtlCol="0">
            <a:spAutoFit/>
          </a:bodyPr>
          <a:lstStyle/>
          <a:p>
            <a:pPr algn="l"/>
            <a:r>
              <a:rPr lang="en-GB" sz="2000" dirty="0">
                <a:solidFill>
                  <a:schemeClr val="accent5">
                    <a:lumMod val="50000"/>
                  </a:schemeClr>
                </a:solidFill>
              </a:rPr>
              <a:t>My favourite animal lives </a:t>
            </a:r>
            <a:r>
              <a:rPr lang="en-GB" sz="2000" b="1" dirty="0">
                <a:solidFill>
                  <a:schemeClr val="accent5">
                    <a:lumMod val="50000"/>
                  </a:schemeClr>
                </a:solidFill>
              </a:rPr>
              <a:t>here</a:t>
            </a:r>
            <a:r>
              <a:rPr lang="en-GB" sz="2000" dirty="0">
                <a:solidFill>
                  <a:schemeClr val="accent5">
                    <a:lumMod val="50000"/>
                  </a:schemeClr>
                </a:solidFill>
              </a:rPr>
              <a:t>.</a:t>
            </a:r>
          </a:p>
        </p:txBody>
      </p:sp>
      <p:sp>
        <p:nvSpPr>
          <p:cNvPr id="3" name="TextBox 2">
            <a:extLst>
              <a:ext uri="{FF2B5EF4-FFF2-40B4-BE49-F238E27FC236}">
                <a16:creationId xmlns:a16="http://schemas.microsoft.com/office/drawing/2014/main" id="{AF94CC99-36C2-4DD4-9E20-24DA23C2EAA4}"/>
              </a:ext>
            </a:extLst>
          </p:cNvPr>
          <p:cNvSpPr txBox="1"/>
          <p:nvPr/>
        </p:nvSpPr>
        <p:spPr>
          <a:xfrm>
            <a:off x="6096000" y="2080784"/>
            <a:ext cx="5217459" cy="1328023"/>
          </a:xfrm>
          <a:prstGeom prst="wedgeRoundRectCallout">
            <a:avLst>
              <a:gd name="adj1" fmla="val -20833"/>
              <a:gd name="adj2" fmla="val -68458"/>
              <a:gd name="adj3" fmla="val 16667"/>
            </a:avLst>
          </a:prstGeom>
          <a:solidFill>
            <a:srgbClr val="115076"/>
          </a:solidFill>
          <a:ln>
            <a:solidFill>
              <a:srgbClr val="E65D00"/>
            </a:solidFill>
          </a:ln>
        </p:spPr>
        <p:txBody>
          <a:bodyPr wrap="square" rtlCol="0" anchor="ctr">
            <a:spAutoFit/>
          </a:bodyPr>
          <a:lstStyle/>
          <a:p>
            <a:pPr algn="ctr"/>
            <a:r>
              <a:rPr lang="en-GB" sz="2400" dirty="0">
                <a:solidFill>
                  <a:schemeClr val="bg1"/>
                </a:solidFill>
              </a:rPr>
              <a:t>Does it sound better to change the </a:t>
            </a:r>
            <a:r>
              <a:rPr lang="en-GB" sz="2400" b="1" dirty="0">
                <a:solidFill>
                  <a:schemeClr val="bg1"/>
                </a:solidFill>
              </a:rPr>
              <a:t>word order </a:t>
            </a:r>
            <a:r>
              <a:rPr lang="en-GB" sz="2400" dirty="0">
                <a:solidFill>
                  <a:schemeClr val="bg1"/>
                </a:solidFill>
              </a:rPr>
              <a:t>in English, or to keep it the same as the French?</a:t>
            </a:r>
          </a:p>
        </p:txBody>
      </p:sp>
      <p:pic>
        <p:nvPicPr>
          <p:cNvPr id="24" name="Picture 23">
            <a:extLst>
              <a:ext uri="{FF2B5EF4-FFF2-40B4-BE49-F238E27FC236}">
                <a16:creationId xmlns:a16="http://schemas.microsoft.com/office/drawing/2014/main" id="{AE15A5AB-8101-47F6-8079-1D0C044CB5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824729" y="3211364"/>
            <a:ext cx="2880000" cy="2880000"/>
          </a:xfrm>
          <a:prstGeom prst="rect">
            <a:avLst/>
          </a:prstGeom>
        </p:spPr>
      </p:pic>
      <p:pic>
        <p:nvPicPr>
          <p:cNvPr id="1026" name="Picture 2" descr="blindfold clipart png - Clip Art Library">
            <a:extLst>
              <a:ext uri="{FF2B5EF4-FFF2-40B4-BE49-F238E27FC236}">
                <a16:creationId xmlns:a16="http://schemas.microsoft.com/office/drawing/2014/main" id="{8E3A0BB8-67CD-4895-B4C9-88DD7970C4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76640" y="4381364"/>
            <a:ext cx="1176177" cy="540000"/>
          </a:xfrm>
          <a:prstGeom prst="rect">
            <a:avLst/>
          </a:prstGeom>
          <a:noFill/>
          <a:extLst>
            <a:ext uri="{909E8E84-426E-40DD-AFC4-6F175D3DCCD1}">
              <a14:hiddenFill xmlns:a14="http://schemas.microsoft.com/office/drawing/2010/main">
                <a:solidFill>
                  <a:srgbClr val="FFFFFF"/>
                </a:solidFill>
              </a14:hiddenFill>
            </a:ext>
          </a:extLst>
        </p:spPr>
      </p:pic>
      <p:sp>
        <p:nvSpPr>
          <p:cNvPr id="25" name="Thought Bubble: Cloud 24">
            <a:extLst>
              <a:ext uri="{FF2B5EF4-FFF2-40B4-BE49-F238E27FC236}">
                <a16:creationId xmlns:a16="http://schemas.microsoft.com/office/drawing/2014/main" id="{5931B0DB-BD9A-44CE-9712-07C53AABEF3D}"/>
              </a:ext>
            </a:extLst>
          </p:cNvPr>
          <p:cNvSpPr/>
          <p:nvPr/>
        </p:nvSpPr>
        <p:spPr>
          <a:xfrm>
            <a:off x="8437134" y="3717352"/>
            <a:ext cx="2876325" cy="1328023"/>
          </a:xfrm>
          <a:prstGeom prst="cloudCallout">
            <a:avLst>
              <a:gd name="adj1" fmla="val -56108"/>
              <a:gd name="adj2" fmla="val 34148"/>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115076"/>
                </a:solidFill>
              </a:rPr>
              <a:t>Z</a:t>
            </a:r>
            <a:r>
              <a:rPr lang="en-GB" sz="3600" b="1" dirty="0">
                <a:solidFill>
                  <a:srgbClr val="115076"/>
                </a:solidFill>
              </a:rPr>
              <a:t>z</a:t>
            </a:r>
            <a:r>
              <a:rPr lang="en-GB" sz="3200" b="1" dirty="0">
                <a:solidFill>
                  <a:srgbClr val="115076"/>
                </a:solidFill>
              </a:rPr>
              <a:t>z</a:t>
            </a:r>
            <a:r>
              <a:rPr lang="en-GB" sz="2800" b="1" dirty="0">
                <a:solidFill>
                  <a:srgbClr val="115076"/>
                </a:solidFill>
              </a:rPr>
              <a:t>z…</a:t>
            </a:r>
          </a:p>
        </p:txBody>
      </p:sp>
      <p:sp>
        <p:nvSpPr>
          <p:cNvPr id="26" name="Rectangle 25">
            <a:extLst>
              <a:ext uri="{FF2B5EF4-FFF2-40B4-BE49-F238E27FC236}">
                <a16:creationId xmlns:a16="http://schemas.microsoft.com/office/drawing/2014/main" id="{AFD19A83-AF0C-4D12-B910-B8DEE4009281}"/>
              </a:ext>
            </a:extLst>
          </p:cNvPr>
          <p:cNvSpPr/>
          <p:nvPr/>
        </p:nvSpPr>
        <p:spPr>
          <a:xfrm>
            <a:off x="753031" y="1897531"/>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0" name="Rectangle 29">
            <a:extLst>
              <a:ext uri="{FF2B5EF4-FFF2-40B4-BE49-F238E27FC236}">
                <a16:creationId xmlns:a16="http://schemas.microsoft.com/office/drawing/2014/main" id="{E50C933D-F090-4087-A788-F43B92A7655E}"/>
              </a:ext>
            </a:extLst>
          </p:cNvPr>
          <p:cNvSpPr/>
          <p:nvPr/>
        </p:nvSpPr>
        <p:spPr>
          <a:xfrm>
            <a:off x="753031" y="2379069"/>
            <a:ext cx="4304392" cy="37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1" name="Rectangle 30">
            <a:extLst>
              <a:ext uri="{FF2B5EF4-FFF2-40B4-BE49-F238E27FC236}">
                <a16:creationId xmlns:a16="http://schemas.microsoft.com/office/drawing/2014/main" id="{354CBDCE-5415-46C3-9070-5157755C421C}"/>
              </a:ext>
            </a:extLst>
          </p:cNvPr>
          <p:cNvSpPr/>
          <p:nvPr/>
        </p:nvSpPr>
        <p:spPr>
          <a:xfrm>
            <a:off x="753032" y="2869646"/>
            <a:ext cx="4219425" cy="353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_______________________________</a:t>
            </a:r>
          </a:p>
        </p:txBody>
      </p:sp>
      <p:sp>
        <p:nvSpPr>
          <p:cNvPr id="37" name="Action Button: Custom 16">
            <a:hlinkClick r:id="" action="ppaction://noaction" highlightClick="1">
              <a:snd r:embed="rId15" name="9.wav"/>
            </a:hlinkClick>
            <a:extLst>
              <a:ext uri="{FF2B5EF4-FFF2-40B4-BE49-F238E27FC236}">
                <a16:creationId xmlns:a16="http://schemas.microsoft.com/office/drawing/2014/main" id="{2E87D833-D7EA-4BA4-B7C2-969DFE2511C0}"/>
              </a:ext>
            </a:extLst>
          </p:cNvPr>
          <p:cNvSpPr/>
          <p:nvPr/>
        </p:nvSpPr>
        <p:spPr>
          <a:xfrm>
            <a:off x="180961" y="58489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2972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5" grpId="0" animBg="1"/>
      <p:bldP spid="34" grpId="0" animBg="1"/>
      <p:bldP spid="33" grpId="0" animBg="1"/>
      <p:bldP spid="32" grpId="0" animBg="1"/>
      <p:bldP spid="26"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807B03-2EA7-F94D-93CB-7AC25AF9234B}"/>
              </a:ext>
            </a:extLst>
          </p:cNvPr>
          <p:cNvSpPr>
            <a:spLocks noGrp="1"/>
          </p:cNvSpPr>
          <p:nvPr>
            <p:ph type="title"/>
          </p:nvPr>
        </p:nvSpPr>
        <p:spPr>
          <a:xfrm>
            <a:off x="0" y="-610306"/>
            <a:ext cx="2500313" cy="2943225"/>
          </a:xfrm>
        </p:spPr>
        <p:txBody>
          <a:bodyPr/>
          <a:lstStyle/>
          <a:p>
            <a:r>
              <a:rPr lang="en-GB" sz="24000" b="1" dirty="0">
                <a:solidFill>
                  <a:srgbClr val="1F4E79"/>
                </a:solidFill>
                <a:latin typeface="Century Gothic" panose="020B0502020202020204" pitchFamily="34" charset="0"/>
                <a:ea typeface="+mn-ea"/>
                <a:cs typeface="Calibri" panose="020F0502020204030204" pitchFamily="34" charset="0"/>
              </a:rPr>
              <a:t>a</a:t>
            </a:r>
            <a:endParaRPr lang="en-US" dirty="0"/>
          </a:p>
        </p:txBody>
      </p:sp>
      <p:pic>
        <p:nvPicPr>
          <p:cNvPr id="2" name="Picture 1" descr="fro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548" y="861307"/>
            <a:ext cx="2986901" cy="3521699"/>
          </a:xfrm>
          <a:prstGeom prst="rect">
            <a:avLst/>
          </a:prstGeom>
        </p:spPr>
      </p:pic>
      <p:sp>
        <p:nvSpPr>
          <p:cNvPr id="6" name="TextBox 5"/>
          <p:cNvSpPr txBox="1"/>
          <p:nvPr/>
        </p:nvSpPr>
        <p:spPr>
          <a:xfrm>
            <a:off x="1991615" y="4257541"/>
            <a:ext cx="82087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nim</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a</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l</a:t>
            </a:r>
            <a:endParaRPr kumimoji="0" lang="en-GB" sz="120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5162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a anima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a anima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extLst>
              <p:ext uri="{D42A27DB-BD31-4B8C-83A1-F6EECF244321}">
                <p14:modId xmlns:p14="http://schemas.microsoft.com/office/powerpoint/2010/main" val="2553693346"/>
              </p:ext>
            </p:extLst>
          </p:nvPr>
        </p:nvGraphicFramePr>
        <p:xfrm>
          <a:off x="156000" y="1629250"/>
          <a:ext cx="11880000" cy="46634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n-lt"/>
                          <a:ea typeface="+mn-ea"/>
                          <a:cs typeface="+mn-cs"/>
                        </a:rPr>
                        <a:t>(habitual action)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1" dirty="0">
                          <a:solidFill>
                            <a:schemeClr val="accent1">
                              <a:lumMod val="50000"/>
                            </a:schemeClr>
                          </a:solidFill>
                        </a:rPr>
                        <a:t>Je / Elle</a:t>
                      </a:r>
                      <a:r>
                        <a:rPr lang="en-GB" sz="2000" b="0" dirty="0">
                          <a:solidFill>
                            <a:schemeClr val="accent1">
                              <a:lumMod val="50000"/>
                            </a:schemeClr>
                          </a:solidFill>
                        </a:rPr>
                        <a:t> </a:t>
                      </a:r>
                      <a:r>
                        <a:rPr lang="en-GB" sz="2000" b="0" dirty="0" err="1">
                          <a:solidFill>
                            <a:schemeClr val="accent1">
                              <a:lumMod val="50000"/>
                            </a:schemeClr>
                          </a:solidFill>
                        </a:rPr>
                        <a:t>revient</a:t>
                      </a:r>
                      <a:r>
                        <a:rPr lang="en-GB" sz="2000" b="0" dirty="0">
                          <a:solidFill>
                            <a:schemeClr val="accent1">
                              <a:lumMod val="50000"/>
                            </a:schemeClr>
                          </a:solidFill>
                        </a:rPr>
                        <a:t> </a:t>
                      </a:r>
                      <a:r>
                        <a:rPr lang="en-GB" sz="2000" b="0" dirty="0" err="1">
                          <a:solidFill>
                            <a:schemeClr val="accent1">
                              <a:lumMod val="50000"/>
                            </a:schemeClr>
                          </a:solidFill>
                        </a:rPr>
                        <a:t>d’Allemagne</a:t>
                      </a:r>
                      <a:r>
                        <a:rPr lang="en-GB" sz="2000" b="0" dirty="0">
                          <a:solidFill>
                            <a:schemeClr val="accent1">
                              <a:lumMod val="50000"/>
                            </a:schemeClr>
                          </a:solidFill>
                        </a:rPr>
                        <a:t> </a:t>
                      </a:r>
                      <a:r>
                        <a:rPr lang="en-GB" sz="2000" b="1" dirty="0" err="1">
                          <a:solidFill>
                            <a:srgbClr val="E65D00"/>
                          </a:solidFill>
                        </a:rPr>
                        <a:t>aujourd’hui</a:t>
                      </a:r>
                      <a:r>
                        <a:rPr lang="en-GB" sz="2000" b="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en-GB" sz="2000" dirty="0" err="1">
                          <a:solidFill>
                            <a:schemeClr val="accent1">
                              <a:lumMod val="50000"/>
                            </a:schemeClr>
                          </a:solidFill>
                        </a:rPr>
                        <a:t>dort</a:t>
                      </a:r>
                      <a:r>
                        <a:rPr lang="en-GB" sz="2000" dirty="0">
                          <a:solidFill>
                            <a:schemeClr val="accent1">
                              <a:lumMod val="50000"/>
                            </a:schemeClr>
                          </a:solidFill>
                        </a:rPr>
                        <a:t> </a:t>
                      </a:r>
                      <a:r>
                        <a:rPr lang="en-GB" sz="2000" b="1" dirty="0">
                          <a:solidFill>
                            <a:srgbClr val="E65D00"/>
                          </a:solidFill>
                        </a:rPr>
                        <a:t>bien</a:t>
                      </a:r>
                      <a:r>
                        <a:rPr lang="en-GB" sz="2000" dirty="0">
                          <a:solidFill>
                            <a:schemeClr val="accent1">
                              <a:lumMod val="50000"/>
                            </a:schemeClr>
                          </a:solidFill>
                        </a:rPr>
                        <a:t> </a:t>
                      </a:r>
                      <a:r>
                        <a:rPr lang="en-GB" sz="2000" b="1" dirty="0" err="1">
                          <a:solidFill>
                            <a:srgbClr val="E65D00"/>
                          </a:solidFill>
                        </a:rPr>
                        <a:t>normalement</a:t>
                      </a:r>
                      <a:r>
                        <a:rPr lang="en-GB" sz="200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pars </a:t>
                      </a:r>
                      <a:r>
                        <a:rPr lang="fr-FR" sz="2000" b="1" dirty="0">
                          <a:solidFill>
                            <a:srgbClr val="E65D00"/>
                          </a:solidFill>
                        </a:rPr>
                        <a:t>parfois</a:t>
                      </a:r>
                      <a:r>
                        <a:rPr lang="fr-FR" sz="2000" dirty="0">
                          <a:solidFill>
                            <a:schemeClr val="accent1">
                              <a:lumMod val="50000"/>
                            </a:schemeClr>
                          </a:solidFill>
                        </a:rPr>
                        <a:t> en retard pour le collège.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648770599"/>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dors </a:t>
                      </a:r>
                      <a:r>
                        <a:rPr lang="fr-FR" sz="2000" b="1" dirty="0">
                          <a:solidFill>
                            <a:srgbClr val="E65D00"/>
                          </a:solidFill>
                        </a:rPr>
                        <a:t>rarement</a:t>
                      </a:r>
                      <a:r>
                        <a:rPr lang="fr-FR" sz="2000" dirty="0">
                          <a:solidFill>
                            <a:schemeClr val="accent1">
                              <a:lumMod val="50000"/>
                            </a:schemeClr>
                          </a:solidFill>
                        </a:rPr>
                        <a:t> avec la fenêtre ouverte.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b="0" dirty="0">
                          <a:solidFill>
                            <a:schemeClr val="accent1">
                              <a:lumMod val="50000"/>
                            </a:schemeClr>
                          </a:solidFill>
                        </a:rPr>
                        <a:t> part de la station de métro </a:t>
                      </a:r>
                      <a:r>
                        <a:rPr lang="fr-FR" sz="2000" b="1" dirty="0">
                          <a:solidFill>
                            <a:srgbClr val="E65D00"/>
                          </a:solidFill>
                        </a:rPr>
                        <a:t>chaque jour</a:t>
                      </a:r>
                      <a:r>
                        <a:rPr lang="fr-FR" sz="2000" b="0" dirty="0">
                          <a:solidFill>
                            <a:schemeClr val="accent1">
                              <a:lumMod val="50000"/>
                            </a:schemeClr>
                          </a:solidFill>
                        </a:rPr>
                        <a:t>.</a:t>
                      </a:r>
                      <a:endParaRPr lang="en-GB" sz="2000" b="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deviens amie avec Sonja </a:t>
                      </a:r>
                      <a:r>
                        <a:rPr lang="fr-FR" sz="2000" b="1" dirty="0">
                          <a:solidFill>
                            <a:srgbClr val="E65D00"/>
                          </a:solidFill>
                        </a:rPr>
                        <a:t>en ce moment</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sort avec des amis </a:t>
                      </a:r>
                      <a:r>
                        <a:rPr lang="fr-FR" sz="2000" b="1" dirty="0">
                          <a:solidFill>
                            <a:srgbClr val="E65D00"/>
                          </a:solidFill>
                        </a:rPr>
                        <a:t>le week-end</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8.</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sors en ville </a:t>
                      </a:r>
                      <a:r>
                        <a:rPr lang="fr-FR" sz="2000" b="1" dirty="0">
                          <a:solidFill>
                            <a:srgbClr val="E65D00"/>
                          </a:solidFill>
                        </a:rPr>
                        <a:t>cette semaine</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396000">
                <a:tc>
                  <a:txBody>
                    <a:bodyPr/>
                    <a:lstStyle/>
                    <a:p>
                      <a:pPr algn="ctr"/>
                      <a:r>
                        <a:rPr lang="en-GB" sz="2000" dirty="0">
                          <a:solidFill>
                            <a:schemeClr val="accent1">
                              <a:lumMod val="50000"/>
                            </a:schemeClr>
                          </a:solidFill>
                        </a:rPr>
                        <a:t>9.</a:t>
                      </a:r>
                    </a:p>
                  </a:txBody>
                  <a:tcPr anchor="ctr"/>
                </a:tc>
                <a:tc>
                  <a:txBody>
                    <a:bodyPr/>
                    <a:lstStyle/>
                    <a:p>
                      <a:pPr algn="just"/>
                      <a:r>
                        <a:rPr lang="en-GB" sz="2000" b="1" dirty="0" err="1">
                          <a:solidFill>
                            <a:srgbClr val="E65D00"/>
                          </a:solidFill>
                        </a:rPr>
                        <a:t>Maintenant</a:t>
                      </a:r>
                      <a:r>
                        <a:rPr lang="en-GB" sz="2000" b="1" dirty="0">
                          <a:solidFill>
                            <a:schemeClr val="accent1">
                              <a:lumMod val="50000"/>
                            </a:schemeClr>
                          </a:solidFill>
                        </a:rPr>
                        <a:t> je / </a:t>
                      </a:r>
                      <a:r>
                        <a:rPr lang="en-GB" sz="2000" b="1" dirty="0" err="1">
                          <a:solidFill>
                            <a:schemeClr val="accent1">
                              <a:lumMod val="50000"/>
                            </a:schemeClr>
                          </a:solidFill>
                        </a:rPr>
                        <a:t>elle</a:t>
                      </a:r>
                      <a:r>
                        <a:rPr lang="en-GB" sz="2000" dirty="0">
                          <a:solidFill>
                            <a:schemeClr val="accent1">
                              <a:lumMod val="50000"/>
                            </a:schemeClr>
                          </a:solidFill>
                        </a:rPr>
                        <a:t> </a:t>
                      </a:r>
                      <a:r>
                        <a:rPr lang="fr-FR" sz="2000" dirty="0">
                          <a:solidFill>
                            <a:schemeClr val="accent1">
                              <a:lumMod val="50000"/>
                            </a:schemeClr>
                          </a:solidFill>
                        </a:rPr>
                        <a:t> vient au cinéma.</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r h="396000">
                <a:tc>
                  <a:txBody>
                    <a:bodyPr/>
                    <a:lstStyle/>
                    <a:p>
                      <a:pPr algn="ctr"/>
                      <a:r>
                        <a:rPr lang="en-GB" sz="2000" dirty="0">
                          <a:solidFill>
                            <a:schemeClr val="accent1">
                              <a:lumMod val="50000"/>
                            </a:schemeClr>
                          </a:solidFill>
                        </a:rPr>
                        <a:t>10.</a:t>
                      </a:r>
                    </a:p>
                  </a:txBody>
                  <a:tcPr anchor="ctr"/>
                </a:tc>
                <a:tc>
                  <a:txBody>
                    <a:bodyPr/>
                    <a:lstStyle/>
                    <a:p>
                      <a:pPr algn="just"/>
                      <a:r>
                        <a:rPr lang="en-GB" sz="2000" b="1" dirty="0">
                          <a:solidFill>
                            <a:schemeClr val="accent1">
                              <a:lumMod val="50000"/>
                            </a:schemeClr>
                          </a:solidFill>
                        </a:rPr>
                        <a:t>Je / Elle</a:t>
                      </a:r>
                      <a:r>
                        <a:rPr lang="en-GB" sz="2000" dirty="0">
                          <a:solidFill>
                            <a:schemeClr val="accent1">
                              <a:lumMod val="50000"/>
                            </a:schemeClr>
                          </a:solidFill>
                        </a:rPr>
                        <a:t> </a:t>
                      </a:r>
                      <a:r>
                        <a:rPr lang="fr-FR" sz="2000" dirty="0">
                          <a:solidFill>
                            <a:schemeClr val="accent1">
                              <a:lumMod val="50000"/>
                            </a:schemeClr>
                          </a:solidFill>
                        </a:rPr>
                        <a:t> viens </a:t>
                      </a:r>
                      <a:r>
                        <a:rPr lang="fr-FR" sz="2000" b="1" dirty="0">
                          <a:solidFill>
                            <a:srgbClr val="E65D00"/>
                          </a:solidFill>
                        </a:rPr>
                        <a:t>souvent</a:t>
                      </a:r>
                      <a:r>
                        <a:rPr lang="fr-FR" sz="2000" dirty="0">
                          <a:solidFill>
                            <a:schemeClr val="accent1">
                              <a:lumMod val="50000"/>
                            </a:schemeClr>
                          </a:solidFill>
                        </a:rPr>
                        <a:t> au collège à vélo.</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1473719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36000" y="1259638"/>
            <a:ext cx="7206918" cy="830997"/>
          </a:xfrm>
          <a:prstGeom prst="rect">
            <a:avLst/>
          </a:prstGeom>
          <a:noFill/>
        </p:spPr>
        <p:txBody>
          <a:bodyPr wrap="square" rtlCol="0">
            <a:spAutoFit/>
          </a:bodyPr>
          <a:lstStyle/>
          <a:p>
            <a:pPr lvl="0">
              <a:defRPr/>
            </a:pPr>
            <a:r>
              <a:rPr lang="en-US" sz="2400" dirty="0" err="1">
                <a:solidFill>
                  <a:srgbClr val="4472C4">
                    <a:lumMod val="50000"/>
                  </a:srgbClr>
                </a:solidFill>
              </a:rPr>
              <a:t>Léa</a:t>
            </a:r>
            <a:r>
              <a:rPr lang="en-US" sz="2400" dirty="0">
                <a:solidFill>
                  <a:srgbClr val="4472C4">
                    <a:lumMod val="50000"/>
                  </a:srgbClr>
                </a:solidFill>
              </a:rPr>
              <a:t> compare </a:t>
            </a:r>
            <a:r>
              <a:rPr lang="en-US" sz="2400" dirty="0" err="1">
                <a:solidFill>
                  <a:srgbClr val="4472C4">
                    <a:lumMod val="50000"/>
                  </a:srgbClr>
                </a:solidFill>
              </a:rPr>
              <a:t>sa</a:t>
            </a:r>
            <a:r>
              <a:rPr lang="en-US" sz="2400" dirty="0">
                <a:solidFill>
                  <a:srgbClr val="4472C4">
                    <a:lumMod val="50000"/>
                  </a:srgbClr>
                </a:solidFill>
              </a:rPr>
              <a:t> vie avec Sophie.</a:t>
            </a:r>
          </a:p>
          <a:p>
            <a:pPr lvl="0">
              <a:defRPr/>
            </a:pPr>
            <a:r>
              <a:rPr lang="en-US" sz="2400" dirty="0" err="1">
                <a:solidFill>
                  <a:srgbClr val="4472C4">
                    <a:lumMod val="50000"/>
                  </a:srgbClr>
                </a:solidFill>
              </a:rPr>
              <a:t>C’est</a:t>
            </a:r>
            <a:r>
              <a:rPr lang="en-US" sz="2400" dirty="0">
                <a:solidFill>
                  <a:srgbClr val="4472C4">
                    <a:lumMod val="50000"/>
                  </a:srgbClr>
                </a:solidFill>
              </a:rPr>
              <a:t> </a:t>
            </a:r>
            <a:r>
              <a:rPr lang="en-US" sz="2400" dirty="0" err="1">
                <a:solidFill>
                  <a:srgbClr val="4472C4">
                    <a:lumMod val="50000"/>
                  </a:srgbClr>
                </a:solidFill>
              </a:rPr>
              <a:t>Léa</a:t>
            </a:r>
            <a:r>
              <a:rPr lang="en-US" sz="2400" dirty="0">
                <a:solidFill>
                  <a:srgbClr val="4472C4">
                    <a:lumMod val="50000"/>
                  </a:srgbClr>
                </a:solidFill>
              </a:rPr>
              <a:t> </a:t>
            </a:r>
            <a:r>
              <a:rPr lang="en-US" sz="2400" b="1" dirty="0">
                <a:solidFill>
                  <a:srgbClr val="4472C4">
                    <a:lumMod val="50000"/>
                  </a:srgbClr>
                </a:solidFill>
              </a:rPr>
              <a:t>(je) </a:t>
            </a:r>
            <a:r>
              <a:rPr lang="en-US" sz="2400" dirty="0" err="1">
                <a:solidFill>
                  <a:srgbClr val="4472C4">
                    <a:lumMod val="50000"/>
                  </a:srgbClr>
                </a:solidFill>
              </a:rPr>
              <a:t>ou</a:t>
            </a:r>
            <a:r>
              <a:rPr lang="en-US" sz="2400" dirty="0">
                <a:solidFill>
                  <a:srgbClr val="4472C4">
                    <a:lumMod val="50000"/>
                  </a:srgbClr>
                </a:solidFill>
              </a:rPr>
              <a:t> Sophie </a:t>
            </a:r>
            <a:r>
              <a:rPr lang="en-US" sz="2400" b="1" dirty="0">
                <a:solidFill>
                  <a:srgbClr val="4472C4">
                    <a:lumMod val="50000"/>
                  </a:srgbClr>
                </a:solidFill>
              </a:rPr>
              <a:t>(</a:t>
            </a:r>
            <a:r>
              <a:rPr lang="en-US" sz="2400" b="1" dirty="0" err="1">
                <a:solidFill>
                  <a:srgbClr val="4472C4">
                    <a:lumMod val="50000"/>
                  </a:srgbClr>
                </a:solidFill>
              </a:rPr>
              <a:t>elle</a:t>
            </a:r>
            <a:r>
              <a:rPr lang="en-US" sz="2400" b="1" dirty="0">
                <a:solidFill>
                  <a:srgbClr val="4472C4">
                    <a:lumMod val="50000"/>
                  </a:srgbClr>
                </a:solidFill>
              </a:rPr>
              <a:t>) </a:t>
            </a:r>
            <a:r>
              <a:rPr lang="en-US" sz="2400" dirty="0">
                <a:solidFill>
                  <a:srgbClr val="4472C4">
                    <a:lumMod val="50000"/>
                  </a:srgbClr>
                </a:solidFill>
              </a:rPr>
              <a:t>?</a:t>
            </a:r>
            <a:endParaRPr lang="en-US" sz="2400" b="1" dirty="0">
              <a:solidFill>
                <a:srgbClr val="4472C4">
                  <a:lumMod val="50000"/>
                </a:srgbClr>
              </a:solidFill>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sp>
        <p:nvSpPr>
          <p:cNvPr id="16" name="Rectangle 15">
            <a:extLst>
              <a:ext uri="{FF2B5EF4-FFF2-40B4-BE49-F238E27FC236}">
                <a16:creationId xmlns:a16="http://schemas.microsoft.com/office/drawing/2014/main" id="{B31EA89D-5909-4112-A57B-25CE79934C2D}"/>
              </a:ext>
            </a:extLst>
          </p:cNvPr>
          <p:cNvSpPr/>
          <p:nvPr/>
        </p:nvSpPr>
        <p:spPr>
          <a:xfrm>
            <a:off x="913694" y="2391743"/>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BDF2970-2C2E-4DC2-9698-D6BA14EA3124}"/>
              </a:ext>
            </a:extLst>
          </p:cNvPr>
          <p:cNvSpPr/>
          <p:nvPr/>
        </p:nvSpPr>
        <p:spPr>
          <a:xfrm>
            <a:off x="913693" y="3978899"/>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E64330F0-6C0F-4574-AFAD-5ABDFB87A797}"/>
              </a:ext>
            </a:extLst>
          </p:cNvPr>
          <p:cNvSpPr/>
          <p:nvPr/>
        </p:nvSpPr>
        <p:spPr>
          <a:xfrm>
            <a:off x="913692" y="4811744"/>
            <a:ext cx="519953" cy="27033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DC6ECAD-D96C-4380-BDEA-7E9E8629377A}"/>
              </a:ext>
            </a:extLst>
          </p:cNvPr>
          <p:cNvSpPr/>
          <p:nvPr/>
        </p:nvSpPr>
        <p:spPr>
          <a:xfrm>
            <a:off x="2388216" y="5518506"/>
            <a:ext cx="488952" cy="329702"/>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4855A66-3737-4558-BD5F-3455E8A12E2E}"/>
              </a:ext>
            </a:extLst>
          </p:cNvPr>
          <p:cNvSpPr/>
          <p:nvPr/>
        </p:nvSpPr>
        <p:spPr>
          <a:xfrm>
            <a:off x="1326067" y="3191848"/>
            <a:ext cx="645463" cy="259991"/>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F9B3B3A2-BFC1-4147-83B6-C7B95BA160B1}"/>
              </a:ext>
            </a:extLst>
          </p:cNvPr>
          <p:cNvSpPr/>
          <p:nvPr/>
        </p:nvSpPr>
        <p:spPr>
          <a:xfrm>
            <a:off x="913692" y="2791795"/>
            <a:ext cx="519953" cy="27033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6608B99C-8B6A-4AEC-AD07-1D6BF4FA3368}"/>
              </a:ext>
            </a:extLst>
          </p:cNvPr>
          <p:cNvSpPr/>
          <p:nvPr/>
        </p:nvSpPr>
        <p:spPr>
          <a:xfrm>
            <a:off x="1326064" y="3587773"/>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4C4E2C2-5CEC-49A5-B483-3E1F70785716}"/>
              </a:ext>
            </a:extLst>
          </p:cNvPr>
          <p:cNvSpPr/>
          <p:nvPr/>
        </p:nvSpPr>
        <p:spPr>
          <a:xfrm>
            <a:off x="1326066" y="4400491"/>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DB29113-C071-4598-B367-132AB0E72E0D}"/>
              </a:ext>
            </a:extLst>
          </p:cNvPr>
          <p:cNvSpPr/>
          <p:nvPr/>
        </p:nvSpPr>
        <p:spPr>
          <a:xfrm>
            <a:off x="1326066" y="5200596"/>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EFDBB20-6518-4AF9-A9D6-FEAFA4C1CD79}"/>
              </a:ext>
            </a:extLst>
          </p:cNvPr>
          <p:cNvSpPr/>
          <p:nvPr/>
        </p:nvSpPr>
        <p:spPr>
          <a:xfrm>
            <a:off x="1326064" y="5978335"/>
            <a:ext cx="645463" cy="259991"/>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2358201"/>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4325445"/>
            <a:ext cx="345600" cy="360000"/>
          </a:xfrm>
          <a:prstGeom prst="rect">
            <a:avLst/>
          </a:prstGeom>
        </p:spPr>
      </p:pic>
      <p:pic>
        <p:nvPicPr>
          <p:cNvPr id="32" name="Picture 31">
            <a:extLst>
              <a:ext uri="{FF2B5EF4-FFF2-40B4-BE49-F238E27FC236}">
                <a16:creationId xmlns:a16="http://schemas.microsoft.com/office/drawing/2014/main" id="{219FDBDC-389D-43F0-A813-5CEEC0FF8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134110"/>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537769"/>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941427"/>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4749314"/>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3134" y="5104322"/>
            <a:ext cx="345600" cy="360000"/>
          </a:xfrm>
          <a:prstGeom prst="rect">
            <a:avLst/>
          </a:prstGeom>
        </p:spPr>
      </p:pic>
      <p:pic>
        <p:nvPicPr>
          <p:cNvPr id="37" name="Picture 36">
            <a:extLst>
              <a:ext uri="{FF2B5EF4-FFF2-40B4-BE49-F238E27FC236}">
                <a16:creationId xmlns:a16="http://schemas.microsoft.com/office/drawing/2014/main" id="{B7109316-BFF6-42FF-81D3-075DB9CB8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5518506"/>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5903101"/>
            <a:ext cx="345600" cy="360000"/>
          </a:xfrm>
          <a:prstGeom prst="rect">
            <a:avLst/>
          </a:prstGeom>
        </p:spPr>
      </p:pic>
      <p:sp>
        <p:nvSpPr>
          <p:cNvPr id="39" name="Rectangle 38">
            <a:extLst>
              <a:ext uri="{FF2B5EF4-FFF2-40B4-BE49-F238E27FC236}">
                <a16:creationId xmlns:a16="http://schemas.microsoft.com/office/drawing/2014/main" id="{563C2E2D-D6F1-4EEE-9B65-FD8D161F6964}"/>
              </a:ext>
            </a:extLst>
          </p:cNvPr>
          <p:cNvSpPr/>
          <p:nvPr/>
        </p:nvSpPr>
        <p:spPr>
          <a:xfrm>
            <a:off x="7340504" y="1628842"/>
            <a:ext cx="4700228" cy="466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815877E5-1765-496E-858C-E33F462226DB}"/>
              </a:ext>
            </a:extLst>
          </p:cNvPr>
          <p:cNvSpPr txBox="1"/>
          <p:nvPr/>
        </p:nvSpPr>
        <p:spPr>
          <a:xfrm>
            <a:off x="6438318" y="14185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1" name="TextBox 40">
            <a:extLst>
              <a:ext uri="{FF2B5EF4-FFF2-40B4-BE49-F238E27FC236}">
                <a16:creationId xmlns:a16="http://schemas.microsoft.com/office/drawing/2014/main" id="{A8249E8B-3FF4-4CF3-B6ED-A7FAD20CF342}"/>
              </a:ext>
            </a:extLst>
          </p:cNvPr>
          <p:cNvSpPr txBox="1"/>
          <p:nvPr/>
        </p:nvSpPr>
        <p:spPr>
          <a:xfrm>
            <a:off x="6439492" y="154610"/>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Look at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time phrases.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 you need present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simple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continuous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in English?</a:t>
            </a:r>
          </a:p>
        </p:txBody>
      </p:sp>
      <p:sp>
        <p:nvSpPr>
          <p:cNvPr id="42" name="TextBox 41">
            <a:extLst>
              <a:ext uri="{FF2B5EF4-FFF2-40B4-BE49-F238E27FC236}">
                <a16:creationId xmlns:a16="http://schemas.microsoft.com/office/drawing/2014/main" id="{3AEA76BD-80F7-48D7-8672-E4F3870C0AB2}"/>
              </a:ext>
            </a:extLst>
          </p:cNvPr>
          <p:cNvSpPr txBox="1"/>
          <p:nvPr/>
        </p:nvSpPr>
        <p:spPr>
          <a:xfrm>
            <a:off x="6438318" y="141443"/>
            <a:ext cx="4231340" cy="1101994"/>
          </a:xfrm>
          <a:prstGeom prst="wedgeRoundRectCallout">
            <a:avLst>
              <a:gd name="adj1" fmla="val -20532"/>
              <a:gd name="adj2" fmla="val 71657"/>
              <a:gd name="adj3" fmla="val 16667"/>
            </a:avLst>
          </a:prstGeom>
          <a:solidFill>
            <a:srgbClr val="115076"/>
          </a:solidFill>
          <a:ln>
            <a:solidFill>
              <a:srgbClr val="E65D00"/>
            </a:solidFill>
          </a:ln>
        </p:spPr>
        <p:txBody>
          <a:bodyPr wrap="square" lIns="0" tIns="36000" rIns="0" bIns="36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translate the sentences into English. Where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does the time phrase go?</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6963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2" grpId="0" animBg="1"/>
      <p:bldP spid="24" grpId="0" animBg="1"/>
      <p:bldP spid="25" grpId="0" animBg="1"/>
      <p:bldP spid="26" grpId="0" animBg="1"/>
      <p:bldP spid="27" grpId="0" animBg="1"/>
      <p:bldP spid="39" grpId="0" animBg="1"/>
      <p:bldP spid="40" grpId="0" animBg="1"/>
      <p:bldP spid="41"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C6F630-E861-4FB3-B3E7-A38CD37D2E21}"/>
              </a:ext>
            </a:extLst>
          </p:cNvPr>
          <p:cNvGraphicFramePr>
            <a:graphicFrameLocks noGrp="1"/>
          </p:cNvGraphicFramePr>
          <p:nvPr>
            <p:extLst>
              <p:ext uri="{D42A27DB-BD31-4B8C-83A1-F6EECF244321}">
                <p14:modId xmlns:p14="http://schemas.microsoft.com/office/powerpoint/2010/main" val="4059138328"/>
              </p:ext>
            </p:extLst>
          </p:nvPr>
        </p:nvGraphicFramePr>
        <p:xfrm>
          <a:off x="156000" y="1629250"/>
          <a:ext cx="11880000" cy="466344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4007075756"/>
                    </a:ext>
                  </a:extLst>
                </a:gridCol>
                <a:gridCol w="6480000">
                  <a:extLst>
                    <a:ext uri="{9D8B030D-6E8A-4147-A177-3AD203B41FA5}">
                      <a16:colId xmlns:a16="http://schemas.microsoft.com/office/drawing/2014/main" val="2772241478"/>
                    </a:ext>
                  </a:extLst>
                </a:gridCol>
                <a:gridCol w="2340000">
                  <a:extLst>
                    <a:ext uri="{9D8B030D-6E8A-4147-A177-3AD203B41FA5}">
                      <a16:colId xmlns:a16="http://schemas.microsoft.com/office/drawing/2014/main" val="1236607404"/>
                    </a:ext>
                  </a:extLst>
                </a:gridCol>
                <a:gridCol w="2340000">
                  <a:extLst>
                    <a:ext uri="{9D8B030D-6E8A-4147-A177-3AD203B41FA5}">
                      <a16:colId xmlns:a16="http://schemas.microsoft.com/office/drawing/2014/main" val="3971063539"/>
                    </a:ext>
                  </a:extLst>
                </a:gridCol>
              </a:tblGrid>
              <a:tr h="396000">
                <a:tc>
                  <a:txBody>
                    <a:bodyPr/>
                    <a:lstStyle/>
                    <a:p>
                      <a:endParaRPr lang="en-GB" dirty="0"/>
                    </a:p>
                  </a:txBody>
                  <a:tcPr anchor="ctr">
                    <a:solidFill>
                      <a:schemeClr val="bg1"/>
                    </a:solidFill>
                  </a:tcPr>
                </a:tc>
                <a:tc>
                  <a:txBody>
                    <a:bodyPr/>
                    <a:lstStyle/>
                    <a:p>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simple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n-lt"/>
                          <a:ea typeface="+mn-ea"/>
                          <a:cs typeface="+mn-cs"/>
                        </a:rPr>
                        <a:t>(habitual action)</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continuous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(ongoing action)</a:t>
                      </a:r>
                    </a:p>
                  </a:txBody>
                  <a:tcPr anchor="ctr"/>
                </a:tc>
                <a:extLst>
                  <a:ext uri="{0D108BD9-81ED-4DB2-BD59-A6C34878D82A}">
                    <a16:rowId xmlns:a16="http://schemas.microsoft.com/office/drawing/2014/main" val="3473217641"/>
                  </a:ext>
                </a:extLst>
              </a:tr>
              <a:tr h="396000">
                <a:tc>
                  <a:txBody>
                    <a:bodyPr/>
                    <a:lstStyle/>
                    <a:p>
                      <a:pPr algn="ctr"/>
                      <a:r>
                        <a:rPr lang="en-GB" sz="2000" dirty="0">
                          <a:solidFill>
                            <a:schemeClr val="accent1">
                              <a:lumMod val="50000"/>
                            </a:schemeClr>
                          </a:solidFill>
                        </a:rPr>
                        <a:t>1.</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is coming</a:t>
                      </a:r>
                      <a:r>
                        <a:rPr lang="en-GB" sz="2000" b="0" dirty="0">
                          <a:solidFill>
                            <a:schemeClr val="accent1">
                              <a:lumMod val="50000"/>
                            </a:schemeClr>
                          </a:solidFill>
                        </a:rPr>
                        <a:t> back from Germany </a:t>
                      </a:r>
                      <a:r>
                        <a:rPr lang="en-GB" sz="2000" b="1" dirty="0">
                          <a:solidFill>
                            <a:srgbClr val="E65D00"/>
                          </a:solidFill>
                        </a:rPr>
                        <a:t>today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540894410"/>
                  </a:ext>
                </a:extLst>
              </a:tr>
              <a:tr h="396000">
                <a:tc>
                  <a:txBody>
                    <a:bodyPr/>
                    <a:lstStyle/>
                    <a:p>
                      <a:pPr algn="ctr"/>
                      <a:r>
                        <a:rPr lang="en-GB" sz="2000" dirty="0">
                          <a:solidFill>
                            <a:schemeClr val="accent1">
                              <a:lumMod val="50000"/>
                            </a:schemeClr>
                          </a:solidFill>
                        </a:rPr>
                        <a:t>2.</a:t>
                      </a:r>
                    </a:p>
                  </a:txBody>
                  <a:tcPr anchor="ctr"/>
                </a:tc>
                <a:tc>
                  <a:txBody>
                    <a:bodyPr/>
                    <a:lstStyle/>
                    <a:p>
                      <a:pPr algn="just"/>
                      <a:r>
                        <a:rPr lang="en-GB" sz="2000" b="0" dirty="0">
                          <a:solidFill>
                            <a:schemeClr val="accent1">
                              <a:lumMod val="50000"/>
                            </a:schemeClr>
                          </a:solidFill>
                        </a:rPr>
                        <a:t>She </a:t>
                      </a:r>
                      <a:r>
                        <a:rPr lang="en-GB" sz="2000" b="1" dirty="0">
                          <a:solidFill>
                            <a:srgbClr val="E65D00"/>
                          </a:solidFill>
                        </a:rPr>
                        <a:t>normally</a:t>
                      </a:r>
                      <a:r>
                        <a:rPr lang="en-GB" sz="2000" b="0" dirty="0">
                          <a:solidFill>
                            <a:schemeClr val="accent1">
                              <a:lumMod val="50000"/>
                            </a:schemeClr>
                          </a:solidFill>
                        </a:rPr>
                        <a:t> </a:t>
                      </a:r>
                      <a:r>
                        <a:rPr lang="en-GB" sz="2000" b="1" dirty="0">
                          <a:solidFill>
                            <a:schemeClr val="accent1">
                              <a:lumMod val="50000"/>
                            </a:schemeClr>
                          </a:solidFill>
                        </a:rPr>
                        <a:t>sleeps </a:t>
                      </a:r>
                      <a:r>
                        <a:rPr lang="en-GB" sz="2000" b="1" dirty="0">
                          <a:solidFill>
                            <a:srgbClr val="E65D00"/>
                          </a:solidFill>
                        </a:rPr>
                        <a:t>well</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878985285"/>
                  </a:ext>
                </a:extLst>
              </a:tr>
              <a:tr h="396000">
                <a:tc>
                  <a:txBody>
                    <a:bodyPr/>
                    <a:lstStyle/>
                    <a:p>
                      <a:pPr algn="ctr"/>
                      <a:r>
                        <a:rPr lang="en-GB" sz="2000" dirty="0">
                          <a:solidFill>
                            <a:schemeClr val="accent1">
                              <a:lumMod val="50000"/>
                            </a:schemeClr>
                          </a:solidFill>
                        </a:rPr>
                        <a:t>3.</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sometimes</a:t>
                      </a:r>
                      <a:r>
                        <a:rPr lang="en-GB" sz="2000" b="0" dirty="0">
                          <a:solidFill>
                            <a:schemeClr val="accent1">
                              <a:lumMod val="50000"/>
                            </a:schemeClr>
                          </a:solidFill>
                        </a:rPr>
                        <a:t> </a:t>
                      </a:r>
                      <a:r>
                        <a:rPr lang="en-GB" sz="2000" b="1" dirty="0">
                          <a:solidFill>
                            <a:schemeClr val="accent1">
                              <a:lumMod val="50000"/>
                            </a:schemeClr>
                          </a:solidFill>
                        </a:rPr>
                        <a:t>leave</a:t>
                      </a:r>
                      <a:r>
                        <a:rPr lang="en-GB" sz="2000" b="0" dirty="0">
                          <a:solidFill>
                            <a:schemeClr val="accent1">
                              <a:lumMod val="50000"/>
                            </a:schemeClr>
                          </a:solidFill>
                        </a:rPr>
                        <a:t> late for school </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2648770599"/>
                  </a:ext>
                </a:extLst>
              </a:tr>
              <a:tr h="396000">
                <a:tc>
                  <a:txBody>
                    <a:bodyPr/>
                    <a:lstStyle/>
                    <a:p>
                      <a:pPr algn="ctr"/>
                      <a:r>
                        <a:rPr lang="en-GB" sz="2000" dirty="0">
                          <a:solidFill>
                            <a:schemeClr val="accent1">
                              <a:lumMod val="50000"/>
                            </a:schemeClr>
                          </a:solidFill>
                        </a:rPr>
                        <a:t>4.</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rarely</a:t>
                      </a:r>
                      <a:r>
                        <a:rPr lang="en-GB" sz="2000" b="0" dirty="0">
                          <a:solidFill>
                            <a:schemeClr val="accent1">
                              <a:lumMod val="50000"/>
                            </a:schemeClr>
                          </a:solidFill>
                        </a:rPr>
                        <a:t> </a:t>
                      </a:r>
                      <a:r>
                        <a:rPr lang="en-GB" sz="2000" b="1" dirty="0">
                          <a:solidFill>
                            <a:schemeClr val="accent1">
                              <a:lumMod val="50000"/>
                            </a:schemeClr>
                          </a:solidFill>
                        </a:rPr>
                        <a:t>sleep</a:t>
                      </a:r>
                      <a:r>
                        <a:rPr lang="en-GB" sz="2000" b="0" dirty="0">
                          <a:solidFill>
                            <a:schemeClr val="accent1">
                              <a:lumMod val="50000"/>
                            </a:schemeClr>
                          </a:solidFill>
                        </a:rPr>
                        <a:t> with the window open.</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436832728"/>
                  </a:ext>
                </a:extLst>
              </a:tr>
              <a:tr h="396000">
                <a:tc>
                  <a:txBody>
                    <a:bodyPr/>
                    <a:lstStyle/>
                    <a:p>
                      <a:pPr algn="ctr"/>
                      <a:r>
                        <a:rPr lang="en-GB" sz="2000" dirty="0">
                          <a:solidFill>
                            <a:schemeClr val="accent1">
                              <a:lumMod val="50000"/>
                            </a:schemeClr>
                          </a:solidFill>
                        </a:rPr>
                        <a:t>5.</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leaves</a:t>
                      </a:r>
                      <a:r>
                        <a:rPr lang="en-GB" sz="2000" b="0" dirty="0">
                          <a:solidFill>
                            <a:schemeClr val="accent1">
                              <a:lumMod val="50000"/>
                            </a:schemeClr>
                          </a:solidFill>
                        </a:rPr>
                        <a:t> the metro station </a:t>
                      </a:r>
                      <a:r>
                        <a:rPr lang="en-GB" sz="2000" b="1" dirty="0">
                          <a:solidFill>
                            <a:srgbClr val="E65D00"/>
                          </a:solidFill>
                        </a:rPr>
                        <a:t>every day</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629541470"/>
                  </a:ext>
                </a:extLst>
              </a:tr>
              <a:tr h="396000">
                <a:tc>
                  <a:txBody>
                    <a:bodyPr/>
                    <a:lstStyle/>
                    <a:p>
                      <a:pPr algn="ctr"/>
                      <a:r>
                        <a:rPr lang="en-GB" sz="2000" dirty="0">
                          <a:solidFill>
                            <a:schemeClr val="accent1">
                              <a:lumMod val="50000"/>
                            </a:schemeClr>
                          </a:solidFill>
                        </a:rPr>
                        <a:t>6.</a:t>
                      </a:r>
                    </a:p>
                  </a:txBody>
                  <a:tcPr anchor="ctr"/>
                </a:tc>
                <a:tc>
                  <a:txBody>
                    <a:bodyPr/>
                    <a:lstStyle/>
                    <a:p>
                      <a:pPr algn="just"/>
                      <a:r>
                        <a:rPr lang="en-GB" sz="2000" b="0" dirty="0">
                          <a:solidFill>
                            <a:schemeClr val="accent1">
                              <a:lumMod val="50000"/>
                            </a:schemeClr>
                          </a:solidFill>
                        </a:rPr>
                        <a:t>I </a:t>
                      </a:r>
                      <a:r>
                        <a:rPr lang="en-GB" sz="2000" b="1" dirty="0">
                          <a:solidFill>
                            <a:schemeClr val="accent1">
                              <a:lumMod val="50000"/>
                            </a:schemeClr>
                          </a:solidFill>
                        </a:rPr>
                        <a:t>am becoming </a:t>
                      </a:r>
                      <a:r>
                        <a:rPr lang="en-GB" sz="2000" b="0" dirty="0">
                          <a:solidFill>
                            <a:schemeClr val="accent1">
                              <a:lumMod val="50000"/>
                            </a:schemeClr>
                          </a:solidFill>
                        </a:rPr>
                        <a:t>friends with Sophie </a:t>
                      </a:r>
                      <a:r>
                        <a:rPr lang="en-GB" sz="2000" b="1" dirty="0">
                          <a:solidFill>
                            <a:srgbClr val="E65D00"/>
                          </a:solidFill>
                        </a:rPr>
                        <a:t>at the moment</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099861019"/>
                  </a:ext>
                </a:extLst>
              </a:tr>
              <a:tr h="396000">
                <a:tc>
                  <a:txBody>
                    <a:bodyPr/>
                    <a:lstStyle/>
                    <a:p>
                      <a:pPr algn="ctr"/>
                      <a:r>
                        <a:rPr lang="en-GB" sz="2000" dirty="0">
                          <a:solidFill>
                            <a:schemeClr val="accent1">
                              <a:lumMod val="50000"/>
                            </a:schemeClr>
                          </a:solidFill>
                        </a:rPr>
                        <a:t>7.</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goes out </a:t>
                      </a:r>
                      <a:r>
                        <a:rPr lang="en-GB" sz="2000" b="0" dirty="0">
                          <a:solidFill>
                            <a:schemeClr val="accent1">
                              <a:lumMod val="50000"/>
                            </a:schemeClr>
                          </a:solidFill>
                        </a:rPr>
                        <a:t>with friends </a:t>
                      </a:r>
                      <a:r>
                        <a:rPr lang="en-GB" sz="2000" b="1" dirty="0">
                          <a:solidFill>
                            <a:srgbClr val="E65D00"/>
                          </a:solidFill>
                        </a:rPr>
                        <a:t>every weekend</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560955877"/>
                  </a:ext>
                </a:extLst>
              </a:tr>
              <a:tr h="396000">
                <a:tc>
                  <a:txBody>
                    <a:bodyPr/>
                    <a:lstStyle/>
                    <a:p>
                      <a:pPr algn="ctr"/>
                      <a:r>
                        <a:rPr lang="en-GB" sz="2000" dirty="0">
                          <a:solidFill>
                            <a:schemeClr val="accent1">
                              <a:lumMod val="50000"/>
                            </a:schemeClr>
                          </a:solidFill>
                        </a:rPr>
                        <a:t>8.</a:t>
                      </a:r>
                    </a:p>
                  </a:txBody>
                  <a:tcPr anchor="ctr"/>
                </a:tc>
                <a:tc>
                  <a:txBody>
                    <a:bodyPr/>
                    <a:lstStyle/>
                    <a:p>
                      <a:pPr algn="just"/>
                      <a:r>
                        <a:rPr lang="en-GB" sz="2000" b="0" dirty="0">
                          <a:solidFill>
                            <a:schemeClr val="accent1">
                              <a:lumMod val="50000"/>
                            </a:schemeClr>
                          </a:solidFill>
                        </a:rPr>
                        <a:t>I </a:t>
                      </a:r>
                      <a:r>
                        <a:rPr lang="en-GB" sz="2000" b="1" dirty="0">
                          <a:solidFill>
                            <a:schemeClr val="accent1">
                              <a:lumMod val="50000"/>
                            </a:schemeClr>
                          </a:solidFill>
                        </a:rPr>
                        <a:t>am going </a:t>
                      </a:r>
                      <a:r>
                        <a:rPr lang="en-GB" sz="2000" b="0" dirty="0">
                          <a:solidFill>
                            <a:schemeClr val="accent1">
                              <a:lumMod val="50000"/>
                            </a:schemeClr>
                          </a:solidFill>
                        </a:rPr>
                        <a:t>into town </a:t>
                      </a:r>
                      <a:r>
                        <a:rPr lang="en-GB" sz="2000" b="1" dirty="0">
                          <a:solidFill>
                            <a:srgbClr val="E65D00"/>
                          </a:solidFill>
                        </a:rPr>
                        <a:t>this week</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145537703"/>
                  </a:ext>
                </a:extLst>
              </a:tr>
              <a:tr h="396000">
                <a:tc>
                  <a:txBody>
                    <a:bodyPr/>
                    <a:lstStyle/>
                    <a:p>
                      <a:pPr algn="ctr"/>
                      <a:r>
                        <a:rPr lang="en-GB" sz="2000" dirty="0">
                          <a:solidFill>
                            <a:schemeClr val="accent1">
                              <a:lumMod val="50000"/>
                            </a:schemeClr>
                          </a:solidFill>
                        </a:rPr>
                        <a:t>9.</a:t>
                      </a:r>
                    </a:p>
                  </a:txBody>
                  <a:tcPr anchor="ctr"/>
                </a:tc>
                <a:tc>
                  <a:txBody>
                    <a:bodyPr/>
                    <a:lstStyle/>
                    <a:p>
                      <a:pPr algn="just"/>
                      <a:r>
                        <a:rPr lang="en-GB" sz="2000" b="0" dirty="0">
                          <a:solidFill>
                            <a:schemeClr val="accent1">
                              <a:lumMod val="50000"/>
                            </a:schemeClr>
                          </a:solidFill>
                        </a:rPr>
                        <a:t>She </a:t>
                      </a:r>
                      <a:r>
                        <a:rPr lang="en-GB" sz="2000" b="1" dirty="0">
                          <a:solidFill>
                            <a:schemeClr val="accent1">
                              <a:lumMod val="50000"/>
                            </a:schemeClr>
                          </a:solidFill>
                        </a:rPr>
                        <a:t>is coming </a:t>
                      </a:r>
                      <a:r>
                        <a:rPr lang="en-GB" sz="2000" b="0" dirty="0">
                          <a:solidFill>
                            <a:schemeClr val="accent1">
                              <a:lumMod val="50000"/>
                            </a:schemeClr>
                          </a:solidFill>
                        </a:rPr>
                        <a:t>to the cinema </a:t>
                      </a:r>
                      <a:r>
                        <a:rPr lang="en-GB" sz="2000" b="1" dirty="0">
                          <a:solidFill>
                            <a:srgbClr val="E65D00"/>
                          </a:solidFill>
                        </a:rPr>
                        <a:t>now</a:t>
                      </a:r>
                      <a:r>
                        <a:rPr lang="en-GB" sz="2000" b="0" dirty="0">
                          <a:solidFill>
                            <a:schemeClr val="accent1">
                              <a:lumMod val="50000"/>
                            </a:schemeClr>
                          </a:solidFill>
                        </a:rPr>
                        <a:t>.</a:t>
                      </a: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923680440"/>
                  </a:ext>
                </a:extLst>
              </a:tr>
              <a:tr h="396000">
                <a:tc>
                  <a:txBody>
                    <a:bodyPr/>
                    <a:lstStyle/>
                    <a:p>
                      <a:pPr algn="ctr"/>
                      <a:r>
                        <a:rPr lang="en-GB" sz="2000" dirty="0">
                          <a:solidFill>
                            <a:schemeClr val="accent1">
                              <a:lumMod val="50000"/>
                            </a:schemeClr>
                          </a:solidFill>
                        </a:rPr>
                        <a:t>10.</a:t>
                      </a:r>
                    </a:p>
                  </a:txBody>
                  <a:tcPr anchor="ctr"/>
                </a:tc>
                <a:tc>
                  <a:txBody>
                    <a:bodyPr/>
                    <a:lstStyle/>
                    <a:p>
                      <a:pPr algn="just"/>
                      <a:r>
                        <a:rPr lang="en-GB" sz="2000" b="0" dirty="0">
                          <a:solidFill>
                            <a:schemeClr val="accent1">
                              <a:lumMod val="50000"/>
                            </a:schemeClr>
                          </a:solidFill>
                        </a:rPr>
                        <a:t>I </a:t>
                      </a:r>
                      <a:r>
                        <a:rPr lang="en-GB" sz="2000" b="1" dirty="0">
                          <a:solidFill>
                            <a:srgbClr val="E65D00"/>
                          </a:solidFill>
                        </a:rPr>
                        <a:t>often</a:t>
                      </a:r>
                      <a:r>
                        <a:rPr lang="en-GB" sz="2000" b="0" dirty="0">
                          <a:solidFill>
                            <a:schemeClr val="accent1">
                              <a:lumMod val="50000"/>
                            </a:schemeClr>
                          </a:solidFill>
                        </a:rPr>
                        <a:t> </a:t>
                      </a:r>
                      <a:r>
                        <a:rPr lang="en-GB" sz="2000" b="1" dirty="0">
                          <a:solidFill>
                            <a:schemeClr val="accent1">
                              <a:lumMod val="50000"/>
                            </a:schemeClr>
                          </a:solidFill>
                        </a:rPr>
                        <a:t>go</a:t>
                      </a:r>
                      <a:r>
                        <a:rPr lang="en-GB" sz="2000" b="0" dirty="0">
                          <a:solidFill>
                            <a:schemeClr val="accent1">
                              <a:lumMod val="50000"/>
                            </a:schemeClr>
                          </a:solidFill>
                        </a:rPr>
                        <a:t> to school by bike</a:t>
                      </a:r>
                      <a:r>
                        <a:rPr lang="fr-FR" sz="2000" dirty="0">
                          <a:solidFill>
                            <a:schemeClr val="accent1">
                              <a:lumMod val="50000"/>
                            </a:schemeClr>
                          </a:solidFill>
                        </a:rPr>
                        <a: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nchor="ctr"/>
                </a:tc>
                <a:extLst>
                  <a:ext uri="{0D108BD9-81ED-4DB2-BD59-A6C34878D82A}">
                    <a16:rowId xmlns:a16="http://schemas.microsoft.com/office/drawing/2014/main" val="31473719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Qui fait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336000" y="1259638"/>
            <a:ext cx="720691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compare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avec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Sophie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88D1E566-F6D7-4B10-B9CE-F36DD89488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8318" y="1179632"/>
            <a:ext cx="1080000" cy="1080000"/>
          </a:xfrm>
          <a:prstGeom prst="rect">
            <a:avLst/>
          </a:prstGeom>
        </p:spPr>
      </p:pic>
      <p:pic>
        <p:nvPicPr>
          <p:cNvPr id="13" name="Picture 12">
            <a:extLst>
              <a:ext uri="{FF2B5EF4-FFF2-40B4-BE49-F238E27FC236}">
                <a16:creationId xmlns:a16="http://schemas.microsoft.com/office/drawing/2014/main" id="{71529C6D-FFF1-48D4-A260-2649C41796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236" y="1163992"/>
            <a:ext cx="1080000" cy="1080000"/>
          </a:xfrm>
          <a:prstGeom prst="rect">
            <a:avLst/>
          </a:prstGeom>
        </p:spPr>
      </p:pic>
      <p:pic>
        <p:nvPicPr>
          <p:cNvPr id="29" name="Picture 28">
            <a:extLst>
              <a:ext uri="{FF2B5EF4-FFF2-40B4-BE49-F238E27FC236}">
                <a16:creationId xmlns:a16="http://schemas.microsoft.com/office/drawing/2014/main" id="{BCA3C35D-DD83-4B40-8713-5C90660741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2358201"/>
            <a:ext cx="345600" cy="360000"/>
          </a:xfrm>
          <a:prstGeom prst="rect">
            <a:avLst/>
          </a:prstGeom>
        </p:spPr>
      </p:pic>
      <p:pic>
        <p:nvPicPr>
          <p:cNvPr id="30" name="Picture 29">
            <a:extLst>
              <a:ext uri="{FF2B5EF4-FFF2-40B4-BE49-F238E27FC236}">
                <a16:creationId xmlns:a16="http://schemas.microsoft.com/office/drawing/2014/main" id="{44D8C976-10A2-40DE-9D4C-14427EBD72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2730451"/>
            <a:ext cx="345600" cy="360000"/>
          </a:xfrm>
          <a:prstGeom prst="rect">
            <a:avLst/>
          </a:prstGeom>
        </p:spPr>
      </p:pic>
      <p:pic>
        <p:nvPicPr>
          <p:cNvPr id="31" name="Picture 30">
            <a:extLst>
              <a:ext uri="{FF2B5EF4-FFF2-40B4-BE49-F238E27FC236}">
                <a16:creationId xmlns:a16="http://schemas.microsoft.com/office/drawing/2014/main" id="{9831F042-11A5-4BE9-9F0B-FB4020D0F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4325445"/>
            <a:ext cx="345600" cy="360000"/>
          </a:xfrm>
          <a:prstGeom prst="rect">
            <a:avLst/>
          </a:prstGeom>
        </p:spPr>
      </p:pic>
      <p:pic>
        <p:nvPicPr>
          <p:cNvPr id="32" name="Picture 31">
            <a:extLst>
              <a:ext uri="{FF2B5EF4-FFF2-40B4-BE49-F238E27FC236}">
                <a16:creationId xmlns:a16="http://schemas.microsoft.com/office/drawing/2014/main" id="{219FDBDC-389D-43F0-A813-5CEEC0FF8C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134110"/>
            <a:ext cx="345600" cy="360000"/>
          </a:xfrm>
          <a:prstGeom prst="rect">
            <a:avLst/>
          </a:prstGeom>
        </p:spPr>
      </p:pic>
      <p:pic>
        <p:nvPicPr>
          <p:cNvPr id="33" name="Picture 32">
            <a:extLst>
              <a:ext uri="{FF2B5EF4-FFF2-40B4-BE49-F238E27FC236}">
                <a16:creationId xmlns:a16="http://schemas.microsoft.com/office/drawing/2014/main" id="{77E9D667-93BE-451C-A93A-155F55C307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537769"/>
            <a:ext cx="345600" cy="360000"/>
          </a:xfrm>
          <a:prstGeom prst="rect">
            <a:avLst/>
          </a:prstGeom>
        </p:spPr>
      </p:pic>
      <p:pic>
        <p:nvPicPr>
          <p:cNvPr id="34" name="Picture 33">
            <a:extLst>
              <a:ext uri="{FF2B5EF4-FFF2-40B4-BE49-F238E27FC236}">
                <a16:creationId xmlns:a16="http://schemas.microsoft.com/office/drawing/2014/main" id="{84AB0814-7111-4094-BA54-E9B96E5FB4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3941427"/>
            <a:ext cx="345600" cy="360000"/>
          </a:xfrm>
          <a:prstGeom prst="rect">
            <a:avLst/>
          </a:prstGeom>
        </p:spPr>
      </p:pic>
      <p:pic>
        <p:nvPicPr>
          <p:cNvPr id="35" name="Picture 34">
            <a:extLst>
              <a:ext uri="{FF2B5EF4-FFF2-40B4-BE49-F238E27FC236}">
                <a16:creationId xmlns:a16="http://schemas.microsoft.com/office/drawing/2014/main" id="{4CBA1484-5708-4288-883A-4B4885E3581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1188" y="4749314"/>
            <a:ext cx="345600" cy="360000"/>
          </a:xfrm>
          <a:prstGeom prst="rect">
            <a:avLst/>
          </a:prstGeom>
        </p:spPr>
      </p:pic>
      <p:pic>
        <p:nvPicPr>
          <p:cNvPr id="36" name="Picture 35">
            <a:extLst>
              <a:ext uri="{FF2B5EF4-FFF2-40B4-BE49-F238E27FC236}">
                <a16:creationId xmlns:a16="http://schemas.microsoft.com/office/drawing/2014/main" id="{51949DCD-7C39-4376-8762-A73883BDA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3134" y="5104322"/>
            <a:ext cx="345600" cy="360000"/>
          </a:xfrm>
          <a:prstGeom prst="rect">
            <a:avLst/>
          </a:prstGeom>
        </p:spPr>
      </p:pic>
      <p:pic>
        <p:nvPicPr>
          <p:cNvPr id="37" name="Picture 36">
            <a:extLst>
              <a:ext uri="{FF2B5EF4-FFF2-40B4-BE49-F238E27FC236}">
                <a16:creationId xmlns:a16="http://schemas.microsoft.com/office/drawing/2014/main" id="{B7109316-BFF6-42FF-81D3-075DB9CB8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79656" y="5518506"/>
            <a:ext cx="345600" cy="360000"/>
          </a:xfrm>
          <a:prstGeom prst="rect">
            <a:avLst/>
          </a:prstGeom>
        </p:spPr>
      </p:pic>
      <p:pic>
        <p:nvPicPr>
          <p:cNvPr id="38" name="Picture 37">
            <a:extLst>
              <a:ext uri="{FF2B5EF4-FFF2-40B4-BE49-F238E27FC236}">
                <a16:creationId xmlns:a16="http://schemas.microsoft.com/office/drawing/2014/main" id="{17FBEF0B-50D7-4B39-95F1-D2740520EA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954" y="5903101"/>
            <a:ext cx="345600" cy="360000"/>
          </a:xfrm>
          <a:prstGeom prst="rect">
            <a:avLst/>
          </a:prstGeom>
        </p:spPr>
      </p:pic>
    </p:spTree>
    <p:extLst>
      <p:ext uri="{BB962C8B-B14F-4D97-AF65-F5344CB8AC3E}">
        <p14:creationId xmlns:p14="http://schemas.microsoft.com/office/powerpoint/2010/main" val="1854973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(A)</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extLst>
              <p:ext uri="{D42A27DB-BD31-4B8C-83A1-F6EECF244321}">
                <p14:modId xmlns:p14="http://schemas.microsoft.com/office/powerpoint/2010/main" val="416871039"/>
              </p:ext>
            </p:extLst>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533">
                  <a:extLst>
                    <a:ext uri="{9D8B030D-6E8A-4147-A177-3AD203B41FA5}">
                      <a16:colId xmlns:a16="http://schemas.microsoft.com/office/drawing/2014/main" val="3163263684"/>
                    </a:ext>
                  </a:extLst>
                </a:gridCol>
                <a:gridCol w="2519467">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b="1" dirty="0" err="1">
                          <a:solidFill>
                            <a:schemeClr val="accent1">
                              <a:lumMod val="50000"/>
                            </a:schemeClr>
                          </a:solidFill>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on Saturday</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b="1" dirty="0" err="1">
                          <a:solidFill>
                            <a:schemeClr val="accent1">
                              <a:lumMod val="50000"/>
                            </a:schemeClr>
                          </a:solidFill>
                        </a:rPr>
                        <a:t>venir</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où</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here</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b="1" dirty="0" err="1">
                          <a:solidFill>
                            <a:schemeClr val="accent1">
                              <a:lumMod val="50000"/>
                            </a:schemeClr>
                          </a:solidFill>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early</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b="1" dirty="0" err="1">
                          <a:solidFill>
                            <a:schemeClr val="accent1">
                              <a:lumMod val="50000"/>
                            </a:schemeClr>
                          </a:solidFill>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sometimes</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b="1" dirty="0" err="1">
                          <a:solidFill>
                            <a:schemeClr val="accent1">
                              <a:lumMod val="50000"/>
                            </a:schemeClr>
                          </a:solidFill>
                        </a:rPr>
                        <a:t>dormir</a:t>
                      </a:r>
                      <a:endParaRPr lang="en-GB" sz="2400" b="1" dirty="0">
                        <a:solidFill>
                          <a:schemeClr val="accent1">
                            <a:lumMod val="50000"/>
                          </a:schemeClr>
                        </a:solidFill>
                      </a:endParaRPr>
                    </a:p>
                  </a:txBody>
                  <a:tcPr anchor="ctr"/>
                </a:tc>
                <a:tc>
                  <a:txBody>
                    <a:bodyPr/>
                    <a:lstStyle/>
                    <a:p>
                      <a:pPr algn="ctr"/>
                      <a:r>
                        <a:rPr lang="en-GB" sz="2400" b="1" dirty="0">
                          <a:solidFill>
                            <a:schemeClr val="accent1">
                              <a:lumMod val="50000"/>
                            </a:schemeClr>
                          </a:solidFill>
                        </a:rPr>
                        <a:t>comment ?</a:t>
                      </a:r>
                    </a:p>
                  </a:txBody>
                  <a:tcPr anchor="ctr"/>
                </a:tc>
                <a:tc>
                  <a:txBody>
                    <a:bodyPr/>
                    <a:lstStyle/>
                    <a:p>
                      <a:pPr algn="l"/>
                      <a:r>
                        <a:rPr lang="en-GB" sz="2400" dirty="0">
                          <a:solidFill>
                            <a:schemeClr val="accent1">
                              <a:lumMod val="50000"/>
                            </a:schemeClr>
                          </a:solidFill>
                        </a:rPr>
                        <a:t>quite well</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b="1" dirty="0" err="1">
                          <a:solidFill>
                            <a:schemeClr val="accent1">
                              <a:lumMod val="50000"/>
                            </a:schemeClr>
                          </a:solidFill>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r>
                        <a:rPr lang="en-GB" sz="2400" dirty="0">
                          <a:solidFill>
                            <a:schemeClr val="accent1">
                              <a:lumMod val="50000"/>
                            </a:schemeClr>
                          </a:solidFill>
                        </a:rPr>
                        <a:t>at the moment</a:t>
                      </a:r>
                    </a:p>
                  </a:txBody>
                  <a:tcPr anchor="ctr"/>
                </a:tc>
                <a:tc>
                  <a:txBody>
                    <a:bodyPr/>
                    <a:lstStyle/>
                    <a:p>
                      <a:pPr algn="l"/>
                      <a:endParaRPr lang="en-GB" sz="2400" dirty="0">
                        <a:solidFill>
                          <a:schemeClr val="accent1">
                            <a:lumMod val="50000"/>
                          </a:schemeClr>
                        </a:solidFill>
                      </a:endParaRPr>
                    </a:p>
                  </a:txBody>
                  <a:tcPr anchor="ctr"/>
                </a:tc>
                <a:extLst>
                  <a:ext uri="{0D108BD9-81ED-4DB2-BD59-A6C34878D82A}">
                    <a16:rowId xmlns:a16="http://schemas.microsoft.com/office/drawing/2014/main" val="2035408191"/>
                  </a:ext>
                </a:extLst>
              </a:tr>
            </a:tbl>
          </a:graphicData>
        </a:graphic>
      </p:graphicFrame>
      <p:sp>
        <p:nvSpPr>
          <p:cNvPr id="11" name="Rounded Rectangle 46">
            <a:extLst>
              <a:ext uri="{FF2B5EF4-FFF2-40B4-BE49-F238E27FC236}">
                <a16:creationId xmlns:a16="http://schemas.microsoft.com/office/drawing/2014/main" id="{BCE805B1-38FB-47A0-A2B1-81A3C2553941}"/>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4" name="Picture 2" descr="Free People Speaking Cliparts, Download Free Clip Art, Free Clip ...">
            <a:extLst>
              <a:ext uri="{FF2B5EF4-FFF2-40B4-BE49-F238E27FC236}">
                <a16:creationId xmlns:a16="http://schemas.microsoft.com/office/drawing/2014/main" id="{ADB19CEA-2E8B-4C6B-969F-47BB41D05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96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 (B)</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extLst>
              <p:ext uri="{D42A27DB-BD31-4B8C-83A1-F6EECF244321}">
                <p14:modId xmlns:p14="http://schemas.microsoft.com/office/powerpoint/2010/main" val="2737537440"/>
              </p:ext>
            </p:extLst>
          </p:nvPr>
        </p:nvGraphicFramePr>
        <p:xfrm>
          <a:off x="156000" y="2373818"/>
          <a:ext cx="11880000" cy="3479469"/>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3600000">
                  <a:extLst>
                    <a:ext uri="{9D8B030D-6E8A-4147-A177-3AD203B41FA5}">
                      <a16:colId xmlns:a16="http://schemas.microsoft.com/office/drawing/2014/main" val="4128092149"/>
                    </a:ext>
                  </a:extLst>
                </a:gridCol>
                <a:gridCol w="2520000">
                  <a:extLst>
                    <a:ext uri="{9D8B030D-6E8A-4147-A177-3AD203B41FA5}">
                      <a16:colId xmlns:a16="http://schemas.microsoft.com/office/drawing/2014/main" val="2609792770"/>
                    </a:ext>
                  </a:extLst>
                </a:gridCol>
                <a:gridCol w="2520000">
                  <a:extLst>
                    <a:ext uri="{9D8B030D-6E8A-4147-A177-3AD203B41FA5}">
                      <a16:colId xmlns:a16="http://schemas.microsoft.com/office/drawing/2014/main" val="3163263684"/>
                    </a:ext>
                  </a:extLst>
                </a:gridCol>
                <a:gridCol w="2520000">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t>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b="1" dirty="0" err="1">
                          <a:solidFill>
                            <a:schemeClr val="accent1">
                              <a:lumMod val="50000"/>
                            </a:schemeClr>
                          </a:solidFill>
                        </a:rPr>
                        <a:t>sortir</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endParaRPr lang="en-GB" sz="2400"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every day</a:t>
                      </a: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b="1" dirty="0" err="1">
                          <a:solidFill>
                            <a:schemeClr val="accent1">
                              <a:lumMod val="50000"/>
                            </a:schemeClr>
                          </a:solidFill>
                        </a:rPr>
                        <a:t>venir</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où</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outside</a:t>
                      </a: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b="1" dirty="0" err="1">
                          <a:solidFill>
                            <a:schemeClr val="accent1">
                              <a:lumMod val="50000"/>
                            </a:schemeClr>
                          </a:solidFill>
                        </a:rPr>
                        <a:t>partir</a:t>
                      </a:r>
                      <a:r>
                        <a:rPr lang="en-GB" sz="2400" b="1" dirty="0">
                          <a:solidFill>
                            <a:schemeClr val="accent1">
                              <a:lumMod val="50000"/>
                            </a:schemeClr>
                          </a:solidFill>
                        </a:rPr>
                        <a:t> </a:t>
                      </a:r>
                      <a:r>
                        <a:rPr lang="en-GB" sz="2400" b="0" dirty="0">
                          <a:solidFill>
                            <a:schemeClr val="accent1">
                              <a:lumMod val="50000"/>
                            </a:schemeClr>
                          </a:solidFill>
                        </a:rPr>
                        <a:t>pour le </a:t>
                      </a:r>
                      <a:r>
                        <a:rPr lang="en-GB" sz="2400" b="0" dirty="0" err="1">
                          <a:solidFill>
                            <a:schemeClr val="accent1">
                              <a:lumMod val="50000"/>
                            </a:schemeClr>
                          </a:solidFill>
                        </a:rPr>
                        <a:t>collège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late</a:t>
                      </a: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b="1" dirty="0" err="1">
                          <a:solidFill>
                            <a:schemeClr val="accent1">
                              <a:lumMod val="50000"/>
                            </a:schemeClr>
                          </a:solidFill>
                        </a:rPr>
                        <a:t>devenir</a:t>
                      </a:r>
                      <a:r>
                        <a:rPr lang="en-GB" sz="2400" b="0" dirty="0">
                          <a:solidFill>
                            <a:schemeClr val="accent1">
                              <a:lumMod val="50000"/>
                            </a:schemeClr>
                          </a:solidFill>
                        </a:rPr>
                        <a:t> </a:t>
                      </a:r>
                      <a:r>
                        <a:rPr lang="en-GB" sz="2400" b="0" dirty="0" err="1">
                          <a:solidFill>
                            <a:schemeClr val="accent1">
                              <a:lumMod val="50000"/>
                            </a:schemeClr>
                          </a:solidFill>
                        </a:rPr>
                        <a:t>malade</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often</a:t>
                      </a: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b="1" dirty="0" err="1">
                          <a:solidFill>
                            <a:schemeClr val="accent1">
                              <a:lumMod val="50000"/>
                            </a:schemeClr>
                          </a:solidFill>
                        </a:rPr>
                        <a:t>dormir</a:t>
                      </a:r>
                      <a:endParaRPr lang="en-GB" sz="2400" b="1" dirty="0">
                        <a:solidFill>
                          <a:schemeClr val="accent1">
                            <a:lumMod val="50000"/>
                          </a:schemeClr>
                        </a:solidFill>
                      </a:endParaRPr>
                    </a:p>
                  </a:txBody>
                  <a:tcPr anchor="ctr"/>
                </a:tc>
                <a:tc>
                  <a:txBody>
                    <a:bodyPr/>
                    <a:lstStyle/>
                    <a:p>
                      <a:pPr algn="ctr"/>
                      <a:r>
                        <a:rPr lang="en-GB" sz="2400" b="1" dirty="0">
                          <a:solidFill>
                            <a:schemeClr val="accent1">
                              <a:lumMod val="50000"/>
                            </a:schemeClr>
                          </a:solidFill>
                        </a:rPr>
                        <a:t>comment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very well</a:t>
                      </a: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b="1" dirty="0" err="1">
                          <a:solidFill>
                            <a:schemeClr val="accent1">
                              <a:lumMod val="50000"/>
                            </a:schemeClr>
                          </a:solidFill>
                        </a:rPr>
                        <a:t>revenir</a:t>
                      </a:r>
                      <a:r>
                        <a:rPr lang="en-GB" sz="2400" b="0" dirty="0">
                          <a:solidFill>
                            <a:schemeClr val="accent1">
                              <a:lumMod val="50000"/>
                            </a:schemeClr>
                          </a:solidFill>
                        </a:rPr>
                        <a:t> des </a:t>
                      </a:r>
                      <a:r>
                        <a:rPr lang="en-GB" sz="2400" b="0" dirty="0" err="1">
                          <a:solidFill>
                            <a:schemeClr val="accent1">
                              <a:lumMod val="50000"/>
                            </a:schemeClr>
                          </a:solidFill>
                        </a:rPr>
                        <a:t>vacances</a:t>
                      </a:r>
                      <a:endParaRPr lang="en-GB" sz="2400" b="1" dirty="0">
                        <a:solidFill>
                          <a:schemeClr val="accent1">
                            <a:lumMod val="50000"/>
                          </a:schemeClr>
                        </a:solidFill>
                      </a:endParaRPr>
                    </a:p>
                  </a:txBody>
                  <a:tcPr anchor="ctr"/>
                </a:tc>
                <a:tc>
                  <a:txBody>
                    <a:bodyPr/>
                    <a:lstStyle/>
                    <a:p>
                      <a:pPr algn="ctr"/>
                      <a:r>
                        <a:rPr lang="en-GB" sz="2400" b="1" dirty="0" err="1">
                          <a:solidFill>
                            <a:schemeClr val="accent1">
                              <a:lumMod val="50000"/>
                            </a:schemeClr>
                          </a:solidFill>
                        </a:rPr>
                        <a:t>quand</a:t>
                      </a:r>
                      <a:r>
                        <a:rPr lang="en-GB" sz="2400" b="1" dirty="0">
                          <a:solidFill>
                            <a:schemeClr val="accent1">
                              <a:lumMod val="50000"/>
                            </a:schemeClr>
                          </a:solidFill>
                        </a:rPr>
                        <a:t> ?</a:t>
                      </a:r>
                    </a:p>
                  </a:txBody>
                  <a:tcPr anchor="ctr"/>
                </a:tc>
                <a:tc>
                  <a:txBody>
                    <a:bodyPr/>
                    <a:lstStyle/>
                    <a:p>
                      <a:pPr algn="l"/>
                      <a:endParaRPr lang="en-GB" sz="2400" dirty="0">
                        <a:solidFill>
                          <a:schemeClr val="accent1">
                            <a:lumMod val="50000"/>
                          </a:schemeClr>
                        </a:solidFill>
                      </a:endParaRPr>
                    </a:p>
                  </a:txBody>
                  <a:tcPr anchor="ctr"/>
                </a:tc>
                <a:tc>
                  <a:txBody>
                    <a:bodyPr/>
                    <a:lstStyle/>
                    <a:p>
                      <a:pPr algn="l"/>
                      <a:r>
                        <a:rPr lang="en-GB" sz="2400" dirty="0">
                          <a:solidFill>
                            <a:schemeClr val="accent1">
                              <a:lumMod val="50000"/>
                            </a:schemeClr>
                          </a:solidFill>
                        </a:rPr>
                        <a:t>today</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2" descr="Free People Speaking Cliparts, Download Free Clip Art, Free Clip ...">
            <a:extLst>
              <a:ext uri="{FF2B5EF4-FFF2-40B4-BE49-F238E27FC236}">
                <a16:creationId xmlns:a16="http://schemas.microsoft.com/office/drawing/2014/main" id="{A65460FE-4980-4375-A174-89B9F4B2E04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4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2" descr="Free People Speaking Cliparts, Download Free Clip Art, Free Clip ...">
            <a:extLst>
              <a:ext uri="{FF2B5EF4-FFF2-40B4-BE49-F238E27FC236}">
                <a16:creationId xmlns:a16="http://schemas.microsoft.com/office/drawing/2014/main" id="{95292214-FAAC-4B61-90C7-1D206C2997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7170" y="1352926"/>
            <a:ext cx="833833" cy="7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6" name="TextBox 5">
            <a:extLst>
              <a:ext uri="{FF2B5EF4-FFF2-40B4-BE49-F238E27FC236}">
                <a16:creationId xmlns:a16="http://schemas.microsoft.com/office/drawing/2014/main" id="{28084BE4-A4AF-364C-B8E5-ED6D583A6685}"/>
              </a:ext>
            </a:extLst>
          </p:cNvPr>
          <p:cNvSpPr txBox="1"/>
          <p:nvPr/>
        </p:nvSpPr>
        <p:spPr>
          <a:xfrm>
            <a:off x="156000" y="1297428"/>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Demande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quand</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où</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comment</a:t>
            </a:r>
            <a:r>
              <a:rPr lang="en-US" sz="2400" dirty="0">
                <a:solidFill>
                  <a:srgbClr val="4472C4">
                    <a:lumMod val="50000"/>
                  </a:srgbClr>
                </a:solidFill>
                <a:latin typeface="Century Gothic" panose="020F0302020204030204"/>
              </a:rPr>
              <a:t> ton / ta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 fait les choses.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êtes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similaires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phrases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ave</a:t>
            </a:r>
            <a:r>
              <a:rPr lang="en-US" sz="2400" dirty="0">
                <a:solidFill>
                  <a:srgbClr val="4472C4">
                    <a:lumMod val="50000"/>
                  </a:srgbClr>
                </a:solidFill>
                <a:latin typeface="Century Gothic" panose="020F0302020204030204"/>
              </a:rPr>
              <a:t>c </a:t>
            </a:r>
            <a:r>
              <a:rPr lang="en-US" sz="2400" b="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et </a:t>
            </a:r>
            <a:r>
              <a:rPr lang="en-US" sz="2400" b="1" dirty="0" err="1">
                <a:solidFill>
                  <a:srgbClr val="4472C4">
                    <a:lumMod val="50000"/>
                  </a:srgbClr>
                </a:solidFill>
                <a:latin typeface="Century Gothic" panose="020F0302020204030204"/>
              </a:rPr>
              <a:t>il</a:t>
            </a:r>
            <a:r>
              <a:rPr lang="en-US" sz="2400" b="1" dirty="0">
                <a:solidFill>
                  <a:srgbClr val="4472C4">
                    <a:lumMod val="50000"/>
                  </a:srgbClr>
                </a:solidFill>
                <a:latin typeface="Century Gothic" panose="020F0302020204030204"/>
              </a:rPr>
              <a:t> / </a:t>
            </a:r>
            <a:r>
              <a:rPr lang="en-US" sz="2400" b="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5D25C8E-88AC-4414-81E5-ED07155CD96C}"/>
              </a:ext>
            </a:extLst>
          </p:cNvPr>
          <p:cNvGraphicFramePr>
            <a:graphicFrameLocks noGrp="1"/>
          </p:cNvGraphicFramePr>
          <p:nvPr>
            <p:extLst>
              <p:ext uri="{D42A27DB-BD31-4B8C-83A1-F6EECF244321}">
                <p14:modId xmlns:p14="http://schemas.microsoft.com/office/powerpoint/2010/main" val="335419529"/>
              </p:ext>
            </p:extLst>
          </p:nvPr>
        </p:nvGraphicFramePr>
        <p:xfrm>
          <a:off x="336000" y="2261861"/>
          <a:ext cx="11520000" cy="380536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3163263684"/>
                    </a:ext>
                  </a:extLst>
                </a:gridCol>
                <a:gridCol w="5400000">
                  <a:extLst>
                    <a:ext uri="{9D8B030D-6E8A-4147-A177-3AD203B41FA5}">
                      <a16:colId xmlns:a16="http://schemas.microsoft.com/office/drawing/2014/main" val="2578846875"/>
                    </a:ext>
                  </a:extLst>
                </a:gridCol>
              </a:tblGrid>
              <a:tr h="497067">
                <a:tc>
                  <a:txBody>
                    <a:bodyPr/>
                    <a:lstStyle/>
                    <a:p>
                      <a:pPr algn="ctr"/>
                      <a:endParaRPr lang="en-GB" sz="2400" dirty="0"/>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t>Partenaire</a:t>
                      </a:r>
                      <a:r>
                        <a:rPr lang="en-GB" sz="2400" b="1" dirty="0"/>
                        <a:t> 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t>Partenaire</a:t>
                      </a:r>
                      <a:r>
                        <a:rPr lang="en-GB" sz="2400" b="1" dirty="0"/>
                        <a:t> B...</a:t>
                      </a:r>
                    </a:p>
                  </a:txBody>
                  <a:tcPr anchor="ctr"/>
                </a:tc>
                <a:extLst>
                  <a:ext uri="{0D108BD9-81ED-4DB2-BD59-A6C34878D82A}">
                    <a16:rowId xmlns:a16="http://schemas.microsoft.com/office/drawing/2014/main" val="1153431983"/>
                  </a:ext>
                </a:extLst>
              </a:tr>
              <a:tr h="497067">
                <a:tc>
                  <a:txBody>
                    <a:bodyPr/>
                    <a:lstStyle/>
                    <a:p>
                      <a:pPr algn="ctr"/>
                      <a:r>
                        <a:rPr lang="en-GB" sz="2400" dirty="0">
                          <a:solidFill>
                            <a:schemeClr val="accent1">
                              <a:lumMod val="50000"/>
                            </a:schemeClr>
                          </a:solidFill>
                        </a:rPr>
                        <a:t>1.</a:t>
                      </a:r>
                    </a:p>
                  </a:txBody>
                  <a:tcPr anchor="ctr"/>
                </a:tc>
                <a:tc>
                  <a:txBody>
                    <a:bodyPr/>
                    <a:lstStyle/>
                    <a:p>
                      <a:pPr algn="l"/>
                      <a:r>
                        <a:rPr lang="en-GB" sz="2400" dirty="0">
                          <a:solidFill>
                            <a:schemeClr val="accent1">
                              <a:lumMod val="50000"/>
                            </a:schemeClr>
                          </a:solidFill>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le </a:t>
                      </a:r>
                      <a:r>
                        <a:rPr lang="en-GB" sz="2400" dirty="0" err="1">
                          <a:solidFill>
                            <a:schemeClr val="accent1">
                              <a:lumMod val="50000"/>
                            </a:schemeClr>
                          </a:solidFill>
                        </a:rPr>
                        <a:t>samedi</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sort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ville</a:t>
                      </a:r>
                      <a:r>
                        <a:rPr lang="en-GB" sz="2400" dirty="0">
                          <a:solidFill>
                            <a:schemeClr val="accent1">
                              <a:lumMod val="50000"/>
                            </a:schemeClr>
                          </a:solidFill>
                        </a:rPr>
                        <a:t> </a:t>
                      </a:r>
                      <a:r>
                        <a:rPr lang="en-GB" sz="2400" dirty="0" err="1">
                          <a:solidFill>
                            <a:schemeClr val="accent1">
                              <a:lumMod val="50000"/>
                            </a:schemeClr>
                          </a:solidFill>
                        </a:rPr>
                        <a:t>chaque</a:t>
                      </a:r>
                      <a:r>
                        <a:rPr lang="en-GB" sz="2400" dirty="0">
                          <a:solidFill>
                            <a:schemeClr val="accent1">
                              <a:lumMod val="50000"/>
                            </a:schemeClr>
                          </a:solidFill>
                        </a:rPr>
                        <a:t> jour.</a:t>
                      </a:r>
                    </a:p>
                  </a:txBody>
                  <a:tcPr anchor="ctr"/>
                </a:tc>
                <a:extLst>
                  <a:ext uri="{0D108BD9-81ED-4DB2-BD59-A6C34878D82A}">
                    <a16:rowId xmlns:a16="http://schemas.microsoft.com/office/drawing/2014/main" val="1171492714"/>
                  </a:ext>
                </a:extLst>
              </a:tr>
              <a:tr h="497067">
                <a:tc>
                  <a:txBody>
                    <a:bodyPr/>
                    <a:lstStyle/>
                    <a:p>
                      <a:pPr algn="ctr"/>
                      <a:r>
                        <a:rPr lang="en-GB" sz="2400" dirty="0">
                          <a:solidFill>
                            <a:schemeClr val="accent1">
                              <a:lumMod val="50000"/>
                            </a:schemeClr>
                          </a:solidFill>
                        </a:rPr>
                        <a:t>2.</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vient</a:t>
                      </a:r>
                      <a:r>
                        <a:rPr lang="en-GB" sz="2400" dirty="0">
                          <a:solidFill>
                            <a:schemeClr val="accent1">
                              <a:lumMod val="50000"/>
                            </a:schemeClr>
                          </a:solidFill>
                        </a:rPr>
                        <a:t> </a:t>
                      </a:r>
                      <a:r>
                        <a:rPr lang="en-GB" sz="2400" dirty="0" err="1">
                          <a:solidFill>
                            <a:schemeClr val="accent1">
                              <a:lumMod val="50000"/>
                            </a:schemeClr>
                          </a:solidFill>
                        </a:rPr>
                        <a:t>ici</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vient</a:t>
                      </a:r>
                      <a:r>
                        <a:rPr lang="en-GB" sz="2400" dirty="0">
                          <a:solidFill>
                            <a:schemeClr val="accent1">
                              <a:lumMod val="50000"/>
                            </a:schemeClr>
                          </a:solidFill>
                        </a:rPr>
                        <a:t> dehors.</a:t>
                      </a:r>
                    </a:p>
                  </a:txBody>
                  <a:tcPr anchor="ctr"/>
                </a:tc>
                <a:extLst>
                  <a:ext uri="{0D108BD9-81ED-4DB2-BD59-A6C34878D82A}">
                    <a16:rowId xmlns:a16="http://schemas.microsoft.com/office/drawing/2014/main" val="1961458278"/>
                  </a:ext>
                </a:extLst>
              </a:tr>
              <a:tr h="497067">
                <a:tc>
                  <a:txBody>
                    <a:bodyPr/>
                    <a:lstStyle/>
                    <a:p>
                      <a:pPr algn="ctr"/>
                      <a:r>
                        <a:rPr lang="en-GB" sz="2400" dirty="0">
                          <a:solidFill>
                            <a:schemeClr val="accent1">
                              <a:lumMod val="50000"/>
                            </a:schemeClr>
                          </a:solidFill>
                        </a:rPr>
                        <a:t>3.</a:t>
                      </a:r>
                    </a:p>
                  </a:txBody>
                  <a:tcPr anchor="ctr"/>
                </a:tc>
                <a:tc>
                  <a:txBody>
                    <a:bodyPr/>
                    <a:lstStyle/>
                    <a:p>
                      <a:pPr algn="l"/>
                      <a:r>
                        <a:rPr lang="en-GB" sz="2400" dirty="0">
                          <a:solidFill>
                            <a:schemeClr val="accent1">
                              <a:lumMod val="50000"/>
                            </a:schemeClr>
                          </a:solidFill>
                        </a:rPr>
                        <a:t>… part </a:t>
                      </a:r>
                      <a:r>
                        <a:rPr lang="en-GB" sz="2400" dirty="0" err="1">
                          <a:solidFill>
                            <a:schemeClr val="accent1">
                              <a:lumMod val="50000"/>
                            </a:schemeClr>
                          </a:solidFill>
                        </a:rPr>
                        <a:t>tôt</a:t>
                      </a:r>
                      <a:r>
                        <a:rPr lang="en-GB" sz="2400" dirty="0">
                          <a:solidFill>
                            <a:schemeClr val="accent1">
                              <a:lumMod val="50000"/>
                            </a:schemeClr>
                          </a:solidFill>
                        </a:rPr>
                        <a:t> pour le </a:t>
                      </a:r>
                      <a:r>
                        <a:rPr lang="en-GB" sz="2400" dirty="0" err="1">
                          <a:solidFill>
                            <a:schemeClr val="accent1">
                              <a:lumMod val="50000"/>
                            </a:schemeClr>
                          </a:solidFill>
                        </a:rPr>
                        <a:t>collège</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part </a:t>
                      </a:r>
                      <a:r>
                        <a:rPr lang="en-GB" sz="2400" dirty="0" err="1">
                          <a:solidFill>
                            <a:schemeClr val="accent1">
                              <a:lumMod val="50000"/>
                            </a:schemeClr>
                          </a:solidFill>
                        </a:rPr>
                        <a:t>en</a:t>
                      </a:r>
                      <a:r>
                        <a:rPr lang="en-GB" sz="2400" dirty="0">
                          <a:solidFill>
                            <a:schemeClr val="accent1">
                              <a:lumMod val="50000"/>
                            </a:schemeClr>
                          </a:solidFill>
                        </a:rPr>
                        <a:t> retard pour le college.</a:t>
                      </a:r>
                    </a:p>
                  </a:txBody>
                  <a:tcPr anchor="ctr"/>
                </a:tc>
                <a:extLst>
                  <a:ext uri="{0D108BD9-81ED-4DB2-BD59-A6C34878D82A}">
                    <a16:rowId xmlns:a16="http://schemas.microsoft.com/office/drawing/2014/main" val="2189313960"/>
                  </a:ext>
                </a:extLst>
              </a:tr>
              <a:tr h="497067">
                <a:tc>
                  <a:txBody>
                    <a:bodyPr/>
                    <a:lstStyle/>
                    <a:p>
                      <a:pPr algn="ctr"/>
                      <a:r>
                        <a:rPr lang="en-GB" sz="2400" dirty="0">
                          <a:solidFill>
                            <a:schemeClr val="accent1">
                              <a:lumMod val="50000"/>
                            </a:schemeClr>
                          </a:solidFill>
                        </a:rPr>
                        <a:t>4.</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parfois</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devient</a:t>
                      </a:r>
                      <a:r>
                        <a:rPr lang="en-GB" sz="2400" dirty="0">
                          <a:solidFill>
                            <a:schemeClr val="accent1">
                              <a:lumMod val="50000"/>
                            </a:schemeClr>
                          </a:solidFill>
                        </a:rPr>
                        <a:t> </a:t>
                      </a:r>
                      <a:r>
                        <a:rPr lang="en-GB" sz="2400" dirty="0" err="1">
                          <a:solidFill>
                            <a:schemeClr val="accent1">
                              <a:lumMod val="50000"/>
                            </a:schemeClr>
                          </a:solidFill>
                        </a:rPr>
                        <a:t>souvent</a:t>
                      </a:r>
                      <a:r>
                        <a:rPr lang="en-GB" sz="2400" dirty="0">
                          <a:solidFill>
                            <a:schemeClr val="accent1">
                              <a:lumMod val="50000"/>
                            </a:schemeClr>
                          </a:solidFill>
                        </a:rPr>
                        <a:t> </a:t>
                      </a:r>
                      <a:r>
                        <a:rPr lang="en-GB" sz="2400" dirty="0" err="1">
                          <a:solidFill>
                            <a:schemeClr val="accent1">
                              <a:lumMod val="50000"/>
                            </a:schemeClr>
                          </a:solidFill>
                        </a:rPr>
                        <a:t>malade</a:t>
                      </a:r>
                      <a:r>
                        <a:rPr lang="en-GB" sz="2400"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r>
                        <a:rPr lang="en-GB" sz="2400" dirty="0">
                          <a:solidFill>
                            <a:schemeClr val="accent1">
                              <a:lumMod val="50000"/>
                            </a:schemeClr>
                          </a:solidFill>
                        </a:rPr>
                        <a:t>5.</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assez</a:t>
                      </a:r>
                      <a:r>
                        <a:rPr lang="en-GB" sz="2400" dirty="0">
                          <a:solidFill>
                            <a:schemeClr val="accent1">
                              <a:lumMod val="50000"/>
                            </a:schemeClr>
                          </a:solidFill>
                        </a:rPr>
                        <a:t> bien.</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dort</a:t>
                      </a:r>
                      <a:r>
                        <a:rPr lang="en-GB" sz="2400" dirty="0">
                          <a:solidFill>
                            <a:schemeClr val="accent1">
                              <a:lumMod val="50000"/>
                            </a:schemeClr>
                          </a:solidFill>
                        </a:rPr>
                        <a:t> </a:t>
                      </a:r>
                      <a:r>
                        <a:rPr lang="en-GB" sz="2400" dirty="0" err="1">
                          <a:solidFill>
                            <a:schemeClr val="accent1">
                              <a:lumMod val="50000"/>
                            </a:schemeClr>
                          </a:solidFill>
                        </a:rPr>
                        <a:t>très</a:t>
                      </a:r>
                      <a:r>
                        <a:rPr lang="en-GB" sz="2400" dirty="0">
                          <a:solidFill>
                            <a:schemeClr val="accent1">
                              <a:lumMod val="50000"/>
                            </a:schemeClr>
                          </a:solidFill>
                        </a:rPr>
                        <a:t> bien.</a:t>
                      </a:r>
                    </a:p>
                  </a:txBody>
                  <a:tcPr anchor="ctr"/>
                </a:tc>
                <a:extLst>
                  <a:ext uri="{0D108BD9-81ED-4DB2-BD59-A6C34878D82A}">
                    <a16:rowId xmlns:a16="http://schemas.microsoft.com/office/drawing/2014/main" val="1972389626"/>
                  </a:ext>
                </a:extLst>
              </a:tr>
              <a:tr h="497067">
                <a:tc>
                  <a:txBody>
                    <a:bodyPr/>
                    <a:lstStyle/>
                    <a:p>
                      <a:pPr algn="ctr"/>
                      <a:r>
                        <a:rPr lang="en-GB" sz="2400" dirty="0">
                          <a:solidFill>
                            <a:schemeClr val="accent1">
                              <a:lumMod val="50000"/>
                            </a:schemeClr>
                          </a:solidFill>
                        </a:rPr>
                        <a:t>6.</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ce</a:t>
                      </a:r>
                      <a:r>
                        <a:rPr lang="en-GB" sz="2400" dirty="0">
                          <a:solidFill>
                            <a:schemeClr val="accent1">
                              <a:lumMod val="50000"/>
                            </a:schemeClr>
                          </a:solidFill>
                        </a:rPr>
                        <a:t> moment.</a:t>
                      </a:r>
                    </a:p>
                  </a:txBody>
                  <a:tcPr anchor="ctr"/>
                </a:tc>
                <a:tc>
                  <a:txBody>
                    <a:bodyPr/>
                    <a:lstStyle/>
                    <a:p>
                      <a:pPr algn="l"/>
                      <a:r>
                        <a:rPr lang="en-GB" sz="2400" dirty="0">
                          <a:solidFill>
                            <a:schemeClr val="accent1">
                              <a:lumMod val="50000"/>
                            </a:schemeClr>
                          </a:solidFill>
                        </a:rPr>
                        <a:t>… </a:t>
                      </a:r>
                      <a:r>
                        <a:rPr lang="en-GB" sz="2400" dirty="0" err="1">
                          <a:solidFill>
                            <a:schemeClr val="accent1">
                              <a:lumMod val="50000"/>
                            </a:schemeClr>
                          </a:solidFill>
                        </a:rPr>
                        <a:t>revient</a:t>
                      </a:r>
                      <a:r>
                        <a:rPr lang="en-GB" sz="2400" dirty="0">
                          <a:solidFill>
                            <a:schemeClr val="accent1">
                              <a:lumMod val="50000"/>
                            </a:schemeClr>
                          </a:solidFill>
                        </a:rPr>
                        <a:t> des </a:t>
                      </a:r>
                      <a:r>
                        <a:rPr lang="en-GB" sz="2400" dirty="0" err="1">
                          <a:solidFill>
                            <a:schemeClr val="accent1">
                              <a:lumMod val="50000"/>
                            </a:schemeClr>
                          </a:solidFill>
                        </a:rPr>
                        <a:t>vacances</a:t>
                      </a:r>
                      <a:r>
                        <a:rPr lang="en-GB" sz="2400" dirty="0">
                          <a:solidFill>
                            <a:schemeClr val="accent1">
                              <a:lumMod val="50000"/>
                            </a:schemeClr>
                          </a:solidFill>
                        </a:rPr>
                        <a:t> </a:t>
                      </a:r>
                      <a:r>
                        <a:rPr lang="en-GB" sz="2400" dirty="0" err="1">
                          <a:solidFill>
                            <a:schemeClr val="accent1">
                              <a:lumMod val="50000"/>
                            </a:schemeClr>
                          </a:solidFill>
                        </a:rPr>
                        <a:t>aujourd’hui</a:t>
                      </a:r>
                      <a:r>
                        <a:rPr lang="en-GB" sz="2400" dirty="0">
                          <a:solidFill>
                            <a:schemeClr val="accent1">
                              <a:lumMod val="50000"/>
                            </a:schemeClr>
                          </a:solidFill>
                        </a:rPr>
                        <a:t>.</a:t>
                      </a:r>
                    </a:p>
                  </a:txBody>
                  <a:tcPr anchor="ctr"/>
                </a:tc>
                <a:extLst>
                  <a:ext uri="{0D108BD9-81ED-4DB2-BD59-A6C34878D82A}">
                    <a16:rowId xmlns:a16="http://schemas.microsoft.com/office/drawing/2014/main" val="2035408191"/>
                  </a:ext>
                </a:extLst>
              </a:tr>
            </a:tbl>
          </a:graphicData>
        </a:graphic>
      </p:graphicFrame>
      <p:sp>
        <p:nvSpPr>
          <p:cNvPr id="12" name="Rounded Rectangle 46">
            <a:extLst>
              <a:ext uri="{FF2B5EF4-FFF2-40B4-BE49-F238E27FC236}">
                <a16:creationId xmlns:a16="http://schemas.microsoft.com/office/drawing/2014/main" id="{E05955C0-6048-4477-8546-28942F0D814A}"/>
              </a:ext>
            </a:extLst>
          </p:cNvPr>
          <p:cNvSpPr/>
          <p:nvPr/>
        </p:nvSpPr>
        <p:spPr>
          <a:xfrm>
            <a:off x="8763000" y="249869"/>
            <a:ext cx="3146920" cy="39845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écouter</a:t>
            </a:r>
            <a:r>
              <a:rPr lang="en-GB" sz="2000" b="1" dirty="0">
                <a:solidFill>
                  <a:prstClr val="white"/>
                </a:solidFill>
                <a:latin typeface="Century Gothic" panose="020B0502020202020204" pitchFamily="34" charset="0"/>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1789D2F-4E9D-4986-B45B-C1916807C39B}"/>
              </a:ext>
            </a:extLst>
          </p:cNvPr>
          <p:cNvSpPr txBox="1"/>
          <p:nvPr/>
        </p:nvSpPr>
        <p:spPr>
          <a:xfrm>
            <a:off x="6457245" y="353440"/>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11" name="TextBox 10">
            <a:extLst>
              <a:ext uri="{FF2B5EF4-FFF2-40B4-BE49-F238E27FC236}">
                <a16:creationId xmlns:a16="http://schemas.microsoft.com/office/drawing/2014/main" id="{5A6CD205-54CF-40D5-BE04-FA5A9F78D8F5}"/>
              </a:ext>
            </a:extLst>
          </p:cNvPr>
          <p:cNvSpPr txBox="1"/>
          <p:nvPr/>
        </p:nvSpPr>
        <p:spPr>
          <a:xfrm>
            <a:off x="10336460" y="790777"/>
            <a:ext cx="1752600" cy="1464231"/>
          </a:xfrm>
          <a:prstGeom prst="wedgeRoundRectCallout">
            <a:avLst>
              <a:gd name="adj1" fmla="val -20832"/>
              <a:gd name="adj2" fmla="val 64196"/>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Change verbs to </a:t>
            </a:r>
            <a:r>
              <a:rPr lang="en-GB" sz="2000" b="1" dirty="0">
                <a:solidFill>
                  <a:schemeClr val="bg1"/>
                </a:solidFill>
              </a:rPr>
              <a:t>–s</a:t>
            </a:r>
            <a:r>
              <a:rPr lang="en-GB" sz="2000" dirty="0">
                <a:solidFill>
                  <a:schemeClr val="bg1"/>
                </a:solidFill>
              </a:rPr>
              <a:t> for ‘</a:t>
            </a:r>
            <a:r>
              <a:rPr lang="en-GB" sz="2000" b="1" dirty="0">
                <a:solidFill>
                  <a:schemeClr val="bg1"/>
                </a:solidFill>
              </a:rPr>
              <a:t>je</a:t>
            </a:r>
            <a:r>
              <a:rPr lang="en-GB" sz="2000" dirty="0">
                <a:solidFill>
                  <a:schemeClr val="bg1"/>
                </a:solidFill>
              </a:rPr>
              <a:t>’ phrases.</a:t>
            </a:r>
          </a:p>
        </p:txBody>
      </p:sp>
    </p:spTree>
    <p:extLst>
      <p:ext uri="{BB962C8B-B14F-4D97-AF65-F5344CB8AC3E}">
        <p14:creationId xmlns:p14="http://schemas.microsoft.com/office/powerpoint/2010/main" val="377414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232431" y="1883962"/>
            <a:ext cx="7308549" cy="1062010"/>
          </a:xfrm>
        </p:spPr>
        <p:txBody>
          <a:bodyPr>
            <a:normAutofit fontScale="90000"/>
          </a:bodyPr>
          <a:lstStyle/>
          <a:p>
            <a:pPr algn="l"/>
            <a:r>
              <a:rPr lang="en-GB" sz="4000" b="1" dirty="0">
                <a:solidFill>
                  <a:prstClr val="white"/>
                </a:solidFill>
              </a:rPr>
              <a:t>What is it like? [1]</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252924" y="2542938"/>
            <a:ext cx="8216613" cy="886062"/>
          </a:xfrm>
        </p:spPr>
        <p:txBody>
          <a:bodyPr>
            <a:noAutofit/>
          </a:bodyPr>
          <a:lstStyle/>
          <a:p>
            <a:pPr algn="l"/>
            <a:r>
              <a:rPr lang="fr-FR" sz="2700" dirty="0" err="1">
                <a:solidFill>
                  <a:prstClr val="white"/>
                </a:solidFill>
              </a:rPr>
              <a:t>verbs</a:t>
            </a:r>
            <a:r>
              <a:rPr lang="fr-FR" sz="2700" dirty="0">
                <a:solidFill>
                  <a:prstClr val="white"/>
                </a:solidFill>
              </a:rPr>
              <a:t> like apprendre (</a:t>
            </a:r>
            <a:r>
              <a:rPr lang="fr-FR" sz="2700" dirty="0" err="1">
                <a:solidFill>
                  <a:prstClr val="white"/>
                </a:solidFill>
              </a:rPr>
              <a:t>present</a:t>
            </a:r>
            <a:r>
              <a:rPr lang="fr-FR" sz="2700" dirty="0">
                <a:solidFill>
                  <a:prstClr val="white"/>
                </a:solidFill>
              </a:rPr>
              <a:t>) </a:t>
            </a:r>
            <a:r>
              <a:rPr lang="en-GB" sz="2700" dirty="0">
                <a:solidFill>
                  <a:prstClr val="white"/>
                </a:solidFill>
              </a:rPr>
              <a:t>(je, </a:t>
            </a:r>
            <a:r>
              <a:rPr lang="en-GB" sz="2700" dirty="0" err="1">
                <a:solidFill>
                  <a:prstClr val="white"/>
                </a:solidFill>
              </a:rPr>
              <a:t>tu</a:t>
            </a:r>
            <a:r>
              <a:rPr lang="en-GB" sz="2700" dirty="0">
                <a:solidFill>
                  <a:prstClr val="white"/>
                </a:solidFill>
              </a:rPr>
              <a:t>, il/</a:t>
            </a:r>
            <a:r>
              <a:rPr lang="en-GB" sz="2700" dirty="0" err="1">
                <a:solidFill>
                  <a:prstClr val="white"/>
                </a:solidFill>
              </a:rPr>
              <a:t>elle</a:t>
            </a:r>
            <a:r>
              <a:rPr lang="en-GB" sz="2700" dirty="0">
                <a:solidFill>
                  <a:prstClr val="white"/>
                </a:solidFill>
              </a:rPr>
              <a:t>)</a:t>
            </a:r>
          </a:p>
          <a:p>
            <a:pPr algn="l"/>
            <a:r>
              <a:rPr lang="en-GB" sz="2700" dirty="0">
                <a:solidFill>
                  <a:prstClr val="white"/>
                </a:solidFill>
              </a:rPr>
              <a:t>adjective agreement and placement</a:t>
            </a:r>
          </a:p>
          <a:p>
            <a:pPr algn="l"/>
            <a:r>
              <a:rPr lang="en-GB" sz="2700" dirty="0">
                <a:solidFill>
                  <a:prstClr val="white"/>
                </a:solidFill>
              </a:rPr>
              <a:t>SSC [-</a:t>
            </a:r>
            <a:r>
              <a:rPr lang="en-GB" sz="2700" dirty="0" err="1">
                <a:solidFill>
                  <a:prstClr val="white"/>
                </a:solidFill>
              </a:rPr>
              <a:t>aill</a:t>
            </a:r>
            <a:r>
              <a:rPr lang="en-GB" sz="2700" dirty="0">
                <a:solidFill>
                  <a:prstClr val="white"/>
                </a:solidFill>
              </a:rPr>
              <a:t>-, -ail], [a]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a:t>
            </a:r>
            <a:r>
              <a:rPr lang="en-GB" sz="2000" dirty="0">
                <a:solidFill>
                  <a:prstClr val="white"/>
                </a:solidFill>
                <a:latin typeface="Century Gothic" panose="020B0502020202020204" pitchFamily="34" charset="0"/>
              </a:rPr>
              <a:t>32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9A252C84-2422-364A-A094-21BEE27D788C}"/>
              </a:ext>
            </a:extLst>
          </p:cNvPr>
          <p:cNvSpPr txBox="1">
            <a:spLocks/>
          </p:cNvSpPr>
          <p:nvPr/>
        </p:nvSpPr>
        <p:spPr>
          <a:xfrm>
            <a:off x="235002" y="5666212"/>
            <a:ext cx="5088559"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Kirsten Somerville / Natalie Finlayson / Catherine Morris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28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/05/21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917605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allumer.wav"/>
            </a:hlinkClick>
            <a:extLst>
              <a:ext uri="{FF2B5EF4-FFF2-40B4-BE49-F238E27FC236}">
                <a16:creationId xmlns:a16="http://schemas.microsoft.com/office/drawing/2014/main" id="{F5AEF9DF-2FD5-1442-9E84-D31130754D83}"/>
              </a:ext>
            </a:extLst>
          </p:cNvPr>
          <p:cNvSpPr txBox="1"/>
          <p:nvPr/>
        </p:nvSpPr>
        <p:spPr>
          <a:xfrm>
            <a:off x="736888" y="1444450"/>
            <a:ext cx="180249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umer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turn</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betail.wav"/>
            </a:hlinkClick>
            <a:extLst>
              <a:ext uri="{FF2B5EF4-FFF2-40B4-BE49-F238E27FC236}">
                <a16:creationId xmlns:a16="http://schemas.microsoft.com/office/drawing/2014/main" id="{F5AEF9DF-2FD5-1442-9E84-D31130754D83}"/>
              </a:ext>
            </a:extLst>
          </p:cNvPr>
          <p:cNvSpPr txBox="1"/>
          <p:nvPr/>
        </p:nvSpPr>
        <p:spPr>
          <a:xfrm>
            <a:off x="5281390" y="2005798"/>
            <a:ext cx="145671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bétai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cattle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9" name="TextBox 8">
            <a:hlinkClick r:id="" action="ppaction://noaction">
              <a:snd r:embed="rId6" name="parallele.wav"/>
            </a:hlinkClick>
            <a:extLst>
              <a:ext uri="{FF2B5EF4-FFF2-40B4-BE49-F238E27FC236}">
                <a16:creationId xmlns:a16="http://schemas.microsoft.com/office/drawing/2014/main" id="{F5AEF9DF-2FD5-1442-9E84-D31130754D83}"/>
              </a:ext>
            </a:extLst>
          </p:cNvPr>
          <p:cNvSpPr txBox="1"/>
          <p:nvPr/>
        </p:nvSpPr>
        <p:spPr>
          <a:xfrm>
            <a:off x="5623842" y="4277472"/>
            <a:ext cx="1740649"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èle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parallel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egalement.wav"/>
            </a:hlinkClick>
            <a:extLst>
              <a:ext uri="{FF2B5EF4-FFF2-40B4-BE49-F238E27FC236}">
                <a16:creationId xmlns:a16="http://schemas.microsoft.com/office/drawing/2014/main" id="{F5AEF9DF-2FD5-1442-9E84-D31130754D83}"/>
              </a:ext>
            </a:extLst>
          </p:cNvPr>
          <p:cNvSpPr txBox="1"/>
          <p:nvPr/>
        </p:nvSpPr>
        <p:spPr>
          <a:xfrm>
            <a:off x="3143326" y="4338868"/>
            <a:ext cx="207980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éga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also</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as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taille-crayon.wav"/>
            </a:hlinkClick>
            <a:extLst>
              <a:ext uri="{FF2B5EF4-FFF2-40B4-BE49-F238E27FC236}">
                <a16:creationId xmlns:a16="http://schemas.microsoft.com/office/drawing/2014/main" id="{F5AEF9DF-2FD5-1442-9E84-D31130754D83}"/>
              </a:ext>
            </a:extLst>
          </p:cNvPr>
          <p:cNvSpPr txBox="1"/>
          <p:nvPr/>
        </p:nvSpPr>
        <p:spPr>
          <a:xfrm>
            <a:off x="414959" y="5449076"/>
            <a:ext cx="242315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e-crayon</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chaleur.wav"/>
            </a:hlinkClick>
            <a:extLst>
              <a:ext uri="{FF2B5EF4-FFF2-40B4-BE49-F238E27FC236}">
                <a16:creationId xmlns:a16="http://schemas.microsoft.com/office/drawing/2014/main" id="{F5AEF9DF-2FD5-1442-9E84-D31130754D83}"/>
              </a:ext>
            </a:extLst>
          </p:cNvPr>
          <p:cNvSpPr txBox="1"/>
          <p:nvPr/>
        </p:nvSpPr>
        <p:spPr>
          <a:xfrm>
            <a:off x="414959" y="2942455"/>
            <a:ext cx="1876761"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heat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0" name="installer.wav"/>
            </a:hlinkClick>
            <a:extLst>
              <a:ext uri="{FF2B5EF4-FFF2-40B4-BE49-F238E27FC236}">
                <a16:creationId xmlns:a16="http://schemas.microsoft.com/office/drawing/2014/main" id="{F5AEF9DF-2FD5-1442-9E84-D31130754D83}"/>
              </a:ext>
            </a:extLst>
          </p:cNvPr>
          <p:cNvSpPr txBox="1"/>
          <p:nvPr/>
        </p:nvSpPr>
        <p:spPr>
          <a:xfrm>
            <a:off x="6386915" y="5425976"/>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1" name="intervalle.wav"/>
            </a:hlinkClick>
            <a:extLst>
              <a:ext uri="{FF2B5EF4-FFF2-40B4-BE49-F238E27FC236}">
                <a16:creationId xmlns:a16="http://schemas.microsoft.com/office/drawing/2014/main" id="{F5AEF9DF-2FD5-1442-9E84-D31130754D83}"/>
              </a:ext>
            </a:extLst>
          </p:cNvPr>
          <p:cNvSpPr txBox="1"/>
          <p:nvPr/>
        </p:nvSpPr>
        <p:spPr>
          <a:xfrm>
            <a:off x="840198" y="4085625"/>
            <a:ext cx="1776005"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interva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interval</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2" name="eventail.wav"/>
            </a:hlinkClick>
            <a:extLst>
              <a:ext uri="{FF2B5EF4-FFF2-40B4-BE49-F238E27FC236}">
                <a16:creationId xmlns:a16="http://schemas.microsoft.com/office/drawing/2014/main" id="{F5AEF9DF-2FD5-1442-9E84-D31130754D83}"/>
              </a:ext>
            </a:extLst>
          </p:cNvPr>
          <p:cNvSpPr txBox="1"/>
          <p:nvPr/>
        </p:nvSpPr>
        <p:spPr>
          <a:xfrm>
            <a:off x="7939628" y="4522037"/>
            <a:ext cx="2010103"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éventai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[range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variety</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3" name="detailler.wav"/>
            </a:hlinkClick>
            <a:extLst>
              <a:ext uri="{FF2B5EF4-FFF2-40B4-BE49-F238E27FC236}">
                <a16:creationId xmlns:a16="http://schemas.microsoft.com/office/drawing/2014/main" id="{F5AEF9DF-2FD5-1442-9E84-D31130754D83}"/>
              </a:ext>
            </a:extLst>
          </p:cNvPr>
          <p:cNvSpPr txBox="1"/>
          <p:nvPr/>
        </p:nvSpPr>
        <p:spPr>
          <a:xfrm>
            <a:off x="7784039" y="3424354"/>
            <a:ext cx="195084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détai</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describe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4" name="tailler.wav"/>
            </a:hlinkClick>
            <a:extLst>
              <a:ext uri="{FF2B5EF4-FFF2-40B4-BE49-F238E27FC236}">
                <a16:creationId xmlns:a16="http://schemas.microsoft.com/office/drawing/2014/main" id="{F5AEF9DF-2FD5-1442-9E84-D31130754D83}"/>
              </a:ext>
            </a:extLst>
          </p:cNvPr>
          <p:cNvSpPr txBox="1"/>
          <p:nvPr/>
        </p:nvSpPr>
        <p:spPr>
          <a:xfrm>
            <a:off x="3812904" y="5423331"/>
            <a:ext cx="1614614"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trim]</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5" name="défaillance.wav"/>
            </a:hlinkClick>
            <a:extLst>
              <a:ext uri="{FF2B5EF4-FFF2-40B4-BE49-F238E27FC236}">
                <a16:creationId xmlns:a16="http://schemas.microsoft.com/office/drawing/2014/main" id="{F5AEF9DF-2FD5-1442-9E84-D31130754D83}"/>
              </a:ext>
            </a:extLst>
          </p:cNvPr>
          <p:cNvSpPr txBox="1"/>
          <p:nvPr/>
        </p:nvSpPr>
        <p:spPr>
          <a:xfrm>
            <a:off x="2869532" y="3296107"/>
            <a:ext cx="2291876"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défai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ance</a:t>
            </a:r>
            <a:r>
              <a:rPr kumimoji="0" lang="fr-FR"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failure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16" name="ballon.wav"/>
            </a:hlinkClick>
            <a:extLst>
              <a:ext uri="{FF2B5EF4-FFF2-40B4-BE49-F238E27FC236}">
                <a16:creationId xmlns:a16="http://schemas.microsoft.com/office/drawing/2014/main" id="{F5AEF9DF-2FD5-1442-9E84-D31130754D83}"/>
              </a:ext>
            </a:extLst>
          </p:cNvPr>
          <p:cNvSpPr txBox="1"/>
          <p:nvPr/>
        </p:nvSpPr>
        <p:spPr>
          <a:xfrm>
            <a:off x="7839661" y="2244669"/>
            <a:ext cx="1521241" cy="533663"/>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17" name="brousaille.wav"/>
            </a:hlinkClick>
            <a:extLst>
              <a:ext uri="{FF2B5EF4-FFF2-40B4-BE49-F238E27FC236}">
                <a16:creationId xmlns:a16="http://schemas.microsoft.com/office/drawing/2014/main" id="{21280D60-8BD5-40CA-AA00-4B08069F76E6}"/>
              </a:ext>
            </a:extLst>
          </p:cNvPr>
          <p:cNvSpPr txBox="1"/>
          <p:nvPr/>
        </p:nvSpPr>
        <p:spPr>
          <a:xfrm>
            <a:off x="2883110" y="2121940"/>
            <a:ext cx="2018562" cy="800219"/>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broussai</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[bush / </a:t>
            </a:r>
            <a:r>
              <a:rPr kumimoji="0" lang="fr-FR" sz="1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thicket</a:t>
            </a:r>
            <a:r>
              <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hlinkClick r:id="" action="ppaction://noaction">
              <a:snd r:embed="rId18" name="cheval.wav"/>
            </a:hlinkClick>
            <a:extLst>
              <a:ext uri="{FF2B5EF4-FFF2-40B4-BE49-F238E27FC236}">
                <a16:creationId xmlns:a16="http://schemas.microsoft.com/office/drawing/2014/main" id="{B4F86164-A451-406F-B503-6943DCE29957}"/>
              </a:ext>
            </a:extLst>
          </p:cNvPr>
          <p:cNvSpPr txBox="1"/>
          <p:nvPr/>
        </p:nvSpPr>
        <p:spPr>
          <a:xfrm>
            <a:off x="5781872" y="3225286"/>
            <a:ext cx="1802199" cy="523220"/>
          </a:xfrm>
          <a:prstGeom prst="rect">
            <a:avLst/>
          </a:prstGeom>
          <a:no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Speech Bubble: Rectangle with Corners Rounded 43">
            <a:extLst>
              <a:ext uri="{FF2B5EF4-FFF2-40B4-BE49-F238E27FC236}">
                <a16:creationId xmlns:a16="http://schemas.microsoft.com/office/drawing/2014/main" id="{C3204B0C-3C2C-46E6-BC8D-D2FB6FD9AF51}"/>
              </a:ext>
            </a:extLst>
          </p:cNvPr>
          <p:cNvSpPr/>
          <p:nvPr/>
        </p:nvSpPr>
        <p:spPr>
          <a:xfrm>
            <a:off x="7383264" y="282313"/>
            <a:ext cx="2649093" cy="1100312"/>
          </a:xfrm>
          <a:prstGeom prst="wedgeRoundRectCallout">
            <a:avLst/>
          </a:prstGeom>
          <a:solidFill>
            <a:srgbClr val="115076"/>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there a letter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ll</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41" name="TextBox 40">
            <a:hlinkClick r:id="" action="ppaction://noaction">
              <a:snd r:embed="rId19" name="balle.wav"/>
            </a:hlinkClick>
            <a:extLst>
              <a:ext uri="{FF2B5EF4-FFF2-40B4-BE49-F238E27FC236}">
                <a16:creationId xmlns:a16="http://schemas.microsoft.com/office/drawing/2014/main" id="{C7410D66-891B-4F56-B472-28A02CCFA329}"/>
              </a:ext>
            </a:extLst>
          </p:cNvPr>
          <p:cNvSpPr txBox="1"/>
          <p:nvPr/>
        </p:nvSpPr>
        <p:spPr>
          <a:xfrm>
            <a:off x="3541852" y="1278498"/>
            <a:ext cx="1671864" cy="523220"/>
          </a:xfrm>
          <a:prstGeom prst="rect">
            <a:avLst/>
          </a:prstGeom>
          <a:solidFill>
            <a:schemeClr val="bg1"/>
          </a:solidFill>
          <a:ln>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ll</a:t>
            </a:r>
            <a:r>
              <a:rPr kumimoji="0" lang="fr-FR"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52" name="Picture 28" descr="Screwdriver 4 Clip Art">
            <a:extLst>
              <a:ext uri="{FF2B5EF4-FFF2-40B4-BE49-F238E27FC236}">
                <a16:creationId xmlns:a16="http://schemas.microsoft.com/office/drawing/2014/main" id="{B231D307-7FD6-4D43-9F81-8DC846CF90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2643201">
            <a:off x="8049179" y="5302229"/>
            <a:ext cx="175962" cy="10521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ullet Bill Clip Art">
            <a:extLst>
              <a:ext uri="{FF2B5EF4-FFF2-40B4-BE49-F238E27FC236}">
                <a16:creationId xmlns:a16="http://schemas.microsoft.com/office/drawing/2014/main" id="{1796FD89-DBEA-4A5B-A71B-9ADBFA41DDF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92337" y="1163992"/>
            <a:ext cx="743815" cy="4661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Soccer Ballon Clip Art">
            <a:extLst>
              <a:ext uri="{FF2B5EF4-FFF2-40B4-BE49-F238E27FC236}">
                <a16:creationId xmlns:a16="http://schemas.microsoft.com/office/drawing/2014/main" id="{3D0B6F06-77C3-423E-93CB-B7DB40230373}"/>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9149636" y="1976533"/>
            <a:ext cx="914906" cy="8539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artoon Cow Clip Art">
            <a:extLst>
              <a:ext uri="{FF2B5EF4-FFF2-40B4-BE49-F238E27FC236}">
                <a16:creationId xmlns:a16="http://schemas.microsoft.com/office/drawing/2014/main" id="{D2E0D46B-8D1F-4FF0-995E-24403E19B3B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545584" y="1639470"/>
            <a:ext cx="679584" cy="8984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Red Cow Clip Art">
            <a:extLst>
              <a:ext uri="{FF2B5EF4-FFF2-40B4-BE49-F238E27FC236}">
                <a16:creationId xmlns:a16="http://schemas.microsoft.com/office/drawing/2014/main" id="{D9D5C628-296C-4D65-B2DF-11837DD17E42}"/>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60296" y="1964584"/>
            <a:ext cx="613394" cy="7696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Blue Cow Clip Art">
            <a:extLst>
              <a:ext uri="{FF2B5EF4-FFF2-40B4-BE49-F238E27FC236}">
                <a16:creationId xmlns:a16="http://schemas.microsoft.com/office/drawing/2014/main" id="{8E62FA86-3001-490F-8F38-EE286625D74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644324" y="2184210"/>
            <a:ext cx="572572" cy="6823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rmometer Clip Art">
            <a:extLst>
              <a:ext uri="{FF2B5EF4-FFF2-40B4-BE49-F238E27FC236}">
                <a16:creationId xmlns:a16="http://schemas.microsoft.com/office/drawing/2014/main" id="{6EEBDCEC-1314-4510-B23D-5134629B252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31256"/>
          <a:stretch/>
        </p:blipFill>
        <p:spPr bwMode="auto">
          <a:xfrm rot="20598105">
            <a:off x="374809" y="2486380"/>
            <a:ext cx="280684" cy="130831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Running Horse 3 Clip Art">
            <a:extLst>
              <a:ext uri="{FF2B5EF4-FFF2-40B4-BE49-F238E27FC236}">
                <a16:creationId xmlns:a16="http://schemas.microsoft.com/office/drawing/2014/main" id="{635E7BCA-B069-4331-93E3-17D2BA70A2E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324359" y="2969620"/>
            <a:ext cx="743815" cy="11101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awn Trimmers Clip Art">
            <a:extLst>
              <a:ext uri="{FF2B5EF4-FFF2-40B4-BE49-F238E27FC236}">
                <a16:creationId xmlns:a16="http://schemas.microsoft.com/office/drawing/2014/main" id="{FA29E6C1-E7FB-43E6-8329-CA4356965A8F}"/>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165673" y="5345545"/>
            <a:ext cx="907934" cy="86832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Pencil Sharpener Clip Art">
            <a:extLst>
              <a:ext uri="{FF2B5EF4-FFF2-40B4-BE49-F238E27FC236}">
                <a16:creationId xmlns:a16="http://schemas.microsoft.com/office/drawing/2014/main" id="{72AE5075-9EAC-4128-985E-7813C76FC88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4068" y="4887031"/>
            <a:ext cx="833083" cy="69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4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The verb ‘dire’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remember the pattern of endings for the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tu</a:t>
            </a:r>
            <a:r>
              <a:rPr lang="en-US" sz="2400" dirty="0">
                <a:solidFill>
                  <a:srgbClr val="4472C4">
                    <a:lumMod val="50000"/>
                  </a:srgbClr>
                </a:solidFill>
                <a:latin typeface="Century Gothic" panose="020F0302020204030204"/>
              </a:rPr>
              <a:t>, </a:t>
            </a:r>
            <a:r>
              <a:rPr lang="en-US" sz="2400" i="1" dirty="0">
                <a:solidFill>
                  <a:srgbClr val="4472C4">
                    <a:lumMod val="50000"/>
                  </a:srgbClr>
                </a:solidFill>
                <a:latin typeface="Century Gothic" panose="020F0302020204030204"/>
              </a:rPr>
              <a:t>il</a:t>
            </a:r>
            <a:r>
              <a:rPr lang="en-US" sz="2400" dirty="0">
                <a:solidFill>
                  <a:srgbClr val="4472C4">
                    <a:lumMod val="50000"/>
                  </a:srgbClr>
                </a:solidFill>
                <a:latin typeface="Century Gothic" panose="020F0302020204030204"/>
              </a:rPr>
              <a:t> and </a:t>
            </a:r>
            <a:r>
              <a:rPr lang="en-US" sz="2400" i="1" dirty="0" err="1">
                <a:solidFill>
                  <a:srgbClr val="4472C4">
                    <a:lumMod val="50000"/>
                  </a:srgbClr>
                </a:solidFill>
                <a:latin typeface="Century Gothic" panose="020F0302020204030204"/>
              </a:rPr>
              <a:t>elle</a:t>
            </a:r>
            <a:r>
              <a:rPr lang="en-US" sz="2400" dirty="0">
                <a:solidFill>
                  <a:srgbClr val="4472C4">
                    <a:lumMod val="50000"/>
                  </a:srgbClr>
                </a:solidFill>
                <a:latin typeface="Century Gothic" panose="020F0302020204030204"/>
              </a:rPr>
              <a:t> forms of the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verbs like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verb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a:t>
            </a:r>
            <a:r>
              <a:rPr lang="en-US" sz="2400" b="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also uses these endings: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p:txBody>
      </p:sp>
      <p:sp>
        <p:nvSpPr>
          <p:cNvPr id="9" name="TextBox 8">
            <a:extLst>
              <a:ext uri="{FF2B5EF4-FFF2-40B4-BE49-F238E27FC236}">
                <a16:creationId xmlns:a16="http://schemas.microsoft.com/office/drawing/2014/main" id="{683C9961-A21C-47D1-B243-C8E719783D18}"/>
              </a:ext>
            </a:extLst>
          </p:cNvPr>
          <p:cNvSpPr txBox="1"/>
          <p:nvPr/>
        </p:nvSpPr>
        <p:spPr>
          <a:xfrm>
            <a:off x="295579" y="3373393"/>
            <a:ext cx="415499" cy="400110"/>
          </a:xfrm>
          <a:prstGeom prst="rect">
            <a:avLst/>
          </a:prstGeom>
          <a:noFill/>
        </p:spPr>
        <p:txBody>
          <a:bodyPr wrap="none" rtlCol="0">
            <a:spAutoFit/>
          </a:bodyPr>
          <a:lstStyle/>
          <a:p>
            <a:pPr algn="r"/>
            <a:r>
              <a:rPr lang="en-GB" sz="2000" b="1" dirty="0">
                <a:solidFill>
                  <a:schemeClr val="accent5">
                    <a:lumMod val="50000"/>
                  </a:schemeClr>
                </a:solidFill>
              </a:rPr>
              <a:t>je</a:t>
            </a:r>
            <a:endParaRPr lang="en-GB" sz="2000" b="1" dirty="0">
              <a:solidFill>
                <a:srgbClr val="E65D00"/>
              </a:solidFill>
            </a:endParaRPr>
          </a:p>
        </p:txBody>
      </p:sp>
      <p:sp>
        <p:nvSpPr>
          <p:cNvPr id="10" name="TextBox 9">
            <a:extLst>
              <a:ext uri="{FF2B5EF4-FFF2-40B4-BE49-F238E27FC236}">
                <a16:creationId xmlns:a16="http://schemas.microsoft.com/office/drawing/2014/main" id="{BD92797B-992B-44FC-9866-9173375317DC}"/>
              </a:ext>
            </a:extLst>
          </p:cNvPr>
          <p:cNvSpPr txBox="1"/>
          <p:nvPr/>
        </p:nvSpPr>
        <p:spPr>
          <a:xfrm>
            <a:off x="295578" y="3835057"/>
            <a:ext cx="415499" cy="400110"/>
          </a:xfrm>
          <a:prstGeom prst="rect">
            <a:avLst/>
          </a:prstGeom>
          <a:noFill/>
        </p:spPr>
        <p:txBody>
          <a:bodyPr wrap="none" rtlCol="0">
            <a:spAutoFit/>
          </a:bodyPr>
          <a:lstStyle/>
          <a:p>
            <a:pPr algn="r"/>
            <a:r>
              <a:rPr lang="en-GB" sz="2000" b="1" dirty="0" err="1">
                <a:solidFill>
                  <a:schemeClr val="accent5">
                    <a:lumMod val="50000"/>
                  </a:schemeClr>
                </a:solidFill>
              </a:rPr>
              <a:t>tu</a:t>
            </a:r>
            <a:endParaRPr lang="en-GB" sz="2000" b="1" dirty="0">
              <a:solidFill>
                <a:srgbClr val="E65D00"/>
              </a:solidFill>
            </a:endParaRPr>
          </a:p>
        </p:txBody>
      </p:sp>
      <p:sp>
        <p:nvSpPr>
          <p:cNvPr id="11" name="TextBox 10">
            <a:extLst>
              <a:ext uri="{FF2B5EF4-FFF2-40B4-BE49-F238E27FC236}">
                <a16:creationId xmlns:a16="http://schemas.microsoft.com/office/drawing/2014/main" id="{047B9A3B-15DA-44C7-87FB-8A8E5FF6F339}"/>
              </a:ext>
            </a:extLst>
          </p:cNvPr>
          <p:cNvSpPr txBox="1"/>
          <p:nvPr/>
        </p:nvSpPr>
        <p:spPr>
          <a:xfrm>
            <a:off x="402092" y="4296719"/>
            <a:ext cx="306495" cy="400110"/>
          </a:xfrm>
          <a:prstGeom prst="rect">
            <a:avLst/>
          </a:prstGeom>
          <a:noFill/>
        </p:spPr>
        <p:txBody>
          <a:bodyPr wrap="none" rtlCol="0">
            <a:spAutoFit/>
          </a:bodyPr>
          <a:lstStyle/>
          <a:p>
            <a:pPr algn="r"/>
            <a:r>
              <a:rPr lang="en-GB" sz="2000" b="1" dirty="0" err="1">
                <a:solidFill>
                  <a:schemeClr val="accent5">
                    <a:lumMod val="50000"/>
                  </a:schemeClr>
                </a:solidFill>
              </a:rPr>
              <a:t>il</a:t>
            </a:r>
            <a:endParaRPr lang="en-GB" sz="2000" b="1" dirty="0">
              <a:solidFill>
                <a:srgbClr val="EE6000"/>
              </a:solidFill>
            </a:endParaRPr>
          </a:p>
        </p:txBody>
      </p:sp>
      <p:sp>
        <p:nvSpPr>
          <p:cNvPr id="12" name="TextBox 11">
            <a:extLst>
              <a:ext uri="{FF2B5EF4-FFF2-40B4-BE49-F238E27FC236}">
                <a16:creationId xmlns:a16="http://schemas.microsoft.com/office/drawing/2014/main" id="{1783F609-DB08-43F3-8D6B-CF1EB6730E15}"/>
              </a:ext>
            </a:extLst>
          </p:cNvPr>
          <p:cNvSpPr txBox="1"/>
          <p:nvPr/>
        </p:nvSpPr>
        <p:spPr>
          <a:xfrm>
            <a:off x="75080" y="4758385"/>
            <a:ext cx="633507" cy="400110"/>
          </a:xfrm>
          <a:prstGeom prst="rect">
            <a:avLst/>
          </a:prstGeom>
          <a:noFill/>
        </p:spPr>
        <p:txBody>
          <a:bodyPr wrap="none" rtlCol="0">
            <a:spAutoFit/>
          </a:bodyPr>
          <a:lstStyle/>
          <a:p>
            <a:pPr algn="r"/>
            <a:r>
              <a:rPr lang="en-GB" sz="2000" b="1" dirty="0" err="1">
                <a:solidFill>
                  <a:schemeClr val="accent5">
                    <a:lumMod val="50000"/>
                  </a:schemeClr>
                </a:solidFill>
              </a:rPr>
              <a:t>elle</a:t>
            </a:r>
            <a:endParaRPr lang="en-GB" sz="2000" b="1" dirty="0">
              <a:solidFill>
                <a:srgbClr val="EE6000"/>
              </a:solidFill>
            </a:endParaRPr>
          </a:p>
        </p:txBody>
      </p:sp>
      <p:sp>
        <p:nvSpPr>
          <p:cNvPr id="13" name="TextBox 12">
            <a:extLst>
              <a:ext uri="{FF2B5EF4-FFF2-40B4-BE49-F238E27FC236}">
                <a16:creationId xmlns:a16="http://schemas.microsoft.com/office/drawing/2014/main" id="{929FDAC0-B391-4231-988D-371D7CC460E1}"/>
              </a:ext>
            </a:extLst>
          </p:cNvPr>
          <p:cNvSpPr txBox="1"/>
          <p:nvPr/>
        </p:nvSpPr>
        <p:spPr>
          <a:xfrm>
            <a:off x="708587" y="3367000"/>
            <a:ext cx="404278" cy="400110"/>
          </a:xfrm>
          <a:prstGeom prst="rect">
            <a:avLst/>
          </a:prstGeom>
          <a:noFill/>
        </p:spPr>
        <p:txBody>
          <a:bodyPr wrap="none" rtlCol="0">
            <a:spAutoFit/>
          </a:bodyPr>
          <a:lstStyle/>
          <a:p>
            <a:r>
              <a:rPr lang="en-GB" sz="2000" b="1" dirty="0">
                <a:solidFill>
                  <a:srgbClr val="E65D00"/>
                </a:solidFill>
              </a:rPr>
              <a:t>-s</a:t>
            </a:r>
          </a:p>
        </p:txBody>
      </p:sp>
      <p:sp>
        <p:nvSpPr>
          <p:cNvPr id="14" name="TextBox 13">
            <a:extLst>
              <a:ext uri="{FF2B5EF4-FFF2-40B4-BE49-F238E27FC236}">
                <a16:creationId xmlns:a16="http://schemas.microsoft.com/office/drawing/2014/main" id="{5DB7D77C-CAEB-435F-AC72-B3C452BB1559}"/>
              </a:ext>
            </a:extLst>
          </p:cNvPr>
          <p:cNvSpPr txBox="1"/>
          <p:nvPr/>
        </p:nvSpPr>
        <p:spPr>
          <a:xfrm>
            <a:off x="710190" y="3828665"/>
            <a:ext cx="404278" cy="400110"/>
          </a:xfrm>
          <a:prstGeom prst="rect">
            <a:avLst/>
          </a:prstGeom>
          <a:noFill/>
        </p:spPr>
        <p:txBody>
          <a:bodyPr wrap="none" rtlCol="0">
            <a:spAutoFit/>
          </a:bodyPr>
          <a:lstStyle/>
          <a:p>
            <a:r>
              <a:rPr lang="en-GB" sz="2000" b="1" dirty="0">
                <a:solidFill>
                  <a:srgbClr val="E65D00"/>
                </a:solidFill>
              </a:rPr>
              <a:t>-s</a:t>
            </a:r>
          </a:p>
        </p:txBody>
      </p:sp>
      <p:sp>
        <p:nvSpPr>
          <p:cNvPr id="15" name="TextBox 14">
            <a:extLst>
              <a:ext uri="{FF2B5EF4-FFF2-40B4-BE49-F238E27FC236}">
                <a16:creationId xmlns:a16="http://schemas.microsoft.com/office/drawing/2014/main" id="{80013428-54A7-48EA-80D5-C59D46829E70}"/>
              </a:ext>
            </a:extLst>
          </p:cNvPr>
          <p:cNvSpPr txBox="1"/>
          <p:nvPr/>
        </p:nvSpPr>
        <p:spPr>
          <a:xfrm>
            <a:off x="708587" y="4290330"/>
            <a:ext cx="369012" cy="400110"/>
          </a:xfrm>
          <a:prstGeom prst="rect">
            <a:avLst/>
          </a:prstGeom>
          <a:noFill/>
        </p:spPr>
        <p:txBody>
          <a:bodyPr wrap="none" rtlCol="0">
            <a:spAutoFit/>
          </a:bodyPr>
          <a:lstStyle/>
          <a:p>
            <a:r>
              <a:rPr lang="en-GB" sz="2000" b="1" dirty="0">
                <a:solidFill>
                  <a:srgbClr val="E65D00"/>
                </a:solidFill>
              </a:rPr>
              <a:t>-t</a:t>
            </a:r>
          </a:p>
        </p:txBody>
      </p:sp>
      <p:sp>
        <p:nvSpPr>
          <p:cNvPr id="16" name="TextBox 15">
            <a:extLst>
              <a:ext uri="{FF2B5EF4-FFF2-40B4-BE49-F238E27FC236}">
                <a16:creationId xmlns:a16="http://schemas.microsoft.com/office/drawing/2014/main" id="{5D997D05-628E-4CDF-9CA2-1376D381BC39}"/>
              </a:ext>
            </a:extLst>
          </p:cNvPr>
          <p:cNvSpPr txBox="1"/>
          <p:nvPr/>
        </p:nvSpPr>
        <p:spPr>
          <a:xfrm>
            <a:off x="708587" y="4751994"/>
            <a:ext cx="369012" cy="400110"/>
          </a:xfrm>
          <a:prstGeom prst="rect">
            <a:avLst/>
          </a:prstGeom>
          <a:noFill/>
        </p:spPr>
        <p:txBody>
          <a:bodyPr wrap="none" rtlCol="0">
            <a:spAutoFit/>
          </a:bodyPr>
          <a:lstStyle/>
          <a:p>
            <a:r>
              <a:rPr lang="en-GB" sz="2000" b="1" dirty="0">
                <a:solidFill>
                  <a:srgbClr val="E65D00"/>
                </a:solidFill>
              </a:rPr>
              <a:t>-t</a:t>
            </a:r>
          </a:p>
        </p:txBody>
      </p:sp>
      <p:sp>
        <p:nvSpPr>
          <p:cNvPr id="18" name="TextBox 17">
            <a:extLst>
              <a:ext uri="{FF2B5EF4-FFF2-40B4-BE49-F238E27FC236}">
                <a16:creationId xmlns:a16="http://schemas.microsoft.com/office/drawing/2014/main" id="{8A7BE4AE-AC9D-46C0-84CE-45C03E7DA63B}"/>
              </a:ext>
            </a:extLst>
          </p:cNvPr>
          <p:cNvSpPr txBox="1"/>
          <p:nvPr/>
        </p:nvSpPr>
        <p:spPr>
          <a:xfrm>
            <a:off x="1708025" y="3367003"/>
            <a:ext cx="830676" cy="400110"/>
          </a:xfrm>
          <a:prstGeom prst="rect">
            <a:avLst/>
          </a:prstGeom>
          <a:noFill/>
        </p:spPr>
        <p:txBody>
          <a:bodyPr wrap="none" rtlCol="0">
            <a:spAutoFit/>
          </a:bodyPr>
          <a:lstStyle/>
          <a:p>
            <a:pPr algn="r"/>
            <a:r>
              <a:rPr lang="en-GB" sz="2000" b="1" dirty="0">
                <a:solidFill>
                  <a:schemeClr val="accent5">
                    <a:lumMod val="50000"/>
                  </a:schemeClr>
                </a:solidFill>
              </a:rPr>
              <a:t>je di</a:t>
            </a:r>
            <a:r>
              <a:rPr lang="en-GB" sz="2000" b="1" dirty="0">
                <a:solidFill>
                  <a:srgbClr val="E65D00"/>
                </a:solidFill>
              </a:rPr>
              <a:t>s</a:t>
            </a:r>
          </a:p>
        </p:txBody>
      </p:sp>
      <p:sp>
        <p:nvSpPr>
          <p:cNvPr id="19" name="TextBox 18">
            <a:extLst>
              <a:ext uri="{FF2B5EF4-FFF2-40B4-BE49-F238E27FC236}">
                <a16:creationId xmlns:a16="http://schemas.microsoft.com/office/drawing/2014/main" id="{3B442A3E-462D-4E94-A7F7-5271D00BECC7}"/>
              </a:ext>
            </a:extLst>
          </p:cNvPr>
          <p:cNvSpPr txBox="1"/>
          <p:nvPr/>
        </p:nvSpPr>
        <p:spPr>
          <a:xfrm>
            <a:off x="1708024" y="3828669"/>
            <a:ext cx="830676"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di</a:t>
            </a:r>
            <a:r>
              <a:rPr lang="en-GB" sz="2000" b="1" dirty="0">
                <a:solidFill>
                  <a:srgbClr val="E65D00"/>
                </a:solidFill>
              </a:rPr>
              <a:t>s</a:t>
            </a:r>
          </a:p>
        </p:txBody>
      </p:sp>
      <p:sp>
        <p:nvSpPr>
          <p:cNvPr id="20" name="TextBox 19">
            <a:extLst>
              <a:ext uri="{FF2B5EF4-FFF2-40B4-BE49-F238E27FC236}">
                <a16:creationId xmlns:a16="http://schemas.microsoft.com/office/drawing/2014/main" id="{0173020B-B88A-4F05-9E26-80CDE80BABB5}"/>
              </a:ext>
            </a:extLst>
          </p:cNvPr>
          <p:cNvSpPr txBox="1"/>
          <p:nvPr/>
        </p:nvSpPr>
        <p:spPr>
          <a:xfrm>
            <a:off x="1852294" y="4290328"/>
            <a:ext cx="686406"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chemeClr val="accent5">
                    <a:lumMod val="50000"/>
                  </a:schemeClr>
                </a:solidFill>
              </a:rPr>
              <a:t>di</a:t>
            </a:r>
            <a:r>
              <a:rPr lang="en-GB" sz="2000" b="1" dirty="0" err="1">
                <a:solidFill>
                  <a:srgbClr val="EE6000"/>
                </a:solidFill>
              </a:rPr>
              <a:t>t</a:t>
            </a:r>
            <a:endParaRPr lang="en-GB" sz="2000" b="1" dirty="0">
              <a:solidFill>
                <a:srgbClr val="EE6000"/>
              </a:solidFill>
            </a:endParaRPr>
          </a:p>
        </p:txBody>
      </p:sp>
      <p:sp>
        <p:nvSpPr>
          <p:cNvPr id="21" name="TextBox 20">
            <a:extLst>
              <a:ext uri="{FF2B5EF4-FFF2-40B4-BE49-F238E27FC236}">
                <a16:creationId xmlns:a16="http://schemas.microsoft.com/office/drawing/2014/main" id="{87FC3A4F-B77A-4A4D-BD92-85767E0EC0BE}"/>
              </a:ext>
            </a:extLst>
          </p:cNvPr>
          <p:cNvSpPr txBox="1"/>
          <p:nvPr/>
        </p:nvSpPr>
        <p:spPr>
          <a:xfrm>
            <a:off x="1525873" y="4751994"/>
            <a:ext cx="1013419"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chemeClr val="accent5">
                    <a:lumMod val="50000"/>
                  </a:schemeClr>
                </a:solidFill>
              </a:rPr>
              <a:t>di</a:t>
            </a:r>
            <a:r>
              <a:rPr lang="en-GB" sz="2000" b="1" dirty="0" err="1">
                <a:solidFill>
                  <a:srgbClr val="EE6000"/>
                </a:solidFill>
              </a:rPr>
              <a:t>t</a:t>
            </a:r>
            <a:endParaRPr lang="en-GB" sz="2000" b="1" dirty="0">
              <a:solidFill>
                <a:srgbClr val="EE6000"/>
              </a:solidFill>
            </a:endParaRPr>
          </a:p>
        </p:txBody>
      </p:sp>
      <p:sp>
        <p:nvSpPr>
          <p:cNvPr id="22" name="TextBox 21">
            <a:extLst>
              <a:ext uri="{FF2B5EF4-FFF2-40B4-BE49-F238E27FC236}">
                <a16:creationId xmlns:a16="http://schemas.microsoft.com/office/drawing/2014/main" id="{A93D8255-99ED-4AE3-A86F-69E7B9D81914}"/>
              </a:ext>
            </a:extLst>
          </p:cNvPr>
          <p:cNvSpPr txBox="1"/>
          <p:nvPr/>
        </p:nvSpPr>
        <p:spPr>
          <a:xfrm>
            <a:off x="2538700" y="3367000"/>
            <a:ext cx="4615366" cy="400110"/>
          </a:xfrm>
          <a:prstGeom prst="rect">
            <a:avLst/>
          </a:prstGeom>
          <a:noFill/>
        </p:spPr>
        <p:txBody>
          <a:bodyPr wrap="none" rtlCol="0">
            <a:spAutoFit/>
          </a:bodyPr>
          <a:lstStyle/>
          <a:p>
            <a:r>
              <a:rPr lang="en-GB" sz="2000" i="1" dirty="0">
                <a:solidFill>
                  <a:schemeClr val="accent5">
                    <a:lumMod val="50000"/>
                  </a:schemeClr>
                </a:solidFill>
              </a:rPr>
              <a:t>I say / I am saying, I tell / I am telling</a:t>
            </a:r>
            <a:endParaRPr lang="en-GB" sz="2000" i="1" dirty="0">
              <a:solidFill>
                <a:srgbClr val="E65D00"/>
              </a:solidFill>
            </a:endParaRPr>
          </a:p>
        </p:txBody>
      </p:sp>
      <p:sp>
        <p:nvSpPr>
          <p:cNvPr id="23" name="TextBox 22">
            <a:extLst>
              <a:ext uri="{FF2B5EF4-FFF2-40B4-BE49-F238E27FC236}">
                <a16:creationId xmlns:a16="http://schemas.microsoft.com/office/drawing/2014/main" id="{8B2ECFFC-0D06-4570-9F4B-1A911078BCE6}"/>
              </a:ext>
            </a:extLst>
          </p:cNvPr>
          <p:cNvSpPr txBox="1"/>
          <p:nvPr/>
        </p:nvSpPr>
        <p:spPr>
          <a:xfrm>
            <a:off x="2540303" y="3828665"/>
            <a:ext cx="6237605" cy="400110"/>
          </a:xfrm>
          <a:prstGeom prst="rect">
            <a:avLst/>
          </a:prstGeom>
          <a:noFill/>
        </p:spPr>
        <p:txBody>
          <a:bodyPr wrap="none" rtlCol="0">
            <a:spAutoFit/>
          </a:bodyPr>
          <a:lstStyle/>
          <a:p>
            <a:r>
              <a:rPr lang="en-GB" sz="2000" i="1" dirty="0">
                <a:solidFill>
                  <a:schemeClr val="accent5">
                    <a:lumMod val="50000"/>
                  </a:schemeClr>
                </a:solidFill>
              </a:rPr>
              <a:t>you say / you are saying, you tell / you are telling</a:t>
            </a:r>
            <a:endParaRPr lang="en-GB" sz="2000" i="1" dirty="0">
              <a:solidFill>
                <a:srgbClr val="E65D00"/>
              </a:solidFill>
            </a:endParaRPr>
          </a:p>
        </p:txBody>
      </p:sp>
      <p:sp>
        <p:nvSpPr>
          <p:cNvPr id="24" name="TextBox 23">
            <a:extLst>
              <a:ext uri="{FF2B5EF4-FFF2-40B4-BE49-F238E27FC236}">
                <a16:creationId xmlns:a16="http://schemas.microsoft.com/office/drawing/2014/main" id="{CD7A14AA-E54F-41D3-8CE8-5465BCB3A812}"/>
              </a:ext>
            </a:extLst>
          </p:cNvPr>
          <p:cNvSpPr txBox="1"/>
          <p:nvPr/>
        </p:nvSpPr>
        <p:spPr>
          <a:xfrm>
            <a:off x="2538700" y="4290330"/>
            <a:ext cx="5349541" cy="400110"/>
          </a:xfrm>
          <a:prstGeom prst="rect">
            <a:avLst/>
          </a:prstGeom>
          <a:noFill/>
        </p:spPr>
        <p:txBody>
          <a:bodyPr wrap="none" rtlCol="0">
            <a:spAutoFit/>
          </a:bodyPr>
          <a:lstStyle/>
          <a:p>
            <a:r>
              <a:rPr lang="en-GB" sz="2000" i="1" dirty="0">
                <a:solidFill>
                  <a:schemeClr val="accent5">
                    <a:lumMod val="50000"/>
                  </a:schemeClr>
                </a:solidFill>
              </a:rPr>
              <a:t>he says / he is saying, he tells / he is telling</a:t>
            </a:r>
            <a:endParaRPr lang="en-GB" sz="2000" i="1" dirty="0">
              <a:solidFill>
                <a:srgbClr val="E65D00"/>
              </a:solidFill>
            </a:endParaRPr>
          </a:p>
        </p:txBody>
      </p:sp>
      <p:sp>
        <p:nvSpPr>
          <p:cNvPr id="25" name="TextBox 24">
            <a:extLst>
              <a:ext uri="{FF2B5EF4-FFF2-40B4-BE49-F238E27FC236}">
                <a16:creationId xmlns:a16="http://schemas.microsoft.com/office/drawing/2014/main" id="{B1D15A62-D84D-4B0E-A631-5554F57781A2}"/>
              </a:ext>
            </a:extLst>
          </p:cNvPr>
          <p:cNvSpPr txBox="1"/>
          <p:nvPr/>
        </p:nvSpPr>
        <p:spPr>
          <a:xfrm>
            <a:off x="2538700" y="4751994"/>
            <a:ext cx="5747086" cy="400110"/>
          </a:xfrm>
          <a:prstGeom prst="rect">
            <a:avLst/>
          </a:prstGeom>
          <a:noFill/>
        </p:spPr>
        <p:txBody>
          <a:bodyPr wrap="none" rtlCol="0">
            <a:spAutoFit/>
          </a:bodyPr>
          <a:lstStyle/>
          <a:p>
            <a:r>
              <a:rPr lang="en-GB" sz="2000" i="1" dirty="0">
                <a:solidFill>
                  <a:schemeClr val="accent5">
                    <a:lumMod val="50000"/>
                  </a:schemeClr>
                </a:solidFill>
              </a:rPr>
              <a:t>she says / she is saying, she tells / she is telling</a:t>
            </a:r>
            <a:endParaRPr lang="en-GB" sz="2000" i="1" dirty="0">
              <a:solidFill>
                <a:srgbClr val="E65D00"/>
              </a:solidFill>
            </a:endParaRPr>
          </a:p>
        </p:txBody>
      </p:sp>
      <p:sp>
        <p:nvSpPr>
          <p:cNvPr id="26" name="TextBox 25">
            <a:extLst>
              <a:ext uri="{FF2B5EF4-FFF2-40B4-BE49-F238E27FC236}">
                <a16:creationId xmlns:a16="http://schemas.microsoft.com/office/drawing/2014/main" id="{F890E644-74D3-4057-AE96-6598197E759B}"/>
              </a:ext>
            </a:extLst>
          </p:cNvPr>
          <p:cNvSpPr txBox="1"/>
          <p:nvPr/>
        </p:nvSpPr>
        <p:spPr>
          <a:xfrm>
            <a:off x="8683897" y="3156141"/>
            <a:ext cx="3332433" cy="2145268"/>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algn="ctr"/>
            <a:r>
              <a:rPr lang="en-GB" sz="2400" dirty="0">
                <a:solidFill>
                  <a:schemeClr val="bg1"/>
                </a:solidFill>
              </a:rPr>
              <a:t>The </a:t>
            </a:r>
            <a:r>
              <a:rPr lang="en-GB" sz="2400" i="1" dirty="0">
                <a:solidFill>
                  <a:schemeClr val="bg1"/>
                </a:solidFill>
              </a:rPr>
              <a:t>je</a:t>
            </a:r>
            <a:r>
              <a:rPr lang="en-GB" sz="2400" dirty="0">
                <a:solidFill>
                  <a:schemeClr val="bg1"/>
                </a:solidFill>
              </a:rPr>
              <a:t>, </a:t>
            </a:r>
            <a:r>
              <a:rPr lang="en-GB" sz="2400" i="1" dirty="0" err="1">
                <a:solidFill>
                  <a:schemeClr val="bg1"/>
                </a:solidFill>
              </a:rPr>
              <a:t>tu</a:t>
            </a:r>
            <a:r>
              <a:rPr lang="en-GB" sz="2400" dirty="0">
                <a:solidFill>
                  <a:schemeClr val="bg1"/>
                </a:solidFill>
              </a:rPr>
              <a:t>, </a:t>
            </a:r>
            <a:r>
              <a:rPr lang="en-GB" sz="2400" i="1" dirty="0" err="1">
                <a:solidFill>
                  <a:schemeClr val="bg1"/>
                </a:solidFill>
              </a:rPr>
              <a:t>il</a:t>
            </a:r>
            <a:r>
              <a:rPr lang="en-GB" sz="2400" i="1" dirty="0">
                <a:solidFill>
                  <a:schemeClr val="bg1"/>
                </a:solidFill>
              </a:rPr>
              <a:t> </a:t>
            </a:r>
            <a:r>
              <a:rPr lang="en-GB" sz="2400" dirty="0">
                <a:solidFill>
                  <a:schemeClr val="bg1"/>
                </a:solidFill>
              </a:rPr>
              <a:t>and </a:t>
            </a:r>
            <a:r>
              <a:rPr lang="en-GB" sz="2400" i="1" dirty="0" err="1">
                <a:solidFill>
                  <a:schemeClr val="bg1"/>
                </a:solidFill>
              </a:rPr>
              <a:t>elle</a:t>
            </a:r>
            <a:r>
              <a:rPr lang="en-GB" sz="2400" i="1" dirty="0">
                <a:solidFill>
                  <a:schemeClr val="bg1"/>
                </a:solidFill>
              </a:rPr>
              <a:t> </a:t>
            </a:r>
            <a:r>
              <a:rPr lang="en-GB" sz="2400" dirty="0">
                <a:solidFill>
                  <a:schemeClr val="bg1"/>
                </a:solidFill>
              </a:rPr>
              <a:t>forms all sound the same: the </a:t>
            </a:r>
            <a:r>
              <a:rPr lang="en-GB" sz="2400" b="1" dirty="0">
                <a:solidFill>
                  <a:schemeClr val="bg1"/>
                </a:solidFill>
              </a:rPr>
              <a:t>–s </a:t>
            </a:r>
            <a:r>
              <a:rPr lang="en-GB" sz="2400" dirty="0">
                <a:solidFill>
                  <a:schemeClr val="bg1"/>
                </a:solidFill>
              </a:rPr>
              <a:t>and </a:t>
            </a:r>
            <a:r>
              <a:rPr lang="en-GB" sz="2400" b="1" dirty="0">
                <a:solidFill>
                  <a:schemeClr val="bg1"/>
                </a:solidFill>
              </a:rPr>
              <a:t>–t </a:t>
            </a:r>
            <a:r>
              <a:rPr lang="en-GB" sz="2400" dirty="0">
                <a:solidFill>
                  <a:schemeClr val="bg1"/>
                </a:solidFill>
              </a:rPr>
              <a:t>are </a:t>
            </a:r>
            <a:r>
              <a:rPr lang="en-GB" sz="2400" b="1" dirty="0">
                <a:solidFill>
                  <a:schemeClr val="bg1"/>
                </a:solidFill>
              </a:rPr>
              <a:t>Silent Final Consonants</a:t>
            </a:r>
            <a:r>
              <a:rPr lang="en-GB" sz="2400" dirty="0">
                <a:solidFill>
                  <a:schemeClr val="bg1"/>
                </a:solidFill>
              </a:rPr>
              <a:t>.</a:t>
            </a:r>
          </a:p>
        </p:txBody>
      </p:sp>
      <p:pic>
        <p:nvPicPr>
          <p:cNvPr id="27" name="Picture 2" descr="Quiet Sign Clip Art">
            <a:extLst>
              <a:ext uri="{FF2B5EF4-FFF2-40B4-BE49-F238E27FC236}">
                <a16:creationId xmlns:a16="http://schemas.microsoft.com/office/drawing/2014/main" id="{7BBCD3A7-24AD-46DC-AF3D-E39578269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098" y="208115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1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5" grpId="0"/>
      <p:bldP spid="16" grpId="0"/>
      <p:bldP spid="18" grpId="0"/>
      <p:bldP spid="19" grpId="0"/>
      <p:bldP spid="20" grpId="0"/>
      <p:bldP spid="21" grpId="0"/>
      <p:bldP spid="22" grpId="0"/>
      <p:bldP spid="23" grpId="0"/>
      <p:bldP spid="24" grpId="0"/>
      <p:bldP spid="25" grpId="0"/>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Verbs like prendre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endings for</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prendre</a:t>
            </a:r>
            <a:r>
              <a:rPr lang="en-US" sz="2400"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apprendre</a:t>
            </a:r>
            <a:r>
              <a:rPr lang="en-US" sz="2400" dirty="0">
                <a:solidFill>
                  <a:srgbClr val="4472C4">
                    <a:lumMod val="50000"/>
                  </a:srgbClr>
                </a:solidFill>
                <a:latin typeface="Century Gothic" panose="020F0302020204030204"/>
              </a:rPr>
              <a:t> and </a:t>
            </a:r>
            <a:r>
              <a:rPr lang="en-US" sz="2400" b="1" dirty="0" err="1">
                <a:solidFill>
                  <a:srgbClr val="4472C4">
                    <a:lumMod val="50000"/>
                  </a:srgbClr>
                </a:solidFill>
                <a:latin typeface="Century Gothic" panose="020F0302020204030204"/>
              </a:rPr>
              <a:t>comprendre</a:t>
            </a:r>
            <a:r>
              <a:rPr lang="en-US" sz="2400" dirty="0">
                <a:solidFill>
                  <a:srgbClr val="4472C4">
                    <a:lumMod val="50000"/>
                  </a:srgbClr>
                </a:solidFill>
                <a:latin typeface="Century Gothic" panose="020F0302020204030204"/>
              </a:rPr>
              <a:t> are slightly different:</a:t>
            </a:r>
          </a:p>
        </p:txBody>
      </p:sp>
      <p:sp>
        <p:nvSpPr>
          <p:cNvPr id="28" name="TextBox 27">
            <a:extLst>
              <a:ext uri="{FF2B5EF4-FFF2-40B4-BE49-F238E27FC236}">
                <a16:creationId xmlns:a16="http://schemas.microsoft.com/office/drawing/2014/main" id="{33237F0C-D872-4411-9BAC-BB42FD8407BD}"/>
              </a:ext>
            </a:extLst>
          </p:cNvPr>
          <p:cNvSpPr txBox="1"/>
          <p:nvPr/>
        </p:nvSpPr>
        <p:spPr>
          <a:xfrm>
            <a:off x="919433" y="1896064"/>
            <a:ext cx="1338829"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29" name="TextBox 28">
            <a:extLst>
              <a:ext uri="{FF2B5EF4-FFF2-40B4-BE49-F238E27FC236}">
                <a16:creationId xmlns:a16="http://schemas.microsoft.com/office/drawing/2014/main" id="{6F4E9BB8-A8BA-47C0-AEE8-549D7FB22F99}"/>
              </a:ext>
            </a:extLst>
          </p:cNvPr>
          <p:cNvSpPr txBox="1"/>
          <p:nvPr/>
        </p:nvSpPr>
        <p:spPr>
          <a:xfrm>
            <a:off x="919432" y="2357728"/>
            <a:ext cx="1338829"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30" name="TextBox 29">
            <a:extLst>
              <a:ext uri="{FF2B5EF4-FFF2-40B4-BE49-F238E27FC236}">
                <a16:creationId xmlns:a16="http://schemas.microsoft.com/office/drawing/2014/main" id="{4366DA4B-C118-47B1-B2A1-9BF50766D96E}"/>
              </a:ext>
            </a:extLst>
          </p:cNvPr>
          <p:cNvSpPr txBox="1"/>
          <p:nvPr/>
        </p:nvSpPr>
        <p:spPr>
          <a:xfrm>
            <a:off x="1138156" y="2819390"/>
            <a:ext cx="1117615"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chemeClr val="accent5">
                    <a:lumMod val="50000"/>
                  </a:schemeClr>
                </a:solidFill>
              </a:rPr>
              <a:t>prend</a:t>
            </a:r>
            <a:endParaRPr lang="en-GB" sz="2000" b="1" dirty="0">
              <a:solidFill>
                <a:srgbClr val="EE6000"/>
              </a:solidFill>
            </a:endParaRPr>
          </a:p>
        </p:txBody>
      </p:sp>
      <p:sp>
        <p:nvSpPr>
          <p:cNvPr id="31" name="TextBox 30">
            <a:extLst>
              <a:ext uri="{FF2B5EF4-FFF2-40B4-BE49-F238E27FC236}">
                <a16:creationId xmlns:a16="http://schemas.microsoft.com/office/drawing/2014/main" id="{721736C8-67B8-447D-B269-2DB3E527AE6D}"/>
              </a:ext>
            </a:extLst>
          </p:cNvPr>
          <p:cNvSpPr txBox="1"/>
          <p:nvPr/>
        </p:nvSpPr>
        <p:spPr>
          <a:xfrm>
            <a:off x="811144" y="3281056"/>
            <a:ext cx="1444627"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chemeClr val="accent5">
                    <a:lumMod val="50000"/>
                  </a:schemeClr>
                </a:solidFill>
              </a:rPr>
              <a:t>prend</a:t>
            </a:r>
            <a:endParaRPr lang="en-GB" sz="2000" b="1" dirty="0">
              <a:solidFill>
                <a:srgbClr val="EE6000"/>
              </a:solidFill>
            </a:endParaRPr>
          </a:p>
        </p:txBody>
      </p:sp>
      <p:sp>
        <p:nvSpPr>
          <p:cNvPr id="32" name="TextBox 31">
            <a:extLst>
              <a:ext uri="{FF2B5EF4-FFF2-40B4-BE49-F238E27FC236}">
                <a16:creationId xmlns:a16="http://schemas.microsoft.com/office/drawing/2014/main" id="{F531AAEA-0D61-4244-8138-A8F67509B6D8}"/>
              </a:ext>
            </a:extLst>
          </p:cNvPr>
          <p:cNvSpPr txBox="1"/>
          <p:nvPr/>
        </p:nvSpPr>
        <p:spPr>
          <a:xfrm>
            <a:off x="2255771" y="1889671"/>
            <a:ext cx="2507418" cy="400110"/>
          </a:xfrm>
          <a:prstGeom prst="rect">
            <a:avLst/>
          </a:prstGeom>
          <a:noFill/>
        </p:spPr>
        <p:txBody>
          <a:bodyPr wrap="none" rtlCol="0">
            <a:spAutoFit/>
          </a:bodyPr>
          <a:lstStyle/>
          <a:p>
            <a:r>
              <a:rPr lang="en-GB" sz="2000" i="1" dirty="0">
                <a:solidFill>
                  <a:schemeClr val="accent5">
                    <a:lumMod val="50000"/>
                  </a:schemeClr>
                </a:solidFill>
              </a:rPr>
              <a:t>I take / I am taking</a:t>
            </a:r>
            <a:endParaRPr lang="en-GB" sz="2000" i="1" dirty="0">
              <a:solidFill>
                <a:srgbClr val="E65D00"/>
              </a:solidFill>
            </a:endParaRPr>
          </a:p>
        </p:txBody>
      </p:sp>
      <p:sp>
        <p:nvSpPr>
          <p:cNvPr id="33" name="TextBox 32">
            <a:extLst>
              <a:ext uri="{FF2B5EF4-FFF2-40B4-BE49-F238E27FC236}">
                <a16:creationId xmlns:a16="http://schemas.microsoft.com/office/drawing/2014/main" id="{B33CDA80-B759-411B-A7FA-01F745B21767}"/>
              </a:ext>
            </a:extLst>
          </p:cNvPr>
          <p:cNvSpPr txBox="1"/>
          <p:nvPr/>
        </p:nvSpPr>
        <p:spPr>
          <a:xfrm>
            <a:off x="2257374" y="2351336"/>
            <a:ext cx="3318537" cy="400110"/>
          </a:xfrm>
          <a:prstGeom prst="rect">
            <a:avLst/>
          </a:prstGeom>
          <a:noFill/>
        </p:spPr>
        <p:txBody>
          <a:bodyPr wrap="none" rtlCol="0">
            <a:spAutoFit/>
          </a:bodyPr>
          <a:lstStyle/>
          <a:p>
            <a:r>
              <a:rPr lang="en-GB" sz="2000" i="1" dirty="0">
                <a:solidFill>
                  <a:schemeClr val="accent5">
                    <a:lumMod val="50000"/>
                  </a:schemeClr>
                </a:solidFill>
              </a:rPr>
              <a:t>you take / you are taking</a:t>
            </a:r>
            <a:endParaRPr lang="en-GB" sz="2000" i="1" dirty="0">
              <a:solidFill>
                <a:srgbClr val="E65D00"/>
              </a:solidFill>
            </a:endParaRPr>
          </a:p>
        </p:txBody>
      </p:sp>
      <p:sp>
        <p:nvSpPr>
          <p:cNvPr id="34" name="TextBox 33">
            <a:extLst>
              <a:ext uri="{FF2B5EF4-FFF2-40B4-BE49-F238E27FC236}">
                <a16:creationId xmlns:a16="http://schemas.microsoft.com/office/drawing/2014/main" id="{F1DB8998-8E9F-4CC2-858B-8178D4A8B337}"/>
              </a:ext>
            </a:extLst>
          </p:cNvPr>
          <p:cNvSpPr txBox="1"/>
          <p:nvPr/>
        </p:nvSpPr>
        <p:spPr>
          <a:xfrm>
            <a:off x="2255771" y="2813001"/>
            <a:ext cx="2874505" cy="400110"/>
          </a:xfrm>
          <a:prstGeom prst="rect">
            <a:avLst/>
          </a:prstGeom>
          <a:noFill/>
        </p:spPr>
        <p:txBody>
          <a:bodyPr wrap="none" rtlCol="0">
            <a:spAutoFit/>
          </a:bodyPr>
          <a:lstStyle/>
          <a:p>
            <a:r>
              <a:rPr lang="en-GB" sz="2000" i="1" dirty="0">
                <a:solidFill>
                  <a:schemeClr val="accent5">
                    <a:lumMod val="50000"/>
                  </a:schemeClr>
                </a:solidFill>
              </a:rPr>
              <a:t>he takes / he is taking</a:t>
            </a:r>
            <a:endParaRPr lang="en-GB" sz="2000" i="1" dirty="0">
              <a:solidFill>
                <a:srgbClr val="E65D00"/>
              </a:solidFill>
            </a:endParaRPr>
          </a:p>
        </p:txBody>
      </p:sp>
      <p:sp>
        <p:nvSpPr>
          <p:cNvPr id="35" name="TextBox 34">
            <a:extLst>
              <a:ext uri="{FF2B5EF4-FFF2-40B4-BE49-F238E27FC236}">
                <a16:creationId xmlns:a16="http://schemas.microsoft.com/office/drawing/2014/main" id="{16CD6052-2D99-4DF6-889B-D4B109CB75A9}"/>
              </a:ext>
            </a:extLst>
          </p:cNvPr>
          <p:cNvSpPr txBox="1"/>
          <p:nvPr/>
        </p:nvSpPr>
        <p:spPr>
          <a:xfrm>
            <a:off x="2255771" y="3274665"/>
            <a:ext cx="3073277" cy="400110"/>
          </a:xfrm>
          <a:prstGeom prst="rect">
            <a:avLst/>
          </a:prstGeom>
          <a:noFill/>
        </p:spPr>
        <p:txBody>
          <a:bodyPr wrap="none" rtlCol="0">
            <a:spAutoFit/>
          </a:bodyPr>
          <a:lstStyle/>
          <a:p>
            <a:r>
              <a:rPr lang="en-GB" sz="2000" i="1" dirty="0">
                <a:solidFill>
                  <a:schemeClr val="accent5">
                    <a:lumMod val="50000"/>
                  </a:schemeClr>
                </a:solidFill>
              </a:rPr>
              <a:t>she takes / she is taking</a:t>
            </a:r>
            <a:endParaRPr lang="en-GB" sz="2000" i="1" dirty="0">
              <a:solidFill>
                <a:srgbClr val="E65D00"/>
              </a:solidFill>
            </a:endParaRPr>
          </a:p>
        </p:txBody>
      </p:sp>
      <p:sp>
        <p:nvSpPr>
          <p:cNvPr id="36" name="TextBox 35">
            <a:extLst>
              <a:ext uri="{FF2B5EF4-FFF2-40B4-BE49-F238E27FC236}">
                <a16:creationId xmlns:a16="http://schemas.microsoft.com/office/drawing/2014/main" id="{185B265B-CF65-4A88-B4DA-E9AD550BA8B1}"/>
              </a:ext>
            </a:extLst>
          </p:cNvPr>
          <p:cNvSpPr txBox="1"/>
          <p:nvPr/>
        </p:nvSpPr>
        <p:spPr>
          <a:xfrm>
            <a:off x="6728942" y="1889670"/>
            <a:ext cx="1515158" cy="400110"/>
          </a:xfrm>
          <a:prstGeom prst="rect">
            <a:avLst/>
          </a:prstGeom>
          <a:noFill/>
        </p:spPr>
        <p:txBody>
          <a:bodyPr wrap="none" rtlCol="0">
            <a:spAutoFit/>
          </a:bodyPr>
          <a:lstStyle/>
          <a:p>
            <a:pPr algn="r"/>
            <a:r>
              <a:rPr lang="en-GB" sz="2000" b="1" dirty="0" err="1">
                <a:solidFill>
                  <a:schemeClr val="accent5">
                    <a:lumMod val="50000"/>
                  </a:schemeClr>
                </a:solidFill>
              </a:rPr>
              <a:t>j’</a:t>
            </a:r>
            <a:r>
              <a:rPr lang="en-GB" sz="2000" b="1" dirty="0" err="1">
                <a:solidFill>
                  <a:srgbClr val="E65D00"/>
                </a:solidFill>
              </a:rPr>
              <a:t>ap</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37" name="TextBox 36">
            <a:extLst>
              <a:ext uri="{FF2B5EF4-FFF2-40B4-BE49-F238E27FC236}">
                <a16:creationId xmlns:a16="http://schemas.microsoft.com/office/drawing/2014/main" id="{75C48F11-E05B-423C-AA15-7204F0DE7788}"/>
              </a:ext>
            </a:extLst>
          </p:cNvPr>
          <p:cNvSpPr txBox="1"/>
          <p:nvPr/>
        </p:nvSpPr>
        <p:spPr>
          <a:xfrm>
            <a:off x="6565433" y="2351336"/>
            <a:ext cx="1678666"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rgbClr val="E65D00"/>
                </a:solidFill>
              </a:rPr>
              <a:t>ap</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38" name="TextBox 37">
            <a:extLst>
              <a:ext uri="{FF2B5EF4-FFF2-40B4-BE49-F238E27FC236}">
                <a16:creationId xmlns:a16="http://schemas.microsoft.com/office/drawing/2014/main" id="{FD625FD7-DEE5-4402-A8D7-5CE01D3693B1}"/>
              </a:ext>
            </a:extLst>
          </p:cNvPr>
          <p:cNvSpPr txBox="1"/>
          <p:nvPr/>
        </p:nvSpPr>
        <p:spPr>
          <a:xfrm>
            <a:off x="6786648" y="2812995"/>
            <a:ext cx="1457451"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rgbClr val="E65D00"/>
                </a:solidFill>
              </a:rPr>
              <a:t>ap</a:t>
            </a:r>
            <a:r>
              <a:rPr lang="en-GB" sz="2000" b="1" dirty="0" err="1">
                <a:solidFill>
                  <a:schemeClr val="accent5">
                    <a:lumMod val="50000"/>
                  </a:schemeClr>
                </a:solidFill>
              </a:rPr>
              <a:t>prend</a:t>
            </a:r>
            <a:endParaRPr lang="en-GB" sz="2000" b="1" dirty="0">
              <a:solidFill>
                <a:srgbClr val="EE6000"/>
              </a:solidFill>
            </a:endParaRPr>
          </a:p>
        </p:txBody>
      </p:sp>
      <p:sp>
        <p:nvSpPr>
          <p:cNvPr id="39" name="TextBox 38">
            <a:extLst>
              <a:ext uri="{FF2B5EF4-FFF2-40B4-BE49-F238E27FC236}">
                <a16:creationId xmlns:a16="http://schemas.microsoft.com/office/drawing/2014/main" id="{7087F6D4-2DD3-4832-BA4F-8A3FF612DE97}"/>
              </a:ext>
            </a:extLst>
          </p:cNvPr>
          <p:cNvSpPr txBox="1"/>
          <p:nvPr/>
        </p:nvSpPr>
        <p:spPr>
          <a:xfrm>
            <a:off x="6460227" y="3274661"/>
            <a:ext cx="1784464"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rgbClr val="E65D00"/>
                </a:solidFill>
              </a:rPr>
              <a:t>ap</a:t>
            </a:r>
            <a:r>
              <a:rPr lang="en-GB" sz="2000" b="1" dirty="0" err="1">
                <a:solidFill>
                  <a:schemeClr val="accent5">
                    <a:lumMod val="50000"/>
                  </a:schemeClr>
                </a:solidFill>
              </a:rPr>
              <a:t>prend</a:t>
            </a:r>
            <a:endParaRPr lang="en-GB" sz="2000" b="1" dirty="0">
              <a:solidFill>
                <a:srgbClr val="EE6000"/>
              </a:solidFill>
            </a:endParaRPr>
          </a:p>
        </p:txBody>
      </p:sp>
      <p:sp>
        <p:nvSpPr>
          <p:cNvPr id="40" name="TextBox 39">
            <a:extLst>
              <a:ext uri="{FF2B5EF4-FFF2-40B4-BE49-F238E27FC236}">
                <a16:creationId xmlns:a16="http://schemas.microsoft.com/office/drawing/2014/main" id="{473D5D0A-AA1D-42E4-A677-8B5176A40228}"/>
              </a:ext>
            </a:extLst>
          </p:cNvPr>
          <p:cNvSpPr txBox="1"/>
          <p:nvPr/>
        </p:nvSpPr>
        <p:spPr>
          <a:xfrm>
            <a:off x="8244099" y="1889667"/>
            <a:ext cx="2815194" cy="400110"/>
          </a:xfrm>
          <a:prstGeom prst="rect">
            <a:avLst/>
          </a:prstGeom>
          <a:noFill/>
        </p:spPr>
        <p:txBody>
          <a:bodyPr wrap="none" rtlCol="0">
            <a:spAutoFit/>
          </a:bodyPr>
          <a:lstStyle/>
          <a:p>
            <a:r>
              <a:rPr lang="en-GB" sz="2000" i="1" dirty="0">
                <a:solidFill>
                  <a:schemeClr val="accent5">
                    <a:lumMod val="50000"/>
                  </a:schemeClr>
                </a:solidFill>
              </a:rPr>
              <a:t>I learn / I am learning</a:t>
            </a:r>
            <a:endParaRPr lang="en-GB" sz="2000" i="1" dirty="0">
              <a:solidFill>
                <a:srgbClr val="E65D00"/>
              </a:solidFill>
            </a:endParaRPr>
          </a:p>
        </p:txBody>
      </p:sp>
      <p:sp>
        <p:nvSpPr>
          <p:cNvPr id="41" name="TextBox 40">
            <a:extLst>
              <a:ext uri="{FF2B5EF4-FFF2-40B4-BE49-F238E27FC236}">
                <a16:creationId xmlns:a16="http://schemas.microsoft.com/office/drawing/2014/main" id="{CD08CCF5-32CD-4933-B83C-4DF8083B6A0B}"/>
              </a:ext>
            </a:extLst>
          </p:cNvPr>
          <p:cNvSpPr txBox="1"/>
          <p:nvPr/>
        </p:nvSpPr>
        <p:spPr>
          <a:xfrm>
            <a:off x="8245702" y="2351332"/>
            <a:ext cx="3626314" cy="400110"/>
          </a:xfrm>
          <a:prstGeom prst="rect">
            <a:avLst/>
          </a:prstGeom>
          <a:noFill/>
        </p:spPr>
        <p:txBody>
          <a:bodyPr wrap="none" rtlCol="0">
            <a:spAutoFit/>
          </a:bodyPr>
          <a:lstStyle/>
          <a:p>
            <a:r>
              <a:rPr lang="en-GB" sz="2000" i="1" dirty="0">
                <a:solidFill>
                  <a:schemeClr val="accent5">
                    <a:lumMod val="50000"/>
                  </a:schemeClr>
                </a:solidFill>
              </a:rPr>
              <a:t>you learn / you are learning</a:t>
            </a:r>
            <a:endParaRPr lang="en-GB" sz="2000" i="1" dirty="0">
              <a:solidFill>
                <a:srgbClr val="E65D00"/>
              </a:solidFill>
            </a:endParaRPr>
          </a:p>
        </p:txBody>
      </p:sp>
      <p:sp>
        <p:nvSpPr>
          <p:cNvPr id="42" name="TextBox 41">
            <a:extLst>
              <a:ext uri="{FF2B5EF4-FFF2-40B4-BE49-F238E27FC236}">
                <a16:creationId xmlns:a16="http://schemas.microsoft.com/office/drawing/2014/main" id="{D028FAED-CBF9-45C5-AF02-9C91B2921387}"/>
              </a:ext>
            </a:extLst>
          </p:cNvPr>
          <p:cNvSpPr txBox="1"/>
          <p:nvPr/>
        </p:nvSpPr>
        <p:spPr>
          <a:xfrm>
            <a:off x="8244099" y="2812997"/>
            <a:ext cx="3182281" cy="400110"/>
          </a:xfrm>
          <a:prstGeom prst="rect">
            <a:avLst/>
          </a:prstGeom>
          <a:noFill/>
        </p:spPr>
        <p:txBody>
          <a:bodyPr wrap="none" rtlCol="0">
            <a:spAutoFit/>
          </a:bodyPr>
          <a:lstStyle/>
          <a:p>
            <a:r>
              <a:rPr lang="en-GB" sz="2000" i="1" dirty="0">
                <a:solidFill>
                  <a:schemeClr val="accent5">
                    <a:lumMod val="50000"/>
                  </a:schemeClr>
                </a:solidFill>
              </a:rPr>
              <a:t>he learns / he is learning</a:t>
            </a:r>
            <a:endParaRPr lang="en-GB" sz="2000" i="1" dirty="0">
              <a:solidFill>
                <a:srgbClr val="E65D00"/>
              </a:solidFill>
            </a:endParaRPr>
          </a:p>
        </p:txBody>
      </p:sp>
      <p:sp>
        <p:nvSpPr>
          <p:cNvPr id="43" name="TextBox 42">
            <a:extLst>
              <a:ext uri="{FF2B5EF4-FFF2-40B4-BE49-F238E27FC236}">
                <a16:creationId xmlns:a16="http://schemas.microsoft.com/office/drawing/2014/main" id="{68BC568E-0A63-401D-A8B0-7CBE04E55ABB}"/>
              </a:ext>
            </a:extLst>
          </p:cNvPr>
          <p:cNvSpPr txBox="1"/>
          <p:nvPr/>
        </p:nvSpPr>
        <p:spPr>
          <a:xfrm>
            <a:off x="8244099" y="3274661"/>
            <a:ext cx="3381054" cy="400110"/>
          </a:xfrm>
          <a:prstGeom prst="rect">
            <a:avLst/>
          </a:prstGeom>
          <a:noFill/>
        </p:spPr>
        <p:txBody>
          <a:bodyPr wrap="none" rtlCol="0">
            <a:spAutoFit/>
          </a:bodyPr>
          <a:lstStyle/>
          <a:p>
            <a:r>
              <a:rPr lang="en-GB" sz="2000" i="1" dirty="0">
                <a:solidFill>
                  <a:schemeClr val="accent5">
                    <a:lumMod val="50000"/>
                  </a:schemeClr>
                </a:solidFill>
              </a:rPr>
              <a:t>she learns / she is learning</a:t>
            </a:r>
            <a:endParaRPr lang="en-GB" sz="2000" i="1" dirty="0">
              <a:solidFill>
                <a:srgbClr val="E65D00"/>
              </a:solidFill>
            </a:endParaRPr>
          </a:p>
        </p:txBody>
      </p:sp>
      <p:sp>
        <p:nvSpPr>
          <p:cNvPr id="44" name="TextBox 43">
            <a:extLst>
              <a:ext uri="{FF2B5EF4-FFF2-40B4-BE49-F238E27FC236}">
                <a16:creationId xmlns:a16="http://schemas.microsoft.com/office/drawing/2014/main" id="{565A3373-26E8-4670-822E-57F1B567CB29}"/>
              </a:ext>
            </a:extLst>
          </p:cNvPr>
          <p:cNvSpPr txBox="1"/>
          <p:nvPr/>
        </p:nvSpPr>
        <p:spPr>
          <a:xfrm>
            <a:off x="285800" y="4197990"/>
            <a:ext cx="1906291" cy="400110"/>
          </a:xfrm>
          <a:prstGeom prst="rect">
            <a:avLst/>
          </a:prstGeom>
          <a:noFill/>
        </p:spPr>
        <p:txBody>
          <a:bodyPr wrap="none" rtlCol="0">
            <a:spAutoFit/>
          </a:bodyPr>
          <a:lstStyle/>
          <a:p>
            <a:pPr algn="r"/>
            <a:r>
              <a:rPr lang="en-GB" sz="2000" b="1" dirty="0">
                <a:solidFill>
                  <a:schemeClr val="accent5">
                    <a:lumMod val="50000"/>
                  </a:schemeClr>
                </a:solidFill>
              </a:rPr>
              <a:t>je </a:t>
            </a:r>
            <a:r>
              <a:rPr lang="en-GB" sz="2000" b="1" dirty="0" err="1">
                <a:solidFill>
                  <a:srgbClr val="E65D00"/>
                </a:solidFill>
              </a:rPr>
              <a:t>com</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45" name="TextBox 44">
            <a:extLst>
              <a:ext uri="{FF2B5EF4-FFF2-40B4-BE49-F238E27FC236}">
                <a16:creationId xmlns:a16="http://schemas.microsoft.com/office/drawing/2014/main" id="{E9D3F0A5-31A1-4061-95A3-5A626D45C8AF}"/>
              </a:ext>
            </a:extLst>
          </p:cNvPr>
          <p:cNvSpPr txBox="1"/>
          <p:nvPr/>
        </p:nvSpPr>
        <p:spPr>
          <a:xfrm>
            <a:off x="285799" y="4659656"/>
            <a:ext cx="1906291" cy="400110"/>
          </a:xfrm>
          <a:prstGeom prst="rect">
            <a:avLst/>
          </a:prstGeom>
          <a:noFill/>
        </p:spPr>
        <p:txBody>
          <a:bodyPr wrap="none" rtlCol="0">
            <a:spAutoFit/>
          </a:bodyPr>
          <a:lstStyle/>
          <a:p>
            <a:pPr algn="r"/>
            <a:r>
              <a:rPr lang="en-GB" sz="2000" b="1" dirty="0" err="1">
                <a:solidFill>
                  <a:schemeClr val="accent5">
                    <a:lumMod val="50000"/>
                  </a:schemeClr>
                </a:solidFill>
              </a:rPr>
              <a:t>tu</a:t>
            </a:r>
            <a:r>
              <a:rPr lang="en-GB" sz="2000" b="1" dirty="0">
                <a:solidFill>
                  <a:schemeClr val="accent5">
                    <a:lumMod val="50000"/>
                  </a:schemeClr>
                </a:solidFill>
              </a:rPr>
              <a:t> </a:t>
            </a:r>
            <a:r>
              <a:rPr lang="en-GB" sz="2000" b="1" dirty="0" err="1">
                <a:solidFill>
                  <a:srgbClr val="E65D00"/>
                </a:solidFill>
              </a:rPr>
              <a:t>com</a:t>
            </a:r>
            <a:r>
              <a:rPr lang="en-GB" sz="2000" b="1" dirty="0" err="1">
                <a:solidFill>
                  <a:schemeClr val="accent5">
                    <a:lumMod val="50000"/>
                  </a:schemeClr>
                </a:solidFill>
              </a:rPr>
              <a:t>prend</a:t>
            </a:r>
            <a:r>
              <a:rPr lang="en-GB" sz="2000" b="1" dirty="0" err="1">
                <a:solidFill>
                  <a:srgbClr val="E65D00"/>
                </a:solidFill>
              </a:rPr>
              <a:t>s</a:t>
            </a:r>
            <a:endParaRPr lang="en-GB" sz="2000" b="1" dirty="0">
              <a:solidFill>
                <a:srgbClr val="E65D00"/>
              </a:solidFill>
            </a:endParaRPr>
          </a:p>
        </p:txBody>
      </p:sp>
      <p:sp>
        <p:nvSpPr>
          <p:cNvPr id="46" name="TextBox 45">
            <a:extLst>
              <a:ext uri="{FF2B5EF4-FFF2-40B4-BE49-F238E27FC236}">
                <a16:creationId xmlns:a16="http://schemas.microsoft.com/office/drawing/2014/main" id="{D4993C7C-11F3-4C78-B515-31F23E622A60}"/>
              </a:ext>
            </a:extLst>
          </p:cNvPr>
          <p:cNvSpPr txBox="1"/>
          <p:nvPr/>
        </p:nvSpPr>
        <p:spPr>
          <a:xfrm>
            <a:off x="507012" y="5121319"/>
            <a:ext cx="1685078" cy="400110"/>
          </a:xfrm>
          <a:prstGeom prst="rect">
            <a:avLst/>
          </a:prstGeom>
          <a:noFill/>
        </p:spPr>
        <p:txBody>
          <a:bodyPr wrap="none" rtlCol="0">
            <a:spAutoFit/>
          </a:bodyPr>
          <a:lstStyle/>
          <a:p>
            <a:pPr algn="r"/>
            <a:r>
              <a:rPr lang="en-GB" sz="2000" b="1" dirty="0" err="1">
                <a:solidFill>
                  <a:schemeClr val="accent5">
                    <a:lumMod val="50000"/>
                  </a:schemeClr>
                </a:solidFill>
              </a:rPr>
              <a:t>il</a:t>
            </a:r>
            <a:r>
              <a:rPr lang="en-GB" sz="2000" b="1" dirty="0">
                <a:solidFill>
                  <a:schemeClr val="accent5">
                    <a:lumMod val="50000"/>
                  </a:schemeClr>
                </a:solidFill>
              </a:rPr>
              <a:t> </a:t>
            </a:r>
            <a:r>
              <a:rPr lang="en-GB" sz="2000" b="1" dirty="0" err="1">
                <a:solidFill>
                  <a:srgbClr val="E65D00"/>
                </a:solidFill>
              </a:rPr>
              <a:t>com</a:t>
            </a:r>
            <a:r>
              <a:rPr lang="en-GB" sz="2000" b="1" dirty="0" err="1">
                <a:solidFill>
                  <a:schemeClr val="accent5">
                    <a:lumMod val="50000"/>
                  </a:schemeClr>
                </a:solidFill>
              </a:rPr>
              <a:t>prend</a:t>
            </a:r>
            <a:endParaRPr lang="en-GB" sz="2000" b="1" dirty="0">
              <a:solidFill>
                <a:srgbClr val="EE6000"/>
              </a:solidFill>
            </a:endParaRPr>
          </a:p>
        </p:txBody>
      </p:sp>
      <p:sp>
        <p:nvSpPr>
          <p:cNvPr id="47" name="TextBox 46">
            <a:extLst>
              <a:ext uri="{FF2B5EF4-FFF2-40B4-BE49-F238E27FC236}">
                <a16:creationId xmlns:a16="http://schemas.microsoft.com/office/drawing/2014/main" id="{D29EF425-D112-4393-AB14-E1EBFF12DE9A}"/>
              </a:ext>
            </a:extLst>
          </p:cNvPr>
          <p:cNvSpPr txBox="1"/>
          <p:nvPr/>
        </p:nvSpPr>
        <p:spPr>
          <a:xfrm>
            <a:off x="180000" y="5582983"/>
            <a:ext cx="2012090" cy="400110"/>
          </a:xfrm>
          <a:prstGeom prst="rect">
            <a:avLst/>
          </a:prstGeom>
          <a:noFill/>
        </p:spPr>
        <p:txBody>
          <a:bodyPr wrap="none" rtlCol="0">
            <a:spAutoFit/>
          </a:bodyPr>
          <a:lstStyle/>
          <a:p>
            <a:pPr algn="r"/>
            <a:r>
              <a:rPr lang="en-GB" sz="2000" b="1" dirty="0" err="1">
                <a:solidFill>
                  <a:schemeClr val="accent5">
                    <a:lumMod val="50000"/>
                  </a:schemeClr>
                </a:solidFill>
              </a:rPr>
              <a:t>elle</a:t>
            </a:r>
            <a:r>
              <a:rPr lang="en-GB" sz="2000" b="1" dirty="0">
                <a:solidFill>
                  <a:schemeClr val="accent5">
                    <a:lumMod val="50000"/>
                  </a:schemeClr>
                </a:solidFill>
              </a:rPr>
              <a:t> </a:t>
            </a:r>
            <a:r>
              <a:rPr lang="en-GB" sz="2000" b="1" dirty="0" err="1">
                <a:solidFill>
                  <a:srgbClr val="E65D00"/>
                </a:solidFill>
              </a:rPr>
              <a:t>com</a:t>
            </a:r>
            <a:r>
              <a:rPr lang="en-GB" sz="2000" b="1" dirty="0" err="1">
                <a:solidFill>
                  <a:schemeClr val="accent5">
                    <a:lumMod val="50000"/>
                  </a:schemeClr>
                </a:solidFill>
              </a:rPr>
              <a:t>prend</a:t>
            </a:r>
            <a:endParaRPr lang="en-GB" sz="2000" b="1" dirty="0">
              <a:solidFill>
                <a:srgbClr val="EE6000"/>
              </a:solidFill>
            </a:endParaRPr>
          </a:p>
        </p:txBody>
      </p:sp>
      <p:sp>
        <p:nvSpPr>
          <p:cNvPr id="48" name="TextBox 47">
            <a:extLst>
              <a:ext uri="{FF2B5EF4-FFF2-40B4-BE49-F238E27FC236}">
                <a16:creationId xmlns:a16="http://schemas.microsoft.com/office/drawing/2014/main" id="{7E04DD8F-62AE-4DD0-9832-EECAEBAC2B2A}"/>
              </a:ext>
            </a:extLst>
          </p:cNvPr>
          <p:cNvSpPr txBox="1"/>
          <p:nvPr/>
        </p:nvSpPr>
        <p:spPr>
          <a:xfrm>
            <a:off x="2249575" y="4197990"/>
            <a:ext cx="4414991" cy="400110"/>
          </a:xfrm>
          <a:prstGeom prst="rect">
            <a:avLst/>
          </a:prstGeom>
          <a:noFill/>
        </p:spPr>
        <p:txBody>
          <a:bodyPr wrap="none" rtlCol="0">
            <a:spAutoFit/>
          </a:bodyPr>
          <a:lstStyle/>
          <a:p>
            <a:r>
              <a:rPr lang="en-GB" sz="2000" i="1" dirty="0">
                <a:solidFill>
                  <a:schemeClr val="accent5">
                    <a:lumMod val="50000"/>
                  </a:schemeClr>
                </a:solidFill>
              </a:rPr>
              <a:t>I understand / I am understanding</a:t>
            </a:r>
            <a:endParaRPr lang="en-GB" sz="2000" i="1" dirty="0">
              <a:solidFill>
                <a:srgbClr val="E65D00"/>
              </a:solidFill>
            </a:endParaRPr>
          </a:p>
        </p:txBody>
      </p:sp>
      <p:sp>
        <p:nvSpPr>
          <p:cNvPr id="49" name="TextBox 48">
            <a:extLst>
              <a:ext uri="{FF2B5EF4-FFF2-40B4-BE49-F238E27FC236}">
                <a16:creationId xmlns:a16="http://schemas.microsoft.com/office/drawing/2014/main" id="{4B0C0504-57A3-4534-BD2D-1C3FBBEB4FA3}"/>
              </a:ext>
            </a:extLst>
          </p:cNvPr>
          <p:cNvSpPr txBox="1"/>
          <p:nvPr/>
        </p:nvSpPr>
        <p:spPr>
          <a:xfrm>
            <a:off x="2251178" y="4659655"/>
            <a:ext cx="5226111" cy="400110"/>
          </a:xfrm>
          <a:prstGeom prst="rect">
            <a:avLst/>
          </a:prstGeom>
          <a:noFill/>
        </p:spPr>
        <p:txBody>
          <a:bodyPr wrap="none" rtlCol="0">
            <a:spAutoFit/>
          </a:bodyPr>
          <a:lstStyle/>
          <a:p>
            <a:r>
              <a:rPr lang="en-GB" sz="2000" i="1" dirty="0">
                <a:solidFill>
                  <a:schemeClr val="accent5">
                    <a:lumMod val="50000"/>
                  </a:schemeClr>
                </a:solidFill>
              </a:rPr>
              <a:t>you understand / you are understanding</a:t>
            </a:r>
            <a:endParaRPr lang="en-GB" sz="2000" i="1" dirty="0">
              <a:solidFill>
                <a:srgbClr val="E65D00"/>
              </a:solidFill>
            </a:endParaRPr>
          </a:p>
        </p:txBody>
      </p:sp>
      <p:sp>
        <p:nvSpPr>
          <p:cNvPr id="50" name="TextBox 49">
            <a:extLst>
              <a:ext uri="{FF2B5EF4-FFF2-40B4-BE49-F238E27FC236}">
                <a16:creationId xmlns:a16="http://schemas.microsoft.com/office/drawing/2014/main" id="{0B486A98-C176-4BEA-8811-485A872DBB50}"/>
              </a:ext>
            </a:extLst>
          </p:cNvPr>
          <p:cNvSpPr txBox="1"/>
          <p:nvPr/>
        </p:nvSpPr>
        <p:spPr>
          <a:xfrm>
            <a:off x="2249575" y="5121320"/>
            <a:ext cx="4782078" cy="400110"/>
          </a:xfrm>
          <a:prstGeom prst="rect">
            <a:avLst/>
          </a:prstGeom>
          <a:noFill/>
        </p:spPr>
        <p:txBody>
          <a:bodyPr wrap="none" rtlCol="0">
            <a:spAutoFit/>
          </a:bodyPr>
          <a:lstStyle/>
          <a:p>
            <a:r>
              <a:rPr lang="en-GB" sz="2000" i="1" dirty="0">
                <a:solidFill>
                  <a:schemeClr val="accent5">
                    <a:lumMod val="50000"/>
                  </a:schemeClr>
                </a:solidFill>
              </a:rPr>
              <a:t>he understands / he is understanding</a:t>
            </a:r>
            <a:endParaRPr lang="en-GB" sz="2000" i="1" dirty="0">
              <a:solidFill>
                <a:srgbClr val="E65D00"/>
              </a:solidFill>
            </a:endParaRPr>
          </a:p>
        </p:txBody>
      </p:sp>
      <p:sp>
        <p:nvSpPr>
          <p:cNvPr id="51" name="TextBox 50">
            <a:extLst>
              <a:ext uri="{FF2B5EF4-FFF2-40B4-BE49-F238E27FC236}">
                <a16:creationId xmlns:a16="http://schemas.microsoft.com/office/drawing/2014/main" id="{9629C1AE-18B6-43DE-ACD7-89C55FB19F71}"/>
              </a:ext>
            </a:extLst>
          </p:cNvPr>
          <p:cNvSpPr txBox="1"/>
          <p:nvPr/>
        </p:nvSpPr>
        <p:spPr>
          <a:xfrm>
            <a:off x="2249575" y="5582984"/>
            <a:ext cx="5080237" cy="400110"/>
          </a:xfrm>
          <a:prstGeom prst="rect">
            <a:avLst/>
          </a:prstGeom>
          <a:noFill/>
        </p:spPr>
        <p:txBody>
          <a:bodyPr wrap="none" rtlCol="0">
            <a:spAutoFit/>
          </a:bodyPr>
          <a:lstStyle/>
          <a:p>
            <a:r>
              <a:rPr lang="en-GB" sz="2000" i="1" dirty="0">
                <a:solidFill>
                  <a:schemeClr val="accent5">
                    <a:lumMod val="50000"/>
                  </a:schemeClr>
                </a:solidFill>
              </a:rPr>
              <a:t>she understands / she </a:t>
            </a:r>
            <a:r>
              <a:rPr lang="en-GB" sz="2000" i="1">
                <a:solidFill>
                  <a:schemeClr val="accent5">
                    <a:lumMod val="50000"/>
                  </a:schemeClr>
                </a:solidFill>
              </a:rPr>
              <a:t>is understanding</a:t>
            </a:r>
            <a:endParaRPr lang="en-GB" sz="2000" i="1" dirty="0">
              <a:solidFill>
                <a:srgbClr val="E65D00"/>
              </a:solidFill>
            </a:endParaRPr>
          </a:p>
        </p:txBody>
      </p:sp>
      <p:sp>
        <p:nvSpPr>
          <p:cNvPr id="52" name="TextBox 51">
            <a:extLst>
              <a:ext uri="{FF2B5EF4-FFF2-40B4-BE49-F238E27FC236}">
                <a16:creationId xmlns:a16="http://schemas.microsoft.com/office/drawing/2014/main" id="{99AA8B91-1B5D-47F9-A34B-BF53DA4ADF14}"/>
              </a:ext>
            </a:extLst>
          </p:cNvPr>
          <p:cNvSpPr txBox="1"/>
          <p:nvPr/>
        </p:nvSpPr>
        <p:spPr>
          <a:xfrm>
            <a:off x="7685175" y="4191442"/>
            <a:ext cx="3999813" cy="1736646"/>
          </a:xfrm>
          <a:prstGeom prst="wedgeRoundRectCallout">
            <a:avLst>
              <a:gd name="adj1" fmla="val -57032"/>
              <a:gd name="adj2" fmla="val 21203"/>
              <a:gd name="adj3" fmla="val 16667"/>
            </a:avLst>
          </a:prstGeom>
          <a:solidFill>
            <a:srgbClr val="115076"/>
          </a:solidFill>
          <a:ln>
            <a:solidFill>
              <a:srgbClr val="E65D00"/>
            </a:solidFill>
          </a:ln>
        </p:spPr>
        <p:txBody>
          <a:bodyPr wrap="square" rtlCol="0">
            <a:spAutoFit/>
          </a:bodyPr>
          <a:lstStyle/>
          <a:p>
            <a:pPr algn="ctr"/>
            <a:r>
              <a:rPr lang="en-GB" sz="2400" dirty="0">
                <a:solidFill>
                  <a:schemeClr val="bg1"/>
                </a:solidFill>
              </a:rPr>
              <a:t>The only difference between these three verbs is the addition of a </a:t>
            </a:r>
            <a:r>
              <a:rPr lang="en-GB" sz="2400" b="1" dirty="0">
                <a:solidFill>
                  <a:schemeClr val="bg1"/>
                </a:solidFill>
              </a:rPr>
              <a:t>prefix</a:t>
            </a:r>
            <a:r>
              <a:rPr lang="en-GB" sz="2400" dirty="0">
                <a:solidFill>
                  <a:schemeClr val="bg1"/>
                </a:solidFill>
              </a:rPr>
              <a:t> (</a:t>
            </a:r>
            <a:r>
              <a:rPr lang="en-GB" sz="2400" b="1" dirty="0">
                <a:solidFill>
                  <a:schemeClr val="bg1"/>
                </a:solidFill>
              </a:rPr>
              <a:t>ap-</a:t>
            </a:r>
            <a:r>
              <a:rPr lang="en-GB" sz="2400" dirty="0">
                <a:solidFill>
                  <a:schemeClr val="bg1"/>
                </a:solidFill>
              </a:rPr>
              <a:t> or </a:t>
            </a:r>
            <a:r>
              <a:rPr lang="en-GB" sz="2400" b="1" dirty="0">
                <a:solidFill>
                  <a:schemeClr val="bg1"/>
                </a:solidFill>
              </a:rPr>
              <a:t>com-</a:t>
            </a:r>
            <a:r>
              <a:rPr lang="en-GB" sz="2400" dirty="0">
                <a:solidFill>
                  <a:schemeClr val="bg1"/>
                </a:solidFill>
              </a:rPr>
              <a:t>).</a:t>
            </a:r>
            <a:endParaRPr lang="en-GB" sz="2400" b="1" dirty="0">
              <a:solidFill>
                <a:schemeClr val="bg1"/>
              </a:solidFill>
            </a:endParaRPr>
          </a:p>
        </p:txBody>
      </p:sp>
    </p:spTree>
    <p:extLst>
      <p:ext uri="{BB962C8B-B14F-4D97-AF65-F5344CB8AC3E}">
        <p14:creationId xmlns:p14="http://schemas.microsoft.com/office/powerpoint/2010/main" val="185433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rPr>
              <a:t> </a:t>
            </a:r>
            <a:r>
              <a:rPr lang="en-US" sz="2400" b="1" dirty="0">
                <a:solidFill>
                  <a:srgbClr val="4472C4">
                    <a:lumMod val="50000"/>
                  </a:srgbClr>
                </a:solidFill>
              </a:rPr>
              <a:t>(</a:t>
            </a:r>
            <a:r>
              <a:rPr lang="en-US" sz="2400" b="1" dirty="0" err="1">
                <a:solidFill>
                  <a:srgbClr val="4472C4">
                    <a:lumMod val="50000"/>
                  </a:srgbClr>
                </a:solidFill>
              </a:rPr>
              <a:t>tu</a:t>
            </a:r>
            <a:r>
              <a:rPr lang="en-US" sz="2400" b="1" dirty="0">
                <a:solidFill>
                  <a:srgbClr val="4472C4">
                    <a:lumMod val="50000"/>
                  </a:srgbClr>
                </a:solidFill>
              </a:rPr>
              <a:t>),</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Speech Bubble: Rectangle with Corners Rounded 1">
            <a:extLst>
              <a:ext uri="{FF2B5EF4-FFF2-40B4-BE49-F238E27FC236}">
                <a16:creationId xmlns:a16="http://schemas.microsoft.com/office/drawing/2014/main" id="{72F09194-6C02-4C3E-8160-C093041D4B24}"/>
              </a:ext>
            </a:extLst>
          </p:cNvPr>
          <p:cNvSpPr/>
          <p:nvPr/>
        </p:nvSpPr>
        <p:spPr>
          <a:xfrm>
            <a:off x="1603622" y="1889673"/>
            <a:ext cx="8640000" cy="3960000"/>
          </a:xfrm>
          <a:prstGeom prst="wedgeRoundRectCallout">
            <a:avLst>
              <a:gd name="adj1" fmla="val -53620"/>
              <a:gd name="adj2" fmla="val -21992"/>
              <a:gd name="adj3" fmla="val 16667"/>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AutoNum type="arabicPeriod"/>
            </a:pPr>
            <a:r>
              <a:rPr lang="fr-FR" sz="2000" dirty="0">
                <a:solidFill>
                  <a:srgbClr val="203864"/>
                </a:solidFill>
              </a:rPr>
              <a:t> En hiver, </a:t>
            </a:r>
            <a:r>
              <a:rPr lang="fr-FR" sz="2000" b="1" dirty="0">
                <a:solidFill>
                  <a:srgbClr val="203864"/>
                </a:solidFill>
              </a:rPr>
              <a:t>tu</a:t>
            </a:r>
            <a:r>
              <a:rPr lang="fr-FR" sz="2000" dirty="0">
                <a:solidFill>
                  <a:srgbClr val="203864"/>
                </a:solidFill>
              </a:rPr>
              <a:t> comprends pourquoi habiter à Nice est sympa.</a:t>
            </a:r>
          </a:p>
          <a:p>
            <a:pPr marL="457200" indent="-457200">
              <a:lnSpc>
                <a:spcPct val="150000"/>
              </a:lnSpc>
              <a:buAutoNum type="arabicPeriod"/>
            </a:pPr>
            <a:r>
              <a:rPr lang="fr-FR" sz="2000" dirty="0">
                <a:solidFill>
                  <a:srgbClr val="203864"/>
                </a:solidFill>
              </a:rPr>
              <a:t> </a:t>
            </a:r>
            <a:r>
              <a:rPr lang="fr-FR" sz="2000" b="1" dirty="0">
                <a:solidFill>
                  <a:srgbClr val="203864"/>
                </a:solidFill>
              </a:rPr>
              <a:t>Il</a:t>
            </a:r>
            <a:r>
              <a:rPr lang="fr-FR" sz="2000" dirty="0">
                <a:solidFill>
                  <a:srgbClr val="203864"/>
                </a:solidFill>
              </a:rPr>
              <a:t> prend le train pour la montagne pendant les vacances.</a:t>
            </a:r>
          </a:p>
          <a:p>
            <a:pPr marL="457200" indent="-457200">
              <a:lnSpc>
                <a:spcPct val="150000"/>
              </a:lnSpc>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prends le déjeuner à la cantine aujourd’hui?</a:t>
            </a:r>
          </a:p>
          <a:p>
            <a:pPr marL="457200" indent="-457200">
              <a:lnSpc>
                <a:spcPct val="150000"/>
              </a:lnSpc>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apprends deux langues en ce moment ?</a:t>
            </a:r>
          </a:p>
          <a:p>
            <a:pPr marL="457200" indent="-457200">
              <a:lnSpc>
                <a:spcPct val="150000"/>
              </a:lnSpc>
              <a:buAutoNum type="arabicPeriod"/>
            </a:pPr>
            <a:r>
              <a:rPr lang="fr-FR" sz="2000" dirty="0">
                <a:solidFill>
                  <a:srgbClr val="203864"/>
                </a:solidFill>
              </a:rPr>
              <a:t> Maintenant </a:t>
            </a:r>
            <a:r>
              <a:rPr lang="fr-FR" sz="2000" b="1" dirty="0">
                <a:solidFill>
                  <a:srgbClr val="203864"/>
                </a:solidFill>
              </a:rPr>
              <a:t>il </a:t>
            </a:r>
            <a:r>
              <a:rPr lang="fr-FR" sz="2000" dirty="0">
                <a:solidFill>
                  <a:srgbClr val="203864"/>
                </a:solidFill>
              </a:rPr>
              <a:t>comprend la musique anglaise à la radio.</a:t>
            </a:r>
          </a:p>
          <a:p>
            <a:pPr marL="457200" indent="-457200">
              <a:lnSpc>
                <a:spcPct val="150000"/>
              </a:lnSpc>
              <a:buAutoNum type="arabicPeriod"/>
            </a:pPr>
            <a:r>
              <a:rPr lang="fr-FR" sz="2000" dirty="0">
                <a:solidFill>
                  <a:srgbClr val="203864"/>
                </a:solidFill>
              </a:rPr>
              <a:t> </a:t>
            </a:r>
            <a:r>
              <a:rPr lang="fr-FR" sz="2000" b="1" dirty="0">
                <a:solidFill>
                  <a:srgbClr val="203864"/>
                </a:solidFill>
              </a:rPr>
              <a:t>Il </a:t>
            </a:r>
            <a:r>
              <a:rPr lang="fr-FR" sz="2000" dirty="0">
                <a:solidFill>
                  <a:srgbClr val="203864"/>
                </a:solidFill>
              </a:rPr>
              <a:t>apprend un nouveau rap chaque mois ?</a:t>
            </a:r>
          </a:p>
          <a:p>
            <a:pPr marL="457200" indent="-457200">
              <a:lnSpc>
                <a:spcPct val="150000"/>
              </a:lnSpc>
              <a:buAutoNum type="arabicPeriod"/>
            </a:pPr>
            <a:r>
              <a:rPr lang="fr-FR" sz="2000" dirty="0">
                <a:solidFill>
                  <a:srgbClr val="203864"/>
                </a:solidFill>
              </a:rPr>
              <a:t> </a:t>
            </a:r>
            <a:r>
              <a:rPr lang="fr-FR" sz="2000" b="1" dirty="0">
                <a:solidFill>
                  <a:srgbClr val="203864"/>
                </a:solidFill>
              </a:rPr>
              <a:t>Il</a:t>
            </a:r>
            <a:r>
              <a:rPr lang="fr-FR" sz="2000" dirty="0">
                <a:solidFill>
                  <a:srgbClr val="203864"/>
                </a:solidFill>
              </a:rPr>
              <a:t> dit que vous êtes en couple maintenant ?</a:t>
            </a:r>
          </a:p>
          <a:p>
            <a:pPr marL="457200" indent="-457200">
              <a:lnSpc>
                <a:spcPct val="150000"/>
              </a:lnSpc>
              <a:buAutoNum type="arabicPeriod"/>
            </a:pPr>
            <a:r>
              <a:rPr lang="fr-FR" sz="2000" dirty="0">
                <a:solidFill>
                  <a:srgbClr val="203864"/>
                </a:solidFill>
              </a:rPr>
              <a:t> </a:t>
            </a:r>
            <a:r>
              <a:rPr lang="fr-FR" sz="2000" b="1" dirty="0">
                <a:solidFill>
                  <a:srgbClr val="203864"/>
                </a:solidFill>
              </a:rPr>
              <a:t>Tu </a:t>
            </a:r>
            <a:r>
              <a:rPr lang="fr-FR" sz="2000" dirty="0">
                <a:solidFill>
                  <a:srgbClr val="203864"/>
                </a:solidFill>
              </a:rPr>
              <a:t>dis des choses intéressantes ce week-end !</a:t>
            </a:r>
          </a:p>
        </p:txBody>
      </p:sp>
      <p:graphicFrame>
        <p:nvGraphicFramePr>
          <p:cNvPr id="3" name="Table 2">
            <a:extLst>
              <a:ext uri="{FF2B5EF4-FFF2-40B4-BE49-F238E27FC236}">
                <a16:creationId xmlns:a16="http://schemas.microsoft.com/office/drawing/2014/main" id="{B029C900-0FE0-4C98-86A6-EC11F6A3287F}"/>
              </a:ext>
            </a:extLst>
          </p:cNvPr>
          <p:cNvGraphicFramePr>
            <a:graphicFrameLocks noGrp="1"/>
          </p:cNvGraphicFramePr>
          <p:nvPr>
            <p:extLst>
              <p:ext uri="{D42A27DB-BD31-4B8C-83A1-F6EECF244321}">
                <p14:modId xmlns:p14="http://schemas.microsoft.com/office/powerpoint/2010/main" val="1290959478"/>
              </p:ext>
            </p:extLst>
          </p:nvPr>
        </p:nvGraphicFramePr>
        <p:xfrm>
          <a:off x="10469920" y="1394673"/>
          <a:ext cx="1440000" cy="4455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528998210"/>
                    </a:ext>
                  </a:extLst>
                </a:gridCol>
                <a:gridCol w="720000">
                  <a:extLst>
                    <a:ext uri="{9D8B030D-6E8A-4147-A177-3AD203B41FA5}">
                      <a16:colId xmlns:a16="http://schemas.microsoft.com/office/drawing/2014/main" val="4033789198"/>
                    </a:ext>
                  </a:extLst>
                </a:gridCol>
              </a:tblGrid>
              <a:tr h="495000">
                <a:tc>
                  <a:txBody>
                    <a:bodyPr/>
                    <a:lstStyle/>
                    <a:p>
                      <a:pPr algn="ctr"/>
                      <a:r>
                        <a:rPr lang="en-GB" sz="2000" dirty="0" err="1">
                          <a:solidFill>
                            <a:srgbClr val="203864"/>
                          </a:solidFill>
                        </a:rPr>
                        <a:t>tu</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en-GB" sz="2000" dirty="0" err="1">
                          <a:solidFill>
                            <a:srgbClr val="203864"/>
                          </a:solidFill>
                        </a:rPr>
                        <a:t>il</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83580227"/>
                  </a:ext>
                </a:extLst>
              </a:tr>
              <a:tr h="495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4280260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37550000"/>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835988406"/>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9029717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569422925"/>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358917091"/>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72539594"/>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04974805"/>
                  </a:ext>
                </a:extLst>
              </a:tr>
            </a:tbl>
          </a:graphicData>
        </a:graphic>
      </p:graphicFrame>
      <p:pic>
        <p:nvPicPr>
          <p:cNvPr id="17" name="Picture 16">
            <a:extLst>
              <a:ext uri="{FF2B5EF4-FFF2-40B4-BE49-F238E27FC236}">
                <a16:creationId xmlns:a16="http://schemas.microsoft.com/office/drawing/2014/main" id="{4FAA554F-E44A-49BA-B8FD-0BFBD02C5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1828337"/>
            <a:ext cx="540000" cy="540000"/>
          </a:xfrm>
          <a:prstGeom prst="rect">
            <a:avLst/>
          </a:prstGeom>
        </p:spPr>
      </p:pic>
      <p:pic>
        <p:nvPicPr>
          <p:cNvPr id="19" name="Picture 18">
            <a:extLst>
              <a:ext uri="{FF2B5EF4-FFF2-40B4-BE49-F238E27FC236}">
                <a16:creationId xmlns:a16="http://schemas.microsoft.com/office/drawing/2014/main" id="{3920E461-A6F5-42BC-ACCC-259E5E9062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1828337"/>
            <a:ext cx="540000" cy="540000"/>
          </a:xfrm>
          <a:prstGeom prst="rect">
            <a:avLst/>
          </a:prstGeom>
        </p:spPr>
      </p:pic>
      <p:pic>
        <p:nvPicPr>
          <p:cNvPr id="21" name="Picture 20">
            <a:extLst>
              <a:ext uri="{FF2B5EF4-FFF2-40B4-BE49-F238E27FC236}">
                <a16:creationId xmlns:a16="http://schemas.microsoft.com/office/drawing/2014/main" id="{B37D1F91-E198-484B-9132-1A2D06FEE5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0" y="1757665"/>
            <a:ext cx="1440000" cy="1440000"/>
          </a:xfrm>
          <a:prstGeom prst="rect">
            <a:avLst/>
          </a:prstGeom>
        </p:spPr>
      </p:pic>
      <p:pic>
        <p:nvPicPr>
          <p:cNvPr id="23" name="Picture 22">
            <a:extLst>
              <a:ext uri="{FF2B5EF4-FFF2-40B4-BE49-F238E27FC236}">
                <a16:creationId xmlns:a16="http://schemas.microsoft.com/office/drawing/2014/main" id="{762553F2-4D0D-4D1A-AE97-812273650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2334826"/>
            <a:ext cx="540000" cy="540000"/>
          </a:xfrm>
          <a:prstGeom prst="rect">
            <a:avLst/>
          </a:prstGeom>
        </p:spPr>
      </p:pic>
      <p:pic>
        <p:nvPicPr>
          <p:cNvPr id="24" name="Picture 23">
            <a:extLst>
              <a:ext uri="{FF2B5EF4-FFF2-40B4-BE49-F238E27FC236}">
                <a16:creationId xmlns:a16="http://schemas.microsoft.com/office/drawing/2014/main" id="{3EEBDAA8-06E4-4350-90BF-FA64FBAB0B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2334826"/>
            <a:ext cx="540000" cy="540000"/>
          </a:xfrm>
          <a:prstGeom prst="rect">
            <a:avLst/>
          </a:prstGeom>
        </p:spPr>
      </p:pic>
      <p:pic>
        <p:nvPicPr>
          <p:cNvPr id="25" name="Picture 24">
            <a:extLst>
              <a:ext uri="{FF2B5EF4-FFF2-40B4-BE49-F238E27FC236}">
                <a16:creationId xmlns:a16="http://schemas.microsoft.com/office/drawing/2014/main" id="{C53CC0E5-409D-42FD-8315-A917E5B0A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2819930"/>
            <a:ext cx="540000" cy="540000"/>
          </a:xfrm>
          <a:prstGeom prst="rect">
            <a:avLst/>
          </a:prstGeom>
        </p:spPr>
      </p:pic>
      <p:pic>
        <p:nvPicPr>
          <p:cNvPr id="26" name="Picture 25">
            <a:extLst>
              <a:ext uri="{FF2B5EF4-FFF2-40B4-BE49-F238E27FC236}">
                <a16:creationId xmlns:a16="http://schemas.microsoft.com/office/drawing/2014/main" id="{F84E4C3C-C1D7-44DA-9204-9840B5D6E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2819930"/>
            <a:ext cx="540000" cy="540000"/>
          </a:xfrm>
          <a:prstGeom prst="rect">
            <a:avLst/>
          </a:prstGeom>
        </p:spPr>
      </p:pic>
      <p:pic>
        <p:nvPicPr>
          <p:cNvPr id="27" name="Picture 26">
            <a:extLst>
              <a:ext uri="{FF2B5EF4-FFF2-40B4-BE49-F238E27FC236}">
                <a16:creationId xmlns:a16="http://schemas.microsoft.com/office/drawing/2014/main" id="{3AB5665C-91C2-47E0-B6F4-38E86504B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3307381"/>
            <a:ext cx="540000" cy="540000"/>
          </a:xfrm>
          <a:prstGeom prst="rect">
            <a:avLst/>
          </a:prstGeom>
        </p:spPr>
      </p:pic>
      <p:pic>
        <p:nvPicPr>
          <p:cNvPr id="28" name="Picture 27">
            <a:extLst>
              <a:ext uri="{FF2B5EF4-FFF2-40B4-BE49-F238E27FC236}">
                <a16:creationId xmlns:a16="http://schemas.microsoft.com/office/drawing/2014/main" id="{7399E54A-6984-42E8-AAD1-D838E8BFF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3307381"/>
            <a:ext cx="540000" cy="540000"/>
          </a:xfrm>
          <a:prstGeom prst="rect">
            <a:avLst/>
          </a:prstGeom>
        </p:spPr>
      </p:pic>
      <p:pic>
        <p:nvPicPr>
          <p:cNvPr id="29" name="Picture 28">
            <a:extLst>
              <a:ext uri="{FF2B5EF4-FFF2-40B4-BE49-F238E27FC236}">
                <a16:creationId xmlns:a16="http://schemas.microsoft.com/office/drawing/2014/main" id="{9E62C0F8-F591-4A3A-ACC1-D8DE2982F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3810414"/>
            <a:ext cx="540000" cy="540000"/>
          </a:xfrm>
          <a:prstGeom prst="rect">
            <a:avLst/>
          </a:prstGeom>
        </p:spPr>
      </p:pic>
      <p:pic>
        <p:nvPicPr>
          <p:cNvPr id="30" name="Picture 29">
            <a:extLst>
              <a:ext uri="{FF2B5EF4-FFF2-40B4-BE49-F238E27FC236}">
                <a16:creationId xmlns:a16="http://schemas.microsoft.com/office/drawing/2014/main" id="{92FBBD3F-7378-45DE-BB21-DC115632D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3810414"/>
            <a:ext cx="540000" cy="540000"/>
          </a:xfrm>
          <a:prstGeom prst="rect">
            <a:avLst/>
          </a:prstGeom>
        </p:spPr>
      </p:pic>
      <p:pic>
        <p:nvPicPr>
          <p:cNvPr id="31" name="Picture 30">
            <a:extLst>
              <a:ext uri="{FF2B5EF4-FFF2-40B4-BE49-F238E27FC236}">
                <a16:creationId xmlns:a16="http://schemas.microsoft.com/office/drawing/2014/main" id="{71F0044A-5E6A-4030-966D-C25F6C698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4310804"/>
            <a:ext cx="540000" cy="540000"/>
          </a:xfrm>
          <a:prstGeom prst="rect">
            <a:avLst/>
          </a:prstGeom>
        </p:spPr>
      </p:pic>
      <p:pic>
        <p:nvPicPr>
          <p:cNvPr id="32" name="Picture 31">
            <a:extLst>
              <a:ext uri="{FF2B5EF4-FFF2-40B4-BE49-F238E27FC236}">
                <a16:creationId xmlns:a16="http://schemas.microsoft.com/office/drawing/2014/main" id="{A51429B9-4510-4A95-9749-6355633D9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4310804"/>
            <a:ext cx="540000" cy="540000"/>
          </a:xfrm>
          <a:prstGeom prst="rect">
            <a:avLst/>
          </a:prstGeom>
        </p:spPr>
      </p:pic>
      <p:pic>
        <p:nvPicPr>
          <p:cNvPr id="33" name="Picture 32">
            <a:extLst>
              <a:ext uri="{FF2B5EF4-FFF2-40B4-BE49-F238E27FC236}">
                <a16:creationId xmlns:a16="http://schemas.microsoft.com/office/drawing/2014/main" id="{846DF850-E340-4CCF-B781-D3C62DA51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4795908"/>
            <a:ext cx="540000" cy="540000"/>
          </a:xfrm>
          <a:prstGeom prst="rect">
            <a:avLst/>
          </a:prstGeom>
        </p:spPr>
      </p:pic>
      <p:pic>
        <p:nvPicPr>
          <p:cNvPr id="34" name="Picture 33">
            <a:extLst>
              <a:ext uri="{FF2B5EF4-FFF2-40B4-BE49-F238E27FC236}">
                <a16:creationId xmlns:a16="http://schemas.microsoft.com/office/drawing/2014/main" id="{1D598F31-21BC-4156-A884-BBD56478A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4795908"/>
            <a:ext cx="540000" cy="540000"/>
          </a:xfrm>
          <a:prstGeom prst="rect">
            <a:avLst/>
          </a:prstGeom>
        </p:spPr>
      </p:pic>
      <p:pic>
        <p:nvPicPr>
          <p:cNvPr id="35" name="Picture 34">
            <a:extLst>
              <a:ext uri="{FF2B5EF4-FFF2-40B4-BE49-F238E27FC236}">
                <a16:creationId xmlns:a16="http://schemas.microsoft.com/office/drawing/2014/main" id="{6A4CC8D1-793C-4CE4-9562-A90C55769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5296556"/>
            <a:ext cx="540000" cy="540000"/>
          </a:xfrm>
          <a:prstGeom prst="rect">
            <a:avLst/>
          </a:prstGeom>
        </p:spPr>
      </p:pic>
      <p:pic>
        <p:nvPicPr>
          <p:cNvPr id="36" name="Picture 35">
            <a:extLst>
              <a:ext uri="{FF2B5EF4-FFF2-40B4-BE49-F238E27FC236}">
                <a16:creationId xmlns:a16="http://schemas.microsoft.com/office/drawing/2014/main" id="{72B2CCF3-0201-480C-8E9F-30E16F468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5296556"/>
            <a:ext cx="540000" cy="540000"/>
          </a:xfrm>
          <a:prstGeom prst="rect">
            <a:avLst/>
          </a:prstGeom>
        </p:spPr>
      </p:pic>
      <p:sp>
        <p:nvSpPr>
          <p:cNvPr id="37" name="Rectangle 36">
            <a:extLst>
              <a:ext uri="{FF2B5EF4-FFF2-40B4-BE49-F238E27FC236}">
                <a16:creationId xmlns:a16="http://schemas.microsoft.com/office/drawing/2014/main" id="{B456D31B-CFF0-4BD4-BAE1-F298EAA2E35C}"/>
              </a:ext>
            </a:extLst>
          </p:cNvPr>
          <p:cNvSpPr/>
          <p:nvPr/>
        </p:nvSpPr>
        <p:spPr>
          <a:xfrm>
            <a:off x="3460375" y="2171212"/>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38" name="Rectangle 37">
            <a:extLst>
              <a:ext uri="{FF2B5EF4-FFF2-40B4-BE49-F238E27FC236}">
                <a16:creationId xmlns:a16="http://schemas.microsoft.com/office/drawing/2014/main" id="{FF621804-4AE9-4494-881D-32C3620B8004}"/>
              </a:ext>
            </a:extLst>
          </p:cNvPr>
          <p:cNvSpPr/>
          <p:nvPr/>
        </p:nvSpPr>
        <p:spPr>
          <a:xfrm>
            <a:off x="2327892" y="2626162"/>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0" name="Rectangle 39">
            <a:extLst>
              <a:ext uri="{FF2B5EF4-FFF2-40B4-BE49-F238E27FC236}">
                <a16:creationId xmlns:a16="http://schemas.microsoft.com/office/drawing/2014/main" id="{92233768-D4BB-4080-90AA-F2A3043C298F}"/>
              </a:ext>
            </a:extLst>
          </p:cNvPr>
          <p:cNvSpPr/>
          <p:nvPr/>
        </p:nvSpPr>
        <p:spPr>
          <a:xfrm>
            <a:off x="2369782" y="3539819"/>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1" name="Rectangle 40">
            <a:extLst>
              <a:ext uri="{FF2B5EF4-FFF2-40B4-BE49-F238E27FC236}">
                <a16:creationId xmlns:a16="http://schemas.microsoft.com/office/drawing/2014/main" id="{B676DE88-0592-4ABD-8405-18A8B620B8C2}"/>
              </a:ext>
            </a:extLst>
          </p:cNvPr>
          <p:cNvSpPr/>
          <p:nvPr/>
        </p:nvSpPr>
        <p:spPr>
          <a:xfrm>
            <a:off x="2369782" y="3103955"/>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2" name="Rectangle 41">
            <a:extLst>
              <a:ext uri="{FF2B5EF4-FFF2-40B4-BE49-F238E27FC236}">
                <a16:creationId xmlns:a16="http://schemas.microsoft.com/office/drawing/2014/main" id="{4E6C594C-13DC-4718-8D4F-FFA2907FAE14}"/>
              </a:ext>
            </a:extLst>
          </p:cNvPr>
          <p:cNvSpPr/>
          <p:nvPr/>
        </p:nvSpPr>
        <p:spPr>
          <a:xfrm>
            <a:off x="3878786" y="4010716"/>
            <a:ext cx="207792" cy="300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3" name="Rectangle 42">
            <a:extLst>
              <a:ext uri="{FF2B5EF4-FFF2-40B4-BE49-F238E27FC236}">
                <a16:creationId xmlns:a16="http://schemas.microsoft.com/office/drawing/2014/main" id="{BBEBA0FE-AA89-4A92-9B87-37366D401123}"/>
              </a:ext>
            </a:extLst>
          </p:cNvPr>
          <p:cNvSpPr/>
          <p:nvPr/>
        </p:nvSpPr>
        <p:spPr>
          <a:xfrm>
            <a:off x="2309963" y="4454471"/>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4" name="Rectangle 43">
            <a:extLst>
              <a:ext uri="{FF2B5EF4-FFF2-40B4-BE49-F238E27FC236}">
                <a16:creationId xmlns:a16="http://schemas.microsoft.com/office/drawing/2014/main" id="{B83A04B4-FD1B-4FBC-B684-38E8DC574392}"/>
              </a:ext>
            </a:extLst>
          </p:cNvPr>
          <p:cNvSpPr/>
          <p:nvPr/>
        </p:nvSpPr>
        <p:spPr>
          <a:xfrm>
            <a:off x="2309963" y="4932264"/>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5" name="Rectangle 44">
            <a:extLst>
              <a:ext uri="{FF2B5EF4-FFF2-40B4-BE49-F238E27FC236}">
                <a16:creationId xmlns:a16="http://schemas.microsoft.com/office/drawing/2014/main" id="{9CEF7980-D513-4B2F-8C76-CB8301EBCC22}"/>
              </a:ext>
            </a:extLst>
          </p:cNvPr>
          <p:cNvSpPr/>
          <p:nvPr/>
        </p:nvSpPr>
        <p:spPr>
          <a:xfrm>
            <a:off x="2369782" y="5382334"/>
            <a:ext cx="304800" cy="252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_</a:t>
            </a:r>
          </a:p>
        </p:txBody>
      </p:sp>
      <p:sp>
        <p:nvSpPr>
          <p:cNvPr id="46" name="Rectangle: Rounded Corners 45">
            <a:extLst>
              <a:ext uri="{FF2B5EF4-FFF2-40B4-BE49-F238E27FC236}">
                <a16:creationId xmlns:a16="http://schemas.microsoft.com/office/drawing/2014/main" id="{D2286A11-00A6-4843-9BDB-7F31DB39143E}"/>
              </a:ext>
            </a:extLst>
          </p:cNvPr>
          <p:cNvSpPr/>
          <p:nvPr/>
        </p:nvSpPr>
        <p:spPr>
          <a:xfrm>
            <a:off x="10469920" y="1889673"/>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3E2E8096-39F1-4A89-93D3-01D87032AC76}"/>
              </a:ext>
            </a:extLst>
          </p:cNvPr>
          <p:cNvSpPr/>
          <p:nvPr/>
        </p:nvSpPr>
        <p:spPr>
          <a:xfrm>
            <a:off x="11194456" y="2382250"/>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7D4144FB-9079-46B3-8354-66331B0AF528}"/>
              </a:ext>
            </a:extLst>
          </p:cNvPr>
          <p:cNvSpPr/>
          <p:nvPr/>
        </p:nvSpPr>
        <p:spPr>
          <a:xfrm>
            <a:off x="10465384" y="2885441"/>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98304826-BC8F-4517-BED5-50BAD3034FDE}"/>
              </a:ext>
            </a:extLst>
          </p:cNvPr>
          <p:cNvSpPr/>
          <p:nvPr/>
        </p:nvSpPr>
        <p:spPr>
          <a:xfrm>
            <a:off x="10474456" y="3383507"/>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146EE639-606A-411C-9619-1851C0DC39DA}"/>
              </a:ext>
            </a:extLst>
          </p:cNvPr>
          <p:cNvSpPr/>
          <p:nvPr/>
        </p:nvSpPr>
        <p:spPr>
          <a:xfrm>
            <a:off x="11181759" y="38590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65669DA-9F89-4075-A428-D9534599086C}"/>
              </a:ext>
            </a:extLst>
          </p:cNvPr>
          <p:cNvSpPr/>
          <p:nvPr/>
        </p:nvSpPr>
        <p:spPr>
          <a:xfrm>
            <a:off x="11193494" y="43723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FE2202C-2FD6-4E57-B1E6-A20F09EE9E9D}"/>
              </a:ext>
            </a:extLst>
          </p:cNvPr>
          <p:cNvSpPr/>
          <p:nvPr/>
        </p:nvSpPr>
        <p:spPr>
          <a:xfrm>
            <a:off x="11191707" y="4856221"/>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C6879CF-EC49-46E2-9D06-B90A86F424F7}"/>
              </a:ext>
            </a:extLst>
          </p:cNvPr>
          <p:cNvSpPr/>
          <p:nvPr/>
        </p:nvSpPr>
        <p:spPr>
          <a:xfrm>
            <a:off x="10476423" y="53413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78B640D-6665-462E-9FA5-D71CD1F1B265}"/>
              </a:ext>
            </a:extLst>
          </p:cNvPr>
          <p:cNvSpPr txBox="1"/>
          <p:nvPr/>
        </p:nvSpPr>
        <p:spPr>
          <a:xfrm>
            <a:off x="1603622" y="5849100"/>
            <a:ext cx="9634022" cy="442674"/>
          </a:xfrm>
          <a:prstGeom prst="wedgeRoundRectCallout">
            <a:avLst>
              <a:gd name="adj1" fmla="val 20170"/>
              <a:gd name="adj2" fmla="val -90352"/>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Translate the sentences into English using the present simple or continuous.</a:t>
            </a:r>
          </a:p>
        </p:txBody>
      </p:sp>
    </p:spTree>
    <p:extLst>
      <p:ext uri="{BB962C8B-B14F-4D97-AF65-F5344CB8AC3E}">
        <p14:creationId xmlns:p14="http://schemas.microsoft.com/office/powerpoint/2010/main" val="11311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17939"/>
            <a:ext cx="10515600" cy="1325563"/>
          </a:xfrm>
        </p:spPr>
        <p:txBody>
          <a:bodyPr>
            <a:noAutofit/>
          </a:bodyPr>
          <a:lstStyle/>
          <a:p>
            <a:pPr algn="ctr"/>
            <a:r>
              <a:rPr lang="en-GB" sz="12000" b="1" dirty="0">
                <a:solidFill>
                  <a:srgbClr val="115076"/>
                </a:solidFill>
                <a:cs typeface="Calibri" panose="020F0502020204030204" pitchFamily="34" charset="0"/>
              </a:rPr>
              <a:t>a</a:t>
            </a:r>
          </a:p>
        </p:txBody>
      </p:sp>
      <p:sp>
        <p:nvSpPr>
          <p:cNvPr id="13" name="Rounded Rectangle 12" descr="rectangle"/>
          <p:cNvSpPr/>
          <p:nvPr/>
        </p:nvSpPr>
        <p:spPr>
          <a:xfrm>
            <a:off x="4646490" y="1433440"/>
            <a:ext cx="2975194" cy="268359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2" descr="frog"/>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98515" y="1787747"/>
            <a:ext cx="871144" cy="1027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1782" y="2766148"/>
            <a:ext cx="327803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nim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7" name="TextBox 6"/>
          <p:cNvSpPr txBox="1"/>
          <p:nvPr/>
        </p:nvSpPr>
        <p:spPr>
          <a:xfrm>
            <a:off x="1212899" y="425991"/>
            <a:ext cx="34120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ç</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pic>
        <p:nvPicPr>
          <p:cNvPr id="22" name="Picture 21" descr="'ok' sig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85518" y="1307624"/>
            <a:ext cx="1826342" cy="1826342"/>
          </a:xfrm>
          <a:prstGeom prst="rect">
            <a:avLst/>
          </a:prstGeom>
        </p:spPr>
      </p:pic>
      <p:sp>
        <p:nvSpPr>
          <p:cNvPr id="6" name="TextBox 5"/>
          <p:cNvSpPr txBox="1"/>
          <p:nvPr/>
        </p:nvSpPr>
        <p:spPr>
          <a:xfrm>
            <a:off x="1064053" y="3579684"/>
            <a:ext cx="31389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8" name="Picture 17" descr="ill child"/>
          <p:cNvPicPr>
            <a:picLocks noChangeAspect="1"/>
          </p:cNvPicPr>
          <p:nvPr/>
        </p:nvPicPr>
        <p:blipFill rotWithShape="1">
          <a:blip r:embed="rId13" cstate="print">
            <a:extLst>
              <a:ext uri="{28A0092B-C50C-407E-A947-70E740481C1C}">
                <a14:useLocalDpi xmlns:a14="http://schemas.microsoft.com/office/drawing/2010/main" val="0"/>
              </a:ext>
            </a:extLst>
          </a:blip>
          <a:srcRect l="17777"/>
          <a:stretch/>
        </p:blipFill>
        <p:spPr>
          <a:xfrm>
            <a:off x="1653047" y="4619027"/>
            <a:ext cx="1587863" cy="1699433"/>
          </a:xfrm>
          <a:prstGeom prst="rect">
            <a:avLst/>
          </a:prstGeom>
        </p:spPr>
      </p:pic>
      <p:sp>
        <p:nvSpPr>
          <p:cNvPr id="2" name="TextBox 1"/>
          <p:cNvSpPr txBox="1"/>
          <p:nvPr/>
        </p:nvSpPr>
        <p:spPr>
          <a:xfrm>
            <a:off x="5265074" y="4098856"/>
            <a:ext cx="15906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t>
            </a:r>
          </a:p>
        </p:txBody>
      </p:sp>
      <p:sp>
        <p:nvSpPr>
          <p:cNvPr id="5" name="TextBox 4"/>
          <p:cNvSpPr txBox="1"/>
          <p:nvPr/>
        </p:nvSpPr>
        <p:spPr>
          <a:xfrm>
            <a:off x="8716787" y="471306"/>
            <a:ext cx="25058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ble</a:t>
            </a:r>
          </a:p>
        </p:txBody>
      </p:sp>
      <p:pic>
        <p:nvPicPr>
          <p:cNvPr id="20" name="Picture 19" descr="tabl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73709" y="1441654"/>
            <a:ext cx="2312548" cy="1927123"/>
          </a:xfrm>
          <a:prstGeom prst="rect">
            <a:avLst/>
          </a:prstGeom>
        </p:spPr>
      </p:pic>
      <p:sp>
        <p:nvSpPr>
          <p:cNvPr id="14" name="TextBox 13"/>
          <p:cNvSpPr txBox="1"/>
          <p:nvPr/>
        </p:nvSpPr>
        <p:spPr>
          <a:xfrm>
            <a:off x="8974010" y="3553559"/>
            <a:ext cx="16037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a:t>
            </a:r>
          </a:p>
        </p:txBody>
      </p:sp>
      <p:pic>
        <p:nvPicPr>
          <p:cNvPr id="19" name="Picture 18" descr="bag"/>
          <p:cNvPicPr>
            <a:picLocks noChangeAspect="1"/>
          </p:cNvPicPr>
          <p:nvPr/>
        </p:nvPicPr>
        <p:blipFill>
          <a:blip r:embed="rId15"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879927" y="4569222"/>
            <a:ext cx="1421990" cy="1541917"/>
          </a:xfrm>
          <a:prstGeom prst="rect">
            <a:avLst/>
          </a:prstGeom>
        </p:spPr>
      </p:pic>
      <p:sp>
        <p:nvSpPr>
          <p:cNvPr id="16" name="Rectangle 15">
            <a:extLst>
              <a:ext uri="{FF2B5EF4-FFF2-40B4-BE49-F238E27FC236}">
                <a16:creationId xmlns:a16="http://schemas.microsoft.com/office/drawing/2014/main" id="{156E54E8-3C42-42DB-A35D-FDC6C8F9EB35}"/>
              </a:ext>
            </a:extLst>
          </p:cNvPr>
          <p:cNvSpPr/>
          <p:nvPr/>
        </p:nvSpPr>
        <p:spPr>
          <a:xfrm>
            <a:off x="5109191" y="5035873"/>
            <a:ext cx="197361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[badly]</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18543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4" name="animal.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5" name="a anima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a ca v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6" name="a ca v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subTnLst>
                                    <p:audio>
                                      <p:cMediaNode>
                                        <p:cTn display="0" masterRel="sameClick">
                                          <p:stCondLst>
                                            <p:cond evt="begin" delay="0">
                                              <p:tn val="31"/>
                                            </p:cond>
                                          </p:stCondLst>
                                          <p:endCondLst>
                                            <p:cond evt="onStopAudio" delay="0">
                                              <p:tgtEl>
                                                <p:sldTgt/>
                                              </p:tgtEl>
                                            </p:cond>
                                          </p:endCondLst>
                                        </p:cTn>
                                        <p:tgtEl>
                                          <p:sndTgt r:embed="rId7" name="a tab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7" name="a tab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subTnLst>
                                    <p:audio>
                                      <p:cMediaNode>
                                        <p:cTn display="0" masterRel="sameClick">
                                          <p:stCondLst>
                                            <p:cond evt="begin" delay="0">
                                              <p:tn val="41"/>
                                            </p:cond>
                                          </p:stCondLst>
                                          <p:endCondLst>
                                            <p:cond evt="onStopAudio" delay="0">
                                              <p:tgtEl>
                                                <p:sldTgt/>
                                              </p:tgtEl>
                                            </p:cond>
                                          </p:endCondLst>
                                        </p:cTn>
                                        <p:tgtEl>
                                          <p:sndTgt r:embed="rId8" name="a mala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subTnLst>
                                    <p:audio>
                                      <p:cMediaNode>
                                        <p:cTn display="0" masterRel="sameClick">
                                          <p:stCondLst>
                                            <p:cond evt="begin" delay="0">
                                              <p:tn val="46"/>
                                            </p:cond>
                                          </p:stCondLst>
                                          <p:endCondLst>
                                            <p:cond evt="onStopAudio" delay="0">
                                              <p:tgtEl>
                                                <p:sldTgt/>
                                              </p:tgtEl>
                                            </p:cond>
                                          </p:endCondLst>
                                        </p:cTn>
                                        <p:tgtEl>
                                          <p:sndTgt r:embed="rId8" name="a mala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subTnLst>
                                    <p:audio>
                                      <p:cMediaNode>
                                        <p:cTn display="0" masterRel="sameClick">
                                          <p:stCondLst>
                                            <p:cond evt="begin" delay="0">
                                              <p:tn val="51"/>
                                            </p:cond>
                                          </p:stCondLst>
                                          <p:endCondLst>
                                            <p:cond evt="onStopAudio" delay="0">
                                              <p:tgtEl>
                                                <p:sldTgt/>
                                              </p:tgtEl>
                                            </p:cond>
                                          </p:endCondLst>
                                        </p:cTn>
                                        <p:tgtEl>
                                          <p:sndTgt r:embed="rId9" name="a mal.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9" name="a mal.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subTnLst>
                                    <p:audio>
                                      <p:cMediaNode>
                                        <p:cTn display="0" masterRel="sameClick">
                                          <p:stCondLst>
                                            <p:cond evt="begin" delay="0">
                                              <p:tn val="61"/>
                                            </p:cond>
                                          </p:stCondLst>
                                          <p:endCondLst>
                                            <p:cond evt="onStopAudio" delay="0">
                                              <p:tgtEl>
                                                <p:sldTgt/>
                                              </p:tgtEl>
                                            </p:cond>
                                          </p:endCondLst>
                                        </p:cTn>
                                        <p:tgtEl>
                                          <p:sndTgt r:embed="rId10" name="a sac.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10" name="a s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3" grpId="0"/>
      <p:bldP spid="7" grpId="0"/>
      <p:bldP spid="6" grpId="0"/>
      <p:bldP spid="2" grpId="0"/>
      <p:bldP spid="5"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Speech Bubble: Rectangle with Corners Rounded 1">
            <a:extLst>
              <a:ext uri="{FF2B5EF4-FFF2-40B4-BE49-F238E27FC236}">
                <a16:creationId xmlns:a16="http://schemas.microsoft.com/office/drawing/2014/main" id="{72F09194-6C02-4C3E-8160-C093041D4B24}"/>
              </a:ext>
            </a:extLst>
          </p:cNvPr>
          <p:cNvSpPr/>
          <p:nvPr/>
        </p:nvSpPr>
        <p:spPr>
          <a:xfrm>
            <a:off x="1603622" y="1889673"/>
            <a:ext cx="8640000" cy="3960000"/>
          </a:xfrm>
          <a:prstGeom prst="wedgeRoundRectCallout">
            <a:avLst>
              <a:gd name="adj1" fmla="val -53620"/>
              <a:gd name="adj2" fmla="val -21992"/>
              <a:gd name="adj3" fmla="val 16667"/>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50000"/>
              </a:lnSpc>
              <a:buAutoNum type="arabicPeriod"/>
            </a:pPr>
            <a:r>
              <a:rPr lang="fr-FR" sz="2000" dirty="0">
                <a:solidFill>
                  <a:srgbClr val="203864"/>
                </a:solidFill>
              </a:rPr>
              <a:t> En hiver, </a:t>
            </a:r>
            <a:r>
              <a:rPr lang="fr-FR" sz="2000" b="1" dirty="0">
                <a:solidFill>
                  <a:srgbClr val="203864"/>
                </a:solidFill>
              </a:rPr>
              <a:t>tu</a:t>
            </a:r>
            <a:r>
              <a:rPr lang="fr-FR" sz="2000" dirty="0">
                <a:solidFill>
                  <a:srgbClr val="203864"/>
                </a:solidFill>
              </a:rPr>
              <a:t> comprends pourquoi habiter à Nice est sympa.</a:t>
            </a:r>
          </a:p>
          <a:p>
            <a:pPr marL="457200" indent="-457200">
              <a:lnSpc>
                <a:spcPct val="150000"/>
              </a:lnSpc>
              <a:buAutoNum type="arabicPeriod"/>
            </a:pPr>
            <a:r>
              <a:rPr lang="fr-FR" sz="2000" dirty="0">
                <a:solidFill>
                  <a:srgbClr val="203864"/>
                </a:solidFill>
              </a:rPr>
              <a:t> </a:t>
            </a:r>
            <a:r>
              <a:rPr lang="fr-FR" sz="2000" b="1" dirty="0">
                <a:solidFill>
                  <a:srgbClr val="203864"/>
                </a:solidFill>
              </a:rPr>
              <a:t>Il</a:t>
            </a:r>
            <a:r>
              <a:rPr lang="fr-FR" sz="2000" dirty="0">
                <a:solidFill>
                  <a:srgbClr val="203864"/>
                </a:solidFill>
              </a:rPr>
              <a:t> prend le train à la montagne pendant les vacances.</a:t>
            </a:r>
          </a:p>
          <a:p>
            <a:pPr marL="457200" indent="-457200">
              <a:lnSpc>
                <a:spcPct val="150000"/>
              </a:lnSpc>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prends douze matières au collège cette année ?</a:t>
            </a:r>
          </a:p>
          <a:p>
            <a:pPr marL="457200" indent="-457200">
              <a:lnSpc>
                <a:spcPct val="150000"/>
              </a:lnSpc>
              <a:buAutoNum type="arabicPeriod"/>
            </a:pPr>
            <a:r>
              <a:rPr lang="fr-FR" sz="2000" dirty="0">
                <a:solidFill>
                  <a:srgbClr val="203864"/>
                </a:solidFill>
              </a:rPr>
              <a:t> </a:t>
            </a:r>
            <a:r>
              <a:rPr lang="fr-FR" sz="2000" b="1" dirty="0">
                <a:solidFill>
                  <a:srgbClr val="203864"/>
                </a:solidFill>
              </a:rPr>
              <a:t>Tu</a:t>
            </a:r>
            <a:r>
              <a:rPr lang="fr-FR" sz="2000" dirty="0">
                <a:solidFill>
                  <a:srgbClr val="203864"/>
                </a:solidFill>
              </a:rPr>
              <a:t> apprends deux langues en ce moment ?</a:t>
            </a:r>
          </a:p>
          <a:p>
            <a:pPr marL="457200" indent="-457200">
              <a:lnSpc>
                <a:spcPct val="150000"/>
              </a:lnSpc>
              <a:buAutoNum type="arabicPeriod"/>
            </a:pPr>
            <a:r>
              <a:rPr lang="fr-FR" sz="2000" dirty="0">
                <a:solidFill>
                  <a:srgbClr val="203864"/>
                </a:solidFill>
              </a:rPr>
              <a:t> Maintenant </a:t>
            </a:r>
            <a:r>
              <a:rPr lang="fr-FR" sz="2000" b="1" dirty="0">
                <a:solidFill>
                  <a:srgbClr val="203864"/>
                </a:solidFill>
              </a:rPr>
              <a:t>il  </a:t>
            </a:r>
            <a:r>
              <a:rPr lang="fr-FR" sz="2000" dirty="0">
                <a:solidFill>
                  <a:srgbClr val="203864"/>
                </a:solidFill>
              </a:rPr>
              <a:t>comprend la musique anglaise à la radio.</a:t>
            </a:r>
          </a:p>
          <a:p>
            <a:pPr marL="457200" indent="-457200">
              <a:lnSpc>
                <a:spcPct val="150000"/>
              </a:lnSpc>
              <a:buAutoNum type="arabicPeriod"/>
            </a:pPr>
            <a:r>
              <a:rPr lang="fr-FR" sz="2000" dirty="0">
                <a:solidFill>
                  <a:srgbClr val="203864"/>
                </a:solidFill>
              </a:rPr>
              <a:t> </a:t>
            </a:r>
            <a:r>
              <a:rPr lang="fr-FR" sz="2000" b="1" dirty="0">
                <a:solidFill>
                  <a:srgbClr val="203864"/>
                </a:solidFill>
              </a:rPr>
              <a:t>Il </a:t>
            </a:r>
            <a:r>
              <a:rPr lang="fr-FR" sz="2000" dirty="0">
                <a:solidFill>
                  <a:srgbClr val="203864"/>
                </a:solidFill>
              </a:rPr>
              <a:t>apprend un nouveau rap chaque mois ?</a:t>
            </a:r>
          </a:p>
          <a:p>
            <a:pPr marL="457200" indent="-457200">
              <a:lnSpc>
                <a:spcPct val="150000"/>
              </a:lnSpc>
              <a:buAutoNum type="arabicPeriod"/>
            </a:pPr>
            <a:r>
              <a:rPr lang="fr-FR" sz="2000" dirty="0">
                <a:solidFill>
                  <a:srgbClr val="203864"/>
                </a:solidFill>
              </a:rPr>
              <a:t> </a:t>
            </a:r>
            <a:r>
              <a:rPr lang="fr-FR" sz="2000" b="1" dirty="0">
                <a:solidFill>
                  <a:srgbClr val="203864"/>
                </a:solidFill>
              </a:rPr>
              <a:t>Il</a:t>
            </a:r>
            <a:r>
              <a:rPr lang="fr-FR" sz="2000" dirty="0">
                <a:solidFill>
                  <a:srgbClr val="203864"/>
                </a:solidFill>
              </a:rPr>
              <a:t> dit que vous êtes en couple maintenant ?</a:t>
            </a:r>
          </a:p>
          <a:p>
            <a:pPr marL="457200" indent="-457200">
              <a:lnSpc>
                <a:spcPct val="150000"/>
              </a:lnSpc>
              <a:buAutoNum type="arabicPeriod"/>
            </a:pPr>
            <a:r>
              <a:rPr lang="fr-FR" sz="2000" dirty="0">
                <a:solidFill>
                  <a:srgbClr val="203864"/>
                </a:solidFill>
              </a:rPr>
              <a:t> </a:t>
            </a:r>
            <a:r>
              <a:rPr lang="fr-FR" sz="2000" b="1" dirty="0">
                <a:solidFill>
                  <a:srgbClr val="203864"/>
                </a:solidFill>
              </a:rPr>
              <a:t>Tu </a:t>
            </a:r>
            <a:r>
              <a:rPr lang="fr-FR" sz="2000" dirty="0">
                <a:solidFill>
                  <a:srgbClr val="203864"/>
                </a:solidFill>
              </a:rPr>
              <a:t>dis des choses intéressantes ce week-end !</a:t>
            </a:r>
          </a:p>
        </p:txBody>
      </p:sp>
      <p:graphicFrame>
        <p:nvGraphicFramePr>
          <p:cNvPr id="3" name="Table 2">
            <a:extLst>
              <a:ext uri="{FF2B5EF4-FFF2-40B4-BE49-F238E27FC236}">
                <a16:creationId xmlns:a16="http://schemas.microsoft.com/office/drawing/2014/main" id="{B029C900-0FE0-4C98-86A6-EC11F6A3287F}"/>
              </a:ext>
            </a:extLst>
          </p:cNvPr>
          <p:cNvGraphicFramePr>
            <a:graphicFrameLocks noGrp="1"/>
          </p:cNvGraphicFramePr>
          <p:nvPr/>
        </p:nvGraphicFramePr>
        <p:xfrm>
          <a:off x="10469920" y="1394673"/>
          <a:ext cx="1440000" cy="4455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1528998210"/>
                    </a:ext>
                  </a:extLst>
                </a:gridCol>
                <a:gridCol w="720000">
                  <a:extLst>
                    <a:ext uri="{9D8B030D-6E8A-4147-A177-3AD203B41FA5}">
                      <a16:colId xmlns:a16="http://schemas.microsoft.com/office/drawing/2014/main" val="4033789198"/>
                    </a:ext>
                  </a:extLst>
                </a:gridCol>
              </a:tblGrid>
              <a:tr h="495000">
                <a:tc>
                  <a:txBody>
                    <a:bodyPr/>
                    <a:lstStyle/>
                    <a:p>
                      <a:pPr algn="ctr"/>
                      <a:r>
                        <a:rPr lang="en-GB" sz="2000" dirty="0" err="1">
                          <a:solidFill>
                            <a:srgbClr val="203864"/>
                          </a:solidFill>
                        </a:rPr>
                        <a:t>tu</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en-GB" sz="2000" dirty="0" err="1">
                          <a:solidFill>
                            <a:srgbClr val="203864"/>
                          </a:solidFill>
                        </a:rPr>
                        <a:t>il</a:t>
                      </a:r>
                      <a:endParaRPr lang="en-GB" sz="2000" dirty="0">
                        <a:solidFill>
                          <a:srgbClr val="203864"/>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83580227"/>
                  </a:ext>
                </a:extLst>
              </a:tr>
              <a:tr h="495000">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44280260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37550000"/>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835988406"/>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090297172"/>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569422925"/>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358917091"/>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72539594"/>
                  </a:ext>
                </a:extLst>
              </a:tr>
              <a:tr h="495000">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04974805"/>
                  </a:ext>
                </a:extLst>
              </a:tr>
            </a:tbl>
          </a:graphicData>
        </a:graphic>
      </p:graphicFrame>
      <p:pic>
        <p:nvPicPr>
          <p:cNvPr id="17" name="Picture 16">
            <a:extLst>
              <a:ext uri="{FF2B5EF4-FFF2-40B4-BE49-F238E27FC236}">
                <a16:creationId xmlns:a16="http://schemas.microsoft.com/office/drawing/2014/main" id="{4FAA554F-E44A-49BA-B8FD-0BFBD02C5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1828337"/>
            <a:ext cx="540000" cy="540000"/>
          </a:xfrm>
          <a:prstGeom prst="rect">
            <a:avLst/>
          </a:prstGeom>
        </p:spPr>
      </p:pic>
      <p:pic>
        <p:nvPicPr>
          <p:cNvPr id="19" name="Picture 18">
            <a:extLst>
              <a:ext uri="{FF2B5EF4-FFF2-40B4-BE49-F238E27FC236}">
                <a16:creationId xmlns:a16="http://schemas.microsoft.com/office/drawing/2014/main" id="{3920E461-A6F5-42BC-ACCC-259E5E9062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1828337"/>
            <a:ext cx="540000" cy="540000"/>
          </a:xfrm>
          <a:prstGeom prst="rect">
            <a:avLst/>
          </a:prstGeom>
        </p:spPr>
      </p:pic>
      <p:pic>
        <p:nvPicPr>
          <p:cNvPr id="21" name="Picture 20">
            <a:extLst>
              <a:ext uri="{FF2B5EF4-FFF2-40B4-BE49-F238E27FC236}">
                <a16:creationId xmlns:a16="http://schemas.microsoft.com/office/drawing/2014/main" id="{B37D1F91-E198-484B-9132-1A2D06FEE5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0" y="1757665"/>
            <a:ext cx="1440000" cy="1440000"/>
          </a:xfrm>
          <a:prstGeom prst="rect">
            <a:avLst/>
          </a:prstGeom>
        </p:spPr>
      </p:pic>
      <p:pic>
        <p:nvPicPr>
          <p:cNvPr id="23" name="Picture 22">
            <a:extLst>
              <a:ext uri="{FF2B5EF4-FFF2-40B4-BE49-F238E27FC236}">
                <a16:creationId xmlns:a16="http://schemas.microsoft.com/office/drawing/2014/main" id="{762553F2-4D0D-4D1A-AE97-8122736502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2334826"/>
            <a:ext cx="540000" cy="540000"/>
          </a:xfrm>
          <a:prstGeom prst="rect">
            <a:avLst/>
          </a:prstGeom>
        </p:spPr>
      </p:pic>
      <p:pic>
        <p:nvPicPr>
          <p:cNvPr id="24" name="Picture 23">
            <a:extLst>
              <a:ext uri="{FF2B5EF4-FFF2-40B4-BE49-F238E27FC236}">
                <a16:creationId xmlns:a16="http://schemas.microsoft.com/office/drawing/2014/main" id="{3EEBDAA8-06E4-4350-90BF-FA64FBAB0B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2334826"/>
            <a:ext cx="540000" cy="540000"/>
          </a:xfrm>
          <a:prstGeom prst="rect">
            <a:avLst/>
          </a:prstGeom>
        </p:spPr>
      </p:pic>
      <p:pic>
        <p:nvPicPr>
          <p:cNvPr id="25" name="Picture 24">
            <a:extLst>
              <a:ext uri="{FF2B5EF4-FFF2-40B4-BE49-F238E27FC236}">
                <a16:creationId xmlns:a16="http://schemas.microsoft.com/office/drawing/2014/main" id="{C53CC0E5-409D-42FD-8315-A917E5B0A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2819930"/>
            <a:ext cx="540000" cy="540000"/>
          </a:xfrm>
          <a:prstGeom prst="rect">
            <a:avLst/>
          </a:prstGeom>
        </p:spPr>
      </p:pic>
      <p:pic>
        <p:nvPicPr>
          <p:cNvPr id="26" name="Picture 25">
            <a:extLst>
              <a:ext uri="{FF2B5EF4-FFF2-40B4-BE49-F238E27FC236}">
                <a16:creationId xmlns:a16="http://schemas.microsoft.com/office/drawing/2014/main" id="{F84E4C3C-C1D7-44DA-9204-9840B5D6E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2819930"/>
            <a:ext cx="540000" cy="540000"/>
          </a:xfrm>
          <a:prstGeom prst="rect">
            <a:avLst/>
          </a:prstGeom>
        </p:spPr>
      </p:pic>
      <p:pic>
        <p:nvPicPr>
          <p:cNvPr id="27" name="Picture 26">
            <a:extLst>
              <a:ext uri="{FF2B5EF4-FFF2-40B4-BE49-F238E27FC236}">
                <a16:creationId xmlns:a16="http://schemas.microsoft.com/office/drawing/2014/main" id="{3AB5665C-91C2-47E0-B6F4-38E86504B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3307381"/>
            <a:ext cx="540000" cy="540000"/>
          </a:xfrm>
          <a:prstGeom prst="rect">
            <a:avLst/>
          </a:prstGeom>
        </p:spPr>
      </p:pic>
      <p:pic>
        <p:nvPicPr>
          <p:cNvPr id="28" name="Picture 27">
            <a:extLst>
              <a:ext uri="{FF2B5EF4-FFF2-40B4-BE49-F238E27FC236}">
                <a16:creationId xmlns:a16="http://schemas.microsoft.com/office/drawing/2014/main" id="{7399E54A-6984-42E8-AAD1-D838E8BFF8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3307381"/>
            <a:ext cx="540000" cy="540000"/>
          </a:xfrm>
          <a:prstGeom prst="rect">
            <a:avLst/>
          </a:prstGeom>
        </p:spPr>
      </p:pic>
      <p:pic>
        <p:nvPicPr>
          <p:cNvPr id="29" name="Picture 28">
            <a:extLst>
              <a:ext uri="{FF2B5EF4-FFF2-40B4-BE49-F238E27FC236}">
                <a16:creationId xmlns:a16="http://schemas.microsoft.com/office/drawing/2014/main" id="{9E62C0F8-F591-4A3A-ACC1-D8DE2982FE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3810414"/>
            <a:ext cx="540000" cy="540000"/>
          </a:xfrm>
          <a:prstGeom prst="rect">
            <a:avLst/>
          </a:prstGeom>
        </p:spPr>
      </p:pic>
      <p:pic>
        <p:nvPicPr>
          <p:cNvPr id="30" name="Picture 29">
            <a:extLst>
              <a:ext uri="{FF2B5EF4-FFF2-40B4-BE49-F238E27FC236}">
                <a16:creationId xmlns:a16="http://schemas.microsoft.com/office/drawing/2014/main" id="{92FBBD3F-7378-45DE-BB21-DC115632D0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3810414"/>
            <a:ext cx="540000" cy="540000"/>
          </a:xfrm>
          <a:prstGeom prst="rect">
            <a:avLst/>
          </a:prstGeom>
        </p:spPr>
      </p:pic>
      <p:pic>
        <p:nvPicPr>
          <p:cNvPr id="31" name="Picture 30">
            <a:extLst>
              <a:ext uri="{FF2B5EF4-FFF2-40B4-BE49-F238E27FC236}">
                <a16:creationId xmlns:a16="http://schemas.microsoft.com/office/drawing/2014/main" id="{71F0044A-5E6A-4030-966D-C25F6C698E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4310804"/>
            <a:ext cx="540000" cy="540000"/>
          </a:xfrm>
          <a:prstGeom prst="rect">
            <a:avLst/>
          </a:prstGeom>
        </p:spPr>
      </p:pic>
      <p:pic>
        <p:nvPicPr>
          <p:cNvPr id="32" name="Picture 31">
            <a:extLst>
              <a:ext uri="{FF2B5EF4-FFF2-40B4-BE49-F238E27FC236}">
                <a16:creationId xmlns:a16="http://schemas.microsoft.com/office/drawing/2014/main" id="{A51429B9-4510-4A95-9749-6355633D99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4310804"/>
            <a:ext cx="540000" cy="540000"/>
          </a:xfrm>
          <a:prstGeom prst="rect">
            <a:avLst/>
          </a:prstGeom>
        </p:spPr>
      </p:pic>
      <p:pic>
        <p:nvPicPr>
          <p:cNvPr id="33" name="Picture 32">
            <a:extLst>
              <a:ext uri="{FF2B5EF4-FFF2-40B4-BE49-F238E27FC236}">
                <a16:creationId xmlns:a16="http://schemas.microsoft.com/office/drawing/2014/main" id="{846DF850-E340-4CCF-B781-D3C62DA515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4795908"/>
            <a:ext cx="540000" cy="540000"/>
          </a:xfrm>
          <a:prstGeom prst="rect">
            <a:avLst/>
          </a:prstGeom>
        </p:spPr>
      </p:pic>
      <p:pic>
        <p:nvPicPr>
          <p:cNvPr id="34" name="Picture 33">
            <a:extLst>
              <a:ext uri="{FF2B5EF4-FFF2-40B4-BE49-F238E27FC236}">
                <a16:creationId xmlns:a16="http://schemas.microsoft.com/office/drawing/2014/main" id="{1D598F31-21BC-4156-A884-BBD56478AD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4795908"/>
            <a:ext cx="540000" cy="540000"/>
          </a:xfrm>
          <a:prstGeom prst="rect">
            <a:avLst/>
          </a:prstGeom>
        </p:spPr>
      </p:pic>
      <p:pic>
        <p:nvPicPr>
          <p:cNvPr id="35" name="Picture 34">
            <a:extLst>
              <a:ext uri="{FF2B5EF4-FFF2-40B4-BE49-F238E27FC236}">
                <a16:creationId xmlns:a16="http://schemas.microsoft.com/office/drawing/2014/main" id="{6A4CC8D1-793C-4CE4-9562-A90C55769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1759" y="5296556"/>
            <a:ext cx="540000" cy="540000"/>
          </a:xfrm>
          <a:prstGeom prst="rect">
            <a:avLst/>
          </a:prstGeom>
        </p:spPr>
      </p:pic>
      <p:pic>
        <p:nvPicPr>
          <p:cNvPr id="36" name="Picture 35">
            <a:extLst>
              <a:ext uri="{FF2B5EF4-FFF2-40B4-BE49-F238E27FC236}">
                <a16:creationId xmlns:a16="http://schemas.microsoft.com/office/drawing/2014/main" id="{72B2CCF3-0201-480C-8E9F-30E16F468B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2847" y="5296556"/>
            <a:ext cx="540000" cy="540000"/>
          </a:xfrm>
          <a:prstGeom prst="rect">
            <a:avLst/>
          </a:prstGeom>
        </p:spPr>
      </p:pic>
      <p:sp>
        <p:nvSpPr>
          <p:cNvPr id="46" name="Rectangle: Rounded Corners 45">
            <a:extLst>
              <a:ext uri="{FF2B5EF4-FFF2-40B4-BE49-F238E27FC236}">
                <a16:creationId xmlns:a16="http://schemas.microsoft.com/office/drawing/2014/main" id="{D2286A11-00A6-4843-9BDB-7F31DB39143E}"/>
              </a:ext>
            </a:extLst>
          </p:cNvPr>
          <p:cNvSpPr/>
          <p:nvPr/>
        </p:nvSpPr>
        <p:spPr>
          <a:xfrm>
            <a:off x="10469920" y="1889673"/>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3E2E8096-39F1-4A89-93D3-01D87032AC76}"/>
              </a:ext>
            </a:extLst>
          </p:cNvPr>
          <p:cNvSpPr/>
          <p:nvPr/>
        </p:nvSpPr>
        <p:spPr>
          <a:xfrm>
            <a:off x="11194456" y="2382250"/>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7D4144FB-9079-46B3-8354-66331B0AF528}"/>
              </a:ext>
            </a:extLst>
          </p:cNvPr>
          <p:cNvSpPr/>
          <p:nvPr/>
        </p:nvSpPr>
        <p:spPr>
          <a:xfrm>
            <a:off x="10465384" y="2885441"/>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98304826-BC8F-4517-BED5-50BAD3034FDE}"/>
              </a:ext>
            </a:extLst>
          </p:cNvPr>
          <p:cNvSpPr/>
          <p:nvPr/>
        </p:nvSpPr>
        <p:spPr>
          <a:xfrm>
            <a:off x="10474456" y="3383507"/>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146EE639-606A-411C-9619-1851C0DC39DA}"/>
              </a:ext>
            </a:extLst>
          </p:cNvPr>
          <p:cNvSpPr/>
          <p:nvPr/>
        </p:nvSpPr>
        <p:spPr>
          <a:xfrm>
            <a:off x="11181759" y="38590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565669DA-9F89-4075-A428-D9534599086C}"/>
              </a:ext>
            </a:extLst>
          </p:cNvPr>
          <p:cNvSpPr/>
          <p:nvPr/>
        </p:nvSpPr>
        <p:spPr>
          <a:xfrm>
            <a:off x="11193494" y="43723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EFE2202C-2FD6-4E57-B1E6-A20F09EE9E9D}"/>
              </a:ext>
            </a:extLst>
          </p:cNvPr>
          <p:cNvSpPr/>
          <p:nvPr/>
        </p:nvSpPr>
        <p:spPr>
          <a:xfrm>
            <a:off x="11191707" y="4856221"/>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CC6879CF-EC49-46E2-9D06-B90A86F424F7}"/>
              </a:ext>
            </a:extLst>
          </p:cNvPr>
          <p:cNvSpPr/>
          <p:nvPr/>
        </p:nvSpPr>
        <p:spPr>
          <a:xfrm>
            <a:off x="10476423" y="5341325"/>
            <a:ext cx="720000" cy="497702"/>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F9B5D55A-D699-4934-858C-C422CBF56918}"/>
              </a:ext>
            </a:extLst>
          </p:cNvPr>
          <p:cNvSpPr txBox="1"/>
          <p:nvPr/>
        </p:nvSpPr>
        <p:spPr>
          <a:xfrm>
            <a:off x="6457245" y="354691"/>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5" name="TextBox 4">
            <a:extLst>
              <a:ext uri="{FF2B5EF4-FFF2-40B4-BE49-F238E27FC236}">
                <a16:creationId xmlns:a16="http://schemas.microsoft.com/office/drawing/2014/main" id="{1C58496A-D316-41AD-99B1-2FAF50D9DF1F}"/>
              </a:ext>
            </a:extLst>
          </p:cNvPr>
          <p:cNvSpPr txBox="1"/>
          <p:nvPr/>
        </p:nvSpPr>
        <p:spPr>
          <a:xfrm>
            <a:off x="2366682" y="2098337"/>
            <a:ext cx="7458635" cy="406903"/>
          </a:xfrm>
          <a:prstGeom prst="rect">
            <a:avLst/>
          </a:prstGeom>
          <a:solidFill>
            <a:schemeClr val="bg1"/>
          </a:solidFill>
        </p:spPr>
        <p:txBody>
          <a:bodyPr wrap="square" rtlCol="0" anchor="ctr">
            <a:spAutoFit/>
          </a:bodyPr>
          <a:lstStyle/>
          <a:p>
            <a:pPr algn="l"/>
            <a:r>
              <a:rPr lang="en-GB" sz="2000" dirty="0">
                <a:solidFill>
                  <a:srgbClr val="E65D00"/>
                </a:solidFill>
              </a:rPr>
              <a:t>In winter, </a:t>
            </a:r>
            <a:r>
              <a:rPr lang="en-GB" sz="2000" b="1" dirty="0">
                <a:solidFill>
                  <a:srgbClr val="E65D00"/>
                </a:solidFill>
              </a:rPr>
              <a:t>you understand </a:t>
            </a:r>
            <a:r>
              <a:rPr lang="en-GB" sz="2000" dirty="0">
                <a:solidFill>
                  <a:srgbClr val="E65D00"/>
                </a:solidFill>
              </a:rPr>
              <a:t>why living in Nice is nice.</a:t>
            </a:r>
          </a:p>
        </p:txBody>
      </p:sp>
      <p:sp>
        <p:nvSpPr>
          <p:cNvPr id="56" name="TextBox 55">
            <a:extLst>
              <a:ext uri="{FF2B5EF4-FFF2-40B4-BE49-F238E27FC236}">
                <a16:creationId xmlns:a16="http://schemas.microsoft.com/office/drawing/2014/main" id="{12EE3397-A05A-4CF1-ACC2-07CDD93B7F59}"/>
              </a:ext>
            </a:extLst>
          </p:cNvPr>
          <p:cNvSpPr txBox="1"/>
          <p:nvPr/>
        </p:nvSpPr>
        <p:spPr>
          <a:xfrm>
            <a:off x="2366682" y="2559480"/>
            <a:ext cx="7458635" cy="406903"/>
          </a:xfrm>
          <a:prstGeom prst="rect">
            <a:avLst/>
          </a:prstGeom>
          <a:solidFill>
            <a:schemeClr val="bg1"/>
          </a:solidFill>
        </p:spPr>
        <p:txBody>
          <a:bodyPr wrap="square" rtlCol="0" anchor="ctr">
            <a:spAutoFit/>
          </a:bodyPr>
          <a:lstStyle/>
          <a:p>
            <a:pPr algn="l"/>
            <a:r>
              <a:rPr lang="en-GB" sz="2000" b="1" dirty="0">
                <a:solidFill>
                  <a:srgbClr val="E65D00"/>
                </a:solidFill>
              </a:rPr>
              <a:t>He takes</a:t>
            </a:r>
            <a:r>
              <a:rPr lang="en-GB" sz="2000" dirty="0">
                <a:solidFill>
                  <a:srgbClr val="E65D00"/>
                </a:solidFill>
              </a:rPr>
              <a:t> the train to the mountains during the holidays.</a:t>
            </a:r>
            <a:endParaRPr lang="en-GB" sz="2000" b="1" dirty="0">
              <a:solidFill>
                <a:srgbClr val="E65D00"/>
              </a:solidFill>
            </a:endParaRPr>
          </a:p>
        </p:txBody>
      </p:sp>
      <p:sp>
        <p:nvSpPr>
          <p:cNvPr id="57" name="TextBox 56">
            <a:extLst>
              <a:ext uri="{FF2B5EF4-FFF2-40B4-BE49-F238E27FC236}">
                <a16:creationId xmlns:a16="http://schemas.microsoft.com/office/drawing/2014/main" id="{E05F8A7E-864F-4A5D-A6E3-D4BCE85277F0}"/>
              </a:ext>
            </a:extLst>
          </p:cNvPr>
          <p:cNvSpPr txBox="1"/>
          <p:nvPr/>
        </p:nvSpPr>
        <p:spPr>
          <a:xfrm>
            <a:off x="2366682" y="3022097"/>
            <a:ext cx="7458635" cy="406903"/>
          </a:xfrm>
          <a:prstGeom prst="rect">
            <a:avLst/>
          </a:prstGeom>
          <a:solidFill>
            <a:schemeClr val="bg1"/>
          </a:solidFill>
        </p:spPr>
        <p:txBody>
          <a:bodyPr wrap="square" rtlCol="0" anchor="ctr">
            <a:spAutoFit/>
          </a:bodyPr>
          <a:lstStyle/>
          <a:p>
            <a:pPr algn="l"/>
            <a:r>
              <a:rPr lang="en-GB" sz="2000" b="1" dirty="0">
                <a:solidFill>
                  <a:srgbClr val="E65D00"/>
                </a:solidFill>
              </a:rPr>
              <a:t>Are you taking</a:t>
            </a:r>
            <a:r>
              <a:rPr lang="en-GB" sz="2000" dirty="0">
                <a:solidFill>
                  <a:srgbClr val="E65D00"/>
                </a:solidFill>
              </a:rPr>
              <a:t> twelve subjects at school this year?</a:t>
            </a:r>
            <a:endParaRPr lang="en-GB" sz="2000" b="1" dirty="0">
              <a:solidFill>
                <a:srgbClr val="E65D00"/>
              </a:solidFill>
            </a:endParaRPr>
          </a:p>
        </p:txBody>
      </p:sp>
      <p:sp>
        <p:nvSpPr>
          <p:cNvPr id="58" name="TextBox 57">
            <a:extLst>
              <a:ext uri="{FF2B5EF4-FFF2-40B4-BE49-F238E27FC236}">
                <a16:creationId xmlns:a16="http://schemas.microsoft.com/office/drawing/2014/main" id="{6A058419-C19C-4DD3-89DF-2924BAE9B680}"/>
              </a:ext>
            </a:extLst>
          </p:cNvPr>
          <p:cNvSpPr txBox="1"/>
          <p:nvPr/>
        </p:nvSpPr>
        <p:spPr>
          <a:xfrm>
            <a:off x="2366681" y="3484715"/>
            <a:ext cx="7458635" cy="406903"/>
          </a:xfrm>
          <a:prstGeom prst="rect">
            <a:avLst/>
          </a:prstGeom>
          <a:solidFill>
            <a:schemeClr val="bg1"/>
          </a:solidFill>
        </p:spPr>
        <p:txBody>
          <a:bodyPr wrap="square" rtlCol="0" anchor="ctr">
            <a:spAutoFit/>
          </a:bodyPr>
          <a:lstStyle/>
          <a:p>
            <a:pPr algn="l"/>
            <a:r>
              <a:rPr lang="en-GB" sz="2000" b="1" dirty="0">
                <a:solidFill>
                  <a:srgbClr val="E65D00"/>
                </a:solidFill>
              </a:rPr>
              <a:t>Are you learning</a:t>
            </a:r>
            <a:r>
              <a:rPr lang="en-GB" sz="2000" dirty="0">
                <a:solidFill>
                  <a:srgbClr val="E65D00"/>
                </a:solidFill>
              </a:rPr>
              <a:t> two languages at the moment?</a:t>
            </a:r>
            <a:endParaRPr lang="en-GB" sz="2000" b="1" dirty="0">
              <a:solidFill>
                <a:srgbClr val="E65D00"/>
              </a:solidFill>
            </a:endParaRPr>
          </a:p>
        </p:txBody>
      </p:sp>
      <p:sp>
        <p:nvSpPr>
          <p:cNvPr id="59" name="TextBox 58">
            <a:extLst>
              <a:ext uri="{FF2B5EF4-FFF2-40B4-BE49-F238E27FC236}">
                <a16:creationId xmlns:a16="http://schemas.microsoft.com/office/drawing/2014/main" id="{9C770DE1-A3B3-485E-9433-A2A244D21401}"/>
              </a:ext>
            </a:extLst>
          </p:cNvPr>
          <p:cNvSpPr txBox="1"/>
          <p:nvPr/>
        </p:nvSpPr>
        <p:spPr>
          <a:xfrm>
            <a:off x="2366681" y="3945858"/>
            <a:ext cx="7458635" cy="406903"/>
          </a:xfrm>
          <a:prstGeom prst="rect">
            <a:avLst/>
          </a:prstGeom>
          <a:solidFill>
            <a:schemeClr val="bg1"/>
          </a:solidFill>
        </p:spPr>
        <p:txBody>
          <a:bodyPr wrap="square" rtlCol="0" anchor="ctr">
            <a:spAutoFit/>
          </a:bodyPr>
          <a:lstStyle/>
          <a:p>
            <a:pPr algn="l"/>
            <a:r>
              <a:rPr lang="en-GB" sz="2000" dirty="0">
                <a:solidFill>
                  <a:srgbClr val="E65D00"/>
                </a:solidFill>
              </a:rPr>
              <a:t>Now </a:t>
            </a:r>
            <a:r>
              <a:rPr lang="en-GB" sz="2000" b="1" dirty="0">
                <a:solidFill>
                  <a:srgbClr val="E65D00"/>
                </a:solidFill>
              </a:rPr>
              <a:t>he understands </a:t>
            </a:r>
            <a:r>
              <a:rPr lang="en-GB" sz="2000" dirty="0">
                <a:solidFill>
                  <a:srgbClr val="E65D00"/>
                </a:solidFill>
              </a:rPr>
              <a:t>English music on the radio. </a:t>
            </a:r>
          </a:p>
        </p:txBody>
      </p:sp>
      <p:sp>
        <p:nvSpPr>
          <p:cNvPr id="60" name="TextBox 59">
            <a:extLst>
              <a:ext uri="{FF2B5EF4-FFF2-40B4-BE49-F238E27FC236}">
                <a16:creationId xmlns:a16="http://schemas.microsoft.com/office/drawing/2014/main" id="{8390587D-C492-4801-B130-5398E08B66CE}"/>
              </a:ext>
            </a:extLst>
          </p:cNvPr>
          <p:cNvSpPr txBox="1"/>
          <p:nvPr/>
        </p:nvSpPr>
        <p:spPr>
          <a:xfrm>
            <a:off x="2366680" y="4404179"/>
            <a:ext cx="7458635" cy="406903"/>
          </a:xfrm>
          <a:prstGeom prst="rect">
            <a:avLst/>
          </a:prstGeom>
          <a:solidFill>
            <a:schemeClr val="bg1"/>
          </a:solidFill>
        </p:spPr>
        <p:txBody>
          <a:bodyPr wrap="square" rtlCol="0" anchor="ctr">
            <a:spAutoFit/>
          </a:bodyPr>
          <a:lstStyle/>
          <a:p>
            <a:pPr algn="l"/>
            <a:r>
              <a:rPr lang="en-GB" sz="2000" b="1" dirty="0">
                <a:solidFill>
                  <a:srgbClr val="E65D00"/>
                </a:solidFill>
              </a:rPr>
              <a:t>Does he learn</a:t>
            </a:r>
            <a:r>
              <a:rPr lang="en-GB" sz="2000" dirty="0">
                <a:solidFill>
                  <a:srgbClr val="E65D00"/>
                </a:solidFill>
              </a:rPr>
              <a:t> a new rap every month?</a:t>
            </a:r>
            <a:endParaRPr lang="en-GB" sz="2000" b="1" dirty="0">
              <a:solidFill>
                <a:srgbClr val="E65D00"/>
              </a:solidFill>
            </a:endParaRPr>
          </a:p>
        </p:txBody>
      </p:sp>
      <p:sp>
        <p:nvSpPr>
          <p:cNvPr id="61" name="TextBox 60">
            <a:extLst>
              <a:ext uri="{FF2B5EF4-FFF2-40B4-BE49-F238E27FC236}">
                <a16:creationId xmlns:a16="http://schemas.microsoft.com/office/drawing/2014/main" id="{75D277BE-5A0A-41A2-85DD-D02DC6C2F1EA}"/>
              </a:ext>
            </a:extLst>
          </p:cNvPr>
          <p:cNvSpPr txBox="1"/>
          <p:nvPr/>
        </p:nvSpPr>
        <p:spPr>
          <a:xfrm>
            <a:off x="2366679" y="4865322"/>
            <a:ext cx="7458635" cy="406903"/>
          </a:xfrm>
          <a:prstGeom prst="rect">
            <a:avLst/>
          </a:prstGeom>
          <a:solidFill>
            <a:schemeClr val="bg1"/>
          </a:solidFill>
        </p:spPr>
        <p:txBody>
          <a:bodyPr wrap="square" rtlCol="0" anchor="ctr">
            <a:spAutoFit/>
          </a:bodyPr>
          <a:lstStyle/>
          <a:p>
            <a:r>
              <a:rPr lang="en-GB" sz="2000" b="1" dirty="0">
                <a:solidFill>
                  <a:srgbClr val="E65D00"/>
                </a:solidFill>
              </a:rPr>
              <a:t>Does he say / Is he saying</a:t>
            </a:r>
            <a:r>
              <a:rPr lang="en-GB" sz="2000" dirty="0">
                <a:solidFill>
                  <a:srgbClr val="E65D00"/>
                </a:solidFill>
              </a:rPr>
              <a:t> that you’re a couple now?</a:t>
            </a:r>
            <a:endParaRPr lang="en-GB" sz="2000" b="1" dirty="0">
              <a:solidFill>
                <a:srgbClr val="E65D00"/>
              </a:solidFill>
            </a:endParaRPr>
          </a:p>
        </p:txBody>
      </p:sp>
      <p:sp>
        <p:nvSpPr>
          <p:cNvPr id="62" name="TextBox 61">
            <a:extLst>
              <a:ext uri="{FF2B5EF4-FFF2-40B4-BE49-F238E27FC236}">
                <a16:creationId xmlns:a16="http://schemas.microsoft.com/office/drawing/2014/main" id="{66DBC13C-2C11-411A-90E8-42CBEC2B3FF3}"/>
              </a:ext>
            </a:extLst>
          </p:cNvPr>
          <p:cNvSpPr txBox="1"/>
          <p:nvPr/>
        </p:nvSpPr>
        <p:spPr>
          <a:xfrm>
            <a:off x="2366678" y="5312542"/>
            <a:ext cx="7458635" cy="406903"/>
          </a:xfrm>
          <a:prstGeom prst="rect">
            <a:avLst/>
          </a:prstGeom>
          <a:solidFill>
            <a:schemeClr val="bg1"/>
          </a:solidFill>
        </p:spPr>
        <p:txBody>
          <a:bodyPr wrap="square" rtlCol="0" anchor="ctr">
            <a:spAutoFit/>
          </a:bodyPr>
          <a:lstStyle/>
          <a:p>
            <a:pPr algn="l"/>
            <a:r>
              <a:rPr lang="en-GB" sz="2000" b="1" dirty="0">
                <a:solidFill>
                  <a:srgbClr val="E65D00"/>
                </a:solidFill>
              </a:rPr>
              <a:t>You are saying</a:t>
            </a:r>
            <a:r>
              <a:rPr lang="en-GB" sz="2000" dirty="0">
                <a:solidFill>
                  <a:srgbClr val="E65D00"/>
                </a:solidFill>
              </a:rPr>
              <a:t> some interesting things this weekend!</a:t>
            </a:r>
            <a:endParaRPr lang="en-GB" sz="2000" b="1" dirty="0">
              <a:solidFill>
                <a:srgbClr val="E65D00"/>
              </a:solidFill>
            </a:endParaRPr>
          </a:p>
        </p:txBody>
      </p:sp>
      <p:sp>
        <p:nvSpPr>
          <p:cNvPr id="54" name="TextBox 53">
            <a:extLst>
              <a:ext uri="{FF2B5EF4-FFF2-40B4-BE49-F238E27FC236}">
                <a16:creationId xmlns:a16="http://schemas.microsoft.com/office/drawing/2014/main" id="{678B640D-6665-462E-9FA5-D71CD1F1B265}"/>
              </a:ext>
            </a:extLst>
          </p:cNvPr>
          <p:cNvSpPr txBox="1"/>
          <p:nvPr/>
        </p:nvSpPr>
        <p:spPr>
          <a:xfrm>
            <a:off x="1603622" y="5849100"/>
            <a:ext cx="9634022" cy="442674"/>
          </a:xfrm>
          <a:prstGeom prst="wedgeRoundRectCallout">
            <a:avLst>
              <a:gd name="adj1" fmla="val 21342"/>
              <a:gd name="adj2" fmla="val -90352"/>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Translate the sentences into English using the present simple or continuous.</a:t>
            </a:r>
          </a:p>
        </p:txBody>
      </p:sp>
      <p:sp>
        <p:nvSpPr>
          <p:cNvPr id="64" name="TextBox 63">
            <a:extLst>
              <a:ext uri="{FF2B5EF4-FFF2-40B4-BE49-F238E27FC236}">
                <a16:creationId xmlns:a16="http://schemas.microsoft.com/office/drawing/2014/main" id="{A35CB1F8-22EC-4AE0-93EF-5226AC1AFB05}"/>
              </a:ext>
            </a:extLst>
          </p:cNvPr>
          <p:cNvSpPr txBox="1"/>
          <p:nvPr/>
        </p:nvSpPr>
        <p:spPr>
          <a:xfrm>
            <a:off x="9635318" y="4078966"/>
            <a:ext cx="2283674" cy="1464231"/>
          </a:xfrm>
          <a:prstGeom prst="wedgeRoundRectCallout">
            <a:avLst>
              <a:gd name="adj1" fmla="val -57955"/>
              <a:gd name="adj2" fmla="val 21075"/>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a:t>
            </a:r>
            <a:r>
              <a:rPr lang="en-GB" sz="2000" b="1" dirty="0">
                <a:solidFill>
                  <a:schemeClr val="bg1"/>
                </a:solidFill>
              </a:rPr>
              <a:t>Now</a:t>
            </a:r>
            <a:r>
              <a:rPr lang="en-GB" sz="2000" dirty="0">
                <a:solidFill>
                  <a:schemeClr val="bg1"/>
                </a:solidFill>
              </a:rPr>
              <a:t>’ can be used with the present simple or continuous.</a:t>
            </a:r>
          </a:p>
        </p:txBody>
      </p:sp>
      <p:sp>
        <p:nvSpPr>
          <p:cNvPr id="65" name="TextBox 64">
            <a:extLst>
              <a:ext uri="{FF2B5EF4-FFF2-40B4-BE49-F238E27FC236}">
                <a16:creationId xmlns:a16="http://schemas.microsoft.com/office/drawing/2014/main" id="{C75F7AFD-F089-4958-BC5D-8D599C3FDEEF}"/>
              </a:ext>
            </a:extLst>
          </p:cNvPr>
          <p:cNvSpPr txBox="1"/>
          <p:nvPr/>
        </p:nvSpPr>
        <p:spPr>
          <a:xfrm>
            <a:off x="180000" y="1296000"/>
            <a:ext cx="11198087" cy="461665"/>
          </a:xfrm>
          <a:prstGeom prst="rect">
            <a:avLst/>
          </a:prstGeom>
          <a:noFill/>
        </p:spPr>
        <p:txBody>
          <a:bodyPr wrap="square" rtlCol="0">
            <a:spAutoFit/>
          </a:bodyPr>
          <a:lstStyle/>
          <a:p>
            <a:pPr lvl="0">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Océane</a:t>
            </a:r>
            <a:r>
              <a:rPr lang="en-US" sz="2400" dirty="0">
                <a:solidFill>
                  <a:srgbClr val="4472C4">
                    <a:lumMod val="50000"/>
                  </a:srgbClr>
                </a:solidFill>
              </a:rPr>
              <a:t> </a:t>
            </a:r>
            <a:r>
              <a:rPr lang="en-US" sz="2400" b="1" dirty="0">
                <a:solidFill>
                  <a:srgbClr val="4472C4">
                    <a:lumMod val="50000"/>
                  </a:srgbClr>
                </a:solidFill>
              </a:rPr>
              <a:t>(</a:t>
            </a:r>
            <a:r>
              <a:rPr lang="en-US" sz="2400" b="1" dirty="0" err="1">
                <a:solidFill>
                  <a:srgbClr val="4472C4">
                    <a:lumMod val="50000"/>
                  </a:srgbClr>
                </a:solidFill>
              </a:rPr>
              <a:t>tu</a:t>
            </a:r>
            <a:r>
              <a:rPr lang="en-US" sz="2400" b="1" dirty="0">
                <a:solidFill>
                  <a:srgbClr val="4472C4">
                    <a:lumMod val="50000"/>
                  </a:srgbClr>
                </a:solidFill>
              </a:rPr>
              <a:t>),</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Amir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4984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6" grpId="0" animBg="1"/>
      <p:bldP spid="57" grpId="0" animBg="1"/>
      <p:bldP spid="58" grpId="0" animBg="1"/>
      <p:bldP spid="59" grpId="0" animBg="1"/>
      <p:bldP spid="60" grpId="0" animBg="1"/>
      <p:bldP spid="61" grpId="0" animBg="1"/>
      <p:bldP spid="62" grpId="0" animBg="1"/>
      <p:bldP spid="6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What is an adjective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72992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adjective is a word that gives more information about a noun.</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r>
              <a:rPr lang="en-US" sz="2400" dirty="0">
                <a:solidFill>
                  <a:srgbClr val="4472C4">
                    <a:lumMod val="50000"/>
                  </a:srgbClr>
                </a:solidFill>
                <a:latin typeface="Century Gothic" panose="020F0302020204030204"/>
              </a:rPr>
              <a:t>adjectives usually come </a:t>
            </a:r>
            <a:r>
              <a:rPr lang="en-US" sz="2400" b="1" dirty="0">
                <a:solidFill>
                  <a:srgbClr val="E65D00"/>
                </a:solidFill>
                <a:latin typeface="Century Gothic" panose="020F0302020204030204"/>
              </a:rPr>
              <a:t>after</a:t>
            </a:r>
            <a:r>
              <a:rPr lang="en-US" sz="2400"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the noun </a:t>
            </a:r>
            <a:r>
              <a:rPr lang="en-US" sz="2400" dirty="0">
                <a:solidFill>
                  <a:srgbClr val="4472C4">
                    <a:lumMod val="50000"/>
                  </a:srgbClr>
                </a:solidFill>
                <a:latin typeface="Century Gothic" panose="020F0302020204030204"/>
              </a:rPr>
              <a:t>– but there are a few exceptions!</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400" dirty="0">
                <a:solidFill>
                  <a:srgbClr val="4472C4">
                    <a:lumMod val="50000"/>
                  </a:srgbClr>
                </a:solidFill>
                <a:latin typeface="Century Gothic" panose="020F0302020204030204"/>
              </a:rPr>
              <a:t>Which adjectives do you know in French?</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1369D8B-E4E9-4B49-B304-D292B199A4B3}"/>
              </a:ext>
            </a:extLst>
          </p:cNvPr>
          <p:cNvSpPr/>
          <p:nvPr/>
        </p:nvSpPr>
        <p:spPr>
          <a:xfrm>
            <a:off x="180000"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after the noun</a:t>
            </a:r>
          </a:p>
          <a:p>
            <a:pPr algn="ctr">
              <a:lnSpc>
                <a:spcPct val="150000"/>
              </a:lnSpc>
            </a:pPr>
            <a:r>
              <a:rPr lang="en-GB" sz="2400" b="1" dirty="0" err="1">
                <a:solidFill>
                  <a:srgbClr val="203864"/>
                </a:solidFill>
              </a:rPr>
              <a:t>sympa</a:t>
            </a:r>
            <a:endParaRPr lang="en-GB" sz="2400" b="1" dirty="0">
              <a:solidFill>
                <a:srgbClr val="203864"/>
              </a:solidFill>
            </a:endParaRPr>
          </a:p>
          <a:p>
            <a:pPr algn="ctr">
              <a:lnSpc>
                <a:spcPct val="150000"/>
              </a:lnSpc>
            </a:pPr>
            <a:r>
              <a:rPr lang="en-GB" sz="2400" b="1" dirty="0" err="1">
                <a:solidFill>
                  <a:srgbClr val="203864"/>
                </a:solidFill>
              </a:rPr>
              <a:t>intéressant</a:t>
            </a:r>
            <a:r>
              <a:rPr lang="en-GB" sz="2400" b="1" dirty="0">
                <a:solidFill>
                  <a:srgbClr val="203864"/>
                </a:solidFill>
              </a:rPr>
              <a:t>(e)</a:t>
            </a:r>
          </a:p>
          <a:p>
            <a:pPr algn="ctr">
              <a:lnSpc>
                <a:spcPct val="150000"/>
              </a:lnSpc>
            </a:pPr>
            <a:r>
              <a:rPr lang="en-GB" sz="2400" b="1" dirty="0">
                <a:solidFill>
                  <a:srgbClr val="203864"/>
                </a:solidFill>
              </a:rPr>
              <a:t>blanc / blanche</a:t>
            </a:r>
          </a:p>
          <a:p>
            <a:pPr algn="ctr">
              <a:lnSpc>
                <a:spcPct val="150000"/>
              </a:lnSpc>
            </a:pPr>
            <a:r>
              <a:rPr lang="en-GB" sz="2400" b="1" dirty="0" err="1">
                <a:solidFill>
                  <a:srgbClr val="203864"/>
                </a:solidFill>
              </a:rPr>
              <a:t>heureux</a:t>
            </a:r>
            <a:r>
              <a:rPr lang="en-GB" sz="2400" b="1" dirty="0">
                <a:solidFill>
                  <a:srgbClr val="203864"/>
                </a:solidFill>
              </a:rPr>
              <a:t> / </a:t>
            </a:r>
            <a:r>
              <a:rPr lang="en-GB" sz="2400" b="1" dirty="0" err="1">
                <a:solidFill>
                  <a:srgbClr val="203864"/>
                </a:solidFill>
              </a:rPr>
              <a:t>heureuse</a:t>
            </a: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203864"/>
              </a:solidFill>
            </a:endParaRPr>
          </a:p>
          <a:p>
            <a:pPr algn="ctr">
              <a:lnSpc>
                <a:spcPct val="150000"/>
              </a:lnSpc>
            </a:pPr>
            <a:endParaRPr lang="en-GB" sz="2400" b="1" dirty="0">
              <a:solidFill>
                <a:srgbClr val="E65D00"/>
              </a:solidFill>
            </a:endParaRPr>
          </a:p>
          <a:p>
            <a:pPr algn="ctr">
              <a:lnSpc>
                <a:spcPct val="150000"/>
              </a:lnSpc>
            </a:pPr>
            <a:endParaRPr lang="en-GB" sz="2400" b="1" dirty="0">
              <a:solidFill>
                <a:srgbClr val="E65D00"/>
              </a:solidFill>
            </a:endParaRPr>
          </a:p>
        </p:txBody>
      </p:sp>
      <p:sp>
        <p:nvSpPr>
          <p:cNvPr id="14" name="Rectangle 13">
            <a:extLst>
              <a:ext uri="{FF2B5EF4-FFF2-40B4-BE49-F238E27FC236}">
                <a16:creationId xmlns:a16="http://schemas.microsoft.com/office/drawing/2014/main" id="{F37DB1A2-D86F-47DD-8A20-4978660C008C}"/>
              </a:ext>
            </a:extLst>
          </p:cNvPr>
          <p:cNvSpPr/>
          <p:nvPr/>
        </p:nvSpPr>
        <p:spPr>
          <a:xfrm>
            <a:off x="4298566"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before the noun</a:t>
            </a:r>
          </a:p>
          <a:p>
            <a:pPr algn="ctr">
              <a:lnSpc>
                <a:spcPct val="150000"/>
              </a:lnSpc>
            </a:pPr>
            <a:r>
              <a:rPr lang="en-GB" sz="2400" b="1" dirty="0">
                <a:solidFill>
                  <a:srgbClr val="203864"/>
                </a:solidFill>
              </a:rPr>
              <a:t>beau / belle</a:t>
            </a:r>
          </a:p>
          <a:p>
            <a:pPr algn="ctr">
              <a:lnSpc>
                <a:spcPct val="150000"/>
              </a:lnSpc>
            </a:pPr>
            <a:r>
              <a:rPr lang="en-GB" sz="2400" b="1" dirty="0" err="1">
                <a:solidFill>
                  <a:srgbClr val="203864"/>
                </a:solidFill>
              </a:rPr>
              <a:t>jeune</a:t>
            </a:r>
            <a:endParaRPr lang="en-GB" sz="2400" b="1" dirty="0">
              <a:solidFill>
                <a:srgbClr val="203864"/>
              </a:solidFill>
            </a:endParaRPr>
          </a:p>
          <a:p>
            <a:pPr algn="ctr">
              <a:lnSpc>
                <a:spcPct val="150000"/>
              </a:lnSpc>
            </a:pPr>
            <a:r>
              <a:rPr lang="en-GB" sz="2400" b="1" dirty="0">
                <a:solidFill>
                  <a:srgbClr val="203864"/>
                </a:solidFill>
              </a:rPr>
              <a:t>bon / bonne</a:t>
            </a:r>
          </a:p>
          <a:p>
            <a:pPr algn="ctr">
              <a:lnSpc>
                <a:spcPct val="150000"/>
              </a:lnSpc>
            </a:pPr>
            <a:r>
              <a:rPr lang="en-GB" sz="2400" b="1" dirty="0">
                <a:solidFill>
                  <a:srgbClr val="203864"/>
                </a:solidFill>
              </a:rPr>
              <a:t>grand(e)</a:t>
            </a:r>
          </a:p>
        </p:txBody>
      </p:sp>
      <p:sp>
        <p:nvSpPr>
          <p:cNvPr id="15" name="Rectangle 14">
            <a:extLst>
              <a:ext uri="{FF2B5EF4-FFF2-40B4-BE49-F238E27FC236}">
                <a16:creationId xmlns:a16="http://schemas.microsoft.com/office/drawing/2014/main" id="{5BE3E1CC-B92A-49F9-8F0C-C7B2E789B571}"/>
              </a:ext>
            </a:extLst>
          </p:cNvPr>
          <p:cNvSpPr/>
          <p:nvPr/>
        </p:nvSpPr>
        <p:spPr>
          <a:xfrm>
            <a:off x="8417132" y="3234992"/>
            <a:ext cx="3600000" cy="288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en-GB" sz="2400" b="1" dirty="0">
                <a:solidFill>
                  <a:srgbClr val="E65D00"/>
                </a:solidFill>
              </a:rPr>
              <a:t>Remember!</a:t>
            </a:r>
          </a:p>
          <a:p>
            <a:pPr>
              <a:lnSpc>
                <a:spcPct val="150000"/>
              </a:lnSpc>
            </a:pPr>
            <a:r>
              <a:rPr lang="en-GB" sz="2400" b="1" dirty="0">
                <a:solidFill>
                  <a:srgbClr val="E65D00"/>
                </a:solidFill>
              </a:rPr>
              <a:t>B</a:t>
            </a:r>
            <a:r>
              <a:rPr lang="en-GB" sz="2400" b="1" dirty="0">
                <a:solidFill>
                  <a:srgbClr val="203864"/>
                </a:solidFill>
              </a:rPr>
              <a:t>EAUTY</a:t>
            </a:r>
          </a:p>
          <a:p>
            <a:pPr>
              <a:lnSpc>
                <a:spcPct val="150000"/>
              </a:lnSpc>
            </a:pPr>
            <a:r>
              <a:rPr lang="en-GB" sz="2400" b="1" dirty="0">
                <a:solidFill>
                  <a:srgbClr val="E65D00"/>
                </a:solidFill>
              </a:rPr>
              <a:t>A</a:t>
            </a:r>
            <a:r>
              <a:rPr lang="en-GB" sz="2400" b="1" dirty="0">
                <a:solidFill>
                  <a:srgbClr val="203864"/>
                </a:solidFill>
              </a:rPr>
              <a:t>GE</a:t>
            </a:r>
          </a:p>
          <a:p>
            <a:pPr>
              <a:lnSpc>
                <a:spcPct val="150000"/>
              </a:lnSpc>
            </a:pPr>
            <a:r>
              <a:rPr lang="en-GB" sz="2400" b="1" dirty="0">
                <a:solidFill>
                  <a:srgbClr val="E65D00"/>
                </a:solidFill>
              </a:rPr>
              <a:t>G</a:t>
            </a:r>
            <a:r>
              <a:rPr lang="en-GB" sz="2400" b="1" dirty="0">
                <a:solidFill>
                  <a:srgbClr val="203864"/>
                </a:solidFill>
              </a:rPr>
              <a:t>OODNESS</a:t>
            </a:r>
          </a:p>
          <a:p>
            <a:pPr>
              <a:lnSpc>
                <a:spcPct val="150000"/>
              </a:lnSpc>
            </a:pPr>
            <a:r>
              <a:rPr lang="en-GB" sz="2400" b="1" dirty="0">
                <a:solidFill>
                  <a:srgbClr val="E65D00"/>
                </a:solidFill>
              </a:rPr>
              <a:t>S</a:t>
            </a:r>
            <a:r>
              <a:rPr lang="en-GB" sz="2400" b="1" dirty="0">
                <a:solidFill>
                  <a:srgbClr val="203864"/>
                </a:solidFill>
              </a:rPr>
              <a:t>IZE</a:t>
            </a:r>
          </a:p>
        </p:txBody>
      </p:sp>
      <p:cxnSp>
        <p:nvCxnSpPr>
          <p:cNvPr id="3" name="Straight Arrow Connector 2">
            <a:extLst>
              <a:ext uri="{FF2B5EF4-FFF2-40B4-BE49-F238E27FC236}">
                <a16:creationId xmlns:a16="http://schemas.microsoft.com/office/drawing/2014/main" id="{425818D7-8E60-43C5-95C3-6B567B5C1FC1}"/>
              </a:ext>
            </a:extLst>
          </p:cNvPr>
          <p:cNvCxnSpPr/>
          <p:nvPr/>
        </p:nvCxnSpPr>
        <p:spPr>
          <a:xfrm flipH="1">
            <a:off x="7898566" y="4141694"/>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EA5820-CD28-4D27-AA76-D1DE3F75303F}"/>
              </a:ext>
            </a:extLst>
          </p:cNvPr>
          <p:cNvCxnSpPr/>
          <p:nvPr/>
        </p:nvCxnSpPr>
        <p:spPr>
          <a:xfrm flipH="1">
            <a:off x="7898566" y="4670612"/>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4729ADC-B58F-4FA0-B74A-AA2C4B72496B}"/>
              </a:ext>
            </a:extLst>
          </p:cNvPr>
          <p:cNvCxnSpPr/>
          <p:nvPr/>
        </p:nvCxnSpPr>
        <p:spPr>
          <a:xfrm flipH="1">
            <a:off x="7898566" y="5244353"/>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E253FA-6F8F-4A5C-88FB-D64B2946C44B}"/>
              </a:ext>
            </a:extLst>
          </p:cNvPr>
          <p:cNvCxnSpPr/>
          <p:nvPr/>
        </p:nvCxnSpPr>
        <p:spPr>
          <a:xfrm flipH="1">
            <a:off x="7898566" y="5764307"/>
            <a:ext cx="518566" cy="0"/>
          </a:xfrm>
          <a:prstGeom prst="straightConnector1">
            <a:avLst/>
          </a:prstGeom>
          <a:ln w="76200">
            <a:solidFill>
              <a:srgbClr val="E65D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Plastic bag Shopping Bags &amp; Trolleys Clip art - shopping bag png ...">
            <a:extLst>
              <a:ext uri="{FF2B5EF4-FFF2-40B4-BE49-F238E27FC236}">
                <a16:creationId xmlns:a16="http://schemas.microsoft.com/office/drawing/2014/main" id="{69F8883A-08BE-4012-9719-5B27010E2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69921" y="4782186"/>
            <a:ext cx="1440000" cy="1158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79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5">
                                            <p:txEl>
                                              <p:pRg st="1" end="1"/>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5">
                                            <p:txEl>
                                              <p:pRg st="3" end="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xEl>
                                              <p:pRg st="4" end="4"/>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3600" b="1" dirty="0" err="1">
                <a:solidFill>
                  <a:schemeClr val="bg1"/>
                </a:solidFill>
              </a:rPr>
              <a:t>Trouve</a:t>
            </a:r>
            <a:r>
              <a:rPr lang="en-GB" sz="3600" b="1" dirty="0">
                <a:solidFill>
                  <a:schemeClr val="bg1"/>
                </a:solidFill>
              </a:rPr>
              <a:t> le contraire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3" name="Table 4">
            <a:extLst>
              <a:ext uri="{FF2B5EF4-FFF2-40B4-BE49-F238E27FC236}">
                <a16:creationId xmlns:a16="http://schemas.microsoft.com/office/drawing/2014/main" id="{80FB9912-42FA-404A-9836-DD0F1BF97E9B}"/>
              </a:ext>
            </a:extLst>
          </p:cNvPr>
          <p:cNvGraphicFramePr>
            <a:graphicFrameLocks noGrp="1"/>
          </p:cNvGraphicFramePr>
          <p:nvPr>
            <p:extLst>
              <p:ext uri="{D42A27DB-BD31-4B8C-83A1-F6EECF244321}">
                <p14:modId xmlns:p14="http://schemas.microsoft.com/office/powerpoint/2010/main" val="3023042675"/>
              </p:ext>
            </p:extLst>
          </p:nvPr>
        </p:nvGraphicFramePr>
        <p:xfrm>
          <a:off x="385008"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0" dirty="0">
                          <a:solidFill>
                            <a:srgbClr val="115076"/>
                          </a:solidFill>
                        </a:rPr>
                        <a:t>1. moderne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nouveau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jeune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5" name="Table 4">
            <a:extLst>
              <a:ext uri="{FF2B5EF4-FFF2-40B4-BE49-F238E27FC236}">
                <a16:creationId xmlns:a16="http://schemas.microsoft.com/office/drawing/2014/main" id="{87DCD9D1-B0B7-4052-8FF2-3331D5FF4E81}"/>
              </a:ext>
            </a:extLst>
          </p:cNvPr>
          <p:cNvGraphicFramePr>
            <a:graphicFrameLocks noGrp="1"/>
          </p:cNvGraphicFramePr>
          <p:nvPr>
            <p:extLst>
              <p:ext uri="{D42A27DB-BD31-4B8C-83A1-F6EECF244321}">
                <p14:modId xmlns:p14="http://schemas.microsoft.com/office/powerpoint/2010/main" val="906699357"/>
              </p:ext>
            </p:extLst>
          </p:nvPr>
        </p:nvGraphicFramePr>
        <p:xfrm>
          <a:off x="385008"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115076"/>
                          </a:solidFill>
                        </a:rPr>
                        <a:t>2. sympa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drôle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méchant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amusant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prudent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2" name="Table 4">
            <a:extLst>
              <a:ext uri="{FF2B5EF4-FFF2-40B4-BE49-F238E27FC236}">
                <a16:creationId xmlns:a16="http://schemas.microsoft.com/office/drawing/2014/main" id="{50E27FF9-3140-4B0C-8D6E-6A43FA5B1ACC}"/>
              </a:ext>
            </a:extLst>
          </p:cNvPr>
          <p:cNvGraphicFramePr>
            <a:graphicFrameLocks noGrp="1"/>
          </p:cNvGraphicFramePr>
          <p:nvPr>
            <p:extLst>
              <p:ext uri="{D42A27DB-BD31-4B8C-83A1-F6EECF244321}">
                <p14:modId xmlns:p14="http://schemas.microsoft.com/office/powerpoint/2010/main" val="215977424"/>
              </p:ext>
            </p:extLst>
          </p:nvPr>
        </p:nvGraphicFramePr>
        <p:xfrm>
          <a:off x="385008"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115076"/>
                          </a:solidFill>
                        </a:rPr>
                        <a:t>3. premier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bon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haut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dernier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prochain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17" name="Rectangle: Rounded Corners 16">
            <a:extLst>
              <a:ext uri="{FF2B5EF4-FFF2-40B4-BE49-F238E27FC236}">
                <a16:creationId xmlns:a16="http://schemas.microsoft.com/office/drawing/2014/main" id="{7287F209-A9AB-40F5-9890-DDE0D21BD022}"/>
              </a:ext>
            </a:extLst>
          </p:cNvPr>
          <p:cNvSpPr/>
          <p:nvPr/>
        </p:nvSpPr>
        <p:spPr>
          <a:xfrm>
            <a:off x="2545008" y="2487264"/>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8" name="Rectangle: Rounded Corners 17">
            <a:extLst>
              <a:ext uri="{FF2B5EF4-FFF2-40B4-BE49-F238E27FC236}">
                <a16:creationId xmlns:a16="http://schemas.microsoft.com/office/drawing/2014/main" id="{44C66B27-893C-4226-AD8B-F17552DA5BE6}"/>
              </a:ext>
            </a:extLst>
          </p:cNvPr>
          <p:cNvSpPr/>
          <p:nvPr/>
        </p:nvSpPr>
        <p:spPr>
          <a:xfrm>
            <a:off x="2545008" y="3332485"/>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19" name="Rectangle: Rounded Corners 18">
            <a:extLst>
              <a:ext uri="{FF2B5EF4-FFF2-40B4-BE49-F238E27FC236}">
                <a16:creationId xmlns:a16="http://schemas.microsoft.com/office/drawing/2014/main" id="{5DC2E69E-58ED-4425-A52A-1FBD4C244CE1}"/>
              </a:ext>
            </a:extLst>
          </p:cNvPr>
          <p:cNvSpPr/>
          <p:nvPr/>
        </p:nvSpPr>
        <p:spPr>
          <a:xfrm>
            <a:off x="2564060" y="5455286"/>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graphicFrame>
        <p:nvGraphicFramePr>
          <p:cNvPr id="13" name="Table 4">
            <a:extLst>
              <a:ext uri="{FF2B5EF4-FFF2-40B4-BE49-F238E27FC236}">
                <a16:creationId xmlns:a16="http://schemas.microsoft.com/office/drawing/2014/main" id="{01CC5F19-2049-4373-9B2C-53E7FAA85A9A}"/>
              </a:ext>
            </a:extLst>
          </p:cNvPr>
          <p:cNvGraphicFramePr>
            <a:graphicFrameLocks noGrp="1"/>
          </p:cNvGraphicFramePr>
          <p:nvPr>
            <p:extLst>
              <p:ext uri="{D42A27DB-BD31-4B8C-83A1-F6EECF244321}">
                <p14:modId xmlns:p14="http://schemas.microsoft.com/office/powerpoint/2010/main" val="279825659"/>
              </p:ext>
            </p:extLst>
          </p:nvPr>
        </p:nvGraphicFramePr>
        <p:xfrm>
          <a:off x="5052504" y="120463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95172">
                <a:tc rowSpan="4">
                  <a:txBody>
                    <a:bodyPr/>
                    <a:lstStyle/>
                    <a:p>
                      <a:pPr algn="ctr"/>
                      <a:r>
                        <a:rPr lang="fr-FR" sz="2200" b="0" dirty="0">
                          <a:solidFill>
                            <a:srgbClr val="115076"/>
                          </a:solidFill>
                        </a:rPr>
                        <a:t>4. droit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gauche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faux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général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95172">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beau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5" name="Table 14">
            <a:extLst>
              <a:ext uri="{FF2B5EF4-FFF2-40B4-BE49-F238E27FC236}">
                <a16:creationId xmlns:a16="http://schemas.microsoft.com/office/drawing/2014/main" id="{F63318AD-8651-4E45-8870-3476AA498E69}"/>
              </a:ext>
            </a:extLst>
          </p:cNvPr>
          <p:cNvGraphicFramePr>
            <a:graphicFrameLocks noGrp="1"/>
          </p:cNvGraphicFramePr>
          <p:nvPr>
            <p:extLst>
              <p:ext uri="{D42A27DB-BD31-4B8C-83A1-F6EECF244321}">
                <p14:modId xmlns:p14="http://schemas.microsoft.com/office/powerpoint/2010/main" val="3894864282"/>
              </p:ext>
            </p:extLst>
          </p:nvPr>
        </p:nvGraphicFramePr>
        <p:xfrm>
          <a:off x="5052504" y="2919264"/>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115076"/>
                          </a:solidFill>
                        </a:rPr>
                        <a:t>5. triste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naturel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préféré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heureux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intéressant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16" name="Table 4">
            <a:extLst>
              <a:ext uri="{FF2B5EF4-FFF2-40B4-BE49-F238E27FC236}">
                <a16:creationId xmlns:a16="http://schemas.microsoft.com/office/drawing/2014/main" id="{57623A3C-6F55-46D9-B692-5CC4977F2255}"/>
              </a:ext>
            </a:extLst>
          </p:cNvPr>
          <p:cNvGraphicFramePr>
            <a:graphicFrameLocks noGrp="1"/>
          </p:cNvGraphicFramePr>
          <p:nvPr>
            <p:extLst>
              <p:ext uri="{D42A27DB-BD31-4B8C-83A1-F6EECF244321}">
                <p14:modId xmlns:p14="http://schemas.microsoft.com/office/powerpoint/2010/main" val="3549228950"/>
              </p:ext>
            </p:extLst>
          </p:nvPr>
        </p:nvGraphicFramePr>
        <p:xfrm>
          <a:off x="5052504" y="4625410"/>
          <a:ext cx="432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gridCol w="2160000">
                  <a:extLst>
                    <a:ext uri="{9D8B030D-6E8A-4147-A177-3AD203B41FA5}">
                      <a16:colId xmlns:a16="http://schemas.microsoft.com/office/drawing/2014/main" val="1734342587"/>
                    </a:ext>
                  </a:extLst>
                </a:gridCol>
              </a:tblGrid>
              <a:tr h="370840">
                <a:tc rowSpan="4">
                  <a:txBody>
                    <a:bodyPr/>
                    <a:lstStyle/>
                    <a:p>
                      <a:pPr algn="ctr"/>
                      <a:r>
                        <a:rPr lang="fr-FR" sz="2200" b="0" dirty="0">
                          <a:solidFill>
                            <a:srgbClr val="115076"/>
                          </a:solidFill>
                        </a:rPr>
                        <a:t>6. difficile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a) différent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b) vieille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c) ouvert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vMerge="1">
                  <a:txBody>
                    <a:bodyPr/>
                    <a:lstStyle/>
                    <a:p>
                      <a:pPr algn="ctr"/>
                      <a:endParaRPr lang="fr-FR" sz="24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2200" b="0" dirty="0">
                          <a:solidFill>
                            <a:srgbClr val="115076"/>
                          </a:solidFill>
                        </a:rPr>
                        <a:t>d) facile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graphicFrame>
        <p:nvGraphicFramePr>
          <p:cNvPr id="2" name="Table 4">
            <a:extLst>
              <a:ext uri="{FF2B5EF4-FFF2-40B4-BE49-F238E27FC236}">
                <a16:creationId xmlns:a16="http://schemas.microsoft.com/office/drawing/2014/main" id="{91C25672-05C3-47EB-B9D7-C451F3C555EF}"/>
              </a:ext>
            </a:extLst>
          </p:cNvPr>
          <p:cNvGraphicFramePr>
            <a:graphicFrameLocks noGrp="1"/>
          </p:cNvGraphicFramePr>
          <p:nvPr>
            <p:extLst>
              <p:ext uri="{D42A27DB-BD31-4B8C-83A1-F6EECF244321}">
                <p14:modId xmlns:p14="http://schemas.microsoft.com/office/powerpoint/2010/main" val="2506652535"/>
              </p:ext>
            </p:extLst>
          </p:nvPr>
        </p:nvGraphicFramePr>
        <p:xfrm>
          <a:off x="9700948" y="1975282"/>
          <a:ext cx="2160000" cy="1580688"/>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2646796528"/>
                    </a:ext>
                  </a:extLst>
                </a:gridCol>
              </a:tblGrid>
              <a:tr h="1580688">
                <a:tc>
                  <a:txBody>
                    <a:bodyPr/>
                    <a:lstStyle/>
                    <a:p>
                      <a:pPr algn="ctr"/>
                      <a:r>
                        <a:rPr lang="fr-FR" sz="2200" b="0" dirty="0">
                          <a:solidFill>
                            <a:srgbClr val="115076"/>
                          </a:solidFill>
                        </a:rPr>
                        <a:t>7. petit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bl>
          </a:graphicData>
        </a:graphic>
      </p:graphicFrame>
      <p:graphicFrame>
        <p:nvGraphicFramePr>
          <p:cNvPr id="6" name="Table 5">
            <a:extLst>
              <a:ext uri="{FF2B5EF4-FFF2-40B4-BE49-F238E27FC236}">
                <a16:creationId xmlns:a16="http://schemas.microsoft.com/office/drawing/2014/main" id="{829D588E-16CF-40F8-B04D-73E5AA15BCC5}"/>
              </a:ext>
            </a:extLst>
          </p:cNvPr>
          <p:cNvGraphicFramePr>
            <a:graphicFrameLocks noGrp="1"/>
          </p:cNvGraphicFramePr>
          <p:nvPr>
            <p:extLst>
              <p:ext uri="{D42A27DB-BD31-4B8C-83A1-F6EECF244321}">
                <p14:modId xmlns:p14="http://schemas.microsoft.com/office/powerpoint/2010/main" val="378743431"/>
              </p:ext>
            </p:extLst>
          </p:nvPr>
        </p:nvGraphicFramePr>
        <p:xfrm>
          <a:off x="9700948" y="3555970"/>
          <a:ext cx="2160000" cy="170688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734342587"/>
                    </a:ext>
                  </a:extLst>
                </a:gridCol>
              </a:tblGrid>
              <a:tr h="370840">
                <a:tc>
                  <a:txBody>
                    <a:bodyPr/>
                    <a:lstStyle/>
                    <a:p>
                      <a:pPr algn="l"/>
                      <a:r>
                        <a:rPr lang="fr-FR" sz="2200" b="0" dirty="0">
                          <a:solidFill>
                            <a:srgbClr val="115076"/>
                          </a:solidFill>
                        </a:rPr>
                        <a:t>a) jeune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0280076"/>
                  </a:ext>
                </a:extLst>
              </a:tr>
              <a:tr h="370840">
                <a:tc>
                  <a:txBody>
                    <a:bodyPr/>
                    <a:lstStyle/>
                    <a:p>
                      <a:pPr algn="l"/>
                      <a:r>
                        <a:rPr lang="fr-FR" sz="2200" b="0" dirty="0">
                          <a:solidFill>
                            <a:srgbClr val="115076"/>
                          </a:solidFill>
                        </a:rPr>
                        <a:t>b) grand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0410266"/>
                  </a:ext>
                </a:extLst>
              </a:tr>
              <a:tr h="370840">
                <a:tc>
                  <a:txBody>
                    <a:bodyPr/>
                    <a:lstStyle/>
                    <a:p>
                      <a:pPr algn="l"/>
                      <a:r>
                        <a:rPr lang="fr-FR" sz="2200" b="0" dirty="0">
                          <a:solidFill>
                            <a:srgbClr val="115076"/>
                          </a:solidFill>
                        </a:rPr>
                        <a:t>c)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891101"/>
                  </a:ext>
                </a:extLst>
              </a:tr>
              <a:tr h="370840">
                <a:tc>
                  <a:txBody>
                    <a:bodyPr/>
                    <a:lstStyle/>
                    <a:p>
                      <a:pPr algn="l"/>
                      <a:r>
                        <a:rPr lang="fr-FR" sz="2200" b="0" dirty="0">
                          <a:solidFill>
                            <a:srgbClr val="115076"/>
                          </a:solidFill>
                        </a:rPr>
                        <a:t>d) 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455103"/>
                  </a:ext>
                </a:extLst>
              </a:tr>
            </a:tbl>
          </a:graphicData>
        </a:graphic>
      </p:graphicFrame>
      <p:sp>
        <p:nvSpPr>
          <p:cNvPr id="27" name="Rectangle: Rounded Corners 26">
            <a:extLst>
              <a:ext uri="{FF2B5EF4-FFF2-40B4-BE49-F238E27FC236}">
                <a16:creationId xmlns:a16="http://schemas.microsoft.com/office/drawing/2014/main" id="{B43437BF-AABF-4C06-AEB0-CED551A1BAE9}"/>
              </a:ext>
            </a:extLst>
          </p:cNvPr>
          <p:cNvSpPr/>
          <p:nvPr/>
        </p:nvSpPr>
        <p:spPr>
          <a:xfrm>
            <a:off x="7212504" y="1213118"/>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8" name="Rectangle: Rounded Corners 27">
            <a:extLst>
              <a:ext uri="{FF2B5EF4-FFF2-40B4-BE49-F238E27FC236}">
                <a16:creationId xmlns:a16="http://schemas.microsoft.com/office/drawing/2014/main" id="{099C4EE4-E92A-41F1-9E97-4E53E525DB5D}"/>
              </a:ext>
            </a:extLst>
          </p:cNvPr>
          <p:cNvSpPr/>
          <p:nvPr/>
        </p:nvSpPr>
        <p:spPr>
          <a:xfrm>
            <a:off x="7212504" y="3761093"/>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29" name="Rectangle: Rounded Corners 28">
            <a:extLst>
              <a:ext uri="{FF2B5EF4-FFF2-40B4-BE49-F238E27FC236}">
                <a16:creationId xmlns:a16="http://schemas.microsoft.com/office/drawing/2014/main" id="{24F19C63-933A-4068-AE81-BB10D9189BCE}"/>
              </a:ext>
            </a:extLst>
          </p:cNvPr>
          <p:cNvSpPr/>
          <p:nvPr/>
        </p:nvSpPr>
        <p:spPr>
          <a:xfrm>
            <a:off x="7212504" y="5887286"/>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
        <p:nvSpPr>
          <p:cNvPr id="30" name="Rectangle: Rounded Corners 29">
            <a:extLst>
              <a:ext uri="{FF2B5EF4-FFF2-40B4-BE49-F238E27FC236}">
                <a16:creationId xmlns:a16="http://schemas.microsoft.com/office/drawing/2014/main" id="{1A4EDCBD-813D-429E-BDD8-7F89FB75AD97}"/>
              </a:ext>
            </a:extLst>
          </p:cNvPr>
          <p:cNvSpPr/>
          <p:nvPr/>
        </p:nvSpPr>
        <p:spPr>
          <a:xfrm>
            <a:off x="9700948" y="3977410"/>
            <a:ext cx="2160000" cy="432000"/>
          </a:xfrm>
          <a:prstGeom prst="roundRect">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p>
        </p:txBody>
      </p:sp>
    </p:spTree>
    <p:extLst>
      <p:ext uri="{BB962C8B-B14F-4D97-AF65-F5344CB8AC3E}">
        <p14:creationId xmlns:p14="http://schemas.microsoft.com/office/powerpoint/2010/main" val="14703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7" grpId="0" animBg="1"/>
      <p:bldP spid="28" grpId="0" animBg="1"/>
      <p:bldP spid="29" grpId="0" animBg="1"/>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Adjective agreement</a:t>
            </a:r>
          </a:p>
        </p:txBody>
      </p:sp>
      <p:sp>
        <p:nvSpPr>
          <p:cNvPr id="6" name="TextBox 5">
            <a:extLst>
              <a:ext uri="{FF2B5EF4-FFF2-40B4-BE49-F238E27FC236}">
                <a16:creationId xmlns:a16="http://schemas.microsoft.com/office/drawing/2014/main" id="{F3E11188-B433-5A4A-A669-78C0EE9B8445}"/>
              </a:ext>
            </a:extLst>
          </p:cNvPr>
          <p:cNvSpPr txBox="1"/>
          <p:nvPr/>
        </p:nvSpPr>
        <p:spPr>
          <a:xfrm>
            <a:off x="124177" y="1289776"/>
            <a:ext cx="1219200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French adjectives agree with the </a:t>
            </a:r>
            <a:r>
              <a:rPr lang="en-US" sz="2200" b="1" dirty="0">
                <a:solidFill>
                  <a:srgbClr val="4472C4">
                    <a:lumMod val="50000"/>
                  </a:srgbClr>
                </a:solidFill>
                <a:latin typeface="Century Gothic" panose="020F0302020204030204"/>
              </a:rPr>
              <a:t>gender</a:t>
            </a:r>
            <a:r>
              <a:rPr lang="en-US" sz="2200" dirty="0">
                <a:solidFill>
                  <a:srgbClr val="4472C4">
                    <a:lumMod val="50000"/>
                  </a:srgbClr>
                </a:solidFill>
                <a:latin typeface="Century Gothic" panose="020F0302020204030204"/>
              </a:rPr>
              <a:t> and </a:t>
            </a:r>
            <a:r>
              <a:rPr lang="en-US" sz="2200" b="1" dirty="0">
                <a:solidFill>
                  <a:srgbClr val="4472C4">
                    <a:lumMod val="50000"/>
                  </a:srgbClr>
                </a:solidFill>
                <a:latin typeface="Century Gothic" panose="020F0302020204030204"/>
              </a:rPr>
              <a:t>number</a:t>
            </a:r>
            <a:r>
              <a:rPr lang="en-US" sz="2200" dirty="0">
                <a:solidFill>
                  <a:srgbClr val="4472C4">
                    <a:lumMod val="50000"/>
                  </a:srgbClr>
                </a:solidFill>
                <a:latin typeface="Century Gothic" panose="020F0302020204030204"/>
              </a:rPr>
              <a:t> of the noun they describe.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E65D00"/>
                </a:solidFill>
                <a:latin typeface="Century Gothic" panose="020F0302020204030204"/>
              </a:rPr>
              <a:t>Regular adjectives </a:t>
            </a:r>
            <a:r>
              <a:rPr lang="en-US" sz="2200" dirty="0">
                <a:solidFill>
                  <a:srgbClr val="4472C4">
                    <a:lumMod val="50000"/>
                  </a:srgbClr>
                </a:solidFill>
                <a:latin typeface="Century Gothic" panose="020F0302020204030204"/>
              </a:rPr>
              <a:t>add </a:t>
            </a:r>
            <a:r>
              <a:rPr lang="en-US" sz="2200" b="1" dirty="0">
                <a:solidFill>
                  <a:srgbClr val="E65D00"/>
                </a:solidFill>
                <a:latin typeface="Century Gothic" panose="020F0302020204030204"/>
              </a:rPr>
              <a:t>–e</a:t>
            </a:r>
            <a:r>
              <a:rPr lang="en-US" sz="2200" dirty="0">
                <a:solidFill>
                  <a:srgbClr val="E65D00"/>
                </a:solidFill>
                <a:latin typeface="Century Gothic" panose="020F0302020204030204"/>
              </a:rPr>
              <a:t> </a:t>
            </a:r>
            <a:r>
              <a:rPr lang="en-US" sz="2200" dirty="0">
                <a:solidFill>
                  <a:srgbClr val="4472C4">
                    <a:lumMod val="50000"/>
                  </a:srgbClr>
                </a:solidFill>
                <a:latin typeface="Century Gothic" panose="020F0302020204030204"/>
              </a:rPr>
              <a:t>to make the feminine form, and </a:t>
            </a:r>
            <a:r>
              <a:rPr lang="en-US" sz="2200" b="1" dirty="0">
                <a:solidFill>
                  <a:srgbClr val="E65D00"/>
                </a:solidFill>
                <a:latin typeface="Century Gothic" panose="020F0302020204030204"/>
              </a:rPr>
              <a:t>–s</a:t>
            </a:r>
            <a:r>
              <a:rPr lang="en-US" sz="2200" dirty="0">
                <a:solidFill>
                  <a:srgbClr val="E65D00"/>
                </a:solidFill>
                <a:latin typeface="Century Gothic" panose="020F0302020204030204"/>
              </a:rPr>
              <a:t> </a:t>
            </a:r>
            <a:r>
              <a:rPr lang="en-US" sz="2200" dirty="0">
                <a:solidFill>
                  <a:srgbClr val="4472C4">
                    <a:lumMod val="50000"/>
                  </a:srgbClr>
                </a:solidFill>
                <a:latin typeface="Century Gothic" panose="020F0302020204030204"/>
              </a:rPr>
              <a:t>to make the plural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	Il </a:t>
            </a:r>
            <a:r>
              <a:rPr lang="en-US" sz="2200" b="1" dirty="0" err="1">
                <a:solidFill>
                  <a:srgbClr val="4472C4">
                    <a:lumMod val="50000"/>
                  </a:srgbClr>
                </a:solidFill>
                <a:latin typeface="Century Gothic" panose="020F0302020204030204"/>
              </a:rPr>
              <a:t>est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intéressant</a:t>
            </a:r>
            <a:r>
              <a:rPr lang="en-US" sz="2200" b="1" dirty="0">
                <a:solidFill>
                  <a:srgbClr val="4472C4">
                    <a:lumMod val="50000"/>
                  </a:srgbClr>
                </a:solidFill>
                <a:latin typeface="Century Gothic" panose="020F0302020204030204"/>
              </a:rPr>
              <a:t>.			Elle </a:t>
            </a:r>
            <a:r>
              <a:rPr lang="en-US" sz="2200" b="1" dirty="0" err="1">
                <a:solidFill>
                  <a:srgbClr val="4472C4">
                    <a:lumMod val="50000"/>
                  </a:srgbClr>
                </a:solidFill>
                <a:latin typeface="Century Gothic" panose="020F0302020204030204"/>
              </a:rPr>
              <a:t>est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intéressant</a:t>
            </a:r>
            <a:r>
              <a:rPr lang="en-US" sz="2200" b="1" dirty="0" err="1">
                <a:solidFill>
                  <a:srgbClr val="E65D00"/>
                </a:solidFill>
                <a:latin typeface="Century Gothic" panose="020F0302020204030204"/>
              </a:rPr>
              <a:t>e</a:t>
            </a:r>
            <a:r>
              <a:rPr lang="en-US" sz="2200" b="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Ils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sont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intéressant</a:t>
            </a:r>
            <a:r>
              <a:rPr lang="en-US" sz="2200" b="1" dirty="0" err="1">
                <a:solidFill>
                  <a:srgbClr val="E65D00"/>
                </a:solidFill>
                <a:latin typeface="Century Gothic" panose="020F0302020204030204"/>
              </a:rPr>
              <a:t>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Elles</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sont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intéressant</a:t>
            </a:r>
            <a:r>
              <a:rPr lang="en-US" sz="2200" b="1" dirty="0" err="1">
                <a:solidFill>
                  <a:srgbClr val="E65D00"/>
                </a:solidFill>
                <a:latin typeface="Century Gothic" panose="020F0302020204030204"/>
              </a:rPr>
              <a:t>es</a:t>
            </a:r>
            <a:r>
              <a:rPr lang="en-US" sz="2200" b="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lvl="0">
              <a:defRPr/>
            </a:pPr>
            <a:r>
              <a:rPr lang="en-US" sz="2200" dirty="0">
                <a:solidFill>
                  <a:srgbClr val="4472C4">
                    <a:lumMod val="50000"/>
                  </a:srgbClr>
                </a:solidFill>
                <a:latin typeface="Century Gothic" panose="020F0302020204030204"/>
              </a:rPr>
              <a:t>If the adjective ends in </a:t>
            </a:r>
            <a:r>
              <a:rPr lang="en-US" sz="2200" b="1" dirty="0">
                <a:solidFill>
                  <a:srgbClr val="4472C4">
                    <a:lumMod val="50000"/>
                  </a:srgbClr>
                </a:solidFill>
                <a:latin typeface="Century Gothic" panose="020F0302020204030204"/>
              </a:rPr>
              <a:t>–e</a:t>
            </a:r>
            <a:r>
              <a:rPr lang="en-US" sz="2200" dirty="0">
                <a:solidFill>
                  <a:srgbClr val="4472C4">
                    <a:lumMod val="50000"/>
                  </a:srgbClr>
                </a:solidFill>
                <a:latin typeface="Century Gothic" panose="020F0302020204030204"/>
              </a:rPr>
              <a:t>, the masculine and feminine form is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	</a:t>
            </a:r>
            <a:r>
              <a:rPr lang="en-US" sz="2200" b="1" dirty="0">
                <a:solidFill>
                  <a:srgbClr val="4472C4">
                    <a:lumMod val="50000"/>
                  </a:srgbClr>
                </a:solidFill>
                <a:latin typeface="Century Gothic" panose="020F0302020204030204"/>
              </a:rPr>
              <a:t>Il </a:t>
            </a:r>
            <a:r>
              <a:rPr lang="en-US" sz="2200" b="1" dirty="0" err="1">
                <a:solidFill>
                  <a:srgbClr val="4472C4">
                    <a:lumMod val="50000"/>
                  </a:srgbClr>
                </a:solidFill>
                <a:latin typeface="Century Gothic" panose="020F0302020204030204"/>
              </a:rPr>
              <a:t>est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malad</a:t>
            </a:r>
            <a:r>
              <a:rPr lang="en-US" sz="2200" b="1" dirty="0" err="1">
                <a:solidFill>
                  <a:srgbClr val="EE6000"/>
                </a:solidFill>
                <a:latin typeface="Century Gothic" panose="020F0302020204030204"/>
              </a:rPr>
              <a:t>e</a:t>
            </a:r>
            <a:r>
              <a:rPr lang="en-US" sz="2200" b="1" dirty="0">
                <a:solidFill>
                  <a:srgbClr val="4472C4">
                    <a:lumMod val="50000"/>
                  </a:srgbClr>
                </a:solidFill>
                <a:latin typeface="Century Gothic" panose="020F0302020204030204"/>
              </a:rPr>
              <a:t>.				Elle </a:t>
            </a:r>
            <a:r>
              <a:rPr lang="en-US" sz="2200" b="1" dirty="0" err="1">
                <a:solidFill>
                  <a:srgbClr val="4472C4">
                    <a:lumMod val="50000"/>
                  </a:srgbClr>
                </a:solidFill>
                <a:latin typeface="Century Gothic" panose="020F0302020204030204"/>
              </a:rPr>
              <a:t>est</a:t>
            </a:r>
            <a:r>
              <a:rPr lang="en-US" sz="2200" b="1" dirty="0">
                <a:solidFill>
                  <a:srgbClr val="4472C4">
                    <a:lumMod val="50000"/>
                  </a:srgbClr>
                </a:solidFill>
                <a:latin typeface="Century Gothic" panose="020F0302020204030204"/>
              </a:rPr>
              <a:t> </a:t>
            </a:r>
            <a:r>
              <a:rPr lang="en-US" sz="2200" b="1" dirty="0" err="1">
                <a:solidFill>
                  <a:srgbClr val="4472C4">
                    <a:lumMod val="50000"/>
                  </a:srgbClr>
                </a:solidFill>
                <a:latin typeface="Century Gothic" panose="020F0302020204030204"/>
              </a:rPr>
              <a:t>malad</a:t>
            </a:r>
            <a:r>
              <a:rPr lang="en-US" sz="2200" b="1" dirty="0" err="1">
                <a:solidFill>
                  <a:srgbClr val="EE6000"/>
                </a:solidFill>
                <a:latin typeface="Century Gothic" panose="020F0302020204030204"/>
              </a:rPr>
              <a:t>e</a:t>
            </a:r>
            <a:r>
              <a:rPr lang="en-US" sz="2200" b="1" dirty="0">
                <a:solidFill>
                  <a:srgbClr val="4472C4">
                    <a:lumMod val="50000"/>
                  </a:srgbClr>
                </a:solidFill>
                <a:latin typeface="Century Gothic" panose="020F0302020204030204"/>
              </a:rPr>
              <a:t>.</a:t>
            </a: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4472C4">
                  <a:lumMod val="50000"/>
                </a:srgbClr>
              </a:solidFill>
              <a:latin typeface="Century Gothic" panose="020F0302020204030204"/>
            </a:endParaRPr>
          </a:p>
        </p:txBody>
      </p:sp>
      <p:sp>
        <p:nvSpPr>
          <p:cNvPr id="2" name="Rounded Rectangle 46">
            <a:extLst>
              <a:ext uri="{FF2B5EF4-FFF2-40B4-BE49-F238E27FC236}">
                <a16:creationId xmlns:a16="http://schemas.microsoft.com/office/drawing/2014/main" id="{0355F51B-3C7D-48ED-9360-EF6B0CEAFB15}"/>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Free Stick Man Art, Download Free Clip Art, Free Clip Art on ...">
            <a:extLst>
              <a:ext uri="{FF2B5EF4-FFF2-40B4-BE49-F238E27FC236}">
                <a16:creationId xmlns:a16="http://schemas.microsoft.com/office/drawing/2014/main" id="{352212D4-2AC8-40F0-BFC2-28BDE7D84D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11" y="267126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Stick Man Art, Download Free Clip Art, Free Clip Art on ...">
            <a:extLst>
              <a:ext uri="{FF2B5EF4-FFF2-40B4-BE49-F238E27FC236}">
                <a16:creationId xmlns:a16="http://schemas.microsoft.com/office/drawing/2014/main" id="{4995FBF4-A28A-4F32-8C89-3B1C95FC24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11" y="306741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Stick Man Art, Download Free Clip Art, Free Clip Art on ...">
            <a:extLst>
              <a:ext uri="{FF2B5EF4-FFF2-40B4-BE49-F238E27FC236}">
                <a16:creationId xmlns:a16="http://schemas.microsoft.com/office/drawing/2014/main" id="{F0661F16-6B11-42D8-9166-0CD3D54D88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3" y="3067413"/>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Pink Girl Cliparts, Download Free Clip Art, Free Clip Art on ...">
            <a:extLst>
              <a:ext uri="{FF2B5EF4-FFF2-40B4-BE49-F238E27FC236}">
                <a16:creationId xmlns:a16="http://schemas.microsoft.com/office/drawing/2014/main" id="{EA1B6EAD-AC28-43B1-838C-FB553D86EF1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887" y="2671263"/>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Pink Girl Cliparts, Download Free Clip Art, Free Clip Art on ...">
            <a:extLst>
              <a:ext uri="{FF2B5EF4-FFF2-40B4-BE49-F238E27FC236}">
                <a16:creationId xmlns:a16="http://schemas.microsoft.com/office/drawing/2014/main" id="{7A3BFB0F-0328-4339-9D9D-7C073804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9439" y="3059074"/>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ree Pink Girl Cliparts, Download Free Clip Art, Free Clip Art on ...">
            <a:extLst>
              <a:ext uri="{FF2B5EF4-FFF2-40B4-BE49-F238E27FC236}">
                <a16:creationId xmlns:a16="http://schemas.microsoft.com/office/drawing/2014/main" id="{53F1B64D-5369-4D42-91A0-42A4D9341D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1277" y="3059074"/>
            <a:ext cx="2556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Stick Man Art, Download Free Clip Art, Free Clip Art on ...">
            <a:extLst>
              <a:ext uri="{FF2B5EF4-FFF2-40B4-BE49-F238E27FC236}">
                <a16:creationId xmlns:a16="http://schemas.microsoft.com/office/drawing/2014/main" id="{FAFAA965-F321-46CE-B882-58B6CB96B3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811" y="4351522"/>
            <a:ext cx="360000" cy="3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Free Pink Girl Cliparts, Download Free Clip Art, Free Clip Art on ...">
            <a:extLst>
              <a:ext uri="{FF2B5EF4-FFF2-40B4-BE49-F238E27FC236}">
                <a16:creationId xmlns:a16="http://schemas.microsoft.com/office/drawing/2014/main" id="{56A18E86-60DD-437A-B834-096D7E8BF8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7687" y="4342367"/>
            <a:ext cx="255600" cy="36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EECF33-7895-4A54-AD4F-FE64050B3646}"/>
              </a:ext>
            </a:extLst>
          </p:cNvPr>
          <p:cNvSpPr/>
          <p:nvPr/>
        </p:nvSpPr>
        <p:spPr>
          <a:xfrm>
            <a:off x="5021904" y="3025199"/>
            <a:ext cx="4198098" cy="497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487E977-8151-4297-AAC3-3D0FB4097384}"/>
              </a:ext>
            </a:extLst>
          </p:cNvPr>
          <p:cNvSpPr/>
          <p:nvPr/>
        </p:nvSpPr>
        <p:spPr>
          <a:xfrm>
            <a:off x="5212776" y="2602726"/>
            <a:ext cx="4007226" cy="456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83D7F570-7A01-4B07-BF97-B99418DC3389}"/>
              </a:ext>
            </a:extLst>
          </p:cNvPr>
          <p:cNvSpPr/>
          <p:nvPr/>
        </p:nvSpPr>
        <p:spPr>
          <a:xfrm>
            <a:off x="5021904" y="4324156"/>
            <a:ext cx="4198098" cy="49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2386DF6-A497-448D-90F9-4FF94921EA49}"/>
              </a:ext>
            </a:extLst>
          </p:cNvPr>
          <p:cNvSpPr txBox="1"/>
          <p:nvPr/>
        </p:nvSpPr>
        <p:spPr>
          <a:xfrm>
            <a:off x="3416156" y="978430"/>
            <a:ext cx="2804021" cy="1464231"/>
          </a:xfrm>
          <a:prstGeom prst="wedgeRoundRectCallout">
            <a:avLst>
              <a:gd name="adj1" fmla="val -22728"/>
              <a:gd name="adj2" fmla="val 64030"/>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You</a:t>
            </a:r>
            <a:r>
              <a:rPr lang="en-GB" sz="2000" b="1" dirty="0">
                <a:solidFill>
                  <a:schemeClr val="bg1"/>
                </a:solidFill>
              </a:rPr>
              <a:t> can’t hear</a:t>
            </a:r>
            <a:r>
              <a:rPr lang="en-GB" sz="2000" dirty="0">
                <a:solidFill>
                  <a:schemeClr val="bg1"/>
                </a:solidFill>
              </a:rPr>
              <a:t> the difference between the singular and plural forms.</a:t>
            </a:r>
          </a:p>
        </p:txBody>
      </p:sp>
    </p:spTree>
    <p:extLst>
      <p:ext uri="{BB962C8B-B14F-4D97-AF65-F5344CB8AC3E}">
        <p14:creationId xmlns:p14="http://schemas.microsoft.com/office/powerpoint/2010/main" val="7467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141039" y="1301065"/>
            <a:ext cx="11909922"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adjectives follow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different</a:t>
            </a:r>
            <a:r>
              <a:rPr kumimoji="0" lang="en-US" sz="2400" b="1" i="0" u="none" strike="noStrike" kern="1200" cap="none" spc="0" normalizeH="0" noProof="0" dirty="0">
                <a:ln>
                  <a:noFill/>
                </a:ln>
                <a:solidFill>
                  <a:srgbClr val="E65D00"/>
                </a:solidFill>
                <a:effectLst/>
                <a:uLnTx/>
                <a:uFillTx/>
                <a:latin typeface="Century Gothic" panose="020F0302020204030204"/>
                <a:ea typeface="+mn-ea"/>
                <a:cs typeface="+mn-cs"/>
              </a:rPr>
              <a:t> </a:t>
            </a:r>
            <a:r>
              <a:rPr lang="en-US" sz="2400" b="1" dirty="0">
                <a:solidFill>
                  <a:srgbClr val="EE6000"/>
                </a:solidFill>
                <a:latin typeface="Century Gothic" panose="020F0302020204030204"/>
              </a:rPr>
              <a:t>patterns</a:t>
            </a:r>
            <a:r>
              <a:rPr lang="en-US" sz="2400" dirty="0">
                <a:solidFill>
                  <a:srgbClr val="203864"/>
                </a:solidFill>
                <a:latin typeface="Century Gothic" panose="020F0302020204030204"/>
              </a:rPr>
              <a:t> in the feminine form</a:t>
            </a:r>
            <a:r>
              <a:rPr lang="en-US" sz="2400" b="1" dirty="0">
                <a:solidFill>
                  <a:srgbClr val="4472C4">
                    <a:lumMod val="50000"/>
                  </a:srgbClr>
                </a:solidFill>
                <a:latin typeface="Century Gothic" panose="020F0302020204030204"/>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4472C4">
                    <a:lumMod val="50000"/>
                  </a:srgbClr>
                </a:solidFill>
                <a:latin typeface="Century Gothic" panose="020F0302020204030204"/>
              </a:rPr>
              <a:t>Le garçon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heur</a:t>
            </a:r>
            <a:r>
              <a:rPr lang="en-US" sz="2400" b="1" dirty="0" err="1">
                <a:solidFill>
                  <a:srgbClr val="203864"/>
                </a:solidFill>
                <a:latin typeface="Century Gothic" panose="020F0302020204030204"/>
              </a:rPr>
              <a:t>eu</a:t>
            </a:r>
            <a:r>
              <a:rPr lang="en-US" sz="2400" b="1" dirty="0" err="1">
                <a:solidFill>
                  <a:srgbClr val="E65D00"/>
                </a:solidFill>
                <a:latin typeface="Century Gothic" panose="020F0302020204030204"/>
              </a:rPr>
              <a:t>x</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fille</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heur</a:t>
            </a:r>
            <a:r>
              <a:rPr lang="en-US" sz="2400" b="1" dirty="0" err="1">
                <a:solidFill>
                  <a:srgbClr val="203864"/>
                </a:solidFill>
                <a:latin typeface="Century Gothic" panose="020F0302020204030204"/>
              </a:rPr>
              <a:t>eu</a:t>
            </a:r>
            <a:r>
              <a:rPr lang="en-US" sz="2400" b="1" dirty="0" err="1">
                <a:solidFill>
                  <a:srgbClr val="E65D00"/>
                </a:solidFill>
                <a:latin typeface="Century Gothic" panose="020F0302020204030204"/>
              </a:rPr>
              <a:t>se</a:t>
            </a:r>
            <a:r>
              <a:rPr lang="en-US" sz="2400" b="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film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musique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bo</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nne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a:defRPr/>
            </a:pPr>
            <a:r>
              <a:rPr lang="en-US" sz="2400" b="1" dirty="0">
                <a:solidFill>
                  <a:srgbClr val="4472C4">
                    <a:lumMod val="50000"/>
                  </a:srgbClr>
                </a:solidFill>
                <a:latin typeface="Century Gothic" panose="020F0302020204030204"/>
              </a:rPr>
              <a:t>	</a:t>
            </a:r>
            <a:r>
              <a:rPr lang="en-US" sz="2400" b="1" dirty="0">
                <a:solidFill>
                  <a:srgbClr val="4472C4">
                    <a:lumMod val="50000"/>
                  </a:srgbClr>
                </a:solidFill>
              </a:rPr>
              <a:t>Le </a:t>
            </a:r>
            <a:r>
              <a:rPr lang="en-US" sz="2400" b="1" dirty="0" err="1">
                <a:solidFill>
                  <a:srgbClr val="4472C4">
                    <a:lumMod val="50000"/>
                  </a:srgbClr>
                </a:solidFill>
              </a:rPr>
              <a:t>goût</a:t>
            </a:r>
            <a:r>
              <a:rPr lang="en-US" sz="2400" b="1" dirty="0">
                <a:solidFill>
                  <a:srgbClr val="4472C4">
                    <a:lumMod val="50000"/>
                  </a:srgbClr>
                </a:solidFill>
              </a:rPr>
              <a:t> </a:t>
            </a:r>
            <a:r>
              <a:rPr lang="en-US" sz="2400" b="1" dirty="0" err="1">
                <a:solidFill>
                  <a:srgbClr val="4472C4">
                    <a:lumMod val="50000"/>
                  </a:srgbClr>
                </a:solidFill>
              </a:rPr>
              <a:t>est</a:t>
            </a:r>
            <a:r>
              <a:rPr lang="en-US" sz="2400" b="1" dirty="0">
                <a:solidFill>
                  <a:srgbClr val="4472C4">
                    <a:lumMod val="50000"/>
                  </a:srgbClr>
                </a:solidFill>
              </a:rPr>
              <a:t> nature</a:t>
            </a:r>
            <a:r>
              <a:rPr lang="en-US" sz="2400" b="1" dirty="0">
                <a:solidFill>
                  <a:srgbClr val="E65D00"/>
                </a:solidFill>
              </a:rPr>
              <a:t>l</a:t>
            </a:r>
            <a:r>
              <a:rPr lang="en-US" sz="2400" b="1" dirty="0">
                <a:solidFill>
                  <a:srgbClr val="4472C4">
                    <a:lumMod val="50000"/>
                  </a:srgbClr>
                </a:solidFill>
              </a:rPr>
              <a:t>	.		La couleur </a:t>
            </a:r>
            <a:r>
              <a:rPr lang="en-US" sz="2400" b="1" dirty="0" err="1">
                <a:solidFill>
                  <a:srgbClr val="4472C4">
                    <a:lumMod val="50000"/>
                  </a:srgbClr>
                </a:solidFill>
              </a:rPr>
              <a:t>est</a:t>
            </a:r>
            <a:r>
              <a:rPr lang="en-US" sz="2400" b="1" dirty="0">
                <a:solidFill>
                  <a:srgbClr val="4472C4">
                    <a:lumMod val="50000"/>
                  </a:srgbClr>
                </a:solidFill>
              </a:rPr>
              <a:t> nature</a:t>
            </a:r>
            <a:r>
              <a:rPr lang="en-US" sz="2400" b="1" dirty="0">
                <a:solidFill>
                  <a:srgbClr val="E65D00"/>
                </a:solidFill>
              </a:rPr>
              <a:t>lle</a:t>
            </a:r>
            <a:r>
              <a:rPr lang="en-US" sz="2400" b="1" dirty="0">
                <a:solidFill>
                  <a:srgbClr val="4472C4">
                    <a:lumMod val="50000"/>
                  </a:srgbClr>
                </a:solidFill>
              </a:rPr>
              <a:t>.</a:t>
            </a:r>
            <a:endParaRPr lang="en-US" sz="2400" dirty="0">
              <a:solidFill>
                <a:srgbClr val="4472C4">
                  <a:lumMod val="50000"/>
                </a:srgbClr>
              </a:solidFill>
            </a:endParaRPr>
          </a:p>
          <a:p>
            <a:pPr>
              <a:defRPr/>
            </a:pPr>
            <a:r>
              <a:rPr lang="en-US" sz="2400" b="1" dirty="0">
                <a:solidFill>
                  <a:srgbClr val="4472C4">
                    <a:lumMod val="50000"/>
                  </a:srgbClr>
                </a:solidFill>
              </a:rPr>
              <a:t>	</a:t>
            </a:r>
            <a:r>
              <a:rPr lang="en-US" sz="2400" b="1" dirty="0">
                <a:solidFill>
                  <a:srgbClr val="4472C4">
                    <a:lumMod val="50000"/>
                  </a:srgbClr>
                </a:solidFill>
                <a:latin typeface="Century Gothic" panose="020F0302020204030204"/>
              </a:rPr>
              <a:t>Le portable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ch</a:t>
            </a:r>
            <a:r>
              <a:rPr lang="en-US" sz="2400" b="1" dirty="0" err="1">
                <a:solidFill>
                  <a:srgbClr val="E65D00"/>
                </a:solidFill>
                <a:latin typeface="Century Gothic" panose="020F0302020204030204"/>
              </a:rPr>
              <a:t>er</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télé</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ch</a:t>
            </a:r>
            <a:r>
              <a:rPr lang="en-US" sz="2400" b="1" dirty="0" err="1">
                <a:solidFill>
                  <a:srgbClr val="E65D00"/>
                </a:solidFill>
                <a:latin typeface="Century Gothic" panose="020F0302020204030204"/>
              </a:rPr>
              <a:t>ère</a:t>
            </a:r>
            <a:r>
              <a:rPr lang="en-US" sz="2400" b="1" dirty="0">
                <a:solidFill>
                  <a:srgbClr val="4472C4">
                    <a:lumMod val="50000"/>
                  </a:srgbClr>
                </a:solidFill>
                <a:latin typeface="Century Gothic" panose="020F0302020204030204"/>
              </a:rPr>
              <a: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					</a:t>
            </a:r>
            <a:endParaRPr lang="en-US" sz="2400" b="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are also a few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irregular adjectives</a:t>
            </a:r>
            <a:r>
              <a:rPr kumimoji="0" lang="en-US" sz="240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change form completely: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L’homme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beau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femme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belle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L’appartement</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nouveau</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maison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est</a:t>
            </a:r>
            <a:r>
              <a:rPr lang="en-US" sz="2400" b="1" dirty="0">
                <a:solidFill>
                  <a:srgbClr val="4472C4">
                    <a:lumMod val="50000"/>
                  </a:srgbClr>
                </a:solidFill>
                <a:latin typeface="Century Gothic" panose="020F0302020204030204"/>
              </a:rPr>
              <a:t> </a:t>
            </a:r>
            <a:r>
              <a:rPr lang="en-US" sz="2400" b="1" dirty="0">
                <a:solidFill>
                  <a:srgbClr val="E65D00"/>
                </a:solidFill>
                <a:latin typeface="Century Gothic" panose="020F0302020204030204"/>
              </a:rPr>
              <a:t>nouvelle</a:t>
            </a:r>
            <a:r>
              <a:rPr lang="en-US" sz="2400" b="1"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bâtiment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vieux</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L’université</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vieille</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lvl="0">
              <a:defRPr/>
            </a:pPr>
            <a:r>
              <a:rPr lang="en-US" sz="2400" b="1" dirty="0">
                <a:solidFill>
                  <a:srgbClr val="4472C4">
                    <a:lumMod val="50000"/>
                  </a:srgbClr>
                </a:solidFill>
              </a:rPr>
              <a:t>	Le </a:t>
            </a:r>
            <a:r>
              <a:rPr lang="en-US" sz="2400" b="1" dirty="0" err="1">
                <a:solidFill>
                  <a:srgbClr val="4472C4">
                    <a:lumMod val="50000"/>
                  </a:srgbClr>
                </a:solidFill>
              </a:rPr>
              <a:t>vélo</a:t>
            </a:r>
            <a:r>
              <a:rPr lang="en-US" sz="2400" b="1" dirty="0">
                <a:solidFill>
                  <a:srgbClr val="4472C4">
                    <a:lumMod val="50000"/>
                  </a:srgbClr>
                </a:solidFill>
              </a:rPr>
              <a:t> </a:t>
            </a:r>
            <a:r>
              <a:rPr lang="en-US" sz="2400" b="1" dirty="0" err="1">
                <a:solidFill>
                  <a:srgbClr val="4472C4">
                    <a:lumMod val="50000"/>
                  </a:srgbClr>
                </a:solidFill>
              </a:rPr>
              <a:t>est</a:t>
            </a:r>
            <a:r>
              <a:rPr lang="en-US" sz="2400" b="1" dirty="0">
                <a:solidFill>
                  <a:srgbClr val="4472C4">
                    <a:lumMod val="50000"/>
                  </a:srgbClr>
                </a:solidFill>
              </a:rPr>
              <a:t> blan</a:t>
            </a:r>
            <a:r>
              <a:rPr lang="en-US" sz="2400" b="1" dirty="0">
                <a:solidFill>
                  <a:srgbClr val="E65D00"/>
                </a:solidFill>
              </a:rPr>
              <a:t>c</a:t>
            </a:r>
            <a:r>
              <a:rPr lang="en-US" sz="2400" b="1" dirty="0">
                <a:solidFill>
                  <a:srgbClr val="4472C4">
                    <a:lumMod val="50000"/>
                  </a:srgbClr>
                </a:solidFill>
              </a:rPr>
              <a:t>.			La voiture </a:t>
            </a:r>
            <a:r>
              <a:rPr lang="en-US" sz="2400" b="1" dirty="0" err="1">
                <a:solidFill>
                  <a:srgbClr val="4472C4">
                    <a:lumMod val="50000"/>
                  </a:srgbClr>
                </a:solidFill>
              </a:rPr>
              <a:t>est</a:t>
            </a:r>
            <a:r>
              <a:rPr lang="en-US" sz="2400" b="1" dirty="0">
                <a:solidFill>
                  <a:srgbClr val="4472C4">
                    <a:lumMod val="50000"/>
                  </a:srgbClr>
                </a:solidFill>
              </a:rPr>
              <a:t> blan</a:t>
            </a:r>
            <a:r>
              <a:rPr lang="en-US" sz="2400" b="1" dirty="0">
                <a:solidFill>
                  <a:srgbClr val="E65D00"/>
                </a:solidFill>
              </a:rPr>
              <a:t>che</a:t>
            </a:r>
            <a:r>
              <a:rPr lang="en-US" sz="2400" b="1"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Adjective agreement</a:t>
            </a:r>
          </a:p>
        </p:txBody>
      </p:sp>
      <p:sp>
        <p:nvSpPr>
          <p:cNvPr id="2" name="Rounded Rectangle 46">
            <a:extLst>
              <a:ext uri="{FF2B5EF4-FFF2-40B4-BE49-F238E27FC236}">
                <a16:creationId xmlns:a16="http://schemas.microsoft.com/office/drawing/2014/main" id="{0355F51B-3C7D-48ED-9360-EF6B0CEAFB15}"/>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E585DE0-1F4C-4D4B-AF3B-58123C61C092}"/>
              </a:ext>
            </a:extLst>
          </p:cNvPr>
          <p:cNvSpPr txBox="1"/>
          <p:nvPr/>
        </p:nvSpPr>
        <p:spPr>
          <a:xfrm>
            <a:off x="7191022" y="2054578"/>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17" name="TextBox 16">
            <a:extLst>
              <a:ext uri="{FF2B5EF4-FFF2-40B4-BE49-F238E27FC236}">
                <a16:creationId xmlns:a16="http://schemas.microsoft.com/office/drawing/2014/main" id="{272E3710-A394-4031-93B7-D9B96DFC5A24}"/>
              </a:ext>
            </a:extLst>
          </p:cNvPr>
          <p:cNvSpPr txBox="1"/>
          <p:nvPr/>
        </p:nvSpPr>
        <p:spPr>
          <a:xfrm>
            <a:off x="7941733" y="2432399"/>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18" name="TextBox 17">
            <a:extLst>
              <a:ext uri="{FF2B5EF4-FFF2-40B4-BE49-F238E27FC236}">
                <a16:creationId xmlns:a16="http://schemas.microsoft.com/office/drawing/2014/main" id="{98911CFF-AB8A-44C8-9154-9051BE1C6E2F}"/>
              </a:ext>
            </a:extLst>
          </p:cNvPr>
          <p:cNvSpPr txBox="1"/>
          <p:nvPr/>
        </p:nvSpPr>
        <p:spPr>
          <a:xfrm>
            <a:off x="7865109" y="2810194"/>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19" name="TextBox 18">
            <a:extLst>
              <a:ext uri="{FF2B5EF4-FFF2-40B4-BE49-F238E27FC236}">
                <a16:creationId xmlns:a16="http://schemas.microsoft.com/office/drawing/2014/main" id="{C29A474B-D4A9-4E72-B944-EBFD6721B118}"/>
              </a:ext>
            </a:extLst>
          </p:cNvPr>
          <p:cNvSpPr txBox="1"/>
          <p:nvPr/>
        </p:nvSpPr>
        <p:spPr>
          <a:xfrm>
            <a:off x="7283938" y="3176843"/>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20" name="TextBox 19">
            <a:extLst>
              <a:ext uri="{FF2B5EF4-FFF2-40B4-BE49-F238E27FC236}">
                <a16:creationId xmlns:a16="http://schemas.microsoft.com/office/drawing/2014/main" id="{10E78ED5-EC17-4CB2-A426-C36F71E710BA}"/>
              </a:ext>
            </a:extLst>
          </p:cNvPr>
          <p:cNvSpPr txBox="1"/>
          <p:nvPr/>
        </p:nvSpPr>
        <p:spPr>
          <a:xfrm>
            <a:off x="7712709" y="4619924"/>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21" name="TextBox 20">
            <a:extLst>
              <a:ext uri="{FF2B5EF4-FFF2-40B4-BE49-F238E27FC236}">
                <a16:creationId xmlns:a16="http://schemas.microsoft.com/office/drawing/2014/main" id="{9585E59A-E331-41B9-9B45-DDB64052F347}"/>
              </a:ext>
            </a:extLst>
          </p:cNvPr>
          <p:cNvSpPr txBox="1"/>
          <p:nvPr/>
        </p:nvSpPr>
        <p:spPr>
          <a:xfrm>
            <a:off x="7712709" y="4997719"/>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22" name="TextBox 21">
            <a:extLst>
              <a:ext uri="{FF2B5EF4-FFF2-40B4-BE49-F238E27FC236}">
                <a16:creationId xmlns:a16="http://schemas.microsoft.com/office/drawing/2014/main" id="{E8A54B5A-5AA5-4EAC-9AD1-13238D815E49}"/>
              </a:ext>
            </a:extLst>
          </p:cNvPr>
          <p:cNvSpPr txBox="1"/>
          <p:nvPr/>
        </p:nvSpPr>
        <p:spPr>
          <a:xfrm>
            <a:off x="7865109" y="5365180"/>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
        <p:nvSpPr>
          <p:cNvPr id="23" name="TextBox 22">
            <a:extLst>
              <a:ext uri="{FF2B5EF4-FFF2-40B4-BE49-F238E27FC236}">
                <a16:creationId xmlns:a16="http://schemas.microsoft.com/office/drawing/2014/main" id="{21DAB853-67F6-4352-B5EF-1BFA20F13A5B}"/>
              </a:ext>
            </a:extLst>
          </p:cNvPr>
          <p:cNvSpPr txBox="1"/>
          <p:nvPr/>
        </p:nvSpPr>
        <p:spPr>
          <a:xfrm>
            <a:off x="7712709" y="5732641"/>
            <a:ext cx="1501422" cy="369332"/>
          </a:xfrm>
          <a:prstGeom prst="rect">
            <a:avLst/>
          </a:prstGeom>
          <a:solidFill>
            <a:schemeClr val="bg1"/>
          </a:solidFill>
        </p:spPr>
        <p:txBody>
          <a:bodyPr wrap="square" tIns="0" bIns="0" rtlCol="0">
            <a:spAutoFit/>
          </a:bodyPr>
          <a:lstStyle/>
          <a:p>
            <a:pPr algn="l"/>
            <a:r>
              <a:rPr lang="en-GB" sz="2400" dirty="0">
                <a:solidFill>
                  <a:schemeClr val="accent5">
                    <a:lumMod val="50000"/>
                  </a:schemeClr>
                </a:solidFill>
              </a:rPr>
              <a:t>________</a:t>
            </a:r>
          </a:p>
        </p:txBody>
      </p:sp>
    </p:spTree>
    <p:extLst>
      <p:ext uri="{BB962C8B-B14F-4D97-AF65-F5344CB8AC3E}">
        <p14:creationId xmlns:p14="http://schemas.microsoft.com/office/powerpoint/2010/main" val="40812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10" end="1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11" end="11"/>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2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
                                            <p:txEl>
                                              <p:pRg st="12" end="1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7C20A353-BC77-40A9-AE61-9579A818A1FB}"/>
              </a:ext>
            </a:extLst>
          </p:cNvPr>
          <p:cNvGraphicFramePr>
            <a:graphicFrameLocks noGrp="1"/>
          </p:cNvGraphicFramePr>
          <p:nvPr>
            <p:extLst>
              <p:ext uri="{D42A27DB-BD31-4B8C-83A1-F6EECF244321}">
                <p14:modId xmlns:p14="http://schemas.microsoft.com/office/powerpoint/2010/main" val="2044978899"/>
              </p:ext>
            </p:extLst>
          </p:nvPr>
        </p:nvGraphicFramePr>
        <p:xfrm>
          <a:off x="528494" y="2350123"/>
          <a:ext cx="540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chien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vie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pays</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ville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grand-</a:t>
                      </a:r>
                      <a:r>
                        <a:rPr lang="en-GB" sz="2000" dirty="0" err="1">
                          <a:solidFill>
                            <a:schemeClr val="accent1">
                              <a:lumMod val="50000"/>
                            </a:schemeClr>
                          </a:solidFill>
                        </a:rPr>
                        <a:t>mère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grand-</a:t>
                      </a:r>
                      <a:r>
                        <a:rPr lang="en-GB" sz="2000" dirty="0" err="1">
                          <a:solidFill>
                            <a:schemeClr val="accent1">
                              <a:lumMod val="50000"/>
                            </a:schemeClr>
                          </a:solidFill>
                        </a:rPr>
                        <a:t>père</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lit</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chambre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a:t>
                      </a:r>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a:t>
                      </a: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Action Button: Custom 16">
            <a:hlinkClick r:id="" action="ppaction://noaction" highlightClick="1">
              <a:snd r:embed="rId4" name="1.wav"/>
            </a:hlinkClick>
            <a:extLst>
              <a:ext uri="{FF2B5EF4-FFF2-40B4-BE49-F238E27FC236}">
                <a16:creationId xmlns:a16="http://schemas.microsoft.com/office/drawing/2014/main" id="{86DDE135-92CF-42FA-83E1-D3A4B07D3EED}"/>
              </a:ext>
            </a:extLst>
          </p:cNvPr>
          <p:cNvSpPr/>
          <p:nvPr/>
        </p:nvSpPr>
        <p:spPr>
          <a:xfrm>
            <a:off x="689715" y="29024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2.wav"/>
            </a:hlinkClick>
            <a:extLst>
              <a:ext uri="{FF2B5EF4-FFF2-40B4-BE49-F238E27FC236}">
                <a16:creationId xmlns:a16="http://schemas.microsoft.com/office/drawing/2014/main" id="{4D50884C-92E8-443E-92A9-25F40CDA51E3}"/>
              </a:ext>
            </a:extLst>
          </p:cNvPr>
          <p:cNvSpPr/>
          <p:nvPr/>
        </p:nvSpPr>
        <p:spPr>
          <a:xfrm>
            <a:off x="691793" y="339783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51A4B24C-4392-4793-AC41-573738F5D907}"/>
              </a:ext>
            </a:extLst>
          </p:cNvPr>
          <p:cNvSpPr/>
          <p:nvPr/>
        </p:nvSpPr>
        <p:spPr>
          <a:xfrm>
            <a:off x="689715" y="38932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C97569F9-3B19-45CB-B25C-0A9242550500}"/>
              </a:ext>
            </a:extLst>
          </p:cNvPr>
          <p:cNvSpPr/>
          <p:nvPr/>
        </p:nvSpPr>
        <p:spPr>
          <a:xfrm>
            <a:off x="689715" y="43885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412BEA71-23D0-4E89-9F14-A49CF0FD9DBF}"/>
              </a:ext>
            </a:extLst>
          </p:cNvPr>
          <p:cNvSpPr/>
          <p:nvPr/>
        </p:nvSpPr>
        <p:spPr>
          <a:xfrm>
            <a:off x="689715" y="48839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4" name="Table 6">
            <a:extLst>
              <a:ext uri="{FF2B5EF4-FFF2-40B4-BE49-F238E27FC236}">
                <a16:creationId xmlns:a16="http://schemas.microsoft.com/office/drawing/2014/main" id="{98D841FC-CCB9-400D-84A0-B30F762D7802}"/>
              </a:ext>
            </a:extLst>
          </p:cNvPr>
          <p:cNvGraphicFramePr>
            <a:graphicFrameLocks noGrp="1"/>
          </p:cNvGraphicFramePr>
          <p:nvPr>
            <p:extLst>
              <p:ext uri="{D42A27DB-BD31-4B8C-83A1-F6EECF244321}">
                <p14:modId xmlns:p14="http://schemas.microsoft.com/office/powerpoint/2010/main" val="2390373128"/>
              </p:ext>
            </p:extLst>
          </p:nvPr>
        </p:nvGraphicFramePr>
        <p:xfrm>
          <a:off x="6263506" y="2350123"/>
          <a:ext cx="540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cuisine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déjeuner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frère</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sœur</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ordinateur</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radio</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guitare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piano</a:t>
                      </a:r>
                    </a:p>
                  </a:txBody>
                  <a:tcPr anchor="ctr"/>
                </a:tc>
                <a:extLst>
                  <a:ext uri="{0D108BD9-81ED-4DB2-BD59-A6C34878D82A}">
                    <a16:rowId xmlns:a16="http://schemas.microsoft.com/office/drawing/2014/main" val="1972389626"/>
                  </a:ext>
                </a:extLst>
              </a:tr>
            </a:tbl>
          </a:graphicData>
        </a:graphic>
      </p:graphicFrame>
      <p:sp>
        <p:nvSpPr>
          <p:cNvPr id="35" name="Action Button: Custom 16">
            <a:hlinkClick r:id="" action="ppaction://noaction" highlightClick="1">
              <a:snd r:embed="rId9" name="6.wav"/>
            </a:hlinkClick>
            <a:extLst>
              <a:ext uri="{FF2B5EF4-FFF2-40B4-BE49-F238E27FC236}">
                <a16:creationId xmlns:a16="http://schemas.microsoft.com/office/drawing/2014/main" id="{462E8782-130E-4B5D-9A7B-385E0720EF59}"/>
              </a:ext>
            </a:extLst>
          </p:cNvPr>
          <p:cNvSpPr/>
          <p:nvPr/>
        </p:nvSpPr>
        <p:spPr>
          <a:xfrm>
            <a:off x="6424727" y="29024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0" name="7.wav"/>
            </a:hlinkClick>
            <a:extLst>
              <a:ext uri="{FF2B5EF4-FFF2-40B4-BE49-F238E27FC236}">
                <a16:creationId xmlns:a16="http://schemas.microsoft.com/office/drawing/2014/main" id="{3EB34C34-3556-4CE4-A850-32B3CF2A1C64}"/>
              </a:ext>
            </a:extLst>
          </p:cNvPr>
          <p:cNvSpPr/>
          <p:nvPr/>
        </p:nvSpPr>
        <p:spPr>
          <a:xfrm>
            <a:off x="6426805" y="33981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1" name="8.wav"/>
            </a:hlinkClick>
            <a:extLst>
              <a:ext uri="{FF2B5EF4-FFF2-40B4-BE49-F238E27FC236}">
                <a16:creationId xmlns:a16="http://schemas.microsoft.com/office/drawing/2014/main" id="{2B6D1EE1-4070-4FA6-B6AD-9C3B3C5A1F0D}"/>
              </a:ext>
            </a:extLst>
          </p:cNvPr>
          <p:cNvSpPr/>
          <p:nvPr/>
        </p:nvSpPr>
        <p:spPr>
          <a:xfrm>
            <a:off x="6424727" y="38938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2" name="9.wav"/>
            </a:hlinkClick>
            <a:extLst>
              <a:ext uri="{FF2B5EF4-FFF2-40B4-BE49-F238E27FC236}">
                <a16:creationId xmlns:a16="http://schemas.microsoft.com/office/drawing/2014/main" id="{6D04B876-38D1-4472-839D-6B8843FAD0B8}"/>
              </a:ext>
            </a:extLst>
          </p:cNvPr>
          <p:cNvSpPr/>
          <p:nvPr/>
        </p:nvSpPr>
        <p:spPr>
          <a:xfrm>
            <a:off x="6424727" y="43895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13" name="10.wav"/>
            </a:hlinkClick>
            <a:extLst>
              <a:ext uri="{FF2B5EF4-FFF2-40B4-BE49-F238E27FC236}">
                <a16:creationId xmlns:a16="http://schemas.microsoft.com/office/drawing/2014/main" id="{F5FE4848-29CF-4A84-B7D4-DC3500A40621}"/>
              </a:ext>
            </a:extLst>
          </p:cNvPr>
          <p:cNvSpPr/>
          <p:nvPr/>
        </p:nvSpPr>
        <p:spPr>
          <a:xfrm>
            <a:off x="6424727" y="4885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 name="Picture 2">
            <a:extLst>
              <a:ext uri="{FF2B5EF4-FFF2-40B4-BE49-F238E27FC236}">
                <a16:creationId xmlns:a16="http://schemas.microsoft.com/office/drawing/2014/main" id="{C42A458F-1C1A-4BE1-A9C4-66ADA4570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83506" y="960455"/>
            <a:ext cx="1080000" cy="1080000"/>
          </a:xfrm>
          <a:prstGeom prst="rect">
            <a:avLst/>
          </a:prstGeom>
        </p:spPr>
      </p:pic>
      <p:sp>
        <p:nvSpPr>
          <p:cNvPr id="5" name="Speech Bubble: Oval 4">
            <a:extLst>
              <a:ext uri="{FF2B5EF4-FFF2-40B4-BE49-F238E27FC236}">
                <a16:creationId xmlns:a16="http://schemas.microsoft.com/office/drawing/2014/main" id="{FE521DB4-82AE-406B-90DC-CD336C19D861}"/>
              </a:ext>
            </a:extLst>
          </p:cNvPr>
          <p:cNvSpPr/>
          <p:nvPr/>
        </p:nvSpPr>
        <p:spPr>
          <a:xfrm>
            <a:off x="8498087" y="1050455"/>
            <a:ext cx="1800000" cy="900000"/>
          </a:xfrm>
          <a:prstGeom prst="wedgeEllipseCallout">
            <a:avLst>
              <a:gd name="adj1" fmla="val 70184"/>
              <a:gd name="adj2" fmla="val 1805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03864"/>
                </a:solidFill>
              </a:rPr>
              <a:t>...</a:t>
            </a:r>
          </a:p>
        </p:txBody>
      </p:sp>
      <p:sp>
        <p:nvSpPr>
          <p:cNvPr id="40" name="Rectangle: Rounded Corners 39">
            <a:extLst>
              <a:ext uri="{FF2B5EF4-FFF2-40B4-BE49-F238E27FC236}">
                <a16:creationId xmlns:a16="http://schemas.microsoft.com/office/drawing/2014/main" id="{C5D3886C-C60E-4B9B-968B-6626F010534C}"/>
              </a:ext>
            </a:extLst>
          </p:cNvPr>
          <p:cNvSpPr/>
          <p:nvPr/>
        </p:nvSpPr>
        <p:spPr>
          <a:xfrm>
            <a:off x="3588494" y="28327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BC067C1-9E5B-431C-AA08-7E849312D0CE}"/>
              </a:ext>
            </a:extLst>
          </p:cNvPr>
          <p:cNvSpPr/>
          <p:nvPr/>
        </p:nvSpPr>
        <p:spPr>
          <a:xfrm>
            <a:off x="1251092" y="33295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16EFCD9-2241-4F8A-A726-12AEC210DAF0}"/>
              </a:ext>
            </a:extLst>
          </p:cNvPr>
          <p:cNvSpPr/>
          <p:nvPr/>
        </p:nvSpPr>
        <p:spPr>
          <a:xfrm>
            <a:off x="1254459" y="38230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E80CEA99-9AAC-43BD-9A47-1822EAFDB4B2}"/>
              </a:ext>
            </a:extLst>
          </p:cNvPr>
          <p:cNvSpPr/>
          <p:nvPr/>
        </p:nvSpPr>
        <p:spPr>
          <a:xfrm>
            <a:off x="3588494" y="43198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B24F2779-61AD-4A0F-9D0E-5AD6C4304FC2}"/>
              </a:ext>
            </a:extLst>
          </p:cNvPr>
          <p:cNvSpPr/>
          <p:nvPr/>
        </p:nvSpPr>
        <p:spPr>
          <a:xfrm>
            <a:off x="3588494" y="4826201"/>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8287AC5-7E2B-4DE7-B4A6-9819AE0FB956}"/>
              </a:ext>
            </a:extLst>
          </p:cNvPr>
          <p:cNvSpPr/>
          <p:nvPr/>
        </p:nvSpPr>
        <p:spPr>
          <a:xfrm>
            <a:off x="6983506" y="28327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0943C07-B102-4F27-8770-5DB5B0039D73}"/>
              </a:ext>
            </a:extLst>
          </p:cNvPr>
          <p:cNvSpPr/>
          <p:nvPr/>
        </p:nvSpPr>
        <p:spPr>
          <a:xfrm>
            <a:off x="9323506" y="33295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87E36838-2210-45DD-AAF1-0A9047CEFE88}"/>
              </a:ext>
            </a:extLst>
          </p:cNvPr>
          <p:cNvSpPr/>
          <p:nvPr/>
        </p:nvSpPr>
        <p:spPr>
          <a:xfrm>
            <a:off x="6989471" y="38230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E72CCE22-12FF-4C5E-8D3A-D1B2B2182742}"/>
              </a:ext>
            </a:extLst>
          </p:cNvPr>
          <p:cNvSpPr/>
          <p:nvPr/>
        </p:nvSpPr>
        <p:spPr>
          <a:xfrm>
            <a:off x="6989471" y="4318874"/>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9C81D478-684D-49A4-8E08-0951381844F2}"/>
              </a:ext>
            </a:extLst>
          </p:cNvPr>
          <p:cNvSpPr/>
          <p:nvPr/>
        </p:nvSpPr>
        <p:spPr>
          <a:xfrm>
            <a:off x="9323506" y="4833576"/>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33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quoi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Abdel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 Que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dit-il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GB"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7C20A353-BC77-40A9-AE61-9579A818A1FB}"/>
              </a:ext>
            </a:extLst>
          </p:cNvPr>
          <p:cNvGraphicFramePr>
            <a:graphicFrameLocks noGrp="1"/>
          </p:cNvGraphicFramePr>
          <p:nvPr>
            <p:extLst>
              <p:ext uri="{D42A27DB-BD31-4B8C-83A1-F6EECF244321}">
                <p14:modId xmlns:p14="http://schemas.microsoft.com/office/powerpoint/2010/main" val="4100199567"/>
              </p:ext>
            </p:extLst>
          </p:nvPr>
        </p:nvGraphicFramePr>
        <p:xfrm>
          <a:off x="528494" y="2350123"/>
          <a:ext cx="540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chien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vie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pays</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ville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grand-</a:t>
                      </a:r>
                      <a:r>
                        <a:rPr lang="en-GB" sz="2000" dirty="0" err="1">
                          <a:solidFill>
                            <a:schemeClr val="accent1">
                              <a:lumMod val="50000"/>
                            </a:schemeClr>
                          </a:solidFill>
                        </a:rPr>
                        <a:t>mère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grand-</a:t>
                      </a:r>
                      <a:r>
                        <a:rPr lang="en-GB" sz="2000" dirty="0" err="1">
                          <a:solidFill>
                            <a:schemeClr val="accent1">
                              <a:lumMod val="50000"/>
                            </a:schemeClr>
                          </a:solidFill>
                        </a:rPr>
                        <a:t>père</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lit</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chambre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ma </a:t>
                      </a:r>
                      <a:r>
                        <a:rPr lang="en-GB" sz="2000" dirty="0" err="1">
                          <a:solidFill>
                            <a:schemeClr val="accent1">
                              <a:lumMod val="50000"/>
                            </a:schemeClr>
                          </a:solidFill>
                        </a:rPr>
                        <a:t>famille</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86DDE135-92CF-42FA-83E1-D3A4B07D3EED}"/>
              </a:ext>
            </a:extLst>
          </p:cNvPr>
          <p:cNvSpPr/>
          <p:nvPr/>
        </p:nvSpPr>
        <p:spPr>
          <a:xfrm>
            <a:off x="691793" y="29016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2.wav"/>
            </a:hlinkClick>
            <a:extLst>
              <a:ext uri="{FF2B5EF4-FFF2-40B4-BE49-F238E27FC236}">
                <a16:creationId xmlns:a16="http://schemas.microsoft.com/office/drawing/2014/main" id="{4D50884C-92E8-443E-92A9-25F40CDA51E3}"/>
              </a:ext>
            </a:extLst>
          </p:cNvPr>
          <p:cNvSpPr/>
          <p:nvPr/>
        </p:nvSpPr>
        <p:spPr>
          <a:xfrm>
            <a:off x="691793" y="33975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51A4B24C-4392-4793-AC41-573738F5D907}"/>
              </a:ext>
            </a:extLst>
          </p:cNvPr>
          <p:cNvSpPr/>
          <p:nvPr/>
        </p:nvSpPr>
        <p:spPr>
          <a:xfrm>
            <a:off x="689715" y="38934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C97569F9-3B19-45CB-B25C-0A9242550500}"/>
              </a:ext>
            </a:extLst>
          </p:cNvPr>
          <p:cNvSpPr/>
          <p:nvPr/>
        </p:nvSpPr>
        <p:spPr>
          <a:xfrm>
            <a:off x="689715" y="43893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412BEA71-23D0-4E89-9F14-A49CF0FD9DBF}"/>
              </a:ext>
            </a:extLst>
          </p:cNvPr>
          <p:cNvSpPr/>
          <p:nvPr/>
        </p:nvSpPr>
        <p:spPr>
          <a:xfrm>
            <a:off x="689715" y="4885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34" name="Table 6">
            <a:extLst>
              <a:ext uri="{FF2B5EF4-FFF2-40B4-BE49-F238E27FC236}">
                <a16:creationId xmlns:a16="http://schemas.microsoft.com/office/drawing/2014/main" id="{98D841FC-CCB9-400D-84A0-B30F762D7802}"/>
              </a:ext>
            </a:extLst>
          </p:cNvPr>
          <p:cNvGraphicFramePr>
            <a:graphicFrameLocks noGrp="1"/>
          </p:cNvGraphicFramePr>
          <p:nvPr>
            <p:extLst>
              <p:ext uri="{D42A27DB-BD31-4B8C-83A1-F6EECF244321}">
                <p14:modId xmlns:p14="http://schemas.microsoft.com/office/powerpoint/2010/main" val="243184045"/>
              </p:ext>
            </p:extLst>
          </p:nvPr>
        </p:nvGraphicFramePr>
        <p:xfrm>
          <a:off x="6263506" y="2350123"/>
          <a:ext cx="5400000" cy="2982402"/>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4128092149"/>
                    </a:ext>
                  </a:extLst>
                </a:gridCol>
                <a:gridCol w="2340000">
                  <a:extLst>
                    <a:ext uri="{9D8B030D-6E8A-4147-A177-3AD203B41FA5}">
                      <a16:colId xmlns:a16="http://schemas.microsoft.com/office/drawing/2014/main" val="2609792770"/>
                    </a:ext>
                  </a:extLst>
                </a:gridCol>
              </a:tblGrid>
              <a:tr h="497067">
                <a:tc>
                  <a:txBody>
                    <a:bodyPr/>
                    <a:lstStyle/>
                    <a:p>
                      <a:pPr algn="ctr"/>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cuisine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déjeuner</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frère</a:t>
                      </a: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sœur</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mon </a:t>
                      </a:r>
                      <a:r>
                        <a:rPr lang="en-GB" sz="2000" dirty="0" err="1">
                          <a:solidFill>
                            <a:schemeClr val="accent1">
                              <a:lumMod val="50000"/>
                            </a:schemeClr>
                          </a:solidFill>
                        </a:rPr>
                        <a:t>ordinateur</a:t>
                      </a: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radio</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ma </a:t>
                      </a:r>
                      <a:r>
                        <a:rPr lang="en-GB" sz="2000" dirty="0" err="1">
                          <a:solidFill>
                            <a:schemeClr val="accent1">
                              <a:lumMod val="50000"/>
                            </a:schemeClr>
                          </a:solidFill>
                        </a:rPr>
                        <a:t>guitare</a:t>
                      </a:r>
                      <a:endParaRPr lang="en-GB" sz="20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mon piano</a:t>
                      </a:r>
                    </a:p>
                  </a:txBody>
                  <a:tcPr anchor="ctr"/>
                </a:tc>
                <a:extLst>
                  <a:ext uri="{0D108BD9-81ED-4DB2-BD59-A6C34878D82A}">
                    <a16:rowId xmlns:a16="http://schemas.microsoft.com/office/drawing/2014/main" val="1972389626"/>
                  </a:ext>
                </a:extLst>
              </a:tr>
            </a:tbl>
          </a:graphicData>
        </a:graphic>
      </p:graphicFrame>
      <p:sp>
        <p:nvSpPr>
          <p:cNvPr id="35" name="Action Button: Custom 16">
            <a:hlinkClick r:id="" action="ppaction://noaction" highlightClick="1">
              <a:snd r:embed="rId9" name="6.wav"/>
            </a:hlinkClick>
            <a:extLst>
              <a:ext uri="{FF2B5EF4-FFF2-40B4-BE49-F238E27FC236}">
                <a16:creationId xmlns:a16="http://schemas.microsoft.com/office/drawing/2014/main" id="{462E8782-130E-4B5D-9A7B-385E0720EF59}"/>
              </a:ext>
            </a:extLst>
          </p:cNvPr>
          <p:cNvSpPr/>
          <p:nvPr/>
        </p:nvSpPr>
        <p:spPr>
          <a:xfrm>
            <a:off x="6424727" y="29024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0" name="7.wav"/>
            </a:hlinkClick>
            <a:extLst>
              <a:ext uri="{FF2B5EF4-FFF2-40B4-BE49-F238E27FC236}">
                <a16:creationId xmlns:a16="http://schemas.microsoft.com/office/drawing/2014/main" id="{3EB34C34-3556-4CE4-A850-32B3CF2A1C64}"/>
              </a:ext>
            </a:extLst>
          </p:cNvPr>
          <p:cNvSpPr/>
          <p:nvPr/>
        </p:nvSpPr>
        <p:spPr>
          <a:xfrm>
            <a:off x="6426805" y="33981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1" name="8.wav"/>
            </a:hlinkClick>
            <a:extLst>
              <a:ext uri="{FF2B5EF4-FFF2-40B4-BE49-F238E27FC236}">
                <a16:creationId xmlns:a16="http://schemas.microsoft.com/office/drawing/2014/main" id="{2B6D1EE1-4070-4FA6-B6AD-9C3B3C5A1F0D}"/>
              </a:ext>
            </a:extLst>
          </p:cNvPr>
          <p:cNvSpPr/>
          <p:nvPr/>
        </p:nvSpPr>
        <p:spPr>
          <a:xfrm>
            <a:off x="6424727" y="38938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2" name="9.wav"/>
            </a:hlinkClick>
            <a:extLst>
              <a:ext uri="{FF2B5EF4-FFF2-40B4-BE49-F238E27FC236}">
                <a16:creationId xmlns:a16="http://schemas.microsoft.com/office/drawing/2014/main" id="{6D04B876-38D1-4472-839D-6B8843FAD0B8}"/>
              </a:ext>
            </a:extLst>
          </p:cNvPr>
          <p:cNvSpPr/>
          <p:nvPr/>
        </p:nvSpPr>
        <p:spPr>
          <a:xfrm>
            <a:off x="6424727" y="43895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13" name="10.wav"/>
            </a:hlinkClick>
            <a:extLst>
              <a:ext uri="{FF2B5EF4-FFF2-40B4-BE49-F238E27FC236}">
                <a16:creationId xmlns:a16="http://schemas.microsoft.com/office/drawing/2014/main" id="{F5FE4848-29CF-4A84-B7D4-DC3500A40621}"/>
              </a:ext>
            </a:extLst>
          </p:cNvPr>
          <p:cNvSpPr/>
          <p:nvPr/>
        </p:nvSpPr>
        <p:spPr>
          <a:xfrm>
            <a:off x="6424727" y="48852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pic>
        <p:nvPicPr>
          <p:cNvPr id="3" name="Picture 2">
            <a:extLst>
              <a:ext uri="{FF2B5EF4-FFF2-40B4-BE49-F238E27FC236}">
                <a16:creationId xmlns:a16="http://schemas.microsoft.com/office/drawing/2014/main" id="{C42A458F-1C1A-4BE1-A9C4-66ADA45701C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83506" y="960455"/>
            <a:ext cx="1080000" cy="1080000"/>
          </a:xfrm>
          <a:prstGeom prst="rect">
            <a:avLst/>
          </a:prstGeom>
        </p:spPr>
      </p:pic>
      <p:sp>
        <p:nvSpPr>
          <p:cNvPr id="40" name="Rectangle: Rounded Corners 39">
            <a:extLst>
              <a:ext uri="{FF2B5EF4-FFF2-40B4-BE49-F238E27FC236}">
                <a16:creationId xmlns:a16="http://schemas.microsoft.com/office/drawing/2014/main" id="{C5D3886C-C60E-4B9B-968B-6626F010534C}"/>
              </a:ext>
            </a:extLst>
          </p:cNvPr>
          <p:cNvSpPr/>
          <p:nvPr/>
        </p:nvSpPr>
        <p:spPr>
          <a:xfrm>
            <a:off x="3588494" y="28327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9BC067C1-9E5B-431C-AA08-7E849312D0CE}"/>
              </a:ext>
            </a:extLst>
          </p:cNvPr>
          <p:cNvSpPr/>
          <p:nvPr/>
        </p:nvSpPr>
        <p:spPr>
          <a:xfrm>
            <a:off x="1251092" y="33295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516EFCD9-2241-4F8A-A726-12AEC210DAF0}"/>
              </a:ext>
            </a:extLst>
          </p:cNvPr>
          <p:cNvSpPr/>
          <p:nvPr/>
        </p:nvSpPr>
        <p:spPr>
          <a:xfrm>
            <a:off x="1246416" y="38230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E80CEA99-9AAC-43BD-9A47-1822EAFDB4B2}"/>
              </a:ext>
            </a:extLst>
          </p:cNvPr>
          <p:cNvSpPr/>
          <p:nvPr/>
        </p:nvSpPr>
        <p:spPr>
          <a:xfrm>
            <a:off x="3588494" y="43198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B24F2779-61AD-4A0F-9D0E-5AD6C4304FC2}"/>
              </a:ext>
            </a:extLst>
          </p:cNvPr>
          <p:cNvSpPr/>
          <p:nvPr/>
        </p:nvSpPr>
        <p:spPr>
          <a:xfrm>
            <a:off x="3588494" y="4826201"/>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18287AC5-7E2B-4DE7-B4A6-9819AE0FB956}"/>
              </a:ext>
            </a:extLst>
          </p:cNvPr>
          <p:cNvSpPr/>
          <p:nvPr/>
        </p:nvSpPr>
        <p:spPr>
          <a:xfrm>
            <a:off x="6984000" y="28327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Rounded Corners 45">
            <a:extLst>
              <a:ext uri="{FF2B5EF4-FFF2-40B4-BE49-F238E27FC236}">
                <a16:creationId xmlns:a16="http://schemas.microsoft.com/office/drawing/2014/main" id="{80943C07-B102-4F27-8770-5DB5B0039D73}"/>
              </a:ext>
            </a:extLst>
          </p:cNvPr>
          <p:cNvSpPr/>
          <p:nvPr/>
        </p:nvSpPr>
        <p:spPr>
          <a:xfrm>
            <a:off x="9323506" y="3329572"/>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87E36838-2210-45DD-AAF1-0A9047CEFE88}"/>
              </a:ext>
            </a:extLst>
          </p:cNvPr>
          <p:cNvSpPr/>
          <p:nvPr/>
        </p:nvSpPr>
        <p:spPr>
          <a:xfrm>
            <a:off x="6989471" y="3823078"/>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E72CCE22-12FF-4C5E-8D3A-D1B2B2182742}"/>
              </a:ext>
            </a:extLst>
          </p:cNvPr>
          <p:cNvSpPr/>
          <p:nvPr/>
        </p:nvSpPr>
        <p:spPr>
          <a:xfrm>
            <a:off x="6989471" y="4318874"/>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Rounded Corners 48">
            <a:extLst>
              <a:ext uri="{FF2B5EF4-FFF2-40B4-BE49-F238E27FC236}">
                <a16:creationId xmlns:a16="http://schemas.microsoft.com/office/drawing/2014/main" id="{9C81D478-684D-49A4-8E08-0951381844F2}"/>
              </a:ext>
            </a:extLst>
          </p:cNvPr>
          <p:cNvSpPr/>
          <p:nvPr/>
        </p:nvSpPr>
        <p:spPr>
          <a:xfrm>
            <a:off x="9323506" y="4825699"/>
            <a:ext cx="2340000" cy="4968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F5B06072-492D-473D-99C7-9D6CC6D08FF6}"/>
              </a:ext>
            </a:extLst>
          </p:cNvPr>
          <p:cNvSpPr txBox="1"/>
          <p:nvPr/>
        </p:nvSpPr>
        <p:spPr>
          <a:xfrm>
            <a:off x="6457245" y="353440"/>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31" name="Speech Bubble: Oval 30">
            <a:extLst>
              <a:ext uri="{FF2B5EF4-FFF2-40B4-BE49-F238E27FC236}">
                <a16:creationId xmlns:a16="http://schemas.microsoft.com/office/drawing/2014/main" id="{2B4ED232-0E1E-4739-9745-48003A6ACF60}"/>
              </a:ext>
            </a:extLst>
          </p:cNvPr>
          <p:cNvSpPr/>
          <p:nvPr/>
        </p:nvSpPr>
        <p:spPr>
          <a:xfrm>
            <a:off x="8498087" y="1050455"/>
            <a:ext cx="1800000" cy="900000"/>
          </a:xfrm>
          <a:prstGeom prst="wedgeEllipseCallout">
            <a:avLst>
              <a:gd name="adj1" fmla="val 70184"/>
              <a:gd name="adj2" fmla="val 18050"/>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03864"/>
                </a:solidFill>
              </a:rPr>
              <a:t>...</a:t>
            </a:r>
          </a:p>
        </p:txBody>
      </p:sp>
    </p:spTree>
    <p:extLst>
      <p:ext uri="{BB962C8B-B14F-4D97-AF65-F5344CB8AC3E}">
        <p14:creationId xmlns:p14="http://schemas.microsoft.com/office/powerpoint/2010/main" val="3287392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 </a:t>
            </a:r>
            <a:r>
              <a:rPr lang="en-GB" sz="3600" b="1" dirty="0" err="1">
                <a:solidFill>
                  <a:schemeClr val="bg1"/>
                </a:solidFill>
              </a:rPr>
              <a:t>samedi</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ville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Bilal et Amandine font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magasins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font-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9" name="Table 6">
            <a:extLst>
              <a:ext uri="{FF2B5EF4-FFF2-40B4-BE49-F238E27FC236}">
                <a16:creationId xmlns:a16="http://schemas.microsoft.com/office/drawing/2014/main" id="{26165CAB-3BA4-419C-98A2-7821997806A8}"/>
              </a:ext>
            </a:extLst>
          </p:cNvPr>
          <p:cNvGraphicFramePr>
            <a:graphicFrameLocks noGrp="1"/>
          </p:cNvGraphicFramePr>
          <p:nvPr>
            <p:extLst>
              <p:ext uri="{D42A27DB-BD31-4B8C-83A1-F6EECF244321}">
                <p14:modId xmlns:p14="http://schemas.microsoft.com/office/powerpoint/2010/main" val="536973314"/>
              </p:ext>
            </p:extLst>
          </p:nvPr>
        </p:nvGraphicFramePr>
        <p:xfrm>
          <a:off x="336000" y="2140197"/>
          <a:ext cx="11520000" cy="3566160"/>
        </p:xfrm>
        <a:graphic>
          <a:graphicData uri="http://schemas.openxmlformats.org/drawingml/2006/table">
            <a:tbl>
              <a:tblPr firstRow="1" bandRow="1">
                <a:tableStyleId>{21E4AEA4-8DFA-4A89-87EB-49C32662AFE0}</a:tableStyleId>
              </a:tblPr>
              <a:tblGrid>
                <a:gridCol w="540000">
                  <a:extLst>
                    <a:ext uri="{9D8B030D-6E8A-4147-A177-3AD203B41FA5}">
                      <a16:colId xmlns:a16="http://schemas.microsoft.com/office/drawing/2014/main" val="2607353726"/>
                    </a:ext>
                  </a:extLst>
                </a:gridCol>
                <a:gridCol w="7020000">
                  <a:extLst>
                    <a:ext uri="{9D8B030D-6E8A-4147-A177-3AD203B41FA5}">
                      <a16:colId xmlns:a16="http://schemas.microsoft.com/office/drawing/2014/main" val="1600817978"/>
                    </a:ext>
                  </a:extLst>
                </a:gridCol>
                <a:gridCol w="1980000">
                  <a:extLst>
                    <a:ext uri="{9D8B030D-6E8A-4147-A177-3AD203B41FA5}">
                      <a16:colId xmlns:a16="http://schemas.microsoft.com/office/drawing/2014/main" val="4128092149"/>
                    </a:ext>
                  </a:extLst>
                </a:gridCol>
                <a:gridCol w="1980000">
                  <a:extLst>
                    <a:ext uri="{9D8B030D-6E8A-4147-A177-3AD203B41FA5}">
                      <a16:colId xmlns:a16="http://schemas.microsoft.com/office/drawing/2014/main" val="2609792770"/>
                    </a:ext>
                  </a:extLst>
                </a:gridCol>
              </a:tblGrid>
              <a:tr h="370840">
                <a:tc>
                  <a:txBody>
                    <a:bodyPr/>
                    <a:lstStyle/>
                    <a:p>
                      <a:endParaRPr lang="en-GB" sz="2000" dirty="0"/>
                    </a:p>
                  </a:txBody>
                  <a:tcPr anchor="ctr">
                    <a:solidFill>
                      <a:schemeClr val="bg1"/>
                    </a:solidFill>
                  </a:tcPr>
                </a:tc>
                <a:tc>
                  <a:txBody>
                    <a:bodyPr/>
                    <a:lstStyle/>
                    <a:p>
                      <a:endParaRPr lang="en-GB" sz="2000"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b</a:t>
                      </a:r>
                      <a:endParaRPr lang="en-GB" sz="2000" b="0" dirty="0"/>
                    </a:p>
                  </a:txBody>
                  <a:tcPr anchor="ct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nchor="ctr"/>
                </a:tc>
                <a:tc>
                  <a:txBody>
                    <a:bodyPr/>
                    <a:lstStyle/>
                    <a:p>
                      <a:r>
                        <a:rPr lang="fr-FR" sz="2000" dirty="0">
                          <a:solidFill>
                            <a:schemeClr val="accent1">
                              <a:lumMod val="50000"/>
                            </a:schemeClr>
                          </a:solidFill>
                        </a:rPr>
                        <a:t>Bilal et Amandine vont dans une boutique chère. </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a:t>
                      </a:r>
                      <a:r>
                        <a:rPr lang="en-GB" sz="2000" b="1" dirty="0" err="1">
                          <a:solidFill>
                            <a:schemeClr val="accent1">
                              <a:lumMod val="50000"/>
                            </a:schemeClr>
                          </a:solidFill>
                        </a:rPr>
                        <a:t>magasin</a:t>
                      </a:r>
                      <a:endParaRPr lang="en-GB" sz="2000" b="1" dirty="0">
                        <a:solidFill>
                          <a:schemeClr val="accent1">
                            <a:lumMod val="50000"/>
                          </a:schemeClr>
                        </a:solidFill>
                      </a:endParaRPr>
                    </a:p>
                  </a:txBody>
                  <a:tcPr anchor="ctr"/>
                </a:tc>
                <a:tc>
                  <a:txBody>
                    <a:bodyPr/>
                    <a:lstStyle/>
                    <a:p>
                      <a:r>
                        <a:rPr lang="en-GB" sz="2000" b="1" dirty="0" err="1">
                          <a:solidFill>
                            <a:schemeClr val="accent1">
                              <a:lumMod val="50000"/>
                            </a:schemeClr>
                          </a:solidFill>
                        </a:rPr>
                        <a:t>une</a:t>
                      </a:r>
                      <a:r>
                        <a:rPr lang="en-GB" sz="2000" b="1" dirty="0">
                          <a:solidFill>
                            <a:schemeClr val="accent1">
                              <a:lumMod val="50000"/>
                            </a:schemeClr>
                          </a:solidFill>
                        </a:rPr>
                        <a:t> boutique</a:t>
                      </a:r>
                    </a:p>
                  </a:txBody>
                  <a:tcPr anchor="ctr"/>
                </a:tc>
                <a:extLst>
                  <a:ext uri="{0D108BD9-81ED-4DB2-BD59-A6C34878D82A}">
                    <a16:rowId xmlns:a16="http://schemas.microsoft.com/office/drawing/2014/main" val="1171492714"/>
                  </a:ext>
                </a:extLst>
              </a:tr>
              <a:tr h="370840">
                <a:tc>
                  <a:txBody>
                    <a:bodyPr/>
                    <a:lstStyle/>
                    <a:p>
                      <a:pPr algn="ctr"/>
                      <a:r>
                        <a:rPr lang="en-GB" sz="2000" dirty="0">
                          <a:solidFill>
                            <a:schemeClr val="accent1">
                              <a:lumMod val="50000"/>
                            </a:schemeClr>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Amandine a un style naturel. </a:t>
                      </a:r>
                    </a:p>
                  </a:txBody>
                  <a:tcPr anchor="ctr"/>
                </a:tc>
                <a:tc>
                  <a:txBody>
                    <a:bodyPr/>
                    <a:lstStyle/>
                    <a:p>
                      <a:r>
                        <a:rPr lang="en-GB" sz="2000" b="1" dirty="0">
                          <a:solidFill>
                            <a:schemeClr val="accent1">
                              <a:lumMod val="50000"/>
                            </a:schemeClr>
                          </a:solidFill>
                        </a:rPr>
                        <a:t>un style</a:t>
                      </a:r>
                    </a:p>
                  </a:txBody>
                  <a:tcPr anchor="ctr"/>
                </a:tc>
                <a:tc>
                  <a:txBody>
                    <a:bodyPr/>
                    <a:lstStyle/>
                    <a:p>
                      <a:r>
                        <a:rPr lang="en-GB" sz="2000" b="1" dirty="0" err="1">
                          <a:solidFill>
                            <a:schemeClr val="accent1">
                              <a:lumMod val="50000"/>
                            </a:schemeClr>
                          </a:solidFill>
                        </a:rPr>
                        <a:t>une</a:t>
                      </a:r>
                      <a:r>
                        <a:rPr lang="en-GB" sz="2000" b="1" dirty="0">
                          <a:solidFill>
                            <a:schemeClr val="accent1">
                              <a:lumMod val="50000"/>
                            </a:schemeClr>
                          </a:solidFill>
                        </a:rPr>
                        <a:t> </a:t>
                      </a:r>
                      <a:r>
                        <a:rPr lang="en-GB" sz="2000" b="1" dirty="0" err="1">
                          <a:solidFill>
                            <a:schemeClr val="accent1">
                              <a:lumMod val="50000"/>
                            </a:schemeClr>
                          </a:solidFill>
                        </a:rPr>
                        <a:t>élégance</a:t>
                      </a:r>
                      <a:endParaRPr lang="en-GB" sz="2000" b="1" dirty="0">
                        <a:solidFill>
                          <a:schemeClr val="accent1">
                            <a:lumMod val="50000"/>
                          </a:schemeClr>
                        </a:solidFill>
                      </a:endParaRPr>
                    </a:p>
                  </a:txBody>
                  <a:tcPr anchor="ct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Bilal veut une chemise noire.</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tee-shirt</a:t>
                      </a:r>
                    </a:p>
                  </a:txBody>
                  <a:tcPr anchor="ctr"/>
                </a:tc>
                <a:tc>
                  <a:txBody>
                    <a:bodyPr/>
                    <a:lstStyle/>
                    <a:p>
                      <a:r>
                        <a:rPr lang="en-GB" sz="2000" b="1" dirty="0" err="1">
                          <a:solidFill>
                            <a:schemeClr val="accent1">
                              <a:lumMod val="50000"/>
                            </a:schemeClr>
                          </a:solidFill>
                        </a:rPr>
                        <a:t>une</a:t>
                      </a:r>
                      <a:r>
                        <a:rPr lang="en-GB" sz="2000" b="1" dirty="0">
                          <a:solidFill>
                            <a:schemeClr val="accent1">
                              <a:lumMod val="50000"/>
                            </a:schemeClr>
                          </a:solidFill>
                        </a:rPr>
                        <a:t> chemise</a:t>
                      </a:r>
                    </a:p>
                  </a:txBody>
                  <a:tcPr anchor="ctr"/>
                </a:tc>
                <a:extLst>
                  <a:ext uri="{0D108BD9-81ED-4DB2-BD59-A6C34878D82A}">
                    <a16:rowId xmlns:a16="http://schemas.microsoft.com/office/drawing/2014/main" val="2189313960"/>
                  </a:ext>
                </a:extLst>
              </a:tr>
              <a:tr h="370840">
                <a:tc>
                  <a:txBody>
                    <a:bodyPr/>
                    <a:lstStyle/>
                    <a:p>
                      <a:pPr algn="ctr"/>
                      <a:r>
                        <a:rPr lang="en-GB" sz="2000">
                          <a:solidFill>
                            <a:schemeClr val="accent1">
                              <a:lumMod val="50000"/>
                            </a:schemeClr>
                          </a:solidFill>
                        </a:rPr>
                        <a:t>4.</a:t>
                      </a:r>
                      <a:endParaRPr lang="en-GB" sz="2000" dirty="0">
                        <a:solidFill>
                          <a:schemeClr val="accent1">
                            <a:lumMod val="50000"/>
                          </a:schemeClr>
                        </a:solidFill>
                      </a:endParaRPr>
                    </a:p>
                  </a:txBody>
                  <a:tcPr anchor="ctr"/>
                </a:tc>
                <a:tc>
                  <a:txBody>
                    <a:bodyPr/>
                    <a:lstStyle/>
                    <a:p>
                      <a:r>
                        <a:rPr lang="fr-FR" sz="2000" dirty="0">
                          <a:solidFill>
                            <a:schemeClr val="accent1">
                              <a:lumMod val="50000"/>
                            </a:schemeClr>
                          </a:solidFill>
                        </a:rPr>
                        <a:t>Amandine porte normalement des vêtements rouges. </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a:t>
                      </a:r>
                      <a:r>
                        <a:rPr lang="en-GB" sz="2000" b="1" dirty="0" err="1">
                          <a:solidFill>
                            <a:schemeClr val="accent1">
                              <a:lumMod val="50000"/>
                            </a:schemeClr>
                          </a:solidFill>
                        </a:rPr>
                        <a:t>uniforme</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des </a:t>
                      </a:r>
                      <a:r>
                        <a:rPr lang="en-GB" sz="2000" b="1" dirty="0" err="1">
                          <a:solidFill>
                            <a:schemeClr val="accent1">
                              <a:lumMod val="50000"/>
                            </a:schemeClr>
                          </a:solidFill>
                        </a:rPr>
                        <a:t>vêtements</a:t>
                      </a:r>
                      <a:endParaRPr lang="en-GB" sz="2000" b="1" dirty="0">
                        <a:solidFill>
                          <a:schemeClr val="accent1">
                            <a:lumMod val="50000"/>
                          </a:schemeClr>
                        </a:solidFill>
                      </a:endParaRPr>
                    </a:p>
                  </a:txBody>
                  <a:tcPr anchor="ctr"/>
                </a:tc>
                <a:extLst>
                  <a:ext uri="{0D108BD9-81ED-4DB2-BD59-A6C34878D82A}">
                    <a16:rowId xmlns:a16="http://schemas.microsoft.com/office/drawing/2014/main" val="2344197191"/>
                  </a:ext>
                </a:extLst>
              </a:tr>
              <a:tr h="370840">
                <a:tc>
                  <a:txBody>
                    <a:bodyPr/>
                    <a:lstStyle/>
                    <a:p>
                      <a:pPr algn="ctr"/>
                      <a:r>
                        <a:rPr lang="en-GB" sz="2000">
                          <a:solidFill>
                            <a:schemeClr val="accent1">
                              <a:lumMod val="50000"/>
                            </a:schemeClr>
                          </a:solidFill>
                        </a:rPr>
                        <a:t>5.</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Bilal trouve un cadeau sympa pour Amandine.</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a:t>
                      </a:r>
                      <a:r>
                        <a:rPr lang="en-GB" sz="2000" b="1" dirty="0" err="1">
                          <a:solidFill>
                            <a:schemeClr val="accent1">
                              <a:lumMod val="50000"/>
                            </a:schemeClr>
                          </a:solidFill>
                        </a:rPr>
                        <a:t>cadeau</a:t>
                      </a:r>
                      <a:endParaRPr lang="en-GB" sz="2000" b="1" dirty="0">
                        <a:solidFill>
                          <a:schemeClr val="accent1">
                            <a:lumMod val="50000"/>
                          </a:schemeClr>
                        </a:solidFill>
                      </a:endParaRPr>
                    </a:p>
                  </a:txBody>
                  <a:tcPr anchor="ctr"/>
                </a:tc>
                <a:tc>
                  <a:txBody>
                    <a:bodyPr/>
                    <a:lstStyle/>
                    <a:p>
                      <a:r>
                        <a:rPr lang="en-GB" sz="2000" b="1" dirty="0">
                          <a:solidFill>
                            <a:schemeClr val="accent1">
                              <a:lumMod val="50000"/>
                            </a:schemeClr>
                          </a:solidFill>
                        </a:rPr>
                        <a:t>des choses</a:t>
                      </a:r>
                    </a:p>
                  </a:txBody>
                  <a:tcPr anchor="ctr"/>
                </a:tc>
                <a:extLst>
                  <a:ext uri="{0D108BD9-81ED-4DB2-BD59-A6C34878D82A}">
                    <a16:rowId xmlns:a16="http://schemas.microsoft.com/office/drawing/2014/main" val="1972389626"/>
                  </a:ext>
                </a:extLst>
              </a:tr>
              <a:tr h="370840">
                <a:tc>
                  <a:txBody>
                    <a:bodyPr/>
                    <a:lstStyle/>
                    <a:p>
                      <a:pPr algn="ctr"/>
                      <a:r>
                        <a:rPr lang="en-GB" sz="2000">
                          <a:solidFill>
                            <a:schemeClr val="accent1">
                              <a:lumMod val="50000"/>
                            </a:schemeClr>
                          </a:solidFill>
                        </a:rPr>
                        <a:t>6.</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schemeClr val="accent1">
                              <a:lumMod val="50000"/>
                            </a:schemeClr>
                          </a:solidFill>
                        </a:rPr>
                        <a:t>Amandine cherche un bikini jaune. </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bikini</a:t>
                      </a:r>
                    </a:p>
                  </a:txBody>
                  <a:tcPr anchor="ctr"/>
                </a:tc>
                <a:tc>
                  <a:txBody>
                    <a:bodyPr/>
                    <a:lstStyle/>
                    <a:p>
                      <a:r>
                        <a:rPr lang="en-GB" sz="2000" b="1" dirty="0">
                          <a:solidFill>
                            <a:schemeClr val="accent1">
                              <a:lumMod val="50000"/>
                            </a:schemeClr>
                          </a:solidFill>
                        </a:rPr>
                        <a:t>des </a:t>
                      </a:r>
                      <a:r>
                        <a:rPr lang="en-GB" sz="2000" b="1" dirty="0" err="1">
                          <a:solidFill>
                            <a:schemeClr val="accent1">
                              <a:lumMod val="50000"/>
                            </a:schemeClr>
                          </a:solidFill>
                        </a:rPr>
                        <a:t>sandales</a:t>
                      </a:r>
                      <a:endParaRPr lang="en-GB" sz="2000" b="1" dirty="0">
                        <a:solidFill>
                          <a:schemeClr val="accent1">
                            <a:lumMod val="50000"/>
                          </a:schemeClr>
                        </a:solidFill>
                      </a:endParaRPr>
                    </a:p>
                  </a:txBody>
                  <a:tcPr anchor="ctr"/>
                </a:tc>
                <a:extLst>
                  <a:ext uri="{0D108BD9-81ED-4DB2-BD59-A6C34878D82A}">
                    <a16:rowId xmlns:a16="http://schemas.microsoft.com/office/drawing/2014/main" val="664931564"/>
                  </a:ext>
                </a:extLst>
              </a:tr>
              <a:tr h="370840">
                <a:tc>
                  <a:txBody>
                    <a:bodyPr/>
                    <a:lstStyle/>
                    <a:p>
                      <a:pPr algn="ctr"/>
                      <a:r>
                        <a:rPr lang="en-GB" sz="2000">
                          <a:solidFill>
                            <a:schemeClr val="accent1">
                              <a:lumMod val="50000"/>
                            </a:schemeClr>
                          </a:solidFill>
                        </a:rPr>
                        <a:t>7.</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Des jeunes femmes sont à la caisse. </a:t>
                      </a:r>
                      <a:endParaRPr lang="en-GB" sz="2000" dirty="0">
                        <a:solidFill>
                          <a:schemeClr val="accent1">
                            <a:lumMod val="50000"/>
                          </a:schemeClr>
                        </a:solidFill>
                      </a:endParaRPr>
                    </a:p>
                  </a:txBody>
                  <a:tcPr anchor="ctr"/>
                </a:tc>
                <a:tc>
                  <a:txBody>
                    <a:bodyPr/>
                    <a:lstStyle/>
                    <a:p>
                      <a:r>
                        <a:rPr lang="en-GB" sz="2000" b="1" dirty="0">
                          <a:solidFill>
                            <a:schemeClr val="accent1">
                              <a:lumMod val="50000"/>
                            </a:schemeClr>
                          </a:solidFill>
                        </a:rPr>
                        <a:t>un homme</a:t>
                      </a:r>
                    </a:p>
                  </a:txBody>
                  <a:tcPr anchor="ctr"/>
                </a:tc>
                <a:tc>
                  <a:txBody>
                    <a:bodyPr/>
                    <a:lstStyle/>
                    <a:p>
                      <a:r>
                        <a:rPr lang="en-GB" sz="2000" b="1" dirty="0">
                          <a:solidFill>
                            <a:schemeClr val="accent1">
                              <a:lumMod val="50000"/>
                            </a:schemeClr>
                          </a:solidFill>
                        </a:rPr>
                        <a:t>des femmes</a:t>
                      </a:r>
                    </a:p>
                  </a:txBody>
                  <a:tcPr anchor="ctr"/>
                </a:tc>
                <a:extLst>
                  <a:ext uri="{0D108BD9-81ED-4DB2-BD59-A6C34878D82A}">
                    <a16:rowId xmlns:a16="http://schemas.microsoft.com/office/drawing/2014/main" val="2371851735"/>
                  </a:ext>
                </a:extLst>
              </a:tr>
              <a:tr h="0">
                <a:tc>
                  <a:txBody>
                    <a:bodyPr/>
                    <a:lstStyle/>
                    <a:p>
                      <a:pPr algn="ctr"/>
                      <a:r>
                        <a:rPr lang="en-GB" sz="2000">
                          <a:solidFill>
                            <a:schemeClr val="accent1">
                              <a:lumMod val="50000"/>
                            </a:schemeClr>
                          </a:solidFill>
                        </a:rPr>
                        <a:t>8.</a:t>
                      </a:r>
                      <a:endParaRPr lang="en-GB" sz="20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Bilal achète un jean bleu.</a:t>
                      </a:r>
                      <a:endParaRPr lang="en-GB" sz="2000" u="none" dirty="0">
                        <a:solidFill>
                          <a:schemeClr val="accent1">
                            <a:lumMod val="50000"/>
                          </a:schemeClr>
                        </a:solidFill>
                      </a:endParaRPr>
                    </a:p>
                  </a:txBody>
                  <a:tcPr anchor="ctr"/>
                </a:tc>
                <a:tc>
                  <a:txBody>
                    <a:bodyPr/>
                    <a:lstStyle/>
                    <a:p>
                      <a:r>
                        <a:rPr lang="en-GB" sz="2000" b="1" dirty="0">
                          <a:solidFill>
                            <a:schemeClr val="accent1">
                              <a:lumMod val="50000"/>
                            </a:schemeClr>
                          </a:solidFill>
                        </a:rPr>
                        <a:t>un jean</a:t>
                      </a:r>
                    </a:p>
                  </a:txBody>
                  <a:tcPr anchor="ctr"/>
                </a:tc>
                <a:tc>
                  <a:txBody>
                    <a:bodyPr/>
                    <a:lstStyle/>
                    <a:p>
                      <a:r>
                        <a:rPr lang="en-GB" sz="2000" b="1" dirty="0" err="1">
                          <a:solidFill>
                            <a:schemeClr val="accent1">
                              <a:lumMod val="50000"/>
                            </a:schemeClr>
                          </a:solidFill>
                        </a:rPr>
                        <a:t>une</a:t>
                      </a:r>
                      <a:r>
                        <a:rPr lang="en-GB" sz="2000" b="1" dirty="0">
                          <a:solidFill>
                            <a:schemeClr val="accent1">
                              <a:lumMod val="50000"/>
                            </a:schemeClr>
                          </a:solidFill>
                        </a:rPr>
                        <a:t> carte</a:t>
                      </a:r>
                    </a:p>
                  </a:txBody>
                  <a:tcPr anchor="ctr"/>
                </a:tc>
                <a:extLst>
                  <a:ext uri="{0D108BD9-81ED-4DB2-BD59-A6C34878D82A}">
                    <a16:rowId xmlns:a16="http://schemas.microsoft.com/office/drawing/2014/main" val="1736239533"/>
                  </a:ext>
                </a:extLst>
              </a:tr>
            </a:tbl>
          </a:graphicData>
        </a:graphic>
      </p:graphicFrame>
      <p:sp>
        <p:nvSpPr>
          <p:cNvPr id="2" name="Rectangle 1">
            <a:extLst>
              <a:ext uri="{FF2B5EF4-FFF2-40B4-BE49-F238E27FC236}">
                <a16:creationId xmlns:a16="http://schemas.microsoft.com/office/drawing/2014/main" id="{E649442D-B800-4C3E-92F6-F510FDE667D7}"/>
              </a:ext>
            </a:extLst>
          </p:cNvPr>
          <p:cNvSpPr/>
          <p:nvPr/>
        </p:nvSpPr>
        <p:spPr>
          <a:xfrm>
            <a:off x="4495800" y="2571750"/>
            <a:ext cx="1657350" cy="32385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1" name="Rectangle 10">
            <a:extLst>
              <a:ext uri="{FF2B5EF4-FFF2-40B4-BE49-F238E27FC236}">
                <a16:creationId xmlns:a16="http://schemas.microsoft.com/office/drawing/2014/main" id="{7EC3E313-C4C5-4F90-9806-B98A9BEAD2C5}"/>
              </a:ext>
            </a:extLst>
          </p:cNvPr>
          <p:cNvSpPr/>
          <p:nvPr/>
        </p:nvSpPr>
        <p:spPr>
          <a:xfrm>
            <a:off x="2114550" y="3371850"/>
            <a:ext cx="1600200" cy="3429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2" name="Rectangle 11">
            <a:extLst>
              <a:ext uri="{FF2B5EF4-FFF2-40B4-BE49-F238E27FC236}">
                <a16:creationId xmlns:a16="http://schemas.microsoft.com/office/drawing/2014/main" id="{0D08D412-D409-4CC8-BE1C-1BE5160CAC1E}"/>
              </a:ext>
            </a:extLst>
          </p:cNvPr>
          <p:cNvSpPr/>
          <p:nvPr/>
        </p:nvSpPr>
        <p:spPr>
          <a:xfrm>
            <a:off x="2324099" y="4174396"/>
            <a:ext cx="1466851" cy="3429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3" name="Rectangle 12">
            <a:extLst>
              <a:ext uri="{FF2B5EF4-FFF2-40B4-BE49-F238E27FC236}">
                <a16:creationId xmlns:a16="http://schemas.microsoft.com/office/drawing/2014/main" id="{1DE74608-DBCF-4796-A176-203E4317F209}"/>
              </a:ext>
            </a:extLst>
          </p:cNvPr>
          <p:cNvSpPr/>
          <p:nvPr/>
        </p:nvSpPr>
        <p:spPr>
          <a:xfrm>
            <a:off x="2305049" y="4995992"/>
            <a:ext cx="1066801" cy="228535"/>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4" name="Rectangle 13">
            <a:extLst>
              <a:ext uri="{FF2B5EF4-FFF2-40B4-BE49-F238E27FC236}">
                <a16:creationId xmlns:a16="http://schemas.microsoft.com/office/drawing/2014/main" id="{51D7F5FA-93A0-4B67-9DF0-BD20EBB3A385}"/>
              </a:ext>
            </a:extLst>
          </p:cNvPr>
          <p:cNvSpPr/>
          <p:nvPr/>
        </p:nvSpPr>
        <p:spPr>
          <a:xfrm>
            <a:off x="975342" y="4946403"/>
            <a:ext cx="453408" cy="278124"/>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a:t>
            </a:r>
          </a:p>
        </p:txBody>
      </p:sp>
      <p:sp>
        <p:nvSpPr>
          <p:cNvPr id="15" name="Rectangle 14">
            <a:extLst>
              <a:ext uri="{FF2B5EF4-FFF2-40B4-BE49-F238E27FC236}">
                <a16:creationId xmlns:a16="http://schemas.microsoft.com/office/drawing/2014/main" id="{7B2DC738-B84B-497F-B127-2C5F4876D536}"/>
              </a:ext>
            </a:extLst>
          </p:cNvPr>
          <p:cNvSpPr/>
          <p:nvPr/>
        </p:nvSpPr>
        <p:spPr>
          <a:xfrm>
            <a:off x="2543175" y="2989627"/>
            <a:ext cx="981075" cy="27781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7" name="Rectangle 16">
            <a:extLst>
              <a:ext uri="{FF2B5EF4-FFF2-40B4-BE49-F238E27FC236}">
                <a16:creationId xmlns:a16="http://schemas.microsoft.com/office/drawing/2014/main" id="{2EECDC5E-AF6B-4390-87C4-DCABB341EC3D}"/>
              </a:ext>
            </a:extLst>
          </p:cNvPr>
          <p:cNvSpPr/>
          <p:nvPr/>
        </p:nvSpPr>
        <p:spPr>
          <a:xfrm>
            <a:off x="4766041" y="3761352"/>
            <a:ext cx="1873604" cy="32385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__________</a:t>
            </a:r>
          </a:p>
        </p:txBody>
      </p:sp>
      <p:sp>
        <p:nvSpPr>
          <p:cNvPr id="18" name="Rectangle 17">
            <a:extLst>
              <a:ext uri="{FF2B5EF4-FFF2-40B4-BE49-F238E27FC236}">
                <a16:creationId xmlns:a16="http://schemas.microsoft.com/office/drawing/2014/main" id="{0B365D0D-6BB1-4D41-AA1E-A26FA7C06733}"/>
              </a:ext>
            </a:extLst>
          </p:cNvPr>
          <p:cNvSpPr/>
          <p:nvPr/>
        </p:nvSpPr>
        <p:spPr>
          <a:xfrm>
            <a:off x="3409950" y="4590696"/>
            <a:ext cx="1066801" cy="22853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19" name="Rectangle 18">
            <a:extLst>
              <a:ext uri="{FF2B5EF4-FFF2-40B4-BE49-F238E27FC236}">
                <a16:creationId xmlns:a16="http://schemas.microsoft.com/office/drawing/2014/main" id="{71FFA5C1-FE0A-4F4B-94B0-8E91F67F872D}"/>
              </a:ext>
            </a:extLst>
          </p:cNvPr>
          <p:cNvSpPr/>
          <p:nvPr/>
        </p:nvSpPr>
        <p:spPr>
          <a:xfrm>
            <a:off x="2428875" y="5379842"/>
            <a:ext cx="981075" cy="277815"/>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______</a:t>
            </a:r>
          </a:p>
        </p:txBody>
      </p:sp>
      <p:sp>
        <p:nvSpPr>
          <p:cNvPr id="3" name="Rectangle: Rounded Corners 2">
            <a:extLst>
              <a:ext uri="{FF2B5EF4-FFF2-40B4-BE49-F238E27FC236}">
                <a16:creationId xmlns:a16="http://schemas.microsoft.com/office/drawing/2014/main" id="{186B3D40-982C-47DB-8976-072B57F48F32}"/>
              </a:ext>
            </a:extLst>
          </p:cNvPr>
          <p:cNvSpPr/>
          <p:nvPr/>
        </p:nvSpPr>
        <p:spPr>
          <a:xfrm>
            <a:off x="9876000" y="2533650"/>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D9FB9C3B-BE47-482E-91F0-2F2406BA82C2}"/>
              </a:ext>
            </a:extLst>
          </p:cNvPr>
          <p:cNvSpPr/>
          <p:nvPr/>
        </p:nvSpPr>
        <p:spPr>
          <a:xfrm>
            <a:off x="7896000" y="2930534"/>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EEAFD0B2-14CC-4F89-9047-661481D3234D}"/>
              </a:ext>
            </a:extLst>
          </p:cNvPr>
          <p:cNvSpPr/>
          <p:nvPr/>
        </p:nvSpPr>
        <p:spPr>
          <a:xfrm>
            <a:off x="9876000" y="3333467"/>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C7C52851-C34F-43CC-8E42-7811798392BA}"/>
              </a:ext>
            </a:extLst>
          </p:cNvPr>
          <p:cNvSpPr/>
          <p:nvPr/>
        </p:nvSpPr>
        <p:spPr>
          <a:xfrm>
            <a:off x="9876000" y="3739292"/>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a:extLst>
              <a:ext uri="{FF2B5EF4-FFF2-40B4-BE49-F238E27FC236}">
                <a16:creationId xmlns:a16="http://schemas.microsoft.com/office/drawing/2014/main" id="{D9D75C03-7B2E-49CB-A63F-15EF360FEA5F}"/>
              </a:ext>
            </a:extLst>
          </p:cNvPr>
          <p:cNvSpPr/>
          <p:nvPr/>
        </p:nvSpPr>
        <p:spPr>
          <a:xfrm>
            <a:off x="7896000" y="4121296"/>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EBC85E36-EADF-4381-BFD7-EBAF2D8922F3}"/>
              </a:ext>
            </a:extLst>
          </p:cNvPr>
          <p:cNvSpPr/>
          <p:nvPr/>
        </p:nvSpPr>
        <p:spPr>
          <a:xfrm>
            <a:off x="7896000" y="4513125"/>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50C58E92-CE48-4E1B-A091-56F3D79963DF}"/>
              </a:ext>
            </a:extLst>
          </p:cNvPr>
          <p:cNvSpPr/>
          <p:nvPr/>
        </p:nvSpPr>
        <p:spPr>
          <a:xfrm>
            <a:off x="9876000" y="4916058"/>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E051B941-0D23-484E-B3C4-C1A8C1AE8824}"/>
              </a:ext>
            </a:extLst>
          </p:cNvPr>
          <p:cNvSpPr/>
          <p:nvPr/>
        </p:nvSpPr>
        <p:spPr>
          <a:xfrm>
            <a:off x="7896000" y="5314820"/>
            <a:ext cx="1980000" cy="396000"/>
          </a:xfrm>
          <a:prstGeom prst="roundRect">
            <a:avLst/>
          </a:prstGeom>
          <a:noFill/>
          <a:ln w="38100">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3A76BDCA-6DB1-4488-9A5C-B346B1D8CD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21041" y="858289"/>
            <a:ext cx="1080000" cy="1080000"/>
          </a:xfrm>
          <a:prstGeom prst="rect">
            <a:avLst/>
          </a:prstGeom>
        </p:spPr>
      </p:pic>
      <p:pic>
        <p:nvPicPr>
          <p:cNvPr id="29" name="Picture 28">
            <a:extLst>
              <a:ext uri="{FF2B5EF4-FFF2-40B4-BE49-F238E27FC236}">
                <a16:creationId xmlns:a16="http://schemas.microsoft.com/office/drawing/2014/main" id="{283F2A36-3B70-40AA-9BB0-29E01E0840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2162" y="854833"/>
            <a:ext cx="1080000" cy="1080000"/>
          </a:xfrm>
          <a:prstGeom prst="rect">
            <a:avLst/>
          </a:prstGeom>
        </p:spPr>
      </p:pic>
    </p:spTree>
    <p:extLst>
      <p:ext uri="{BB962C8B-B14F-4D97-AF65-F5344CB8AC3E}">
        <p14:creationId xmlns:p14="http://schemas.microsoft.com/office/powerpoint/2010/main" val="16812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7" grpId="0" animBg="1"/>
      <p:bldP spid="18" grpId="0" animBg="1"/>
      <p:bldP spid="19" grpId="0" animBg="1"/>
      <p:bldP spid="3" grpId="0" animBg="1"/>
      <p:bldP spid="20" grpId="0" animBg="1"/>
      <p:bldP spid="21" grpId="0" animBg="1"/>
      <p:bldP spid="22" grpId="0" animBg="1"/>
      <p:bldP spid="23" grpId="0" animBg="1"/>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email à Abdel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lang="en-US" sz="2400" dirty="0" err="1">
                <a:solidFill>
                  <a:srgbClr val="4472C4">
                    <a:lumMod val="50000"/>
                  </a:srgbClr>
                </a:solidFill>
                <a:latin typeface="Century Gothic" panose="020F0302020204030204"/>
              </a:rPr>
              <a:t>texte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C843EC4-98B5-424E-824C-19432F9F06A0}"/>
              </a:ext>
            </a:extLst>
          </p:cNvPr>
          <p:cNvSpPr/>
          <p:nvPr/>
        </p:nvSpPr>
        <p:spPr>
          <a:xfrm>
            <a:off x="156000" y="1889673"/>
            <a:ext cx="11880000"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GB" sz="2000" dirty="0">
                <a:solidFill>
                  <a:srgbClr val="203864"/>
                </a:solidFill>
              </a:rPr>
              <a:t>&gt;&gt; </a:t>
            </a:r>
            <a:r>
              <a:rPr lang="en-GB" sz="2000" dirty="0" err="1">
                <a:solidFill>
                  <a:srgbClr val="203864"/>
                </a:solidFill>
              </a:rPr>
              <a:t>Sujet</a:t>
            </a:r>
            <a:r>
              <a:rPr lang="en-GB" sz="2000" dirty="0">
                <a:solidFill>
                  <a:srgbClr val="203864"/>
                </a:solidFill>
              </a:rPr>
              <a:t>: I like writing in English!!!</a:t>
            </a:r>
          </a:p>
          <a:p>
            <a:endParaRPr lang="en-GB" sz="2000" dirty="0">
              <a:solidFill>
                <a:srgbClr val="203864"/>
              </a:solidFill>
            </a:endParaRPr>
          </a:p>
          <a:p>
            <a:r>
              <a:rPr lang="en-GB" sz="2000" dirty="0">
                <a:solidFill>
                  <a:srgbClr val="203864"/>
                </a:solidFill>
              </a:rPr>
              <a:t>Hello Abdel,</a:t>
            </a:r>
          </a:p>
          <a:p>
            <a:endParaRPr lang="en-GB" sz="2000" dirty="0">
              <a:solidFill>
                <a:srgbClr val="203864"/>
              </a:solidFill>
            </a:endParaRPr>
          </a:p>
          <a:p>
            <a:r>
              <a:rPr lang="en-GB" sz="2000" dirty="0">
                <a:solidFill>
                  <a:srgbClr val="203864"/>
                </a:solidFill>
              </a:rPr>
              <a:t>I have a little question: how many languages do you speak? I have a very intelligent teacher at school – he understands six languages! My teacher says that I’m a good student. I understand that languages are important, and I take my time in class. Next week, two English girls are going to stay at my place. I will speak English because I don’t know if they speak French.</a:t>
            </a:r>
          </a:p>
          <a:p>
            <a:endParaRPr lang="en-GB" sz="2000" dirty="0">
              <a:solidFill>
                <a:srgbClr val="203864"/>
              </a:solidFill>
            </a:endParaRPr>
          </a:p>
          <a:p>
            <a:r>
              <a:rPr lang="en-GB" sz="2000" dirty="0">
                <a:solidFill>
                  <a:srgbClr val="203864"/>
                </a:solidFill>
              </a:rPr>
              <a:t>I sometimes say English sentences at home. My father is happy. He often takes the plane to England for work. </a:t>
            </a:r>
            <a:r>
              <a:rPr lang="en-GB" sz="2000" dirty="0" err="1">
                <a:solidFill>
                  <a:srgbClr val="203864"/>
                </a:solidFill>
              </a:rPr>
              <a:t>Noura</a:t>
            </a:r>
            <a:r>
              <a:rPr lang="en-GB" sz="2000" dirty="0">
                <a:solidFill>
                  <a:srgbClr val="203864"/>
                </a:solidFill>
              </a:rPr>
              <a:t> is learning a new language too. Are you learning interesting things at university?</a:t>
            </a:r>
          </a:p>
          <a:p>
            <a:r>
              <a:rPr lang="en-GB" sz="2000" dirty="0">
                <a:solidFill>
                  <a:srgbClr val="203864"/>
                </a:solidFill>
              </a:rPr>
              <a:t>Goodbye, Amir</a:t>
            </a:r>
          </a:p>
        </p:txBody>
      </p:sp>
      <p:pic>
        <p:nvPicPr>
          <p:cNvPr id="5" name="Picture 4">
            <a:extLst>
              <a:ext uri="{FF2B5EF4-FFF2-40B4-BE49-F238E27FC236}">
                <a16:creationId xmlns:a16="http://schemas.microsoft.com/office/drawing/2014/main" id="{CFC497A2-6281-4FEE-A13A-AFD95BF51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44" y="677665"/>
            <a:ext cx="1080000" cy="1080000"/>
          </a:xfrm>
          <a:prstGeom prst="rect">
            <a:avLst/>
          </a:prstGeom>
        </p:spPr>
      </p:pic>
      <p:pic>
        <p:nvPicPr>
          <p:cNvPr id="10" name="Picture 9">
            <a:extLst>
              <a:ext uri="{FF2B5EF4-FFF2-40B4-BE49-F238E27FC236}">
                <a16:creationId xmlns:a16="http://schemas.microsoft.com/office/drawing/2014/main" id="{EC096B60-6775-415C-A1FB-25C1F4965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4544" y="677665"/>
            <a:ext cx="1080000" cy="1080000"/>
          </a:xfrm>
          <a:prstGeom prst="rect">
            <a:avLst/>
          </a:prstGeom>
        </p:spPr>
      </p:pic>
    </p:spTree>
    <p:extLst>
      <p:ext uri="{BB962C8B-B14F-4D97-AF65-F5344CB8AC3E}">
        <p14:creationId xmlns:p14="http://schemas.microsoft.com/office/powerpoint/2010/main" val="503219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Écris</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0A92D81F-0650-F447-8359-0A6373AAFC18}"/>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email à Abdel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lang="en-US" sz="2400" dirty="0" err="1">
                <a:solidFill>
                  <a:srgbClr val="4472C4">
                    <a:lumMod val="50000"/>
                  </a:srgbClr>
                </a:solidFill>
                <a:latin typeface="Century Gothic" panose="020F0302020204030204"/>
              </a:rPr>
              <a:t>texte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7C843EC4-98B5-424E-824C-19432F9F06A0}"/>
              </a:ext>
            </a:extLst>
          </p:cNvPr>
          <p:cNvSpPr/>
          <p:nvPr/>
        </p:nvSpPr>
        <p:spPr>
          <a:xfrm>
            <a:off x="156000" y="1889673"/>
            <a:ext cx="11928544" cy="4320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t"/>
          <a:lstStyle/>
          <a:p>
            <a:r>
              <a:rPr lang="en-GB" sz="2000" dirty="0">
                <a:solidFill>
                  <a:srgbClr val="E65D00"/>
                </a:solidFill>
              </a:rPr>
              <a:t>&gt;&gt; </a:t>
            </a:r>
            <a:r>
              <a:rPr lang="en-GB" sz="2000" dirty="0" err="1">
                <a:solidFill>
                  <a:srgbClr val="E65D00"/>
                </a:solidFill>
              </a:rPr>
              <a:t>Sujet</a:t>
            </a:r>
            <a:r>
              <a:rPr lang="en-GB" sz="2000" dirty="0">
                <a:solidFill>
                  <a:srgbClr val="E65D00"/>
                </a:solidFill>
              </a:rPr>
              <a:t>: </a:t>
            </a:r>
            <a:r>
              <a:rPr lang="en-GB" sz="2000" dirty="0" err="1">
                <a:solidFill>
                  <a:srgbClr val="E65D00"/>
                </a:solidFill>
              </a:rPr>
              <a:t>J’aime</a:t>
            </a:r>
            <a:r>
              <a:rPr lang="en-GB" sz="2000" dirty="0">
                <a:solidFill>
                  <a:srgbClr val="E65D00"/>
                </a:solidFill>
              </a:rPr>
              <a:t> </a:t>
            </a:r>
            <a:r>
              <a:rPr lang="en-GB" sz="2000" dirty="0" err="1">
                <a:solidFill>
                  <a:srgbClr val="E65D00"/>
                </a:solidFill>
              </a:rPr>
              <a:t>écrire</a:t>
            </a:r>
            <a:r>
              <a:rPr lang="en-GB" sz="2000" dirty="0">
                <a:solidFill>
                  <a:srgbClr val="E65D00"/>
                </a:solidFill>
              </a:rPr>
              <a:t> </a:t>
            </a:r>
            <a:r>
              <a:rPr lang="en-GB" sz="2000" dirty="0" err="1">
                <a:solidFill>
                  <a:srgbClr val="E65D00"/>
                </a:solidFill>
              </a:rPr>
              <a:t>en</a:t>
            </a:r>
            <a:r>
              <a:rPr lang="en-GB" sz="2000" dirty="0">
                <a:solidFill>
                  <a:srgbClr val="E65D00"/>
                </a:solidFill>
              </a:rPr>
              <a:t> </a:t>
            </a:r>
            <a:r>
              <a:rPr lang="en-GB" sz="2000" dirty="0" err="1">
                <a:solidFill>
                  <a:srgbClr val="E65D00"/>
                </a:solidFill>
              </a:rPr>
              <a:t>anglais</a:t>
            </a:r>
            <a:r>
              <a:rPr lang="en-GB" sz="2000" dirty="0">
                <a:solidFill>
                  <a:srgbClr val="E65D00"/>
                </a:solidFill>
              </a:rPr>
              <a:t>!!!</a:t>
            </a:r>
          </a:p>
          <a:p>
            <a:endParaRPr lang="en-GB" sz="2000" dirty="0">
              <a:solidFill>
                <a:srgbClr val="E65D00"/>
              </a:solidFill>
            </a:endParaRPr>
          </a:p>
          <a:p>
            <a:r>
              <a:rPr lang="en-GB" sz="2000" dirty="0">
                <a:solidFill>
                  <a:srgbClr val="E65D00"/>
                </a:solidFill>
              </a:rPr>
              <a:t>Bonjour Abdel,</a:t>
            </a:r>
          </a:p>
          <a:p>
            <a:endParaRPr lang="en-GB" sz="2000" dirty="0">
              <a:solidFill>
                <a:srgbClr val="E65D00"/>
              </a:solidFill>
            </a:endParaRPr>
          </a:p>
          <a:p>
            <a:r>
              <a:rPr lang="en-GB" sz="2000" dirty="0" err="1">
                <a:solidFill>
                  <a:srgbClr val="E65D00"/>
                </a:solidFill>
              </a:rPr>
              <a:t>J’ai</a:t>
            </a:r>
            <a:r>
              <a:rPr lang="en-GB" sz="2000" dirty="0">
                <a:solidFill>
                  <a:srgbClr val="E65D00"/>
                </a:solidFill>
              </a:rPr>
              <a:t> </a:t>
            </a:r>
            <a:r>
              <a:rPr lang="en-GB" sz="2000" dirty="0" err="1">
                <a:solidFill>
                  <a:srgbClr val="E65D00"/>
                </a:solidFill>
              </a:rPr>
              <a:t>une</a:t>
            </a:r>
            <a:r>
              <a:rPr lang="en-GB" sz="2000" dirty="0">
                <a:solidFill>
                  <a:srgbClr val="E65D00"/>
                </a:solidFill>
              </a:rPr>
              <a:t> petite question : </a:t>
            </a:r>
            <a:r>
              <a:rPr lang="en-GB" sz="2000" dirty="0" err="1">
                <a:solidFill>
                  <a:srgbClr val="E65D00"/>
                </a:solidFill>
              </a:rPr>
              <a:t>combien</a:t>
            </a:r>
            <a:r>
              <a:rPr lang="en-GB" sz="2000" dirty="0">
                <a:solidFill>
                  <a:srgbClr val="E65D00"/>
                </a:solidFill>
              </a:rPr>
              <a:t> de </a:t>
            </a:r>
            <a:r>
              <a:rPr lang="en-GB" sz="2000" dirty="0" err="1">
                <a:solidFill>
                  <a:srgbClr val="E65D00"/>
                </a:solidFill>
              </a:rPr>
              <a:t>langues</a:t>
            </a:r>
            <a:r>
              <a:rPr lang="en-GB" sz="2000" dirty="0">
                <a:solidFill>
                  <a:srgbClr val="E65D00"/>
                </a:solidFill>
              </a:rPr>
              <a:t> </a:t>
            </a:r>
            <a:r>
              <a:rPr lang="en-GB" sz="2000" dirty="0" err="1">
                <a:solidFill>
                  <a:srgbClr val="E65D00"/>
                </a:solidFill>
              </a:rPr>
              <a:t>parles-tu</a:t>
            </a:r>
            <a:r>
              <a:rPr lang="en-GB" sz="2000" dirty="0">
                <a:solidFill>
                  <a:srgbClr val="E65D00"/>
                </a:solidFill>
              </a:rPr>
              <a:t> ? </a:t>
            </a:r>
            <a:r>
              <a:rPr lang="en-GB" sz="2000" dirty="0" err="1">
                <a:solidFill>
                  <a:srgbClr val="E65D00"/>
                </a:solidFill>
              </a:rPr>
              <a:t>J’ai</a:t>
            </a:r>
            <a:r>
              <a:rPr lang="en-GB" sz="2000" dirty="0">
                <a:solidFill>
                  <a:srgbClr val="E65D00"/>
                </a:solidFill>
              </a:rPr>
              <a:t> un </a:t>
            </a:r>
            <a:r>
              <a:rPr lang="en-GB" sz="2000" dirty="0" err="1">
                <a:solidFill>
                  <a:srgbClr val="E65D00"/>
                </a:solidFill>
              </a:rPr>
              <a:t>professeur</a:t>
            </a:r>
            <a:r>
              <a:rPr lang="en-GB" sz="2000" dirty="0">
                <a:solidFill>
                  <a:srgbClr val="E65D00"/>
                </a:solidFill>
              </a:rPr>
              <a:t> </a:t>
            </a:r>
            <a:r>
              <a:rPr lang="en-GB" sz="2000" dirty="0" err="1">
                <a:solidFill>
                  <a:srgbClr val="E65D00"/>
                </a:solidFill>
              </a:rPr>
              <a:t>très</a:t>
            </a:r>
            <a:r>
              <a:rPr lang="en-GB" sz="2000" dirty="0">
                <a:solidFill>
                  <a:srgbClr val="E65D00"/>
                </a:solidFill>
              </a:rPr>
              <a:t> intelligent au </a:t>
            </a:r>
            <a:r>
              <a:rPr lang="en-GB" sz="2000" dirty="0" err="1">
                <a:solidFill>
                  <a:srgbClr val="E65D00"/>
                </a:solidFill>
              </a:rPr>
              <a:t>collège</a:t>
            </a:r>
            <a:r>
              <a:rPr lang="en-GB" sz="2000" dirty="0">
                <a:solidFill>
                  <a:srgbClr val="E65D00"/>
                </a:solidFill>
              </a:rPr>
              <a:t> – </a:t>
            </a:r>
            <a:r>
              <a:rPr lang="en-GB" sz="2000" dirty="0" err="1">
                <a:solidFill>
                  <a:srgbClr val="E65D00"/>
                </a:solidFill>
              </a:rPr>
              <a:t>il</a:t>
            </a:r>
            <a:r>
              <a:rPr lang="en-GB" sz="2000" dirty="0">
                <a:solidFill>
                  <a:srgbClr val="E65D00"/>
                </a:solidFill>
              </a:rPr>
              <a:t> </a:t>
            </a:r>
            <a:r>
              <a:rPr lang="en-GB" sz="2000" dirty="0" err="1">
                <a:solidFill>
                  <a:srgbClr val="E65D00"/>
                </a:solidFill>
              </a:rPr>
              <a:t>comprend</a:t>
            </a:r>
            <a:r>
              <a:rPr lang="en-GB" sz="2000" dirty="0">
                <a:solidFill>
                  <a:srgbClr val="E65D00"/>
                </a:solidFill>
              </a:rPr>
              <a:t> six </a:t>
            </a:r>
            <a:r>
              <a:rPr lang="en-GB" sz="2000" dirty="0" err="1">
                <a:solidFill>
                  <a:srgbClr val="E65D00"/>
                </a:solidFill>
              </a:rPr>
              <a:t>langues</a:t>
            </a:r>
            <a:r>
              <a:rPr lang="en-GB" sz="2000" dirty="0">
                <a:solidFill>
                  <a:srgbClr val="E65D00"/>
                </a:solidFill>
              </a:rPr>
              <a:t> ! Mon </a:t>
            </a:r>
            <a:r>
              <a:rPr lang="en-GB" sz="2000" dirty="0" err="1">
                <a:solidFill>
                  <a:srgbClr val="E65D00"/>
                </a:solidFill>
              </a:rPr>
              <a:t>professeur</a:t>
            </a:r>
            <a:r>
              <a:rPr lang="en-GB" sz="2000" dirty="0">
                <a:solidFill>
                  <a:srgbClr val="E65D00"/>
                </a:solidFill>
              </a:rPr>
              <a:t> </a:t>
            </a:r>
            <a:r>
              <a:rPr lang="en-GB" sz="2000" dirty="0" err="1">
                <a:solidFill>
                  <a:srgbClr val="E65D00"/>
                </a:solidFill>
              </a:rPr>
              <a:t>dit</a:t>
            </a:r>
            <a:r>
              <a:rPr lang="en-GB" sz="2000" dirty="0">
                <a:solidFill>
                  <a:srgbClr val="E65D00"/>
                </a:solidFill>
              </a:rPr>
              <a:t> que je </a:t>
            </a:r>
            <a:r>
              <a:rPr lang="en-GB" sz="2000" dirty="0" err="1">
                <a:solidFill>
                  <a:srgbClr val="E65D00"/>
                </a:solidFill>
              </a:rPr>
              <a:t>suis</a:t>
            </a:r>
            <a:r>
              <a:rPr lang="en-GB" sz="2000" dirty="0">
                <a:solidFill>
                  <a:srgbClr val="E65D00"/>
                </a:solidFill>
              </a:rPr>
              <a:t> un bon </a:t>
            </a:r>
            <a:r>
              <a:rPr lang="en-GB" sz="2000" dirty="0" err="1">
                <a:solidFill>
                  <a:srgbClr val="E65D00"/>
                </a:solidFill>
              </a:rPr>
              <a:t>élève</a:t>
            </a:r>
            <a:r>
              <a:rPr lang="en-GB" sz="2000" dirty="0">
                <a:solidFill>
                  <a:srgbClr val="E65D00"/>
                </a:solidFill>
              </a:rPr>
              <a:t>. Je </a:t>
            </a:r>
            <a:r>
              <a:rPr lang="en-GB" sz="2000" dirty="0" err="1">
                <a:solidFill>
                  <a:srgbClr val="E65D00"/>
                </a:solidFill>
              </a:rPr>
              <a:t>comprends</a:t>
            </a:r>
            <a:r>
              <a:rPr lang="en-GB" sz="2000" dirty="0">
                <a:solidFill>
                  <a:srgbClr val="E65D00"/>
                </a:solidFill>
              </a:rPr>
              <a:t> que les </a:t>
            </a:r>
            <a:r>
              <a:rPr lang="en-GB" sz="2000" dirty="0" err="1">
                <a:solidFill>
                  <a:srgbClr val="E65D00"/>
                </a:solidFill>
              </a:rPr>
              <a:t>langues</a:t>
            </a:r>
            <a:r>
              <a:rPr lang="en-GB" sz="2000" dirty="0">
                <a:solidFill>
                  <a:srgbClr val="E65D00"/>
                </a:solidFill>
              </a:rPr>
              <a:t> </a:t>
            </a:r>
            <a:r>
              <a:rPr lang="en-GB" sz="2000" dirty="0" err="1">
                <a:solidFill>
                  <a:srgbClr val="E65D00"/>
                </a:solidFill>
              </a:rPr>
              <a:t>sont</a:t>
            </a:r>
            <a:r>
              <a:rPr lang="en-GB" sz="2000" dirty="0">
                <a:solidFill>
                  <a:srgbClr val="E65D00"/>
                </a:solidFill>
              </a:rPr>
              <a:t> </a:t>
            </a:r>
            <a:r>
              <a:rPr lang="en-GB" sz="2000" dirty="0" err="1">
                <a:solidFill>
                  <a:srgbClr val="E65D00"/>
                </a:solidFill>
              </a:rPr>
              <a:t>importantes</a:t>
            </a:r>
            <a:r>
              <a:rPr lang="en-GB" sz="2000" dirty="0">
                <a:solidFill>
                  <a:srgbClr val="E65D00"/>
                </a:solidFill>
              </a:rPr>
              <a:t>, et je </a:t>
            </a:r>
            <a:r>
              <a:rPr lang="en-GB" sz="2000" dirty="0" err="1">
                <a:solidFill>
                  <a:srgbClr val="E65D00"/>
                </a:solidFill>
              </a:rPr>
              <a:t>prends</a:t>
            </a:r>
            <a:r>
              <a:rPr lang="en-GB" sz="2000" dirty="0">
                <a:solidFill>
                  <a:srgbClr val="E65D00"/>
                </a:solidFill>
              </a:rPr>
              <a:t> mon temps </a:t>
            </a:r>
            <a:r>
              <a:rPr lang="en-GB" sz="2000" dirty="0" err="1">
                <a:solidFill>
                  <a:srgbClr val="E65D00"/>
                </a:solidFill>
              </a:rPr>
              <a:t>en</a:t>
            </a:r>
            <a:r>
              <a:rPr lang="en-GB" sz="2000" dirty="0">
                <a:solidFill>
                  <a:srgbClr val="E65D00"/>
                </a:solidFill>
              </a:rPr>
              <a:t> </a:t>
            </a:r>
            <a:r>
              <a:rPr lang="en-GB" sz="2000" dirty="0" err="1">
                <a:solidFill>
                  <a:srgbClr val="E65D00"/>
                </a:solidFill>
              </a:rPr>
              <a:t>classe</a:t>
            </a:r>
            <a:r>
              <a:rPr lang="en-GB" sz="2000" dirty="0">
                <a:solidFill>
                  <a:srgbClr val="E65D00"/>
                </a:solidFill>
              </a:rPr>
              <a:t>. La </a:t>
            </a:r>
            <a:r>
              <a:rPr lang="en-GB" sz="2000" dirty="0" err="1">
                <a:solidFill>
                  <a:srgbClr val="E65D00"/>
                </a:solidFill>
              </a:rPr>
              <a:t>semaine</a:t>
            </a:r>
            <a:r>
              <a:rPr lang="en-GB" sz="2000" dirty="0">
                <a:solidFill>
                  <a:srgbClr val="E65D00"/>
                </a:solidFill>
              </a:rPr>
              <a:t> </a:t>
            </a:r>
            <a:r>
              <a:rPr lang="en-GB" sz="2000" dirty="0" err="1">
                <a:solidFill>
                  <a:srgbClr val="E65D00"/>
                </a:solidFill>
              </a:rPr>
              <a:t>prochaine</a:t>
            </a:r>
            <a:r>
              <a:rPr lang="en-GB" sz="2000" dirty="0">
                <a:solidFill>
                  <a:srgbClr val="E65D00"/>
                </a:solidFill>
              </a:rPr>
              <a:t>, deux </a:t>
            </a:r>
            <a:r>
              <a:rPr lang="en-GB" sz="2000" dirty="0" err="1">
                <a:solidFill>
                  <a:srgbClr val="E65D00"/>
                </a:solidFill>
              </a:rPr>
              <a:t>filles</a:t>
            </a:r>
            <a:r>
              <a:rPr lang="en-GB" sz="2000" dirty="0">
                <a:solidFill>
                  <a:srgbClr val="E65D00"/>
                </a:solidFill>
              </a:rPr>
              <a:t> anglaises </a:t>
            </a:r>
            <a:r>
              <a:rPr lang="en-GB" sz="2000" dirty="0" err="1">
                <a:solidFill>
                  <a:srgbClr val="E65D00"/>
                </a:solidFill>
              </a:rPr>
              <a:t>vont</a:t>
            </a:r>
            <a:r>
              <a:rPr lang="en-GB" sz="2000" dirty="0">
                <a:solidFill>
                  <a:srgbClr val="E65D00"/>
                </a:solidFill>
              </a:rPr>
              <a:t> </a:t>
            </a:r>
            <a:r>
              <a:rPr lang="en-GB" sz="2000" dirty="0" err="1">
                <a:solidFill>
                  <a:srgbClr val="E65D00"/>
                </a:solidFill>
              </a:rPr>
              <a:t>rester</a:t>
            </a:r>
            <a:r>
              <a:rPr lang="en-GB" sz="2000" dirty="0">
                <a:solidFill>
                  <a:srgbClr val="E65D00"/>
                </a:solidFill>
              </a:rPr>
              <a:t> chez </a:t>
            </a:r>
            <a:r>
              <a:rPr lang="en-GB" sz="2000" dirty="0" err="1">
                <a:solidFill>
                  <a:srgbClr val="E65D00"/>
                </a:solidFill>
              </a:rPr>
              <a:t>moi</a:t>
            </a:r>
            <a:r>
              <a:rPr lang="en-GB" sz="2000" dirty="0">
                <a:solidFill>
                  <a:srgbClr val="E65D00"/>
                </a:solidFill>
              </a:rPr>
              <a:t>. Je </a:t>
            </a:r>
            <a:r>
              <a:rPr lang="en-GB" sz="2000" dirty="0" err="1">
                <a:solidFill>
                  <a:srgbClr val="E65D00"/>
                </a:solidFill>
              </a:rPr>
              <a:t>vais</a:t>
            </a:r>
            <a:r>
              <a:rPr lang="en-GB" sz="2000" dirty="0">
                <a:solidFill>
                  <a:srgbClr val="E65D00"/>
                </a:solidFill>
              </a:rPr>
              <a:t> </a:t>
            </a:r>
            <a:r>
              <a:rPr lang="en-GB" sz="2000" dirty="0" err="1">
                <a:solidFill>
                  <a:srgbClr val="E65D00"/>
                </a:solidFill>
              </a:rPr>
              <a:t>parler</a:t>
            </a:r>
            <a:r>
              <a:rPr lang="en-GB" sz="2000" dirty="0">
                <a:solidFill>
                  <a:srgbClr val="E65D00"/>
                </a:solidFill>
              </a:rPr>
              <a:t> </a:t>
            </a:r>
            <a:r>
              <a:rPr lang="en-GB" sz="2000" dirty="0" err="1">
                <a:solidFill>
                  <a:srgbClr val="E65D00"/>
                </a:solidFill>
              </a:rPr>
              <a:t>anglais</a:t>
            </a:r>
            <a:r>
              <a:rPr lang="en-GB" sz="2000" dirty="0">
                <a:solidFill>
                  <a:srgbClr val="E65D00"/>
                </a:solidFill>
              </a:rPr>
              <a:t> </a:t>
            </a:r>
            <a:r>
              <a:rPr lang="en-GB" sz="2000" dirty="0" err="1">
                <a:solidFill>
                  <a:srgbClr val="E65D00"/>
                </a:solidFill>
              </a:rPr>
              <a:t>parce</a:t>
            </a:r>
            <a:r>
              <a:rPr lang="en-GB" sz="2000" dirty="0">
                <a:solidFill>
                  <a:srgbClr val="E65D00"/>
                </a:solidFill>
              </a:rPr>
              <a:t> que je ne </a:t>
            </a:r>
            <a:r>
              <a:rPr lang="en-GB" sz="2000" dirty="0" err="1">
                <a:solidFill>
                  <a:srgbClr val="E65D00"/>
                </a:solidFill>
              </a:rPr>
              <a:t>sais</a:t>
            </a:r>
            <a:r>
              <a:rPr lang="en-GB" sz="2000" dirty="0">
                <a:solidFill>
                  <a:srgbClr val="E65D00"/>
                </a:solidFill>
              </a:rPr>
              <a:t> pas </a:t>
            </a:r>
            <a:r>
              <a:rPr lang="en-GB" sz="2000" dirty="0" err="1">
                <a:solidFill>
                  <a:srgbClr val="E65D00"/>
                </a:solidFill>
              </a:rPr>
              <a:t>si</a:t>
            </a:r>
            <a:r>
              <a:rPr lang="en-GB" sz="2000" dirty="0">
                <a:solidFill>
                  <a:srgbClr val="E65D00"/>
                </a:solidFill>
              </a:rPr>
              <a:t> </a:t>
            </a:r>
            <a:r>
              <a:rPr lang="en-GB" sz="2000" dirty="0" err="1">
                <a:solidFill>
                  <a:srgbClr val="E65D00"/>
                </a:solidFill>
              </a:rPr>
              <a:t>elles</a:t>
            </a:r>
            <a:r>
              <a:rPr lang="en-GB" sz="2000" dirty="0">
                <a:solidFill>
                  <a:srgbClr val="E65D00"/>
                </a:solidFill>
              </a:rPr>
              <a:t> </a:t>
            </a:r>
            <a:r>
              <a:rPr lang="en-GB" sz="2000" dirty="0" err="1">
                <a:solidFill>
                  <a:srgbClr val="E65D00"/>
                </a:solidFill>
              </a:rPr>
              <a:t>parlent</a:t>
            </a:r>
            <a:r>
              <a:rPr lang="en-GB" sz="2000" dirty="0">
                <a:solidFill>
                  <a:srgbClr val="E65D00"/>
                </a:solidFill>
              </a:rPr>
              <a:t> </a:t>
            </a:r>
            <a:r>
              <a:rPr lang="en-GB" sz="2000" dirty="0" err="1">
                <a:solidFill>
                  <a:srgbClr val="E65D00"/>
                </a:solidFill>
              </a:rPr>
              <a:t>français</a:t>
            </a:r>
            <a:r>
              <a:rPr lang="en-GB" sz="2000" dirty="0">
                <a:solidFill>
                  <a:srgbClr val="E65D00"/>
                </a:solidFill>
              </a:rPr>
              <a:t>. </a:t>
            </a:r>
          </a:p>
          <a:p>
            <a:endParaRPr lang="en-GB" sz="2000" dirty="0">
              <a:solidFill>
                <a:srgbClr val="E65D00"/>
              </a:solidFill>
            </a:endParaRPr>
          </a:p>
          <a:p>
            <a:r>
              <a:rPr lang="en-GB" sz="2000" dirty="0">
                <a:solidFill>
                  <a:srgbClr val="E65D00"/>
                </a:solidFill>
              </a:rPr>
              <a:t>Je dis </a:t>
            </a:r>
            <a:r>
              <a:rPr lang="en-GB" sz="2000" dirty="0" err="1">
                <a:solidFill>
                  <a:srgbClr val="E65D00"/>
                </a:solidFill>
              </a:rPr>
              <a:t>parfois</a:t>
            </a:r>
            <a:r>
              <a:rPr lang="en-GB" sz="2000" dirty="0">
                <a:solidFill>
                  <a:srgbClr val="E65D00"/>
                </a:solidFill>
              </a:rPr>
              <a:t> des phrases anglaises à la </a:t>
            </a:r>
            <a:r>
              <a:rPr lang="en-GB" sz="2000" dirty="0" err="1">
                <a:solidFill>
                  <a:srgbClr val="E65D00"/>
                </a:solidFill>
              </a:rPr>
              <a:t>maison</a:t>
            </a:r>
            <a:r>
              <a:rPr lang="en-GB" sz="2000" dirty="0">
                <a:solidFill>
                  <a:srgbClr val="E65D00"/>
                </a:solidFill>
              </a:rPr>
              <a:t>. Mon </a:t>
            </a:r>
            <a:r>
              <a:rPr lang="en-GB" sz="2000" dirty="0" err="1">
                <a:solidFill>
                  <a:srgbClr val="E65D00"/>
                </a:solidFill>
              </a:rPr>
              <a:t>père</a:t>
            </a:r>
            <a:r>
              <a:rPr lang="en-GB" sz="2000" dirty="0">
                <a:solidFill>
                  <a:srgbClr val="E65D00"/>
                </a:solidFill>
              </a:rPr>
              <a:t> </a:t>
            </a:r>
            <a:r>
              <a:rPr lang="en-GB" sz="2000" dirty="0" err="1">
                <a:solidFill>
                  <a:srgbClr val="E65D00"/>
                </a:solidFill>
              </a:rPr>
              <a:t>est</a:t>
            </a:r>
            <a:r>
              <a:rPr lang="en-GB" sz="2000" dirty="0">
                <a:solidFill>
                  <a:srgbClr val="E65D00"/>
                </a:solidFill>
              </a:rPr>
              <a:t> content. Il </a:t>
            </a:r>
            <a:r>
              <a:rPr lang="en-GB" sz="2000" dirty="0" err="1">
                <a:solidFill>
                  <a:srgbClr val="E65D00"/>
                </a:solidFill>
              </a:rPr>
              <a:t>prend</a:t>
            </a:r>
            <a:r>
              <a:rPr lang="en-GB" sz="2000" dirty="0">
                <a:solidFill>
                  <a:srgbClr val="E65D00"/>
                </a:solidFill>
              </a:rPr>
              <a:t> </a:t>
            </a:r>
            <a:r>
              <a:rPr lang="en-GB" sz="2000" dirty="0" err="1">
                <a:solidFill>
                  <a:srgbClr val="E65D00"/>
                </a:solidFill>
              </a:rPr>
              <a:t>souvent</a:t>
            </a:r>
            <a:r>
              <a:rPr lang="en-GB" sz="2000" dirty="0">
                <a:solidFill>
                  <a:srgbClr val="E65D00"/>
                </a:solidFill>
              </a:rPr>
              <a:t> </a:t>
            </a:r>
            <a:r>
              <a:rPr lang="en-GB" sz="2000" dirty="0" err="1">
                <a:solidFill>
                  <a:srgbClr val="E65D00"/>
                </a:solidFill>
              </a:rPr>
              <a:t>l’avion</a:t>
            </a:r>
            <a:r>
              <a:rPr lang="en-GB" sz="2000" dirty="0">
                <a:solidFill>
                  <a:srgbClr val="E65D00"/>
                </a:solidFill>
              </a:rPr>
              <a:t> pour </a:t>
            </a:r>
            <a:r>
              <a:rPr lang="en-GB" sz="2000" dirty="0" err="1">
                <a:solidFill>
                  <a:srgbClr val="E65D00"/>
                </a:solidFill>
              </a:rPr>
              <a:t>Angleterre</a:t>
            </a:r>
            <a:r>
              <a:rPr lang="en-GB" sz="2000" dirty="0">
                <a:solidFill>
                  <a:srgbClr val="E65D00"/>
                </a:solidFill>
              </a:rPr>
              <a:t> pour le travail. </a:t>
            </a:r>
            <a:r>
              <a:rPr lang="en-GB" sz="2000" dirty="0" err="1">
                <a:solidFill>
                  <a:srgbClr val="E65D00"/>
                </a:solidFill>
              </a:rPr>
              <a:t>Noura</a:t>
            </a:r>
            <a:r>
              <a:rPr lang="en-GB" sz="2000" dirty="0">
                <a:solidFill>
                  <a:srgbClr val="E65D00"/>
                </a:solidFill>
              </a:rPr>
              <a:t> </a:t>
            </a:r>
            <a:r>
              <a:rPr lang="en-GB" sz="2000" dirty="0" err="1">
                <a:solidFill>
                  <a:srgbClr val="E65D00"/>
                </a:solidFill>
              </a:rPr>
              <a:t>apprend</a:t>
            </a:r>
            <a:r>
              <a:rPr lang="en-GB" sz="2000" dirty="0">
                <a:solidFill>
                  <a:srgbClr val="E65D00"/>
                </a:solidFill>
              </a:rPr>
              <a:t> </a:t>
            </a:r>
            <a:r>
              <a:rPr lang="en-GB" sz="2000" dirty="0" err="1">
                <a:solidFill>
                  <a:srgbClr val="E65D00"/>
                </a:solidFill>
              </a:rPr>
              <a:t>une</a:t>
            </a:r>
            <a:r>
              <a:rPr lang="en-GB" sz="2000" dirty="0">
                <a:solidFill>
                  <a:srgbClr val="E65D00"/>
                </a:solidFill>
              </a:rPr>
              <a:t> nouvelle langue </a:t>
            </a:r>
            <a:r>
              <a:rPr lang="en-GB" sz="2000" dirty="0" err="1">
                <a:solidFill>
                  <a:srgbClr val="E65D00"/>
                </a:solidFill>
              </a:rPr>
              <a:t>aussi</a:t>
            </a:r>
            <a:r>
              <a:rPr lang="en-GB" sz="2000" dirty="0">
                <a:solidFill>
                  <a:srgbClr val="E65D00"/>
                </a:solidFill>
              </a:rPr>
              <a:t>. </a:t>
            </a:r>
            <a:r>
              <a:rPr lang="en-GB" sz="2000" dirty="0" err="1">
                <a:solidFill>
                  <a:srgbClr val="E65D00"/>
                </a:solidFill>
              </a:rPr>
              <a:t>Apprends-tu</a:t>
            </a:r>
            <a:r>
              <a:rPr lang="en-GB" sz="2000" dirty="0">
                <a:solidFill>
                  <a:srgbClr val="E65D00"/>
                </a:solidFill>
              </a:rPr>
              <a:t> des choses </a:t>
            </a:r>
            <a:r>
              <a:rPr lang="en-GB" sz="2000" dirty="0" err="1">
                <a:solidFill>
                  <a:srgbClr val="E65D00"/>
                </a:solidFill>
              </a:rPr>
              <a:t>intéressantes</a:t>
            </a:r>
            <a:r>
              <a:rPr lang="en-GB" sz="2000" dirty="0">
                <a:solidFill>
                  <a:srgbClr val="E65D00"/>
                </a:solidFill>
              </a:rPr>
              <a:t> à </a:t>
            </a:r>
            <a:r>
              <a:rPr lang="en-GB" sz="2000" dirty="0" err="1">
                <a:solidFill>
                  <a:srgbClr val="E65D00"/>
                </a:solidFill>
              </a:rPr>
              <a:t>l’université</a:t>
            </a:r>
            <a:r>
              <a:rPr lang="en-GB" sz="2000" dirty="0">
                <a:solidFill>
                  <a:srgbClr val="E65D00"/>
                </a:solidFill>
              </a:rPr>
              <a:t> ?</a:t>
            </a:r>
          </a:p>
          <a:p>
            <a:r>
              <a:rPr lang="en-GB" sz="2000" dirty="0">
                <a:solidFill>
                  <a:srgbClr val="E65D00"/>
                </a:solidFill>
              </a:rPr>
              <a:t>Au revoir, Amir</a:t>
            </a:r>
          </a:p>
        </p:txBody>
      </p:sp>
      <p:pic>
        <p:nvPicPr>
          <p:cNvPr id="5" name="Picture 4">
            <a:extLst>
              <a:ext uri="{FF2B5EF4-FFF2-40B4-BE49-F238E27FC236}">
                <a16:creationId xmlns:a16="http://schemas.microsoft.com/office/drawing/2014/main" id="{CFC497A2-6281-4FEE-A13A-AFD95BF51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24544" y="677665"/>
            <a:ext cx="1080000" cy="1080000"/>
          </a:xfrm>
          <a:prstGeom prst="rect">
            <a:avLst/>
          </a:prstGeom>
        </p:spPr>
      </p:pic>
      <p:pic>
        <p:nvPicPr>
          <p:cNvPr id="10" name="Picture 9">
            <a:extLst>
              <a:ext uri="{FF2B5EF4-FFF2-40B4-BE49-F238E27FC236}">
                <a16:creationId xmlns:a16="http://schemas.microsoft.com/office/drawing/2014/main" id="{EC096B60-6775-415C-A1FB-25C1F4965F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4544" y="677665"/>
            <a:ext cx="1080000" cy="1080000"/>
          </a:xfrm>
          <a:prstGeom prst="rect">
            <a:avLst/>
          </a:prstGeom>
        </p:spPr>
      </p:pic>
      <p:sp>
        <p:nvSpPr>
          <p:cNvPr id="13" name="TextBox 12">
            <a:extLst>
              <a:ext uri="{FF2B5EF4-FFF2-40B4-BE49-F238E27FC236}">
                <a16:creationId xmlns:a16="http://schemas.microsoft.com/office/drawing/2014/main" id="{3EF1194A-953A-4FC0-9171-57C7575063C2}"/>
              </a:ext>
            </a:extLst>
          </p:cNvPr>
          <p:cNvSpPr txBox="1"/>
          <p:nvPr/>
        </p:nvSpPr>
        <p:spPr>
          <a:xfrm>
            <a:off x="6457245" y="353440"/>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3484774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
        <p:nvSpPr>
          <p:cNvPr id="4" name="TextBox 3"/>
          <p:cNvSpPr txBox="1"/>
          <p:nvPr/>
        </p:nvSpPr>
        <p:spPr>
          <a:xfrm>
            <a:off x="4189067" y="415545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aill</a:t>
            </a:r>
            <a:r>
              <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e</a:t>
            </a:r>
          </a:p>
        </p:txBody>
      </p:sp>
      <p:pic>
        <p:nvPicPr>
          <p:cNvPr id="2050" name="Picture 2" descr="measuring tape">
            <a:extLst>
              <a:ext uri="{FF2B5EF4-FFF2-40B4-BE49-F238E27FC236}">
                <a16:creationId xmlns:a16="http://schemas.microsoft.com/office/drawing/2014/main" id="{9F2DE173-BE9C-406B-94EA-094B21C26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84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Adjectives: Number (Adjective agreement)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BCDF9C-3E24-43C0-A55C-F313022367E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Y8 Term 2.1 Week 3 (Y7 Mashup 4)</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B5F4DD5F-BCAC-48AC-8659-98E137141A7D}"/>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4" name="Picture 3">
            <a:extLst>
              <a:ext uri="{FF2B5EF4-FFF2-40B4-BE49-F238E27FC236}">
                <a16:creationId xmlns:a16="http://schemas.microsoft.com/office/drawing/2014/main" id="{B8A8AD88-1016-4875-BD27-D439B7D2DEBB}"/>
              </a:ext>
            </a:extLst>
          </p:cNvPr>
          <p:cNvPicPr/>
          <p:nvPr/>
        </p:nvPicPr>
        <p:blipFill>
          <a:blip r:embed="rId6">
            <a:extLst>
              <a:ext uri="{28A0092B-C50C-407E-A947-70E740481C1C}">
                <a14:useLocalDpi xmlns:a14="http://schemas.microsoft.com/office/drawing/2010/main" val="0"/>
              </a:ext>
            </a:extLst>
          </a:blip>
          <a:srcRect/>
          <a:stretch/>
        </p:blipFill>
        <p:spPr>
          <a:xfrm>
            <a:off x="4237636" y="2916228"/>
            <a:ext cx="1275434" cy="127543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9067" y="2258246"/>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6" name="Title 1">
            <a:extLst>
              <a:ext uri="{FF2B5EF4-FFF2-40B4-BE49-F238E27FC236}">
                <a16:creationId xmlns:a16="http://schemas.microsoft.com/office/drawing/2014/main" id="{F014E783-AE58-4584-85EC-9BCA77835E8E}"/>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Tree>
    <p:extLst>
      <p:ext uri="{BB962C8B-B14F-4D97-AF65-F5344CB8AC3E}">
        <p14:creationId xmlns:p14="http://schemas.microsoft.com/office/powerpoint/2010/main" val="26758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89067" y="4315475"/>
            <a:ext cx="38138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ai</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6" name="Picture 2" descr="measuring tape">
            <a:extLst>
              <a:ext uri="{FF2B5EF4-FFF2-40B4-BE49-F238E27FC236}">
                <a16:creationId xmlns:a16="http://schemas.microsoft.com/office/drawing/2014/main" id="{B94E9CA4-C6D7-43FC-865D-D8D925B4C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9150">
            <a:off x="4667250" y="2185987"/>
            <a:ext cx="2857500" cy="248602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47BB114C-0C17-4B36-A2C0-01EC77075426}"/>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aill</a:t>
            </a:r>
            <a:r>
              <a:rPr lang="en-GB" sz="12000" b="1" dirty="0">
                <a:solidFill>
                  <a:srgbClr val="1F4E79"/>
                </a:solidFill>
                <a:latin typeface="Century Gothic" panose="020B0502020202020204" pitchFamily="34" charset="0"/>
                <a:cs typeface="Calibri" panose="020F0502020204030204" pitchFamily="34" charset="0"/>
              </a:rPr>
              <a:t>-/-ail</a:t>
            </a:r>
            <a:endParaRPr lang="en-US" sz="12000" dirty="0"/>
          </a:p>
        </p:txBody>
      </p:sp>
    </p:spTree>
    <p:extLst>
      <p:ext uri="{BB962C8B-B14F-4D97-AF65-F5344CB8AC3E}">
        <p14:creationId xmlns:p14="http://schemas.microsoft.com/office/powerpoint/2010/main" val="362455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2267900" y="225530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
        <p:nvSpPr>
          <p:cNvPr id="15" name="TextBox 14"/>
          <p:cNvSpPr txBox="1"/>
          <p:nvPr/>
        </p:nvSpPr>
        <p:spPr>
          <a:xfrm>
            <a:off x="8582193" y="1793586"/>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181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018623" y="566496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work]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0903" y="3916213"/>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6990" y="3916213"/>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9DCD19BA-000F-4B57-8A6D-CB77D477A59C}"/>
              </a:ext>
            </a:extLst>
          </p:cNvPr>
          <p:cNvSpPr/>
          <p:nvPr/>
        </p:nvSpPr>
        <p:spPr>
          <a:xfrm>
            <a:off x="1637331" y="1732156"/>
            <a:ext cx="175881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[garlic]</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 medal">
            <a:extLst>
              <a:ext uri="{FF2B5EF4-FFF2-40B4-BE49-F238E27FC236}">
                <a16:creationId xmlns:a16="http://schemas.microsoft.com/office/drawing/2014/main" id="{7C1D8C99-1638-4834-B1B8-D3771108152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0388" y="4948040"/>
            <a:ext cx="609612" cy="10659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arlic">
            <a:extLst>
              <a:ext uri="{FF2B5EF4-FFF2-40B4-BE49-F238E27FC236}">
                <a16:creationId xmlns:a16="http://schemas.microsoft.com/office/drawing/2014/main" id="{D3118B46-2517-4D17-8A13-6CC5CBF6F5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03" y="2000395"/>
            <a:ext cx="1720585" cy="10839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02DAD226-8FCF-4F37-AB99-BA105C194116}"/>
              </a:ext>
            </a:extLst>
          </p:cNvPr>
          <p:cNvSpPr/>
          <p:nvPr/>
        </p:nvSpPr>
        <p:spPr>
          <a:xfrm>
            <a:off x="8780425" y="4849053"/>
            <a:ext cx="27847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[elsewhere]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862FA09-EFFA-4D32-A5A5-08BDDC7D1F5B}"/>
              </a:ext>
            </a:extLst>
          </p:cNvPr>
          <p:cNvSpPr/>
          <p:nvPr/>
        </p:nvSpPr>
        <p:spPr>
          <a:xfrm>
            <a:off x="9076564" y="2587413"/>
            <a:ext cx="17828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[detail]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091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fade">
                                      <p:cBhvr>
                                        <p:cTn id="31" dur="500"/>
                                        <p:tgtEl>
                                          <p:spTgt spid="3076"/>
                                        </p:tgtEl>
                                      </p:cBhvr>
                                    </p:animEffect>
                                  </p:childTnLst>
                                  <p:subTnLst>
                                    <p:audio>
                                      <p:cMediaNode>
                                        <p:cTn display="0" masterRel="sameClick">
                                          <p:stCondLst>
                                            <p:cond evt="begin" delay="0">
                                              <p:tn val="29"/>
                                            </p:cond>
                                          </p:stCondLst>
                                          <p:endCondLst>
                                            <p:cond evt="onStopAudio" delay="0">
                                              <p:tgtEl>
                                                <p:sldTgt/>
                                              </p:tgtEl>
                                            </p:cond>
                                          </p:endCondLst>
                                        </p:cTn>
                                        <p:tgtEl>
                                          <p:sndTgt r:embed="rId3" name="a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5" name="ail deta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subTnLst>
                                    <p:audio>
                                      <p:cMediaNode>
                                        <p:cTn display="0" masterRel="sameClick">
                                          <p:stCondLst>
                                            <p:cond evt="begin" delay="0">
                                              <p:tn val="39"/>
                                            </p:cond>
                                          </p:stCondLst>
                                          <p:endCondLst>
                                            <p:cond evt="onStopAudio" delay="0">
                                              <p:tgtEl>
                                                <p:sldTgt/>
                                              </p:tgtEl>
                                            </p:cond>
                                          </p:endCondLst>
                                        </p:cTn>
                                        <p:tgtEl>
                                          <p:sndTgt r:embed="rId5" name="ail deta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6" name="ail medaille.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074"/>
                                        </p:tgtEl>
                                        <p:attrNameLst>
                                          <p:attrName>style.visibility</p:attrName>
                                        </p:attrNameLst>
                                      </p:cBhvr>
                                      <p:to>
                                        <p:strVal val="visible"/>
                                      </p:to>
                                    </p:set>
                                    <p:animEffect transition="in" filter="fade">
                                      <p:cBhvr>
                                        <p:cTn id="51" dur="500"/>
                                        <p:tgtEl>
                                          <p:spTgt spid="3074"/>
                                        </p:tgtEl>
                                      </p:cBhvr>
                                    </p:animEffect>
                                  </p:childTnLst>
                                  <p:subTnLst>
                                    <p:audio>
                                      <p:cMediaNode>
                                        <p:cTn display="0" masterRel="sameClick">
                                          <p:stCondLst>
                                            <p:cond evt="begin" delay="0">
                                              <p:tn val="49"/>
                                            </p:cond>
                                          </p:stCondLst>
                                          <p:endCondLst>
                                            <p:cond evt="onStopAudio" delay="0">
                                              <p:tgtEl>
                                                <p:sldTgt/>
                                              </p:tgtEl>
                                            </p:cond>
                                          </p:endCondLst>
                                        </p:cTn>
                                        <p:tgtEl>
                                          <p:sndTgt r:embed="rId6" name="ail medaille.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7" name="ail trava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7" name="ail trava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8" name="ail ailleur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0" grpId="0"/>
      <p:bldP spid="19"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82400" y="1792800"/>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280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1200" y="3916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7600" y="3916800"/>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ED5AD92-960D-4841-9772-36285284C264}"/>
              </a:ext>
            </a:extLst>
          </p:cNvPr>
          <p:cNvSpPr/>
          <p:nvPr/>
        </p:nvSpPr>
        <p:spPr>
          <a:xfrm>
            <a:off x="1756153" y="1807543"/>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Tree>
    <p:extLst>
      <p:ext uri="{BB962C8B-B14F-4D97-AF65-F5344CB8AC3E}">
        <p14:creationId xmlns:p14="http://schemas.microsoft.com/office/powerpoint/2010/main" val="294298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ail ta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subTnLst>
                                    <p:audio>
                                      <p:cMediaNode>
                                        <p:cTn display="0" masterRel="sameClick">
                                          <p:stCondLst>
                                            <p:cond evt="begin" delay="0">
                                              <p:tn val="21"/>
                                            </p:cond>
                                          </p:stCondLst>
                                          <p:endCondLst>
                                            <p:cond evt="onStopAudio" delay="0">
                                              <p:tgtEl>
                                                <p:sldTgt/>
                                              </p:tgtEl>
                                            </p:cond>
                                          </p:endCondLst>
                                        </p:cTn>
                                        <p:tgtEl>
                                          <p:sndTgt r:embed="rId3" name="a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5" name="ail deta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ail meda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ail travai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8" name="ail ailleur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15" grpId="0"/>
      <p:bldP spid="7" grpId="0"/>
      <p:bldP spid="8" grpId="0"/>
      <p:bldP spid="1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aill</a:t>
            </a:r>
            <a:r>
              <a:rPr lang="en-GB" sz="10000" b="1" dirty="0">
                <a:solidFill>
                  <a:srgbClr val="1F4E79"/>
                </a:solidFill>
                <a:cs typeface="Calibri" panose="020F0502020204030204" pitchFamily="34" charset="0"/>
              </a:rPr>
              <a:t>-/-ail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5129227" y="3594940"/>
            <a:ext cx="1933543"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582400" y="1792800"/>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85280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421200" y="39168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med</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787600" y="3916800"/>
            <a:ext cx="2669320"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aill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eurs</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20" name="Picture 2" descr="measuring tape">
            <a:extLst>
              <a:ext uri="{FF2B5EF4-FFF2-40B4-BE49-F238E27FC236}">
                <a16:creationId xmlns:a16="http://schemas.microsoft.com/office/drawing/2014/main" id="{5815DE2A-68C3-4D99-8E7C-B82112812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129150">
            <a:off x="5209148" y="2612563"/>
            <a:ext cx="1677720" cy="145961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EED5AD92-960D-4841-9772-36285284C264}"/>
              </a:ext>
            </a:extLst>
          </p:cNvPr>
          <p:cNvSpPr/>
          <p:nvPr/>
        </p:nvSpPr>
        <p:spPr>
          <a:xfrm>
            <a:off x="1756800" y="1807200"/>
            <a:ext cx="101822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ail</a:t>
            </a:r>
          </a:p>
        </p:txBody>
      </p:sp>
    </p:spTree>
    <p:extLst>
      <p:ext uri="{BB962C8B-B14F-4D97-AF65-F5344CB8AC3E}">
        <p14:creationId xmlns:p14="http://schemas.microsoft.com/office/powerpoint/2010/main" val="190565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15" grpId="0"/>
      <p:bldP spid="7" grpId="0"/>
      <p:bldP spid="8" grpId="0"/>
      <p:bldP spid="10" grpId="0"/>
      <p:bldP spid="22"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5888</TotalTime>
  <Words>8344</Words>
  <Application>Microsoft Macintosh PowerPoint</Application>
  <PresentationFormat>Widescreen</PresentationFormat>
  <Paragraphs>1237</Paragraphs>
  <Slides>41</Slides>
  <Notes>41</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41</vt:i4>
      </vt:variant>
    </vt:vector>
  </HeadingPairs>
  <TitlesOfParts>
    <vt:vector size="52" baseType="lpstr">
      <vt:lpstr>Arial</vt:lpstr>
      <vt:lpstr>Arial</vt:lpstr>
      <vt:lpstr>Calibri</vt:lpstr>
      <vt:lpstr>Century Gothic</vt:lpstr>
      <vt:lpstr>Georgia</vt:lpstr>
      <vt:lpstr>Tw Cen MT</vt:lpstr>
      <vt:lpstr>1_Office Theme</vt:lpstr>
      <vt:lpstr>NCELP Theme</vt:lpstr>
      <vt:lpstr>2_Office Theme</vt:lpstr>
      <vt:lpstr>5_Office Theme</vt:lpstr>
      <vt:lpstr>3_Office Theme</vt:lpstr>
      <vt:lpstr>What is it like? [1] </vt:lpstr>
      <vt:lpstr>a</vt:lpstr>
      <vt:lpstr>a</vt:lpstr>
      <vt:lpstr>-aill-/-ail</vt:lpstr>
      <vt:lpstr>-aill-/-ail</vt:lpstr>
      <vt:lpstr>-aill-/-ail</vt:lpstr>
      <vt:lpstr>-aill-/-ail</vt:lpstr>
      <vt:lpstr>-aill-/-ail</vt:lpstr>
      <vt:lpstr>-aill-/-ail</vt:lpstr>
      <vt:lpstr>Phonétique  </vt:lpstr>
      <vt:lpstr>Phonétique (1/2)  </vt:lpstr>
      <vt:lpstr>Phonétique (2/2)  </vt:lpstr>
      <vt:lpstr>Verbs like sortir</vt:lpstr>
      <vt:lpstr>Verbs like venir</vt:lpstr>
      <vt:lpstr>What is an adverb?</vt:lpstr>
      <vt:lpstr>Where do adverbs go?</vt:lpstr>
      <vt:lpstr>Le week-end de Noura</vt:lpstr>
      <vt:lpstr>Trouve le contraire !</vt:lpstr>
      <vt:lpstr>Le rêve d’Antoine</vt:lpstr>
      <vt:lpstr>Qui fait quoi ?</vt:lpstr>
      <vt:lpstr>Qui fait quoi ?</vt:lpstr>
      <vt:lpstr>Parle en français ! (A)</vt:lpstr>
      <vt:lpstr>Parle en français ! (B)</vt:lpstr>
      <vt:lpstr>Parle en français !</vt:lpstr>
      <vt:lpstr>What is it like? [1] </vt:lpstr>
      <vt:lpstr>Phonétique  </vt:lpstr>
      <vt:lpstr>The verb ‘dire’</vt:lpstr>
      <vt:lpstr>Verbs like prendre</vt:lpstr>
      <vt:lpstr>C’est qui ?</vt:lpstr>
      <vt:lpstr>C’est qui ?</vt:lpstr>
      <vt:lpstr>What is an adjective ?</vt:lpstr>
      <vt:lpstr>Trouve le contraire !</vt:lpstr>
      <vt:lpstr>Adjective agreement</vt:lpstr>
      <vt:lpstr>Adjective agreement</vt:lpstr>
      <vt:lpstr>C’est quoi ?</vt:lpstr>
      <vt:lpstr>C’est quoi ?</vt:lpstr>
      <vt:lpstr>Un samedi en ville</vt:lpstr>
      <vt:lpstr>Écris en français !</vt:lpstr>
      <vt:lpstr>Écris en français !</vt:lpstr>
      <vt:lpstr>Gaming Grammar</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342</cp:revision>
  <dcterms:created xsi:type="dcterms:W3CDTF">2020-06-12T14:19:03Z</dcterms:created>
  <dcterms:modified xsi:type="dcterms:W3CDTF">2021-07-09T13:07:40Z</dcterms:modified>
</cp:coreProperties>
</file>