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Lst>
  <p:notesMasterIdLst>
    <p:notesMasterId r:id="rId40"/>
  </p:notesMasterIdLst>
  <p:sldIdLst>
    <p:sldId id="695" r:id="rId5"/>
    <p:sldId id="774" r:id="rId6"/>
    <p:sldId id="313" r:id="rId7"/>
    <p:sldId id="274" r:id="rId8"/>
    <p:sldId id="285" r:id="rId9"/>
    <p:sldId id="752" r:id="rId10"/>
    <p:sldId id="753" r:id="rId11"/>
    <p:sldId id="320" r:id="rId12"/>
    <p:sldId id="259" r:id="rId13"/>
    <p:sldId id="324" r:id="rId14"/>
    <p:sldId id="771" r:id="rId15"/>
    <p:sldId id="772" r:id="rId16"/>
    <p:sldId id="754" r:id="rId17"/>
    <p:sldId id="330" r:id="rId18"/>
    <p:sldId id="759" r:id="rId19"/>
    <p:sldId id="756" r:id="rId20"/>
    <p:sldId id="757" r:id="rId21"/>
    <p:sldId id="503" r:id="rId22"/>
    <p:sldId id="775" r:id="rId23"/>
    <p:sldId id="776" r:id="rId24"/>
    <p:sldId id="506" r:id="rId25"/>
    <p:sldId id="768" r:id="rId26"/>
    <p:sldId id="672" r:id="rId27"/>
    <p:sldId id="770" r:id="rId28"/>
    <p:sldId id="755" r:id="rId29"/>
    <p:sldId id="763" r:id="rId30"/>
    <p:sldId id="764" r:id="rId31"/>
    <p:sldId id="765" r:id="rId32"/>
    <p:sldId id="766" r:id="rId33"/>
    <p:sldId id="773" r:id="rId34"/>
    <p:sldId id="323" r:id="rId35"/>
    <p:sldId id="769" r:id="rId36"/>
    <p:sldId id="322" r:id="rId37"/>
    <p:sldId id="767" r:id="rId38"/>
    <p:sldId id="718" r:id="rId39"/>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115076"/>
    <a:srgbClr val="EE6000"/>
    <a:srgbClr val="FBF0D5"/>
    <a:srgbClr val="E3EAFD"/>
    <a:srgbClr val="DEEBF7"/>
    <a:srgbClr val="000000"/>
    <a:srgbClr val="FCECE8"/>
    <a:srgbClr val="F8D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37" autoAdjust="0"/>
  </p:normalViewPr>
  <p:slideViewPr>
    <p:cSldViewPr snapToGrid="0">
      <p:cViewPr varScale="1">
        <p:scale>
          <a:sx n="78" d="100"/>
          <a:sy n="78" d="100"/>
        </p:scale>
        <p:origin x="878" y="58"/>
      </p:cViewPr>
      <p:guideLst>
        <p:guide orient="horz" pos="2160"/>
        <p:guide pos="3840"/>
      </p:guideLst>
    </p:cSldViewPr>
  </p:slideViewPr>
  <p:outlineViewPr>
    <p:cViewPr>
      <p:scale>
        <a:sx n="33" d="100"/>
        <a:sy n="33" d="100"/>
      </p:scale>
      <p:origin x="0" y="-542"/>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86" d="100"/>
          <a:sy n="86" d="100"/>
        </p:scale>
        <p:origin x="3786" y="7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GB" dirty="0"/>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F79BAE9C-ACF2-4362-814B-1AB50972AD2E}" type="datetimeFigureOut">
              <a:rPr lang="en-GB" smtClean="0"/>
              <a:t>08/08/2022</a:t>
            </a:fld>
            <a:endParaRPr lang="en-GB"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GB" dirty="0"/>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GB"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sources.ncelp.org/concern/resources/hd76s2386?locale=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fontAlgn="base">
              <a:defRPr/>
            </a:pPr>
            <a:r>
              <a:rPr lang="en-GB" noProof="0" dirty="0"/>
              <a:t>Artwork by Chloé Motard. All additional pictures selected are available under a Creative Commons license, no attribution required.</a:t>
            </a:r>
          </a:p>
          <a:p>
            <a:pPr defTabSz="941923" fontAlgn="base">
              <a:defRPr/>
            </a:pPr>
            <a:r>
              <a:rPr lang="en-GB" noProof="0" dirty="0"/>
              <a:t>Native teacher feedback provided by </a:t>
            </a:r>
            <a:r>
              <a:rPr lang="en-GB" noProof="0" dirty="0">
                <a:solidFill>
                  <a:srgbClr val="000000"/>
                </a:solidFill>
                <a:latin typeface="Calibri" panose="020F0502020204030204" pitchFamily="34" charset="0"/>
              </a:rPr>
              <a:t>Sarah Brichory.</a:t>
            </a:r>
          </a:p>
          <a:p>
            <a:pPr defTabSz="941923" fontAlgn="base">
              <a:defRPr/>
            </a:pPr>
            <a:r>
              <a:rPr lang="en-GB" noProof="0" dirty="0">
                <a:solidFill>
                  <a:srgbClr val="000000"/>
                </a:solidFill>
                <a:latin typeface="Calibri" panose="020F0502020204030204" pitchFamily="34" charset="0"/>
              </a:rPr>
              <a:t>With thanks to Rachel Hawkes for her input on lesson material.</a:t>
            </a:r>
            <a:endParaRPr lang="en-GB" noProof="0" dirty="0"/>
          </a:p>
          <a:p>
            <a:pPr defTabSz="941923" fontAlgn="base">
              <a:defRPr/>
            </a:pPr>
            <a:endParaRPr lang="en-GB" b="1" dirty="0"/>
          </a:p>
          <a:p>
            <a:pPr defTabSz="941923" fontAlgn="base">
              <a:defRPr/>
            </a:pPr>
            <a:r>
              <a:rPr lang="en-GB" b="1" dirty="0"/>
              <a:t>Learning outcomes (lesson 1):</a:t>
            </a:r>
            <a:endParaRPr lang="en-GB" b="0" dirty="0"/>
          </a:p>
          <a:p>
            <a:pPr defTabSz="941923" fontAlgn="base">
              <a:defRPr/>
            </a:pPr>
            <a:r>
              <a:rPr lang="en-GB" dirty="0">
                <a:solidFill>
                  <a:prstClr val="white"/>
                </a:solidFill>
                <a:latin typeface="Calibri" panose="020F0502020204030204" pitchFamily="34" charset="0"/>
                <a:cs typeface="Calibri" panose="020F0502020204030204" pitchFamily="34" charset="0"/>
              </a:rPr>
              <a:t>Consolidation of SSCs [-gn-] and [j/soft g]</a:t>
            </a:r>
          </a:p>
          <a:p>
            <a:pPr defTabSz="941923" fontAlgn="base">
              <a:defRPr/>
            </a:pPr>
            <a:r>
              <a:rPr lang="en-GB" dirty="0">
                <a:solidFill>
                  <a:prstClr val="white"/>
                </a:solidFill>
                <a:latin typeface="Calibri" panose="020F0502020204030204" pitchFamily="34" charset="0"/>
                <a:cs typeface="Calibri" panose="020F0502020204030204" pitchFamily="34" charset="0"/>
              </a:rPr>
              <a:t>Introduction of reflexive pronouns ‘me’ and ‘te’</a:t>
            </a:r>
          </a:p>
          <a:p>
            <a:pPr defTabSz="941923">
              <a:defRPr/>
            </a:pPr>
            <a:br>
              <a:rPr lang="en-GB" baseline="0" dirty="0"/>
            </a:br>
            <a:r>
              <a:rPr lang="en-GB" b="1" dirty="0"/>
              <a:t>Word frequency </a:t>
            </a:r>
            <a:r>
              <a:rPr lang="en-GB" b="1" baseline="0" dirty="0"/>
              <a:t>(1 is the most frequent word in French): </a:t>
            </a:r>
            <a:endParaRPr lang="en-GB" b="1" dirty="0">
              <a:ea typeface="Calibri"/>
              <a:cs typeface="Calibri"/>
              <a:sym typeface="Calibri"/>
            </a:endParaRPr>
          </a:p>
          <a:p>
            <a:pPr defTabSz="941923">
              <a:defRPr/>
            </a:pPr>
            <a:r>
              <a:rPr lang="fr-FR" b="1" noProof="0" dirty="0">
                <a:ea typeface="Calibri"/>
                <a:cs typeface="Calibri"/>
                <a:sym typeface="Calibri"/>
              </a:rPr>
              <a:t>9.3.2.3: </a:t>
            </a:r>
            <a:r>
              <a:rPr lang="fr-FR" noProof="0" dirty="0">
                <a:ea typeface="Calibri"/>
                <a:cs typeface="Calibri"/>
                <a:sym typeface="Calibri"/>
              </a:rPr>
              <a:t>se demander [80], se lever [837], loger [3060], s’organiser [701], se sentir [536], se trouver [83], association [956], conflit [864], crise [765], actuel [584], grave [443], afghan [&gt;5000], Afghanistan [&gt;5000]</a:t>
            </a:r>
          </a:p>
          <a:p>
            <a:pPr defTabSz="941923">
              <a:defRPr/>
            </a:pPr>
            <a:r>
              <a:rPr lang="fr-FR" b="1" noProof="0" dirty="0">
                <a:ea typeface="Calibri"/>
                <a:cs typeface="Calibri"/>
                <a:sym typeface="Calibri"/>
              </a:rPr>
              <a:t>9.3.1.5 (</a:t>
            </a:r>
            <a:r>
              <a:rPr lang="en-GB" b="1" noProof="0" dirty="0">
                <a:ea typeface="Calibri"/>
                <a:cs typeface="Calibri"/>
                <a:sym typeface="Calibri"/>
              </a:rPr>
              <a:t>revisit</a:t>
            </a:r>
            <a:r>
              <a:rPr lang="fr-FR" b="1" noProof="0" dirty="0">
                <a:ea typeface="Calibri"/>
                <a:cs typeface="Calibri"/>
                <a:sym typeface="Calibri"/>
              </a:rPr>
              <a:t>): </a:t>
            </a:r>
            <a:r>
              <a:rPr lang="fr-FR" noProof="0" dirty="0">
                <a:ea typeface="Calibri"/>
                <a:cs typeface="Calibri"/>
                <a:sym typeface="Calibri"/>
              </a:rPr>
              <a:t>annuler [2002], arriver2 à [172], continuer (de) [113], décider (de) [165], essayer (de) [303], voler2 [1610], bise [&gt;5000], isolement [4033], masque [3856], pandémie [&gt;5000], vaccin [&gt;5000], vol2 [1531], impossible [652], interdit [4451], mondial [549], nécessaire [451]</a:t>
            </a:r>
          </a:p>
          <a:p>
            <a:pPr defTabSz="941923">
              <a:defRPr/>
            </a:pPr>
            <a:r>
              <a:rPr lang="fr-FR" b="1" noProof="0" dirty="0">
                <a:ea typeface="Calibri"/>
                <a:cs typeface="Calibri"/>
                <a:sym typeface="Calibri"/>
              </a:rPr>
              <a:t>9.2.2.1 (</a:t>
            </a:r>
            <a:r>
              <a:rPr lang="en-GB" b="1" noProof="0" dirty="0">
                <a:ea typeface="Calibri"/>
                <a:cs typeface="Calibri"/>
                <a:sym typeface="Calibri"/>
              </a:rPr>
              <a:t>revisit</a:t>
            </a:r>
            <a:r>
              <a:rPr lang="fr-FR" b="1" noProof="0" dirty="0">
                <a:ea typeface="Calibri"/>
                <a:cs typeface="Calibri"/>
                <a:sym typeface="Calibri"/>
              </a:rPr>
              <a:t>): </a:t>
            </a:r>
            <a:r>
              <a:rPr lang="fr-FR" noProof="0" dirty="0">
                <a:ea typeface="Calibri"/>
                <a:cs typeface="Calibri"/>
                <a:sym typeface="Calibri"/>
              </a:rPr>
              <a:t>corriger [1639], durer [605], poser [218], compétence [1757], connaissance [806], contrôle [662], système [289], cinquième [2030], deuxième [427], quatrième [1603], primaire [2527], sixième [3124], troisième [506], longtemps [312]</a:t>
            </a:r>
          </a:p>
          <a:p>
            <a:pPr defTabSz="941923">
              <a:defRPr/>
            </a:pPr>
            <a:endParaRPr lang="en-GB" b="1" dirty="0">
              <a:ea typeface="Calibri"/>
              <a:cs typeface="Calibri"/>
              <a:sym typeface="Calibri"/>
            </a:endParaRPr>
          </a:p>
          <a:p>
            <a:pPr defTabSz="941923">
              <a:defRPr/>
            </a:pPr>
            <a:r>
              <a:rPr lang="en-GB" dirty="0">
                <a:ea typeface="Calibri"/>
                <a:cs typeface="Calibri"/>
                <a:sym typeface="Calibri"/>
              </a:rPr>
              <a:t>Source: Lonsdale, D., &amp; Le Bras, Y.  (2009). </a:t>
            </a:r>
            <a:r>
              <a:rPr lang="en-GB" i="1" dirty="0">
                <a:ea typeface="Calibri"/>
                <a:cs typeface="Calibri"/>
                <a:sym typeface="Calibri"/>
              </a:rPr>
              <a:t>A Frequency Dictionary of French: Core vocabulary for learners </a:t>
            </a:r>
            <a:r>
              <a:rPr lang="en-GB" dirty="0">
                <a:ea typeface="Calibri"/>
                <a:cs typeface="Calibri"/>
                <a:sym typeface="Calibri"/>
              </a:rPr>
              <a:t>London: Routledge.</a:t>
            </a:r>
          </a:p>
          <a:p>
            <a:pPr defTabSz="941923">
              <a:defRPr/>
            </a:pPr>
            <a:endParaRPr lang="en-GB" dirty="0">
              <a:ea typeface="Calibri"/>
              <a:cs typeface="Calibri"/>
              <a:sym typeface="Calibri"/>
            </a:endParaRPr>
          </a:p>
          <a:p>
            <a:r>
              <a:rPr lang="en-CA" dirty="0"/>
              <a:t>The frequency rankings for words that occur in this PowerPoint which have been</a:t>
            </a:r>
            <a:r>
              <a:rPr lang="en-CA" i="1" dirty="0"/>
              <a:t> previously</a:t>
            </a:r>
            <a:r>
              <a:rPr lang="en-CA" dirty="0"/>
              <a:t> introduced in NCELP resources are given in the NCELP SOW and in the resources that first introduced and formally re-visited those words. </a:t>
            </a:r>
          </a:p>
          <a:p>
            <a:r>
              <a:rPr lang="en-CA" dirty="0"/>
              <a:t>For any </a:t>
            </a:r>
            <a:r>
              <a:rPr lang="en-CA" i="1" dirty="0"/>
              <a:t>other </a:t>
            </a:r>
            <a:r>
              <a:rPr lang="en-CA" dirty="0"/>
              <a:t>words that occur incidentally in this PowerPoint, frequency rankings will be provided in the notes field wherever possible.</a:t>
            </a:r>
          </a:p>
          <a:p>
            <a:endParaRPr lang="en-CA" dirty="0"/>
          </a:p>
          <a:p>
            <a:r>
              <a:rPr lang="en-US" sz="1200"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US" sz="1000" b="0" i="0" u="none" strike="noStrike" dirty="0">
                <a:solidFill>
                  <a:srgbClr val="000000"/>
                </a:solidFill>
                <a:effectLst/>
                <a:latin typeface="Century Gothic" panose="020B0502020202020204" pitchFamily="34" charset="0"/>
              </a:rPr>
              <a:t>grave </a:t>
            </a:r>
            <a:r>
              <a:rPr lang="en-GB" sz="1050" dirty="0"/>
              <a:t>– serious, </a:t>
            </a:r>
            <a:r>
              <a:rPr lang="en-GB" sz="1050" i="1" dirty="0"/>
              <a:t>grave</a:t>
            </a:r>
            <a:endParaRPr lang="en-GB" sz="800" i="1" dirty="0">
              <a:solidFill>
                <a:schemeClr val="dk1"/>
              </a:solidFill>
              <a:ea typeface="Calibri"/>
              <a:cs typeface="Calibri"/>
              <a:sym typeface="Calibri"/>
            </a:endParaRPr>
          </a:p>
          <a:p>
            <a:endParaRPr lang="en-CA" dirty="0"/>
          </a:p>
          <a:p>
            <a:pPr defTabSz="941923">
              <a:defRPr/>
            </a:pPr>
            <a:endParaRPr lang="en-GB"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pPr defTabSz="941923">
              <a:defRPr/>
            </a:pPr>
            <a:fld id="{672843D9-4757-4631-B0CD-BAA271821DF5}" type="slidenum">
              <a:rPr lang="en-GB">
                <a:solidFill>
                  <a:prstClr val="black"/>
                </a:solidFill>
                <a:latin typeface="Calibri" panose="020F0502020204030204"/>
              </a:rPr>
              <a:pPr defTabSz="941923">
                <a:defRPr/>
              </a:pPr>
              <a:t>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226123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direct object pronouns </a:t>
            </a:r>
            <a:r>
              <a:rPr lang="en-US" b="0" i="1" dirty="0"/>
              <a:t>me</a:t>
            </a:r>
            <a:r>
              <a:rPr lang="en-US" b="0" i="0" dirty="0"/>
              <a:t> and </a:t>
            </a:r>
            <a:r>
              <a:rPr lang="en-US" b="0" i="1" dirty="0"/>
              <a:t>te</a:t>
            </a:r>
            <a:endParaRPr lang="en-US" b="1" dirty="0"/>
          </a:p>
          <a:p>
            <a:endParaRPr lang="en-US" b="1" dirty="0"/>
          </a:p>
          <a:p>
            <a:r>
              <a:rPr lang="en-US" b="1" dirty="0"/>
              <a:t>Procedure:</a:t>
            </a:r>
          </a:p>
          <a:p>
            <a:r>
              <a:rPr lang="en-US" b="0" dirty="0"/>
              <a:t>1. Click to reveal examples and explanations, eliciting English where possible.</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10</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82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 [slide 1/2]</a:t>
            </a:r>
            <a:endParaRPr lang="en-US" b="1" dirty="0"/>
          </a:p>
          <a:p>
            <a:endParaRPr lang="en-US" b="1" dirty="0"/>
          </a:p>
          <a:p>
            <a:r>
              <a:rPr lang="en-US" b="1" dirty="0"/>
              <a:t>Aim: </a:t>
            </a:r>
            <a:r>
              <a:rPr lang="en-US" b="0" dirty="0"/>
              <a:t>Recognition of new vocabulary in context and revision of direct object pronouns </a:t>
            </a:r>
            <a:r>
              <a:rPr lang="en-US" b="0" i="1" dirty="0"/>
              <a:t>me</a:t>
            </a:r>
            <a:r>
              <a:rPr lang="en-US" b="0" i="0" dirty="0"/>
              <a:t> and </a:t>
            </a:r>
            <a:r>
              <a:rPr lang="en-US" b="0" i="1" dirty="0"/>
              <a:t>te</a:t>
            </a:r>
            <a:endParaRPr lang="en-US" b="1" dirty="0"/>
          </a:p>
          <a:p>
            <a:endParaRPr lang="en-US" b="1" dirty="0"/>
          </a:p>
          <a:p>
            <a:r>
              <a:rPr lang="en-US" b="1" dirty="0"/>
              <a:t>Procedure:</a:t>
            </a:r>
          </a:p>
          <a:p>
            <a:r>
              <a:rPr lang="en-US" b="0" dirty="0"/>
              <a:t>1. Students write 1-8 and choose the correct words to fill the gaps.</a:t>
            </a:r>
          </a:p>
          <a:p>
            <a:r>
              <a:rPr lang="en-US" b="0" dirty="0"/>
              <a:t>2. Click to reveal answers.</a:t>
            </a:r>
          </a:p>
          <a:p>
            <a:r>
              <a:rPr lang="en-US" b="0" dirty="0"/>
              <a:t>3. Display the next slide. Students translate the phrases in bold into English.</a:t>
            </a:r>
          </a:p>
          <a:p>
            <a:r>
              <a:rPr lang="en-US" b="0" dirty="0"/>
              <a:t>4. Click to reveal answers.</a:t>
            </a:r>
          </a:p>
          <a:p>
            <a:r>
              <a:rPr lang="en-US" b="0" dirty="0"/>
              <a:t>5. Discuss choice between simple present and present continuous in English.</a:t>
            </a:r>
          </a:p>
          <a:p>
            <a:endParaRPr lang="en-US" b="0" dirty="0"/>
          </a:p>
          <a:p>
            <a:r>
              <a:rPr lang="en-US" b="0" dirty="0"/>
              <a:t>Note: </a:t>
            </a:r>
            <a:r>
              <a:rPr lang="en-US" b="0" i="1" dirty="0"/>
              <a:t>l’Afghanistan</a:t>
            </a:r>
            <a:r>
              <a:rPr lang="en-US" b="0" i="0" dirty="0"/>
              <a:t> is masculine, but we use </a:t>
            </a:r>
            <a:r>
              <a:rPr lang="en-US" b="0" i="1" dirty="0"/>
              <a:t>en</a:t>
            </a:r>
            <a:r>
              <a:rPr lang="en-US" b="0" i="0" dirty="0"/>
              <a:t> to say ‘</a:t>
            </a:r>
            <a:r>
              <a:rPr lang="en-US" b="1" i="0" dirty="0"/>
              <a:t>in</a:t>
            </a:r>
            <a:r>
              <a:rPr lang="en-US" b="0" i="0" dirty="0"/>
              <a:t> Afghanistan’ because the country name begins with a vowel.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Afghanistan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adoption [2321]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39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Introduction of reflexive use of </a:t>
            </a:r>
            <a:r>
              <a:rPr lang="en-US" b="0" i="1" dirty="0"/>
              <a:t>me</a:t>
            </a:r>
            <a:r>
              <a:rPr lang="en-US" b="0" i="0" dirty="0"/>
              <a:t> and </a:t>
            </a:r>
            <a:r>
              <a:rPr lang="fr-FR" b="0" i="1" noProof="0" dirty="0"/>
              <a:t>te</a:t>
            </a:r>
            <a:r>
              <a:rPr lang="en-US" b="0" i="1" dirty="0"/>
              <a:t> </a:t>
            </a:r>
            <a:r>
              <a:rPr lang="en-US" b="0" i="0" dirty="0"/>
              <a:t>and recap of contraction of the pronouns </a:t>
            </a:r>
            <a:r>
              <a:rPr lang="en-US" b="0" i="1" dirty="0"/>
              <a:t>me</a:t>
            </a:r>
            <a:r>
              <a:rPr lang="en-US" b="0" i="0" dirty="0"/>
              <a:t> and </a:t>
            </a:r>
            <a:r>
              <a:rPr lang="fr-FR" b="0" i="1" noProof="0" dirty="0"/>
              <a:t>te</a:t>
            </a:r>
            <a:r>
              <a:rPr lang="en-US" b="0" i="0" dirty="0"/>
              <a:t> before verbs beginning with a vowel or </a:t>
            </a:r>
            <a:r>
              <a:rPr lang="en-US" b="0" i="1" dirty="0"/>
              <a:t>h </a:t>
            </a:r>
            <a:r>
              <a:rPr lang="fr-FR" b="0" i="1" noProof="0" dirty="0"/>
              <a:t>muet</a:t>
            </a:r>
            <a:endParaRPr lang="fr-FR" b="1" noProof="0" dirty="0"/>
          </a:p>
          <a:p>
            <a:endParaRPr lang="en-US" b="1" dirty="0"/>
          </a:p>
          <a:p>
            <a:r>
              <a:rPr lang="en-US" b="1" dirty="0"/>
              <a:t>Procedure:</a:t>
            </a:r>
          </a:p>
          <a:p>
            <a:r>
              <a:rPr lang="en-US" b="0" dirty="0"/>
              <a:t>1. Click to reveal explanations and examples.</a:t>
            </a:r>
          </a:p>
          <a:p>
            <a:r>
              <a:rPr lang="en-US" b="0" dirty="0"/>
              <a:t>2. Ensure understanding.</a:t>
            </a:r>
          </a:p>
          <a:p>
            <a:r>
              <a:rPr lang="en-US" b="0" dirty="0"/>
              <a:t>3. Click to reveal reminder of contraction of </a:t>
            </a:r>
            <a:r>
              <a:rPr lang="en-US" b="0" i="1" dirty="0"/>
              <a:t>me</a:t>
            </a:r>
            <a:r>
              <a:rPr lang="en-US" b="0" i="0" dirty="0"/>
              <a:t> and </a:t>
            </a:r>
            <a:r>
              <a:rPr lang="en-US" b="0" i="1" dirty="0"/>
              <a:t>te</a:t>
            </a:r>
            <a:r>
              <a:rPr lang="en-US" b="0" i="0" dirty="0"/>
              <a:t> before verbs beginning with a vowel or </a:t>
            </a:r>
            <a:r>
              <a:rPr lang="en-US" b="0" i="1" dirty="0"/>
              <a:t>h </a:t>
            </a:r>
            <a:r>
              <a:rPr lang="fr-FR" b="0" i="1" noProof="0" dirty="0"/>
              <a:t>muet</a:t>
            </a:r>
            <a:r>
              <a:rPr lang="en-US" b="0" i="0" dirty="0"/>
              <a:t>.</a:t>
            </a:r>
            <a:endParaRPr lang="en-US" b="0" dirty="0"/>
          </a:p>
          <a:p>
            <a:r>
              <a:rPr lang="en-US" b="0" dirty="0"/>
              <a:t>4. Ensure understanding.</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13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8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endParaRPr lang="en-US" b="1" dirty="0"/>
          </a:p>
          <a:p>
            <a:endParaRPr lang="en-US" b="1" dirty="0"/>
          </a:p>
          <a:p>
            <a:r>
              <a:rPr lang="en-US" b="1" dirty="0"/>
              <a:t>Aim: </a:t>
            </a:r>
            <a:r>
              <a:rPr lang="en-US" b="0" dirty="0"/>
              <a:t>Aural recognition of reflexive pronouns </a:t>
            </a:r>
            <a:r>
              <a:rPr lang="en-US" b="0" i="1" dirty="0"/>
              <a:t>me</a:t>
            </a:r>
            <a:r>
              <a:rPr lang="en-US" b="0" i="0" dirty="0"/>
              <a:t> and </a:t>
            </a:r>
            <a:r>
              <a:rPr lang="fr-FR" b="0" i="1" noProof="0" dirty="0"/>
              <a:t>te</a:t>
            </a:r>
            <a:endParaRPr lang="fr-FR" b="1" noProof="0" dirty="0"/>
          </a:p>
          <a:p>
            <a:endParaRPr lang="en-US" b="1" dirty="0"/>
          </a:p>
          <a:p>
            <a:r>
              <a:rPr lang="en-US" b="1" dirty="0"/>
              <a:t>Procedure:</a:t>
            </a:r>
          </a:p>
          <a:p>
            <a:r>
              <a:rPr lang="en-US" b="0" dirty="0"/>
              <a:t>1. Click the buttons to play the audio.</a:t>
            </a:r>
          </a:p>
          <a:p>
            <a:r>
              <a:rPr lang="en-US" b="0" dirty="0"/>
              <a:t>2. Students tick the correct translation.</a:t>
            </a:r>
          </a:p>
          <a:p>
            <a:r>
              <a:rPr lang="en-US" b="0" dirty="0"/>
              <a:t>3. Tick to reveal answers.</a:t>
            </a:r>
          </a:p>
          <a:p>
            <a:r>
              <a:rPr lang="en-US" b="0" dirty="0"/>
              <a:t>4. Discuss which is the odd one out. (Number 8, since </a:t>
            </a:r>
            <a:r>
              <a:rPr lang="en-US" b="0" i="1" dirty="0"/>
              <a:t>te</a:t>
            </a:r>
            <a:r>
              <a:rPr lang="en-US" b="0" i="0" dirty="0"/>
              <a:t> is used as a direct object pronoun, and not reflexively.</a:t>
            </a:r>
            <a:endParaRPr lang="en-US" b="0" dirty="0"/>
          </a:p>
          <a:p>
            <a:endParaRPr lang="en-US" b="0" dirty="0"/>
          </a:p>
          <a:p>
            <a:r>
              <a:rPr lang="en-US" b="1" dirty="0"/>
              <a:t>Transcript:</a:t>
            </a:r>
          </a:p>
          <a:p>
            <a:pPr marL="470962" indent="-470962" defTabSz="941923">
              <a:buFont typeface="+mj-lt"/>
              <a:buAutoNum type="arabicPeriod"/>
              <a:defRPr/>
            </a:pPr>
            <a:r>
              <a:rPr lang="fr-FR" dirty="0">
                <a:solidFill>
                  <a:srgbClr val="4472C4">
                    <a:lumMod val="50000"/>
                  </a:srgbClr>
                </a:solidFill>
                <a:latin typeface="Century Gothic" panose="020F0302020204030204"/>
              </a:rPr>
              <a:t>Salut, Max ! Tu te trouves où ?</a:t>
            </a:r>
          </a:p>
          <a:p>
            <a:pPr marL="470962" indent="-470962" defTabSz="941923">
              <a:buFont typeface="+mj-lt"/>
              <a:buAutoNum type="arabicPeriod"/>
              <a:defRPr/>
            </a:pPr>
            <a:r>
              <a:rPr lang="fr-FR" b="0" dirty="0">
                <a:solidFill>
                  <a:srgbClr val="4472C4">
                    <a:lumMod val="50000"/>
                  </a:srgbClr>
                </a:solidFill>
                <a:latin typeface="Century Gothic" panose="020F0302020204030204"/>
              </a:rPr>
              <a:t>Un ami de la famille me loge à Peshawar au Pakistan.</a:t>
            </a:r>
          </a:p>
          <a:p>
            <a:pPr marL="470962" indent="-470962" defTabSz="941923">
              <a:buFont typeface="+mj-lt"/>
              <a:buAutoNum type="arabicPeriod"/>
              <a:defRPr/>
            </a:pPr>
            <a:r>
              <a:rPr lang="fr-FR" dirty="0">
                <a:solidFill>
                  <a:srgbClr val="4472C4">
                    <a:lumMod val="50000"/>
                  </a:srgbClr>
                </a:solidFill>
                <a:latin typeface="Century Gothic" panose="020F0302020204030204"/>
              </a:rPr>
              <a:t>Je me demande si tu as peur.</a:t>
            </a:r>
          </a:p>
          <a:p>
            <a:pPr marL="470962" indent="-470962" defTabSz="941923">
              <a:buFont typeface="+mj-lt"/>
              <a:buAutoNum type="arabicPeriod"/>
              <a:defRPr/>
            </a:pPr>
            <a:r>
              <a:rPr lang="fr-FR" dirty="0">
                <a:solidFill>
                  <a:srgbClr val="4472C4">
                    <a:lumMod val="50000"/>
                  </a:srgbClr>
                </a:solidFill>
                <a:latin typeface="Century Gothic" panose="020F0302020204030204"/>
              </a:rPr>
              <a:t>Je me sens en sécurité</a:t>
            </a:r>
            <a:r>
              <a:rPr lang="fr-FR" dirty="0">
                <a:solidFill>
                  <a:srgbClr val="4472C4">
                    <a:lumMod val="50000"/>
                  </a:srgbClr>
                </a:solidFill>
                <a:latin typeface="Century Gothic" panose="020B0502020202020204" pitchFamily="34" charset="0"/>
              </a:rPr>
              <a:t> ici, mais </a:t>
            </a:r>
            <a:r>
              <a:rPr lang="fr-FR" dirty="0">
                <a:solidFill>
                  <a:srgbClr val="4472C4">
                    <a:lumMod val="50000"/>
                  </a:srgbClr>
                </a:solidFill>
                <a:latin typeface="Century Gothic" panose="020F0302020204030204"/>
              </a:rPr>
              <a:t>triste.</a:t>
            </a:r>
          </a:p>
          <a:p>
            <a:pPr marL="470962" indent="-470962" defTabSz="941923">
              <a:buFont typeface="+mj-lt"/>
              <a:buAutoNum type="arabicPeriod"/>
              <a:defRPr/>
            </a:pPr>
            <a:r>
              <a:rPr lang="fr-FR" dirty="0">
                <a:solidFill>
                  <a:srgbClr val="4472C4">
                    <a:lumMod val="50000"/>
                  </a:srgbClr>
                </a:solidFill>
                <a:latin typeface="Century Gothic" panose="020F0302020204030204"/>
              </a:rPr>
              <a:t>Tu te prépares pour le voyage en France ?</a:t>
            </a:r>
          </a:p>
          <a:p>
            <a:pPr marL="470962" indent="-470962" defTabSz="941923">
              <a:buFont typeface="+mj-lt"/>
              <a:buAutoNum type="arabicPeriod"/>
              <a:defRPr/>
            </a:pPr>
            <a:r>
              <a:rPr lang="fr-FR" dirty="0">
                <a:solidFill>
                  <a:srgbClr val="4472C4">
                    <a:lumMod val="50000"/>
                  </a:srgbClr>
                </a:solidFill>
                <a:latin typeface="Century Gothic" panose="020F0302020204030204"/>
              </a:rPr>
              <a:t>Je me lève t</a:t>
            </a:r>
            <a:r>
              <a:rPr lang="fr-FR" dirty="0">
                <a:solidFill>
                  <a:srgbClr val="4472C4">
                    <a:lumMod val="50000"/>
                  </a:srgbClr>
                </a:solidFill>
                <a:latin typeface="Century Gothic" panose="020B0502020202020204" pitchFamily="34" charset="0"/>
              </a:rPr>
              <a:t>ôt tous les jours et je m’organise.</a:t>
            </a:r>
          </a:p>
          <a:p>
            <a:pPr marL="470962" indent="-470962" defTabSz="941923">
              <a:buFont typeface="+mj-lt"/>
              <a:buAutoNum type="arabicPeriod"/>
              <a:defRPr/>
            </a:pPr>
            <a:r>
              <a:rPr lang="fr-FR" b="0" dirty="0">
                <a:solidFill>
                  <a:srgbClr val="4472C4">
                    <a:lumMod val="50000"/>
                  </a:srgbClr>
                </a:solidFill>
                <a:latin typeface="Century Gothic" panose="020B0502020202020204" pitchFamily="34" charset="0"/>
              </a:rPr>
              <a:t>Tu t’achètes un billet d’avion ?</a:t>
            </a:r>
          </a:p>
          <a:p>
            <a:pPr marL="470962" indent="-470962" defTabSz="941923">
              <a:buFont typeface="+mj-lt"/>
              <a:buAutoNum type="arabicPeriod"/>
              <a:defRPr/>
            </a:pPr>
            <a:r>
              <a:rPr lang="fr-FR" b="0" dirty="0">
                <a:solidFill>
                  <a:srgbClr val="4472C4">
                    <a:lumMod val="50000"/>
                  </a:srgbClr>
                </a:solidFill>
                <a:latin typeface="Century Gothic" panose="020B0502020202020204" pitchFamily="34" charset="0"/>
              </a:rPr>
              <a:t>Oui, et je me prépare.</a:t>
            </a:r>
            <a:endParaRPr lang="fr-FR"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14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96357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endParaRPr lang="fr-FR" b="1"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15</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080319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Introduction of preverbal position of reflexive pronouns </a:t>
            </a:r>
            <a:r>
              <a:rPr lang="en-US" b="0" i="1" dirty="0"/>
              <a:t>me</a:t>
            </a:r>
            <a:r>
              <a:rPr lang="en-US" b="0" i="0" dirty="0"/>
              <a:t> and </a:t>
            </a:r>
            <a:r>
              <a:rPr lang="en-US" b="0" i="1" dirty="0"/>
              <a:t>te</a:t>
            </a:r>
            <a:endParaRPr lang="en-US" b="1" dirty="0"/>
          </a:p>
          <a:p>
            <a:endParaRPr lang="en-US" b="1" dirty="0"/>
          </a:p>
          <a:p>
            <a:r>
              <a:rPr lang="en-US" b="1" dirty="0"/>
              <a:t>Procedure:</a:t>
            </a:r>
          </a:p>
          <a:p>
            <a:r>
              <a:rPr lang="en-US" b="0" dirty="0"/>
              <a:t>1. Click to reveal explanations and examples.</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16</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406645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Written production of reflexive pronouns </a:t>
            </a:r>
            <a:r>
              <a:rPr lang="en-US" b="0" i="1" dirty="0"/>
              <a:t>me</a:t>
            </a:r>
            <a:r>
              <a:rPr lang="en-US" b="0" i="0" dirty="0"/>
              <a:t> and </a:t>
            </a:r>
            <a:r>
              <a:rPr lang="fr-FR" b="0" i="1" noProof="0" dirty="0"/>
              <a:t>te</a:t>
            </a:r>
            <a:endParaRPr lang="fr-FR" b="1" noProof="0" dirty="0"/>
          </a:p>
          <a:p>
            <a:endParaRPr lang="en-US" b="1" dirty="0"/>
          </a:p>
          <a:p>
            <a:r>
              <a:rPr lang="en-US" b="1" dirty="0"/>
              <a:t>Procedure:</a:t>
            </a:r>
          </a:p>
          <a:p>
            <a:r>
              <a:rPr lang="en-US" b="0" dirty="0"/>
              <a:t>1. Students translate the sentences to recreate the dialogue between </a:t>
            </a:r>
            <a:r>
              <a:rPr lang="fr-FR" b="0" noProof="0" dirty="0"/>
              <a:t>Stéphanie</a:t>
            </a:r>
            <a:r>
              <a:rPr lang="en-US" b="0" dirty="0"/>
              <a:t> and Max.</a:t>
            </a:r>
          </a:p>
          <a:p>
            <a:r>
              <a:rPr lang="en-US" b="0" dirty="0"/>
              <a:t>2. Click to reveal suggested answers.</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17</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978779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fontAlgn="base">
              <a:defRPr/>
            </a:pPr>
            <a:r>
              <a:rPr lang="en-GB" noProof="0" dirty="0"/>
              <a:t>Artwork by Chloé Motard. All additional pictures selected are available under a Creative Commons license, no attribution required.</a:t>
            </a:r>
          </a:p>
          <a:p>
            <a:pPr defTabSz="941923" fontAlgn="base">
              <a:defRPr/>
            </a:pPr>
            <a:r>
              <a:rPr lang="en-GB" noProof="0" dirty="0"/>
              <a:t>Native teacher feedback provided by </a:t>
            </a:r>
            <a:r>
              <a:rPr lang="en-GB" noProof="0" dirty="0">
                <a:solidFill>
                  <a:srgbClr val="000000"/>
                </a:solidFill>
                <a:latin typeface="Calibri" panose="020F0502020204030204" pitchFamily="34" charset="0"/>
              </a:rPr>
              <a:t>Sarah Brichory.</a:t>
            </a:r>
          </a:p>
          <a:p>
            <a:pPr defTabSz="941923" fontAlgn="base">
              <a:defRPr/>
            </a:pPr>
            <a:r>
              <a:rPr lang="en-GB" noProof="0" dirty="0">
                <a:solidFill>
                  <a:srgbClr val="000000"/>
                </a:solidFill>
                <a:latin typeface="Calibri" panose="020F0502020204030204" pitchFamily="34" charset="0"/>
              </a:rPr>
              <a:t>With thanks to Rachel Hawkes for her input on lesson material.</a:t>
            </a:r>
            <a:endParaRPr lang="en-GB" noProof="0" dirty="0"/>
          </a:p>
          <a:p>
            <a:pPr defTabSz="941923" fontAlgn="base">
              <a:defRPr/>
            </a:pPr>
            <a:endParaRPr lang="en-GB" b="1" dirty="0"/>
          </a:p>
          <a:p>
            <a:pPr defTabSz="941923" fontAlgn="base">
              <a:defRPr/>
            </a:pPr>
            <a:r>
              <a:rPr lang="en-GB" b="1" dirty="0"/>
              <a:t>Learning outcomes (lesson 2):</a:t>
            </a:r>
            <a:endParaRPr lang="en-GB" b="0" dirty="0"/>
          </a:p>
          <a:p>
            <a:pPr defTabSz="941923" fontAlgn="base">
              <a:defRPr/>
            </a:pPr>
            <a:r>
              <a:rPr lang="en-GB" b="0" dirty="0"/>
              <a:t>Consolidation of SSCs [-gn], [j/soft g]</a:t>
            </a:r>
            <a:endParaRPr lang="en-GB" b="1" dirty="0"/>
          </a:p>
          <a:p>
            <a:pPr defTabSz="941923">
              <a:defRPr/>
            </a:pPr>
            <a:r>
              <a:rPr lang="en-GB" b="0" dirty="0"/>
              <a:t>Consolidation</a:t>
            </a:r>
            <a:r>
              <a:rPr lang="en-GB" b="0" baseline="0" dirty="0"/>
              <a:t> of</a:t>
            </a:r>
            <a:r>
              <a:rPr lang="en-GB" dirty="0"/>
              <a:t> </a:t>
            </a:r>
            <a:r>
              <a:rPr lang="en-GB" b="0" dirty="0"/>
              <a:t>reflexive pronouns </a:t>
            </a:r>
            <a:r>
              <a:rPr lang="en-GB" b="0" i="1" dirty="0"/>
              <a:t>me</a:t>
            </a:r>
            <a:r>
              <a:rPr lang="en-GB" b="0" i="0" dirty="0"/>
              <a:t> and </a:t>
            </a:r>
            <a:r>
              <a:rPr lang="fr-FR" b="0" i="1" noProof="0" dirty="0"/>
              <a:t>te</a:t>
            </a:r>
            <a:endParaRPr lang="fr-FR" b="1" noProof="0" dirty="0">
              <a:solidFill>
                <a:prstClr val="white"/>
              </a:solidFill>
              <a:latin typeface="Calibri" panose="020F0502020204030204" pitchFamily="34" charset="0"/>
              <a:cs typeface="Calibri" panose="020F0502020204030204" pitchFamily="34" charset="0"/>
            </a:endParaRPr>
          </a:p>
          <a:p>
            <a:pPr defTabSz="941923">
              <a:defRPr/>
            </a:pPr>
            <a:endParaRPr lang="en-GB" b="1" dirty="0"/>
          </a:p>
          <a:p>
            <a:pPr defTabSz="941923">
              <a:defRPr/>
            </a:pPr>
            <a:r>
              <a:rPr lang="en-GB" b="1" dirty="0"/>
              <a:t>Word frequency </a:t>
            </a:r>
            <a:r>
              <a:rPr lang="en-GB" b="1" baseline="0" dirty="0"/>
              <a:t>(1 is the most frequent word in French): </a:t>
            </a:r>
            <a:endParaRPr lang="en-GB" b="1" dirty="0">
              <a:ea typeface="Calibri"/>
              <a:cs typeface="Calibri"/>
              <a:sym typeface="Calibri"/>
            </a:endParaRPr>
          </a:p>
          <a:p>
            <a:pPr defTabSz="941923">
              <a:defRPr/>
            </a:pPr>
            <a:r>
              <a:rPr lang="en-GB" b="1" dirty="0">
                <a:ea typeface="Calibri"/>
                <a:cs typeface="Calibri"/>
                <a:sym typeface="Calibri"/>
              </a:rPr>
              <a:t>9.3.2.3: </a:t>
            </a:r>
            <a:r>
              <a:rPr lang="fr-FR" noProof="0" dirty="0">
                <a:ea typeface="Calibri"/>
                <a:cs typeface="Calibri"/>
                <a:sym typeface="Calibri"/>
              </a:rPr>
              <a:t>se demander [80], se lever [837], loger [3060], s’organiser [701], se sentir [536], se trouver [83], association [956], conflit [864], crise [765], actuel [584], grave [443], afghan [&gt;5000], Afghanistan [&gt;5000]</a:t>
            </a:r>
          </a:p>
          <a:p>
            <a:pPr defTabSz="941923">
              <a:defRPr/>
            </a:pPr>
            <a:r>
              <a:rPr lang="en-GB" b="1" dirty="0">
                <a:ea typeface="Calibri"/>
                <a:cs typeface="Calibri"/>
                <a:sym typeface="Calibri"/>
              </a:rPr>
              <a:t>9.3.1.5 (revisit): </a:t>
            </a:r>
            <a:r>
              <a:rPr lang="fr-FR" dirty="0">
                <a:ea typeface="Calibri"/>
                <a:cs typeface="Calibri"/>
                <a:sym typeface="Calibri"/>
              </a:rPr>
              <a:t>annuler [2002], arriver2 à [172], continuer (de) [113], décider (de) [165], essayer (de) [303], voler2 [1610], bise [&gt;5000], isolement [4033], masque [3856], pandémie [&gt;5000], vaccin [&gt;5000], vol2 [1531], impossible [652], interdit [4451], mondial [549], nécessaire [451]</a:t>
            </a:r>
          </a:p>
          <a:p>
            <a:pPr defTabSz="941923">
              <a:defRPr/>
            </a:pPr>
            <a:r>
              <a:rPr lang="en-GB" b="1" dirty="0">
                <a:ea typeface="Calibri"/>
                <a:cs typeface="Calibri"/>
                <a:sym typeface="Calibri"/>
              </a:rPr>
              <a:t>9.2.2.1 (revisit): </a:t>
            </a:r>
            <a:r>
              <a:rPr lang="fr-FR" dirty="0">
                <a:ea typeface="Calibri"/>
                <a:cs typeface="Calibri"/>
                <a:sym typeface="Calibri"/>
              </a:rPr>
              <a:t>corriger [1639], durer [605], poser [218], compétence [1757], connaissance [806], contrôle [662], système [289], cinquième [2030], deuxième [427], quatrième [1603], primaire [2527], sixième [3124], troisième [506], longtemps [312]</a:t>
            </a:r>
          </a:p>
          <a:p>
            <a:pPr defTabSz="941923">
              <a:defRPr/>
            </a:pPr>
            <a:endParaRPr lang="fr-FR" dirty="0">
              <a:ea typeface="Calibri"/>
              <a:cs typeface="Calibri"/>
              <a:sym typeface="Calibri"/>
            </a:endParaRPr>
          </a:p>
          <a:p>
            <a:pPr defTabSz="941923">
              <a:defRPr/>
            </a:pPr>
            <a:r>
              <a:rPr lang="en-GB" dirty="0">
                <a:ea typeface="Calibri"/>
                <a:cs typeface="Calibri"/>
                <a:sym typeface="Calibri"/>
              </a:rPr>
              <a:t>Source: Lonsdale, D., &amp; Le Bras, Y.  (2009). </a:t>
            </a:r>
            <a:r>
              <a:rPr lang="en-GB" i="1" dirty="0">
                <a:ea typeface="Calibri"/>
                <a:cs typeface="Calibri"/>
                <a:sym typeface="Calibri"/>
              </a:rPr>
              <a:t>A Frequency Dictionary of French: Core vocabulary for learners </a:t>
            </a:r>
            <a:r>
              <a:rPr lang="en-GB" dirty="0">
                <a:ea typeface="Calibri"/>
                <a:cs typeface="Calibri"/>
                <a:sym typeface="Calibri"/>
              </a:rPr>
              <a:t>London: Routledge.</a:t>
            </a:r>
          </a:p>
          <a:p>
            <a:pPr defTabSz="941923">
              <a:defRPr/>
            </a:pPr>
            <a:endParaRPr lang="en-GB" dirty="0">
              <a:ea typeface="Calibri"/>
              <a:cs typeface="Calibri"/>
              <a:sym typeface="Calibri"/>
            </a:endParaRPr>
          </a:p>
          <a:p>
            <a:r>
              <a:rPr lang="en-US" sz="1200"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US" sz="1000" b="0" i="0" u="none" strike="noStrike" dirty="0">
                <a:solidFill>
                  <a:srgbClr val="000000"/>
                </a:solidFill>
                <a:effectLst/>
                <a:latin typeface="Century Gothic" panose="020B0502020202020204" pitchFamily="34" charset="0"/>
              </a:rPr>
              <a:t>grave </a:t>
            </a:r>
            <a:r>
              <a:rPr lang="en-GB" sz="1050" dirty="0"/>
              <a:t>– serious, </a:t>
            </a:r>
            <a:r>
              <a:rPr lang="en-GB" sz="1050" i="1" dirty="0"/>
              <a:t>grave</a:t>
            </a:r>
            <a:endParaRPr lang="en-GB" sz="800" i="1" dirty="0">
              <a:solidFill>
                <a:schemeClr val="dk1"/>
              </a:solidFill>
              <a:ea typeface="Calibri"/>
              <a:cs typeface="Calibri"/>
              <a:sym typeface="Calibri"/>
            </a:endParaRPr>
          </a:p>
          <a:p>
            <a:pPr defTabSz="941923">
              <a:defRPr/>
            </a:pPr>
            <a:endParaRPr lang="en-GB" dirty="0">
              <a:ea typeface="Calibri"/>
              <a:cs typeface="Calibri"/>
              <a:sym typeface="Calibri"/>
            </a:endParaRPr>
          </a:p>
          <a:p>
            <a:pPr defTabSz="941923">
              <a:defRPr/>
            </a:pPr>
            <a:endParaRPr lang="en-GB" dirty="0">
              <a:ea typeface="Calibri"/>
              <a:cs typeface="Calibri"/>
              <a:sym typeface="Calibri"/>
            </a:endParaRPr>
          </a:p>
        </p:txBody>
      </p:sp>
      <p:sp>
        <p:nvSpPr>
          <p:cNvPr id="4" name="Slide Number Placeholder 3"/>
          <p:cNvSpPr>
            <a:spLocks noGrp="1"/>
          </p:cNvSpPr>
          <p:nvPr>
            <p:ph type="sldNum" sz="quarter" idx="10"/>
          </p:nvPr>
        </p:nvSpPr>
        <p:spPr/>
        <p:txBody>
          <a:bodyPr/>
          <a:lstStyle/>
          <a:p>
            <a:pPr defTabSz="941923">
              <a:defRPr/>
            </a:pPr>
            <a:fld id="{672843D9-4757-4631-B0CD-BAA271821DF5}" type="slidenum">
              <a:rPr lang="en-GB">
                <a:solidFill>
                  <a:prstClr val="black"/>
                </a:solidFill>
                <a:latin typeface="Calibri" panose="020F0502020204030204"/>
              </a:rPr>
              <a:pPr defTabSz="941923">
                <a:defRPr/>
              </a:pPr>
              <a:t>18</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652345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gn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ligne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t>
            </a:r>
            <a:r>
              <a:rPr lang="en-GB" b="1" baseline="0" dirty="0"/>
              <a:t>draw a line in the air with your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gn</a:t>
            </a:r>
            <a:r>
              <a:rPr lang="en-GB" b="1" dirty="0"/>
              <a:t>-] </a:t>
            </a:r>
            <a:r>
              <a:rPr lang="en-GB" baseline="0" dirty="0"/>
              <a:t>sound, pronouncing </a:t>
            </a:r>
            <a:r>
              <a:rPr lang="en-GB" b="0" baseline="0" dirty="0"/>
              <a:t>”</a:t>
            </a:r>
            <a:r>
              <a:rPr lang="en-GB" b="1" baseline="0" dirty="0" err="1"/>
              <a:t>ligne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ligne</a:t>
            </a:r>
            <a:r>
              <a:rPr lang="en-GB" b="1" dirty="0"/>
              <a:t> </a:t>
            </a:r>
            <a:r>
              <a:rPr lang="en-GB" b="0" dirty="0"/>
              <a:t>[342]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2310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gn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ligne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t>
            </a:r>
            <a:r>
              <a:rPr lang="en-GB" b="1" baseline="0" dirty="0"/>
              <a:t>draw a line in the air with your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gn</a:t>
            </a:r>
            <a:r>
              <a:rPr lang="en-GB" b="1" dirty="0"/>
              <a:t>-] </a:t>
            </a:r>
            <a:r>
              <a:rPr lang="en-GB" baseline="0" dirty="0"/>
              <a:t>sound, pronouncing </a:t>
            </a:r>
            <a:r>
              <a:rPr lang="en-GB" b="0" baseline="0" dirty="0"/>
              <a:t>”</a:t>
            </a:r>
            <a:r>
              <a:rPr lang="en-GB" b="1" baseline="0" dirty="0" err="1"/>
              <a:t>ligne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ligne</a:t>
            </a:r>
            <a:r>
              <a:rPr lang="en-GB" b="1" dirty="0"/>
              <a:t> </a:t>
            </a:r>
            <a:r>
              <a:rPr lang="en-GB" b="0" dirty="0"/>
              <a:t>[342]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2102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6522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consolidate aural recognition of [hard g], [j/soft g] and [gn]</a:t>
            </a:r>
            <a:endParaRPr lang="en-US" b="1" dirty="0"/>
          </a:p>
          <a:p>
            <a:endParaRPr lang="en-US" b="1" dirty="0"/>
          </a:p>
          <a:p>
            <a:r>
              <a:rPr lang="en-US" b="1" dirty="0"/>
              <a:t>Procedure:</a:t>
            </a:r>
          </a:p>
          <a:p>
            <a:pPr marL="235481" indent="-235481">
              <a:buAutoNum type="arabicPeriod"/>
            </a:pPr>
            <a:r>
              <a:rPr lang="en-US" b="0" dirty="0"/>
              <a:t>Click on the pictures to hear the word spoken</a:t>
            </a:r>
          </a:p>
          <a:p>
            <a:pPr marL="235481" indent="-235481" defTabSz="941923">
              <a:buFontTx/>
              <a:buAutoNum type="arabicPeriod"/>
              <a:defRPr/>
            </a:pPr>
            <a:r>
              <a:rPr lang="en-US" b="0" dirty="0"/>
              <a:t>Ask students to identify if they hear the SSC [hard g], [j/soft g] or [gn]</a:t>
            </a:r>
          </a:p>
          <a:p>
            <a:pPr marL="235481" indent="-235481" defTabSz="941923">
              <a:buFontTx/>
              <a:buAutoNum type="arabicPeriod"/>
              <a:defRPr/>
            </a:pPr>
            <a:r>
              <a:rPr lang="en-US" b="0" dirty="0"/>
              <a:t>Click again to reveal the word, the correct SSC and the English translation.</a:t>
            </a:r>
            <a:endParaRPr lang="en-US" b="1" dirty="0"/>
          </a:p>
          <a:p>
            <a:endParaRPr lang="en-US" b="0" dirty="0"/>
          </a:p>
          <a:p>
            <a:r>
              <a:rPr lang="en-US" b="1" dirty="0"/>
              <a:t>Transcript:</a:t>
            </a:r>
          </a:p>
          <a:p>
            <a:pPr marL="235481" indent="-235481">
              <a:buFont typeface="+mj-lt"/>
              <a:buAutoNum type="arabicPeriod"/>
            </a:pPr>
            <a:r>
              <a:rPr lang="fr-FR" b="0" noProof="0" dirty="0"/>
              <a:t>beignet</a:t>
            </a:r>
          </a:p>
          <a:p>
            <a:pPr marL="235481" indent="-235481">
              <a:buFont typeface="+mj-lt"/>
              <a:buAutoNum type="arabicPeriod"/>
            </a:pPr>
            <a:r>
              <a:rPr lang="fr-FR" b="0" noProof="0" dirty="0"/>
              <a:t>gâteau</a:t>
            </a:r>
          </a:p>
          <a:p>
            <a:pPr marL="235481" indent="-235481">
              <a:buFont typeface="+mj-lt"/>
              <a:buAutoNum type="arabicPeriod"/>
            </a:pPr>
            <a:r>
              <a:rPr lang="fr-FR" b="0" noProof="0" dirty="0"/>
              <a:t>magique</a:t>
            </a:r>
          </a:p>
          <a:p>
            <a:pPr marL="235481" indent="-235481">
              <a:buFont typeface="+mj-lt"/>
              <a:buAutoNum type="arabicPeriod"/>
            </a:pPr>
            <a:r>
              <a:rPr lang="fr-FR" b="0" noProof="0" dirty="0"/>
              <a:t>girafe</a:t>
            </a:r>
          </a:p>
          <a:p>
            <a:pPr marL="235481" indent="-235481">
              <a:buFont typeface="+mj-lt"/>
              <a:buAutoNum type="arabicPeriod"/>
            </a:pPr>
            <a:r>
              <a:rPr lang="fr-FR" b="0" noProof="0" dirty="0"/>
              <a:t>guêpe</a:t>
            </a:r>
          </a:p>
          <a:p>
            <a:pPr marL="235481" indent="-235481">
              <a:buFont typeface="+mj-lt"/>
              <a:buAutoNum type="arabicPeriod"/>
            </a:pPr>
            <a:r>
              <a:rPr lang="fr-FR" b="0" noProof="0" dirty="0"/>
              <a:t>oignon</a:t>
            </a:r>
          </a:p>
          <a:p>
            <a:pPr marL="235481" indent="-235481">
              <a:buFont typeface="+mj-lt"/>
              <a:buAutoNum type="arabicPeriod"/>
            </a:pPr>
            <a:r>
              <a:rPr lang="fr-FR" b="0" noProof="0" dirty="0"/>
              <a:t>chignon</a:t>
            </a:r>
          </a:p>
          <a:p>
            <a:pPr marL="235481" indent="-235481">
              <a:buFont typeface="+mj-lt"/>
              <a:buAutoNum type="arabicPeriod"/>
            </a:pPr>
            <a:r>
              <a:rPr lang="fr-FR" b="0" noProof="0" dirty="0"/>
              <a:t>bague</a:t>
            </a:r>
          </a:p>
          <a:p>
            <a:pPr marL="235481" indent="-235481">
              <a:buFont typeface="+mj-lt"/>
              <a:buAutoNum type="arabicPeriod"/>
            </a:pPr>
            <a:r>
              <a:rPr lang="fr-FR" b="0" noProof="0" dirty="0"/>
              <a:t>singe</a:t>
            </a:r>
          </a:p>
          <a:p>
            <a:pPr marL="235481" indent="-235481">
              <a:buFont typeface="+mj-lt"/>
              <a:buAutoNum type="arabicPeriod"/>
            </a:pPr>
            <a:r>
              <a:rPr lang="fr-FR" b="0" noProof="0" dirty="0"/>
              <a:t>genou</a:t>
            </a:r>
          </a:p>
          <a:p>
            <a:pPr marL="235481" indent="-235481">
              <a:buFont typeface="+mj-lt"/>
              <a:buAutoNum type="arabicPeriod"/>
            </a:pPr>
            <a:r>
              <a:rPr lang="fr-FR" b="0" noProof="0" dirty="0"/>
              <a:t>champignon</a:t>
            </a:r>
          </a:p>
          <a:p>
            <a:pPr marL="235481" indent="-235481">
              <a:buFont typeface="+mj-lt"/>
              <a:buAutoNum type="arabicPeriod"/>
            </a:pPr>
            <a:r>
              <a:rPr lang="fr-FR" b="0" noProof="0" dirty="0"/>
              <a:t>gomme</a:t>
            </a:r>
          </a:p>
          <a:p>
            <a:pPr marL="235481" indent="-235481">
              <a:buFont typeface="+mj-lt"/>
              <a:buAutoNum type="arabicPeriod"/>
            </a:pPr>
            <a:r>
              <a:rPr lang="fr-FR" b="0" noProof="0" dirty="0"/>
              <a:t>justice</a:t>
            </a:r>
          </a:p>
          <a:p>
            <a:pPr marL="235481" indent="-235481">
              <a:buFont typeface="+mj-lt"/>
              <a:buAutoNum type="arabicPeriod"/>
            </a:pPr>
            <a:r>
              <a:rPr lang="fr-FR" b="0" noProof="0" dirty="0"/>
              <a:t>séjour</a:t>
            </a:r>
          </a:p>
          <a:p>
            <a:pPr marL="235481" indent="-235481">
              <a:buFont typeface="+mj-lt"/>
              <a:buAutoNum type="arabicPeriod"/>
            </a:pPr>
            <a:r>
              <a:rPr lang="fr-FR" b="0" noProof="0" dirty="0"/>
              <a:t>goûter</a:t>
            </a:r>
          </a:p>
          <a:p>
            <a:pPr marL="235481" indent="-235481">
              <a:buFont typeface="+mj-lt"/>
              <a:buAutoNum type="arabicPeriod"/>
            </a:pPr>
            <a:r>
              <a:rPr lang="fr-FR" b="0" noProof="0" dirty="0"/>
              <a:t>châtaigne</a:t>
            </a:r>
          </a:p>
          <a:p>
            <a:pPr marL="235481" indent="-235481">
              <a:buFont typeface="+mj-lt"/>
              <a:buAutoNum type="arabicPeriod"/>
            </a:pPr>
            <a:r>
              <a:rPr lang="fr-FR" b="0" noProof="0" dirty="0"/>
              <a:t>vigne</a:t>
            </a:r>
          </a:p>
          <a:p>
            <a:pPr marL="235481" indent="-235481">
              <a:buFont typeface="+mj-lt"/>
              <a:buAutoNum type="arabicPeriod"/>
            </a:pPr>
            <a:r>
              <a:rPr lang="fr-FR" b="0" noProof="0" dirty="0"/>
              <a:t>joue</a:t>
            </a:r>
          </a:p>
          <a:p>
            <a:pPr marL="235481" indent="-235481">
              <a:buFont typeface="+mj-lt"/>
              <a:buAutoNum type="arabicPeriod"/>
            </a:pPr>
            <a:r>
              <a:rPr lang="fr-FR" b="0" noProof="0" dirty="0"/>
              <a:t>poignet</a:t>
            </a:r>
          </a:p>
          <a:p>
            <a:pPr marL="235481" indent="-235481">
              <a:buFont typeface="+mj-lt"/>
              <a:buAutoNum type="arabicPeriod"/>
            </a:pPr>
            <a:r>
              <a:rPr lang="fr-FR" b="0" noProof="0" dirty="0"/>
              <a:t>légumes</a:t>
            </a:r>
          </a:p>
          <a:p>
            <a:pPr marL="235481" indent="-235481">
              <a:buFont typeface="+mj-lt"/>
              <a:buAutoNum type="arabicPeriod"/>
            </a:pPr>
            <a:r>
              <a:rPr lang="fr-FR" b="0" noProof="0" dirty="0"/>
              <a:t>manège</a:t>
            </a:r>
          </a:p>
          <a:p>
            <a:pPr marL="235481" indent="-235481">
              <a:buFont typeface="+mj-lt"/>
              <a:buAutoNum type="arabicPeriod"/>
            </a:pPr>
            <a:r>
              <a:rPr lang="fr-FR" b="0" noProof="0" dirty="0"/>
              <a:t>bougie</a:t>
            </a:r>
          </a:p>
          <a:p>
            <a:pPr marL="235481" indent="-235481">
              <a:buFont typeface="+mj-lt"/>
              <a:buAutoNum type="arabicPeriod"/>
            </a:pPr>
            <a:r>
              <a:rPr lang="fr-FR" b="0" noProof="0" dirty="0"/>
              <a:t>gare</a:t>
            </a:r>
          </a:p>
          <a:p>
            <a:pPr marL="235481" indent="-235481">
              <a:buFont typeface="+mj-lt"/>
              <a:buAutoNum type="arabicPeriod"/>
            </a:pPr>
            <a:r>
              <a:rPr lang="fr-FR" b="0" noProof="0" dirty="0"/>
              <a:t>araignée</a:t>
            </a:r>
            <a:endParaRPr lang="en-US" b="0" dirty="0"/>
          </a:p>
          <a:p>
            <a:endParaRPr lang="en-US" b="0" dirty="0"/>
          </a:p>
          <a:p>
            <a:pPr defTabSz="941923">
              <a:defRPr/>
            </a:pPr>
            <a:r>
              <a:rPr lang="en-GB" b="1" baseline="0" dirty="0"/>
              <a:t>Word frequency of unknown words (1 is the most frequent word in French): </a:t>
            </a:r>
            <a:br>
              <a:rPr lang="en-GB" b="1" baseline="0" dirty="0"/>
            </a:br>
            <a:r>
              <a:rPr lang="fr-FR" b="0" baseline="0" noProof="0" dirty="0"/>
              <a:t>beignet [&gt;5000], gâteau [4845], guêpe [&gt;5000], chignon [&gt;5000], bague &gt;5000], singe [4739], genou [2967], champignon [&gt;5000], gomme [&gt;5000], séjour [2007], goûter [4441], châtaigne [&gt;5000], vigne [&gt;5000], joue [3932], poignet [&gt;5000], légumes [&gt;5000], manège [&gt;5000], bougie [&gt;5000], gare [2582], araignée [&gt;5000]</a:t>
            </a:r>
            <a:br>
              <a:rPr lang="en-GB" b="1" baseline="0" dirty="0"/>
            </a:b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a:p>
            <a:pPr defTabSz="941923">
              <a:defRPr/>
            </a:pPr>
            <a:endParaRPr lang="en-GB" b="1" baseline="0" dirty="0"/>
          </a:p>
          <a:p>
            <a:pPr defTabSz="941923">
              <a:defRPr/>
            </a:pPr>
            <a:r>
              <a:rPr lang="en-GB" b="1" baseline="0" dirty="0"/>
              <a:t>Word frequency of cognates (1 is the most frequent word in French): </a:t>
            </a:r>
            <a:br>
              <a:rPr lang="en-GB" b="1" baseline="0" dirty="0"/>
            </a:br>
            <a:r>
              <a:rPr lang="fr-FR" b="0" baseline="0" noProof="0" dirty="0"/>
              <a:t>magique [3530], girafe [&gt;5000], oignon [&gt;5000], justice [637]</a:t>
            </a:r>
            <a:br>
              <a:rPr lang="en-GB" baseline="0" dirty="0"/>
            </a:b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21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071467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Written recognition of revisited vocabulary</a:t>
            </a:r>
            <a:br>
              <a:rPr lang="en-GB" dirty="0"/>
            </a:br>
            <a:br>
              <a:rPr lang="en-GB" dirty="0"/>
            </a:br>
            <a:r>
              <a:rPr lang="en-GB" b="1" dirty="0"/>
              <a:t>Procedure:</a:t>
            </a:r>
            <a:br>
              <a:rPr lang="en-GB" dirty="0"/>
            </a:br>
            <a:r>
              <a:rPr lang="en-GB" dirty="0"/>
              <a:t>1. Explain the procedure. Students read through the text use the relevant vocabulary</a:t>
            </a:r>
          </a:p>
          <a:p>
            <a:r>
              <a:rPr lang="en-GB" dirty="0"/>
              <a:t>2. Ask students to fill in the gaps.</a:t>
            </a:r>
          </a:p>
          <a:p>
            <a:r>
              <a:rPr lang="en-GB" dirty="0"/>
              <a:t>3. Click to reveal answers.</a:t>
            </a:r>
          </a:p>
          <a:p>
            <a:pPr defTabSz="941923">
              <a:defRPr/>
            </a:pPr>
            <a:endParaRPr lang="en-GB" b="0" i="1" baseline="0" dirty="0"/>
          </a:p>
          <a:p>
            <a:pPr defTabSz="941923">
              <a:defRPr/>
            </a:pPr>
            <a:endParaRPr lang="en-GB" i="1" dirty="0">
              <a:solidFill>
                <a:schemeClr val="accent5">
                  <a:lumMod val="50000"/>
                </a:schemeClr>
              </a:solidFill>
            </a:endParaRPr>
          </a:p>
          <a:p>
            <a:pPr defTabSz="941923">
              <a:defRPr/>
            </a:pPr>
            <a:endParaRPr lang="en-GB" i="1" dirty="0">
              <a:solidFill>
                <a:schemeClr val="accent5">
                  <a:lumMod val="50000"/>
                </a:schemeClr>
              </a:solidFill>
            </a:endParaRPr>
          </a:p>
          <a:p>
            <a:pPr defTabSz="941923">
              <a:defRPr/>
            </a:pPr>
            <a:endParaRPr lang="en-GB" i="1" dirty="0">
              <a:solidFill>
                <a:schemeClr val="accent5">
                  <a:lumMod val="50000"/>
                </a:schemeClr>
              </a:solidFill>
            </a:endParaRPr>
          </a:p>
          <a:p>
            <a:pPr defTabSz="941923">
              <a:defRPr/>
            </a:pPr>
            <a:endParaRPr lang="en-GB" i="1" dirty="0">
              <a:solidFill>
                <a:schemeClr val="accent5">
                  <a:lumMod val="50000"/>
                </a:schemeClr>
              </a:solidFill>
            </a:endParaRPr>
          </a:p>
          <a:p>
            <a:pPr defTabSz="941923">
              <a:defRPr/>
            </a:pPr>
            <a:endParaRPr lang="en-GB" i="1" dirty="0">
              <a:solidFill>
                <a:schemeClr val="accent5">
                  <a:lumMod val="50000"/>
                </a:schemeClr>
              </a:solidFill>
            </a:endParaRPr>
          </a:p>
          <a:p>
            <a:endParaRPr lang="en-GB" b="0" baseline="0" dirty="0"/>
          </a:p>
          <a:p>
            <a:endParaRPr lang="en-GB" b="1" baseline="0" dirty="0"/>
          </a:p>
          <a:p>
            <a:endParaRPr lang="en-GB" b="1" baseline="0" dirty="0"/>
          </a:p>
          <a:p>
            <a:endParaRPr lang="en-GB" b="1" baseline="0" dirty="0"/>
          </a:p>
          <a:p>
            <a:endParaRPr lang="en-GB" b="1" baseline="0" dirty="0"/>
          </a:p>
          <a:p>
            <a:endParaRPr lang="en-US"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22</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150877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0" baseline="0" dirty="0"/>
              <a:t>5 minutes</a:t>
            </a:r>
          </a:p>
          <a:p>
            <a:br>
              <a:rPr lang="en-GB" b="1" baseline="0" dirty="0"/>
            </a:br>
            <a:r>
              <a:rPr lang="en-GB" b="1" baseline="0" dirty="0"/>
              <a:t>Aim: </a:t>
            </a:r>
            <a:r>
              <a:rPr lang="en-GB" b="0" baseline="0" dirty="0"/>
              <a:t>Writing this week’s new vocabulary in a crossword puzzle.</a:t>
            </a:r>
          </a:p>
          <a:p>
            <a:endParaRPr lang="en-GB" dirty="0"/>
          </a:p>
          <a:p>
            <a:r>
              <a:rPr lang="en-GB" b="1" dirty="0"/>
              <a:t>Procedure:</a:t>
            </a:r>
          </a:p>
          <a:p>
            <a:pPr marL="235481" indent="-235481">
              <a:buFont typeface="+mj-lt"/>
              <a:buAutoNum type="arabicPeriod"/>
            </a:pPr>
            <a:r>
              <a:rPr lang="en-GB" dirty="0"/>
              <a:t>Print the crossword handout for students to complete.</a:t>
            </a:r>
          </a:p>
          <a:p>
            <a:pPr marL="235481" indent="-235481">
              <a:buFont typeface="+mj-lt"/>
              <a:buAutoNum type="arabicPeriod"/>
            </a:pPr>
            <a:r>
              <a:rPr lang="en-GB" dirty="0"/>
              <a:t>Click to reveal the answers.</a:t>
            </a:r>
          </a:p>
          <a:p>
            <a:endParaRPr lang="en-GB" dirty="0"/>
          </a:p>
          <a:p>
            <a:endParaRPr lang="en-GB" b="1" dirty="0">
              <a:solidFill>
                <a:schemeClr val="accent5">
                  <a:lumMod val="5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23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099051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Handout for printing</a:t>
            </a:r>
            <a:endParaRPr lang="en-GB" dirty="0"/>
          </a:p>
          <a:p>
            <a:endParaRPr lang="en-GB" dirty="0"/>
          </a:p>
          <a:p>
            <a:endParaRPr lang="en-GB" b="1" dirty="0">
              <a:solidFill>
                <a:schemeClr val="accent5">
                  <a:lumMod val="5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24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155130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Introduction to different meanings and translation when verbs are used reflexively and non-reflexively</a:t>
            </a:r>
            <a:endParaRPr lang="en-US" b="1" dirty="0"/>
          </a:p>
          <a:p>
            <a:endParaRPr lang="en-US" b="1" dirty="0"/>
          </a:p>
          <a:p>
            <a:r>
              <a:rPr lang="en-US" b="1" dirty="0"/>
              <a:t>Procedure:</a:t>
            </a:r>
          </a:p>
          <a:p>
            <a:r>
              <a:rPr lang="en-US" b="0" dirty="0"/>
              <a:t>1. Click to reveal explanations and examples, eliciting the English where possible.</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25</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692107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 [slide 1/4]</a:t>
            </a:r>
            <a:endParaRPr lang="en-US" b="1" dirty="0"/>
          </a:p>
          <a:p>
            <a:endParaRPr lang="en-US" b="1" dirty="0"/>
          </a:p>
          <a:p>
            <a:r>
              <a:rPr lang="en-US" b="1" dirty="0"/>
              <a:t>Aim: </a:t>
            </a:r>
            <a:r>
              <a:rPr lang="en-US" b="0" dirty="0"/>
              <a:t>Recognition of different meanings and translation when verbs are used reflexively and non-reflexively</a:t>
            </a:r>
            <a:endParaRPr lang="en-US" b="1" dirty="0"/>
          </a:p>
          <a:p>
            <a:endParaRPr lang="en-US" b="1" dirty="0"/>
          </a:p>
          <a:p>
            <a:r>
              <a:rPr lang="en-US" b="1" dirty="0"/>
              <a:t>Procedure:</a:t>
            </a:r>
          </a:p>
          <a:p>
            <a:pPr marL="235481" indent="-235481">
              <a:buAutoNum type="arabicPeriod"/>
            </a:pPr>
            <a:r>
              <a:rPr lang="en-US" b="0" dirty="0"/>
              <a:t>Students read the phrase and decide which picture it refers to.</a:t>
            </a:r>
          </a:p>
          <a:p>
            <a:pPr marL="235481" indent="-235481">
              <a:buAutoNum type="arabicPeriod"/>
            </a:pPr>
            <a:r>
              <a:rPr lang="en-US" b="0" dirty="0"/>
              <a:t>Click to reveal answer.</a:t>
            </a:r>
          </a:p>
          <a:p>
            <a:pPr marL="235481" indent="-235481">
              <a:buAutoNum type="arabicPeriod"/>
            </a:pPr>
            <a:r>
              <a:rPr lang="en-US" b="0" dirty="0"/>
              <a:t>Ensure understanding.</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26</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505741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 [slide 2/4]</a:t>
            </a:r>
            <a:endParaRPr lang="en-US" b="1" dirty="0"/>
          </a:p>
          <a:p>
            <a:endParaRPr lang="en-US" b="1" dirty="0"/>
          </a:p>
          <a:p>
            <a:r>
              <a:rPr lang="en-US" b="1" dirty="0"/>
              <a:t>Aim: </a:t>
            </a:r>
            <a:r>
              <a:rPr lang="en-US" b="0" dirty="0"/>
              <a:t>Recognition of different meanings and translation when verbs are used reflexively and non-reflexively</a:t>
            </a:r>
            <a:endParaRPr lang="en-US" b="1" dirty="0"/>
          </a:p>
          <a:p>
            <a:endParaRPr lang="en-US" b="1" dirty="0"/>
          </a:p>
          <a:p>
            <a:r>
              <a:rPr lang="en-US" b="1" dirty="0"/>
              <a:t>Procedure:</a:t>
            </a:r>
          </a:p>
          <a:p>
            <a:pPr marL="235481" indent="-235481">
              <a:buAutoNum type="arabicPeriod"/>
            </a:pPr>
            <a:r>
              <a:rPr lang="en-US" b="0" dirty="0"/>
              <a:t>Students read the phrase and decide which picture it refers to.</a:t>
            </a:r>
          </a:p>
          <a:p>
            <a:pPr marL="235481" indent="-235481">
              <a:buAutoNum type="arabicPeriod"/>
            </a:pPr>
            <a:r>
              <a:rPr lang="en-US" b="0" dirty="0"/>
              <a:t>Click to reveal answer.</a:t>
            </a:r>
          </a:p>
          <a:p>
            <a:pPr marL="235481" indent="-235481">
              <a:buAutoNum type="arabicPeriod"/>
            </a:pPr>
            <a:r>
              <a:rPr lang="en-US" b="0" dirty="0"/>
              <a:t>Ensure understanding.</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27</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594198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 [slide 3/4]</a:t>
            </a:r>
            <a:endParaRPr lang="en-US" b="1" dirty="0"/>
          </a:p>
          <a:p>
            <a:endParaRPr lang="en-US" b="1" dirty="0"/>
          </a:p>
          <a:p>
            <a:r>
              <a:rPr lang="en-US" b="1" dirty="0"/>
              <a:t>Aim: </a:t>
            </a:r>
            <a:r>
              <a:rPr lang="en-US" b="0" dirty="0"/>
              <a:t>Recognition of different meanings and translation when verbs are used reflexively and non-reflexively</a:t>
            </a:r>
            <a:endParaRPr lang="en-US" b="1" dirty="0"/>
          </a:p>
          <a:p>
            <a:endParaRPr lang="en-US" b="1" dirty="0"/>
          </a:p>
          <a:p>
            <a:r>
              <a:rPr lang="en-US" b="1" dirty="0"/>
              <a:t>Procedure:</a:t>
            </a:r>
          </a:p>
          <a:p>
            <a:pPr marL="235481" indent="-235481">
              <a:buAutoNum type="arabicPeriod"/>
            </a:pPr>
            <a:r>
              <a:rPr lang="en-US" b="0" dirty="0"/>
              <a:t>Students read the phrase and decide which picture it refers to.</a:t>
            </a:r>
          </a:p>
          <a:p>
            <a:pPr marL="235481" indent="-235481">
              <a:buAutoNum type="arabicPeriod"/>
            </a:pPr>
            <a:r>
              <a:rPr lang="en-US" b="0" dirty="0"/>
              <a:t>Click to reveal answer.</a:t>
            </a:r>
          </a:p>
          <a:p>
            <a:pPr marL="235481" indent="-235481">
              <a:buAutoNum type="arabicPeriod"/>
            </a:pPr>
            <a:r>
              <a:rPr lang="en-US" b="0" dirty="0"/>
              <a:t>Ensure understanding.</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28</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700371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 [slide 4/4]</a:t>
            </a:r>
            <a:endParaRPr lang="en-US" b="1" dirty="0"/>
          </a:p>
          <a:p>
            <a:endParaRPr lang="en-US" b="1" dirty="0"/>
          </a:p>
          <a:p>
            <a:r>
              <a:rPr lang="en-US" b="1" dirty="0"/>
              <a:t>Aim: </a:t>
            </a:r>
            <a:r>
              <a:rPr lang="en-US" b="0" dirty="0"/>
              <a:t>Recognition of different meanings and translation when verbs are used reflexively and non-reflexively</a:t>
            </a:r>
            <a:endParaRPr lang="en-US" b="1" dirty="0"/>
          </a:p>
          <a:p>
            <a:endParaRPr lang="en-US" b="1" dirty="0"/>
          </a:p>
          <a:p>
            <a:r>
              <a:rPr lang="en-US" b="1" dirty="0"/>
              <a:t>Procedure:</a:t>
            </a:r>
          </a:p>
          <a:p>
            <a:pPr marL="235481" indent="-235481">
              <a:buAutoNum type="arabicPeriod"/>
            </a:pPr>
            <a:r>
              <a:rPr lang="en-US" b="0" dirty="0"/>
              <a:t>Students read the phrase and decide which picture it refers to.</a:t>
            </a:r>
          </a:p>
          <a:p>
            <a:pPr marL="235481" indent="-235481">
              <a:buAutoNum type="arabicPeriod"/>
            </a:pPr>
            <a:r>
              <a:rPr lang="en-US" b="0" dirty="0"/>
              <a:t>Click to reveal answer.</a:t>
            </a:r>
          </a:p>
          <a:p>
            <a:pPr marL="235481" indent="-235481">
              <a:buAutoNum type="arabicPeriod"/>
            </a:pPr>
            <a:r>
              <a:rPr lang="en-US" b="0" dirty="0"/>
              <a:t>Ensure understanding.</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29</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05663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gn</a:t>
            </a:r>
            <a:r>
              <a:rPr lang="en-GB" b="1" baseline="0" dirty="0"/>
              <a:t>-] </a:t>
            </a:r>
            <a:r>
              <a:rPr lang="en-GB" baseline="0" dirty="0"/>
              <a:t>and then the </a:t>
            </a:r>
            <a:r>
              <a:rPr lang="en-GB" b="1" baseline="0" dirty="0"/>
              <a:t>source</a:t>
            </a:r>
            <a:r>
              <a:rPr lang="en-GB" baseline="0" dirty="0"/>
              <a:t> word again ‘</a:t>
            </a:r>
            <a:r>
              <a:rPr lang="en-GB" b="1" baseline="0" dirty="0" err="1"/>
              <a:t>ligne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ligne</a:t>
            </a:r>
            <a:r>
              <a:rPr lang="en-GB" baseline="0" dirty="0"/>
              <a:t> [342]; </a:t>
            </a:r>
            <a:r>
              <a:rPr lang="en-GB" b="1" baseline="0" dirty="0" err="1"/>
              <a:t>gagner</a:t>
            </a:r>
            <a:r>
              <a:rPr lang="en-GB" b="1" baseline="0" dirty="0"/>
              <a:t> </a:t>
            </a:r>
            <a:r>
              <a:rPr lang="en-GB" b="0" baseline="0" dirty="0"/>
              <a:t>[258];</a:t>
            </a:r>
            <a:r>
              <a:rPr lang="en-GB" baseline="0" dirty="0"/>
              <a:t> </a:t>
            </a:r>
            <a:r>
              <a:rPr lang="en-GB" b="1" baseline="0" dirty="0"/>
              <a:t>ignorer</a:t>
            </a:r>
            <a:r>
              <a:rPr lang="en-GB" baseline="0" dirty="0"/>
              <a:t> [639]; </a:t>
            </a:r>
            <a:r>
              <a:rPr lang="en-GB" b="1" baseline="0" dirty="0" err="1"/>
              <a:t>espagnol</a:t>
            </a:r>
            <a:r>
              <a:rPr lang="en-GB" baseline="0" dirty="0"/>
              <a:t> [1666]; </a:t>
            </a:r>
            <a:r>
              <a:rPr lang="en-GB" b="1" baseline="0" dirty="0" err="1"/>
              <a:t>montagne</a:t>
            </a:r>
            <a:r>
              <a:rPr lang="en-GB" baseline="0" dirty="0"/>
              <a:t> [1734]; </a:t>
            </a:r>
            <a:r>
              <a:rPr lang="en-GB" b="1" baseline="0" dirty="0" err="1"/>
              <a:t>Allemagne</a:t>
            </a:r>
            <a:r>
              <a:rPr lang="en-GB" b="1" baseline="0" dirty="0"/>
              <a:t> </a:t>
            </a:r>
            <a:r>
              <a:rPr lang="en-GB" baseline="0" dirty="0"/>
              <a:t>[N/A].</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4425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endParaRPr lang="en-US" b="1" dirty="0"/>
          </a:p>
          <a:p>
            <a:endParaRPr lang="en-US" b="1" dirty="0"/>
          </a:p>
          <a:p>
            <a:r>
              <a:rPr lang="en-US" b="1" dirty="0"/>
              <a:t>Aim: </a:t>
            </a:r>
            <a:r>
              <a:rPr lang="en-US" b="0" dirty="0"/>
              <a:t>Written comprehension of </a:t>
            </a:r>
            <a:r>
              <a:rPr lang="en-US" b="0" i="0" dirty="0"/>
              <a:t>reflexive pronouns </a:t>
            </a:r>
            <a:r>
              <a:rPr lang="en-US" b="0" i="1" dirty="0"/>
              <a:t>me</a:t>
            </a:r>
            <a:r>
              <a:rPr lang="en-US" b="0" i="0" dirty="0"/>
              <a:t> and </a:t>
            </a:r>
            <a:r>
              <a:rPr lang="en-US" b="0" i="1" dirty="0"/>
              <a:t>te</a:t>
            </a:r>
            <a:endParaRPr lang="en-US" b="1" dirty="0"/>
          </a:p>
          <a:p>
            <a:endParaRPr lang="en-US" b="1" dirty="0"/>
          </a:p>
          <a:p>
            <a:r>
              <a:rPr lang="en-US" b="1" dirty="0"/>
              <a:t>Procedure:</a:t>
            </a:r>
          </a:p>
          <a:p>
            <a:r>
              <a:rPr lang="en-US" b="0" dirty="0"/>
              <a:t>1. Students write 1-8 and choose the appropriate pronoun for each space. Point out that some spaces don’t need a pronoun.</a:t>
            </a:r>
          </a:p>
          <a:p>
            <a:r>
              <a:rPr lang="en-US" b="0" dirty="0"/>
              <a:t>2. Click to reveal answers.</a:t>
            </a:r>
          </a:p>
          <a:p>
            <a:r>
              <a:rPr lang="en-US" b="0" dirty="0"/>
              <a:t>3. Oral translation of text.</a:t>
            </a:r>
            <a:endParaRPr lang="en-US" b="1" dirty="0"/>
          </a:p>
          <a:p>
            <a:endParaRPr lang="en-US" b="1" dirty="0"/>
          </a:p>
          <a:p>
            <a:r>
              <a:rPr lang="en-US" b="1" dirty="0"/>
              <a:t>Word frequency of unknown words used (1 is the most frequent in French):</a:t>
            </a:r>
          </a:p>
          <a:p>
            <a:r>
              <a:rPr lang="en-US" b="0" dirty="0"/>
              <a:t>pronom [&gt;5000], réfléchir [1058]</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cousin [3387], </a:t>
            </a:r>
            <a:r>
              <a:rPr lang="en-US" sz="1200" dirty="0">
                <a:solidFill>
                  <a:srgbClr val="4472C4">
                    <a:lumMod val="50000"/>
                  </a:srgbClr>
                </a:solidFill>
                <a:latin typeface="Century Gothic" panose="020B0502020202020204" pitchFamily="34" charset="0"/>
              </a:rPr>
              <a:t>dîner [2365] , spécial [726]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311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Oral production of reflexive pronouns </a:t>
            </a:r>
            <a:r>
              <a:rPr lang="en-US" b="0" i="1" dirty="0"/>
              <a:t>me</a:t>
            </a:r>
            <a:r>
              <a:rPr lang="en-US" b="0" i="0" dirty="0"/>
              <a:t> and </a:t>
            </a:r>
            <a:r>
              <a:rPr lang="fr-FR" b="0" i="1" noProof="0" dirty="0"/>
              <a:t>te</a:t>
            </a:r>
            <a:endParaRPr lang="fr-FR" b="1" noProof="0" dirty="0"/>
          </a:p>
          <a:p>
            <a:endParaRPr lang="en-US" b="1" dirty="0"/>
          </a:p>
          <a:p>
            <a:r>
              <a:rPr lang="en-US" b="1" dirty="0"/>
              <a:t>Procedure:</a:t>
            </a:r>
          </a:p>
          <a:p>
            <a:r>
              <a:rPr lang="en-US" b="0" dirty="0"/>
              <a:t>1. Print the role cards.</a:t>
            </a:r>
          </a:p>
          <a:p>
            <a:r>
              <a:rPr lang="en-US" b="0" dirty="0"/>
              <a:t>2. Partner A asks Partner B questions to find the information listed.</a:t>
            </a:r>
          </a:p>
          <a:p>
            <a:r>
              <a:rPr lang="en-US" b="0" dirty="0"/>
              <a:t>3. Students swop roles.</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31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331145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Oral production of reflexive pronouns </a:t>
            </a:r>
            <a:r>
              <a:rPr lang="en-US" b="0" i="1" dirty="0"/>
              <a:t>me</a:t>
            </a:r>
            <a:r>
              <a:rPr lang="en-US" b="0" i="0" dirty="0"/>
              <a:t> and </a:t>
            </a:r>
            <a:r>
              <a:rPr lang="en-US" b="0" i="1" dirty="0"/>
              <a:t>te</a:t>
            </a:r>
            <a:endParaRPr lang="en-US" b="1" dirty="0"/>
          </a:p>
          <a:p>
            <a:endParaRPr lang="en-US" b="1" dirty="0"/>
          </a:p>
          <a:p>
            <a:r>
              <a:rPr lang="en-US" b="1" dirty="0"/>
              <a:t>Procedure:</a:t>
            </a:r>
          </a:p>
          <a:p>
            <a:r>
              <a:rPr lang="en-US" b="0" dirty="0"/>
              <a:t>1. Print the role cards.</a:t>
            </a:r>
          </a:p>
          <a:p>
            <a:r>
              <a:rPr lang="en-US" b="0" dirty="0"/>
              <a:t>2. Partner A asks Partner B questions to find the information listed.</a:t>
            </a:r>
          </a:p>
          <a:p>
            <a:r>
              <a:rPr lang="en-US" b="0" dirty="0"/>
              <a:t>3. Students swop roles.</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32</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222315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12 minutes</a:t>
            </a:r>
            <a:endParaRPr lang="en-US" b="1" dirty="0"/>
          </a:p>
          <a:p>
            <a:endParaRPr lang="en-US" b="1" dirty="0"/>
          </a:p>
          <a:p>
            <a:r>
              <a:rPr lang="en-US" b="1" dirty="0"/>
              <a:t>Aim: </a:t>
            </a:r>
            <a:r>
              <a:rPr lang="en-US" b="0" dirty="0"/>
              <a:t>Written production of direct object pronouns </a:t>
            </a:r>
            <a:r>
              <a:rPr lang="en-US" b="0" i="1" dirty="0"/>
              <a:t>me </a:t>
            </a:r>
            <a:r>
              <a:rPr lang="en-US" b="0" i="0" dirty="0"/>
              <a:t>and </a:t>
            </a:r>
            <a:r>
              <a:rPr lang="en-US" b="0" i="1" dirty="0"/>
              <a:t>te</a:t>
            </a:r>
            <a:r>
              <a:rPr lang="en-US" b="0" i="0" dirty="0"/>
              <a:t> and reflexive pronouns </a:t>
            </a:r>
            <a:r>
              <a:rPr lang="en-US" b="0" i="1" dirty="0"/>
              <a:t>me</a:t>
            </a:r>
            <a:r>
              <a:rPr lang="en-US" b="0" i="0" dirty="0"/>
              <a:t> and </a:t>
            </a:r>
            <a:r>
              <a:rPr lang="en-US" b="0" i="1" dirty="0"/>
              <a:t>te</a:t>
            </a:r>
            <a:endParaRPr lang="en-US" b="1" dirty="0"/>
          </a:p>
          <a:p>
            <a:endParaRPr lang="en-US" b="1" dirty="0"/>
          </a:p>
          <a:p>
            <a:r>
              <a:rPr lang="en-US" b="1" dirty="0"/>
              <a:t>Procedure:</a:t>
            </a:r>
          </a:p>
          <a:p>
            <a:r>
              <a:rPr lang="en-US" b="0" dirty="0"/>
              <a:t>1. Students write a message to Max, using the bullet points as prompts.</a:t>
            </a:r>
          </a:p>
          <a:p>
            <a:r>
              <a:rPr lang="en-US" b="0" dirty="0"/>
              <a:t>2. Suggested answer on next slide.</a:t>
            </a:r>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33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281048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a:t>
            </a:r>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34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753223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222222"/>
                </a:solidFill>
                <a:effectLst/>
                <a:latin typeface="Arial" panose="020B0604020202020204" pitchFamily="34" charset="0"/>
              </a:rPr>
              <a:t>The answer sheet for the 9.3.2.4 vocabulary learning homework is here: </a:t>
            </a:r>
            <a:r>
              <a:rPr lang="en-US" sz="2000" dirty="0">
                <a:hlinkClick r:id="rId3"/>
              </a:rPr>
              <a:t>Resource | French SOW Y9 Term 3.2 Week 4 - vocabulary learning homework answers | ID: hd76s2386 | NCELP</a:t>
            </a:r>
            <a:r>
              <a:rPr lang="en-US" sz="2000" dirty="0"/>
              <a:t> </a:t>
            </a:r>
            <a:endParaRPr lang="en-GB" sz="13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020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a:t>jamais</a:t>
            </a:r>
            <a:r>
              <a:rPr lang="en-GB" baseline="0" dirty="0"/>
              <a:t> [179]; </a:t>
            </a:r>
            <a:r>
              <a:rPr lang="en-GB" b="1" baseline="0" dirty="0"/>
              <a:t>jour </a:t>
            </a:r>
            <a:r>
              <a:rPr lang="en-GB" baseline="0" dirty="0"/>
              <a:t>[78].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833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spelling rules governing the pronunciation of hard and soft [g] in preparation for the listening activity that follows.</a:t>
            </a:r>
            <a:endParaRPr lang="en-US" b="1" dirty="0"/>
          </a:p>
          <a:p>
            <a:endParaRPr lang="en-US" b="1" dirty="0"/>
          </a:p>
          <a:p>
            <a:r>
              <a:rPr lang="en-US" b="1" dirty="0"/>
              <a:t>Procedure:</a:t>
            </a:r>
          </a:p>
          <a:p>
            <a:r>
              <a:rPr lang="en-US" b="0" dirty="0"/>
              <a:t>1. Click to bring up information.</a:t>
            </a:r>
          </a:p>
          <a:p>
            <a:r>
              <a:rPr lang="en-US" b="0" dirty="0"/>
              <a:t>2. Students predict the pronunciation of the four target words.</a:t>
            </a:r>
          </a:p>
          <a:p>
            <a:r>
              <a:rPr lang="en-US" b="0" dirty="0"/>
              <a:t>3. Click on pictures to hear words said aloud by a native speaker.</a:t>
            </a:r>
          </a:p>
          <a:p>
            <a:r>
              <a:rPr lang="en-US" b="0" dirty="0"/>
              <a:t>4. Students repeat.</a:t>
            </a:r>
          </a:p>
          <a:p>
            <a:endParaRPr lang="en-US" b="0" dirty="0"/>
          </a:p>
          <a:p>
            <a:r>
              <a:rPr lang="en-US" b="1" dirty="0"/>
              <a:t>Transcript:</a:t>
            </a:r>
          </a:p>
          <a:p>
            <a:r>
              <a:rPr lang="fr-FR" b="0" noProof="0" dirty="0"/>
              <a:t>la gare, le gilet, nous plongeons, la blague</a:t>
            </a:r>
            <a:endParaRPr lang="en-US" b="0" dirty="0"/>
          </a:p>
          <a:p>
            <a:pPr defTabSz="941923">
              <a:defRPr/>
            </a:pPr>
            <a:endParaRPr lang="en-GB" b="1" baseline="0" dirty="0"/>
          </a:p>
          <a:p>
            <a:pPr defTabSz="941923">
              <a:defRPr/>
            </a:pPr>
            <a:r>
              <a:rPr lang="en-GB" b="1" baseline="0" dirty="0"/>
              <a:t>Word frequency of unknown words used (1 is the most frequent word in French): </a:t>
            </a:r>
            <a:br>
              <a:rPr lang="en-GB" baseline="0" dirty="0"/>
            </a:br>
            <a:r>
              <a:rPr lang="fr-FR" baseline="0" noProof="0" dirty="0"/>
              <a:t>gare [2581], gilet [&gt;5000], plonger [1958], blague [4822</a:t>
            </a:r>
            <a:r>
              <a:rPr lang="en-GB" baseline="0" dirty="0"/>
              <a:t>]</a:t>
            </a:r>
            <a:endParaRPr lang="en-GB" dirty="0">
              <a:latin typeface="Century Gothic" panose="020B0502020202020204" pitchFamily="34" charset="0"/>
            </a:endParaRPr>
          </a:p>
          <a:p>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6</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83830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practise identifying words with hard [g] or soft [g/j] through reading/speaking.</a:t>
            </a:r>
          </a:p>
          <a:p>
            <a:endParaRPr lang="en-US" b="1" dirty="0"/>
          </a:p>
          <a:p>
            <a:r>
              <a:rPr lang="en-US" b="1" dirty="0"/>
              <a:t>Procedure:</a:t>
            </a:r>
          </a:p>
          <a:p>
            <a:pPr marL="235481" indent="-235481">
              <a:buAutoNum type="arabicPeriod"/>
            </a:pPr>
            <a:r>
              <a:rPr lang="en-US" b="0" dirty="0"/>
              <a:t>Click to reveal each sentence with its translation.</a:t>
            </a:r>
          </a:p>
          <a:p>
            <a:pPr marL="235481" indent="-235481">
              <a:buAutoNum type="arabicPeriod"/>
            </a:pPr>
            <a:r>
              <a:rPr lang="en-US" b="0" dirty="0"/>
              <a:t>Ask individual students to read a sentence, focusing on the correct pronunciation of the hard [g] and soft [g/j]</a:t>
            </a:r>
          </a:p>
          <a:p>
            <a:pPr marL="235481" indent="-235481">
              <a:buAutoNum type="arabicPeriod"/>
            </a:pPr>
            <a:r>
              <a:rPr lang="en-US" b="0" dirty="0"/>
              <a:t>Click on the numbers to hear the sentences spoken by a native speaker to verify pronunciation.</a:t>
            </a:r>
          </a:p>
          <a:p>
            <a:endParaRPr lang="en-US" b="0" dirty="0"/>
          </a:p>
          <a:p>
            <a:r>
              <a:rPr lang="en-US" b="1" dirty="0"/>
              <a:t>Transcript:</a:t>
            </a:r>
          </a:p>
          <a:p>
            <a:pPr marL="235481" indent="-235481" defTabSz="941923">
              <a:buFont typeface="+mj-lt"/>
              <a:buAutoNum type="arabicPeriod"/>
              <a:defRPr/>
            </a:pPr>
            <a:r>
              <a:rPr lang="fr-FR" dirty="0">
                <a:solidFill>
                  <a:srgbClr val="104F75"/>
                </a:solidFill>
              </a:rPr>
              <a:t>Un pays d’ori</a:t>
            </a:r>
            <a:r>
              <a:rPr lang="fr-FR" b="1" dirty="0">
                <a:solidFill>
                  <a:srgbClr val="E87D1E"/>
                </a:solidFill>
              </a:rPr>
              <a:t>g</a:t>
            </a:r>
            <a:r>
              <a:rPr lang="fr-FR" dirty="0">
                <a:solidFill>
                  <a:srgbClr val="104F75"/>
                </a:solidFill>
              </a:rPr>
              <a:t>ine de beaucoup de réfu</a:t>
            </a:r>
            <a:r>
              <a:rPr lang="fr-FR" b="1" dirty="0">
                <a:solidFill>
                  <a:srgbClr val="E87D1E"/>
                </a:solidFill>
              </a:rPr>
              <a:t>g</a:t>
            </a:r>
            <a:r>
              <a:rPr lang="fr-FR" dirty="0">
                <a:solidFill>
                  <a:srgbClr val="104F75"/>
                </a:solidFill>
              </a:rPr>
              <a:t>iés est l’Af</a:t>
            </a:r>
            <a:r>
              <a:rPr lang="fr-FR" b="1" dirty="0">
                <a:solidFill>
                  <a:srgbClr val="E87D1E"/>
                </a:solidFill>
              </a:rPr>
              <a:t>g</a:t>
            </a:r>
            <a:r>
              <a:rPr lang="fr-FR" dirty="0">
                <a:solidFill>
                  <a:srgbClr val="104F75"/>
                </a:solidFill>
              </a:rPr>
              <a:t>hanistan.</a:t>
            </a:r>
          </a:p>
          <a:p>
            <a:pPr marL="235481" indent="-235481" defTabSz="941923">
              <a:buFont typeface="+mj-lt"/>
              <a:buAutoNum type="arabicPeriod"/>
              <a:defRPr/>
            </a:pPr>
            <a:r>
              <a:rPr lang="fr-FR" dirty="0">
                <a:solidFill>
                  <a:srgbClr val="104F75"/>
                </a:solidFill>
              </a:rPr>
              <a:t>Les réfu</a:t>
            </a:r>
            <a:r>
              <a:rPr lang="fr-FR" b="1" dirty="0">
                <a:solidFill>
                  <a:srgbClr val="E87D1E"/>
                </a:solidFill>
              </a:rPr>
              <a:t>g</a:t>
            </a:r>
            <a:r>
              <a:rPr lang="fr-FR" dirty="0">
                <a:solidFill>
                  <a:srgbClr val="104F75"/>
                </a:solidFill>
              </a:rPr>
              <a:t>iés se retrouvent dans des situations </a:t>
            </a:r>
            <a:r>
              <a:rPr lang="fr-FR" b="1" dirty="0">
                <a:solidFill>
                  <a:srgbClr val="E87D1E"/>
                </a:solidFill>
              </a:rPr>
              <a:t>g</a:t>
            </a:r>
            <a:r>
              <a:rPr lang="fr-FR" dirty="0">
                <a:solidFill>
                  <a:srgbClr val="104F75"/>
                </a:solidFill>
              </a:rPr>
              <a:t>raves.</a:t>
            </a:r>
          </a:p>
          <a:p>
            <a:pPr marL="235481" indent="-235481" defTabSz="941923">
              <a:buFont typeface="+mj-lt"/>
              <a:buAutoNum type="arabicPeriod"/>
              <a:defRPr/>
            </a:pPr>
            <a:r>
              <a:rPr lang="fr-FR" dirty="0">
                <a:solidFill>
                  <a:srgbClr val="104F75"/>
                </a:solidFill>
              </a:rPr>
              <a:t>Ils sont obli</a:t>
            </a:r>
            <a:r>
              <a:rPr lang="fr-FR" b="1" dirty="0">
                <a:solidFill>
                  <a:srgbClr val="E87D1E"/>
                </a:solidFill>
              </a:rPr>
              <a:t>g</a:t>
            </a:r>
            <a:r>
              <a:rPr lang="fr-FR" dirty="0">
                <a:solidFill>
                  <a:srgbClr val="104F75"/>
                </a:solidFill>
              </a:rPr>
              <a:t>és de quitter leurs villa</a:t>
            </a:r>
            <a:r>
              <a:rPr lang="fr-FR" b="1" dirty="0">
                <a:solidFill>
                  <a:srgbClr val="E87D1E"/>
                </a:solidFill>
              </a:rPr>
              <a:t>g</a:t>
            </a:r>
            <a:r>
              <a:rPr lang="fr-FR" dirty="0">
                <a:solidFill>
                  <a:srgbClr val="104F75"/>
                </a:solidFill>
              </a:rPr>
              <a:t>es avec leurs ba</a:t>
            </a:r>
            <a:r>
              <a:rPr lang="fr-FR" b="1" dirty="0">
                <a:solidFill>
                  <a:srgbClr val="104F75"/>
                </a:solidFill>
              </a:rPr>
              <a:t>g</a:t>
            </a:r>
            <a:r>
              <a:rPr lang="fr-FR" dirty="0">
                <a:solidFill>
                  <a:srgbClr val="104F75"/>
                </a:solidFill>
              </a:rPr>
              <a:t>a</a:t>
            </a:r>
            <a:r>
              <a:rPr lang="fr-FR" b="1" dirty="0">
                <a:solidFill>
                  <a:srgbClr val="104F75"/>
                </a:solidFill>
              </a:rPr>
              <a:t>g</a:t>
            </a:r>
            <a:r>
              <a:rPr lang="fr-FR" dirty="0">
                <a:solidFill>
                  <a:srgbClr val="104F75"/>
                </a:solidFill>
              </a:rPr>
              <a:t>es.</a:t>
            </a:r>
          </a:p>
          <a:p>
            <a:pPr marL="235481" indent="-235481" defTabSz="941923">
              <a:buFont typeface="+mj-lt"/>
              <a:buAutoNum type="arabicPeriod"/>
              <a:defRPr/>
            </a:pPr>
            <a:r>
              <a:rPr lang="fr-FR" dirty="0">
                <a:solidFill>
                  <a:srgbClr val="104F75"/>
                </a:solidFill>
              </a:rPr>
              <a:t>Les réfu</a:t>
            </a:r>
            <a:r>
              <a:rPr lang="fr-FR" b="1" dirty="0">
                <a:solidFill>
                  <a:srgbClr val="E87D1E"/>
                </a:solidFill>
              </a:rPr>
              <a:t>g</a:t>
            </a:r>
            <a:r>
              <a:rPr lang="fr-FR" dirty="0">
                <a:solidFill>
                  <a:srgbClr val="104F75"/>
                </a:solidFill>
              </a:rPr>
              <a:t>iés doivent bien s’or</a:t>
            </a:r>
            <a:r>
              <a:rPr lang="fr-FR" b="1" dirty="0">
                <a:solidFill>
                  <a:srgbClr val="E87D1E"/>
                </a:solidFill>
              </a:rPr>
              <a:t>g</a:t>
            </a:r>
            <a:r>
              <a:rPr lang="fr-FR" dirty="0">
                <a:solidFill>
                  <a:srgbClr val="104F75"/>
                </a:solidFill>
              </a:rPr>
              <a:t>aniser pour re</a:t>
            </a:r>
            <a:r>
              <a:rPr lang="fr-FR" b="1" dirty="0">
                <a:solidFill>
                  <a:srgbClr val="E87D1E"/>
                </a:solidFill>
              </a:rPr>
              <a:t>j</a:t>
            </a:r>
            <a:r>
              <a:rPr lang="fr-FR" dirty="0">
                <a:solidFill>
                  <a:srgbClr val="104F75"/>
                </a:solidFill>
              </a:rPr>
              <a:t>oindre leurs familles.</a:t>
            </a:r>
          </a:p>
          <a:p>
            <a:pPr marL="235481" indent="-235481" defTabSz="941923">
              <a:buFont typeface="+mj-lt"/>
              <a:buAutoNum type="arabicPeriod"/>
              <a:defRPr/>
            </a:pPr>
            <a:r>
              <a:rPr lang="fr-FR" dirty="0">
                <a:solidFill>
                  <a:srgbClr val="104F75"/>
                </a:solidFill>
              </a:rPr>
              <a:t>Ils sont très fati</a:t>
            </a:r>
            <a:r>
              <a:rPr lang="fr-FR" b="1" dirty="0">
                <a:solidFill>
                  <a:srgbClr val="E87D1E"/>
                </a:solidFill>
              </a:rPr>
              <a:t>g</a:t>
            </a:r>
            <a:r>
              <a:rPr lang="fr-FR" dirty="0">
                <a:solidFill>
                  <a:srgbClr val="104F75"/>
                </a:solidFill>
              </a:rPr>
              <a:t>ués et fra</a:t>
            </a:r>
            <a:r>
              <a:rPr lang="fr-FR" b="1" dirty="0">
                <a:solidFill>
                  <a:srgbClr val="E87D1E"/>
                </a:solidFill>
              </a:rPr>
              <a:t>g</a:t>
            </a:r>
            <a:r>
              <a:rPr lang="fr-FR" dirty="0">
                <a:solidFill>
                  <a:srgbClr val="104F75"/>
                </a:solidFill>
              </a:rPr>
              <a:t>iles après des voya</a:t>
            </a:r>
            <a:r>
              <a:rPr lang="fr-FR" b="1" dirty="0">
                <a:solidFill>
                  <a:srgbClr val="E87D1E"/>
                </a:solidFill>
              </a:rPr>
              <a:t>g</a:t>
            </a:r>
            <a:r>
              <a:rPr lang="fr-FR" dirty="0">
                <a:solidFill>
                  <a:srgbClr val="104F75"/>
                </a:solidFill>
              </a:rPr>
              <a:t>es dan</a:t>
            </a:r>
            <a:r>
              <a:rPr lang="fr-FR" b="1" dirty="0">
                <a:solidFill>
                  <a:srgbClr val="E87D1E"/>
                </a:solidFill>
              </a:rPr>
              <a:t>g</a:t>
            </a:r>
            <a:r>
              <a:rPr lang="fr-FR" dirty="0">
                <a:solidFill>
                  <a:srgbClr val="104F75"/>
                </a:solidFill>
              </a:rPr>
              <a:t>ereux.</a:t>
            </a:r>
          </a:p>
          <a:p>
            <a:pPr marL="235481" indent="-235481" defTabSz="941923">
              <a:buFont typeface="+mj-lt"/>
              <a:buAutoNum type="arabicPeriod"/>
              <a:defRPr/>
            </a:pPr>
            <a:r>
              <a:rPr lang="fr-FR" dirty="0">
                <a:solidFill>
                  <a:srgbClr val="104F75"/>
                </a:solidFill>
              </a:rPr>
              <a:t>Ils cherchent la </a:t>
            </a:r>
            <a:r>
              <a:rPr lang="fr-FR" b="1" dirty="0">
                <a:solidFill>
                  <a:srgbClr val="E87D1E"/>
                </a:solidFill>
              </a:rPr>
              <a:t>j</a:t>
            </a:r>
            <a:r>
              <a:rPr lang="fr-FR" dirty="0">
                <a:solidFill>
                  <a:srgbClr val="104F75"/>
                </a:solidFill>
              </a:rPr>
              <a:t>ustice contre ceux qui commettent le </a:t>
            </a:r>
            <a:r>
              <a:rPr lang="fr-FR" b="1" dirty="0">
                <a:solidFill>
                  <a:srgbClr val="E87D1E"/>
                </a:solidFill>
              </a:rPr>
              <a:t>g</a:t>
            </a:r>
            <a:r>
              <a:rPr lang="fr-FR" dirty="0">
                <a:solidFill>
                  <a:srgbClr val="104F75"/>
                </a:solidFill>
              </a:rPr>
              <a:t>énocide.</a:t>
            </a:r>
            <a:endParaRPr lang="fr-FR" b="1" dirty="0">
              <a:solidFill>
                <a:srgbClr val="104F75"/>
              </a:solidFill>
            </a:endParaRPr>
          </a:p>
          <a:p>
            <a:pPr marL="235481" indent="-235481">
              <a:buFont typeface="+mj-lt"/>
              <a:buAutoNum type="arabicPeriod"/>
            </a:pPr>
            <a:endParaRPr lang="en-US" b="0" dirty="0"/>
          </a:p>
          <a:p>
            <a:pPr defTabSz="941923">
              <a:defRPr/>
            </a:pPr>
            <a:r>
              <a:rPr lang="en-GB" b="1" baseline="0" dirty="0"/>
              <a:t>Word frequency of unknown words (1 is the most frequent word in French): </a:t>
            </a:r>
            <a:br>
              <a:rPr lang="en-GB" b="1" baseline="0" dirty="0"/>
            </a:br>
            <a:r>
              <a:rPr lang="fr-FR" b="0" baseline="0" noProof="0" dirty="0"/>
              <a:t>grave [443], rejoindre [1007], ceux [&gt;5000], fatigué [&gt;5000], commettre [1196]</a:t>
            </a:r>
            <a:br>
              <a:rPr lang="fr-FR" b="1" baseline="0" noProof="0" dirty="0"/>
            </a:b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a:p>
            <a:pPr defTabSz="941923">
              <a:defRPr/>
            </a:pPr>
            <a:endParaRPr lang="en-GB" b="1" baseline="0" dirty="0"/>
          </a:p>
          <a:p>
            <a:pPr defTabSz="941923">
              <a:defRPr/>
            </a:pPr>
            <a:r>
              <a:rPr lang="en-GB" b="1" baseline="0" dirty="0"/>
              <a:t>Word frequency of cognates (1 is the most frequent word in French): </a:t>
            </a:r>
            <a:br>
              <a:rPr lang="en-GB" b="1" baseline="0" dirty="0"/>
            </a:br>
            <a:r>
              <a:rPr lang="fr-FR" b="0" baseline="0" noProof="0" dirty="0"/>
              <a:t>origine [709], réfugié [&gt;5000], Afghanistan [&gt;5000], village [1295], bagage [3566], justice [637], obligé [2265], fragile [2107], génocide [4148]</a:t>
            </a:r>
          </a:p>
          <a:p>
            <a:pPr defTabSz="941923">
              <a:defRPr/>
            </a:pP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7</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615030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Recognition of this week’s new vocabulary and translation into English.</a:t>
            </a:r>
          </a:p>
          <a:p>
            <a:endParaRPr lang="en-US" b="1" dirty="0"/>
          </a:p>
          <a:p>
            <a:r>
              <a:rPr lang="en-US" b="1" dirty="0"/>
              <a:t>Procedure:</a:t>
            </a:r>
          </a:p>
          <a:p>
            <a:pPr marL="235481" indent="-235481">
              <a:buFont typeface="+mj-lt"/>
              <a:buAutoNum type="arabicPeriod"/>
            </a:pPr>
            <a:r>
              <a:rPr lang="en-US" b="0" dirty="0"/>
              <a:t>Click on the shapes to hear the French word.</a:t>
            </a:r>
          </a:p>
          <a:p>
            <a:pPr marL="235481" indent="-235481">
              <a:buFont typeface="+mj-lt"/>
              <a:buAutoNum type="arabicPeriod"/>
            </a:pPr>
            <a:r>
              <a:rPr lang="en-US" b="0" dirty="0"/>
              <a:t>Elicit translation into English from students (this can be done on mini-whiteboards).</a:t>
            </a:r>
          </a:p>
          <a:p>
            <a:pPr marL="235481" indent="-235481">
              <a:buFont typeface="+mj-lt"/>
              <a:buAutoNum type="arabicPeriod"/>
            </a:pPr>
            <a:r>
              <a:rPr lang="en-US" b="0" dirty="0"/>
              <a:t>Click to reveal answers.</a:t>
            </a:r>
          </a:p>
          <a:p>
            <a:pPr marL="235481" indent="-235481">
              <a:buFont typeface="+mj-lt"/>
              <a:buAutoNum type="arabicPeriod"/>
            </a:pPr>
            <a:endParaRPr lang="en-US" b="0" baseline="0" dirty="0"/>
          </a:p>
          <a:p>
            <a:r>
              <a:rPr lang="en-US" b="1" baseline="0" dirty="0"/>
              <a:t>Transcript:</a:t>
            </a:r>
          </a:p>
          <a:p>
            <a:pPr marL="235481" indent="-235481">
              <a:buFont typeface="+mj-lt"/>
              <a:buAutoNum type="arabicPeriod"/>
            </a:pPr>
            <a:r>
              <a:rPr lang="fr-FR" b="0" baseline="0" noProof="0" dirty="0"/>
              <a:t>se sentir</a:t>
            </a:r>
          </a:p>
          <a:p>
            <a:pPr marL="235481" indent="-235481">
              <a:buFont typeface="+mj-lt"/>
              <a:buAutoNum type="arabicPeriod"/>
            </a:pPr>
            <a:r>
              <a:rPr lang="fr-FR" b="0" baseline="0" noProof="0" dirty="0"/>
              <a:t>se lever</a:t>
            </a:r>
          </a:p>
          <a:p>
            <a:pPr marL="235481" indent="-235481">
              <a:buFont typeface="+mj-lt"/>
              <a:buAutoNum type="arabicPeriod"/>
            </a:pPr>
            <a:r>
              <a:rPr lang="fr-FR" b="0" baseline="0" noProof="0" dirty="0"/>
              <a:t>s’organiser</a:t>
            </a:r>
          </a:p>
          <a:p>
            <a:pPr marL="235481" indent="-235481">
              <a:buFont typeface="+mj-lt"/>
              <a:buAutoNum type="arabicPeriod"/>
            </a:pPr>
            <a:r>
              <a:rPr lang="fr-FR" b="0" baseline="0" noProof="0" dirty="0"/>
              <a:t>se trouver</a:t>
            </a:r>
          </a:p>
          <a:p>
            <a:pPr marL="235481" indent="-235481">
              <a:buFont typeface="+mj-lt"/>
              <a:buAutoNum type="arabicPeriod"/>
            </a:pPr>
            <a:r>
              <a:rPr lang="fr-FR" b="0" baseline="0" noProof="0" dirty="0"/>
              <a:t>se demander</a:t>
            </a:r>
          </a:p>
          <a:p>
            <a:pPr marL="235481" indent="-235481">
              <a:buFont typeface="+mj-lt"/>
              <a:buAutoNum type="arabicPeriod"/>
            </a:pPr>
            <a:r>
              <a:rPr lang="fr-FR" b="0" baseline="0" noProof="0" dirty="0"/>
              <a:t>loger</a:t>
            </a:r>
          </a:p>
          <a:p>
            <a:pPr marL="235481" indent="-235481">
              <a:buFont typeface="+mj-lt"/>
              <a:buAutoNum type="arabicPeriod"/>
            </a:pPr>
            <a:r>
              <a:rPr lang="fr-FR" b="0" baseline="0" noProof="0" dirty="0"/>
              <a:t>le conflit</a:t>
            </a:r>
          </a:p>
          <a:p>
            <a:pPr marL="235481" indent="-235481">
              <a:buFont typeface="+mj-lt"/>
              <a:buAutoNum type="arabicPeriod"/>
            </a:pPr>
            <a:r>
              <a:rPr lang="fr-FR" b="0" baseline="0" noProof="0" dirty="0"/>
              <a:t>la crise</a:t>
            </a:r>
          </a:p>
          <a:p>
            <a:pPr marL="235481" indent="-235481">
              <a:buFont typeface="+mj-lt"/>
              <a:buAutoNum type="arabicPeriod"/>
            </a:pPr>
            <a:r>
              <a:rPr lang="fr-FR" b="0" baseline="0" noProof="0" dirty="0"/>
              <a:t>l’association</a:t>
            </a:r>
          </a:p>
          <a:p>
            <a:pPr marL="235481" indent="-235481">
              <a:buFont typeface="+mj-lt"/>
              <a:buAutoNum type="arabicPeriod"/>
            </a:pPr>
            <a:r>
              <a:rPr lang="fr-FR" b="0" baseline="0" noProof="0" dirty="0"/>
              <a:t> afghan</a:t>
            </a:r>
            <a:endParaRPr lang="en-GB" b="0" baseline="0" noProof="0" dirty="0"/>
          </a:p>
          <a:p>
            <a:pPr marL="235481" indent="-235481">
              <a:buFont typeface="+mj-lt"/>
              <a:buAutoNum type="arabicPeriod"/>
            </a:pPr>
            <a:r>
              <a:rPr lang="fr-FR" b="0" baseline="0" noProof="0" dirty="0"/>
              <a:t> l’Afghanistan</a:t>
            </a:r>
            <a:endParaRPr lang="en-GB" b="0" baseline="0" noProof="0" dirty="0"/>
          </a:p>
          <a:p>
            <a:pPr marL="235481" indent="-235481">
              <a:buFont typeface="+mj-lt"/>
              <a:buAutoNum type="arabicPeriod"/>
            </a:pPr>
            <a:r>
              <a:rPr lang="fr-FR" b="0" baseline="0" noProof="0" dirty="0"/>
              <a:t>grave</a:t>
            </a:r>
          </a:p>
          <a:p>
            <a:pPr marL="235481" indent="-235481">
              <a:buFont typeface="+mj-lt"/>
              <a:buAutoNum type="arabicPeriod"/>
            </a:pPr>
            <a:r>
              <a:rPr lang="fr-FR" b="0" baseline="0" noProof="0" dirty="0"/>
              <a:t>actuel</a:t>
            </a:r>
          </a:p>
          <a:p>
            <a:pPr marL="235481" indent="-235481">
              <a:buFont typeface="+mj-lt"/>
              <a:buAutoNum type="arabicPeriod"/>
            </a:pPr>
            <a:endParaRPr lang="en-US" b="0" baseline="0" dirty="0"/>
          </a:p>
        </p:txBody>
      </p:sp>
      <p:sp>
        <p:nvSpPr>
          <p:cNvPr id="4" name="Slide Number Placeholder 3"/>
          <p:cNvSpPr>
            <a:spLocks noGrp="1"/>
          </p:cNvSpPr>
          <p:nvPr>
            <p:ph type="sldNum" sz="quarter" idx="5"/>
          </p:nvPr>
        </p:nvSpPr>
        <p:spPr/>
        <p:txBody>
          <a:bodyPr/>
          <a:lstStyle/>
          <a:p>
            <a:pPr defTabSz="995143">
              <a:defRPr/>
            </a:pPr>
            <a:fld id="{051212F4-EB5A-464B-92EC-DACFCB1CC2CD}" type="slidenum">
              <a:rPr lang="en-GB" sz="1300">
                <a:solidFill>
                  <a:prstClr val="black"/>
                </a:solidFill>
                <a:latin typeface="Calibri" panose="020F0502020204030204"/>
              </a:rPr>
              <a:pPr defTabSz="995143">
                <a:defRPr/>
              </a:pPr>
              <a:t>8</a:t>
            </a:fld>
            <a:endParaRPr lang="en-GB" sz="1300" dirty="0">
              <a:solidFill>
                <a:prstClr val="black"/>
              </a:solidFill>
              <a:latin typeface="Calibri" panose="020F0502020204030204"/>
            </a:endParaRPr>
          </a:p>
        </p:txBody>
      </p:sp>
    </p:spTree>
    <p:extLst>
      <p:ext uri="{BB962C8B-B14F-4D97-AF65-F5344CB8AC3E}">
        <p14:creationId xmlns:p14="http://schemas.microsoft.com/office/powerpoint/2010/main" val="330099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GB" b="1" baseline="0" dirty="0"/>
              <a:t>Timing:  </a:t>
            </a:r>
            <a:r>
              <a:rPr lang="en-GB" b="0" baseline="0" dirty="0"/>
              <a:t>4 minutes</a:t>
            </a:r>
          </a:p>
          <a:p>
            <a:pPr defTabSz="941923">
              <a:defRPr/>
            </a:pPr>
            <a:endParaRPr lang="en-GB" b="0" baseline="0" dirty="0"/>
          </a:p>
          <a:p>
            <a:pPr defTabSz="941923">
              <a:defRPr/>
            </a:pPr>
            <a:r>
              <a:rPr lang="en-GB" b="1" baseline="0" dirty="0"/>
              <a:t>Aim: </a:t>
            </a:r>
            <a:r>
              <a:rPr lang="en-GB" b="0" baseline="0" dirty="0"/>
              <a:t>To revise previously learnt vocabulary in the oral modality. </a:t>
            </a:r>
            <a:r>
              <a:rPr lang="en-GB" b="1" baseline="0" dirty="0"/>
              <a:t> </a:t>
            </a:r>
            <a:r>
              <a:rPr lang="en-GB" b="0" baseline="0" dirty="0"/>
              <a:t>Time is </a:t>
            </a:r>
            <a:r>
              <a:rPr lang="en-GB" baseline="0" dirty="0"/>
              <a:t>constrained to compel learners to comprehend words more quickly, a valuable component in vocabulary practice that speeds up the process of recall.</a:t>
            </a:r>
          </a:p>
          <a:p>
            <a:endParaRPr lang="en-GB" baseline="0" dirty="0"/>
          </a:p>
          <a:p>
            <a:r>
              <a:rPr lang="en-GB" b="1" baseline="0" dirty="0"/>
              <a:t>Procedure:</a:t>
            </a:r>
          </a:p>
          <a:p>
            <a:r>
              <a:rPr lang="en-GB" b="0" baseline="0" dirty="0"/>
              <a:t>1. Write 1-6 in books.</a:t>
            </a:r>
            <a:br>
              <a:rPr lang="en-GB" b="0" baseline="0" dirty="0"/>
            </a:br>
            <a:r>
              <a:rPr lang="en-GB" b="0" baseline="0" dirty="0"/>
              <a:t>2. Listen to each set of three words and write the most appropriate category word.</a:t>
            </a:r>
            <a:br>
              <a:rPr lang="en-GB" b="0" baseline="0" dirty="0"/>
            </a:br>
            <a:r>
              <a:rPr lang="en-GB" b="0" i="1" baseline="0" dirty="0"/>
              <a:t>Note: </a:t>
            </a:r>
            <a:r>
              <a:rPr lang="en-GB" b="0" baseline="0" dirty="0"/>
              <a:t>It may be useful to write all the words down to have more time to review them and select the most appropriate category word.</a:t>
            </a:r>
            <a:br>
              <a:rPr lang="en-GB" b="0" baseline="0" dirty="0"/>
            </a:br>
            <a:r>
              <a:rPr lang="en-GB" b="0" baseline="0" dirty="0"/>
              <a:t>3.  Answers (including a written version of the three words in each set) appear on mouse clicks.</a:t>
            </a:r>
            <a:br>
              <a:rPr lang="en-GB" b="0" baseline="0" dirty="0"/>
            </a:br>
            <a:r>
              <a:rPr lang="en-GB" b="0" baseline="0" dirty="0"/>
              <a:t>4.  Check all meanings are known.</a:t>
            </a:r>
          </a:p>
          <a:p>
            <a:endParaRPr lang="en-US" dirty="0"/>
          </a:p>
          <a:p>
            <a:r>
              <a:rPr lang="en-US" b="1" dirty="0"/>
              <a:t>Transcript:</a:t>
            </a:r>
          </a:p>
          <a:p>
            <a:pPr marL="235481" indent="-235481">
              <a:buAutoNum type="arabicPeriod"/>
            </a:pPr>
            <a:r>
              <a:rPr lang="fr-FR" b="0" noProof="0" dirty="0"/>
              <a:t>annuler, le vol, voler</a:t>
            </a:r>
          </a:p>
          <a:p>
            <a:pPr marL="235481" indent="-235481">
              <a:buAutoNum type="arabicPeriod"/>
            </a:pPr>
            <a:r>
              <a:rPr lang="fr-FR" b="0" noProof="0" dirty="0"/>
              <a:t>durer, le contr</a:t>
            </a:r>
            <a:r>
              <a:rPr lang="fr-FR" b="0" noProof="0" dirty="0">
                <a:latin typeface="Century Gothic" panose="020B0502020202020204" pitchFamily="34" charset="0"/>
              </a:rPr>
              <a:t>ôle, corriger</a:t>
            </a:r>
          </a:p>
          <a:p>
            <a:pPr marL="235481" indent="-235481">
              <a:buAutoNum type="arabicPeriod"/>
            </a:pPr>
            <a:r>
              <a:rPr lang="fr-FR" b="0" noProof="0" dirty="0">
                <a:latin typeface="Century Gothic" panose="020B0502020202020204" pitchFamily="34" charset="0"/>
              </a:rPr>
              <a:t>longtemps, nécessaire, interdit</a:t>
            </a:r>
          </a:p>
          <a:p>
            <a:pPr marL="235481" indent="-235481">
              <a:buAutoNum type="arabicPeriod"/>
            </a:pPr>
            <a:r>
              <a:rPr lang="fr-FR" b="0" noProof="0" dirty="0">
                <a:latin typeface="Century Gothic" panose="020B0502020202020204" pitchFamily="34" charset="0"/>
              </a:rPr>
              <a:t>les amis, la connaissance, la compétence</a:t>
            </a:r>
          </a:p>
          <a:p>
            <a:pPr marL="235481" indent="-235481">
              <a:buAutoNum type="arabicPeriod"/>
            </a:pPr>
            <a:r>
              <a:rPr lang="fr-FR" b="0" noProof="0" dirty="0">
                <a:latin typeface="Century Gothic" panose="020B0502020202020204" pitchFamily="34" charset="0"/>
              </a:rPr>
              <a:t>mondial, le masque, le vaccin</a:t>
            </a:r>
          </a:p>
          <a:p>
            <a:pPr marL="235481" indent="-235481">
              <a:buAutoNum type="arabicPeriod"/>
            </a:pPr>
            <a:r>
              <a:rPr lang="fr-FR" b="0" noProof="0" dirty="0">
                <a:latin typeface="Century Gothic" panose="020B0502020202020204" pitchFamily="34" charset="0"/>
              </a:rPr>
              <a:t>cinquième, quatrième, troisième</a:t>
            </a:r>
            <a:endParaRPr lang="fr-FR" b="0" noProof="0" dirty="0"/>
          </a:p>
        </p:txBody>
      </p:sp>
      <p:sp>
        <p:nvSpPr>
          <p:cNvPr id="4" name="Slide Number Placeholder 3"/>
          <p:cNvSpPr>
            <a:spLocks noGrp="1"/>
          </p:cNvSpPr>
          <p:nvPr>
            <p:ph type="sldNum" sz="quarter" idx="5"/>
          </p:nvPr>
        </p:nvSpPr>
        <p:spPr/>
        <p:txBody>
          <a:bodyPr/>
          <a:lstStyle/>
          <a:p>
            <a:pPr defTabSz="941923">
              <a:defRPr/>
            </a:pPr>
            <a:fld id="{051212F4-EB5A-464B-92EC-DACFCB1CC2CD}" type="slidenum">
              <a:rPr lang="en-GB">
                <a:solidFill>
                  <a:prstClr val="black"/>
                </a:solidFill>
                <a:latin typeface="Calibri" panose="020F0502020204030204"/>
              </a:rPr>
              <a:pPr defTabSz="941923">
                <a:defRPr/>
              </a:pPr>
              <a:t>9</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7093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6271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3372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0028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7434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3387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3237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6269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57289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859023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8887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3604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7749790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audio" Target="../media/audio47.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46.wav"/><Relationship Id="rId5" Type="http://schemas.openxmlformats.org/officeDocument/2006/relationships/audio" Target="../media/audio45.wav"/><Relationship Id="rId10" Type="http://schemas.openxmlformats.org/officeDocument/2006/relationships/image" Target="../media/image46.png"/><Relationship Id="rId4" Type="http://schemas.openxmlformats.org/officeDocument/2006/relationships/audio" Target="../media/audio44.wav"/><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audio" Target="../media/audio51.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50.wav"/><Relationship Id="rId5" Type="http://schemas.openxmlformats.org/officeDocument/2006/relationships/audio" Target="../media/audio49.wav"/><Relationship Id="rId10" Type="http://schemas.openxmlformats.org/officeDocument/2006/relationships/image" Target="../media/image48.png"/><Relationship Id="rId4" Type="http://schemas.openxmlformats.org/officeDocument/2006/relationships/audio" Target="../media/audio48.wav"/><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audio" Target="../media/audio9.wav"/></Relationships>
</file>

<file path=ppt/slides/_rels/slide21.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audio" Target="../media/audio59.wav"/><Relationship Id="rId26" Type="http://schemas.openxmlformats.org/officeDocument/2006/relationships/audio" Target="../media/audio63.wav"/><Relationship Id="rId39" Type="http://schemas.openxmlformats.org/officeDocument/2006/relationships/image" Target="../media/image67.png"/><Relationship Id="rId21" Type="http://schemas.openxmlformats.org/officeDocument/2006/relationships/image" Target="../media/image58.png"/><Relationship Id="rId34" Type="http://schemas.openxmlformats.org/officeDocument/2006/relationships/audio" Target="../media/audio67.wav"/><Relationship Id="rId42" Type="http://schemas.openxmlformats.org/officeDocument/2006/relationships/audio" Target="../media/audio71.wav"/><Relationship Id="rId47" Type="http://schemas.openxmlformats.org/officeDocument/2006/relationships/image" Target="../media/image71.png"/><Relationship Id="rId50" Type="http://schemas.openxmlformats.org/officeDocument/2006/relationships/audio" Target="../media/audio75.wav"/><Relationship Id="rId7" Type="http://schemas.openxmlformats.org/officeDocument/2006/relationships/image" Target="../media/image51.png"/><Relationship Id="rId2" Type="http://schemas.openxmlformats.org/officeDocument/2006/relationships/notesSlide" Target="../notesSlides/notesSlide21.xml"/><Relationship Id="rId16" Type="http://schemas.openxmlformats.org/officeDocument/2006/relationships/audio" Target="../media/audio58.wav"/><Relationship Id="rId29" Type="http://schemas.openxmlformats.org/officeDocument/2006/relationships/image" Target="../media/image62.png"/><Relationship Id="rId11" Type="http://schemas.openxmlformats.org/officeDocument/2006/relationships/image" Target="../media/image53.png"/><Relationship Id="rId24" Type="http://schemas.openxmlformats.org/officeDocument/2006/relationships/audio" Target="../media/audio62.wav"/><Relationship Id="rId32" Type="http://schemas.openxmlformats.org/officeDocument/2006/relationships/audio" Target="../media/audio66.wav"/><Relationship Id="rId37" Type="http://schemas.openxmlformats.org/officeDocument/2006/relationships/image" Target="../media/image66.png"/><Relationship Id="rId40" Type="http://schemas.openxmlformats.org/officeDocument/2006/relationships/audio" Target="../media/audio70.wav"/><Relationship Id="rId45" Type="http://schemas.openxmlformats.org/officeDocument/2006/relationships/image" Target="../media/image70.png"/><Relationship Id="rId5" Type="http://schemas.openxmlformats.org/officeDocument/2006/relationships/image" Target="../media/image50.png"/><Relationship Id="rId15" Type="http://schemas.openxmlformats.org/officeDocument/2006/relationships/image" Target="../media/image55.png"/><Relationship Id="rId23" Type="http://schemas.openxmlformats.org/officeDocument/2006/relationships/image" Target="../media/image59.png"/><Relationship Id="rId28" Type="http://schemas.openxmlformats.org/officeDocument/2006/relationships/audio" Target="../media/audio64.wav"/><Relationship Id="rId36" Type="http://schemas.openxmlformats.org/officeDocument/2006/relationships/audio" Target="../media/audio68.wav"/><Relationship Id="rId49" Type="http://schemas.openxmlformats.org/officeDocument/2006/relationships/image" Target="../media/image72.png"/><Relationship Id="rId10" Type="http://schemas.openxmlformats.org/officeDocument/2006/relationships/audio" Target="../media/audio55.wav"/><Relationship Id="rId19" Type="http://schemas.openxmlformats.org/officeDocument/2006/relationships/image" Target="../media/image57.png"/><Relationship Id="rId31" Type="http://schemas.openxmlformats.org/officeDocument/2006/relationships/image" Target="../media/image63.png"/><Relationship Id="rId44" Type="http://schemas.openxmlformats.org/officeDocument/2006/relationships/audio" Target="../media/audio72.wav"/><Relationship Id="rId4" Type="http://schemas.openxmlformats.org/officeDocument/2006/relationships/audio" Target="../media/audio52.wav"/><Relationship Id="rId9" Type="http://schemas.openxmlformats.org/officeDocument/2006/relationships/image" Target="../media/image52.png"/><Relationship Id="rId14" Type="http://schemas.openxmlformats.org/officeDocument/2006/relationships/audio" Target="../media/audio57.wav"/><Relationship Id="rId22" Type="http://schemas.openxmlformats.org/officeDocument/2006/relationships/audio" Target="../media/audio61.wav"/><Relationship Id="rId27" Type="http://schemas.openxmlformats.org/officeDocument/2006/relationships/image" Target="../media/image61.png"/><Relationship Id="rId30" Type="http://schemas.openxmlformats.org/officeDocument/2006/relationships/audio" Target="../media/audio65.wav"/><Relationship Id="rId35" Type="http://schemas.openxmlformats.org/officeDocument/2006/relationships/image" Target="../media/image65.jpeg"/><Relationship Id="rId43" Type="http://schemas.openxmlformats.org/officeDocument/2006/relationships/image" Target="../media/image69.png"/><Relationship Id="rId48" Type="http://schemas.openxmlformats.org/officeDocument/2006/relationships/audio" Target="../media/audio74.wav"/><Relationship Id="rId8" Type="http://schemas.openxmlformats.org/officeDocument/2006/relationships/audio" Target="../media/audio54.wav"/><Relationship Id="rId51" Type="http://schemas.openxmlformats.org/officeDocument/2006/relationships/image" Target="../media/image73.png"/><Relationship Id="rId3" Type="http://schemas.openxmlformats.org/officeDocument/2006/relationships/image" Target="../media/image16.png"/><Relationship Id="rId12" Type="http://schemas.openxmlformats.org/officeDocument/2006/relationships/audio" Target="../media/audio56.wav"/><Relationship Id="rId17" Type="http://schemas.openxmlformats.org/officeDocument/2006/relationships/image" Target="../media/image56.png"/><Relationship Id="rId25" Type="http://schemas.openxmlformats.org/officeDocument/2006/relationships/image" Target="../media/image60.png"/><Relationship Id="rId33" Type="http://schemas.openxmlformats.org/officeDocument/2006/relationships/image" Target="../media/image64.png"/><Relationship Id="rId38" Type="http://schemas.openxmlformats.org/officeDocument/2006/relationships/audio" Target="../media/audio69.wav"/><Relationship Id="rId46" Type="http://schemas.openxmlformats.org/officeDocument/2006/relationships/audio" Target="../media/audio73.wav"/><Relationship Id="rId20" Type="http://schemas.openxmlformats.org/officeDocument/2006/relationships/audio" Target="../media/audio60.wav"/><Relationship Id="rId41"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audio" Target="../media/audio53.wav"/></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83.jpe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85.jpe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7.png"/><Relationship Id="rId5" Type="http://schemas.microsoft.com/office/2007/relationships/hdphoto" Target="../media/hdphoto1.wdp"/><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8" Type="http://schemas.openxmlformats.org/officeDocument/2006/relationships/hyperlink" Target="https://quizlet.com/gb/687218070/year-9-french-term-32-week-1-flash-cards/" TargetMode="External"/><Relationship Id="rId3" Type="http://schemas.openxmlformats.org/officeDocument/2006/relationships/image" Target="../media/image16.png"/><Relationship Id="rId7" Type="http://schemas.openxmlformats.org/officeDocument/2006/relationships/hyperlink" Target="https://quizlet.com/gb/612947932/year-9-french-term-22-week-2-flash-cards/" TargetMode="External"/><Relationship Id="rId12" Type="http://schemas.openxmlformats.org/officeDocument/2006/relationships/hyperlink" Target="https://resources.ncelp.org/concern/resources/5425kc686?locale=e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hyperlink" Target="https://quizlet.com/gb/703993649/year-9-french-term-32-week-4-flash-cards/" TargetMode="External"/><Relationship Id="rId10" Type="http://schemas.openxmlformats.org/officeDocument/2006/relationships/hyperlink" Target="https://drive.google.com/file/d/1PR74K_vvji9_6lmZk5Qd1qJF4c5Q56b2/view?usp=sharing" TargetMode="External"/><Relationship Id="rId4" Type="http://schemas.openxmlformats.org/officeDocument/2006/relationships/image" Target="../media/image92.png"/><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11.wav"/><Relationship Id="rId11" Type="http://schemas.openxmlformats.org/officeDocument/2006/relationships/image" Target="../media/image13.jpeg"/><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audio" Target="../media/audio17.wav"/><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audio" Target="../media/audio19.wav"/><Relationship Id="rId5" Type="http://schemas.openxmlformats.org/officeDocument/2006/relationships/audio" Target="../media/audio16.wav"/><Relationship Id="rId10" Type="http://schemas.openxmlformats.org/officeDocument/2006/relationships/image" Target="../media/image20.jpeg"/><Relationship Id="rId4" Type="http://schemas.openxmlformats.org/officeDocument/2006/relationships/image" Target="../media/image17.png"/><Relationship Id="rId9"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16.png"/><Relationship Id="rId7"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audio" Target="../media/audio27.wav"/><Relationship Id="rId26" Type="http://schemas.openxmlformats.org/officeDocument/2006/relationships/audio" Target="../media/audio35.wav"/><Relationship Id="rId3" Type="http://schemas.openxmlformats.org/officeDocument/2006/relationships/image" Target="../media/image16.png"/><Relationship Id="rId21" Type="http://schemas.openxmlformats.org/officeDocument/2006/relationships/audio" Target="../media/audio30.wav"/><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audio" Target="../media/audio26.wav"/><Relationship Id="rId25" Type="http://schemas.openxmlformats.org/officeDocument/2006/relationships/audio" Target="../media/audio34.wav"/><Relationship Id="rId2" Type="http://schemas.openxmlformats.org/officeDocument/2006/relationships/notesSlide" Target="../notesSlides/notesSlide8.xml"/><Relationship Id="rId16" Type="http://schemas.openxmlformats.org/officeDocument/2006/relationships/audio" Target="../media/audio25.wav"/><Relationship Id="rId20" Type="http://schemas.openxmlformats.org/officeDocument/2006/relationships/audio" Target="../media/audio29.wav"/><Relationship Id="rId29"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audio" Target="../media/audio33.wav"/><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audio" Target="../media/audio32.wav"/><Relationship Id="rId28" Type="http://schemas.openxmlformats.org/officeDocument/2006/relationships/audio" Target="../media/audio37.wav"/><Relationship Id="rId10" Type="http://schemas.openxmlformats.org/officeDocument/2006/relationships/image" Target="../media/image30.png"/><Relationship Id="rId19" Type="http://schemas.openxmlformats.org/officeDocument/2006/relationships/audio" Target="../media/audio28.wav"/><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audio" Target="../media/audio31.wav"/><Relationship Id="rId27" Type="http://schemas.openxmlformats.org/officeDocument/2006/relationships/audio" Target="../media/audio36.wav"/><Relationship Id="rId30"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16.png"/><Relationship Id="rId7" Type="http://schemas.openxmlformats.org/officeDocument/2006/relationships/audio" Target="../media/audio4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image" Target="../media/image39.png"/><Relationship Id="rId5" Type="http://schemas.openxmlformats.org/officeDocument/2006/relationships/audio" Target="../media/audio39.wav"/><Relationship Id="rId10" Type="http://schemas.openxmlformats.org/officeDocument/2006/relationships/image" Target="../media/image38.png"/><Relationship Id="rId4" Type="http://schemas.openxmlformats.org/officeDocument/2006/relationships/audio" Target="../media/audio38.wav"/><Relationship Id="rId9" Type="http://schemas.openxmlformats.org/officeDocument/2006/relationships/audio" Target="../media/audio4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2">
            <a:extLst>
              <a:ext uri="{FF2B5EF4-FFF2-40B4-BE49-F238E27FC236}">
                <a16:creationId xmlns:a16="http://schemas.microsoft.com/office/drawing/2014/main" id="{364517F0-A710-4042-8099-701E8D464216}"/>
              </a:ext>
            </a:extLst>
          </p:cNvPr>
          <p:cNvSpPr txBox="1">
            <a:spLocks/>
          </p:cNvSpPr>
          <p:nvPr/>
        </p:nvSpPr>
        <p:spPr>
          <a:xfrm>
            <a:off x="179999" y="1106576"/>
            <a:ext cx="10246701" cy="183939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4000" b="1" dirty="0">
                <a:solidFill>
                  <a:prstClr val="white"/>
                </a:solidFill>
              </a:rPr>
              <a:t>Refugees in France [1]</a:t>
            </a:r>
            <a:br>
              <a:rPr lang="en-GB" sz="4000" b="1" dirty="0">
                <a:solidFill>
                  <a:prstClr val="white"/>
                </a:solidFill>
              </a:rPr>
            </a:br>
            <a:endParaRPr lang="en-GB" sz="4000" dirty="0"/>
          </a:p>
        </p:txBody>
      </p:sp>
      <p:sp>
        <p:nvSpPr>
          <p:cNvPr id="18"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a:t>
            </a:r>
            <a:r>
              <a:rPr lang="en-GB" sz="2000" dirty="0">
                <a:solidFill>
                  <a:prstClr val="white"/>
                </a:solidFill>
                <a:latin typeface="Century Gothic" panose="020B0502020202020204" pitchFamily="34" charset="0"/>
              </a:rPr>
              <a:t>63</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a:t>
            </a:r>
            <a:r>
              <a:rPr lang="en-GB" sz="1400" noProof="0" dirty="0">
                <a:solidFill>
                  <a:prstClr val="white"/>
                </a:solidFill>
                <a:latin typeface="Century Gothic" panose="020B0502020202020204" pitchFamily="34" charset="0"/>
              </a:rPr>
              <a:t>Catherine Salkeld / Louise Bibbey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08/08/22</a:t>
            </a:r>
          </a:p>
        </p:txBody>
      </p:sp>
      <p:sp>
        <p:nvSpPr>
          <p:cNvPr id="13" name="Subtitle 5">
            <a:extLst>
              <a:ext uri="{FF2B5EF4-FFF2-40B4-BE49-F238E27FC236}">
                <a16:creationId xmlns:a16="http://schemas.microsoft.com/office/drawing/2014/main" id="{40A580B7-C268-0342-99CB-FE5B503198AA}"/>
              </a:ext>
            </a:extLst>
          </p:cNvPr>
          <p:cNvSpPr txBox="1">
            <a:spLocks/>
          </p:cNvSpPr>
          <p:nvPr/>
        </p:nvSpPr>
        <p:spPr>
          <a:xfrm>
            <a:off x="180000" y="2542938"/>
            <a:ext cx="6791072" cy="886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Reflexive pronouns ‘me’ and ‘</a:t>
            </a:r>
            <a:r>
              <a:rPr lang="fr-FR" sz="3000" dirty="0">
                <a:solidFill>
                  <a:prstClr val="white"/>
                </a:solidFill>
              </a:rPr>
              <a:t>te</a:t>
            </a:r>
            <a:r>
              <a:rPr lang="en-GB" sz="3000" dirty="0">
                <a:solidFill>
                  <a:prstClr val="white"/>
                </a:solidFill>
              </a:rPr>
              <a:t>’</a:t>
            </a:r>
          </a:p>
          <a:p>
            <a:pPr algn="l"/>
            <a:r>
              <a:rPr lang="en-GB" sz="3000" dirty="0">
                <a:solidFill>
                  <a:prstClr val="white"/>
                </a:solidFill>
              </a:rPr>
              <a:t>SSCs [-</a:t>
            </a:r>
            <a:r>
              <a:rPr lang="fr-FR" sz="3000" dirty="0">
                <a:solidFill>
                  <a:prstClr val="white"/>
                </a:solidFill>
              </a:rPr>
              <a:t>gn-</a:t>
            </a:r>
            <a:r>
              <a:rPr lang="en-GB" sz="3000" dirty="0">
                <a:solidFill>
                  <a:prstClr val="white"/>
                </a:solidFill>
              </a:rPr>
              <a:t>], [j/soft g]</a:t>
            </a:r>
          </a:p>
          <a:p>
            <a:endParaRPr lang="en-US" dirty="0"/>
          </a:p>
        </p:txBody>
      </p:sp>
    </p:spTree>
    <p:extLst>
      <p:ext uri="{BB962C8B-B14F-4D97-AF65-F5344CB8AC3E}">
        <p14:creationId xmlns:p14="http://schemas.microsoft.com/office/powerpoint/2010/main" val="1496560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8279705" cy="867128"/>
          </a:xfrm>
          <a:prstGeom prst="rect">
            <a:avLst/>
          </a:prstGeom>
        </p:spPr>
      </p:pic>
      <p:sp>
        <p:nvSpPr>
          <p:cNvPr id="4" name="Title 3"/>
          <p:cNvSpPr>
            <a:spLocks noGrp="1"/>
          </p:cNvSpPr>
          <p:nvPr>
            <p:ph type="title"/>
          </p:nvPr>
        </p:nvSpPr>
        <p:spPr>
          <a:xfrm>
            <a:off x="-1" y="296864"/>
            <a:ext cx="7741085" cy="707849"/>
          </a:xfrm>
        </p:spPr>
        <p:txBody>
          <a:bodyPr>
            <a:normAutofit fontScale="90000"/>
          </a:bodyPr>
          <a:lstStyle/>
          <a:p>
            <a:r>
              <a:rPr lang="en-GB" sz="3600" b="1" dirty="0">
                <a:solidFill>
                  <a:schemeClr val="bg1"/>
                </a:solidFill>
              </a:rPr>
              <a:t>Direct object pronouns ‘me’ and ‘</a:t>
            </a:r>
            <a:r>
              <a:rPr lang="fr-FR" sz="3600" b="1" dirty="0">
                <a:solidFill>
                  <a:schemeClr val="bg1"/>
                </a:solidFill>
              </a:rPr>
              <a:t>te</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ABD47183-7F01-4D62-3001-4A707C8C97BD}"/>
              </a:ext>
            </a:extLst>
          </p:cNvPr>
          <p:cNvSpPr txBox="1"/>
          <p:nvPr/>
        </p:nvSpPr>
        <p:spPr>
          <a:xfrm>
            <a:off x="159026" y="1311965"/>
            <a:ext cx="11750895" cy="2246769"/>
          </a:xfrm>
          <a:prstGeom prst="rect">
            <a:avLst/>
          </a:prstGeom>
          <a:noFill/>
        </p:spPr>
        <p:txBody>
          <a:bodyPr wrap="square" rtlCol="0">
            <a:spAutoFit/>
          </a:bodyPr>
          <a:lstStyle/>
          <a:p>
            <a:pPr algn="l"/>
            <a:endParaRPr lang="fr-FR" sz="2800" dirty="0">
              <a:solidFill>
                <a:srgbClr val="115076"/>
              </a:solidFill>
            </a:endParaRPr>
          </a:p>
          <a:p>
            <a:pPr algn="l"/>
            <a:r>
              <a:rPr lang="fr-FR" sz="2800" dirty="0">
                <a:solidFill>
                  <a:srgbClr val="115076"/>
                </a:solidFill>
              </a:rPr>
              <a:t>		</a:t>
            </a:r>
            <a:endParaRPr lang="fr-FR" sz="2800" b="1" dirty="0">
              <a:solidFill>
                <a:srgbClr val="115076"/>
              </a:solidFill>
            </a:endParaRPr>
          </a:p>
          <a:p>
            <a:pPr algn="l"/>
            <a:r>
              <a:rPr lang="fr-FR" sz="2800" dirty="0">
                <a:solidFill>
                  <a:srgbClr val="115076"/>
                </a:solidFill>
              </a:rPr>
              <a:t>				</a:t>
            </a:r>
          </a:p>
          <a:p>
            <a:pPr algn="l"/>
            <a:endParaRPr lang="fr-FR" sz="2800" b="1" dirty="0">
              <a:solidFill>
                <a:srgbClr val="115076"/>
              </a:solidFill>
            </a:endParaRPr>
          </a:p>
          <a:p>
            <a:pPr algn="l"/>
            <a:endParaRPr lang="fr-FR" sz="2800" dirty="0">
              <a:solidFill>
                <a:srgbClr val="115076"/>
              </a:solidFill>
            </a:endParaRPr>
          </a:p>
        </p:txBody>
      </p:sp>
      <p:sp>
        <p:nvSpPr>
          <p:cNvPr id="9" name="TextBox 8">
            <a:extLst>
              <a:ext uri="{FF2B5EF4-FFF2-40B4-BE49-F238E27FC236}">
                <a16:creationId xmlns:a16="http://schemas.microsoft.com/office/drawing/2014/main" id="{1008A1B5-CB36-F62F-64FC-B64B9D35BCA8}"/>
              </a:ext>
            </a:extLst>
          </p:cNvPr>
          <p:cNvSpPr txBox="1"/>
          <p:nvPr/>
        </p:nvSpPr>
        <p:spPr>
          <a:xfrm>
            <a:off x="159026" y="1459773"/>
            <a:ext cx="9874661" cy="954107"/>
          </a:xfrm>
          <a:prstGeom prst="rect">
            <a:avLst/>
          </a:prstGeom>
          <a:noFill/>
        </p:spPr>
        <p:txBody>
          <a:bodyPr wrap="square">
            <a:spAutoFit/>
          </a:bodyPr>
          <a:lstStyle/>
          <a:p>
            <a:pPr algn="l"/>
            <a:r>
              <a:rPr lang="en-GB" sz="2800" dirty="0">
                <a:solidFill>
                  <a:srgbClr val="115076"/>
                </a:solidFill>
              </a:rPr>
              <a:t>Remember, when ‘me’ or ‘you’ is the direct object of a verb, we use the direct object pronouns </a:t>
            </a:r>
            <a:r>
              <a:rPr lang="fr-FR" sz="2800" b="1" dirty="0">
                <a:solidFill>
                  <a:srgbClr val="115076"/>
                </a:solidFill>
              </a:rPr>
              <a:t>me</a:t>
            </a:r>
            <a:r>
              <a:rPr lang="en-GB" sz="2800" dirty="0">
                <a:solidFill>
                  <a:srgbClr val="115076"/>
                </a:solidFill>
              </a:rPr>
              <a:t> and </a:t>
            </a:r>
            <a:r>
              <a:rPr lang="fr-FR" sz="2800" b="1" dirty="0">
                <a:solidFill>
                  <a:srgbClr val="115076"/>
                </a:solidFill>
              </a:rPr>
              <a:t>te</a:t>
            </a:r>
            <a:r>
              <a:rPr lang="en-GB" sz="2800" dirty="0">
                <a:solidFill>
                  <a:srgbClr val="115076"/>
                </a:solidFill>
              </a:rPr>
              <a:t>.</a:t>
            </a:r>
          </a:p>
        </p:txBody>
      </p:sp>
      <p:sp>
        <p:nvSpPr>
          <p:cNvPr id="10" name="TextBox 9">
            <a:extLst>
              <a:ext uri="{FF2B5EF4-FFF2-40B4-BE49-F238E27FC236}">
                <a16:creationId xmlns:a16="http://schemas.microsoft.com/office/drawing/2014/main" id="{098AD3A9-9CBA-3729-44C3-1941CA48BDEC}"/>
              </a:ext>
            </a:extLst>
          </p:cNvPr>
          <p:cNvSpPr txBox="1"/>
          <p:nvPr/>
        </p:nvSpPr>
        <p:spPr>
          <a:xfrm>
            <a:off x="159026" y="2839610"/>
            <a:ext cx="5229403" cy="523220"/>
          </a:xfrm>
          <a:prstGeom prst="rect">
            <a:avLst/>
          </a:prstGeom>
          <a:noFill/>
        </p:spPr>
        <p:txBody>
          <a:bodyPr wrap="square">
            <a:spAutoFit/>
          </a:bodyPr>
          <a:lstStyle/>
          <a:p>
            <a:r>
              <a:rPr lang="fr-FR" sz="2800" dirty="0">
                <a:solidFill>
                  <a:srgbClr val="115076"/>
                </a:solidFill>
              </a:rPr>
              <a:t>Le professeur </a:t>
            </a:r>
            <a:r>
              <a:rPr lang="fr-FR" sz="2800" b="1" dirty="0">
                <a:solidFill>
                  <a:srgbClr val="115076"/>
                </a:solidFill>
              </a:rPr>
              <a:t>me</a:t>
            </a:r>
            <a:r>
              <a:rPr lang="fr-FR" sz="2800" dirty="0">
                <a:solidFill>
                  <a:srgbClr val="115076"/>
                </a:solidFill>
              </a:rPr>
              <a:t> corrige.</a:t>
            </a:r>
          </a:p>
        </p:txBody>
      </p:sp>
      <p:sp>
        <p:nvSpPr>
          <p:cNvPr id="11" name="TextBox 10">
            <a:extLst>
              <a:ext uri="{FF2B5EF4-FFF2-40B4-BE49-F238E27FC236}">
                <a16:creationId xmlns:a16="http://schemas.microsoft.com/office/drawing/2014/main" id="{F6A4D855-84EF-762A-70B9-659F1C265B8C}"/>
              </a:ext>
            </a:extLst>
          </p:cNvPr>
          <p:cNvSpPr txBox="1"/>
          <p:nvPr/>
        </p:nvSpPr>
        <p:spPr>
          <a:xfrm>
            <a:off x="5388429" y="2839610"/>
            <a:ext cx="4600755" cy="523220"/>
          </a:xfrm>
          <a:prstGeom prst="rect">
            <a:avLst/>
          </a:prstGeom>
          <a:noFill/>
        </p:spPr>
        <p:txBody>
          <a:bodyPr wrap="square">
            <a:spAutoFit/>
          </a:bodyPr>
          <a:lstStyle/>
          <a:p>
            <a:pPr algn="l"/>
            <a:r>
              <a:rPr lang="en-GB" sz="2800" dirty="0">
                <a:solidFill>
                  <a:srgbClr val="115076"/>
                </a:solidFill>
              </a:rPr>
              <a:t>The teacher corrects </a:t>
            </a:r>
            <a:r>
              <a:rPr lang="en-GB" sz="2800" b="1" dirty="0">
                <a:solidFill>
                  <a:srgbClr val="115076"/>
                </a:solidFill>
              </a:rPr>
              <a:t>me.</a:t>
            </a:r>
          </a:p>
        </p:txBody>
      </p:sp>
      <p:sp>
        <p:nvSpPr>
          <p:cNvPr id="13" name="TextBox 12">
            <a:extLst>
              <a:ext uri="{FF2B5EF4-FFF2-40B4-BE49-F238E27FC236}">
                <a16:creationId xmlns:a16="http://schemas.microsoft.com/office/drawing/2014/main" id="{8365CF7B-5B34-A831-8573-CF23278931BE}"/>
              </a:ext>
            </a:extLst>
          </p:cNvPr>
          <p:cNvSpPr txBox="1"/>
          <p:nvPr/>
        </p:nvSpPr>
        <p:spPr>
          <a:xfrm>
            <a:off x="159026" y="3917136"/>
            <a:ext cx="3312544" cy="523220"/>
          </a:xfrm>
          <a:prstGeom prst="rect">
            <a:avLst/>
          </a:prstGeom>
          <a:noFill/>
        </p:spPr>
        <p:txBody>
          <a:bodyPr wrap="square">
            <a:spAutoFit/>
          </a:bodyPr>
          <a:lstStyle/>
          <a:p>
            <a:r>
              <a:rPr lang="fr-FR" sz="2800" dirty="0">
                <a:solidFill>
                  <a:srgbClr val="115076"/>
                </a:solidFill>
              </a:rPr>
              <a:t>Je </a:t>
            </a:r>
            <a:r>
              <a:rPr lang="fr-FR" sz="2800" b="1" dirty="0">
                <a:solidFill>
                  <a:srgbClr val="115076"/>
                </a:solidFill>
              </a:rPr>
              <a:t>te </a:t>
            </a:r>
            <a:r>
              <a:rPr lang="fr-FR" sz="2800" dirty="0">
                <a:solidFill>
                  <a:srgbClr val="115076"/>
                </a:solidFill>
              </a:rPr>
              <a:t>respecte.</a:t>
            </a:r>
          </a:p>
        </p:txBody>
      </p:sp>
      <p:sp>
        <p:nvSpPr>
          <p:cNvPr id="15" name="TextBox 14">
            <a:extLst>
              <a:ext uri="{FF2B5EF4-FFF2-40B4-BE49-F238E27FC236}">
                <a16:creationId xmlns:a16="http://schemas.microsoft.com/office/drawing/2014/main" id="{FD32A197-0818-592E-A08E-4D5F3068F380}"/>
              </a:ext>
            </a:extLst>
          </p:cNvPr>
          <p:cNvSpPr txBox="1"/>
          <p:nvPr/>
        </p:nvSpPr>
        <p:spPr>
          <a:xfrm>
            <a:off x="5392180" y="3917136"/>
            <a:ext cx="3030747" cy="523220"/>
          </a:xfrm>
          <a:prstGeom prst="rect">
            <a:avLst/>
          </a:prstGeom>
          <a:noFill/>
        </p:spPr>
        <p:txBody>
          <a:bodyPr wrap="square">
            <a:spAutoFit/>
          </a:bodyPr>
          <a:lstStyle/>
          <a:p>
            <a:pPr algn="l"/>
            <a:r>
              <a:rPr lang="en-GB" sz="2800" dirty="0">
                <a:solidFill>
                  <a:srgbClr val="115076"/>
                </a:solidFill>
              </a:rPr>
              <a:t>I respect </a:t>
            </a:r>
            <a:r>
              <a:rPr lang="en-GB" sz="2800" b="1" dirty="0">
                <a:solidFill>
                  <a:srgbClr val="115076"/>
                </a:solidFill>
              </a:rPr>
              <a:t>you</a:t>
            </a:r>
            <a:r>
              <a:rPr lang="en-GB" sz="2800" dirty="0">
                <a:solidFill>
                  <a:srgbClr val="115076"/>
                </a:solidFill>
              </a:rPr>
              <a:t>.</a:t>
            </a:r>
          </a:p>
        </p:txBody>
      </p:sp>
      <p:sp>
        <p:nvSpPr>
          <p:cNvPr id="17" name="TextBox 16">
            <a:extLst>
              <a:ext uri="{FF2B5EF4-FFF2-40B4-BE49-F238E27FC236}">
                <a16:creationId xmlns:a16="http://schemas.microsoft.com/office/drawing/2014/main" id="{4F4D5E46-F6C2-B9DB-FDD7-BB842DA7C98C}"/>
              </a:ext>
            </a:extLst>
          </p:cNvPr>
          <p:cNvSpPr txBox="1"/>
          <p:nvPr/>
        </p:nvSpPr>
        <p:spPr>
          <a:xfrm>
            <a:off x="159026" y="5084370"/>
            <a:ext cx="8971473" cy="523220"/>
          </a:xfrm>
          <a:prstGeom prst="rect">
            <a:avLst/>
          </a:prstGeom>
          <a:noFill/>
        </p:spPr>
        <p:txBody>
          <a:bodyPr wrap="square">
            <a:spAutoFit/>
          </a:bodyPr>
          <a:lstStyle/>
          <a:p>
            <a:pPr algn="l"/>
            <a:r>
              <a:rPr lang="en-GB" sz="2800" dirty="0">
                <a:solidFill>
                  <a:srgbClr val="115076"/>
                </a:solidFill>
              </a:rPr>
              <a:t>The direct object pronoun goes </a:t>
            </a:r>
            <a:r>
              <a:rPr lang="en-GB" sz="2800" b="1" dirty="0">
                <a:solidFill>
                  <a:srgbClr val="115076"/>
                </a:solidFill>
              </a:rPr>
              <a:t>before</a:t>
            </a:r>
            <a:r>
              <a:rPr lang="en-GB" sz="2800" dirty="0">
                <a:solidFill>
                  <a:srgbClr val="115076"/>
                </a:solidFill>
              </a:rPr>
              <a:t> the verb.</a:t>
            </a:r>
          </a:p>
        </p:txBody>
      </p:sp>
      <p:pic>
        <p:nvPicPr>
          <p:cNvPr id="5" name="Picture 4" descr="Icon&#10;&#10;Description automatically generated with medium confidence">
            <a:extLst>
              <a:ext uri="{FF2B5EF4-FFF2-40B4-BE49-F238E27FC236}">
                <a16:creationId xmlns:a16="http://schemas.microsoft.com/office/drawing/2014/main" id="{73EE39FE-69A9-247E-A194-1D450C5A8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9896" y="3558734"/>
            <a:ext cx="2358785" cy="2495243"/>
          </a:xfrm>
          <a:prstGeom prst="rect">
            <a:avLst/>
          </a:prstGeom>
        </p:spPr>
      </p:pic>
      <p:sp>
        <p:nvSpPr>
          <p:cNvPr id="14" name="TextBox 13">
            <a:extLst>
              <a:ext uri="{FF2B5EF4-FFF2-40B4-BE49-F238E27FC236}">
                <a16:creationId xmlns:a16="http://schemas.microsoft.com/office/drawing/2014/main" id="{EC42D8D4-581F-2827-52BF-F468DCBA8B43}"/>
              </a:ext>
            </a:extLst>
          </p:cNvPr>
          <p:cNvSpPr txBox="1"/>
          <p:nvPr/>
        </p:nvSpPr>
        <p:spPr>
          <a:xfrm>
            <a:off x="9310648" y="4295560"/>
            <a:ext cx="1429705" cy="830997"/>
          </a:xfrm>
          <a:prstGeom prst="rect">
            <a:avLst/>
          </a:prstGeom>
          <a:noFill/>
        </p:spPr>
        <p:txBody>
          <a:bodyPr wrap="square">
            <a:spAutoFit/>
          </a:bodyPr>
          <a:lstStyle/>
          <a:p>
            <a:pPr algn="ctr"/>
            <a:r>
              <a:rPr lang="fr-FR" sz="2400" dirty="0">
                <a:solidFill>
                  <a:srgbClr val="115076"/>
                </a:solidFill>
              </a:rPr>
              <a:t>Je </a:t>
            </a:r>
            <a:r>
              <a:rPr lang="fr-FR" sz="2400" b="1" dirty="0">
                <a:solidFill>
                  <a:srgbClr val="115076"/>
                </a:solidFill>
              </a:rPr>
              <a:t>te</a:t>
            </a:r>
            <a:r>
              <a:rPr lang="fr-FR" sz="2400" dirty="0">
                <a:solidFill>
                  <a:srgbClr val="115076"/>
                </a:solidFill>
              </a:rPr>
              <a:t> corrige.</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76308" cy="707849"/>
          </a:xfrm>
        </p:spPr>
        <p:txBody>
          <a:bodyPr>
            <a:normAutofit fontScale="90000"/>
          </a:bodyPr>
          <a:lstStyle/>
          <a:p>
            <a:r>
              <a:rPr lang="fr-FR" sz="3600" b="1" dirty="0">
                <a:solidFill>
                  <a:schemeClr val="bg1"/>
                </a:solidFill>
              </a:rPr>
              <a:t>Un message d’Afghanistan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77820" y="1163992"/>
            <a:ext cx="10008352" cy="5112105"/>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Ma chère sœur,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Tu me soutiens toujours et je te respecte beaucoup. Aujourd’hui je te demande d’aider mes enfants. Peux-tu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loger         </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Max et Nina en France pendant cette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crise</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      ? L’armée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afghane</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     m’oblige </a:t>
            </a:r>
            <a:r>
              <a:rPr kumimoji="0" lang="fr-FR" sz="20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à</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 rester ici pour aider dans le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conflit</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       et je veux aider mon pays d’adoption, mais la situation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actuelle</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          est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grave</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       Les soldats du régime taliban ont beaucoup de pouvoir </a:t>
            </a:r>
            <a:r>
              <a:rPr kumimoji="0" lang="fr-FR" sz="20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en </a:t>
            </a:r>
            <a:r>
              <a:rPr kumimoji="0" lang="fr-FR" sz="2000" b="1"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Afghanistan</a:t>
            </a:r>
            <a:r>
              <a:rPr kumimoji="0" lang="fr-FR" sz="20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 Les enfants me demandent si c’est dangereux ici, et Nina veut savoir pourquoi les talibans l’empêchent d’aller à l’école. </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Ma femme ne peut pas laisser ses parents malades en ce moment, mais une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association</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   m’aide </a:t>
            </a:r>
            <a:r>
              <a:rPr kumimoji="0" lang="fr-FR" sz="20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à envoyer les enfants au Pakistan. J’ai un ami à Peshawar, mais peuvent-ils venir chez toi du Pakistan? Tu m’aides ? Merci mille fois, Joseph</a:t>
            </a:r>
            <a:endPar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DE32EEE7-D007-CE89-0633-3855469F616A}"/>
              </a:ext>
            </a:extLst>
          </p:cNvPr>
          <p:cNvSpPr txBox="1"/>
          <p:nvPr/>
        </p:nvSpPr>
        <p:spPr>
          <a:xfrm>
            <a:off x="6316267" y="148329"/>
            <a:ext cx="46906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La m</a:t>
            </a:r>
            <a:r>
              <a:rPr kumimoji="0" lang="fr-FR" sz="20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ère de Stéphanie lit un message de son frère, qui habite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en Afghanistan. Remplis les blancs.</a:t>
            </a:r>
            <a:endPar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10" name="Rounded Rectangle 46">
            <a:extLst>
              <a:ext uri="{FF2B5EF4-FFF2-40B4-BE49-F238E27FC236}">
                <a16:creationId xmlns:a16="http://schemas.microsoft.com/office/drawing/2014/main" id="{B243791A-F8C3-BD3A-0C62-88EDF109C2D8}"/>
              </a:ext>
            </a:extLst>
          </p:cNvPr>
          <p:cNvSpPr/>
          <p:nvPr/>
        </p:nvSpPr>
        <p:spPr>
          <a:xfrm>
            <a:off x="3751342" y="2163680"/>
            <a:ext cx="16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Rounded Rectangle 46">
            <a:extLst>
              <a:ext uri="{FF2B5EF4-FFF2-40B4-BE49-F238E27FC236}">
                <a16:creationId xmlns:a16="http://schemas.microsoft.com/office/drawing/2014/main" id="{4D62E9BF-0A21-A309-13E9-0098D755F036}"/>
              </a:ext>
            </a:extLst>
          </p:cNvPr>
          <p:cNvSpPr/>
          <p:nvPr/>
        </p:nvSpPr>
        <p:spPr>
          <a:xfrm>
            <a:off x="854673" y="2615506"/>
            <a:ext cx="16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Rounded Rectangle 46">
            <a:extLst>
              <a:ext uri="{FF2B5EF4-FFF2-40B4-BE49-F238E27FC236}">
                <a16:creationId xmlns:a16="http://schemas.microsoft.com/office/drawing/2014/main" id="{9B757015-F8F0-62CF-6011-F260C8BEFF08}"/>
              </a:ext>
            </a:extLst>
          </p:cNvPr>
          <p:cNvSpPr/>
          <p:nvPr/>
        </p:nvSpPr>
        <p:spPr>
          <a:xfrm>
            <a:off x="3626026" y="2629130"/>
            <a:ext cx="16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Rounded Rectangle 46">
            <a:extLst>
              <a:ext uri="{FF2B5EF4-FFF2-40B4-BE49-F238E27FC236}">
                <a16:creationId xmlns:a16="http://schemas.microsoft.com/office/drawing/2014/main" id="{899CAADA-553A-0F6D-C168-B0655D4439D6}"/>
              </a:ext>
            </a:extLst>
          </p:cNvPr>
          <p:cNvSpPr/>
          <p:nvPr/>
        </p:nvSpPr>
        <p:spPr>
          <a:xfrm>
            <a:off x="454296" y="3067875"/>
            <a:ext cx="16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Rounded Rectangle 46">
            <a:extLst>
              <a:ext uri="{FF2B5EF4-FFF2-40B4-BE49-F238E27FC236}">
                <a16:creationId xmlns:a16="http://schemas.microsoft.com/office/drawing/2014/main" id="{969A637D-6D65-599E-9E6E-1C419D99F7EE}"/>
              </a:ext>
            </a:extLst>
          </p:cNvPr>
          <p:cNvSpPr/>
          <p:nvPr/>
        </p:nvSpPr>
        <p:spPr>
          <a:xfrm>
            <a:off x="2305608" y="3520244"/>
            <a:ext cx="16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Rounded Rectangle 46">
            <a:extLst>
              <a:ext uri="{FF2B5EF4-FFF2-40B4-BE49-F238E27FC236}">
                <a16:creationId xmlns:a16="http://schemas.microsoft.com/office/drawing/2014/main" id="{B4804B70-63B5-66BF-907D-E088D34A9BC3}"/>
              </a:ext>
            </a:extLst>
          </p:cNvPr>
          <p:cNvSpPr/>
          <p:nvPr/>
        </p:nvSpPr>
        <p:spPr>
          <a:xfrm>
            <a:off x="1517309" y="3960867"/>
            <a:ext cx="16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Rounded Rectangle 46">
            <a:extLst>
              <a:ext uri="{FF2B5EF4-FFF2-40B4-BE49-F238E27FC236}">
                <a16:creationId xmlns:a16="http://schemas.microsoft.com/office/drawing/2014/main" id="{AA9D357D-8419-91CE-2C69-F7D38AE6C4BF}"/>
              </a:ext>
            </a:extLst>
          </p:cNvPr>
          <p:cNvSpPr/>
          <p:nvPr/>
        </p:nvSpPr>
        <p:spPr>
          <a:xfrm>
            <a:off x="8244370" y="4910256"/>
            <a:ext cx="16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Rounded Rectangle 46">
            <a:extLst>
              <a:ext uri="{FF2B5EF4-FFF2-40B4-BE49-F238E27FC236}">
                <a16:creationId xmlns:a16="http://schemas.microsoft.com/office/drawing/2014/main" id="{D5FB0D92-B947-A12A-73F7-AF09860559F7}"/>
              </a:ext>
            </a:extLst>
          </p:cNvPr>
          <p:cNvSpPr/>
          <p:nvPr/>
        </p:nvSpPr>
        <p:spPr>
          <a:xfrm>
            <a:off x="10230814" y="1139779"/>
            <a:ext cx="1836000" cy="399600"/>
          </a:xfrm>
          <a:prstGeom prst="roundRect">
            <a:avLst/>
          </a:prstGeom>
          <a:solidFill>
            <a:srgbClr val="E87D1E"/>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actuelle</a:t>
            </a:r>
          </a:p>
        </p:txBody>
      </p:sp>
      <p:sp>
        <p:nvSpPr>
          <p:cNvPr id="19" name="Rounded Rectangle 46">
            <a:extLst>
              <a:ext uri="{FF2B5EF4-FFF2-40B4-BE49-F238E27FC236}">
                <a16:creationId xmlns:a16="http://schemas.microsoft.com/office/drawing/2014/main" id="{7B464F68-60DF-7285-5410-74D1BC0CAB70}"/>
              </a:ext>
            </a:extLst>
          </p:cNvPr>
          <p:cNvSpPr/>
          <p:nvPr/>
        </p:nvSpPr>
        <p:spPr>
          <a:xfrm>
            <a:off x="10230814" y="1609961"/>
            <a:ext cx="1836000" cy="399600"/>
          </a:xfrm>
          <a:prstGeom prst="roundRect">
            <a:avLst/>
          </a:prstGeom>
          <a:solidFill>
            <a:srgbClr val="E87D1E"/>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grave</a:t>
            </a:r>
          </a:p>
        </p:txBody>
      </p:sp>
      <p:sp>
        <p:nvSpPr>
          <p:cNvPr id="20" name="Rounded Rectangle 46">
            <a:extLst>
              <a:ext uri="{FF2B5EF4-FFF2-40B4-BE49-F238E27FC236}">
                <a16:creationId xmlns:a16="http://schemas.microsoft.com/office/drawing/2014/main" id="{7438A6FF-3744-7EA9-E90A-9FA8207CF3D7}"/>
              </a:ext>
            </a:extLst>
          </p:cNvPr>
          <p:cNvSpPr/>
          <p:nvPr/>
        </p:nvSpPr>
        <p:spPr>
          <a:xfrm>
            <a:off x="10230814" y="2080142"/>
            <a:ext cx="1836000" cy="399600"/>
          </a:xfrm>
          <a:prstGeom prst="roundRect">
            <a:avLst/>
          </a:prstGeom>
          <a:solidFill>
            <a:srgbClr val="E87D1E"/>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loger</a:t>
            </a:r>
          </a:p>
        </p:txBody>
      </p:sp>
      <p:sp>
        <p:nvSpPr>
          <p:cNvPr id="21" name="Rounded Rectangle 46">
            <a:extLst>
              <a:ext uri="{FF2B5EF4-FFF2-40B4-BE49-F238E27FC236}">
                <a16:creationId xmlns:a16="http://schemas.microsoft.com/office/drawing/2014/main" id="{EA34D812-B49F-BC4D-A08F-26396993309D}"/>
              </a:ext>
            </a:extLst>
          </p:cNvPr>
          <p:cNvSpPr/>
          <p:nvPr/>
        </p:nvSpPr>
        <p:spPr>
          <a:xfrm>
            <a:off x="10230814" y="2550324"/>
            <a:ext cx="1836000" cy="399600"/>
          </a:xfrm>
          <a:prstGeom prst="roundRect">
            <a:avLst/>
          </a:prstGeom>
          <a:solidFill>
            <a:srgbClr val="E87D1E"/>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conflit</a:t>
            </a:r>
          </a:p>
        </p:txBody>
      </p:sp>
      <p:sp>
        <p:nvSpPr>
          <p:cNvPr id="22" name="Rounded Rectangle 46">
            <a:extLst>
              <a:ext uri="{FF2B5EF4-FFF2-40B4-BE49-F238E27FC236}">
                <a16:creationId xmlns:a16="http://schemas.microsoft.com/office/drawing/2014/main" id="{3AFEC6B6-D652-1850-F540-78F8F062A9BF}"/>
              </a:ext>
            </a:extLst>
          </p:cNvPr>
          <p:cNvSpPr/>
          <p:nvPr/>
        </p:nvSpPr>
        <p:spPr>
          <a:xfrm>
            <a:off x="10230814" y="3020504"/>
            <a:ext cx="1836000" cy="399600"/>
          </a:xfrm>
          <a:prstGeom prst="roundRect">
            <a:avLst/>
          </a:prstGeom>
          <a:solidFill>
            <a:srgbClr val="E87D1E"/>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crise</a:t>
            </a:r>
          </a:p>
        </p:txBody>
      </p:sp>
      <p:sp>
        <p:nvSpPr>
          <p:cNvPr id="23" name="Rounded Rectangle 46">
            <a:extLst>
              <a:ext uri="{FF2B5EF4-FFF2-40B4-BE49-F238E27FC236}">
                <a16:creationId xmlns:a16="http://schemas.microsoft.com/office/drawing/2014/main" id="{9A519B15-C477-33D8-6D8D-18B3249B7BFD}"/>
              </a:ext>
            </a:extLst>
          </p:cNvPr>
          <p:cNvSpPr/>
          <p:nvPr/>
        </p:nvSpPr>
        <p:spPr>
          <a:xfrm>
            <a:off x="10230814" y="3490686"/>
            <a:ext cx="1836000" cy="399600"/>
          </a:xfrm>
          <a:prstGeom prst="roundRect">
            <a:avLst/>
          </a:prstGeom>
          <a:solidFill>
            <a:srgbClr val="E87D1E"/>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association</a:t>
            </a:r>
          </a:p>
        </p:txBody>
      </p:sp>
      <p:sp>
        <p:nvSpPr>
          <p:cNvPr id="24" name="Rounded Rectangle 46">
            <a:extLst>
              <a:ext uri="{FF2B5EF4-FFF2-40B4-BE49-F238E27FC236}">
                <a16:creationId xmlns:a16="http://schemas.microsoft.com/office/drawing/2014/main" id="{3B8C2713-BFF1-DF7E-0143-4DB13E65C3FE}"/>
              </a:ext>
            </a:extLst>
          </p:cNvPr>
          <p:cNvSpPr/>
          <p:nvPr/>
        </p:nvSpPr>
        <p:spPr>
          <a:xfrm>
            <a:off x="10230814" y="3960867"/>
            <a:ext cx="1836000" cy="399600"/>
          </a:xfrm>
          <a:prstGeom prst="roundRect">
            <a:avLst/>
          </a:prstGeom>
          <a:solidFill>
            <a:srgbClr val="E87D1E"/>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afghane</a:t>
            </a:r>
          </a:p>
        </p:txBody>
      </p:sp>
      <p:sp>
        <p:nvSpPr>
          <p:cNvPr id="25" name="Rounded Rectangle 46">
            <a:extLst>
              <a:ext uri="{FF2B5EF4-FFF2-40B4-BE49-F238E27FC236}">
                <a16:creationId xmlns:a16="http://schemas.microsoft.com/office/drawing/2014/main" id="{14800C6A-A504-9B37-A1FA-6BB6F0A9511E}"/>
              </a:ext>
            </a:extLst>
          </p:cNvPr>
          <p:cNvSpPr/>
          <p:nvPr/>
        </p:nvSpPr>
        <p:spPr>
          <a:xfrm>
            <a:off x="10230814" y="4431048"/>
            <a:ext cx="1836000" cy="399600"/>
          </a:xfrm>
          <a:prstGeom prst="roundRect">
            <a:avLst/>
          </a:prstGeom>
          <a:solidFill>
            <a:srgbClr val="E87D1E"/>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Afghanistan</a:t>
            </a:r>
          </a:p>
        </p:txBody>
      </p:sp>
      <p:sp>
        <p:nvSpPr>
          <p:cNvPr id="26" name="Rounded Rectangle 46">
            <a:extLst>
              <a:ext uri="{FF2B5EF4-FFF2-40B4-BE49-F238E27FC236}">
                <a16:creationId xmlns:a16="http://schemas.microsoft.com/office/drawing/2014/main" id="{3C4A77AB-A979-34BC-F8D3-8C4787143C71}"/>
              </a:ext>
            </a:extLst>
          </p:cNvPr>
          <p:cNvSpPr/>
          <p:nvPr/>
        </p:nvSpPr>
        <p:spPr>
          <a:xfrm>
            <a:off x="156718" y="3520244"/>
            <a:ext cx="16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7" name="Picture 26" descr="A picture containing text&#10;&#10;Description automatically generated">
            <a:extLst>
              <a:ext uri="{FF2B5EF4-FFF2-40B4-BE49-F238E27FC236}">
                <a16:creationId xmlns:a16="http://schemas.microsoft.com/office/drawing/2014/main" id="{E3CBE2CD-A588-CAD8-8D9D-34B54C6DC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9920" y="5110056"/>
            <a:ext cx="1620000" cy="1079578"/>
          </a:xfrm>
          <a:prstGeom prst="rect">
            <a:avLst/>
          </a:prstGeom>
        </p:spPr>
      </p:pic>
    </p:spTree>
    <p:extLst>
      <p:ext uri="{BB962C8B-B14F-4D97-AF65-F5344CB8AC3E}">
        <p14:creationId xmlns:p14="http://schemas.microsoft.com/office/powerpoint/2010/main" val="84979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44766" cy="707849"/>
          </a:xfrm>
        </p:spPr>
        <p:txBody>
          <a:bodyPr>
            <a:normAutofit fontScale="90000"/>
          </a:bodyPr>
          <a:lstStyle/>
          <a:p>
            <a:r>
              <a:rPr lang="fr-FR" sz="3600" b="1" dirty="0">
                <a:solidFill>
                  <a:schemeClr val="bg1"/>
                </a:solidFill>
              </a:rPr>
              <a:t>Un message d’Afghanistan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DE32EEE7-D007-CE89-0633-3855469F616A}"/>
              </a:ext>
            </a:extLst>
          </p:cNvPr>
          <p:cNvSpPr txBox="1"/>
          <p:nvPr/>
        </p:nvSpPr>
        <p:spPr>
          <a:xfrm>
            <a:off x="6457245" y="266673"/>
            <a:ext cx="31488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Traduis les phrases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en gras</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 en anglais.</a:t>
            </a:r>
          </a:p>
        </p:txBody>
      </p:sp>
      <p:sp>
        <p:nvSpPr>
          <p:cNvPr id="3" name="Rectangle: Rounded Corners 2">
            <a:extLst>
              <a:ext uri="{FF2B5EF4-FFF2-40B4-BE49-F238E27FC236}">
                <a16:creationId xmlns:a16="http://schemas.microsoft.com/office/drawing/2014/main" id="{702A94C6-12F1-D443-613D-9C0268D5ACEF}"/>
              </a:ext>
            </a:extLst>
          </p:cNvPr>
          <p:cNvSpPr/>
          <p:nvPr/>
        </p:nvSpPr>
        <p:spPr>
          <a:xfrm>
            <a:off x="9004001" y="929992"/>
            <a:ext cx="2998011"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1. You support me</a:t>
            </a:r>
          </a:p>
        </p:txBody>
      </p:sp>
      <p:sp>
        <p:nvSpPr>
          <p:cNvPr id="10" name="Rectangle: Rounded Corners 9">
            <a:extLst>
              <a:ext uri="{FF2B5EF4-FFF2-40B4-BE49-F238E27FC236}">
                <a16:creationId xmlns:a16="http://schemas.microsoft.com/office/drawing/2014/main" id="{E8B6090E-AEC1-E7F4-2562-7D713CC392F5}"/>
              </a:ext>
            </a:extLst>
          </p:cNvPr>
          <p:cNvSpPr/>
          <p:nvPr/>
        </p:nvSpPr>
        <p:spPr>
          <a:xfrm>
            <a:off x="9004001" y="1478594"/>
            <a:ext cx="2998011"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2. I respect you</a:t>
            </a:r>
          </a:p>
        </p:txBody>
      </p:sp>
      <p:sp>
        <p:nvSpPr>
          <p:cNvPr id="11" name="Rectangle: Rounded Corners 10">
            <a:extLst>
              <a:ext uri="{FF2B5EF4-FFF2-40B4-BE49-F238E27FC236}">
                <a16:creationId xmlns:a16="http://schemas.microsoft.com/office/drawing/2014/main" id="{28D49A03-8C87-08AE-A355-D3EDA5BC9A16}"/>
              </a:ext>
            </a:extLst>
          </p:cNvPr>
          <p:cNvSpPr/>
          <p:nvPr/>
        </p:nvSpPr>
        <p:spPr>
          <a:xfrm>
            <a:off x="9004001" y="2027196"/>
            <a:ext cx="2998011"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3. I’m asking you</a:t>
            </a:r>
          </a:p>
        </p:txBody>
      </p:sp>
      <p:sp>
        <p:nvSpPr>
          <p:cNvPr id="12" name="Rectangle: Rounded Corners 11">
            <a:extLst>
              <a:ext uri="{FF2B5EF4-FFF2-40B4-BE49-F238E27FC236}">
                <a16:creationId xmlns:a16="http://schemas.microsoft.com/office/drawing/2014/main" id="{C02673D7-E520-18B2-31EF-27BD0D326A80}"/>
              </a:ext>
            </a:extLst>
          </p:cNvPr>
          <p:cNvSpPr/>
          <p:nvPr/>
        </p:nvSpPr>
        <p:spPr>
          <a:xfrm>
            <a:off x="9004001" y="2575798"/>
            <a:ext cx="2998011" cy="78019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4. The Afghan army is forcing me</a:t>
            </a:r>
          </a:p>
        </p:txBody>
      </p:sp>
      <p:sp>
        <p:nvSpPr>
          <p:cNvPr id="13" name="Rectangle: Rounded Corners 12">
            <a:extLst>
              <a:ext uri="{FF2B5EF4-FFF2-40B4-BE49-F238E27FC236}">
                <a16:creationId xmlns:a16="http://schemas.microsoft.com/office/drawing/2014/main" id="{D163CBBE-FC50-0742-86DB-6D11288478E2}"/>
              </a:ext>
            </a:extLst>
          </p:cNvPr>
          <p:cNvSpPr/>
          <p:nvPr/>
        </p:nvSpPr>
        <p:spPr>
          <a:xfrm>
            <a:off x="9004001" y="3436595"/>
            <a:ext cx="3028221" cy="70788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5. the children are asking me</a:t>
            </a:r>
          </a:p>
        </p:txBody>
      </p:sp>
      <p:sp>
        <p:nvSpPr>
          <p:cNvPr id="14" name="Rectangle: Rounded Corners 13">
            <a:extLst>
              <a:ext uri="{FF2B5EF4-FFF2-40B4-BE49-F238E27FC236}">
                <a16:creationId xmlns:a16="http://schemas.microsoft.com/office/drawing/2014/main" id="{F345C739-5949-BF72-443C-0D89CDE625A6}"/>
              </a:ext>
            </a:extLst>
          </p:cNvPr>
          <p:cNvSpPr/>
          <p:nvPr/>
        </p:nvSpPr>
        <p:spPr>
          <a:xfrm>
            <a:off x="9004001" y="5013571"/>
            <a:ext cx="3028221" cy="70788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7. an association is helping me</a:t>
            </a:r>
          </a:p>
        </p:txBody>
      </p:sp>
      <p:sp>
        <p:nvSpPr>
          <p:cNvPr id="15" name="Rectangle: Rounded Corners 14">
            <a:extLst>
              <a:ext uri="{FF2B5EF4-FFF2-40B4-BE49-F238E27FC236}">
                <a16:creationId xmlns:a16="http://schemas.microsoft.com/office/drawing/2014/main" id="{3A36A57F-B334-4FCD-A41E-82E692D09BD7}"/>
              </a:ext>
            </a:extLst>
          </p:cNvPr>
          <p:cNvSpPr/>
          <p:nvPr/>
        </p:nvSpPr>
        <p:spPr>
          <a:xfrm>
            <a:off x="9004001" y="5802058"/>
            <a:ext cx="3028221"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8. (will) you help me?</a:t>
            </a:r>
          </a:p>
        </p:txBody>
      </p:sp>
      <p:sp>
        <p:nvSpPr>
          <p:cNvPr id="16" name="TextBox 15">
            <a:extLst>
              <a:ext uri="{FF2B5EF4-FFF2-40B4-BE49-F238E27FC236}">
                <a16:creationId xmlns:a16="http://schemas.microsoft.com/office/drawing/2014/main" id="{C4CBF9A9-2C3D-8C86-D3B3-60B5965FB3D9}"/>
              </a:ext>
            </a:extLst>
          </p:cNvPr>
          <p:cNvSpPr txBox="1"/>
          <p:nvPr/>
        </p:nvSpPr>
        <p:spPr>
          <a:xfrm>
            <a:off x="77821" y="1186185"/>
            <a:ext cx="8774350" cy="5170646"/>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Ma chère soeur,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dirty="0">
                <a:ln>
                  <a:noFill/>
                </a:ln>
                <a:solidFill>
                  <a:srgbClr val="104F75"/>
                </a:solidFill>
                <a:effectLst/>
                <a:uLnTx/>
                <a:uFillTx/>
                <a:latin typeface="Century Gothic" panose="020F0302020204030204"/>
                <a:ea typeface="+mn-ea"/>
                <a:cs typeface="+mn-cs"/>
              </a:rPr>
              <a:t>[1] Tu me soutiens </a:t>
            </a: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toujours et </a:t>
            </a:r>
            <a:r>
              <a:rPr kumimoji="0" lang="fr-FR" sz="2200" b="1" i="0" u="none" strike="noStrike" kern="1200" cap="none" spc="0" normalizeH="0" baseline="0" dirty="0">
                <a:ln>
                  <a:noFill/>
                </a:ln>
                <a:solidFill>
                  <a:srgbClr val="104F75"/>
                </a:solidFill>
                <a:effectLst/>
                <a:uLnTx/>
                <a:uFillTx/>
                <a:latin typeface="Century Gothic" panose="020F0302020204030204"/>
                <a:ea typeface="+mn-ea"/>
                <a:cs typeface="+mn-cs"/>
              </a:rPr>
              <a:t>[2] je te respecte </a:t>
            </a: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beaucoup. Aujourd’hui </a:t>
            </a:r>
            <a:r>
              <a:rPr kumimoji="0" lang="fr-FR" sz="2200" b="1" i="0" u="none" strike="noStrike" kern="1200" cap="none" spc="0" normalizeH="0" baseline="0" dirty="0">
                <a:ln>
                  <a:noFill/>
                </a:ln>
                <a:solidFill>
                  <a:srgbClr val="104F75"/>
                </a:solidFill>
                <a:effectLst/>
                <a:uLnTx/>
                <a:uFillTx/>
                <a:latin typeface="Century Gothic" panose="020F0302020204030204"/>
                <a:ea typeface="+mn-ea"/>
                <a:cs typeface="+mn-cs"/>
              </a:rPr>
              <a:t>[3] je te demande </a:t>
            </a: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d’aider mes enfants. Peux-tu loger Max et Nina en France pendant cette crise ?</a:t>
            </a:r>
            <a:r>
              <a:rPr kumimoji="0" lang="fr-FR" sz="2200" b="1" i="0" u="none" strike="noStrike" kern="1200" cap="none" spc="0" normalizeH="0" baseline="0" dirty="0">
                <a:ln>
                  <a:noFill/>
                </a:ln>
                <a:solidFill>
                  <a:srgbClr val="104F75"/>
                </a:solidFill>
                <a:effectLst/>
                <a:uLnTx/>
                <a:uFillTx/>
                <a:latin typeface="Century Gothic" panose="020F0302020204030204"/>
                <a:ea typeface="+mn-ea"/>
                <a:cs typeface="+mn-cs"/>
              </a:rPr>
              <a:t> [4] L’armée afghane m’oblige </a:t>
            </a:r>
            <a:r>
              <a:rPr kumimoji="0" lang="fr-FR" sz="22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à</a:t>
            </a: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 rester ici pour aider dans le conflit, et je veux aider mon pays d’adoption, mais la situation actuelle est grave. Les soldats du régime taliban ont beaucoup de pouvoir </a:t>
            </a:r>
            <a:r>
              <a:rPr kumimoji="0" lang="fr-FR" sz="22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en Afghanistan.</a:t>
            </a:r>
            <a:r>
              <a:rPr kumimoji="0" lang="fr-FR" sz="2200" b="1"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 [5] Les enfants me demandent </a:t>
            </a:r>
            <a:r>
              <a:rPr kumimoji="0" lang="fr-FR" sz="22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si c’est dangereux ici, et Nina veut savoir pourquoi </a:t>
            </a:r>
            <a:r>
              <a:rPr kumimoji="0" lang="fr-FR" sz="2200" b="1"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[6] les talibans l’empêchent </a:t>
            </a:r>
            <a:r>
              <a:rPr kumimoji="0" lang="fr-FR" sz="22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d’aller à l’école. </a:t>
            </a: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Ma femme ne peut pas laisser ses parents malades en ce moment, mais </a:t>
            </a:r>
            <a:r>
              <a:rPr kumimoji="0" lang="fr-FR" sz="2200" b="1" i="0" u="none" strike="noStrike" kern="1200" cap="none" spc="0" normalizeH="0" baseline="0" dirty="0">
                <a:ln>
                  <a:noFill/>
                </a:ln>
                <a:solidFill>
                  <a:srgbClr val="104F75"/>
                </a:solidFill>
                <a:effectLst/>
                <a:uLnTx/>
                <a:uFillTx/>
                <a:latin typeface="Century Gothic" panose="020F0302020204030204"/>
                <a:ea typeface="+mn-ea"/>
                <a:cs typeface="+mn-cs"/>
              </a:rPr>
              <a:t>[7] une association m’aide </a:t>
            </a:r>
            <a:r>
              <a:rPr kumimoji="0" lang="fr-FR" sz="22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à envoyer les enfants au Pakistan. J’ai un ami à Peshawar, mais peuvent-ils venir chez toi du Pakistan?</a:t>
            </a:r>
            <a:r>
              <a:rPr kumimoji="0" lang="fr-FR" sz="2200" b="1"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 [8] Tu m’aides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dirty="0">
                <a:ln>
                  <a:noFill/>
                </a:ln>
                <a:solidFill>
                  <a:srgbClr val="104F75"/>
                </a:solidFill>
                <a:effectLst/>
                <a:uLnTx/>
                <a:uFillTx/>
                <a:latin typeface="Century Gothic" panose="020B0502020202020204" pitchFamily="34" charset="0"/>
                <a:ea typeface="+mn-ea"/>
                <a:cs typeface="+mn-cs"/>
              </a:rPr>
              <a:t>Merci mille fois, Joseph</a:t>
            </a:r>
            <a:endPar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837D3C89-88AA-ED3B-3030-E6E4B36C0D2E}"/>
              </a:ext>
            </a:extLst>
          </p:cNvPr>
          <p:cNvSpPr/>
          <p:nvPr/>
        </p:nvSpPr>
        <p:spPr>
          <a:xfrm>
            <a:off x="9004001" y="4225083"/>
            <a:ext cx="3028221" cy="70788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6. the Taliban are preventing her</a:t>
            </a:r>
          </a:p>
        </p:txBody>
      </p:sp>
    </p:spTree>
    <p:extLst>
      <p:ext uri="{BB962C8B-B14F-4D97-AF65-F5344CB8AC3E}">
        <p14:creationId xmlns:p14="http://schemas.microsoft.com/office/powerpoint/2010/main" val="312589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465513" cy="867128"/>
          </a:xfrm>
          <a:prstGeom prst="rect">
            <a:avLst/>
          </a:prstGeom>
        </p:spPr>
      </p:pic>
      <p:sp>
        <p:nvSpPr>
          <p:cNvPr id="4" name="Title 3"/>
          <p:cNvSpPr>
            <a:spLocks noGrp="1"/>
          </p:cNvSpPr>
          <p:nvPr>
            <p:ph type="title"/>
          </p:nvPr>
        </p:nvSpPr>
        <p:spPr>
          <a:xfrm>
            <a:off x="-1" y="296864"/>
            <a:ext cx="6739003" cy="707849"/>
          </a:xfrm>
        </p:spPr>
        <p:txBody>
          <a:bodyPr>
            <a:normAutofit fontScale="90000"/>
          </a:bodyPr>
          <a:lstStyle/>
          <a:p>
            <a:r>
              <a:rPr lang="en-GB" sz="3600" b="1" dirty="0">
                <a:solidFill>
                  <a:schemeClr val="bg1"/>
                </a:solidFill>
              </a:rPr>
              <a:t>Reflexive pronouns ‘me’ and ‘</a:t>
            </a:r>
            <a:r>
              <a:rPr lang="fr-FR" sz="3600" b="1" dirty="0">
                <a:solidFill>
                  <a:schemeClr val="bg1"/>
                </a:solidFill>
              </a:rPr>
              <a:t>te</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7B5C3400-8816-2FEA-B1F8-AC344E44F217}"/>
              </a:ext>
            </a:extLst>
          </p:cNvPr>
          <p:cNvSpPr txBox="1"/>
          <p:nvPr/>
        </p:nvSpPr>
        <p:spPr>
          <a:xfrm>
            <a:off x="172278" y="1311965"/>
            <a:ext cx="11737643" cy="1938992"/>
          </a:xfrm>
          <a:prstGeom prst="rect">
            <a:avLst/>
          </a:prstGeom>
          <a:noFill/>
        </p:spPr>
        <p:txBody>
          <a:bodyPr wrap="square" rtlCol="0">
            <a:spAutoFit/>
          </a:bodyPr>
          <a:lstStyle/>
          <a:p>
            <a:pPr algn="l"/>
            <a:endParaRPr lang="fr-FR" sz="2400" dirty="0">
              <a:solidFill>
                <a:schemeClr val="accent5">
                  <a:lumMod val="50000"/>
                </a:schemeClr>
              </a:solidFill>
            </a:endParaRPr>
          </a:p>
          <a:p>
            <a:pPr algn="l"/>
            <a:r>
              <a:rPr lang="fr-FR" sz="2400" dirty="0">
                <a:solidFill>
                  <a:schemeClr val="accent5">
                    <a:lumMod val="50000"/>
                  </a:schemeClr>
                </a:solidFill>
              </a:rPr>
              <a:t>			</a:t>
            </a:r>
          </a:p>
          <a:p>
            <a:pPr algn="l"/>
            <a:endParaRPr lang="fr-FR" sz="2400" dirty="0">
              <a:solidFill>
                <a:schemeClr val="accent5">
                  <a:lumMod val="50000"/>
                </a:schemeClr>
              </a:solidFill>
            </a:endParaRPr>
          </a:p>
          <a:p>
            <a:pPr algn="l"/>
            <a:endParaRPr lang="fr-FR" sz="2400" dirty="0">
              <a:solidFill>
                <a:schemeClr val="accent5">
                  <a:lumMod val="50000"/>
                </a:schemeClr>
              </a:solidFill>
            </a:endParaRPr>
          </a:p>
          <a:p>
            <a:pPr algn="l"/>
            <a:r>
              <a:rPr lang="fr-FR" sz="2400" dirty="0">
                <a:solidFill>
                  <a:schemeClr val="accent5">
                    <a:lumMod val="50000"/>
                  </a:schemeClr>
                </a:solidFill>
              </a:rPr>
              <a:t>			</a:t>
            </a:r>
          </a:p>
        </p:txBody>
      </p:sp>
      <p:sp>
        <p:nvSpPr>
          <p:cNvPr id="9" name="TextBox 8">
            <a:extLst>
              <a:ext uri="{FF2B5EF4-FFF2-40B4-BE49-F238E27FC236}">
                <a16:creationId xmlns:a16="http://schemas.microsoft.com/office/drawing/2014/main" id="{1575F674-9C0D-1944-F352-9A158394367D}"/>
              </a:ext>
            </a:extLst>
          </p:cNvPr>
          <p:cNvSpPr txBox="1"/>
          <p:nvPr/>
        </p:nvSpPr>
        <p:spPr>
          <a:xfrm>
            <a:off x="164115" y="1401793"/>
            <a:ext cx="10621853" cy="954107"/>
          </a:xfrm>
          <a:prstGeom prst="rect">
            <a:avLst/>
          </a:prstGeom>
          <a:noFill/>
        </p:spPr>
        <p:txBody>
          <a:bodyPr wrap="square">
            <a:spAutoFit/>
          </a:bodyPr>
          <a:lstStyle/>
          <a:p>
            <a:pPr algn="l"/>
            <a:r>
              <a:rPr lang="en-GB" sz="2800" dirty="0">
                <a:solidFill>
                  <a:srgbClr val="115076"/>
                </a:solidFill>
              </a:rPr>
              <a:t>Sometimes, the ‘doer’ (subject) and the ‘receiver’ (object) of a verb is the same person.</a:t>
            </a:r>
          </a:p>
        </p:txBody>
      </p:sp>
      <p:sp>
        <p:nvSpPr>
          <p:cNvPr id="10" name="TextBox 9">
            <a:extLst>
              <a:ext uri="{FF2B5EF4-FFF2-40B4-BE49-F238E27FC236}">
                <a16:creationId xmlns:a16="http://schemas.microsoft.com/office/drawing/2014/main" id="{E151E3A1-30A4-B055-4B8E-2699F2C53ABF}"/>
              </a:ext>
            </a:extLst>
          </p:cNvPr>
          <p:cNvSpPr txBox="1"/>
          <p:nvPr/>
        </p:nvSpPr>
        <p:spPr>
          <a:xfrm>
            <a:off x="164115" y="2620217"/>
            <a:ext cx="4765339" cy="523220"/>
          </a:xfrm>
          <a:prstGeom prst="rect">
            <a:avLst/>
          </a:prstGeom>
          <a:noFill/>
        </p:spPr>
        <p:txBody>
          <a:bodyPr wrap="square">
            <a:spAutoFit/>
          </a:bodyPr>
          <a:lstStyle/>
          <a:p>
            <a:r>
              <a:rPr lang="en-GB" sz="2800" dirty="0">
                <a:solidFill>
                  <a:srgbClr val="115076"/>
                </a:solidFill>
              </a:rPr>
              <a:t>I organise </a:t>
            </a:r>
            <a:r>
              <a:rPr lang="en-GB" sz="2800" b="1" dirty="0">
                <a:solidFill>
                  <a:srgbClr val="115076"/>
                </a:solidFill>
              </a:rPr>
              <a:t>myself</a:t>
            </a:r>
            <a:r>
              <a:rPr lang="en-GB" sz="2800" dirty="0">
                <a:solidFill>
                  <a:srgbClr val="115076"/>
                </a:solidFill>
              </a:rPr>
              <a:t>.</a:t>
            </a:r>
          </a:p>
        </p:txBody>
      </p:sp>
      <p:sp>
        <p:nvSpPr>
          <p:cNvPr id="11" name="TextBox 10">
            <a:extLst>
              <a:ext uri="{FF2B5EF4-FFF2-40B4-BE49-F238E27FC236}">
                <a16:creationId xmlns:a16="http://schemas.microsoft.com/office/drawing/2014/main" id="{AF24ACA4-88A8-3560-6107-31B67C7F258F}"/>
              </a:ext>
            </a:extLst>
          </p:cNvPr>
          <p:cNvSpPr txBox="1"/>
          <p:nvPr/>
        </p:nvSpPr>
        <p:spPr>
          <a:xfrm>
            <a:off x="4814361" y="2618168"/>
            <a:ext cx="3312543" cy="523220"/>
          </a:xfrm>
          <a:prstGeom prst="rect">
            <a:avLst/>
          </a:prstGeom>
          <a:noFill/>
        </p:spPr>
        <p:txBody>
          <a:bodyPr wrap="square">
            <a:spAutoFit/>
          </a:bodyPr>
          <a:lstStyle/>
          <a:p>
            <a:pPr algn="l"/>
            <a:r>
              <a:rPr lang="en-GB" sz="2800" dirty="0">
                <a:solidFill>
                  <a:srgbClr val="115076"/>
                </a:solidFill>
              </a:rPr>
              <a:t>You ask </a:t>
            </a:r>
            <a:r>
              <a:rPr lang="en-GB" sz="2800" b="1" dirty="0">
                <a:solidFill>
                  <a:srgbClr val="115076"/>
                </a:solidFill>
              </a:rPr>
              <a:t>yourself</a:t>
            </a:r>
            <a:r>
              <a:rPr lang="en-GB" sz="2800" dirty="0">
                <a:solidFill>
                  <a:srgbClr val="115076"/>
                </a:solidFill>
              </a:rPr>
              <a:t>.</a:t>
            </a:r>
          </a:p>
        </p:txBody>
      </p:sp>
      <p:sp>
        <p:nvSpPr>
          <p:cNvPr id="13" name="TextBox 12">
            <a:extLst>
              <a:ext uri="{FF2B5EF4-FFF2-40B4-BE49-F238E27FC236}">
                <a16:creationId xmlns:a16="http://schemas.microsoft.com/office/drawing/2014/main" id="{8EF4B3A7-3E08-ECAE-EC91-2661A828632D}"/>
              </a:ext>
            </a:extLst>
          </p:cNvPr>
          <p:cNvSpPr txBox="1"/>
          <p:nvPr/>
        </p:nvSpPr>
        <p:spPr>
          <a:xfrm>
            <a:off x="164114" y="3469309"/>
            <a:ext cx="11863772" cy="523220"/>
          </a:xfrm>
          <a:prstGeom prst="rect">
            <a:avLst/>
          </a:prstGeom>
          <a:noFill/>
        </p:spPr>
        <p:txBody>
          <a:bodyPr wrap="square">
            <a:spAutoFit/>
          </a:bodyPr>
          <a:lstStyle/>
          <a:p>
            <a:pPr algn="l"/>
            <a:r>
              <a:rPr lang="en-GB" sz="2800" dirty="0">
                <a:solidFill>
                  <a:srgbClr val="115076"/>
                </a:solidFill>
              </a:rPr>
              <a:t>Words like ‘myself’ and ‘yourself’ are called </a:t>
            </a:r>
            <a:r>
              <a:rPr lang="en-GB" sz="2800" b="1" dirty="0">
                <a:solidFill>
                  <a:srgbClr val="115076"/>
                </a:solidFill>
              </a:rPr>
              <a:t>reflexive pronouns</a:t>
            </a:r>
            <a:r>
              <a:rPr lang="en-GB" sz="2800" dirty="0">
                <a:solidFill>
                  <a:srgbClr val="115076"/>
                </a:solidFill>
              </a:rPr>
              <a:t>.</a:t>
            </a:r>
          </a:p>
        </p:txBody>
      </p:sp>
      <p:sp>
        <p:nvSpPr>
          <p:cNvPr id="15" name="TextBox 14">
            <a:extLst>
              <a:ext uri="{FF2B5EF4-FFF2-40B4-BE49-F238E27FC236}">
                <a16:creationId xmlns:a16="http://schemas.microsoft.com/office/drawing/2014/main" id="{B4E7459E-F79D-9D3B-37D8-A2C595AB516B}"/>
              </a:ext>
            </a:extLst>
          </p:cNvPr>
          <p:cNvSpPr txBox="1"/>
          <p:nvPr/>
        </p:nvSpPr>
        <p:spPr>
          <a:xfrm>
            <a:off x="164114" y="4318401"/>
            <a:ext cx="11863772" cy="523220"/>
          </a:xfrm>
          <a:prstGeom prst="rect">
            <a:avLst/>
          </a:prstGeom>
          <a:noFill/>
        </p:spPr>
        <p:txBody>
          <a:bodyPr wrap="square">
            <a:spAutoFit/>
          </a:bodyPr>
          <a:lstStyle/>
          <a:p>
            <a:pPr algn="l"/>
            <a:r>
              <a:rPr lang="en-GB" sz="2800" dirty="0">
                <a:solidFill>
                  <a:srgbClr val="115076"/>
                </a:solidFill>
              </a:rPr>
              <a:t>In French, we use </a:t>
            </a:r>
            <a:r>
              <a:rPr lang="en-GB" sz="2800" b="1" dirty="0">
                <a:solidFill>
                  <a:srgbClr val="115076"/>
                </a:solidFill>
              </a:rPr>
              <a:t>me</a:t>
            </a:r>
            <a:r>
              <a:rPr lang="en-GB" sz="2800" dirty="0">
                <a:solidFill>
                  <a:srgbClr val="115076"/>
                </a:solidFill>
              </a:rPr>
              <a:t> and </a:t>
            </a:r>
            <a:r>
              <a:rPr lang="fr-FR" sz="2800" b="1" dirty="0">
                <a:solidFill>
                  <a:srgbClr val="115076"/>
                </a:solidFill>
              </a:rPr>
              <a:t>te</a:t>
            </a:r>
            <a:r>
              <a:rPr lang="en-GB" sz="2800" dirty="0">
                <a:solidFill>
                  <a:srgbClr val="115076"/>
                </a:solidFill>
              </a:rPr>
              <a:t> as reflexive pronouns.</a:t>
            </a:r>
          </a:p>
        </p:txBody>
      </p:sp>
      <p:sp>
        <p:nvSpPr>
          <p:cNvPr id="17" name="TextBox 16">
            <a:extLst>
              <a:ext uri="{FF2B5EF4-FFF2-40B4-BE49-F238E27FC236}">
                <a16:creationId xmlns:a16="http://schemas.microsoft.com/office/drawing/2014/main" id="{584C02DB-BAC9-A247-F2AE-B16F1B8DF69B}"/>
              </a:ext>
            </a:extLst>
          </p:cNvPr>
          <p:cNvSpPr txBox="1"/>
          <p:nvPr/>
        </p:nvSpPr>
        <p:spPr>
          <a:xfrm>
            <a:off x="164115" y="5167492"/>
            <a:ext cx="2777705" cy="523220"/>
          </a:xfrm>
          <a:prstGeom prst="rect">
            <a:avLst/>
          </a:prstGeom>
          <a:noFill/>
        </p:spPr>
        <p:txBody>
          <a:bodyPr wrap="square">
            <a:spAutoFit/>
          </a:bodyPr>
          <a:lstStyle/>
          <a:p>
            <a:r>
              <a:rPr lang="fr-FR" sz="2800" dirty="0">
                <a:solidFill>
                  <a:srgbClr val="115076"/>
                </a:solidFill>
              </a:rPr>
              <a:t>Je </a:t>
            </a:r>
            <a:r>
              <a:rPr lang="fr-FR" sz="2800" b="1" dirty="0">
                <a:solidFill>
                  <a:srgbClr val="115076"/>
                </a:solidFill>
              </a:rPr>
              <a:t>m’</a:t>
            </a:r>
            <a:r>
              <a:rPr lang="fr-FR" sz="2800" dirty="0">
                <a:solidFill>
                  <a:srgbClr val="115076"/>
                </a:solidFill>
              </a:rPr>
              <a:t>organise.</a:t>
            </a:r>
          </a:p>
        </p:txBody>
      </p:sp>
      <p:sp>
        <p:nvSpPr>
          <p:cNvPr id="19" name="TextBox 18">
            <a:extLst>
              <a:ext uri="{FF2B5EF4-FFF2-40B4-BE49-F238E27FC236}">
                <a16:creationId xmlns:a16="http://schemas.microsoft.com/office/drawing/2014/main" id="{0310554D-D70D-5951-0393-543BF204BE4B}"/>
              </a:ext>
            </a:extLst>
          </p:cNvPr>
          <p:cNvSpPr txBox="1"/>
          <p:nvPr/>
        </p:nvSpPr>
        <p:spPr>
          <a:xfrm>
            <a:off x="4851741" y="5159849"/>
            <a:ext cx="3501503" cy="523220"/>
          </a:xfrm>
          <a:prstGeom prst="rect">
            <a:avLst/>
          </a:prstGeom>
          <a:noFill/>
        </p:spPr>
        <p:txBody>
          <a:bodyPr wrap="square">
            <a:spAutoFit/>
          </a:bodyPr>
          <a:lstStyle/>
          <a:p>
            <a:r>
              <a:rPr lang="fr-FR" sz="2800" dirty="0">
                <a:solidFill>
                  <a:srgbClr val="115076"/>
                </a:solidFill>
              </a:rPr>
              <a:t>Tu </a:t>
            </a:r>
            <a:r>
              <a:rPr lang="fr-FR" sz="2800" b="1" dirty="0">
                <a:solidFill>
                  <a:srgbClr val="115076"/>
                </a:solidFill>
              </a:rPr>
              <a:t>te </a:t>
            </a:r>
            <a:r>
              <a:rPr lang="fr-FR" sz="2800" dirty="0">
                <a:solidFill>
                  <a:srgbClr val="115076"/>
                </a:solidFill>
              </a:rPr>
              <a:t>demandes.</a:t>
            </a:r>
          </a:p>
        </p:txBody>
      </p:sp>
      <p:sp>
        <p:nvSpPr>
          <p:cNvPr id="20" name="Speech Bubble: Rectangle with Corners Rounded 19">
            <a:extLst>
              <a:ext uri="{FF2B5EF4-FFF2-40B4-BE49-F238E27FC236}">
                <a16:creationId xmlns:a16="http://schemas.microsoft.com/office/drawing/2014/main" id="{ADF9B666-506F-8C49-5484-B430ECBD5220}"/>
              </a:ext>
            </a:extLst>
          </p:cNvPr>
          <p:cNvSpPr/>
          <p:nvPr/>
        </p:nvSpPr>
        <p:spPr>
          <a:xfrm>
            <a:off x="510065" y="3647389"/>
            <a:ext cx="4341676" cy="1433954"/>
          </a:xfrm>
          <a:prstGeom prst="wedgeRoundRectCallout">
            <a:avLst>
              <a:gd name="adj1" fmla="val -34344"/>
              <a:gd name="adj2" fmla="val 60946"/>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Remember, </a:t>
            </a:r>
            <a:r>
              <a:rPr lang="en-GB" sz="2000" b="1" dirty="0">
                <a:solidFill>
                  <a:prstClr val="white"/>
                </a:solidFill>
                <a:latin typeface="Century Gothic" panose="020B0502020202020204" pitchFamily="34" charset="0"/>
              </a:rPr>
              <a:t>me</a:t>
            </a:r>
            <a:r>
              <a:rPr lang="en-GB" sz="2000" dirty="0">
                <a:solidFill>
                  <a:prstClr val="white"/>
                </a:solidFill>
                <a:latin typeface="Century Gothic" panose="020B0502020202020204" pitchFamily="34" charset="0"/>
              </a:rPr>
              <a:t> and </a:t>
            </a:r>
            <a:r>
              <a:rPr lang="fr-FR" sz="2000" b="1" dirty="0">
                <a:solidFill>
                  <a:prstClr val="white"/>
                </a:solidFill>
                <a:latin typeface="Century Gothic" panose="020B0502020202020204" pitchFamily="34" charset="0"/>
              </a:rPr>
              <a:t>te</a:t>
            </a:r>
            <a:r>
              <a:rPr lang="en-GB" sz="2000" dirty="0">
                <a:solidFill>
                  <a:prstClr val="white"/>
                </a:solidFill>
                <a:latin typeface="Century Gothic" panose="020B0502020202020204" pitchFamily="34" charset="0"/>
              </a:rPr>
              <a:t> are shortened to </a:t>
            </a:r>
            <a:r>
              <a:rPr lang="en-GB" sz="2000" b="1" dirty="0">
                <a:solidFill>
                  <a:prstClr val="white"/>
                </a:solidFill>
                <a:latin typeface="Century Gothic" panose="020B0502020202020204" pitchFamily="34" charset="0"/>
              </a:rPr>
              <a:t>m’ </a:t>
            </a:r>
            <a:r>
              <a:rPr lang="en-GB" sz="2000" dirty="0">
                <a:solidFill>
                  <a:prstClr val="white"/>
                </a:solidFill>
                <a:latin typeface="Century Gothic" panose="020B0502020202020204" pitchFamily="34" charset="0"/>
              </a:rPr>
              <a:t>and</a:t>
            </a:r>
            <a:r>
              <a:rPr lang="en-GB" sz="2000" b="1" dirty="0">
                <a:solidFill>
                  <a:prstClr val="white"/>
                </a:solidFill>
                <a:latin typeface="Century Gothic" panose="020B0502020202020204" pitchFamily="34" charset="0"/>
              </a:rPr>
              <a:t> t’ </a:t>
            </a:r>
            <a:r>
              <a:rPr lang="en-GB" sz="2000" dirty="0">
                <a:solidFill>
                  <a:prstClr val="white"/>
                </a:solidFill>
                <a:latin typeface="Century Gothic" panose="020B0502020202020204" pitchFamily="34" charset="0"/>
              </a:rPr>
              <a:t>before verbs that begin with a </a:t>
            </a:r>
            <a:r>
              <a:rPr lang="en-GB" sz="2000" b="1" dirty="0">
                <a:solidFill>
                  <a:prstClr val="white"/>
                </a:solidFill>
                <a:latin typeface="Century Gothic" panose="020B0502020202020204" pitchFamily="34" charset="0"/>
              </a:rPr>
              <a:t>vowel</a:t>
            </a:r>
            <a:r>
              <a:rPr lang="en-GB" sz="2000" dirty="0">
                <a:solidFill>
                  <a:prstClr val="white"/>
                </a:solidFill>
                <a:latin typeface="Century Gothic" panose="020B0502020202020204" pitchFamily="34" charset="0"/>
              </a:rPr>
              <a:t> or </a:t>
            </a:r>
            <a:r>
              <a:rPr lang="en-GB" sz="2000" b="1" dirty="0">
                <a:solidFill>
                  <a:prstClr val="white"/>
                </a:solidFill>
                <a:latin typeface="Century Gothic" panose="020B0502020202020204" pitchFamily="34" charset="0"/>
              </a:rPr>
              <a:t>h </a:t>
            </a:r>
            <a:r>
              <a:rPr lang="fr-FR" sz="2000" b="1" dirty="0">
                <a:solidFill>
                  <a:prstClr val="white"/>
                </a:solidFill>
                <a:latin typeface="Century Gothic" panose="020B0502020202020204" pitchFamily="34" charset="0"/>
              </a:rPr>
              <a:t>muet</a:t>
            </a:r>
            <a:r>
              <a:rPr lang="en-GB" sz="2000" dirty="0">
                <a:solidFill>
                  <a:prstClr val="white"/>
                </a:solidFill>
                <a:latin typeface="Century Gothic" panose="020B0502020202020204" pitchFamily="34" charset="0"/>
              </a:rPr>
              <a:t>.</a:t>
            </a:r>
          </a:p>
        </p:txBody>
      </p:sp>
      <p:pic>
        <p:nvPicPr>
          <p:cNvPr id="21" name="Picture 20">
            <a:extLst>
              <a:ext uri="{FF2B5EF4-FFF2-40B4-BE49-F238E27FC236}">
                <a16:creationId xmlns:a16="http://schemas.microsoft.com/office/drawing/2014/main" id="{8DCEF4EE-FDA3-87E6-040E-BD39169123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76" r="14587" b="13120"/>
          <a:stretch/>
        </p:blipFill>
        <p:spPr>
          <a:xfrm>
            <a:off x="9874292" y="4634769"/>
            <a:ext cx="2035629" cy="1642876"/>
          </a:xfrm>
          <a:prstGeom prst="rect">
            <a:avLst/>
          </a:prstGeom>
        </p:spPr>
      </p:pic>
      <p:pic>
        <p:nvPicPr>
          <p:cNvPr id="22" name="Picture 21">
            <a:extLst>
              <a:ext uri="{FF2B5EF4-FFF2-40B4-BE49-F238E27FC236}">
                <a16:creationId xmlns:a16="http://schemas.microsoft.com/office/drawing/2014/main" id="{A2CED9E6-866F-FF10-6F49-285D7EC894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412" r="26508"/>
          <a:stretch/>
        </p:blipFill>
        <p:spPr>
          <a:xfrm>
            <a:off x="10699960" y="998413"/>
            <a:ext cx="1265227" cy="2443052"/>
          </a:xfrm>
          <a:prstGeom prst="rect">
            <a:avLst/>
          </a:prstGeom>
        </p:spPr>
      </p:pic>
    </p:spTree>
    <p:extLst>
      <p:ext uri="{BB962C8B-B14F-4D97-AF65-F5344CB8AC3E}">
        <p14:creationId xmlns:p14="http://schemas.microsoft.com/office/powerpoint/2010/main" val="12845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Le cousin de Stéphanie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Stéphanie appelle son cousin, Max. Coche la bonne traduction.</a:t>
            </a:r>
          </a:p>
        </p:txBody>
      </p:sp>
      <p:graphicFrame>
        <p:nvGraphicFramePr>
          <p:cNvPr id="3" name="Table 4">
            <a:extLst>
              <a:ext uri="{FF2B5EF4-FFF2-40B4-BE49-F238E27FC236}">
                <a16:creationId xmlns:a16="http://schemas.microsoft.com/office/drawing/2014/main" id="{4D10B850-C0D7-8F10-DD0E-0ACD4DBF8B9A}"/>
              </a:ext>
            </a:extLst>
          </p:cNvPr>
          <p:cNvGraphicFramePr>
            <a:graphicFrameLocks noGrp="1"/>
          </p:cNvGraphicFramePr>
          <p:nvPr>
            <p:extLst>
              <p:ext uri="{D42A27DB-BD31-4B8C-83A1-F6EECF244321}">
                <p14:modId xmlns:p14="http://schemas.microsoft.com/office/powerpoint/2010/main" val="2782679712"/>
              </p:ext>
            </p:extLst>
          </p:nvPr>
        </p:nvGraphicFramePr>
        <p:xfrm>
          <a:off x="179999" y="2098040"/>
          <a:ext cx="11729920" cy="4114800"/>
        </p:xfrm>
        <a:graphic>
          <a:graphicData uri="http://schemas.openxmlformats.org/drawingml/2006/table">
            <a:tbl>
              <a:tblPr firstRow="1" bandRow="1">
                <a:tableStyleId>{5940675A-B579-460E-94D1-54222C63F5DA}</a:tableStyleId>
              </a:tblPr>
              <a:tblGrid>
                <a:gridCol w="664063">
                  <a:extLst>
                    <a:ext uri="{9D8B030D-6E8A-4147-A177-3AD203B41FA5}">
                      <a16:colId xmlns:a16="http://schemas.microsoft.com/office/drawing/2014/main" val="3172925322"/>
                    </a:ext>
                  </a:extLst>
                </a:gridCol>
                <a:gridCol w="3688619">
                  <a:extLst>
                    <a:ext uri="{9D8B030D-6E8A-4147-A177-3AD203B41FA5}">
                      <a16:colId xmlns:a16="http://schemas.microsoft.com/office/drawing/2014/main" val="1234598807"/>
                    </a:ext>
                  </a:extLst>
                </a:gridCol>
                <a:gridCol w="3688619">
                  <a:extLst>
                    <a:ext uri="{9D8B030D-6E8A-4147-A177-3AD203B41FA5}">
                      <a16:colId xmlns:a16="http://schemas.microsoft.com/office/drawing/2014/main" val="1688826199"/>
                    </a:ext>
                  </a:extLst>
                </a:gridCol>
                <a:gridCol w="3688619">
                  <a:extLst>
                    <a:ext uri="{9D8B030D-6E8A-4147-A177-3AD203B41FA5}">
                      <a16:colId xmlns:a16="http://schemas.microsoft.com/office/drawing/2014/main" val="1742948722"/>
                    </a:ext>
                  </a:extLst>
                </a:gridCol>
              </a:tblGrid>
              <a:tr h="370840">
                <a:tc>
                  <a:txBody>
                    <a:bodyPr/>
                    <a:lstStyle/>
                    <a:p>
                      <a:endParaRPr lang="fr-FR" sz="2400" dirty="0">
                        <a:solidFill>
                          <a:srgbClr val="115076"/>
                        </a:solidFill>
                      </a:endParaRPr>
                    </a:p>
                  </a:txBody>
                  <a:tcPr/>
                </a:tc>
                <a:tc>
                  <a:txBody>
                    <a:bodyPr/>
                    <a:lstStyle/>
                    <a:p>
                      <a:pPr algn="ctr"/>
                      <a:r>
                        <a:rPr lang="fr-FR" sz="2400" b="1" dirty="0">
                          <a:solidFill>
                            <a:srgbClr val="115076"/>
                          </a:solidFill>
                        </a:rPr>
                        <a:t>A</a:t>
                      </a:r>
                    </a:p>
                  </a:txBody>
                  <a:tcPr/>
                </a:tc>
                <a:tc>
                  <a:txBody>
                    <a:bodyPr/>
                    <a:lstStyle/>
                    <a:p>
                      <a:pPr algn="ctr"/>
                      <a:r>
                        <a:rPr lang="fr-FR" sz="2400" b="1" dirty="0">
                          <a:solidFill>
                            <a:srgbClr val="115076"/>
                          </a:solidFill>
                        </a:rPr>
                        <a:t>B</a:t>
                      </a:r>
                    </a:p>
                  </a:txBody>
                  <a:tcPr/>
                </a:tc>
                <a:tc>
                  <a:txBody>
                    <a:bodyPr/>
                    <a:lstStyle/>
                    <a:p>
                      <a:pPr algn="ctr"/>
                      <a:r>
                        <a:rPr lang="fr-FR" sz="2400" b="1" dirty="0">
                          <a:solidFill>
                            <a:srgbClr val="115076"/>
                          </a:solidFill>
                        </a:rPr>
                        <a:t>C</a:t>
                      </a:r>
                    </a:p>
                  </a:txBody>
                  <a:tcPr/>
                </a:tc>
                <a:extLst>
                  <a:ext uri="{0D108BD9-81ED-4DB2-BD59-A6C34878D82A}">
                    <a16:rowId xmlns:a16="http://schemas.microsoft.com/office/drawing/2014/main" val="1905995571"/>
                  </a:ext>
                </a:extLst>
              </a:tr>
              <a:tr h="370840">
                <a:tc>
                  <a:txBody>
                    <a:bodyPr/>
                    <a:lstStyle/>
                    <a:p>
                      <a:endParaRPr lang="fr-FR" sz="2400" dirty="0">
                        <a:solidFill>
                          <a:srgbClr val="115076"/>
                        </a:solidFill>
                      </a:endParaRPr>
                    </a:p>
                  </a:txBody>
                  <a:tcPr/>
                </a:tc>
                <a:tc>
                  <a:txBody>
                    <a:bodyPr/>
                    <a:lstStyle/>
                    <a:p>
                      <a:r>
                        <a:rPr lang="en-GB" sz="2400" noProof="0" dirty="0">
                          <a:solidFill>
                            <a:srgbClr val="115076"/>
                          </a:solidFill>
                        </a:rPr>
                        <a:t>Hi, Max! Where do you find me?</a:t>
                      </a:r>
                    </a:p>
                  </a:txBody>
                  <a:tcPr/>
                </a:tc>
                <a:tc>
                  <a:txBody>
                    <a:bodyPr/>
                    <a:lstStyle/>
                    <a:p>
                      <a:r>
                        <a:rPr lang="en-GB" sz="2400" noProof="0" dirty="0">
                          <a:solidFill>
                            <a:srgbClr val="115076"/>
                          </a:solidFill>
                        </a:rPr>
                        <a:t>Hi, Max! Where are you?</a:t>
                      </a:r>
                    </a:p>
                  </a:txBody>
                  <a:tcPr/>
                </a:tc>
                <a:tc>
                  <a:txBody>
                    <a:bodyPr/>
                    <a:lstStyle/>
                    <a:p>
                      <a:r>
                        <a:rPr lang="en-GB" sz="2400" noProof="0" dirty="0">
                          <a:solidFill>
                            <a:srgbClr val="115076"/>
                          </a:solidFill>
                        </a:rPr>
                        <a:t>Hi, Max! Where do you find your bag?</a:t>
                      </a:r>
                    </a:p>
                  </a:txBody>
                  <a:tcPr/>
                </a:tc>
                <a:extLst>
                  <a:ext uri="{0D108BD9-81ED-4DB2-BD59-A6C34878D82A}">
                    <a16:rowId xmlns:a16="http://schemas.microsoft.com/office/drawing/2014/main" val="455300539"/>
                  </a:ext>
                </a:extLst>
              </a:tr>
              <a:tr h="370840">
                <a:tc>
                  <a:txBody>
                    <a:bodyPr/>
                    <a:lstStyle/>
                    <a:p>
                      <a:endParaRPr lang="fr-FR" sz="2400" dirty="0">
                        <a:solidFill>
                          <a:srgbClr val="115076"/>
                        </a:solidFill>
                      </a:endParaRPr>
                    </a:p>
                  </a:txBody>
                  <a:tcPr/>
                </a:tc>
                <a:tc>
                  <a:txBody>
                    <a:bodyPr/>
                    <a:lstStyle/>
                    <a:p>
                      <a:r>
                        <a:rPr lang="en-GB" sz="2400" noProof="0" dirty="0">
                          <a:solidFill>
                            <a:srgbClr val="115076"/>
                          </a:solidFill>
                        </a:rPr>
                        <a:t>A family friend is having me to stay in Peshawar in Pakistan.</a:t>
                      </a:r>
                    </a:p>
                  </a:txBody>
                  <a:tcPr/>
                </a:tc>
                <a:tc>
                  <a:txBody>
                    <a:bodyPr/>
                    <a:lstStyle/>
                    <a:p>
                      <a:r>
                        <a:rPr lang="en-GB" sz="2400" noProof="0" dirty="0">
                          <a:solidFill>
                            <a:srgbClr val="115076"/>
                          </a:solidFill>
                        </a:rPr>
                        <a:t>A family friend is staying with me in Peshawar in Pakistan.</a:t>
                      </a:r>
                    </a:p>
                  </a:txBody>
                  <a:tcPr/>
                </a:tc>
                <a:tc>
                  <a:txBody>
                    <a:bodyPr/>
                    <a:lstStyle/>
                    <a:p>
                      <a:r>
                        <a:rPr lang="en-GB" sz="2400" noProof="0" dirty="0">
                          <a:solidFill>
                            <a:srgbClr val="115076"/>
                          </a:solidFill>
                        </a:rPr>
                        <a:t>I’m at home in Afghanistan.</a:t>
                      </a:r>
                    </a:p>
                  </a:txBody>
                  <a:tcPr/>
                </a:tc>
                <a:extLst>
                  <a:ext uri="{0D108BD9-81ED-4DB2-BD59-A6C34878D82A}">
                    <a16:rowId xmlns:a16="http://schemas.microsoft.com/office/drawing/2014/main" val="2899746093"/>
                  </a:ext>
                </a:extLst>
              </a:tr>
              <a:tr h="370840">
                <a:tc>
                  <a:txBody>
                    <a:bodyPr/>
                    <a:lstStyle/>
                    <a:p>
                      <a:endParaRPr lang="fr-FR" sz="2400" dirty="0">
                        <a:solidFill>
                          <a:srgbClr val="115076"/>
                        </a:solidFill>
                      </a:endParaRPr>
                    </a:p>
                  </a:txBody>
                  <a:tcPr/>
                </a:tc>
                <a:tc>
                  <a:txBody>
                    <a:bodyPr/>
                    <a:lstStyle/>
                    <a:p>
                      <a:r>
                        <a:rPr lang="en-GB" sz="2400" noProof="0" dirty="0">
                          <a:solidFill>
                            <a:srgbClr val="115076"/>
                          </a:solidFill>
                        </a:rPr>
                        <a:t>I’m asking you if you’re scared.</a:t>
                      </a:r>
                    </a:p>
                  </a:txBody>
                  <a:tcPr/>
                </a:tc>
                <a:tc>
                  <a:txBody>
                    <a:bodyPr/>
                    <a:lstStyle/>
                    <a:p>
                      <a:r>
                        <a:rPr lang="en-GB" sz="2400" noProof="0" dirty="0">
                          <a:solidFill>
                            <a:srgbClr val="115076"/>
                          </a:solidFill>
                        </a:rPr>
                        <a:t>I’m asking you to be scared.</a:t>
                      </a:r>
                    </a:p>
                  </a:txBody>
                  <a:tcPr/>
                </a:tc>
                <a:tc>
                  <a:txBody>
                    <a:bodyPr/>
                    <a:lstStyle/>
                    <a:p>
                      <a:r>
                        <a:rPr lang="en-GB" sz="2400" noProof="0" dirty="0">
                          <a:solidFill>
                            <a:srgbClr val="115076"/>
                          </a:solidFill>
                        </a:rPr>
                        <a:t>I wonder if you’re scared.</a:t>
                      </a:r>
                    </a:p>
                  </a:txBody>
                  <a:tcPr/>
                </a:tc>
                <a:extLst>
                  <a:ext uri="{0D108BD9-81ED-4DB2-BD59-A6C34878D82A}">
                    <a16:rowId xmlns:a16="http://schemas.microsoft.com/office/drawing/2014/main" val="387106278"/>
                  </a:ext>
                </a:extLst>
              </a:tr>
              <a:tr h="370840">
                <a:tc>
                  <a:txBody>
                    <a:bodyPr/>
                    <a:lstStyle/>
                    <a:p>
                      <a:endParaRPr lang="fr-FR" sz="2400" dirty="0">
                        <a:solidFill>
                          <a:srgbClr val="115076"/>
                        </a:solidFill>
                      </a:endParaRPr>
                    </a:p>
                  </a:txBody>
                  <a:tcPr/>
                </a:tc>
                <a:tc>
                  <a:txBody>
                    <a:bodyPr/>
                    <a:lstStyle/>
                    <a:p>
                      <a:r>
                        <a:rPr lang="en-GB" sz="2400" noProof="0" dirty="0">
                          <a:solidFill>
                            <a:srgbClr val="115076"/>
                          </a:solidFill>
                        </a:rPr>
                        <a:t>I feel safe here, but sad.</a:t>
                      </a:r>
                    </a:p>
                  </a:txBody>
                  <a:tcPr/>
                </a:tc>
                <a:tc>
                  <a:txBody>
                    <a:bodyPr/>
                    <a:lstStyle/>
                    <a:p>
                      <a:r>
                        <a:rPr lang="en-GB" sz="2400" noProof="0" dirty="0">
                          <a:solidFill>
                            <a:srgbClr val="115076"/>
                          </a:solidFill>
                        </a:rPr>
                        <a:t>I feel that you are safe, but sad.</a:t>
                      </a:r>
                    </a:p>
                  </a:txBody>
                  <a:tcPr/>
                </a:tc>
                <a:tc>
                  <a:txBody>
                    <a:bodyPr/>
                    <a:lstStyle/>
                    <a:p>
                      <a:r>
                        <a:rPr lang="en-GB" sz="2400" noProof="0" dirty="0">
                          <a:solidFill>
                            <a:srgbClr val="115076"/>
                          </a:solidFill>
                        </a:rPr>
                        <a:t>You feel that I’m safe here, but sad.</a:t>
                      </a:r>
                    </a:p>
                  </a:txBody>
                  <a:tcPr/>
                </a:tc>
                <a:extLst>
                  <a:ext uri="{0D108BD9-81ED-4DB2-BD59-A6C34878D82A}">
                    <a16:rowId xmlns:a16="http://schemas.microsoft.com/office/drawing/2014/main" val="125371490"/>
                  </a:ext>
                </a:extLst>
              </a:tr>
            </a:tbl>
          </a:graphicData>
        </a:graphic>
      </p:graphicFrame>
      <p:sp>
        <p:nvSpPr>
          <p:cNvPr id="9" name="Action Button: Custom 16">
            <a:hlinkClick r:id="" action="ppaction://noaction" highlightClick="1">
              <a:snd r:embed="rId4" name="salut max tu te trouves ou.wav"/>
            </a:hlinkClick>
            <a:extLst>
              <a:ext uri="{FF2B5EF4-FFF2-40B4-BE49-F238E27FC236}">
                <a16:creationId xmlns:a16="http://schemas.microsoft.com/office/drawing/2014/main" id="{C0C07191-3FEC-015F-FF61-8C10BD33EC76}"/>
              </a:ext>
            </a:extLst>
          </p:cNvPr>
          <p:cNvSpPr/>
          <p:nvPr/>
        </p:nvSpPr>
        <p:spPr>
          <a:xfrm>
            <a:off x="282081" y="27686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un ami de la famille.wav"/>
            </a:hlinkClick>
            <a:extLst>
              <a:ext uri="{FF2B5EF4-FFF2-40B4-BE49-F238E27FC236}">
                <a16:creationId xmlns:a16="http://schemas.microsoft.com/office/drawing/2014/main" id="{B36EC695-0494-92F2-E87B-373EAE8B0C25}"/>
              </a:ext>
            </a:extLst>
          </p:cNvPr>
          <p:cNvSpPr/>
          <p:nvPr/>
        </p:nvSpPr>
        <p:spPr>
          <a:xfrm>
            <a:off x="282081" y="37200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je me demande si tu as peur.wav"/>
            </a:hlinkClick>
            <a:extLst>
              <a:ext uri="{FF2B5EF4-FFF2-40B4-BE49-F238E27FC236}">
                <a16:creationId xmlns:a16="http://schemas.microsoft.com/office/drawing/2014/main" id="{EF62D9CE-7BD6-4907-F4A9-9FB8DE3F2F7A}"/>
              </a:ext>
            </a:extLst>
          </p:cNvPr>
          <p:cNvSpPr/>
          <p:nvPr/>
        </p:nvSpPr>
        <p:spPr>
          <a:xfrm>
            <a:off x="282081" y="47649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je me sens.wav"/>
            </a:hlinkClick>
            <a:extLst>
              <a:ext uri="{FF2B5EF4-FFF2-40B4-BE49-F238E27FC236}">
                <a16:creationId xmlns:a16="http://schemas.microsoft.com/office/drawing/2014/main" id="{7A51A216-97C2-EF30-196C-2B09951CE737}"/>
              </a:ext>
            </a:extLst>
          </p:cNvPr>
          <p:cNvSpPr/>
          <p:nvPr/>
        </p:nvSpPr>
        <p:spPr>
          <a:xfrm>
            <a:off x="282081" y="55605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7" name="Picture 16" descr="green checkmark">
            <a:extLst>
              <a:ext uri="{FF2B5EF4-FFF2-40B4-BE49-F238E27FC236}">
                <a16:creationId xmlns:a16="http://schemas.microsoft.com/office/drawing/2014/main" id="{D98335D9-53B4-009B-BA63-AB5AC3FD2C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8112" y="2966674"/>
            <a:ext cx="282522" cy="294294"/>
          </a:xfrm>
          <a:prstGeom prst="rect">
            <a:avLst/>
          </a:prstGeom>
        </p:spPr>
      </p:pic>
      <p:pic>
        <p:nvPicPr>
          <p:cNvPr id="18" name="Picture 17" descr="green checkmark">
            <a:extLst>
              <a:ext uri="{FF2B5EF4-FFF2-40B4-BE49-F238E27FC236}">
                <a16:creationId xmlns:a16="http://schemas.microsoft.com/office/drawing/2014/main" id="{8AECDF69-CAB1-C677-1BF4-0A3E92B8BF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0513" y="4171956"/>
            <a:ext cx="282522" cy="294294"/>
          </a:xfrm>
          <a:prstGeom prst="rect">
            <a:avLst/>
          </a:prstGeom>
        </p:spPr>
      </p:pic>
      <p:pic>
        <p:nvPicPr>
          <p:cNvPr id="19" name="Picture 18" descr="green checkmark">
            <a:extLst>
              <a:ext uri="{FF2B5EF4-FFF2-40B4-BE49-F238E27FC236}">
                <a16:creationId xmlns:a16="http://schemas.microsoft.com/office/drawing/2014/main" id="{EAD8576E-62F2-80AC-A28E-F440D4881E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1107" y="5013849"/>
            <a:ext cx="282522" cy="294294"/>
          </a:xfrm>
          <a:prstGeom prst="rect">
            <a:avLst/>
          </a:prstGeom>
        </p:spPr>
      </p:pic>
      <p:pic>
        <p:nvPicPr>
          <p:cNvPr id="20" name="Picture 19" descr="green checkmark">
            <a:extLst>
              <a:ext uri="{FF2B5EF4-FFF2-40B4-BE49-F238E27FC236}">
                <a16:creationId xmlns:a16="http://schemas.microsoft.com/office/drawing/2014/main" id="{2E173F03-2B18-16CF-2D40-D030516240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0149" y="5797320"/>
            <a:ext cx="282522" cy="294294"/>
          </a:xfrm>
          <a:prstGeom prst="rect">
            <a:avLst/>
          </a:prstGeom>
        </p:spPr>
      </p:pic>
      <p:pic>
        <p:nvPicPr>
          <p:cNvPr id="5" name="Picture 4">
            <a:extLst>
              <a:ext uri="{FF2B5EF4-FFF2-40B4-BE49-F238E27FC236}">
                <a16:creationId xmlns:a16="http://schemas.microsoft.com/office/drawing/2014/main" id="{2AB524AC-00E1-2781-32B4-055B50DC55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1892" y="521071"/>
            <a:ext cx="1549857" cy="1549857"/>
          </a:xfrm>
          <a:prstGeom prst="rect">
            <a:avLst/>
          </a:prstGeom>
        </p:spPr>
      </p:pic>
      <p:pic>
        <p:nvPicPr>
          <p:cNvPr id="14" name="Picture 13">
            <a:extLst>
              <a:ext uri="{FF2B5EF4-FFF2-40B4-BE49-F238E27FC236}">
                <a16:creationId xmlns:a16="http://schemas.microsoft.com/office/drawing/2014/main" id="{D5EC95DE-FDDE-27B0-1E78-08025F04BA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5432" y="1296000"/>
            <a:ext cx="407743" cy="631853"/>
          </a:xfrm>
          <a:prstGeom prst="rect">
            <a:avLst/>
          </a:prstGeom>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Le cousin de Stéphanie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18826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Stéphanie appelle son cousin, Max. Coche la bonne traduction.</a:t>
            </a:r>
          </a:p>
        </p:txBody>
      </p:sp>
      <p:graphicFrame>
        <p:nvGraphicFramePr>
          <p:cNvPr id="3" name="Table 4">
            <a:extLst>
              <a:ext uri="{FF2B5EF4-FFF2-40B4-BE49-F238E27FC236}">
                <a16:creationId xmlns:a16="http://schemas.microsoft.com/office/drawing/2014/main" id="{4D10B850-C0D7-8F10-DD0E-0ACD4DBF8B9A}"/>
              </a:ext>
            </a:extLst>
          </p:cNvPr>
          <p:cNvGraphicFramePr>
            <a:graphicFrameLocks noGrp="1"/>
          </p:cNvGraphicFramePr>
          <p:nvPr>
            <p:extLst>
              <p:ext uri="{D42A27DB-BD31-4B8C-83A1-F6EECF244321}">
                <p14:modId xmlns:p14="http://schemas.microsoft.com/office/powerpoint/2010/main" val="3023603086"/>
              </p:ext>
            </p:extLst>
          </p:nvPr>
        </p:nvGraphicFramePr>
        <p:xfrm>
          <a:off x="179999" y="1809204"/>
          <a:ext cx="11729920" cy="4480560"/>
        </p:xfrm>
        <a:graphic>
          <a:graphicData uri="http://schemas.openxmlformats.org/drawingml/2006/table">
            <a:tbl>
              <a:tblPr firstRow="1" bandRow="1">
                <a:tableStyleId>{5940675A-B579-460E-94D1-54222C63F5DA}</a:tableStyleId>
              </a:tblPr>
              <a:tblGrid>
                <a:gridCol w="664063">
                  <a:extLst>
                    <a:ext uri="{9D8B030D-6E8A-4147-A177-3AD203B41FA5}">
                      <a16:colId xmlns:a16="http://schemas.microsoft.com/office/drawing/2014/main" val="3172925322"/>
                    </a:ext>
                  </a:extLst>
                </a:gridCol>
                <a:gridCol w="3688619">
                  <a:extLst>
                    <a:ext uri="{9D8B030D-6E8A-4147-A177-3AD203B41FA5}">
                      <a16:colId xmlns:a16="http://schemas.microsoft.com/office/drawing/2014/main" val="1234598807"/>
                    </a:ext>
                  </a:extLst>
                </a:gridCol>
                <a:gridCol w="3688619">
                  <a:extLst>
                    <a:ext uri="{9D8B030D-6E8A-4147-A177-3AD203B41FA5}">
                      <a16:colId xmlns:a16="http://schemas.microsoft.com/office/drawing/2014/main" val="1688826199"/>
                    </a:ext>
                  </a:extLst>
                </a:gridCol>
                <a:gridCol w="3688619">
                  <a:extLst>
                    <a:ext uri="{9D8B030D-6E8A-4147-A177-3AD203B41FA5}">
                      <a16:colId xmlns:a16="http://schemas.microsoft.com/office/drawing/2014/main" val="1742948722"/>
                    </a:ext>
                  </a:extLst>
                </a:gridCol>
              </a:tblGrid>
              <a:tr h="370840">
                <a:tc>
                  <a:txBody>
                    <a:bodyPr/>
                    <a:lstStyle/>
                    <a:p>
                      <a:endParaRPr lang="fr-FR" sz="2400" dirty="0">
                        <a:solidFill>
                          <a:srgbClr val="115076"/>
                        </a:solidFill>
                      </a:endParaRPr>
                    </a:p>
                  </a:txBody>
                  <a:tcPr/>
                </a:tc>
                <a:tc>
                  <a:txBody>
                    <a:bodyPr/>
                    <a:lstStyle/>
                    <a:p>
                      <a:r>
                        <a:rPr lang="fr-FR" sz="2400" dirty="0">
                          <a:solidFill>
                            <a:srgbClr val="115076"/>
                          </a:solidFill>
                        </a:rPr>
                        <a:t>A</a:t>
                      </a:r>
                    </a:p>
                  </a:txBody>
                  <a:tcPr/>
                </a:tc>
                <a:tc>
                  <a:txBody>
                    <a:bodyPr/>
                    <a:lstStyle/>
                    <a:p>
                      <a:r>
                        <a:rPr lang="fr-FR" sz="2400" dirty="0">
                          <a:solidFill>
                            <a:srgbClr val="115076"/>
                          </a:solidFill>
                        </a:rPr>
                        <a:t>B</a:t>
                      </a:r>
                    </a:p>
                  </a:txBody>
                  <a:tcPr/>
                </a:tc>
                <a:tc>
                  <a:txBody>
                    <a:bodyPr/>
                    <a:lstStyle/>
                    <a:p>
                      <a:r>
                        <a:rPr lang="fr-FR" sz="2400" dirty="0">
                          <a:solidFill>
                            <a:srgbClr val="115076"/>
                          </a:solidFill>
                        </a:rPr>
                        <a:t>C</a:t>
                      </a:r>
                    </a:p>
                  </a:txBody>
                  <a:tcPr/>
                </a:tc>
                <a:extLst>
                  <a:ext uri="{0D108BD9-81ED-4DB2-BD59-A6C34878D82A}">
                    <a16:rowId xmlns:a16="http://schemas.microsoft.com/office/drawing/2014/main" val="1905995571"/>
                  </a:ext>
                </a:extLst>
              </a:tr>
              <a:tr h="370840">
                <a:tc>
                  <a:txBody>
                    <a:bodyPr/>
                    <a:lstStyle/>
                    <a:p>
                      <a:endParaRPr lang="fr-FR" sz="2400" dirty="0">
                        <a:solidFill>
                          <a:srgbClr val="115076"/>
                        </a:solidFill>
                      </a:endParaRPr>
                    </a:p>
                  </a:txBody>
                  <a:tcPr/>
                </a:tc>
                <a:tc>
                  <a:txBody>
                    <a:bodyPr/>
                    <a:lstStyle/>
                    <a:p>
                      <a:r>
                        <a:rPr lang="en-GB" sz="2400" noProof="0" dirty="0">
                          <a:solidFill>
                            <a:srgbClr val="115076"/>
                          </a:solidFill>
                        </a:rPr>
                        <a:t>I’m getting ready for the journey to France.</a:t>
                      </a:r>
                    </a:p>
                  </a:txBody>
                  <a:tcPr/>
                </a:tc>
                <a:tc>
                  <a:txBody>
                    <a:bodyPr/>
                    <a:lstStyle/>
                    <a:p>
                      <a:r>
                        <a:rPr lang="en-GB" sz="2400" noProof="0" dirty="0">
                          <a:solidFill>
                            <a:srgbClr val="115076"/>
                          </a:solidFill>
                        </a:rPr>
                        <a:t>Are you preparing your bag for the journey to France?</a:t>
                      </a:r>
                    </a:p>
                  </a:txBody>
                  <a:tcPr/>
                </a:tc>
                <a:tc>
                  <a:txBody>
                    <a:bodyPr/>
                    <a:lstStyle/>
                    <a:p>
                      <a:r>
                        <a:rPr lang="en-GB" sz="2400" noProof="0" dirty="0">
                          <a:solidFill>
                            <a:srgbClr val="115076"/>
                          </a:solidFill>
                        </a:rPr>
                        <a:t>Are you getting ready for the journey to France?</a:t>
                      </a:r>
                    </a:p>
                  </a:txBody>
                  <a:tcPr/>
                </a:tc>
                <a:extLst>
                  <a:ext uri="{0D108BD9-81ED-4DB2-BD59-A6C34878D82A}">
                    <a16:rowId xmlns:a16="http://schemas.microsoft.com/office/drawing/2014/main" val="3131538027"/>
                  </a:ext>
                </a:extLst>
              </a:tr>
              <a:tr h="370840">
                <a:tc>
                  <a:txBody>
                    <a:bodyPr/>
                    <a:lstStyle/>
                    <a:p>
                      <a:endParaRPr lang="fr-FR" sz="2400" dirty="0">
                        <a:solidFill>
                          <a:srgbClr val="115076"/>
                        </a:solidFill>
                      </a:endParaRPr>
                    </a:p>
                  </a:txBody>
                  <a:tcPr/>
                </a:tc>
                <a:tc>
                  <a:txBody>
                    <a:bodyPr/>
                    <a:lstStyle/>
                    <a:p>
                      <a:r>
                        <a:rPr lang="en-GB" sz="2400" noProof="0" dirty="0">
                          <a:solidFill>
                            <a:srgbClr val="115076"/>
                          </a:solidFill>
                        </a:rPr>
                        <a:t>I get up early every day and I organise my bag.</a:t>
                      </a:r>
                    </a:p>
                  </a:txBody>
                  <a:tcPr/>
                </a:tc>
                <a:tc>
                  <a:txBody>
                    <a:bodyPr/>
                    <a:lstStyle/>
                    <a:p>
                      <a:r>
                        <a:rPr lang="en-GB" sz="2400" noProof="0" dirty="0">
                          <a:solidFill>
                            <a:srgbClr val="115076"/>
                          </a:solidFill>
                        </a:rPr>
                        <a:t>You get up early every day and organise my things.</a:t>
                      </a:r>
                    </a:p>
                  </a:txBody>
                  <a:tcPr/>
                </a:tc>
                <a:tc>
                  <a:txBody>
                    <a:bodyPr/>
                    <a:lstStyle/>
                    <a:p>
                      <a:r>
                        <a:rPr lang="en-GB" sz="2400" noProof="0" dirty="0">
                          <a:solidFill>
                            <a:srgbClr val="115076"/>
                          </a:solidFill>
                        </a:rPr>
                        <a:t>I get up early every day and get organised.</a:t>
                      </a:r>
                    </a:p>
                  </a:txBody>
                  <a:tcPr/>
                </a:tc>
                <a:extLst>
                  <a:ext uri="{0D108BD9-81ED-4DB2-BD59-A6C34878D82A}">
                    <a16:rowId xmlns:a16="http://schemas.microsoft.com/office/drawing/2014/main" val="3533753517"/>
                  </a:ext>
                </a:extLst>
              </a:tr>
              <a:tr h="370840">
                <a:tc>
                  <a:txBody>
                    <a:bodyPr/>
                    <a:lstStyle/>
                    <a:p>
                      <a:endParaRPr lang="fr-FR" sz="2400" dirty="0">
                        <a:solidFill>
                          <a:srgbClr val="115076"/>
                        </a:solidFill>
                      </a:endParaRPr>
                    </a:p>
                  </a:txBody>
                  <a:tcPr/>
                </a:tc>
                <a:tc>
                  <a:txBody>
                    <a:bodyPr/>
                    <a:lstStyle/>
                    <a:p>
                      <a:r>
                        <a:rPr lang="en-GB" sz="2400" noProof="0" dirty="0">
                          <a:solidFill>
                            <a:srgbClr val="115076"/>
                          </a:solidFill>
                        </a:rPr>
                        <a:t>Are you buying me a plane ticket?</a:t>
                      </a:r>
                    </a:p>
                  </a:txBody>
                  <a:tcPr/>
                </a:tc>
                <a:tc>
                  <a:txBody>
                    <a:bodyPr/>
                    <a:lstStyle/>
                    <a:p>
                      <a:r>
                        <a:rPr lang="en-GB" sz="2400" noProof="0" dirty="0">
                          <a:solidFill>
                            <a:srgbClr val="115076"/>
                          </a:solidFill>
                        </a:rPr>
                        <a:t>Are you buying yourself a plane ticket?</a:t>
                      </a:r>
                    </a:p>
                  </a:txBody>
                  <a:tcPr/>
                </a:tc>
                <a:tc>
                  <a:txBody>
                    <a:bodyPr/>
                    <a:lstStyle/>
                    <a:p>
                      <a:r>
                        <a:rPr lang="en-GB" sz="2400" noProof="0" dirty="0">
                          <a:solidFill>
                            <a:srgbClr val="115076"/>
                          </a:solidFill>
                        </a:rPr>
                        <a:t>Am I buying you a plane ticket?</a:t>
                      </a:r>
                    </a:p>
                  </a:txBody>
                  <a:tcPr/>
                </a:tc>
                <a:extLst>
                  <a:ext uri="{0D108BD9-81ED-4DB2-BD59-A6C34878D82A}">
                    <a16:rowId xmlns:a16="http://schemas.microsoft.com/office/drawing/2014/main" val="3131011300"/>
                  </a:ext>
                </a:extLst>
              </a:tr>
              <a:tr h="370840">
                <a:tc>
                  <a:txBody>
                    <a:bodyPr/>
                    <a:lstStyle/>
                    <a:p>
                      <a:endParaRPr lang="fr-FR" sz="2400" dirty="0">
                        <a:solidFill>
                          <a:srgbClr val="115076"/>
                        </a:solidFill>
                      </a:endParaRPr>
                    </a:p>
                  </a:txBody>
                  <a:tcPr/>
                </a:tc>
                <a:tc>
                  <a:txBody>
                    <a:bodyPr/>
                    <a:lstStyle/>
                    <a:p>
                      <a:r>
                        <a:rPr lang="en-GB" sz="2400" noProof="0" dirty="0">
                          <a:solidFill>
                            <a:srgbClr val="115076"/>
                          </a:solidFill>
                        </a:rPr>
                        <a:t>Yes, and you’re preparing yourself.</a:t>
                      </a:r>
                    </a:p>
                  </a:txBody>
                  <a:tcPr/>
                </a:tc>
                <a:tc>
                  <a:txBody>
                    <a:bodyPr/>
                    <a:lstStyle/>
                    <a:p>
                      <a:r>
                        <a:rPr lang="en-GB" sz="2400" noProof="0" dirty="0">
                          <a:solidFill>
                            <a:srgbClr val="115076"/>
                          </a:solidFill>
                        </a:rPr>
                        <a:t>Yes, and I’m preparing myself.</a:t>
                      </a:r>
                    </a:p>
                  </a:txBody>
                  <a:tcPr/>
                </a:tc>
                <a:tc>
                  <a:txBody>
                    <a:bodyPr/>
                    <a:lstStyle/>
                    <a:p>
                      <a:r>
                        <a:rPr lang="en-GB" sz="2400" noProof="0" dirty="0">
                          <a:solidFill>
                            <a:srgbClr val="115076"/>
                          </a:solidFill>
                        </a:rPr>
                        <a:t>Yes, I’ll prepare you.</a:t>
                      </a:r>
                    </a:p>
                  </a:txBody>
                  <a:tcPr/>
                </a:tc>
                <a:extLst>
                  <a:ext uri="{0D108BD9-81ED-4DB2-BD59-A6C34878D82A}">
                    <a16:rowId xmlns:a16="http://schemas.microsoft.com/office/drawing/2014/main" val="3314194901"/>
                  </a:ext>
                </a:extLst>
              </a:tr>
            </a:tbl>
          </a:graphicData>
        </a:graphic>
      </p:graphicFrame>
      <p:sp>
        <p:nvSpPr>
          <p:cNvPr id="9" name="Action Button: Custom 16">
            <a:hlinkClick r:id="" action="ppaction://noaction" highlightClick="1">
              <a:snd r:embed="rId4" name="tu te prepares pour le voyage en france.wav"/>
            </a:hlinkClick>
            <a:extLst>
              <a:ext uri="{FF2B5EF4-FFF2-40B4-BE49-F238E27FC236}">
                <a16:creationId xmlns:a16="http://schemas.microsoft.com/office/drawing/2014/main" id="{AD16D639-C7CC-D9EA-410C-79B1B59FF235}"/>
              </a:ext>
            </a:extLst>
          </p:cNvPr>
          <p:cNvSpPr/>
          <p:nvPr/>
        </p:nvSpPr>
        <p:spPr>
          <a:xfrm>
            <a:off x="282081" y="25868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 name="Action Button: Custom 16">
            <a:hlinkClick r:id="" action="ppaction://noaction" highlightClick="1">
              <a:snd r:embed="rId5" name="je me leve.wav"/>
            </a:hlinkClick>
            <a:extLst>
              <a:ext uri="{FF2B5EF4-FFF2-40B4-BE49-F238E27FC236}">
                <a16:creationId xmlns:a16="http://schemas.microsoft.com/office/drawing/2014/main" id="{0556791C-2C13-7DE5-1945-288CADADD85F}"/>
              </a:ext>
            </a:extLst>
          </p:cNvPr>
          <p:cNvSpPr/>
          <p:nvPr/>
        </p:nvSpPr>
        <p:spPr>
          <a:xfrm>
            <a:off x="282081" y="38751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1" name="Action Button: Custom 16">
            <a:hlinkClick r:id="" action="ppaction://noaction" highlightClick="1">
              <a:snd r:embed="rId6" name="tu tachetes un billet davion.wav"/>
            </a:hlinkClick>
            <a:extLst>
              <a:ext uri="{FF2B5EF4-FFF2-40B4-BE49-F238E27FC236}">
                <a16:creationId xmlns:a16="http://schemas.microsoft.com/office/drawing/2014/main" id="{EC5F7589-38AA-B390-2594-A53F264EA342}"/>
              </a:ext>
            </a:extLst>
          </p:cNvPr>
          <p:cNvSpPr/>
          <p:nvPr/>
        </p:nvSpPr>
        <p:spPr>
          <a:xfrm>
            <a:off x="282081" y="48647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2" name="Action Button: Custom 16">
            <a:hlinkClick r:id="" action="ppaction://noaction" highlightClick="1">
              <a:snd r:embed="rId7" name="oui et je me prepare.wav"/>
            </a:hlinkClick>
            <a:extLst>
              <a:ext uri="{FF2B5EF4-FFF2-40B4-BE49-F238E27FC236}">
                <a16:creationId xmlns:a16="http://schemas.microsoft.com/office/drawing/2014/main" id="{3E83D72B-2921-836E-D6F3-FF148975A674}"/>
              </a:ext>
            </a:extLst>
          </p:cNvPr>
          <p:cNvSpPr/>
          <p:nvPr/>
        </p:nvSpPr>
        <p:spPr>
          <a:xfrm>
            <a:off x="282081" y="56742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3" name="Picture 12" descr="green checkmark">
            <a:extLst>
              <a:ext uri="{FF2B5EF4-FFF2-40B4-BE49-F238E27FC236}">
                <a16:creationId xmlns:a16="http://schemas.microsoft.com/office/drawing/2014/main" id="{E56F708F-5E12-53DC-F9E5-BF2004D78E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3045" y="2982807"/>
            <a:ext cx="282522" cy="294294"/>
          </a:xfrm>
          <a:prstGeom prst="rect">
            <a:avLst/>
          </a:prstGeom>
        </p:spPr>
      </p:pic>
      <p:pic>
        <p:nvPicPr>
          <p:cNvPr id="14" name="Picture 13" descr="green checkmark">
            <a:extLst>
              <a:ext uri="{FF2B5EF4-FFF2-40B4-BE49-F238E27FC236}">
                <a16:creationId xmlns:a16="http://schemas.microsoft.com/office/drawing/2014/main" id="{5094D619-9795-1B82-05ED-EF1F8A170A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3045" y="4303557"/>
            <a:ext cx="282522" cy="294294"/>
          </a:xfrm>
          <a:prstGeom prst="rect">
            <a:avLst/>
          </a:prstGeom>
        </p:spPr>
      </p:pic>
      <p:pic>
        <p:nvPicPr>
          <p:cNvPr id="15" name="Picture 14" descr="green checkmark">
            <a:extLst>
              <a:ext uri="{FF2B5EF4-FFF2-40B4-BE49-F238E27FC236}">
                <a16:creationId xmlns:a16="http://schemas.microsoft.com/office/drawing/2014/main" id="{E253CC24-73BB-831F-B511-F7B2E51786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5810" y="5113631"/>
            <a:ext cx="282522" cy="294294"/>
          </a:xfrm>
          <a:prstGeom prst="rect">
            <a:avLst/>
          </a:prstGeom>
        </p:spPr>
      </p:pic>
      <p:pic>
        <p:nvPicPr>
          <p:cNvPr id="16" name="Picture 15" descr="green checkmark">
            <a:extLst>
              <a:ext uri="{FF2B5EF4-FFF2-40B4-BE49-F238E27FC236}">
                <a16:creationId xmlns:a16="http://schemas.microsoft.com/office/drawing/2014/main" id="{280AA43D-278E-E8F4-BF8C-2553FB098C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5810" y="5923066"/>
            <a:ext cx="282522" cy="294294"/>
          </a:xfrm>
          <a:prstGeom prst="rect">
            <a:avLst/>
          </a:prstGeom>
        </p:spPr>
      </p:pic>
      <p:pic>
        <p:nvPicPr>
          <p:cNvPr id="17" name="Picture 16">
            <a:extLst>
              <a:ext uri="{FF2B5EF4-FFF2-40B4-BE49-F238E27FC236}">
                <a16:creationId xmlns:a16="http://schemas.microsoft.com/office/drawing/2014/main" id="{CEDD4077-E914-137E-5ED0-C873589AF1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3935" y="568236"/>
            <a:ext cx="1155570" cy="1155570"/>
          </a:xfrm>
          <a:prstGeom prst="rect">
            <a:avLst/>
          </a:prstGeom>
        </p:spPr>
      </p:pic>
      <p:pic>
        <p:nvPicPr>
          <p:cNvPr id="18" name="Picture 17">
            <a:extLst>
              <a:ext uri="{FF2B5EF4-FFF2-40B4-BE49-F238E27FC236}">
                <a16:creationId xmlns:a16="http://schemas.microsoft.com/office/drawing/2014/main" id="{F62925BA-C60B-2D56-7E7F-C24ECA927E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77475" y="1109623"/>
            <a:ext cx="304012" cy="471108"/>
          </a:xfrm>
          <a:prstGeom prst="rect">
            <a:avLst/>
          </a:prstGeom>
        </p:spPr>
      </p:pic>
    </p:spTree>
    <p:extLst>
      <p:ext uri="{BB962C8B-B14F-4D97-AF65-F5344CB8AC3E}">
        <p14:creationId xmlns:p14="http://schemas.microsoft.com/office/powerpoint/2010/main" val="11868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Using reflexive pronouns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8FBF6A65-4ABF-7EA4-E39A-A99F6E11FF7C}"/>
              </a:ext>
            </a:extLst>
          </p:cNvPr>
          <p:cNvSpPr txBox="1"/>
          <p:nvPr/>
        </p:nvSpPr>
        <p:spPr>
          <a:xfrm>
            <a:off x="373354" y="1566576"/>
            <a:ext cx="866550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F0302020204030204"/>
              </a:rPr>
              <a:t>Reflexive pronouns usually go before the verb.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F0302020204030204"/>
              </a:rPr>
              <a:t>This is different from English.</a:t>
            </a:r>
          </a:p>
        </p:txBody>
      </p:sp>
      <p:sp>
        <p:nvSpPr>
          <p:cNvPr id="10" name="TextBox 9">
            <a:extLst>
              <a:ext uri="{FF2B5EF4-FFF2-40B4-BE49-F238E27FC236}">
                <a16:creationId xmlns:a16="http://schemas.microsoft.com/office/drawing/2014/main" id="{8A2293B9-910D-9B7E-F9EA-8D91F19C508A}"/>
              </a:ext>
            </a:extLst>
          </p:cNvPr>
          <p:cNvSpPr txBox="1"/>
          <p:nvPr/>
        </p:nvSpPr>
        <p:spPr>
          <a:xfrm>
            <a:off x="373354" y="3138089"/>
            <a:ext cx="3674854" cy="954107"/>
          </a:xfrm>
          <a:prstGeom prst="rect">
            <a:avLst/>
          </a:prstGeom>
          <a:noFill/>
        </p:spPr>
        <p:txBody>
          <a:bodyPr wrap="square">
            <a:spAutoFit/>
          </a:bodyPr>
          <a:lstStyle/>
          <a:p>
            <a:r>
              <a:rPr lang="fr-FR" sz="2800" dirty="0">
                <a:solidFill>
                  <a:srgbClr val="115076"/>
                </a:solidFill>
                <a:latin typeface="Century Gothic" panose="020F0302020204030204"/>
              </a:rPr>
              <a:t>Je </a:t>
            </a:r>
            <a:r>
              <a:rPr lang="fr-FR" sz="2800" b="1" dirty="0">
                <a:solidFill>
                  <a:srgbClr val="115076"/>
                </a:solidFill>
                <a:latin typeface="Century Gothic" panose="020F0302020204030204"/>
              </a:rPr>
              <a:t>me</a:t>
            </a:r>
            <a:r>
              <a:rPr lang="fr-FR" sz="2800" dirty="0">
                <a:solidFill>
                  <a:srgbClr val="115076"/>
                </a:solidFill>
                <a:latin typeface="Century Gothic" panose="020F0302020204030204"/>
              </a:rPr>
              <a:t> demande.	</a:t>
            </a:r>
            <a:endParaRPr lang="fr-FR" sz="2800" dirty="0">
              <a:solidFill>
                <a:srgbClr val="115076"/>
              </a:solidFill>
            </a:endParaRPr>
          </a:p>
        </p:txBody>
      </p:sp>
      <p:sp>
        <p:nvSpPr>
          <p:cNvPr id="11" name="TextBox 10">
            <a:extLst>
              <a:ext uri="{FF2B5EF4-FFF2-40B4-BE49-F238E27FC236}">
                <a16:creationId xmlns:a16="http://schemas.microsoft.com/office/drawing/2014/main" id="{588F3FAF-9485-52DE-E281-4AAD381471BB}"/>
              </a:ext>
            </a:extLst>
          </p:cNvPr>
          <p:cNvSpPr txBox="1"/>
          <p:nvPr/>
        </p:nvSpPr>
        <p:spPr>
          <a:xfrm>
            <a:off x="5135244" y="3138089"/>
            <a:ext cx="226711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F0302020204030204"/>
              </a:rPr>
              <a:t>I ask </a:t>
            </a:r>
            <a:r>
              <a:rPr lang="en-GB" sz="2800" b="1" dirty="0">
                <a:solidFill>
                  <a:srgbClr val="115076"/>
                </a:solidFill>
                <a:latin typeface="Century Gothic" panose="020F0302020204030204"/>
              </a:rPr>
              <a:t>myself</a:t>
            </a:r>
            <a:r>
              <a:rPr lang="en-GB" sz="2800" dirty="0">
                <a:solidFill>
                  <a:srgbClr val="115076"/>
                </a:solidFill>
                <a:latin typeface="Century Gothic" panose="020F0302020204030204"/>
              </a:rPr>
              <a:t>.</a:t>
            </a:r>
          </a:p>
        </p:txBody>
      </p:sp>
      <p:sp>
        <p:nvSpPr>
          <p:cNvPr id="13" name="TextBox 12">
            <a:extLst>
              <a:ext uri="{FF2B5EF4-FFF2-40B4-BE49-F238E27FC236}">
                <a16:creationId xmlns:a16="http://schemas.microsoft.com/office/drawing/2014/main" id="{87CF0274-E8B7-F709-A5A0-7969EDEC62FE}"/>
              </a:ext>
            </a:extLst>
          </p:cNvPr>
          <p:cNvSpPr txBox="1"/>
          <p:nvPr/>
        </p:nvSpPr>
        <p:spPr>
          <a:xfrm>
            <a:off x="373355" y="4169227"/>
            <a:ext cx="2888212" cy="523220"/>
          </a:xfrm>
          <a:prstGeom prst="rect">
            <a:avLst/>
          </a:prstGeom>
          <a:noFill/>
        </p:spPr>
        <p:txBody>
          <a:bodyPr wrap="square">
            <a:spAutoFit/>
          </a:bodyPr>
          <a:lstStyle/>
          <a:p>
            <a:r>
              <a:rPr lang="fr-FR" sz="2800" dirty="0">
                <a:solidFill>
                  <a:srgbClr val="115076"/>
                </a:solidFill>
                <a:latin typeface="Century Gothic" panose="020F0302020204030204"/>
              </a:rPr>
              <a:t>Tu</a:t>
            </a:r>
            <a:r>
              <a:rPr lang="fr-FR" sz="2800" b="1" dirty="0">
                <a:solidFill>
                  <a:srgbClr val="115076"/>
                </a:solidFill>
                <a:latin typeface="Century Gothic" panose="020F0302020204030204"/>
              </a:rPr>
              <a:t> te </a:t>
            </a:r>
            <a:r>
              <a:rPr lang="fr-FR" sz="2800" dirty="0">
                <a:solidFill>
                  <a:srgbClr val="115076"/>
                </a:solidFill>
                <a:latin typeface="Century Gothic" panose="020F0302020204030204"/>
              </a:rPr>
              <a:t>prépares.</a:t>
            </a:r>
            <a:endParaRPr lang="fr-FR" sz="2800" dirty="0">
              <a:solidFill>
                <a:srgbClr val="115076"/>
              </a:solidFill>
            </a:endParaRPr>
          </a:p>
        </p:txBody>
      </p:sp>
      <p:sp>
        <p:nvSpPr>
          <p:cNvPr id="15" name="TextBox 14">
            <a:extLst>
              <a:ext uri="{FF2B5EF4-FFF2-40B4-BE49-F238E27FC236}">
                <a16:creationId xmlns:a16="http://schemas.microsoft.com/office/drawing/2014/main" id="{4D22D74F-1AB3-DB4F-7628-4A757386BE65}"/>
              </a:ext>
            </a:extLst>
          </p:cNvPr>
          <p:cNvSpPr txBox="1"/>
          <p:nvPr/>
        </p:nvSpPr>
        <p:spPr>
          <a:xfrm>
            <a:off x="5135244" y="4169227"/>
            <a:ext cx="41393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F0302020204030204"/>
              </a:rPr>
              <a:t>You prepare </a:t>
            </a:r>
            <a:r>
              <a:rPr lang="en-GB" sz="2800" b="1" dirty="0">
                <a:solidFill>
                  <a:srgbClr val="115076"/>
                </a:solidFill>
                <a:latin typeface="Century Gothic" panose="020F0302020204030204"/>
              </a:rPr>
              <a:t>yourself</a:t>
            </a:r>
            <a:r>
              <a:rPr lang="en-GB" sz="2800" dirty="0">
                <a:solidFill>
                  <a:srgbClr val="115076"/>
                </a:solidFill>
                <a:latin typeface="Century Gothic" panose="020F0302020204030204"/>
              </a:rPr>
              <a:t>.</a:t>
            </a:r>
          </a:p>
        </p:txBody>
      </p:sp>
      <p:pic>
        <p:nvPicPr>
          <p:cNvPr id="12" name="Picture 11">
            <a:extLst>
              <a:ext uri="{FF2B5EF4-FFF2-40B4-BE49-F238E27FC236}">
                <a16:creationId xmlns:a16="http://schemas.microsoft.com/office/drawing/2014/main" id="{9AE0F916-586F-81E2-239F-0D6C698E70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412" r="26508"/>
          <a:stretch/>
        </p:blipFill>
        <p:spPr>
          <a:xfrm>
            <a:off x="9577894" y="1268440"/>
            <a:ext cx="2157380" cy="4785738"/>
          </a:xfrm>
          <a:prstGeom prst="rect">
            <a:avLst/>
          </a:prstGeom>
        </p:spPr>
      </p:pic>
    </p:spTree>
    <p:extLst>
      <p:ext uri="{BB962C8B-B14F-4D97-AF65-F5344CB8AC3E}">
        <p14:creationId xmlns:p14="http://schemas.microsoft.com/office/powerpoint/2010/main" val="309519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7470843" cy="867128"/>
          </a:xfrm>
          <a:prstGeom prst="rect">
            <a:avLst/>
          </a:prstGeom>
        </p:spPr>
      </p:pic>
      <p:sp>
        <p:nvSpPr>
          <p:cNvPr id="4" name="Title 3"/>
          <p:cNvSpPr>
            <a:spLocks noGrp="1"/>
          </p:cNvSpPr>
          <p:nvPr>
            <p:ph type="title"/>
          </p:nvPr>
        </p:nvSpPr>
        <p:spPr>
          <a:xfrm>
            <a:off x="0" y="296864"/>
            <a:ext cx="6692630" cy="707849"/>
          </a:xfrm>
        </p:spPr>
        <p:txBody>
          <a:bodyPr>
            <a:noAutofit/>
          </a:bodyPr>
          <a:lstStyle/>
          <a:p>
            <a:r>
              <a:rPr lang="fr-FR" sz="2800" b="1" dirty="0">
                <a:solidFill>
                  <a:schemeClr val="bg1"/>
                </a:solidFill>
              </a:rPr>
              <a:t>La conversation de Stéphanie et Max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3643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Écris la conversation de Stéphanie et Max en fran</a:t>
            </a:r>
            <a:r>
              <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rPr>
              <a:t>ç</a:t>
            </a:r>
            <a:r>
              <a:rPr lang="fr-FR" sz="2400" dirty="0">
                <a:solidFill>
                  <a:srgbClr val="115076"/>
                </a:solidFill>
                <a:latin typeface="Century Gothic" panose="020F0302020204030204"/>
              </a:rPr>
              <a:t>ais.</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9E55A3A9-0079-A90E-E1F3-BF2205022242}"/>
              </a:ext>
            </a:extLst>
          </p:cNvPr>
          <p:cNvSpPr txBox="1"/>
          <p:nvPr/>
        </p:nvSpPr>
        <p:spPr>
          <a:xfrm>
            <a:off x="180000" y="1785881"/>
            <a:ext cx="5916000" cy="4524315"/>
          </a:xfrm>
          <a:prstGeom prst="rect">
            <a:avLst/>
          </a:prstGeom>
          <a:noFill/>
          <a:ln>
            <a:solidFill>
              <a:srgbClr val="002060"/>
            </a:solidFill>
          </a:ln>
        </p:spPr>
        <p:txBody>
          <a:bodyPr wrap="square" rtlCol="0">
            <a:spAutoFit/>
          </a:bodyPr>
          <a:lstStyle/>
          <a:p>
            <a:pPr marL="457200" indent="-457200">
              <a:buAutoNum type="arabicPeriod"/>
            </a:pPr>
            <a:r>
              <a:rPr lang="en-GB" sz="2400" noProof="0" dirty="0">
                <a:solidFill>
                  <a:srgbClr val="115076"/>
                </a:solidFill>
              </a:rPr>
              <a:t>Hi, Max! Where are you?</a:t>
            </a:r>
          </a:p>
          <a:p>
            <a:pPr marL="457200" indent="-457200">
              <a:buFontTx/>
              <a:buAutoNum type="arabicPeriod"/>
            </a:pPr>
            <a:r>
              <a:rPr lang="en-GB" sz="2400" dirty="0">
                <a:solidFill>
                  <a:srgbClr val="115076"/>
                </a:solidFill>
              </a:rPr>
              <a:t>A</a:t>
            </a:r>
            <a:r>
              <a:rPr lang="en-GB" sz="2400" noProof="0" dirty="0">
                <a:solidFill>
                  <a:srgbClr val="115076"/>
                </a:solidFill>
              </a:rPr>
              <a:t> family friend is having me to stay in </a:t>
            </a:r>
            <a:r>
              <a:rPr lang="en-GB" sz="2400" dirty="0">
                <a:solidFill>
                  <a:srgbClr val="115076"/>
                </a:solidFill>
              </a:rPr>
              <a:t>Peshawar</a:t>
            </a:r>
            <a:r>
              <a:rPr lang="en-GB" sz="2400" noProof="0" dirty="0">
                <a:solidFill>
                  <a:srgbClr val="115076"/>
                </a:solidFill>
              </a:rPr>
              <a:t> in Pakistan.</a:t>
            </a:r>
          </a:p>
          <a:p>
            <a:pPr marL="457200" indent="-457200">
              <a:buFontTx/>
              <a:buAutoNum type="arabicPeriod"/>
            </a:pPr>
            <a:r>
              <a:rPr lang="en-GB" sz="2400" noProof="0" dirty="0">
                <a:solidFill>
                  <a:srgbClr val="115076"/>
                </a:solidFill>
              </a:rPr>
              <a:t>I wonder if you’re scared.</a:t>
            </a:r>
          </a:p>
          <a:p>
            <a:pPr marL="457200" indent="-457200">
              <a:buFontTx/>
              <a:buAutoNum type="arabicPeriod"/>
            </a:pPr>
            <a:r>
              <a:rPr lang="en-GB" sz="2400" noProof="0" dirty="0">
                <a:solidFill>
                  <a:srgbClr val="115076"/>
                </a:solidFill>
              </a:rPr>
              <a:t>I feel safe here, but sad.</a:t>
            </a:r>
          </a:p>
          <a:p>
            <a:pPr marL="457200" indent="-457200">
              <a:buFontTx/>
              <a:buAutoNum type="arabicPeriod"/>
            </a:pPr>
            <a:r>
              <a:rPr lang="en-GB" sz="2400" noProof="0" dirty="0">
                <a:solidFill>
                  <a:srgbClr val="115076"/>
                </a:solidFill>
              </a:rPr>
              <a:t>Are you getting ready for the journey to France?</a:t>
            </a:r>
          </a:p>
          <a:p>
            <a:pPr marL="457200" indent="-457200">
              <a:buFontTx/>
              <a:buAutoNum type="arabicPeriod"/>
            </a:pPr>
            <a:r>
              <a:rPr lang="en-GB" sz="2400" noProof="0" dirty="0">
                <a:solidFill>
                  <a:srgbClr val="115076"/>
                </a:solidFill>
              </a:rPr>
              <a:t>I get up early every day and get organised.</a:t>
            </a:r>
          </a:p>
          <a:p>
            <a:pPr marL="457200" indent="-457200">
              <a:buFontTx/>
              <a:buAutoNum type="arabicPeriod"/>
            </a:pPr>
            <a:r>
              <a:rPr lang="en-GB" sz="2400" noProof="0" dirty="0">
                <a:solidFill>
                  <a:srgbClr val="115076"/>
                </a:solidFill>
              </a:rPr>
              <a:t>Are you buying yourself a </a:t>
            </a:r>
            <a:r>
              <a:rPr lang="en-GB" sz="2400" dirty="0">
                <a:solidFill>
                  <a:srgbClr val="115076"/>
                </a:solidFill>
              </a:rPr>
              <a:t>plane</a:t>
            </a:r>
            <a:r>
              <a:rPr lang="en-GB" sz="2400" noProof="0" dirty="0">
                <a:solidFill>
                  <a:srgbClr val="115076"/>
                </a:solidFill>
              </a:rPr>
              <a:t> ticket?</a:t>
            </a:r>
          </a:p>
          <a:p>
            <a:pPr marL="457200" indent="-457200">
              <a:buFontTx/>
              <a:buAutoNum type="arabicPeriod"/>
            </a:pPr>
            <a:r>
              <a:rPr lang="en-GB" sz="2400" dirty="0">
                <a:solidFill>
                  <a:srgbClr val="115076"/>
                </a:solidFill>
              </a:rPr>
              <a:t>Yes, and I’m preparing myself.</a:t>
            </a:r>
            <a:endParaRPr lang="fr-FR" sz="2400" dirty="0">
              <a:solidFill>
                <a:srgbClr val="115076"/>
              </a:solidFill>
            </a:endParaRPr>
          </a:p>
        </p:txBody>
      </p:sp>
      <p:sp>
        <p:nvSpPr>
          <p:cNvPr id="9" name="TextBox 8">
            <a:extLst>
              <a:ext uri="{FF2B5EF4-FFF2-40B4-BE49-F238E27FC236}">
                <a16:creationId xmlns:a16="http://schemas.microsoft.com/office/drawing/2014/main" id="{AD7742F8-4DBB-A1C2-E355-5826660C8DAD}"/>
              </a:ext>
            </a:extLst>
          </p:cNvPr>
          <p:cNvSpPr txBox="1"/>
          <p:nvPr/>
        </p:nvSpPr>
        <p:spPr>
          <a:xfrm>
            <a:off x="6096000" y="1785880"/>
            <a:ext cx="5813920" cy="4524315"/>
          </a:xfrm>
          <a:prstGeom prst="rect">
            <a:avLst/>
          </a:prstGeom>
          <a:noFill/>
          <a:ln>
            <a:solidFill>
              <a:srgbClr val="002060"/>
            </a:solidFill>
          </a:ln>
        </p:spPr>
        <p:txBody>
          <a:bodyPr wrap="square" rtlCol="0">
            <a:spAutoFit/>
          </a:bodyPr>
          <a:lstStyle/>
          <a:p>
            <a:pPr marL="457200" lvl="0" indent="-457200">
              <a:buFont typeface="+mj-lt"/>
              <a:buAutoNum type="arabicPeriod"/>
              <a:defRPr/>
            </a:pPr>
            <a:r>
              <a:rPr lang="fr-FR" sz="2400" dirty="0">
                <a:solidFill>
                  <a:srgbClr val="4472C4">
                    <a:lumMod val="50000"/>
                  </a:srgbClr>
                </a:solidFill>
              </a:rPr>
              <a:t>Salut, Max ! Tu te trouves où ?</a:t>
            </a:r>
          </a:p>
          <a:p>
            <a:pPr marL="457200" lvl="0" indent="-457200">
              <a:buFont typeface="+mj-lt"/>
              <a:buAutoNum type="arabicPeriod"/>
              <a:defRPr/>
            </a:pPr>
            <a:r>
              <a:rPr lang="fr-FR" sz="2400" dirty="0">
                <a:solidFill>
                  <a:srgbClr val="4472C4">
                    <a:lumMod val="50000"/>
                  </a:srgbClr>
                </a:solidFill>
              </a:rPr>
              <a:t>Un ami de la famille me loge à Peshawar au Pakistan.</a:t>
            </a:r>
          </a:p>
          <a:p>
            <a:pPr marL="457200" lvl="0" indent="-457200">
              <a:buFont typeface="+mj-lt"/>
              <a:buAutoNum type="arabicPeriod"/>
              <a:defRPr/>
            </a:pPr>
            <a:r>
              <a:rPr lang="fr-FR" sz="2400" dirty="0">
                <a:solidFill>
                  <a:srgbClr val="4472C4">
                    <a:lumMod val="50000"/>
                  </a:srgbClr>
                </a:solidFill>
              </a:rPr>
              <a:t>Je me demande si tu as peur.</a:t>
            </a:r>
          </a:p>
          <a:p>
            <a:pPr marL="457200" lvl="0" indent="-457200">
              <a:buFont typeface="+mj-lt"/>
              <a:buAutoNum type="arabicPeriod"/>
              <a:defRPr/>
            </a:pPr>
            <a:r>
              <a:rPr lang="fr-FR" sz="2400" dirty="0">
                <a:solidFill>
                  <a:srgbClr val="4472C4">
                    <a:lumMod val="50000"/>
                  </a:srgbClr>
                </a:solidFill>
              </a:rPr>
              <a:t>Je me sens en sécurité</a:t>
            </a:r>
            <a:r>
              <a:rPr lang="fr-FR" sz="2400" dirty="0">
                <a:solidFill>
                  <a:srgbClr val="4472C4">
                    <a:lumMod val="50000"/>
                  </a:srgbClr>
                </a:solidFill>
                <a:latin typeface="Century Gothic" panose="020B0502020202020204" pitchFamily="34" charset="0"/>
              </a:rPr>
              <a:t> ici, mais </a:t>
            </a:r>
            <a:r>
              <a:rPr lang="fr-FR" sz="2400" dirty="0">
                <a:solidFill>
                  <a:srgbClr val="4472C4">
                    <a:lumMod val="50000"/>
                  </a:srgbClr>
                </a:solidFill>
              </a:rPr>
              <a:t>triste.</a:t>
            </a:r>
          </a:p>
          <a:p>
            <a:pPr marL="457200" lvl="0" indent="-457200">
              <a:buFont typeface="+mj-lt"/>
              <a:buAutoNum type="arabicPeriod"/>
              <a:defRPr/>
            </a:pPr>
            <a:r>
              <a:rPr lang="fr-FR" sz="2400" dirty="0">
                <a:solidFill>
                  <a:srgbClr val="4472C4">
                    <a:lumMod val="50000"/>
                  </a:srgbClr>
                </a:solidFill>
              </a:rPr>
              <a:t>Tu te prépares pour le voyage en France ?</a:t>
            </a:r>
          </a:p>
          <a:p>
            <a:pPr marL="457200" lvl="0" indent="-457200">
              <a:buFont typeface="+mj-lt"/>
              <a:buAutoNum type="arabicPeriod"/>
              <a:defRPr/>
            </a:pPr>
            <a:r>
              <a:rPr lang="fr-FR" sz="2400" dirty="0">
                <a:solidFill>
                  <a:srgbClr val="4472C4">
                    <a:lumMod val="50000"/>
                  </a:srgbClr>
                </a:solidFill>
              </a:rPr>
              <a:t>Je me lève t</a:t>
            </a:r>
            <a:r>
              <a:rPr lang="fr-FR" sz="2400" dirty="0">
                <a:solidFill>
                  <a:srgbClr val="4472C4">
                    <a:lumMod val="50000"/>
                  </a:srgbClr>
                </a:solidFill>
                <a:latin typeface="Century Gothic" panose="020B0502020202020204" pitchFamily="34" charset="0"/>
              </a:rPr>
              <a:t>ôt tous les jours et je m’organise.</a:t>
            </a:r>
          </a:p>
          <a:p>
            <a:pPr marL="457200" lvl="0" indent="-457200">
              <a:buFont typeface="+mj-lt"/>
              <a:buAutoNum type="arabicPeriod"/>
              <a:defRPr/>
            </a:pPr>
            <a:r>
              <a:rPr lang="fr-FR" sz="2400" dirty="0">
                <a:solidFill>
                  <a:srgbClr val="4472C4">
                    <a:lumMod val="50000"/>
                  </a:srgbClr>
                </a:solidFill>
                <a:latin typeface="Century Gothic" panose="020B0502020202020204" pitchFamily="34" charset="0"/>
              </a:rPr>
              <a:t>Tu t’achètes un billet d’avion ?</a:t>
            </a:r>
          </a:p>
          <a:p>
            <a:pPr marL="457200" lvl="0" indent="-457200">
              <a:buFont typeface="+mj-lt"/>
              <a:buAutoNum type="arabicPeriod"/>
              <a:defRPr/>
            </a:pPr>
            <a:r>
              <a:rPr lang="fr-FR" sz="2400" dirty="0">
                <a:solidFill>
                  <a:srgbClr val="4472C4">
                    <a:lumMod val="50000"/>
                  </a:srgbClr>
                </a:solidFill>
                <a:latin typeface="Century Gothic" panose="020B0502020202020204" pitchFamily="34" charset="0"/>
              </a:rPr>
              <a:t>Oui, et je me prépare.</a:t>
            </a:r>
            <a:endParaRPr lang="fr-FR" sz="2400" dirty="0">
              <a:solidFill>
                <a:srgbClr val="4472C4">
                  <a:lumMod val="50000"/>
                </a:srgbClr>
              </a:solidFill>
            </a:endParaRPr>
          </a:p>
        </p:txBody>
      </p:sp>
    </p:spTree>
    <p:extLst>
      <p:ext uri="{BB962C8B-B14F-4D97-AF65-F5344CB8AC3E}">
        <p14:creationId xmlns:p14="http://schemas.microsoft.com/office/powerpoint/2010/main" val="3546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Refugees in France [1]</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Reflexive pronouns ‘me’ and ‘te’</a:t>
            </a:r>
          </a:p>
          <a:p>
            <a:pPr algn="l"/>
            <a:r>
              <a:rPr lang="en-GB" sz="3000" dirty="0">
                <a:solidFill>
                  <a:prstClr val="white"/>
                </a:solidFill>
              </a:rPr>
              <a:t>SSCs [-gn-], [j/soft g]</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64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Catherine Salkeld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Louise Bibbey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08/08/22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7594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-gn-</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li</a:t>
            </a:r>
            <a:r>
              <a:rPr kumimoji="0" lang="fr-FR" sz="12000" b="1" i="0" u="none" strike="noStrike" kern="1200" cap="none" spc="0" normalizeH="0" baseline="0" noProof="0" dirty="0">
                <a:ln>
                  <a:noFill/>
                </a:ln>
                <a:solidFill>
                  <a:srgbClr val="E87D1E"/>
                </a:solidFill>
                <a:effectLst/>
                <a:uLnTx/>
                <a:uFillTx/>
                <a:latin typeface="Century Gothic" panose="020F0302020204030204"/>
                <a:ea typeface="+mn-ea"/>
                <a:cs typeface="Calibri" panose="020F0502020204030204" pitchFamily="34" charset="0"/>
              </a:rPr>
              <a:t>gn</a:t>
            </a: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e</a:t>
            </a:r>
            <a:endParaRPr kumimoji="0" lang="fr-FR"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3" name="Picture 2" descr="scissors cutting on a li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3306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F0302020204030204"/>
                <a:ea typeface="+mn-ea"/>
                <a:cs typeface="Calibri" panose="020F0502020204030204" pitchFamily="34" charset="0"/>
              </a:rPr>
              <a:t>li</a:t>
            </a:r>
            <a:r>
              <a:rPr kumimoji="0" lang="fr-FR" sz="12000" b="1" i="0" u="none" strike="noStrike" kern="1200" cap="none" spc="0" normalizeH="0" baseline="0" dirty="0">
                <a:ln>
                  <a:noFill/>
                </a:ln>
                <a:solidFill>
                  <a:srgbClr val="E87D1E"/>
                </a:solidFill>
                <a:effectLst/>
                <a:uLnTx/>
                <a:uFillTx/>
                <a:latin typeface="Century Gothic" panose="020F0302020204030204"/>
                <a:ea typeface="+mn-ea"/>
                <a:cs typeface="Calibri" panose="020F0502020204030204" pitchFamily="34" charset="0"/>
              </a:rPr>
              <a:t>gn</a:t>
            </a:r>
            <a:r>
              <a:rPr kumimoji="0" lang="fr-FR" sz="12000" b="0" i="0" u="none" strike="noStrike" kern="1200" cap="none" spc="0" normalizeH="0" baseline="0" dirty="0">
                <a:ln>
                  <a:noFill/>
                </a:ln>
                <a:solidFill>
                  <a:srgbClr val="1F4E79"/>
                </a:solidFill>
                <a:effectLst/>
                <a:uLnTx/>
                <a:uFillTx/>
                <a:latin typeface="Century Gothic" panose="020F0302020204030204"/>
                <a:ea typeface="+mn-ea"/>
                <a:cs typeface="Calibri" panose="020F0502020204030204" pitchFamily="34" charset="0"/>
              </a:rPr>
              <a:t>e</a:t>
            </a:r>
            <a:endParaRPr kumimoji="0" lang="fr-FR" sz="12000" b="1" i="0" u="none" strike="noStrike" kern="1200" cap="none" spc="0" normalizeH="0" baseline="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3" name="Picture 2" descr="scissors cutting on a li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345815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16418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A8252CF-D01D-4810-A6E8-AE47D9EA6BC6}"/>
              </a:ext>
            </a:extLst>
          </p:cNvPr>
          <p:cNvSpPr/>
          <p:nvPr/>
        </p:nvSpPr>
        <p:spPr>
          <a:xfrm>
            <a:off x="2954234" y="2351192"/>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1278"/>
            <a:ext cx="7565572" cy="783514"/>
          </a:xfrm>
          <a:prstGeom prst="rect">
            <a:avLst/>
          </a:prstGeom>
        </p:spPr>
      </p:pic>
      <p:pic>
        <p:nvPicPr>
          <p:cNvPr id="1037" name="Picture 1036" descr="Circle&#10;&#10;Description automatically generated with medium confidence">
            <a:hlinkClick r:id="" action="ppaction://noaction">
              <a:snd r:embed="rId4" name="bague.wav"/>
            </a:hlinkClick>
            <a:extLst>
              <a:ext uri="{FF2B5EF4-FFF2-40B4-BE49-F238E27FC236}">
                <a16:creationId xmlns:a16="http://schemas.microsoft.com/office/drawing/2014/main" id="{0ABDC4AA-D716-4AF8-9133-7167730919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7387" y="2312866"/>
            <a:ext cx="1447280" cy="1319889"/>
          </a:xfrm>
          <a:prstGeom prst="rect">
            <a:avLst/>
          </a:prstGeom>
        </p:spPr>
      </p:pic>
      <p:sp>
        <p:nvSpPr>
          <p:cNvPr id="4" name="Title 3"/>
          <p:cNvSpPr>
            <a:spLocks noGrp="1"/>
          </p:cNvSpPr>
          <p:nvPr>
            <p:ph type="title"/>
          </p:nvPr>
        </p:nvSpPr>
        <p:spPr>
          <a:xfrm>
            <a:off x="-1" y="221200"/>
            <a:ext cx="6433457" cy="428270"/>
          </a:xfrm>
        </p:spPr>
        <p:txBody>
          <a:bodyPr>
            <a:noAutofit/>
          </a:bodyPr>
          <a:lstStyle/>
          <a:p>
            <a:r>
              <a:rPr lang="fr-FR" sz="2800" b="1" dirty="0">
                <a:solidFill>
                  <a:schemeClr val="bg1"/>
                </a:solidFill>
              </a:rPr>
              <a:t>C’est</a:t>
            </a:r>
            <a:r>
              <a:rPr lang="en-GB" sz="2800" b="1" dirty="0">
                <a:solidFill>
                  <a:schemeClr val="bg1"/>
                </a:solidFill>
              </a:rPr>
              <a:t> hard [g], soft [g/j] </a:t>
            </a:r>
            <a:r>
              <a:rPr lang="fr-FR" sz="2800" b="1" dirty="0">
                <a:solidFill>
                  <a:schemeClr val="bg1"/>
                </a:solidFill>
              </a:rPr>
              <a:t>ou </a:t>
            </a:r>
            <a:r>
              <a:rPr lang="en-GB" sz="2800" b="1" dirty="0">
                <a:solidFill>
                  <a:schemeClr val="bg1"/>
                </a:solidFill>
              </a:rPr>
              <a:t>[gn]?</a:t>
            </a:r>
          </a:p>
        </p:txBody>
      </p:sp>
      <p:sp>
        <p:nvSpPr>
          <p:cNvPr id="5" name="Rounded Rectangle 46">
            <a:extLst>
              <a:ext uri="{FF2B5EF4-FFF2-40B4-BE49-F238E27FC236}">
                <a16:creationId xmlns:a16="http://schemas.microsoft.com/office/drawing/2014/main" id="{375DFCAD-E44E-4559-BD8B-E33351E123A3}"/>
              </a:ext>
            </a:extLst>
          </p:cNvPr>
          <p:cNvSpPr/>
          <p:nvPr/>
        </p:nvSpPr>
        <p:spPr>
          <a:xfrm>
            <a:off x="9884565" y="249870"/>
            <a:ext cx="202535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FC7B6994-BF5A-48D2-9B02-6E1C2FABDEB6}"/>
              </a:ext>
            </a:extLst>
          </p:cNvPr>
          <p:cNvSpPr/>
          <p:nvPr/>
        </p:nvSpPr>
        <p:spPr>
          <a:xfrm>
            <a:off x="481197" y="2351192"/>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41BDC04E-EC79-4449-ACF4-0A8371FF3B25}"/>
              </a:ext>
            </a:extLst>
          </p:cNvPr>
          <p:cNvSpPr/>
          <p:nvPr/>
        </p:nvSpPr>
        <p:spPr>
          <a:xfrm>
            <a:off x="481197" y="1122618"/>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740243F5-83FE-4AAD-BCD7-97A593647351}"/>
              </a:ext>
            </a:extLst>
          </p:cNvPr>
          <p:cNvSpPr/>
          <p:nvPr/>
        </p:nvSpPr>
        <p:spPr>
          <a:xfrm>
            <a:off x="2954234" y="1122618"/>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EA8AA688-DD03-46D0-961F-BA884B108275}"/>
              </a:ext>
            </a:extLst>
          </p:cNvPr>
          <p:cNvSpPr/>
          <p:nvPr/>
        </p:nvSpPr>
        <p:spPr>
          <a:xfrm>
            <a:off x="2954234" y="3595656"/>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DF8E6289-0A91-47DD-B4F4-C4B254AA6094}"/>
              </a:ext>
            </a:extLst>
          </p:cNvPr>
          <p:cNvSpPr/>
          <p:nvPr/>
        </p:nvSpPr>
        <p:spPr>
          <a:xfrm>
            <a:off x="4190750" y="1122618"/>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B28DAAB5-28D2-4F81-8693-297C1B3D6E3B}"/>
              </a:ext>
            </a:extLst>
          </p:cNvPr>
          <p:cNvSpPr/>
          <p:nvPr/>
        </p:nvSpPr>
        <p:spPr>
          <a:xfrm>
            <a:off x="5427265" y="1122618"/>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8843132-4664-4B3A-AB1D-EDE0B3B26406}"/>
              </a:ext>
            </a:extLst>
          </p:cNvPr>
          <p:cNvSpPr/>
          <p:nvPr/>
        </p:nvSpPr>
        <p:spPr>
          <a:xfrm>
            <a:off x="5427265" y="2351192"/>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83A5C48C-7EFA-4DA8-AAE4-4266C37895E7}"/>
              </a:ext>
            </a:extLst>
          </p:cNvPr>
          <p:cNvSpPr/>
          <p:nvPr/>
        </p:nvSpPr>
        <p:spPr>
          <a:xfrm>
            <a:off x="5427265" y="3595656"/>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356D4A2C-5EF6-4F3F-88C6-03C0884AF8F1}"/>
              </a:ext>
            </a:extLst>
          </p:cNvPr>
          <p:cNvSpPr/>
          <p:nvPr/>
        </p:nvSpPr>
        <p:spPr>
          <a:xfrm>
            <a:off x="7900293" y="2351192"/>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E3C882E3-7899-4FB2-81AE-C0133335AC73}"/>
              </a:ext>
            </a:extLst>
          </p:cNvPr>
          <p:cNvSpPr/>
          <p:nvPr/>
        </p:nvSpPr>
        <p:spPr>
          <a:xfrm>
            <a:off x="7900293" y="1122618"/>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ctangle 57">
            <a:extLst>
              <a:ext uri="{FF2B5EF4-FFF2-40B4-BE49-F238E27FC236}">
                <a16:creationId xmlns:a16="http://schemas.microsoft.com/office/drawing/2014/main" id="{45F86418-849B-4613-A326-002EB58C2418}"/>
              </a:ext>
            </a:extLst>
          </p:cNvPr>
          <p:cNvSpPr/>
          <p:nvPr/>
        </p:nvSpPr>
        <p:spPr>
          <a:xfrm>
            <a:off x="9136801" y="1122618"/>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7B6C8D84-DC0F-4F15-AB50-26BDDC42408D}"/>
              </a:ext>
            </a:extLst>
          </p:cNvPr>
          <p:cNvSpPr/>
          <p:nvPr/>
        </p:nvSpPr>
        <p:spPr>
          <a:xfrm>
            <a:off x="7900293" y="3595656"/>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extLst>
              <a:ext uri="{FF2B5EF4-FFF2-40B4-BE49-F238E27FC236}">
                <a16:creationId xmlns:a16="http://schemas.microsoft.com/office/drawing/2014/main" id="{E9610E64-3B17-482D-B4CE-BC976BC70D60}"/>
              </a:ext>
            </a:extLst>
          </p:cNvPr>
          <p:cNvSpPr/>
          <p:nvPr/>
        </p:nvSpPr>
        <p:spPr>
          <a:xfrm>
            <a:off x="5427265" y="4840120"/>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a:extLst>
              <a:ext uri="{FF2B5EF4-FFF2-40B4-BE49-F238E27FC236}">
                <a16:creationId xmlns:a16="http://schemas.microsoft.com/office/drawing/2014/main" id="{FD79304F-9DD6-41C1-A0C9-746928FF5241}"/>
              </a:ext>
            </a:extLst>
          </p:cNvPr>
          <p:cNvSpPr/>
          <p:nvPr/>
        </p:nvSpPr>
        <p:spPr>
          <a:xfrm>
            <a:off x="6663783" y="4840120"/>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8CD391B0-C9CE-4402-9F2B-12AE4DAFE93B}"/>
              </a:ext>
            </a:extLst>
          </p:cNvPr>
          <p:cNvSpPr/>
          <p:nvPr/>
        </p:nvSpPr>
        <p:spPr>
          <a:xfrm>
            <a:off x="7900293" y="4840120"/>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ectangle 62">
            <a:extLst>
              <a:ext uri="{FF2B5EF4-FFF2-40B4-BE49-F238E27FC236}">
                <a16:creationId xmlns:a16="http://schemas.microsoft.com/office/drawing/2014/main" id="{C495881A-4F19-469A-A750-46ABCA0BFEF6}"/>
              </a:ext>
            </a:extLst>
          </p:cNvPr>
          <p:cNvSpPr/>
          <p:nvPr/>
        </p:nvSpPr>
        <p:spPr>
          <a:xfrm>
            <a:off x="2954234" y="4840120"/>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a:extLst>
              <a:ext uri="{FF2B5EF4-FFF2-40B4-BE49-F238E27FC236}">
                <a16:creationId xmlns:a16="http://schemas.microsoft.com/office/drawing/2014/main" id="{D5D680D8-0357-41D7-806D-483301E7DE98}"/>
              </a:ext>
            </a:extLst>
          </p:cNvPr>
          <p:cNvSpPr/>
          <p:nvPr/>
        </p:nvSpPr>
        <p:spPr>
          <a:xfrm>
            <a:off x="1717716" y="4840120"/>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2C68B314-AFB1-4226-9ABA-D5E233623A1E}"/>
              </a:ext>
            </a:extLst>
          </p:cNvPr>
          <p:cNvSpPr/>
          <p:nvPr/>
        </p:nvSpPr>
        <p:spPr>
          <a:xfrm>
            <a:off x="481197" y="4840120"/>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ectangle 65">
            <a:extLst>
              <a:ext uri="{FF2B5EF4-FFF2-40B4-BE49-F238E27FC236}">
                <a16:creationId xmlns:a16="http://schemas.microsoft.com/office/drawing/2014/main" id="{51F347CB-C6B9-4DF9-B45F-9129DD4F10B4}"/>
              </a:ext>
            </a:extLst>
          </p:cNvPr>
          <p:cNvSpPr/>
          <p:nvPr/>
        </p:nvSpPr>
        <p:spPr>
          <a:xfrm>
            <a:off x="481197" y="3595656"/>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descr="Icon&#10;&#10;Description automatically generated with low confidence">
            <a:hlinkClick r:id="" action="ppaction://noaction">
              <a:snd r:embed="rId6" name="beignet.wav"/>
            </a:hlinkClick>
            <a:extLst>
              <a:ext uri="{FF2B5EF4-FFF2-40B4-BE49-F238E27FC236}">
                <a16:creationId xmlns:a16="http://schemas.microsoft.com/office/drawing/2014/main" id="{E78720A9-C83B-44DD-8F5B-0AF120CAAA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824" y="1189177"/>
            <a:ext cx="1319141" cy="1014089"/>
          </a:xfrm>
          <a:prstGeom prst="rect">
            <a:avLst/>
          </a:prstGeom>
        </p:spPr>
      </p:pic>
      <p:sp>
        <p:nvSpPr>
          <p:cNvPr id="72" name="Rectangle 71">
            <a:extLst>
              <a:ext uri="{FF2B5EF4-FFF2-40B4-BE49-F238E27FC236}">
                <a16:creationId xmlns:a16="http://schemas.microsoft.com/office/drawing/2014/main" id="{9627CA7D-867F-46B2-B782-11F5BA48AC1B}"/>
              </a:ext>
            </a:extLst>
          </p:cNvPr>
          <p:cNvSpPr/>
          <p:nvPr/>
        </p:nvSpPr>
        <p:spPr>
          <a:xfrm>
            <a:off x="10373308" y="1122618"/>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72">
            <a:extLst>
              <a:ext uri="{FF2B5EF4-FFF2-40B4-BE49-F238E27FC236}">
                <a16:creationId xmlns:a16="http://schemas.microsoft.com/office/drawing/2014/main" id="{627D3C25-C713-413C-8BDD-A031F6920819}"/>
              </a:ext>
            </a:extLst>
          </p:cNvPr>
          <p:cNvSpPr/>
          <p:nvPr/>
        </p:nvSpPr>
        <p:spPr>
          <a:xfrm>
            <a:off x="10373308" y="2351192"/>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73">
            <a:extLst>
              <a:ext uri="{FF2B5EF4-FFF2-40B4-BE49-F238E27FC236}">
                <a16:creationId xmlns:a16="http://schemas.microsoft.com/office/drawing/2014/main" id="{80124260-C645-497C-94A1-DF0ADAADAD74}"/>
              </a:ext>
            </a:extLst>
          </p:cNvPr>
          <p:cNvSpPr/>
          <p:nvPr/>
        </p:nvSpPr>
        <p:spPr>
          <a:xfrm>
            <a:off x="10373308" y="3595656"/>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8924A091-F7B4-4581-BDB1-0DDFB25F133A}"/>
              </a:ext>
            </a:extLst>
          </p:cNvPr>
          <p:cNvSpPr/>
          <p:nvPr/>
        </p:nvSpPr>
        <p:spPr>
          <a:xfrm>
            <a:off x="10373308" y="4840120"/>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Callout: Down Arrow 70">
            <a:extLst>
              <a:ext uri="{FF2B5EF4-FFF2-40B4-BE49-F238E27FC236}">
                <a16:creationId xmlns:a16="http://schemas.microsoft.com/office/drawing/2014/main" id="{96564A8C-D20A-4EF1-AF18-D83D4263129C}"/>
              </a:ext>
            </a:extLst>
          </p:cNvPr>
          <p:cNvSpPr/>
          <p:nvPr/>
        </p:nvSpPr>
        <p:spPr>
          <a:xfrm>
            <a:off x="472188" y="1122250"/>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bei</a:t>
            </a:r>
            <a:r>
              <a:rPr lang="fr-FR" sz="2000" b="1" dirty="0">
                <a:solidFill>
                  <a:srgbClr val="E87D1E"/>
                </a:solidFill>
              </a:rPr>
              <a:t>gn</a:t>
            </a:r>
            <a:r>
              <a:rPr lang="fr-FR" sz="2000" dirty="0">
                <a:solidFill>
                  <a:srgbClr val="104F75"/>
                </a:solidFill>
              </a:rPr>
              <a:t>et</a:t>
            </a:r>
          </a:p>
          <a:p>
            <a:pPr algn="ctr"/>
            <a:r>
              <a:rPr lang="en-GB" sz="1400" b="1" dirty="0">
                <a:solidFill>
                  <a:srgbClr val="E87D1E"/>
                </a:solidFill>
              </a:rPr>
              <a:t>[gn]</a:t>
            </a:r>
          </a:p>
          <a:p>
            <a:pPr algn="ctr"/>
            <a:r>
              <a:rPr lang="en-GB" sz="1400" dirty="0">
                <a:solidFill>
                  <a:srgbClr val="104F75"/>
                </a:solidFill>
              </a:rPr>
              <a:t>[donut]</a:t>
            </a:r>
            <a:endParaRPr lang="en-GB" sz="1600" dirty="0">
              <a:solidFill>
                <a:srgbClr val="104F75"/>
              </a:solidFill>
            </a:endParaRPr>
          </a:p>
        </p:txBody>
      </p:sp>
      <p:pic>
        <p:nvPicPr>
          <p:cNvPr id="77" name="Picture 76" descr="A picture containing text&#10;&#10;Description automatically generated">
            <a:hlinkClick r:id="" action="ppaction://noaction">
              <a:snd r:embed="rId8" name="justice.wav"/>
            </a:hlinkClick>
            <a:extLst>
              <a:ext uri="{FF2B5EF4-FFF2-40B4-BE49-F238E27FC236}">
                <a16:creationId xmlns:a16="http://schemas.microsoft.com/office/drawing/2014/main" id="{CCBF1DEA-20D7-42F0-972A-F1CB093065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5123" y="3680960"/>
            <a:ext cx="1728601" cy="1115488"/>
          </a:xfrm>
          <a:prstGeom prst="rect">
            <a:avLst/>
          </a:prstGeom>
        </p:spPr>
      </p:pic>
      <p:pic>
        <p:nvPicPr>
          <p:cNvPr id="80" name="Picture 79" descr="Icon&#10;&#10;Description automatically generated">
            <a:hlinkClick r:id="" action="ppaction://noaction">
              <a:snd r:embed="rId10" name="gomme.wav"/>
            </a:hlinkClick>
            <a:extLst>
              <a:ext uri="{FF2B5EF4-FFF2-40B4-BE49-F238E27FC236}">
                <a16:creationId xmlns:a16="http://schemas.microsoft.com/office/drawing/2014/main" id="{B8488D3D-236A-4BED-9F65-EE02A6A46E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27932" y="2403021"/>
            <a:ext cx="1389756" cy="1174778"/>
          </a:xfrm>
          <a:prstGeom prst="rect">
            <a:avLst/>
          </a:prstGeom>
        </p:spPr>
      </p:pic>
      <p:pic>
        <p:nvPicPr>
          <p:cNvPr id="82" name="Picture 81" descr="A picture containing lamp&#10;&#10;Description automatically generated">
            <a:hlinkClick r:id="" action="ppaction://noaction">
              <a:snd r:embed="rId12" name="champignon.wav"/>
            </a:hlinkClick>
            <a:extLst>
              <a:ext uri="{FF2B5EF4-FFF2-40B4-BE49-F238E27FC236}">
                <a16:creationId xmlns:a16="http://schemas.microsoft.com/office/drawing/2014/main" id="{1A27B503-5AEC-452D-892C-A226A44DF8D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833" r="10537" b="28097"/>
          <a:stretch/>
        </p:blipFill>
        <p:spPr>
          <a:xfrm>
            <a:off x="5427249" y="1010096"/>
            <a:ext cx="1798134" cy="1521049"/>
          </a:xfrm>
          <a:prstGeom prst="rect">
            <a:avLst/>
          </a:prstGeom>
        </p:spPr>
      </p:pic>
      <p:pic>
        <p:nvPicPr>
          <p:cNvPr id="84" name="Picture 83" descr="A picture containing text, silhouette&#10;&#10;Description automatically generated">
            <a:hlinkClick r:id="" action="ppaction://noaction">
              <a:snd r:embed="rId14" name="genou.wav"/>
            </a:hlinkClick>
            <a:extLst>
              <a:ext uri="{FF2B5EF4-FFF2-40B4-BE49-F238E27FC236}">
                <a16:creationId xmlns:a16="http://schemas.microsoft.com/office/drawing/2014/main" id="{59607239-9CD7-4C78-8D2B-DD01C31CD1B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35475" y="1189178"/>
            <a:ext cx="1314560" cy="1499166"/>
          </a:xfrm>
          <a:prstGeom prst="rect">
            <a:avLst/>
          </a:prstGeom>
        </p:spPr>
      </p:pic>
      <p:pic>
        <p:nvPicPr>
          <p:cNvPr id="86" name="Picture 85" descr="A picture containing icon&#10;&#10;Description automatically generated">
            <a:hlinkClick r:id="" action="ppaction://noaction">
              <a:snd r:embed="rId16" name="singe.wav"/>
            </a:hlinkClick>
            <a:extLst>
              <a:ext uri="{FF2B5EF4-FFF2-40B4-BE49-F238E27FC236}">
                <a16:creationId xmlns:a16="http://schemas.microsoft.com/office/drawing/2014/main" id="{BD6945DF-A100-4D73-A469-5DBE1716701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72264" y="1032682"/>
            <a:ext cx="1142073" cy="1259133"/>
          </a:xfrm>
          <a:prstGeom prst="rect">
            <a:avLst/>
          </a:prstGeom>
        </p:spPr>
      </p:pic>
      <p:pic>
        <p:nvPicPr>
          <p:cNvPr id="92" name="Picture 91" descr="A close-up of a planet&#10;&#10;Description automatically generated with medium confidence">
            <a:hlinkClick r:id="" action="ppaction://noaction">
              <a:snd r:embed="rId18" name="oignon.wav"/>
            </a:hlinkClick>
            <a:extLst>
              <a:ext uri="{FF2B5EF4-FFF2-40B4-BE49-F238E27FC236}">
                <a16:creationId xmlns:a16="http://schemas.microsoft.com/office/drawing/2014/main" id="{DAE7D4FC-B10F-4D87-9FF3-3BF9DE3B15D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41612" y="4884675"/>
            <a:ext cx="1236519" cy="1332276"/>
          </a:xfrm>
          <a:prstGeom prst="rect">
            <a:avLst/>
          </a:prstGeom>
        </p:spPr>
      </p:pic>
      <p:pic>
        <p:nvPicPr>
          <p:cNvPr id="94" name="Picture 93" descr="Logo&#10;&#10;Description automatically generated">
            <a:hlinkClick r:id="" action="ppaction://noaction">
              <a:snd r:embed="rId20" name="guepe.wav"/>
            </a:hlinkClick>
            <a:extLst>
              <a:ext uri="{FF2B5EF4-FFF2-40B4-BE49-F238E27FC236}">
                <a16:creationId xmlns:a16="http://schemas.microsoft.com/office/drawing/2014/main" id="{F0A6D1A5-850F-4A22-AD6F-ECE18D4816B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65580" y="4873731"/>
            <a:ext cx="1126484" cy="1230289"/>
          </a:xfrm>
          <a:prstGeom prst="rect">
            <a:avLst/>
          </a:prstGeom>
        </p:spPr>
      </p:pic>
      <p:pic>
        <p:nvPicPr>
          <p:cNvPr id="96" name="Picture 95" descr="A picture containing text&#10;&#10;Description automatically generated">
            <a:hlinkClick r:id="" action="ppaction://noaction">
              <a:snd r:embed="rId22" name="girafe.wav"/>
            </a:hlinkClick>
            <a:extLst>
              <a:ext uri="{FF2B5EF4-FFF2-40B4-BE49-F238E27FC236}">
                <a16:creationId xmlns:a16="http://schemas.microsoft.com/office/drawing/2014/main" id="{1AA58A93-BFC0-4DBF-825C-0888162811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4533" y="4848234"/>
            <a:ext cx="1211012" cy="1476281"/>
          </a:xfrm>
          <a:prstGeom prst="rect">
            <a:avLst/>
          </a:prstGeom>
        </p:spPr>
      </p:pic>
      <p:pic>
        <p:nvPicPr>
          <p:cNvPr id="98" name="Picture 97" descr="Icon&#10;&#10;Description automatically generated">
            <a:hlinkClick r:id="" action="ppaction://noaction">
              <a:snd r:embed="rId24" name="magique.wav"/>
            </a:hlinkClick>
            <a:extLst>
              <a:ext uri="{FF2B5EF4-FFF2-40B4-BE49-F238E27FC236}">
                <a16:creationId xmlns:a16="http://schemas.microsoft.com/office/drawing/2014/main" id="{A0E3509E-A6B6-40E6-9B32-D740DD13608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1951" y="3393057"/>
            <a:ext cx="1418573" cy="1419682"/>
          </a:xfrm>
          <a:prstGeom prst="rect">
            <a:avLst/>
          </a:prstGeom>
        </p:spPr>
      </p:pic>
      <p:pic>
        <p:nvPicPr>
          <p:cNvPr id="100" name="Picture 99" descr="A picture containing dessert&#10;&#10;Description automatically generated">
            <a:hlinkClick r:id="" action="ppaction://noaction">
              <a:snd r:embed="rId26" name="gateau.wav"/>
            </a:hlinkClick>
            <a:extLst>
              <a:ext uri="{FF2B5EF4-FFF2-40B4-BE49-F238E27FC236}">
                <a16:creationId xmlns:a16="http://schemas.microsoft.com/office/drawing/2014/main" id="{757F2C1C-DB1C-46EB-820A-FC5E89DA32F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59936" y="2435548"/>
            <a:ext cx="1140119" cy="1102298"/>
          </a:xfrm>
          <a:prstGeom prst="rect">
            <a:avLst/>
          </a:prstGeom>
        </p:spPr>
      </p:pic>
      <p:pic>
        <p:nvPicPr>
          <p:cNvPr id="102" name="Picture 101" descr="Logo&#10;&#10;Description automatically generated with low confidence">
            <a:hlinkClick r:id="" action="ppaction://noaction">
              <a:snd r:embed="rId28" name="joue.wav"/>
            </a:hlinkClick>
            <a:extLst>
              <a:ext uri="{FF2B5EF4-FFF2-40B4-BE49-F238E27FC236}">
                <a16:creationId xmlns:a16="http://schemas.microsoft.com/office/drawing/2014/main" id="{6F39240D-7BCA-4F95-AA0D-EEA9787EAE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99190" y="2466060"/>
            <a:ext cx="1038724" cy="1049382"/>
          </a:xfrm>
          <a:prstGeom prst="rect">
            <a:avLst/>
          </a:prstGeom>
        </p:spPr>
      </p:pic>
      <p:pic>
        <p:nvPicPr>
          <p:cNvPr id="104" name="Picture 103" descr="A picture containing text, plant, maple&#10;&#10;Description automatically generated">
            <a:hlinkClick r:id="" action="ppaction://noaction">
              <a:snd r:embed="rId30" name="vigne.wav"/>
            </a:hlinkClick>
            <a:extLst>
              <a:ext uri="{FF2B5EF4-FFF2-40B4-BE49-F238E27FC236}">
                <a16:creationId xmlns:a16="http://schemas.microsoft.com/office/drawing/2014/main" id="{B4D6F41C-F1EE-4EB9-90AB-B4909B201375}"/>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390049" y="3568481"/>
            <a:ext cx="1717680" cy="1493691"/>
          </a:xfrm>
          <a:prstGeom prst="rect">
            <a:avLst/>
          </a:prstGeom>
        </p:spPr>
      </p:pic>
      <p:pic>
        <p:nvPicPr>
          <p:cNvPr id="106" name="Picture 105" descr="Icon&#10;&#10;Description automatically generated">
            <a:hlinkClick r:id="" action="ppaction://noaction">
              <a:snd r:embed="rId32" name="chataigne.wav"/>
            </a:hlinkClick>
            <a:extLst>
              <a:ext uri="{FF2B5EF4-FFF2-40B4-BE49-F238E27FC236}">
                <a16:creationId xmlns:a16="http://schemas.microsoft.com/office/drawing/2014/main" id="{33796366-BAAF-4CC8-837C-1C225CA7BCB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930546" y="4916670"/>
            <a:ext cx="1408504" cy="1144409"/>
          </a:xfrm>
          <a:prstGeom prst="rect">
            <a:avLst/>
          </a:prstGeom>
        </p:spPr>
      </p:pic>
      <p:pic>
        <p:nvPicPr>
          <p:cNvPr id="110" name="Picture 109" descr="A living room with a fireplace&#10;&#10;Description automatically generated with medium confidence">
            <a:hlinkClick r:id="" action="ppaction://noaction">
              <a:snd r:embed="rId34" name="sejour.wav"/>
            </a:hlinkClick>
            <a:extLst>
              <a:ext uri="{FF2B5EF4-FFF2-40B4-BE49-F238E27FC236}">
                <a16:creationId xmlns:a16="http://schemas.microsoft.com/office/drawing/2014/main" id="{323957C9-B510-48D6-A7E3-76CD7507644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538534" y="4939852"/>
            <a:ext cx="1048182" cy="1048182"/>
          </a:xfrm>
          <a:prstGeom prst="rect">
            <a:avLst/>
          </a:prstGeom>
        </p:spPr>
      </p:pic>
      <p:pic>
        <p:nvPicPr>
          <p:cNvPr id="112" name="Picture 111" descr="A picture containing text&#10;&#10;Description automatically generated">
            <a:hlinkClick r:id="" action="ppaction://noaction">
              <a:snd r:embed="rId36" name="gouter.wav"/>
            </a:hlinkClick>
            <a:extLst>
              <a:ext uri="{FF2B5EF4-FFF2-40B4-BE49-F238E27FC236}">
                <a16:creationId xmlns:a16="http://schemas.microsoft.com/office/drawing/2014/main" id="{28BA85FC-2D33-4D65-B4D4-FE799F33A72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639691" y="5104420"/>
            <a:ext cx="1230358" cy="935264"/>
          </a:xfrm>
          <a:prstGeom prst="rect">
            <a:avLst/>
          </a:prstGeom>
        </p:spPr>
      </p:pic>
      <p:sp>
        <p:nvSpPr>
          <p:cNvPr id="113" name="Arrow: Right 112">
            <a:extLst>
              <a:ext uri="{FF2B5EF4-FFF2-40B4-BE49-F238E27FC236}">
                <a16:creationId xmlns:a16="http://schemas.microsoft.com/office/drawing/2014/main" id="{AD809129-DC96-4C6D-B788-07BF0F926814}"/>
              </a:ext>
            </a:extLst>
          </p:cNvPr>
          <p:cNvSpPr/>
          <p:nvPr/>
        </p:nvSpPr>
        <p:spPr>
          <a:xfrm>
            <a:off x="7791923" y="2853548"/>
            <a:ext cx="399577"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Arrow: Right 115">
            <a:extLst>
              <a:ext uri="{FF2B5EF4-FFF2-40B4-BE49-F238E27FC236}">
                <a16:creationId xmlns:a16="http://schemas.microsoft.com/office/drawing/2014/main" id="{1EBE627C-0691-4DA9-9678-5511542E6132}"/>
              </a:ext>
            </a:extLst>
          </p:cNvPr>
          <p:cNvSpPr/>
          <p:nvPr/>
        </p:nvSpPr>
        <p:spPr>
          <a:xfrm>
            <a:off x="4293178" y="1366030"/>
            <a:ext cx="399577"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8" name="Picture 117">
            <a:hlinkClick r:id="" action="ppaction://noaction">
              <a:snd r:embed="rId38" name="manege.wav"/>
            </a:hlinkClick>
            <a:extLst>
              <a:ext uri="{FF2B5EF4-FFF2-40B4-BE49-F238E27FC236}">
                <a16:creationId xmlns:a16="http://schemas.microsoft.com/office/drawing/2014/main" id="{03673568-2A99-4BAF-AD27-E36081A7E3A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t="41342" r="50000"/>
          <a:stretch/>
        </p:blipFill>
        <p:spPr>
          <a:xfrm>
            <a:off x="10427978" y="766762"/>
            <a:ext cx="1391197" cy="1632085"/>
          </a:xfrm>
          <a:prstGeom prst="rect">
            <a:avLst/>
          </a:prstGeom>
        </p:spPr>
      </p:pic>
      <p:pic>
        <p:nvPicPr>
          <p:cNvPr id="120" name="Picture 119" descr="A picture containing vector graphics&#10;&#10;Description automatically generated">
            <a:hlinkClick r:id="" action="ppaction://noaction">
              <a:snd r:embed="rId40" name="legumes.wav"/>
            </a:hlinkClick>
            <a:extLst>
              <a:ext uri="{FF2B5EF4-FFF2-40B4-BE49-F238E27FC236}">
                <a16:creationId xmlns:a16="http://schemas.microsoft.com/office/drawing/2014/main" id="{47D4AC94-D108-456B-B1CC-8118CEB177C8}"/>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145821" y="1142457"/>
            <a:ext cx="1197844" cy="1236518"/>
          </a:xfrm>
          <a:prstGeom prst="rect">
            <a:avLst/>
          </a:prstGeom>
        </p:spPr>
      </p:pic>
      <p:pic>
        <p:nvPicPr>
          <p:cNvPr id="122" name="Picture 121" descr="A picture containing shape&#10;&#10;Description automatically generated">
            <a:hlinkClick r:id="" action="ppaction://noaction">
              <a:snd r:embed="rId42" name="poignet.wav"/>
            </a:hlinkClick>
            <a:extLst>
              <a:ext uri="{FF2B5EF4-FFF2-40B4-BE49-F238E27FC236}">
                <a16:creationId xmlns:a16="http://schemas.microsoft.com/office/drawing/2014/main" id="{62452B1C-08A6-4032-9D26-1C6D00F19F3A}"/>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900280" y="851463"/>
            <a:ext cx="790956" cy="1491784"/>
          </a:xfrm>
          <a:prstGeom prst="rect">
            <a:avLst/>
          </a:prstGeom>
        </p:spPr>
      </p:pic>
      <p:sp>
        <p:nvSpPr>
          <p:cNvPr id="125" name="Arrow: Right 124">
            <a:extLst>
              <a:ext uri="{FF2B5EF4-FFF2-40B4-BE49-F238E27FC236}">
                <a16:creationId xmlns:a16="http://schemas.microsoft.com/office/drawing/2014/main" id="{8E66869D-3CE6-45A6-9C6B-F6DAE746D103}"/>
              </a:ext>
            </a:extLst>
          </p:cNvPr>
          <p:cNvSpPr/>
          <p:nvPr/>
        </p:nvSpPr>
        <p:spPr>
          <a:xfrm flipH="1">
            <a:off x="8323269" y="1789900"/>
            <a:ext cx="399576"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7" name="Picture 126" descr="Icon&#10;&#10;Description automatically generated">
            <a:hlinkClick r:id="" action="ppaction://noaction">
              <a:snd r:embed="rId44" name="gare.wav"/>
            </a:hlinkClick>
            <a:extLst>
              <a:ext uri="{FF2B5EF4-FFF2-40B4-BE49-F238E27FC236}">
                <a16:creationId xmlns:a16="http://schemas.microsoft.com/office/drawing/2014/main" id="{7A8771E4-8765-4BB6-B9B4-CCED0AACE2B1}"/>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0478543" y="3719558"/>
            <a:ext cx="1013796" cy="1013796"/>
          </a:xfrm>
          <a:prstGeom prst="rect">
            <a:avLst/>
          </a:prstGeom>
        </p:spPr>
      </p:pic>
      <p:sp>
        <p:nvSpPr>
          <p:cNvPr id="133" name="Callout: Down Arrow 132">
            <a:extLst>
              <a:ext uri="{FF2B5EF4-FFF2-40B4-BE49-F238E27FC236}">
                <a16:creationId xmlns:a16="http://schemas.microsoft.com/office/drawing/2014/main" id="{F6013422-4EC4-4ECF-A8E8-0C1B1DA50DBF}"/>
              </a:ext>
            </a:extLst>
          </p:cNvPr>
          <p:cNvSpPr/>
          <p:nvPr/>
        </p:nvSpPr>
        <p:spPr>
          <a:xfrm>
            <a:off x="481197" y="2368290"/>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g</a:t>
            </a:r>
            <a:r>
              <a:rPr lang="fr-FR" sz="2000" dirty="0">
                <a:solidFill>
                  <a:srgbClr val="104F75"/>
                </a:solidFill>
              </a:rPr>
              <a:t>âteau</a:t>
            </a:r>
          </a:p>
          <a:p>
            <a:pPr algn="ctr"/>
            <a:r>
              <a:rPr lang="en-GB" sz="1400" b="1" dirty="0">
                <a:solidFill>
                  <a:srgbClr val="E87D1E"/>
                </a:solidFill>
              </a:rPr>
              <a:t>[hard g]</a:t>
            </a:r>
          </a:p>
          <a:p>
            <a:pPr algn="ctr"/>
            <a:r>
              <a:rPr lang="en-GB" sz="1400" dirty="0">
                <a:solidFill>
                  <a:srgbClr val="104F75"/>
                </a:solidFill>
              </a:rPr>
              <a:t>[cake]</a:t>
            </a:r>
          </a:p>
        </p:txBody>
      </p:sp>
      <p:sp>
        <p:nvSpPr>
          <p:cNvPr id="134" name="Callout: Down Arrow 133">
            <a:extLst>
              <a:ext uri="{FF2B5EF4-FFF2-40B4-BE49-F238E27FC236}">
                <a16:creationId xmlns:a16="http://schemas.microsoft.com/office/drawing/2014/main" id="{E07890C1-8C02-47E9-A5C3-27998E8AB4CC}"/>
              </a:ext>
            </a:extLst>
          </p:cNvPr>
          <p:cNvSpPr/>
          <p:nvPr/>
        </p:nvSpPr>
        <p:spPr>
          <a:xfrm>
            <a:off x="481198" y="3595656"/>
            <a:ext cx="1236518" cy="1321014"/>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04F75"/>
                </a:solidFill>
              </a:rPr>
              <a:t>ma</a:t>
            </a:r>
            <a:r>
              <a:rPr lang="fr-FR" b="1" dirty="0">
                <a:solidFill>
                  <a:srgbClr val="E87D1E"/>
                </a:solidFill>
              </a:rPr>
              <a:t>g</a:t>
            </a:r>
            <a:r>
              <a:rPr lang="fr-FR" dirty="0">
                <a:solidFill>
                  <a:srgbClr val="104F75"/>
                </a:solidFill>
              </a:rPr>
              <a:t>ique</a:t>
            </a:r>
          </a:p>
          <a:p>
            <a:pPr algn="ctr"/>
            <a:r>
              <a:rPr lang="en-GB" sz="1400" b="1" dirty="0">
                <a:solidFill>
                  <a:srgbClr val="E87D1E"/>
                </a:solidFill>
              </a:rPr>
              <a:t>[j/soft g]</a:t>
            </a:r>
          </a:p>
          <a:p>
            <a:pPr algn="ctr"/>
            <a:r>
              <a:rPr lang="en-GB" sz="1400" dirty="0">
                <a:solidFill>
                  <a:srgbClr val="104F75"/>
                </a:solidFill>
              </a:rPr>
              <a:t>[magic]</a:t>
            </a:r>
          </a:p>
        </p:txBody>
      </p:sp>
      <p:sp>
        <p:nvSpPr>
          <p:cNvPr id="1027" name="Callout: Right Arrow 1026">
            <a:extLst>
              <a:ext uri="{FF2B5EF4-FFF2-40B4-BE49-F238E27FC236}">
                <a16:creationId xmlns:a16="http://schemas.microsoft.com/office/drawing/2014/main" id="{F445483E-1116-44AC-AE47-01AF211C86A9}"/>
              </a:ext>
            </a:extLst>
          </p:cNvPr>
          <p:cNvSpPr/>
          <p:nvPr/>
        </p:nvSpPr>
        <p:spPr>
          <a:xfrm>
            <a:off x="472187" y="4836743"/>
            <a:ext cx="1564227" cy="1236519"/>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g</a:t>
            </a:r>
            <a:r>
              <a:rPr lang="fr-FR" sz="2000" dirty="0">
                <a:solidFill>
                  <a:srgbClr val="104F75"/>
                </a:solidFill>
              </a:rPr>
              <a:t>irafe</a:t>
            </a:r>
          </a:p>
          <a:p>
            <a:pPr algn="ctr"/>
            <a:r>
              <a:rPr lang="en-GB" sz="1400" b="1" dirty="0">
                <a:solidFill>
                  <a:srgbClr val="E87D1E"/>
                </a:solidFill>
              </a:rPr>
              <a:t>[j/soft g]</a:t>
            </a:r>
          </a:p>
          <a:p>
            <a:pPr algn="ctr"/>
            <a:r>
              <a:rPr lang="en-GB" sz="1400" dirty="0">
                <a:solidFill>
                  <a:srgbClr val="104F75"/>
                </a:solidFill>
              </a:rPr>
              <a:t>[giraffe]</a:t>
            </a:r>
          </a:p>
        </p:txBody>
      </p:sp>
      <p:sp>
        <p:nvSpPr>
          <p:cNvPr id="139" name="Callout: Right Arrow 138">
            <a:extLst>
              <a:ext uri="{FF2B5EF4-FFF2-40B4-BE49-F238E27FC236}">
                <a16:creationId xmlns:a16="http://schemas.microsoft.com/office/drawing/2014/main" id="{D36B85CC-69D2-45BA-A364-2F62BDECC860}"/>
              </a:ext>
            </a:extLst>
          </p:cNvPr>
          <p:cNvSpPr/>
          <p:nvPr/>
        </p:nvSpPr>
        <p:spPr>
          <a:xfrm>
            <a:off x="1717893" y="4848234"/>
            <a:ext cx="1525957"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87D1E"/>
                </a:solidFill>
              </a:rPr>
              <a:t>g</a:t>
            </a:r>
            <a:r>
              <a:rPr lang="fr-FR" dirty="0">
                <a:solidFill>
                  <a:srgbClr val="104F75"/>
                </a:solidFill>
              </a:rPr>
              <a:t>uêpe</a:t>
            </a:r>
          </a:p>
          <a:p>
            <a:pPr algn="ctr"/>
            <a:r>
              <a:rPr lang="en-GB" sz="1400" b="1" dirty="0">
                <a:solidFill>
                  <a:srgbClr val="E87D1E"/>
                </a:solidFill>
              </a:rPr>
              <a:t>[hard g]</a:t>
            </a:r>
          </a:p>
          <a:p>
            <a:pPr algn="ctr"/>
            <a:r>
              <a:rPr lang="en-GB" sz="1400" dirty="0">
                <a:solidFill>
                  <a:srgbClr val="104F75"/>
                </a:solidFill>
              </a:rPr>
              <a:t>[wasp]</a:t>
            </a:r>
          </a:p>
        </p:txBody>
      </p:sp>
      <p:sp>
        <p:nvSpPr>
          <p:cNvPr id="1029" name="Callout: Up Arrow 1028">
            <a:extLst>
              <a:ext uri="{FF2B5EF4-FFF2-40B4-BE49-F238E27FC236}">
                <a16:creationId xmlns:a16="http://schemas.microsoft.com/office/drawing/2014/main" id="{D6E5ED49-CDC4-47B7-ADEA-7E9813929328}"/>
              </a:ext>
            </a:extLst>
          </p:cNvPr>
          <p:cNvSpPr/>
          <p:nvPr/>
        </p:nvSpPr>
        <p:spPr>
          <a:xfrm>
            <a:off x="2952375" y="4733354"/>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oi</a:t>
            </a:r>
            <a:r>
              <a:rPr lang="fr-FR" sz="2000" b="1" dirty="0">
                <a:solidFill>
                  <a:srgbClr val="E87D1E"/>
                </a:solidFill>
              </a:rPr>
              <a:t>gn</a:t>
            </a:r>
            <a:r>
              <a:rPr lang="fr-FR" sz="2000" dirty="0">
                <a:solidFill>
                  <a:srgbClr val="104F75"/>
                </a:solidFill>
              </a:rPr>
              <a:t>on</a:t>
            </a:r>
          </a:p>
          <a:p>
            <a:pPr algn="ctr"/>
            <a:r>
              <a:rPr lang="en-GB" sz="1400" b="1" dirty="0">
                <a:solidFill>
                  <a:srgbClr val="E87D1E"/>
                </a:solidFill>
              </a:rPr>
              <a:t>[gn]</a:t>
            </a:r>
          </a:p>
          <a:p>
            <a:pPr algn="ctr"/>
            <a:r>
              <a:rPr lang="en-GB" sz="1400" dirty="0">
                <a:solidFill>
                  <a:srgbClr val="104F75"/>
                </a:solidFill>
              </a:rPr>
              <a:t>[onion]</a:t>
            </a:r>
          </a:p>
        </p:txBody>
      </p:sp>
      <p:pic>
        <p:nvPicPr>
          <p:cNvPr id="1031" name="Picture 1030" descr="A picture containing vector graphics&#10;&#10;Description automatically generated">
            <a:hlinkClick r:id="" action="ppaction://noaction">
              <a:snd r:embed="rId46" name="chignon.wav"/>
            </a:hlinkClick>
            <a:extLst>
              <a:ext uri="{FF2B5EF4-FFF2-40B4-BE49-F238E27FC236}">
                <a16:creationId xmlns:a16="http://schemas.microsoft.com/office/drawing/2014/main" id="{9CAE48DC-474E-4F43-AB4A-777F4E7A9A69}"/>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087080" y="3655033"/>
            <a:ext cx="971114" cy="1165337"/>
          </a:xfrm>
          <a:prstGeom prst="rect">
            <a:avLst/>
          </a:prstGeom>
        </p:spPr>
      </p:pic>
      <p:sp>
        <p:nvSpPr>
          <p:cNvPr id="141" name="Callout: Up Arrow 140">
            <a:extLst>
              <a:ext uri="{FF2B5EF4-FFF2-40B4-BE49-F238E27FC236}">
                <a16:creationId xmlns:a16="http://schemas.microsoft.com/office/drawing/2014/main" id="{259E35DF-E06C-4FFA-A799-F776DF66283D}"/>
              </a:ext>
            </a:extLst>
          </p:cNvPr>
          <p:cNvSpPr/>
          <p:nvPr/>
        </p:nvSpPr>
        <p:spPr>
          <a:xfrm>
            <a:off x="2945726" y="3500212"/>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chi</a:t>
            </a:r>
            <a:r>
              <a:rPr lang="fr-FR" sz="2000" b="1" dirty="0">
                <a:solidFill>
                  <a:srgbClr val="E87D1E"/>
                </a:solidFill>
              </a:rPr>
              <a:t>gn</a:t>
            </a:r>
            <a:r>
              <a:rPr lang="fr-FR" sz="2000" dirty="0">
                <a:solidFill>
                  <a:srgbClr val="104F75"/>
                </a:solidFill>
              </a:rPr>
              <a:t>on</a:t>
            </a:r>
          </a:p>
          <a:p>
            <a:pPr algn="ctr"/>
            <a:r>
              <a:rPr lang="en-GB" sz="1400" b="1" dirty="0">
                <a:solidFill>
                  <a:srgbClr val="E87D1E"/>
                </a:solidFill>
              </a:rPr>
              <a:t>[gn]</a:t>
            </a:r>
          </a:p>
          <a:p>
            <a:pPr algn="ctr"/>
            <a:r>
              <a:rPr lang="en-GB" sz="1400" dirty="0">
                <a:solidFill>
                  <a:srgbClr val="104F75"/>
                </a:solidFill>
              </a:rPr>
              <a:t>[hair bun]</a:t>
            </a:r>
            <a:endParaRPr lang="en-GB" sz="1200" dirty="0">
              <a:solidFill>
                <a:srgbClr val="104F75"/>
              </a:solidFill>
            </a:endParaRPr>
          </a:p>
        </p:txBody>
      </p:sp>
      <p:sp>
        <p:nvSpPr>
          <p:cNvPr id="142" name="Callout: Up Arrow 141">
            <a:extLst>
              <a:ext uri="{FF2B5EF4-FFF2-40B4-BE49-F238E27FC236}">
                <a16:creationId xmlns:a16="http://schemas.microsoft.com/office/drawing/2014/main" id="{0B3BB825-9500-4444-8047-2CC5AD1B48BF}"/>
              </a:ext>
            </a:extLst>
          </p:cNvPr>
          <p:cNvSpPr/>
          <p:nvPr/>
        </p:nvSpPr>
        <p:spPr>
          <a:xfrm>
            <a:off x="2952375" y="2255748"/>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ba</a:t>
            </a:r>
            <a:r>
              <a:rPr lang="fr-FR" sz="2000" b="1" dirty="0">
                <a:solidFill>
                  <a:srgbClr val="E87D1E"/>
                </a:solidFill>
              </a:rPr>
              <a:t>g</a:t>
            </a:r>
            <a:r>
              <a:rPr lang="fr-FR" sz="2000" dirty="0">
                <a:solidFill>
                  <a:srgbClr val="104F75"/>
                </a:solidFill>
              </a:rPr>
              <a:t>ue</a:t>
            </a:r>
          </a:p>
          <a:p>
            <a:pPr algn="ctr"/>
            <a:r>
              <a:rPr lang="en-GB" sz="1400" b="1" dirty="0">
                <a:solidFill>
                  <a:srgbClr val="E87D1E"/>
                </a:solidFill>
              </a:rPr>
              <a:t>[hard g]</a:t>
            </a:r>
          </a:p>
          <a:p>
            <a:pPr algn="ctr"/>
            <a:r>
              <a:rPr lang="en-GB" sz="1400" dirty="0">
                <a:solidFill>
                  <a:srgbClr val="104F75"/>
                </a:solidFill>
              </a:rPr>
              <a:t>[ring]</a:t>
            </a:r>
          </a:p>
        </p:txBody>
      </p:sp>
      <p:sp>
        <p:nvSpPr>
          <p:cNvPr id="146" name="Arrow: Right 145">
            <a:extLst>
              <a:ext uri="{FF2B5EF4-FFF2-40B4-BE49-F238E27FC236}">
                <a16:creationId xmlns:a16="http://schemas.microsoft.com/office/drawing/2014/main" id="{E56ABC8D-0AC5-47C2-B6AA-F3CBEC946C91}"/>
              </a:ext>
            </a:extLst>
          </p:cNvPr>
          <p:cNvSpPr/>
          <p:nvPr/>
        </p:nvSpPr>
        <p:spPr>
          <a:xfrm flipH="1">
            <a:off x="3765112" y="3655033"/>
            <a:ext cx="399576"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7" name="Callout: Right Arrow 146">
            <a:extLst>
              <a:ext uri="{FF2B5EF4-FFF2-40B4-BE49-F238E27FC236}">
                <a16:creationId xmlns:a16="http://schemas.microsoft.com/office/drawing/2014/main" id="{54E5F6E0-0204-4771-860E-DF00BE0CB52D}"/>
              </a:ext>
            </a:extLst>
          </p:cNvPr>
          <p:cNvSpPr/>
          <p:nvPr/>
        </p:nvSpPr>
        <p:spPr>
          <a:xfrm>
            <a:off x="2952741" y="1118219"/>
            <a:ext cx="1552885"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sin</a:t>
            </a:r>
            <a:r>
              <a:rPr lang="fr-FR" sz="2000" b="1" dirty="0">
                <a:solidFill>
                  <a:srgbClr val="E87D1E"/>
                </a:solidFill>
              </a:rPr>
              <a:t>g</a:t>
            </a:r>
            <a:r>
              <a:rPr lang="fr-FR" sz="2000" dirty="0">
                <a:solidFill>
                  <a:srgbClr val="104F75"/>
                </a:solidFill>
              </a:rPr>
              <a:t>e</a:t>
            </a:r>
          </a:p>
          <a:p>
            <a:pPr algn="ctr"/>
            <a:r>
              <a:rPr lang="en-GB" sz="1400" b="1" dirty="0">
                <a:solidFill>
                  <a:srgbClr val="E87D1E"/>
                </a:solidFill>
              </a:rPr>
              <a:t>[j/soft g]</a:t>
            </a:r>
          </a:p>
          <a:p>
            <a:pPr algn="ctr"/>
            <a:r>
              <a:rPr lang="en-GB" sz="1400" dirty="0">
                <a:solidFill>
                  <a:srgbClr val="104F75"/>
                </a:solidFill>
              </a:rPr>
              <a:t>[monkey]</a:t>
            </a:r>
          </a:p>
        </p:txBody>
      </p:sp>
      <p:sp>
        <p:nvSpPr>
          <p:cNvPr id="149" name="Callout: Right Arrow 148">
            <a:extLst>
              <a:ext uri="{FF2B5EF4-FFF2-40B4-BE49-F238E27FC236}">
                <a16:creationId xmlns:a16="http://schemas.microsoft.com/office/drawing/2014/main" id="{4CDC98C2-8029-4F8B-AEB0-A643B4F5FCBF}"/>
              </a:ext>
            </a:extLst>
          </p:cNvPr>
          <p:cNvSpPr/>
          <p:nvPr/>
        </p:nvSpPr>
        <p:spPr>
          <a:xfrm>
            <a:off x="4200062" y="1123964"/>
            <a:ext cx="1542099"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g</a:t>
            </a:r>
            <a:r>
              <a:rPr lang="fr-FR" sz="2000" dirty="0">
                <a:solidFill>
                  <a:srgbClr val="104F75"/>
                </a:solidFill>
              </a:rPr>
              <a:t>enou</a:t>
            </a:r>
          </a:p>
          <a:p>
            <a:pPr algn="ctr"/>
            <a:r>
              <a:rPr lang="en-GB" sz="1400" b="1" dirty="0">
                <a:solidFill>
                  <a:srgbClr val="E87D1E"/>
                </a:solidFill>
              </a:rPr>
              <a:t>[j/soft g]</a:t>
            </a:r>
          </a:p>
          <a:p>
            <a:pPr algn="ctr"/>
            <a:r>
              <a:rPr lang="en-GB" sz="1400" dirty="0">
                <a:solidFill>
                  <a:srgbClr val="104F75"/>
                </a:solidFill>
              </a:rPr>
              <a:t>[knee]</a:t>
            </a:r>
          </a:p>
        </p:txBody>
      </p:sp>
      <p:sp>
        <p:nvSpPr>
          <p:cNvPr id="150" name="Callout: Down Arrow 149">
            <a:extLst>
              <a:ext uri="{FF2B5EF4-FFF2-40B4-BE49-F238E27FC236}">
                <a16:creationId xmlns:a16="http://schemas.microsoft.com/office/drawing/2014/main" id="{28AD8D89-C37E-4402-9CA6-78093EF0A482}"/>
              </a:ext>
            </a:extLst>
          </p:cNvPr>
          <p:cNvSpPr/>
          <p:nvPr/>
        </p:nvSpPr>
        <p:spPr>
          <a:xfrm>
            <a:off x="5431773" y="1129572"/>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104F75"/>
                </a:solidFill>
              </a:rPr>
              <a:t>champi</a:t>
            </a:r>
            <a:r>
              <a:rPr lang="fr-FR" sz="1200" b="1" dirty="0">
                <a:solidFill>
                  <a:srgbClr val="E87D1E"/>
                </a:solidFill>
              </a:rPr>
              <a:t>gn</a:t>
            </a:r>
            <a:r>
              <a:rPr lang="fr-FR" sz="1200" dirty="0">
                <a:solidFill>
                  <a:srgbClr val="104F75"/>
                </a:solidFill>
              </a:rPr>
              <a:t>on</a:t>
            </a:r>
          </a:p>
          <a:p>
            <a:pPr algn="ctr"/>
            <a:r>
              <a:rPr lang="en-GB" sz="1200" b="1" dirty="0">
                <a:solidFill>
                  <a:srgbClr val="E87D1E"/>
                </a:solidFill>
              </a:rPr>
              <a:t>[gn]</a:t>
            </a:r>
          </a:p>
          <a:p>
            <a:pPr algn="ctr"/>
            <a:r>
              <a:rPr lang="en-GB" sz="1200" dirty="0">
                <a:solidFill>
                  <a:srgbClr val="104F75"/>
                </a:solidFill>
              </a:rPr>
              <a:t>[mushroom]</a:t>
            </a:r>
            <a:endParaRPr lang="en-GB" sz="1400" dirty="0">
              <a:solidFill>
                <a:srgbClr val="104F75"/>
              </a:solidFill>
            </a:endParaRPr>
          </a:p>
        </p:txBody>
      </p:sp>
      <p:sp>
        <p:nvSpPr>
          <p:cNvPr id="151" name="Callout: Down Arrow 150">
            <a:extLst>
              <a:ext uri="{FF2B5EF4-FFF2-40B4-BE49-F238E27FC236}">
                <a16:creationId xmlns:a16="http://schemas.microsoft.com/office/drawing/2014/main" id="{50A66B92-5E59-4D67-B99D-008166ED4A13}"/>
              </a:ext>
            </a:extLst>
          </p:cNvPr>
          <p:cNvSpPr/>
          <p:nvPr/>
        </p:nvSpPr>
        <p:spPr>
          <a:xfrm>
            <a:off x="5435046" y="2356937"/>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g</a:t>
            </a:r>
            <a:r>
              <a:rPr lang="fr-FR" sz="2000" dirty="0">
                <a:solidFill>
                  <a:srgbClr val="104F75"/>
                </a:solidFill>
              </a:rPr>
              <a:t>omme</a:t>
            </a:r>
          </a:p>
          <a:p>
            <a:pPr algn="ctr"/>
            <a:r>
              <a:rPr lang="en-GB" sz="1400" b="1" dirty="0">
                <a:solidFill>
                  <a:srgbClr val="E87D1E"/>
                </a:solidFill>
              </a:rPr>
              <a:t>[hard g]</a:t>
            </a:r>
          </a:p>
          <a:p>
            <a:pPr algn="ctr"/>
            <a:r>
              <a:rPr lang="en-GB" sz="1400" dirty="0">
                <a:solidFill>
                  <a:srgbClr val="104F75"/>
                </a:solidFill>
              </a:rPr>
              <a:t>[eraser]</a:t>
            </a:r>
          </a:p>
        </p:txBody>
      </p:sp>
      <p:sp>
        <p:nvSpPr>
          <p:cNvPr id="152" name="Callout: Down Arrow 151">
            <a:extLst>
              <a:ext uri="{FF2B5EF4-FFF2-40B4-BE49-F238E27FC236}">
                <a16:creationId xmlns:a16="http://schemas.microsoft.com/office/drawing/2014/main" id="{ED65A0EE-0F86-4A0F-8F46-008C866776AA}"/>
              </a:ext>
            </a:extLst>
          </p:cNvPr>
          <p:cNvSpPr/>
          <p:nvPr/>
        </p:nvSpPr>
        <p:spPr>
          <a:xfrm>
            <a:off x="5427255" y="3587355"/>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j</a:t>
            </a:r>
            <a:r>
              <a:rPr lang="fr-FR" sz="2000" dirty="0">
                <a:solidFill>
                  <a:srgbClr val="104F75"/>
                </a:solidFill>
              </a:rPr>
              <a:t>ustice</a:t>
            </a:r>
          </a:p>
          <a:p>
            <a:pPr algn="ctr"/>
            <a:r>
              <a:rPr lang="en-GB" sz="1400" b="1" dirty="0">
                <a:solidFill>
                  <a:srgbClr val="E87D1E"/>
                </a:solidFill>
              </a:rPr>
              <a:t>[j/soft g]</a:t>
            </a:r>
          </a:p>
          <a:p>
            <a:pPr algn="ctr"/>
            <a:r>
              <a:rPr lang="en-GB" sz="1400" dirty="0">
                <a:solidFill>
                  <a:srgbClr val="104F75"/>
                </a:solidFill>
              </a:rPr>
              <a:t>[justice]</a:t>
            </a:r>
          </a:p>
        </p:txBody>
      </p:sp>
      <p:sp>
        <p:nvSpPr>
          <p:cNvPr id="153" name="Callout: Right Arrow 152">
            <a:extLst>
              <a:ext uri="{FF2B5EF4-FFF2-40B4-BE49-F238E27FC236}">
                <a16:creationId xmlns:a16="http://schemas.microsoft.com/office/drawing/2014/main" id="{EBEF8F08-1BB3-4FCB-BD2A-765BF3822497}"/>
              </a:ext>
            </a:extLst>
          </p:cNvPr>
          <p:cNvSpPr/>
          <p:nvPr/>
        </p:nvSpPr>
        <p:spPr>
          <a:xfrm>
            <a:off x="5421926" y="4843529"/>
            <a:ext cx="1332905" cy="1229733"/>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04F75"/>
                </a:solidFill>
              </a:rPr>
              <a:t>sé</a:t>
            </a:r>
            <a:r>
              <a:rPr lang="fr-FR" b="1" dirty="0">
                <a:solidFill>
                  <a:srgbClr val="E87D1E"/>
                </a:solidFill>
              </a:rPr>
              <a:t>j</a:t>
            </a:r>
            <a:r>
              <a:rPr lang="fr-FR" dirty="0">
                <a:solidFill>
                  <a:srgbClr val="104F75"/>
                </a:solidFill>
              </a:rPr>
              <a:t>our</a:t>
            </a:r>
          </a:p>
          <a:p>
            <a:pPr algn="ctr"/>
            <a:r>
              <a:rPr lang="en-GB" sz="1200" b="1" dirty="0">
                <a:solidFill>
                  <a:srgbClr val="E87D1E"/>
                </a:solidFill>
              </a:rPr>
              <a:t>[j/soft g]</a:t>
            </a:r>
          </a:p>
          <a:p>
            <a:pPr algn="ctr"/>
            <a:r>
              <a:rPr lang="en-GB" sz="1200" dirty="0">
                <a:solidFill>
                  <a:srgbClr val="104F75"/>
                </a:solidFill>
              </a:rPr>
              <a:t>[lounge]</a:t>
            </a:r>
          </a:p>
        </p:txBody>
      </p:sp>
      <p:sp>
        <p:nvSpPr>
          <p:cNvPr id="154" name="Callout: Right Arrow 153">
            <a:extLst>
              <a:ext uri="{FF2B5EF4-FFF2-40B4-BE49-F238E27FC236}">
                <a16:creationId xmlns:a16="http://schemas.microsoft.com/office/drawing/2014/main" id="{A482F442-B092-4A84-BA4B-1F509AAB31BA}"/>
              </a:ext>
            </a:extLst>
          </p:cNvPr>
          <p:cNvSpPr/>
          <p:nvPr/>
        </p:nvSpPr>
        <p:spPr>
          <a:xfrm>
            <a:off x="6668516" y="4848594"/>
            <a:ext cx="1332905" cy="1229733"/>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E87D1E"/>
                </a:solidFill>
              </a:rPr>
              <a:t>g</a:t>
            </a:r>
            <a:r>
              <a:rPr lang="fr-FR" sz="1600" dirty="0">
                <a:solidFill>
                  <a:srgbClr val="104F75"/>
                </a:solidFill>
              </a:rPr>
              <a:t>oûter</a:t>
            </a:r>
          </a:p>
          <a:p>
            <a:pPr algn="ctr"/>
            <a:r>
              <a:rPr lang="en-GB" sz="1200" b="1" dirty="0">
                <a:solidFill>
                  <a:srgbClr val="E87D1E"/>
                </a:solidFill>
              </a:rPr>
              <a:t>[hard g]</a:t>
            </a:r>
          </a:p>
          <a:p>
            <a:pPr algn="ctr"/>
            <a:r>
              <a:rPr lang="en-GB" sz="1200" dirty="0">
                <a:solidFill>
                  <a:srgbClr val="104F75"/>
                </a:solidFill>
              </a:rPr>
              <a:t>[snack]</a:t>
            </a:r>
          </a:p>
        </p:txBody>
      </p:sp>
      <p:sp>
        <p:nvSpPr>
          <p:cNvPr id="155" name="Callout: Up Arrow 154">
            <a:extLst>
              <a:ext uri="{FF2B5EF4-FFF2-40B4-BE49-F238E27FC236}">
                <a16:creationId xmlns:a16="http://schemas.microsoft.com/office/drawing/2014/main" id="{6144AA87-821B-4B50-9287-CE9C95BEB35D}"/>
              </a:ext>
            </a:extLst>
          </p:cNvPr>
          <p:cNvSpPr/>
          <p:nvPr/>
        </p:nvSpPr>
        <p:spPr>
          <a:xfrm>
            <a:off x="7900292" y="4733354"/>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104F75"/>
                </a:solidFill>
              </a:rPr>
              <a:t>châtai</a:t>
            </a:r>
            <a:r>
              <a:rPr lang="fr-FR" sz="1600" b="1" dirty="0">
                <a:solidFill>
                  <a:srgbClr val="E87D1E"/>
                </a:solidFill>
              </a:rPr>
              <a:t>gn</a:t>
            </a:r>
            <a:r>
              <a:rPr lang="fr-FR" sz="1600" dirty="0">
                <a:solidFill>
                  <a:srgbClr val="104F75"/>
                </a:solidFill>
              </a:rPr>
              <a:t>e</a:t>
            </a:r>
            <a:r>
              <a:rPr lang="en-GB" sz="1200" b="1" dirty="0">
                <a:solidFill>
                  <a:srgbClr val="E87D1E"/>
                </a:solidFill>
              </a:rPr>
              <a:t>[gn]</a:t>
            </a:r>
          </a:p>
          <a:p>
            <a:pPr algn="ctr"/>
            <a:r>
              <a:rPr lang="en-GB" sz="1200" dirty="0">
                <a:solidFill>
                  <a:srgbClr val="104F75"/>
                </a:solidFill>
              </a:rPr>
              <a:t>[chestnut]</a:t>
            </a:r>
          </a:p>
        </p:txBody>
      </p:sp>
      <p:sp>
        <p:nvSpPr>
          <p:cNvPr id="156" name="Callout: Up Arrow 155">
            <a:extLst>
              <a:ext uri="{FF2B5EF4-FFF2-40B4-BE49-F238E27FC236}">
                <a16:creationId xmlns:a16="http://schemas.microsoft.com/office/drawing/2014/main" id="{2E5925BF-C1DD-4B07-B4D2-DF2C2BCE3DCD}"/>
              </a:ext>
            </a:extLst>
          </p:cNvPr>
          <p:cNvSpPr/>
          <p:nvPr/>
        </p:nvSpPr>
        <p:spPr>
          <a:xfrm>
            <a:off x="7900291" y="3500501"/>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vi</a:t>
            </a:r>
            <a:r>
              <a:rPr lang="fr-FR" sz="2000" b="1" dirty="0">
                <a:solidFill>
                  <a:srgbClr val="E87D1E"/>
                </a:solidFill>
              </a:rPr>
              <a:t>gn</a:t>
            </a:r>
            <a:r>
              <a:rPr lang="fr-FR" sz="2000" dirty="0">
                <a:solidFill>
                  <a:srgbClr val="104F75"/>
                </a:solidFill>
              </a:rPr>
              <a:t>e</a:t>
            </a:r>
          </a:p>
          <a:p>
            <a:pPr algn="ctr"/>
            <a:r>
              <a:rPr lang="en-GB" sz="1400" b="1" dirty="0">
                <a:solidFill>
                  <a:srgbClr val="E87D1E"/>
                </a:solidFill>
              </a:rPr>
              <a:t>[gn]</a:t>
            </a:r>
          </a:p>
          <a:p>
            <a:pPr algn="ctr"/>
            <a:r>
              <a:rPr lang="en-GB" sz="1400" dirty="0">
                <a:solidFill>
                  <a:srgbClr val="104F75"/>
                </a:solidFill>
              </a:rPr>
              <a:t>[vine]</a:t>
            </a:r>
          </a:p>
        </p:txBody>
      </p:sp>
      <p:sp>
        <p:nvSpPr>
          <p:cNvPr id="157" name="Callout: Up Arrow 156">
            <a:extLst>
              <a:ext uri="{FF2B5EF4-FFF2-40B4-BE49-F238E27FC236}">
                <a16:creationId xmlns:a16="http://schemas.microsoft.com/office/drawing/2014/main" id="{547DB996-CB56-4881-A296-328DB311F8E9}"/>
              </a:ext>
            </a:extLst>
          </p:cNvPr>
          <p:cNvSpPr/>
          <p:nvPr/>
        </p:nvSpPr>
        <p:spPr>
          <a:xfrm>
            <a:off x="7894480" y="2251511"/>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j</a:t>
            </a:r>
            <a:r>
              <a:rPr lang="fr-FR" sz="2000" dirty="0">
                <a:solidFill>
                  <a:srgbClr val="104F75"/>
                </a:solidFill>
              </a:rPr>
              <a:t>oue</a:t>
            </a:r>
          </a:p>
          <a:p>
            <a:pPr algn="ctr"/>
            <a:r>
              <a:rPr lang="en-GB" sz="1400" b="1" dirty="0">
                <a:solidFill>
                  <a:srgbClr val="E87D1E"/>
                </a:solidFill>
              </a:rPr>
              <a:t>[j/soft g]</a:t>
            </a:r>
          </a:p>
          <a:p>
            <a:pPr algn="ctr"/>
            <a:r>
              <a:rPr lang="en-GB" sz="1400" dirty="0">
                <a:solidFill>
                  <a:srgbClr val="104F75"/>
                </a:solidFill>
              </a:rPr>
              <a:t>[cheek]</a:t>
            </a:r>
          </a:p>
        </p:txBody>
      </p:sp>
      <p:sp>
        <p:nvSpPr>
          <p:cNvPr id="158" name="Callout: Right Arrow 157">
            <a:extLst>
              <a:ext uri="{FF2B5EF4-FFF2-40B4-BE49-F238E27FC236}">
                <a16:creationId xmlns:a16="http://schemas.microsoft.com/office/drawing/2014/main" id="{DC1D64EA-CCD8-4633-BE9E-01E0B607BB5E}"/>
              </a:ext>
            </a:extLst>
          </p:cNvPr>
          <p:cNvSpPr/>
          <p:nvPr/>
        </p:nvSpPr>
        <p:spPr>
          <a:xfrm>
            <a:off x="7900280" y="1125999"/>
            <a:ext cx="1560244"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104F75"/>
                </a:solidFill>
              </a:rPr>
              <a:t>poi</a:t>
            </a:r>
            <a:r>
              <a:rPr lang="fr-FR" sz="1600" b="1" dirty="0">
                <a:solidFill>
                  <a:srgbClr val="E87D1E"/>
                </a:solidFill>
              </a:rPr>
              <a:t>gn</a:t>
            </a:r>
            <a:r>
              <a:rPr lang="fr-FR" sz="1600" dirty="0">
                <a:solidFill>
                  <a:srgbClr val="104F75"/>
                </a:solidFill>
              </a:rPr>
              <a:t>et</a:t>
            </a:r>
          </a:p>
          <a:p>
            <a:pPr algn="ctr"/>
            <a:r>
              <a:rPr lang="en-GB" sz="1400" b="1" dirty="0">
                <a:solidFill>
                  <a:srgbClr val="E87D1E"/>
                </a:solidFill>
              </a:rPr>
              <a:t>[gn]</a:t>
            </a:r>
          </a:p>
          <a:p>
            <a:pPr algn="ctr"/>
            <a:r>
              <a:rPr lang="en-GB" sz="1400" dirty="0">
                <a:solidFill>
                  <a:srgbClr val="104F75"/>
                </a:solidFill>
              </a:rPr>
              <a:t>[wrist]</a:t>
            </a:r>
          </a:p>
        </p:txBody>
      </p:sp>
      <p:sp>
        <p:nvSpPr>
          <p:cNvPr id="159" name="Callout: Right Arrow 158">
            <a:extLst>
              <a:ext uri="{FF2B5EF4-FFF2-40B4-BE49-F238E27FC236}">
                <a16:creationId xmlns:a16="http://schemas.microsoft.com/office/drawing/2014/main" id="{DC0737FC-49AD-444A-B690-2F30E31FFEC3}"/>
              </a:ext>
            </a:extLst>
          </p:cNvPr>
          <p:cNvSpPr/>
          <p:nvPr/>
        </p:nvSpPr>
        <p:spPr>
          <a:xfrm>
            <a:off x="9140008" y="1123964"/>
            <a:ext cx="1611682"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rgbClr val="104F75"/>
                </a:solidFill>
              </a:rPr>
              <a:t>lé</a:t>
            </a:r>
            <a:r>
              <a:rPr lang="fr-FR" sz="1500" b="1" dirty="0">
                <a:solidFill>
                  <a:srgbClr val="E87D1E"/>
                </a:solidFill>
              </a:rPr>
              <a:t>g</a:t>
            </a:r>
            <a:r>
              <a:rPr lang="fr-FR" sz="1500" dirty="0">
                <a:solidFill>
                  <a:srgbClr val="104F75"/>
                </a:solidFill>
              </a:rPr>
              <a:t>umes</a:t>
            </a:r>
          </a:p>
          <a:p>
            <a:pPr algn="ctr"/>
            <a:r>
              <a:rPr lang="en-GB" sz="1400" b="1" dirty="0">
                <a:solidFill>
                  <a:srgbClr val="E87D1E"/>
                </a:solidFill>
              </a:rPr>
              <a:t>[hard g]</a:t>
            </a:r>
          </a:p>
          <a:p>
            <a:pPr algn="ctr"/>
            <a:r>
              <a:rPr lang="en-GB" sz="1100" dirty="0">
                <a:solidFill>
                  <a:srgbClr val="104F75"/>
                </a:solidFill>
              </a:rPr>
              <a:t>[vegetables]</a:t>
            </a:r>
          </a:p>
        </p:txBody>
      </p:sp>
      <p:sp>
        <p:nvSpPr>
          <p:cNvPr id="160" name="Callout: Down Arrow 159">
            <a:extLst>
              <a:ext uri="{FF2B5EF4-FFF2-40B4-BE49-F238E27FC236}">
                <a16:creationId xmlns:a16="http://schemas.microsoft.com/office/drawing/2014/main" id="{DA413618-3D8D-441A-B466-2C130316FD4E}"/>
              </a:ext>
            </a:extLst>
          </p:cNvPr>
          <p:cNvSpPr/>
          <p:nvPr/>
        </p:nvSpPr>
        <p:spPr>
          <a:xfrm>
            <a:off x="10373308" y="1122249"/>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04F75"/>
                </a:solidFill>
              </a:rPr>
              <a:t>manè</a:t>
            </a:r>
            <a:r>
              <a:rPr lang="fr-FR" b="1" dirty="0">
                <a:solidFill>
                  <a:srgbClr val="E87D1E"/>
                </a:solidFill>
              </a:rPr>
              <a:t>g</a:t>
            </a:r>
            <a:r>
              <a:rPr lang="fr-FR" dirty="0">
                <a:solidFill>
                  <a:srgbClr val="104F75"/>
                </a:solidFill>
              </a:rPr>
              <a:t>e</a:t>
            </a:r>
          </a:p>
          <a:p>
            <a:pPr algn="ctr"/>
            <a:r>
              <a:rPr lang="en-GB" sz="1400" b="1" dirty="0">
                <a:solidFill>
                  <a:srgbClr val="E87D1E"/>
                </a:solidFill>
              </a:rPr>
              <a:t>[j/soft g]</a:t>
            </a:r>
          </a:p>
          <a:p>
            <a:pPr algn="ctr"/>
            <a:r>
              <a:rPr lang="en-GB" sz="1400" dirty="0">
                <a:solidFill>
                  <a:srgbClr val="104F75"/>
                </a:solidFill>
              </a:rPr>
              <a:t>[carousel]</a:t>
            </a:r>
            <a:endParaRPr lang="en-GB" sz="1600" dirty="0">
              <a:solidFill>
                <a:srgbClr val="104F75"/>
              </a:solidFill>
            </a:endParaRPr>
          </a:p>
        </p:txBody>
      </p:sp>
      <p:pic>
        <p:nvPicPr>
          <p:cNvPr id="1035" name="Picture 1034" descr="Logo&#10;&#10;Description automatically generated">
            <a:hlinkClick r:id="" action="ppaction://noaction">
              <a:snd r:embed="rId48" name="bougie.wav"/>
            </a:hlinkClick>
            <a:extLst>
              <a:ext uri="{FF2B5EF4-FFF2-40B4-BE49-F238E27FC236}">
                <a16:creationId xmlns:a16="http://schemas.microsoft.com/office/drawing/2014/main" id="{D9E3D178-C48A-480C-BD2D-978599846F4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454527" y="2396277"/>
            <a:ext cx="1061827" cy="1184951"/>
          </a:xfrm>
          <a:prstGeom prst="rect">
            <a:avLst/>
          </a:prstGeom>
        </p:spPr>
      </p:pic>
      <p:sp>
        <p:nvSpPr>
          <p:cNvPr id="161" name="Callout: Down Arrow 160">
            <a:extLst>
              <a:ext uri="{FF2B5EF4-FFF2-40B4-BE49-F238E27FC236}">
                <a16:creationId xmlns:a16="http://schemas.microsoft.com/office/drawing/2014/main" id="{00CBC8E5-A935-433D-A6DE-863CD2168C33}"/>
              </a:ext>
            </a:extLst>
          </p:cNvPr>
          <p:cNvSpPr/>
          <p:nvPr/>
        </p:nvSpPr>
        <p:spPr>
          <a:xfrm>
            <a:off x="10378208" y="2365362"/>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04F75"/>
                </a:solidFill>
              </a:rPr>
              <a:t>bou</a:t>
            </a:r>
            <a:r>
              <a:rPr lang="fr-FR" sz="2000" b="1" dirty="0">
                <a:solidFill>
                  <a:srgbClr val="E87D1E"/>
                </a:solidFill>
              </a:rPr>
              <a:t>g</a:t>
            </a:r>
            <a:r>
              <a:rPr lang="fr-FR" sz="2000" dirty="0">
                <a:solidFill>
                  <a:srgbClr val="104F75"/>
                </a:solidFill>
              </a:rPr>
              <a:t>ie</a:t>
            </a:r>
          </a:p>
          <a:p>
            <a:pPr algn="ctr"/>
            <a:r>
              <a:rPr lang="en-GB" sz="1400" b="1" dirty="0">
                <a:solidFill>
                  <a:srgbClr val="E87D1E"/>
                </a:solidFill>
              </a:rPr>
              <a:t>[j/soft g]</a:t>
            </a:r>
          </a:p>
          <a:p>
            <a:pPr algn="ctr"/>
            <a:r>
              <a:rPr lang="en-GB" sz="1400" dirty="0">
                <a:solidFill>
                  <a:srgbClr val="104F75"/>
                </a:solidFill>
              </a:rPr>
              <a:t>[candle]</a:t>
            </a:r>
            <a:endParaRPr lang="en-GB" sz="1600" dirty="0">
              <a:solidFill>
                <a:srgbClr val="104F75"/>
              </a:solidFill>
            </a:endParaRPr>
          </a:p>
        </p:txBody>
      </p:sp>
      <p:sp>
        <p:nvSpPr>
          <p:cNvPr id="162" name="Callout: Down Arrow 161">
            <a:extLst>
              <a:ext uri="{FF2B5EF4-FFF2-40B4-BE49-F238E27FC236}">
                <a16:creationId xmlns:a16="http://schemas.microsoft.com/office/drawing/2014/main" id="{39448002-7224-4269-89A8-F98609B2A75B}"/>
              </a:ext>
            </a:extLst>
          </p:cNvPr>
          <p:cNvSpPr/>
          <p:nvPr/>
        </p:nvSpPr>
        <p:spPr>
          <a:xfrm>
            <a:off x="10375759" y="3584160"/>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g</a:t>
            </a:r>
            <a:r>
              <a:rPr lang="fr-FR" sz="2000" dirty="0">
                <a:solidFill>
                  <a:srgbClr val="104F75"/>
                </a:solidFill>
              </a:rPr>
              <a:t>are</a:t>
            </a:r>
          </a:p>
          <a:p>
            <a:pPr algn="ctr"/>
            <a:r>
              <a:rPr lang="en-GB" sz="1400" b="1" dirty="0">
                <a:solidFill>
                  <a:srgbClr val="E87D1E"/>
                </a:solidFill>
              </a:rPr>
              <a:t>[hard g]</a:t>
            </a:r>
          </a:p>
          <a:p>
            <a:pPr algn="ctr"/>
            <a:r>
              <a:rPr lang="en-GB" sz="1400" dirty="0">
                <a:solidFill>
                  <a:srgbClr val="104F75"/>
                </a:solidFill>
              </a:rPr>
              <a:t>[station]</a:t>
            </a:r>
            <a:endParaRPr lang="en-GB" sz="1600" dirty="0">
              <a:solidFill>
                <a:srgbClr val="104F75"/>
              </a:solidFill>
            </a:endParaRPr>
          </a:p>
        </p:txBody>
      </p:sp>
      <p:pic>
        <p:nvPicPr>
          <p:cNvPr id="1033" name="Picture 1032" descr="Shape, logo&#10;&#10;Description automatically generated with medium confidence">
            <a:hlinkClick r:id="" action="ppaction://noaction">
              <a:snd r:embed="rId50" name="araignee.wav"/>
            </a:hlinkClick>
            <a:extLst>
              <a:ext uri="{FF2B5EF4-FFF2-40B4-BE49-F238E27FC236}">
                <a16:creationId xmlns:a16="http://schemas.microsoft.com/office/drawing/2014/main" id="{7B01EB6C-1FE9-4DEE-8D93-580462C6B40C}"/>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9694156" y="4866787"/>
            <a:ext cx="2497844" cy="1248922"/>
          </a:xfrm>
          <a:prstGeom prst="rect">
            <a:avLst/>
          </a:prstGeom>
        </p:spPr>
      </p:pic>
      <p:sp>
        <p:nvSpPr>
          <p:cNvPr id="163" name="Callout: Down Arrow 162">
            <a:extLst>
              <a:ext uri="{FF2B5EF4-FFF2-40B4-BE49-F238E27FC236}">
                <a16:creationId xmlns:a16="http://schemas.microsoft.com/office/drawing/2014/main" id="{6CDCD2A5-CCE3-4A0A-B767-5D6115B9EF46}"/>
              </a:ext>
            </a:extLst>
          </p:cNvPr>
          <p:cNvSpPr/>
          <p:nvPr/>
        </p:nvSpPr>
        <p:spPr>
          <a:xfrm>
            <a:off x="10373308" y="4832539"/>
            <a:ext cx="1236518" cy="125869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04F75"/>
                </a:solidFill>
              </a:rPr>
              <a:t>arai</a:t>
            </a:r>
            <a:r>
              <a:rPr lang="fr-FR" b="1" dirty="0">
                <a:solidFill>
                  <a:srgbClr val="E87D1E"/>
                </a:solidFill>
              </a:rPr>
              <a:t>gn</a:t>
            </a:r>
            <a:r>
              <a:rPr lang="fr-FR" dirty="0">
                <a:solidFill>
                  <a:srgbClr val="104F75"/>
                </a:solidFill>
              </a:rPr>
              <a:t>ée</a:t>
            </a:r>
          </a:p>
          <a:p>
            <a:pPr algn="ctr"/>
            <a:r>
              <a:rPr lang="en-GB" sz="1400" b="1" dirty="0">
                <a:solidFill>
                  <a:srgbClr val="E87D1E"/>
                </a:solidFill>
              </a:rPr>
              <a:t>[gn]</a:t>
            </a:r>
          </a:p>
          <a:p>
            <a:pPr algn="ctr"/>
            <a:r>
              <a:rPr lang="en-GB" sz="1400" dirty="0">
                <a:solidFill>
                  <a:srgbClr val="104F75"/>
                </a:solidFill>
              </a:rPr>
              <a:t>[spider]</a:t>
            </a:r>
          </a:p>
        </p:txBody>
      </p:sp>
    </p:spTree>
    <p:extLst>
      <p:ext uri="{BB962C8B-B14F-4D97-AF65-F5344CB8AC3E}">
        <p14:creationId xmlns:p14="http://schemas.microsoft.com/office/powerpoint/2010/main" val="28434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6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6" presetClass="exit" presetSubtype="0" fill="hold" nodeType="clickEffect">
                                  <p:stCondLst>
                                    <p:cond delay="0"/>
                                  </p:stCondLst>
                                  <p:childTnLst>
                                    <p:animEffect transition="out" filter="wipe(down)">
                                      <p:cBhvr>
                                        <p:cTn id="102" dur="180" accel="50000">
                                          <p:stCondLst>
                                            <p:cond delay="1820"/>
                                          </p:stCondLst>
                                        </p:cTn>
                                        <p:tgtEl>
                                          <p:spTgt spid="1033"/>
                                        </p:tgtEl>
                                      </p:cBhvr>
                                    </p:animEffect>
                                    <p:anim calcmode="lin" valueType="num">
                                      <p:cBhvr>
                                        <p:cTn id="103" dur="1822" tmFilter="0,0; 0.14,0.31; 0.43,0.73; 0.71,0.91; 1.0,1.0">
                                          <p:stCondLst>
                                            <p:cond delay="0"/>
                                          </p:stCondLst>
                                        </p:cTn>
                                        <p:tgtEl>
                                          <p:spTgt spid="1033"/>
                                        </p:tgtEl>
                                        <p:attrNameLst>
                                          <p:attrName>ppt_x</p:attrName>
                                        </p:attrNameLst>
                                      </p:cBhvr>
                                      <p:tavLst>
                                        <p:tav tm="0">
                                          <p:val>
                                            <p:strVal val="ppt_x"/>
                                          </p:val>
                                        </p:tav>
                                        <p:tav tm="100000">
                                          <p:val>
                                            <p:strVal val="#ppt_x+0.25"/>
                                          </p:val>
                                        </p:tav>
                                      </p:tavLst>
                                    </p:anim>
                                    <p:anim calcmode="lin" valueType="num">
                                      <p:cBhvr>
                                        <p:cTn id="104" dur="178">
                                          <p:stCondLst>
                                            <p:cond delay="1822"/>
                                          </p:stCondLst>
                                        </p:cTn>
                                        <p:tgtEl>
                                          <p:spTgt spid="1033"/>
                                        </p:tgtEl>
                                        <p:attrNameLst>
                                          <p:attrName>ppt_x</p:attrName>
                                        </p:attrNameLst>
                                      </p:cBhvr>
                                      <p:tavLst>
                                        <p:tav tm="0">
                                          <p:val>
                                            <p:strVal val="ppt_x"/>
                                          </p:val>
                                        </p:tav>
                                        <p:tav tm="100000">
                                          <p:val>
                                            <p:strVal val="ppt_x"/>
                                          </p:val>
                                        </p:tav>
                                      </p:tavLst>
                                    </p:anim>
                                    <p:anim calcmode="lin" valueType="num">
                                      <p:cBhvr>
                                        <p:cTn id="105" dur="664" tmFilter="0.0,0.0;0.25,0.07;0.50,0.2;0.75,0.467;1.0,1.0">
                                          <p:stCondLst>
                                            <p:cond delay="0"/>
                                          </p:stCondLst>
                                        </p:cTn>
                                        <p:tgtEl>
                                          <p:spTgt spid="103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6" dur="664" tmFilter="0, 0; 0.125,0.2665; 0.25,0.4; 0.375,0.465; 0.5,0.5;  0.625,0.535; 0.75,0.6; 0.875,0.7335; 1,1">
                                          <p:stCondLst>
                                            <p:cond delay="664"/>
                                          </p:stCondLst>
                                        </p:cTn>
                                        <p:tgtEl>
                                          <p:spTgt spid="103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7" dur="332" tmFilter="0, 0; 0.125,0.2665; 0.25,0.4; 0.375,0.465; 0.5,0.5;  0.625,0.535; 0.75,0.6; 0.875,0.7335; 1,1">
                                          <p:stCondLst>
                                            <p:cond delay="1324"/>
                                          </p:stCondLst>
                                        </p:cTn>
                                        <p:tgtEl>
                                          <p:spTgt spid="103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8" dur="164" tmFilter="0, 0; 0.125,0.2665; 0.25,0.4; 0.375,0.465; 0.5,0.5;  0.625,0.535; 0.75,0.6; 0.875,0.7335; 1,1">
                                          <p:stCondLst>
                                            <p:cond delay="1656"/>
                                          </p:stCondLst>
                                        </p:cTn>
                                        <p:tgtEl>
                                          <p:spTgt spid="103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9" dur="180" accel="50000">
                                          <p:stCondLst>
                                            <p:cond delay="1820"/>
                                          </p:stCondLst>
                                        </p:cTn>
                                        <p:tgtEl>
                                          <p:spTgt spid="1033"/>
                                        </p:tgtEl>
                                        <p:attrNameLst>
                                          <p:attrName>ppt_y</p:attrName>
                                        </p:attrNameLst>
                                      </p:cBhvr>
                                      <p:tavLst>
                                        <p:tav tm="0">
                                          <p:val>
                                            <p:strVal val="ppt_y"/>
                                          </p:val>
                                        </p:tav>
                                        <p:tav tm="100000">
                                          <p:val>
                                            <p:strVal val="ppt_y+ppt_h"/>
                                          </p:val>
                                        </p:tav>
                                      </p:tavLst>
                                    </p:anim>
                                    <p:animScale>
                                      <p:cBhvr>
                                        <p:cTn id="110" dur="26">
                                          <p:stCondLst>
                                            <p:cond delay="620"/>
                                          </p:stCondLst>
                                        </p:cTn>
                                        <p:tgtEl>
                                          <p:spTgt spid="1033"/>
                                        </p:tgtEl>
                                      </p:cBhvr>
                                      <p:to x="100000" y="60000"/>
                                    </p:animScale>
                                    <p:animScale>
                                      <p:cBhvr>
                                        <p:cTn id="111" dur="166" decel="50000">
                                          <p:stCondLst>
                                            <p:cond delay="646"/>
                                          </p:stCondLst>
                                        </p:cTn>
                                        <p:tgtEl>
                                          <p:spTgt spid="1033"/>
                                        </p:tgtEl>
                                      </p:cBhvr>
                                      <p:to x="100000" y="100000"/>
                                    </p:animScale>
                                    <p:animScale>
                                      <p:cBhvr>
                                        <p:cTn id="112" dur="26">
                                          <p:stCondLst>
                                            <p:cond delay="1312"/>
                                          </p:stCondLst>
                                        </p:cTn>
                                        <p:tgtEl>
                                          <p:spTgt spid="1033"/>
                                        </p:tgtEl>
                                      </p:cBhvr>
                                      <p:to x="100000" y="80000"/>
                                    </p:animScale>
                                    <p:animScale>
                                      <p:cBhvr>
                                        <p:cTn id="113" dur="166" decel="50000">
                                          <p:stCondLst>
                                            <p:cond delay="1338"/>
                                          </p:stCondLst>
                                        </p:cTn>
                                        <p:tgtEl>
                                          <p:spTgt spid="1033"/>
                                        </p:tgtEl>
                                      </p:cBhvr>
                                      <p:to x="100000" y="100000"/>
                                    </p:animScale>
                                    <p:animScale>
                                      <p:cBhvr>
                                        <p:cTn id="114" dur="26">
                                          <p:stCondLst>
                                            <p:cond delay="1642"/>
                                          </p:stCondLst>
                                        </p:cTn>
                                        <p:tgtEl>
                                          <p:spTgt spid="1033"/>
                                        </p:tgtEl>
                                      </p:cBhvr>
                                      <p:to x="100000" y="90000"/>
                                    </p:animScale>
                                    <p:animScale>
                                      <p:cBhvr>
                                        <p:cTn id="115" dur="166" decel="50000">
                                          <p:stCondLst>
                                            <p:cond delay="1668"/>
                                          </p:stCondLst>
                                        </p:cTn>
                                        <p:tgtEl>
                                          <p:spTgt spid="1033"/>
                                        </p:tgtEl>
                                      </p:cBhvr>
                                      <p:to x="100000" y="100000"/>
                                    </p:animScale>
                                    <p:animScale>
                                      <p:cBhvr>
                                        <p:cTn id="116" dur="26">
                                          <p:stCondLst>
                                            <p:cond delay="1808"/>
                                          </p:stCondLst>
                                        </p:cTn>
                                        <p:tgtEl>
                                          <p:spTgt spid="1033"/>
                                        </p:tgtEl>
                                      </p:cBhvr>
                                      <p:to x="100000" y="95000"/>
                                    </p:animScale>
                                    <p:animScale>
                                      <p:cBhvr>
                                        <p:cTn id="117" dur="166" decel="50000">
                                          <p:stCondLst>
                                            <p:cond delay="1834"/>
                                          </p:stCondLst>
                                        </p:cTn>
                                        <p:tgtEl>
                                          <p:spTgt spid="1033"/>
                                        </p:tgtEl>
                                      </p:cBhvr>
                                      <p:to x="100000" y="100000"/>
                                    </p:animScale>
                                    <p:set>
                                      <p:cBhvr>
                                        <p:cTn id="118" dur="1" fill="hold">
                                          <p:stCondLst>
                                            <p:cond delay="19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33" grpId="0" animBg="1"/>
      <p:bldP spid="134" grpId="0" animBg="1"/>
      <p:bldP spid="1027" grpId="0" animBg="1"/>
      <p:bldP spid="139" grpId="0" animBg="1"/>
      <p:bldP spid="1029" grpId="0" animBg="1"/>
      <p:bldP spid="141" grpId="0" animBg="1"/>
      <p:bldP spid="142" grpId="0" animBg="1"/>
      <p:bldP spid="147"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peech Bubble: Rectangle with Corners Rounded 20">
            <a:extLst>
              <a:ext uri="{FF2B5EF4-FFF2-40B4-BE49-F238E27FC236}">
                <a16:creationId xmlns:a16="http://schemas.microsoft.com/office/drawing/2014/main" id="{699A371B-161C-5724-EEEA-E8E397298AF1}"/>
              </a:ext>
            </a:extLst>
          </p:cNvPr>
          <p:cNvSpPr/>
          <p:nvPr/>
        </p:nvSpPr>
        <p:spPr>
          <a:xfrm>
            <a:off x="7791281" y="1716628"/>
            <a:ext cx="4118639" cy="1843612"/>
          </a:xfrm>
          <a:prstGeom prst="wedgeRoundRectCallout">
            <a:avLst>
              <a:gd name="adj1" fmla="val -78292"/>
              <a:gd name="adj2" fmla="val 13234"/>
              <a:gd name="adj3" fmla="val 16667"/>
            </a:avLst>
          </a:prstGeom>
          <a:solidFill>
            <a:srgbClr val="FBF0D5"/>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Oui, </a:t>
            </a:r>
            <a:r>
              <a:rPr lang="fr-FR" sz="2000" dirty="0">
                <a:solidFill>
                  <a:srgbClr val="115076"/>
                </a:solidFill>
                <a:latin typeface="Century Gothic" panose="020B0502020202020204" pitchFamily="34" charset="0"/>
              </a:rPr>
              <a:t>Nina</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j'aime apprendre et essayer   de nouvelles activités. Ce n'est pas impossible de s'amuser à l'école !</a:t>
            </a:r>
          </a:p>
        </p:txBody>
      </p:sp>
      <p:sp>
        <p:nvSpPr>
          <p:cNvPr id="51" name="Speech Bubble: Rectangle with Corners Rounded 20">
            <a:extLst>
              <a:ext uri="{FF2B5EF4-FFF2-40B4-BE49-F238E27FC236}">
                <a16:creationId xmlns:a16="http://schemas.microsoft.com/office/drawing/2014/main" id="{208F901C-9241-9C24-4C3F-98394A0948D2}"/>
              </a:ext>
            </a:extLst>
          </p:cNvPr>
          <p:cNvSpPr/>
          <p:nvPr/>
        </p:nvSpPr>
        <p:spPr>
          <a:xfrm>
            <a:off x="7056120" y="3779793"/>
            <a:ext cx="4835842" cy="2517924"/>
          </a:xfrm>
          <a:prstGeom prst="wedgeRoundRectCallout">
            <a:avLst>
              <a:gd name="adj1" fmla="val -63803"/>
              <a:gd name="adj2" fmla="val -60013"/>
              <a:gd name="adj3" fmla="val 16667"/>
            </a:avLst>
          </a:prstGeom>
          <a:solidFill>
            <a:srgbClr val="FBF0D5"/>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Oui, j’ai décidé de t’encourager</a:t>
            </a:r>
            <a:r>
              <a:rPr lang="fr-FR" sz="2000" dirty="0">
                <a:solidFill>
                  <a:srgbClr val="115076"/>
                </a:solidFill>
                <a:latin typeface="Century Gothic" panose="020B0502020202020204" pitchFamily="34" charset="0"/>
              </a:rPr>
              <a:t> à parler français tout le temps, donc tu peux</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continuer  d’apprendre. Je te prépare pour </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rPr>
              <a:t>être en </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sixième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fr-FR" sz="3600" b="1" dirty="0">
                <a:solidFill>
                  <a:schemeClr val="bg1"/>
                </a:solidFill>
              </a:rPr>
              <a:t>Vocabulaire</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988040" y="249869"/>
            <a:ext cx="92188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39BF2188-9F3A-F4E9-0530-8F38B10973F2}"/>
              </a:ext>
            </a:extLst>
          </p:cNvPr>
          <p:cNvSpPr txBox="1"/>
          <p:nvPr/>
        </p:nvSpPr>
        <p:spPr>
          <a:xfrm>
            <a:off x="4258248" y="1308961"/>
            <a:ext cx="301303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Nina parle à Noura du système scolaire en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Remplis les trous. </a:t>
            </a:r>
          </a:p>
        </p:txBody>
      </p:sp>
      <p:sp>
        <p:nvSpPr>
          <p:cNvPr id="32" name="Speech Bubble: Rectangle with Corners Rounded 20">
            <a:extLst>
              <a:ext uri="{FF2B5EF4-FFF2-40B4-BE49-F238E27FC236}">
                <a16:creationId xmlns:a16="http://schemas.microsoft.com/office/drawing/2014/main" id="{8623DE82-763B-E3CB-605C-E27C35F36B08}"/>
              </a:ext>
            </a:extLst>
          </p:cNvPr>
          <p:cNvSpPr/>
          <p:nvPr/>
        </p:nvSpPr>
        <p:spPr>
          <a:xfrm>
            <a:off x="225748" y="1907216"/>
            <a:ext cx="3912705" cy="1792928"/>
          </a:xfrm>
          <a:prstGeom prst="wedgeRoundRectCallout">
            <a:avLst>
              <a:gd name="adj1" fmla="val 96273"/>
              <a:gd name="adj2" fmla="val 46951"/>
              <a:gd name="adj3" fmla="val 16667"/>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Noura, je peux te poser  une question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Est-ce que tu aimes l'école primaire ?</a:t>
            </a:r>
          </a:p>
        </p:txBody>
      </p:sp>
      <p:sp>
        <p:nvSpPr>
          <p:cNvPr id="33" name="Speech Bubble: Rectangle with Corners Rounded 20">
            <a:extLst>
              <a:ext uri="{FF2B5EF4-FFF2-40B4-BE49-F238E27FC236}">
                <a16:creationId xmlns:a16="http://schemas.microsoft.com/office/drawing/2014/main" id="{89688E4A-FC1C-975F-90F7-7241FC936B9B}"/>
              </a:ext>
            </a:extLst>
          </p:cNvPr>
          <p:cNvSpPr/>
          <p:nvPr/>
        </p:nvSpPr>
        <p:spPr>
          <a:xfrm>
            <a:off x="287280" y="4144250"/>
            <a:ext cx="3912704" cy="1517145"/>
          </a:xfrm>
          <a:prstGeom prst="wedgeRoundRectCallout">
            <a:avLst>
              <a:gd name="adj1" fmla="val 77236"/>
              <a:gd name="adj2" fmla="val -80282"/>
              <a:gd name="adj3" fmla="val 16667"/>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Est-ce que je peux arriver à parler français à l'école ?</a:t>
            </a:r>
          </a:p>
        </p:txBody>
      </p:sp>
      <p:sp>
        <p:nvSpPr>
          <p:cNvPr id="34" name="Oval 33">
            <a:extLst>
              <a:ext uri="{FF2B5EF4-FFF2-40B4-BE49-F238E27FC236}">
                <a16:creationId xmlns:a16="http://schemas.microsoft.com/office/drawing/2014/main" id="{583F4C16-D508-31B5-625B-64DE04B0F63D}"/>
              </a:ext>
            </a:extLst>
          </p:cNvPr>
          <p:cNvSpPr/>
          <p:nvPr/>
        </p:nvSpPr>
        <p:spPr>
          <a:xfrm>
            <a:off x="7671486" y="159451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6" name="Oval 35">
            <a:extLst>
              <a:ext uri="{FF2B5EF4-FFF2-40B4-BE49-F238E27FC236}">
                <a16:creationId xmlns:a16="http://schemas.microsoft.com/office/drawing/2014/main" id="{938D5797-3475-5307-3AC1-1B39F2743C10}"/>
              </a:ext>
            </a:extLst>
          </p:cNvPr>
          <p:cNvSpPr/>
          <p:nvPr/>
        </p:nvSpPr>
        <p:spPr>
          <a:xfrm>
            <a:off x="6878320" y="392818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7" name="Oval 36">
            <a:extLst>
              <a:ext uri="{FF2B5EF4-FFF2-40B4-BE49-F238E27FC236}">
                <a16:creationId xmlns:a16="http://schemas.microsoft.com/office/drawing/2014/main" id="{C7E5105D-A3CE-11A5-624B-39D73626DD2A}"/>
              </a:ext>
            </a:extLst>
          </p:cNvPr>
          <p:cNvSpPr/>
          <p:nvPr/>
        </p:nvSpPr>
        <p:spPr>
          <a:xfrm>
            <a:off x="102690" y="185653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9" name="Oval 38">
            <a:extLst>
              <a:ext uri="{FF2B5EF4-FFF2-40B4-BE49-F238E27FC236}">
                <a16:creationId xmlns:a16="http://schemas.microsoft.com/office/drawing/2014/main" id="{12BC33E7-FBB8-CB92-EFA9-BED172B3D06B}"/>
              </a:ext>
            </a:extLst>
          </p:cNvPr>
          <p:cNvSpPr/>
          <p:nvPr/>
        </p:nvSpPr>
        <p:spPr>
          <a:xfrm>
            <a:off x="176184" y="4068064"/>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0" name="Rectangle 39">
            <a:extLst>
              <a:ext uri="{FF2B5EF4-FFF2-40B4-BE49-F238E27FC236}">
                <a16:creationId xmlns:a16="http://schemas.microsoft.com/office/drawing/2014/main" id="{D3221EF3-8215-2DA8-F03F-6C6DF348431B}"/>
              </a:ext>
            </a:extLst>
          </p:cNvPr>
          <p:cNvSpPr/>
          <p:nvPr/>
        </p:nvSpPr>
        <p:spPr>
          <a:xfrm>
            <a:off x="2614849" y="2167802"/>
            <a:ext cx="689705" cy="366570"/>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sp>
        <p:nvSpPr>
          <p:cNvPr id="44" name="Rectangle 43">
            <a:extLst>
              <a:ext uri="{FF2B5EF4-FFF2-40B4-BE49-F238E27FC236}">
                <a16:creationId xmlns:a16="http://schemas.microsoft.com/office/drawing/2014/main" id="{F84BD8D5-B733-F846-6E8A-D9478E30B30A}"/>
              </a:ext>
            </a:extLst>
          </p:cNvPr>
          <p:cNvSpPr/>
          <p:nvPr/>
        </p:nvSpPr>
        <p:spPr>
          <a:xfrm>
            <a:off x="8514172" y="2140069"/>
            <a:ext cx="1081476" cy="335923"/>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sp>
        <p:nvSpPr>
          <p:cNvPr id="46" name="Rectangle 45">
            <a:extLst>
              <a:ext uri="{FF2B5EF4-FFF2-40B4-BE49-F238E27FC236}">
                <a16:creationId xmlns:a16="http://schemas.microsoft.com/office/drawing/2014/main" id="{388650B9-5DF8-7561-97A0-79AC89B5B95C}"/>
              </a:ext>
            </a:extLst>
          </p:cNvPr>
          <p:cNvSpPr/>
          <p:nvPr/>
        </p:nvSpPr>
        <p:spPr>
          <a:xfrm>
            <a:off x="8134578" y="2829192"/>
            <a:ext cx="1508311" cy="254827"/>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___________</a:t>
            </a:r>
          </a:p>
        </p:txBody>
      </p:sp>
      <p:sp>
        <p:nvSpPr>
          <p:cNvPr id="48" name="Rectangle 47">
            <a:extLst>
              <a:ext uri="{FF2B5EF4-FFF2-40B4-BE49-F238E27FC236}">
                <a16:creationId xmlns:a16="http://schemas.microsoft.com/office/drawing/2014/main" id="{494DC159-630C-238C-84DD-2A6F67B32D96}"/>
              </a:ext>
            </a:extLst>
          </p:cNvPr>
          <p:cNvSpPr/>
          <p:nvPr/>
        </p:nvSpPr>
        <p:spPr>
          <a:xfrm>
            <a:off x="8207775" y="5052418"/>
            <a:ext cx="1560254" cy="284887"/>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____________</a:t>
            </a:r>
          </a:p>
        </p:txBody>
      </p:sp>
      <p:sp>
        <p:nvSpPr>
          <p:cNvPr id="49" name="Rectangle 48">
            <a:extLst>
              <a:ext uri="{FF2B5EF4-FFF2-40B4-BE49-F238E27FC236}">
                <a16:creationId xmlns:a16="http://schemas.microsoft.com/office/drawing/2014/main" id="{E784D8C2-099F-B444-CD1F-216B6E1CDE89}"/>
              </a:ext>
            </a:extLst>
          </p:cNvPr>
          <p:cNvSpPr/>
          <p:nvPr/>
        </p:nvSpPr>
        <p:spPr>
          <a:xfrm>
            <a:off x="10260544" y="5387252"/>
            <a:ext cx="1350059" cy="302532"/>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sp>
        <p:nvSpPr>
          <p:cNvPr id="53" name="Rectangle 52">
            <a:extLst>
              <a:ext uri="{FF2B5EF4-FFF2-40B4-BE49-F238E27FC236}">
                <a16:creationId xmlns:a16="http://schemas.microsoft.com/office/drawing/2014/main" id="{5F17778C-4758-F78A-5C49-DA9820F8D963}"/>
              </a:ext>
            </a:extLst>
          </p:cNvPr>
          <p:cNvSpPr/>
          <p:nvPr/>
        </p:nvSpPr>
        <p:spPr>
          <a:xfrm>
            <a:off x="1474939" y="3170362"/>
            <a:ext cx="1139910" cy="377352"/>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____________</a:t>
            </a:r>
          </a:p>
        </p:txBody>
      </p:sp>
      <p:sp>
        <p:nvSpPr>
          <p:cNvPr id="55" name="Rectangle 54">
            <a:extLst>
              <a:ext uri="{FF2B5EF4-FFF2-40B4-BE49-F238E27FC236}">
                <a16:creationId xmlns:a16="http://schemas.microsoft.com/office/drawing/2014/main" id="{3BA8DA95-1DD4-8157-3C20-8A8D3B11695D}"/>
              </a:ext>
            </a:extLst>
          </p:cNvPr>
          <p:cNvSpPr/>
          <p:nvPr/>
        </p:nvSpPr>
        <p:spPr>
          <a:xfrm>
            <a:off x="2866459" y="4630812"/>
            <a:ext cx="865271" cy="302532"/>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57" name="Rectangle 56">
            <a:extLst>
              <a:ext uri="{FF2B5EF4-FFF2-40B4-BE49-F238E27FC236}">
                <a16:creationId xmlns:a16="http://schemas.microsoft.com/office/drawing/2014/main" id="{67CCBD08-8357-C46F-3ABB-478660914585}"/>
              </a:ext>
            </a:extLst>
          </p:cNvPr>
          <p:cNvSpPr/>
          <p:nvPr/>
        </p:nvSpPr>
        <p:spPr>
          <a:xfrm>
            <a:off x="8207775" y="4412148"/>
            <a:ext cx="1368000" cy="305988"/>
          </a:xfrm>
          <a:prstGeom prst="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59" name="TextBox 58">
            <a:extLst>
              <a:ext uri="{FF2B5EF4-FFF2-40B4-BE49-F238E27FC236}">
                <a16:creationId xmlns:a16="http://schemas.microsoft.com/office/drawing/2014/main" id="{94D6C84F-2691-A79E-45BD-5362C1EF9CB3}"/>
              </a:ext>
            </a:extLst>
          </p:cNvPr>
          <p:cNvSpPr txBox="1"/>
          <p:nvPr/>
        </p:nvSpPr>
        <p:spPr>
          <a:xfrm>
            <a:off x="4164224" y="4090824"/>
            <a:ext cx="291766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 essayer        poser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        impossible sixi</a:t>
            </a:r>
            <a:r>
              <a:rPr kumimoji="0" lang="fr-FR" sz="2200" b="1" i="0" u="none" strike="noStrike" kern="1200" cap="none" spc="0" normalizeH="0" baseline="0" noProof="0" dirty="0">
                <a:ln>
                  <a:noFill/>
                </a:ln>
                <a:solidFill>
                  <a:srgbClr val="115076"/>
                </a:solidFill>
                <a:effectLst/>
                <a:uLnTx/>
                <a:uFillTx/>
                <a:latin typeface="Century Gothic" panose="020B0502020202020204" pitchFamily="34" charset="0"/>
              </a:rPr>
              <a:t>ème</a:t>
            </a: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   primaire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115076"/>
                </a:solidFill>
                <a:latin typeface="Century Gothic" panose="020F0302020204030204"/>
              </a:rPr>
              <a:t>décidé de </a:t>
            </a: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    arriver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rPr>
              <a:t>       continuer 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cxnSp>
        <p:nvCxnSpPr>
          <p:cNvPr id="60" name="Straight Connector 59">
            <a:extLst>
              <a:ext uri="{FF2B5EF4-FFF2-40B4-BE49-F238E27FC236}">
                <a16:creationId xmlns:a16="http://schemas.microsoft.com/office/drawing/2014/main" id="{40957919-A1F7-B631-25AE-EB1E3459549C}"/>
              </a:ext>
            </a:extLst>
          </p:cNvPr>
          <p:cNvCxnSpPr>
            <a:cxnSpLocks/>
          </p:cNvCxnSpPr>
          <p:nvPr/>
        </p:nvCxnSpPr>
        <p:spPr>
          <a:xfrm>
            <a:off x="5822864" y="4354625"/>
            <a:ext cx="1075962" cy="0"/>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2DA41152-6FB4-E5D5-8F53-4DC8D884E108}"/>
              </a:ext>
            </a:extLst>
          </p:cNvPr>
          <p:cNvCxnSpPr>
            <a:cxnSpLocks/>
          </p:cNvCxnSpPr>
          <p:nvPr/>
        </p:nvCxnSpPr>
        <p:spPr>
          <a:xfrm>
            <a:off x="5669491" y="5038755"/>
            <a:ext cx="1075962" cy="0"/>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9189079D-5EF1-0F75-7C6A-A26423D363A3}"/>
              </a:ext>
            </a:extLst>
          </p:cNvPr>
          <p:cNvCxnSpPr>
            <a:cxnSpLocks/>
          </p:cNvCxnSpPr>
          <p:nvPr/>
        </p:nvCxnSpPr>
        <p:spPr>
          <a:xfrm>
            <a:off x="4378364" y="4336118"/>
            <a:ext cx="1075962" cy="0"/>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1FFD99CA-B775-0995-EB8D-0167014426D2}"/>
              </a:ext>
            </a:extLst>
          </p:cNvPr>
          <p:cNvCxnSpPr>
            <a:cxnSpLocks/>
          </p:cNvCxnSpPr>
          <p:nvPr/>
        </p:nvCxnSpPr>
        <p:spPr>
          <a:xfrm>
            <a:off x="4818730" y="4613093"/>
            <a:ext cx="1493328" cy="0"/>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57F6FB00-6EDD-A90E-077E-9EB359785098}"/>
              </a:ext>
            </a:extLst>
          </p:cNvPr>
          <p:cNvCxnSpPr>
            <a:cxnSpLocks/>
          </p:cNvCxnSpPr>
          <p:nvPr/>
        </p:nvCxnSpPr>
        <p:spPr>
          <a:xfrm>
            <a:off x="5949320" y="5319411"/>
            <a:ext cx="890553" cy="6760"/>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B837C601-F9BF-A006-1911-8B8A59EF965C}"/>
              </a:ext>
            </a:extLst>
          </p:cNvPr>
          <p:cNvCxnSpPr>
            <a:cxnSpLocks/>
          </p:cNvCxnSpPr>
          <p:nvPr/>
        </p:nvCxnSpPr>
        <p:spPr>
          <a:xfrm>
            <a:off x="4709892" y="5662660"/>
            <a:ext cx="1812590" cy="27124"/>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71" name="Straight Connector 70">
            <a:extLst>
              <a:ext uri="{FF2B5EF4-FFF2-40B4-BE49-F238E27FC236}">
                <a16:creationId xmlns:a16="http://schemas.microsoft.com/office/drawing/2014/main" id="{84386D99-8C45-7663-3464-6AC57140F486}"/>
              </a:ext>
            </a:extLst>
          </p:cNvPr>
          <p:cNvCxnSpPr>
            <a:cxnSpLocks/>
          </p:cNvCxnSpPr>
          <p:nvPr/>
        </p:nvCxnSpPr>
        <p:spPr>
          <a:xfrm>
            <a:off x="4213110" y="5337305"/>
            <a:ext cx="1456381" cy="0"/>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A7AE1299-3F34-3FBE-B74A-F25D7E16FDA9}"/>
              </a:ext>
            </a:extLst>
          </p:cNvPr>
          <p:cNvCxnSpPr>
            <a:cxnSpLocks/>
          </p:cNvCxnSpPr>
          <p:nvPr/>
        </p:nvCxnSpPr>
        <p:spPr>
          <a:xfrm>
            <a:off x="4322061" y="5044973"/>
            <a:ext cx="890553" cy="6760"/>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pic>
        <p:nvPicPr>
          <p:cNvPr id="6" name="Picture 5">
            <a:extLst>
              <a:ext uri="{FF2B5EF4-FFF2-40B4-BE49-F238E27FC236}">
                <a16:creationId xmlns:a16="http://schemas.microsoft.com/office/drawing/2014/main" id="{49267E33-AFEF-A3CB-83B8-D3AF7CB64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6188" y="34402"/>
            <a:ext cx="1549385" cy="1549385"/>
          </a:xfrm>
          <a:prstGeom prst="rect">
            <a:avLst/>
          </a:prstGeom>
        </p:spPr>
      </p:pic>
      <p:pic>
        <p:nvPicPr>
          <p:cNvPr id="10" name="Picture 9">
            <a:extLst>
              <a:ext uri="{FF2B5EF4-FFF2-40B4-BE49-F238E27FC236}">
                <a16:creationId xmlns:a16="http://schemas.microsoft.com/office/drawing/2014/main" id="{CA2BA7D0-6694-1745-10A5-16CA5F2650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2309" y="551317"/>
            <a:ext cx="482823" cy="748200"/>
          </a:xfrm>
          <a:prstGeom prst="rect">
            <a:avLst/>
          </a:prstGeom>
        </p:spPr>
      </p:pic>
    </p:spTree>
    <p:extLst>
      <p:ext uri="{BB962C8B-B14F-4D97-AF65-F5344CB8AC3E}">
        <p14:creationId xmlns:p14="http://schemas.microsoft.com/office/powerpoint/2010/main" val="345984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6" grpId="0" animBg="1"/>
      <p:bldP spid="48" grpId="0" animBg="1"/>
      <p:bldP spid="49" grpId="0" animBg="1"/>
      <p:bldP spid="53" grpId="0" animBg="1"/>
      <p:bldP spid="55"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B30D35-1DC2-60DE-9743-D095177BA334}"/>
              </a:ext>
            </a:extLst>
          </p:cNvPr>
          <p:cNvPicPr>
            <a:picLocks noChangeAspect="1"/>
          </p:cNvPicPr>
          <p:nvPr/>
        </p:nvPicPr>
        <p:blipFill>
          <a:blip r:embed="rId3"/>
          <a:stretch>
            <a:fillRect/>
          </a:stretch>
        </p:blipFill>
        <p:spPr>
          <a:xfrm>
            <a:off x="3212003" y="970019"/>
            <a:ext cx="8439286" cy="5364378"/>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7957"/>
            <a:ext cx="4898898" cy="787489"/>
          </a:xfrm>
          <a:prstGeom prst="rect">
            <a:avLst/>
          </a:prstGeom>
        </p:spPr>
      </p:pic>
      <p:sp>
        <p:nvSpPr>
          <p:cNvPr id="4" name="Title 3"/>
          <p:cNvSpPr>
            <a:spLocks noGrp="1"/>
          </p:cNvSpPr>
          <p:nvPr>
            <p:ph type="title"/>
          </p:nvPr>
        </p:nvSpPr>
        <p:spPr>
          <a:xfrm>
            <a:off x="0" y="140241"/>
            <a:ext cx="4093029" cy="707849"/>
          </a:xfrm>
        </p:spPr>
        <p:txBody>
          <a:bodyPr>
            <a:normAutofit/>
          </a:bodyPr>
          <a:lstStyle/>
          <a:p>
            <a:r>
              <a:rPr lang="fr-FR" sz="3600" b="1" dirty="0">
                <a:solidFill>
                  <a:schemeClr val="bg1"/>
                </a:solidFill>
              </a:rPr>
              <a:t>Mots croisés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pic>
        <p:nvPicPr>
          <p:cNvPr id="135" name="Picture 134" descr="Shape&#10;&#10;Description automatically generated with medium confidence">
            <a:extLst>
              <a:ext uri="{FF2B5EF4-FFF2-40B4-BE49-F238E27FC236}">
                <a16:creationId xmlns:a16="http://schemas.microsoft.com/office/drawing/2014/main" id="{79BDCC52-E687-A9EC-F2EC-C8BF94B4ED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00828" y="2011938"/>
            <a:ext cx="1450461" cy="1274501"/>
          </a:xfrm>
          <a:prstGeom prst="rect">
            <a:avLst/>
          </a:prstGeom>
        </p:spPr>
      </p:pic>
      <p:pic>
        <p:nvPicPr>
          <p:cNvPr id="136" name="Picture 135">
            <a:extLst>
              <a:ext uri="{FF2B5EF4-FFF2-40B4-BE49-F238E27FC236}">
                <a16:creationId xmlns:a16="http://schemas.microsoft.com/office/drawing/2014/main" id="{140971BD-8E7E-C423-2592-E028E5764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606" y="4466566"/>
            <a:ext cx="2771542" cy="1833258"/>
          </a:xfrm>
          <a:prstGeom prst="rect">
            <a:avLst/>
          </a:prstGeom>
        </p:spPr>
      </p:pic>
      <p:sp>
        <p:nvSpPr>
          <p:cNvPr id="150" name="TextBox 149">
            <a:extLst>
              <a:ext uri="{FF2B5EF4-FFF2-40B4-BE49-F238E27FC236}">
                <a16:creationId xmlns:a16="http://schemas.microsoft.com/office/drawing/2014/main" id="{BAE7CC5D-E11A-FBD9-50D0-0B0BD8133033}"/>
              </a:ext>
            </a:extLst>
          </p:cNvPr>
          <p:cNvSpPr txBox="1"/>
          <p:nvPr/>
        </p:nvSpPr>
        <p:spPr>
          <a:xfrm>
            <a:off x="263606" y="1133243"/>
            <a:ext cx="3045651"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Across:</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1. Afghanistan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2. to organise oneself</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to find oneself</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7. current</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9. to stand up / get up</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 Afghan</a:t>
            </a:r>
            <a:endParaRPr lang="en-GB" sz="2000" dirty="0">
              <a:solidFill>
                <a:srgbClr val="4472C4">
                  <a:lumMod val="50000"/>
                </a:srgbClr>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 to have (somebody) to stay</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12. serious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1" name="TextBox 150">
            <a:extLst>
              <a:ext uri="{FF2B5EF4-FFF2-40B4-BE49-F238E27FC236}">
                <a16:creationId xmlns:a16="http://schemas.microsoft.com/office/drawing/2014/main" id="{2FE9BC4A-6635-158A-85D1-02F9D2E38F59}"/>
              </a:ext>
            </a:extLst>
          </p:cNvPr>
          <p:cNvSpPr txBox="1"/>
          <p:nvPr/>
        </p:nvSpPr>
        <p:spPr>
          <a:xfrm>
            <a:off x="8555187" y="541701"/>
            <a:ext cx="340756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Down:</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1. association</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3. to wonder / ask oneself</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4. conflict</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5. to feel</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8. crisis</a:t>
            </a:r>
          </a:p>
        </p:txBody>
      </p:sp>
      <p:sp>
        <p:nvSpPr>
          <p:cNvPr id="242" name="TextBox 241">
            <a:extLst>
              <a:ext uri="{FF2B5EF4-FFF2-40B4-BE49-F238E27FC236}">
                <a16:creationId xmlns:a16="http://schemas.microsoft.com/office/drawing/2014/main" id="{1C71108F-F36B-42E6-511C-A25FAC52693C}"/>
              </a:ext>
            </a:extLst>
          </p:cNvPr>
          <p:cNvSpPr txBox="1"/>
          <p:nvPr/>
        </p:nvSpPr>
        <p:spPr>
          <a:xfrm>
            <a:off x="3427000"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43" name="TextBox 242">
            <a:extLst>
              <a:ext uri="{FF2B5EF4-FFF2-40B4-BE49-F238E27FC236}">
                <a16:creationId xmlns:a16="http://schemas.microsoft.com/office/drawing/2014/main" id="{207F1119-9209-E961-E0A7-9B70FB8CE07D}"/>
              </a:ext>
            </a:extLst>
          </p:cNvPr>
          <p:cNvSpPr txBox="1"/>
          <p:nvPr/>
        </p:nvSpPr>
        <p:spPr>
          <a:xfrm>
            <a:off x="3427000" y="1526784"/>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sp>
        <p:nvSpPr>
          <p:cNvPr id="244" name="TextBox 243">
            <a:extLst>
              <a:ext uri="{FF2B5EF4-FFF2-40B4-BE49-F238E27FC236}">
                <a16:creationId xmlns:a16="http://schemas.microsoft.com/office/drawing/2014/main" id="{50500919-70CD-797F-D98D-286E869303CE}"/>
              </a:ext>
            </a:extLst>
          </p:cNvPr>
          <p:cNvSpPr txBox="1"/>
          <p:nvPr/>
        </p:nvSpPr>
        <p:spPr>
          <a:xfrm>
            <a:off x="3427000" y="192311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sp>
        <p:nvSpPr>
          <p:cNvPr id="245" name="TextBox 244">
            <a:extLst>
              <a:ext uri="{FF2B5EF4-FFF2-40B4-BE49-F238E27FC236}">
                <a16:creationId xmlns:a16="http://schemas.microsoft.com/office/drawing/2014/main" id="{DFE72C9F-1302-1563-9F00-CA81D0E38E9E}"/>
              </a:ext>
            </a:extLst>
          </p:cNvPr>
          <p:cNvSpPr txBox="1"/>
          <p:nvPr/>
        </p:nvSpPr>
        <p:spPr>
          <a:xfrm>
            <a:off x="3427000" y="2362868"/>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246" name="TextBox 245">
            <a:extLst>
              <a:ext uri="{FF2B5EF4-FFF2-40B4-BE49-F238E27FC236}">
                <a16:creationId xmlns:a16="http://schemas.microsoft.com/office/drawing/2014/main" id="{7E3AE683-2A26-5348-1D1F-4FACB1C0F4AD}"/>
              </a:ext>
            </a:extLst>
          </p:cNvPr>
          <p:cNvSpPr txBox="1"/>
          <p:nvPr/>
        </p:nvSpPr>
        <p:spPr>
          <a:xfrm>
            <a:off x="3427000" y="281265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47" name="TextBox 246">
            <a:extLst>
              <a:ext uri="{FF2B5EF4-FFF2-40B4-BE49-F238E27FC236}">
                <a16:creationId xmlns:a16="http://schemas.microsoft.com/office/drawing/2014/main" id="{C4775F8A-8BD7-9360-3111-9F4A14F6E780}"/>
              </a:ext>
            </a:extLst>
          </p:cNvPr>
          <p:cNvSpPr txBox="1"/>
          <p:nvPr/>
        </p:nvSpPr>
        <p:spPr>
          <a:xfrm>
            <a:off x="3427000"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48" name="TextBox 247">
            <a:extLst>
              <a:ext uri="{FF2B5EF4-FFF2-40B4-BE49-F238E27FC236}">
                <a16:creationId xmlns:a16="http://schemas.microsoft.com/office/drawing/2014/main" id="{A50E91D7-B4CC-C412-D46A-018B2AAED111}"/>
              </a:ext>
            </a:extLst>
          </p:cNvPr>
          <p:cNvSpPr txBox="1"/>
          <p:nvPr/>
        </p:nvSpPr>
        <p:spPr>
          <a:xfrm>
            <a:off x="3427000"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49" name="TextBox 248">
            <a:extLst>
              <a:ext uri="{FF2B5EF4-FFF2-40B4-BE49-F238E27FC236}">
                <a16:creationId xmlns:a16="http://schemas.microsoft.com/office/drawing/2014/main" id="{59C8EDDD-DB62-FA77-6423-95FCB20B2353}"/>
              </a:ext>
            </a:extLst>
          </p:cNvPr>
          <p:cNvSpPr txBox="1"/>
          <p:nvPr/>
        </p:nvSpPr>
        <p:spPr>
          <a:xfrm>
            <a:off x="3427000"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250" name="TextBox 249">
            <a:extLst>
              <a:ext uri="{FF2B5EF4-FFF2-40B4-BE49-F238E27FC236}">
                <a16:creationId xmlns:a16="http://schemas.microsoft.com/office/drawing/2014/main" id="{45AC5EDB-CF60-C5D5-E67A-835DBA951305}"/>
              </a:ext>
            </a:extLst>
          </p:cNvPr>
          <p:cNvSpPr txBox="1"/>
          <p:nvPr/>
        </p:nvSpPr>
        <p:spPr>
          <a:xfrm>
            <a:off x="3427000" y="453067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51" name="TextBox 250">
            <a:extLst>
              <a:ext uri="{FF2B5EF4-FFF2-40B4-BE49-F238E27FC236}">
                <a16:creationId xmlns:a16="http://schemas.microsoft.com/office/drawing/2014/main" id="{541A82FA-DE8E-B658-4718-42EB8825E171}"/>
              </a:ext>
            </a:extLst>
          </p:cNvPr>
          <p:cNvSpPr txBox="1"/>
          <p:nvPr/>
        </p:nvSpPr>
        <p:spPr>
          <a:xfrm>
            <a:off x="3427000" y="496531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252" name="TextBox 251">
            <a:extLst>
              <a:ext uri="{FF2B5EF4-FFF2-40B4-BE49-F238E27FC236}">
                <a16:creationId xmlns:a16="http://schemas.microsoft.com/office/drawing/2014/main" id="{FA10DF79-A5CC-3032-524F-0138D34A8BB4}"/>
              </a:ext>
            </a:extLst>
          </p:cNvPr>
          <p:cNvSpPr txBox="1"/>
          <p:nvPr/>
        </p:nvSpPr>
        <p:spPr>
          <a:xfrm>
            <a:off x="3427000" y="536912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253" name="TextBox 252">
            <a:extLst>
              <a:ext uri="{FF2B5EF4-FFF2-40B4-BE49-F238E27FC236}">
                <a16:creationId xmlns:a16="http://schemas.microsoft.com/office/drawing/2014/main" id="{F8F0D837-ED7C-BF12-628A-CC571DC1C274}"/>
              </a:ext>
            </a:extLst>
          </p:cNvPr>
          <p:cNvSpPr txBox="1"/>
          <p:nvPr/>
        </p:nvSpPr>
        <p:spPr>
          <a:xfrm>
            <a:off x="3819036" y="192311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254" name="TextBox 253">
            <a:extLst>
              <a:ext uri="{FF2B5EF4-FFF2-40B4-BE49-F238E27FC236}">
                <a16:creationId xmlns:a16="http://schemas.microsoft.com/office/drawing/2014/main" id="{F2594592-BB3A-9769-A27D-02D12B2F8C08}"/>
              </a:ext>
            </a:extLst>
          </p:cNvPr>
          <p:cNvSpPr txBox="1"/>
          <p:nvPr/>
        </p:nvSpPr>
        <p:spPr>
          <a:xfrm>
            <a:off x="3819036"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55" name="TextBox 254">
            <a:extLst>
              <a:ext uri="{FF2B5EF4-FFF2-40B4-BE49-F238E27FC236}">
                <a16:creationId xmlns:a16="http://schemas.microsoft.com/office/drawing/2014/main" id="{25AF7A11-18D1-A982-9F24-326B030A380C}"/>
              </a:ext>
            </a:extLst>
          </p:cNvPr>
          <p:cNvSpPr txBox="1"/>
          <p:nvPr/>
        </p:nvSpPr>
        <p:spPr>
          <a:xfrm>
            <a:off x="4278673" y="192311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256" name="TextBox 255">
            <a:extLst>
              <a:ext uri="{FF2B5EF4-FFF2-40B4-BE49-F238E27FC236}">
                <a16:creationId xmlns:a16="http://schemas.microsoft.com/office/drawing/2014/main" id="{43A0BFAA-9BCF-2FAF-458C-8B39EBDF4B43}"/>
              </a:ext>
            </a:extLst>
          </p:cNvPr>
          <p:cNvSpPr txBox="1"/>
          <p:nvPr/>
        </p:nvSpPr>
        <p:spPr>
          <a:xfrm>
            <a:off x="8999065" y="536912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57" name="TextBox 256">
            <a:extLst>
              <a:ext uri="{FF2B5EF4-FFF2-40B4-BE49-F238E27FC236}">
                <a16:creationId xmlns:a16="http://schemas.microsoft.com/office/drawing/2014/main" id="{559B40E4-46D8-CE02-C6E9-C818C3E02F1A}"/>
              </a:ext>
            </a:extLst>
          </p:cNvPr>
          <p:cNvSpPr txBox="1"/>
          <p:nvPr/>
        </p:nvSpPr>
        <p:spPr>
          <a:xfrm>
            <a:off x="8588428"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sp>
        <p:nvSpPr>
          <p:cNvPr id="258" name="TextBox 257">
            <a:extLst>
              <a:ext uri="{FF2B5EF4-FFF2-40B4-BE49-F238E27FC236}">
                <a16:creationId xmlns:a16="http://schemas.microsoft.com/office/drawing/2014/main" id="{87581696-6F8A-4E61-5203-3DD04EF76EF6}"/>
              </a:ext>
            </a:extLst>
          </p:cNvPr>
          <p:cNvSpPr txBox="1"/>
          <p:nvPr/>
        </p:nvSpPr>
        <p:spPr>
          <a:xfrm>
            <a:off x="5541198"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259" name="TextBox 258">
            <a:extLst>
              <a:ext uri="{FF2B5EF4-FFF2-40B4-BE49-F238E27FC236}">
                <a16:creationId xmlns:a16="http://schemas.microsoft.com/office/drawing/2014/main" id="{DD1306BE-621B-1418-0E17-1E43DBC1940A}"/>
              </a:ext>
            </a:extLst>
          </p:cNvPr>
          <p:cNvSpPr txBox="1"/>
          <p:nvPr/>
        </p:nvSpPr>
        <p:spPr>
          <a:xfrm>
            <a:off x="9425465"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260" name="TextBox 259">
            <a:extLst>
              <a:ext uri="{FF2B5EF4-FFF2-40B4-BE49-F238E27FC236}">
                <a16:creationId xmlns:a16="http://schemas.microsoft.com/office/drawing/2014/main" id="{D9BC625A-C83D-2827-F7CF-BFC393859550}"/>
              </a:ext>
            </a:extLst>
          </p:cNvPr>
          <p:cNvSpPr txBox="1"/>
          <p:nvPr/>
        </p:nvSpPr>
        <p:spPr>
          <a:xfrm>
            <a:off x="6420540" y="2362868"/>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61" name="TextBox 260">
            <a:extLst>
              <a:ext uri="{FF2B5EF4-FFF2-40B4-BE49-F238E27FC236}">
                <a16:creationId xmlns:a16="http://schemas.microsoft.com/office/drawing/2014/main" id="{29988293-40D9-F602-6705-EAF141183C88}"/>
              </a:ext>
            </a:extLst>
          </p:cNvPr>
          <p:cNvSpPr txBox="1"/>
          <p:nvPr/>
        </p:nvSpPr>
        <p:spPr>
          <a:xfrm>
            <a:off x="4698702"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262" name="TextBox 261">
            <a:extLst>
              <a:ext uri="{FF2B5EF4-FFF2-40B4-BE49-F238E27FC236}">
                <a16:creationId xmlns:a16="http://schemas.microsoft.com/office/drawing/2014/main" id="{A02F40C5-CE25-C9EA-9AAD-85B5C283FCCD}"/>
              </a:ext>
            </a:extLst>
          </p:cNvPr>
          <p:cNvSpPr txBox="1"/>
          <p:nvPr/>
        </p:nvSpPr>
        <p:spPr>
          <a:xfrm>
            <a:off x="11132092"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63" name="TextBox 262">
            <a:extLst>
              <a:ext uri="{FF2B5EF4-FFF2-40B4-BE49-F238E27FC236}">
                <a16:creationId xmlns:a16="http://schemas.microsoft.com/office/drawing/2014/main" id="{F230B9F1-B244-8338-9735-2D65F8F3CBBC}"/>
              </a:ext>
            </a:extLst>
          </p:cNvPr>
          <p:cNvSpPr txBox="1"/>
          <p:nvPr/>
        </p:nvSpPr>
        <p:spPr>
          <a:xfrm>
            <a:off x="5996520" y="192311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64" name="TextBox 263">
            <a:extLst>
              <a:ext uri="{FF2B5EF4-FFF2-40B4-BE49-F238E27FC236}">
                <a16:creationId xmlns:a16="http://schemas.microsoft.com/office/drawing/2014/main" id="{11B1B351-8829-3A02-AA55-92F69E00A26C}"/>
              </a:ext>
            </a:extLst>
          </p:cNvPr>
          <p:cNvSpPr txBox="1"/>
          <p:nvPr/>
        </p:nvSpPr>
        <p:spPr>
          <a:xfrm>
            <a:off x="5534517" y="1923117"/>
            <a:ext cx="4148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265" name="TextBox 264">
            <a:extLst>
              <a:ext uri="{FF2B5EF4-FFF2-40B4-BE49-F238E27FC236}">
                <a16:creationId xmlns:a16="http://schemas.microsoft.com/office/drawing/2014/main" id="{9E2CA8E2-FCA2-F32B-03F9-3B1E0FE2060F}"/>
              </a:ext>
            </a:extLst>
          </p:cNvPr>
          <p:cNvSpPr txBox="1"/>
          <p:nvPr/>
        </p:nvSpPr>
        <p:spPr>
          <a:xfrm>
            <a:off x="5109727" y="192311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66" name="TextBox 265">
            <a:extLst>
              <a:ext uri="{FF2B5EF4-FFF2-40B4-BE49-F238E27FC236}">
                <a16:creationId xmlns:a16="http://schemas.microsoft.com/office/drawing/2014/main" id="{C43AFFC7-D2A7-FB87-691C-3A84D81BCB8C}"/>
              </a:ext>
            </a:extLst>
          </p:cNvPr>
          <p:cNvSpPr txBox="1"/>
          <p:nvPr/>
        </p:nvSpPr>
        <p:spPr>
          <a:xfrm>
            <a:off x="4698702" y="192311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267" name="TextBox 266">
            <a:extLst>
              <a:ext uri="{FF2B5EF4-FFF2-40B4-BE49-F238E27FC236}">
                <a16:creationId xmlns:a16="http://schemas.microsoft.com/office/drawing/2014/main" id="{8C889C4E-B30A-6C7B-0332-F238D58DA3D4}"/>
              </a:ext>
            </a:extLst>
          </p:cNvPr>
          <p:cNvSpPr txBox="1"/>
          <p:nvPr/>
        </p:nvSpPr>
        <p:spPr>
          <a:xfrm>
            <a:off x="6420540" y="281265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68" name="TextBox 267">
            <a:extLst>
              <a:ext uri="{FF2B5EF4-FFF2-40B4-BE49-F238E27FC236}">
                <a16:creationId xmlns:a16="http://schemas.microsoft.com/office/drawing/2014/main" id="{338A69B8-9ACF-02C5-55EB-17A1379DD7D6}"/>
              </a:ext>
            </a:extLst>
          </p:cNvPr>
          <p:cNvSpPr txBox="1"/>
          <p:nvPr/>
        </p:nvSpPr>
        <p:spPr>
          <a:xfrm>
            <a:off x="6420540"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69" name="TextBox 268">
            <a:extLst>
              <a:ext uri="{FF2B5EF4-FFF2-40B4-BE49-F238E27FC236}">
                <a16:creationId xmlns:a16="http://schemas.microsoft.com/office/drawing/2014/main" id="{DDD5F971-CADB-E381-5007-40D98DBC674A}"/>
              </a:ext>
            </a:extLst>
          </p:cNvPr>
          <p:cNvSpPr txBox="1"/>
          <p:nvPr/>
        </p:nvSpPr>
        <p:spPr>
          <a:xfrm>
            <a:off x="5996520"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sp>
        <p:nvSpPr>
          <p:cNvPr id="270" name="TextBox 269">
            <a:extLst>
              <a:ext uri="{FF2B5EF4-FFF2-40B4-BE49-F238E27FC236}">
                <a16:creationId xmlns:a16="http://schemas.microsoft.com/office/drawing/2014/main" id="{6D461C11-8B75-4E52-7EA2-585BA1A5569B}"/>
              </a:ext>
            </a:extLst>
          </p:cNvPr>
          <p:cNvSpPr txBox="1"/>
          <p:nvPr/>
        </p:nvSpPr>
        <p:spPr>
          <a:xfrm>
            <a:off x="5109727"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71" name="TextBox 270">
            <a:extLst>
              <a:ext uri="{FF2B5EF4-FFF2-40B4-BE49-F238E27FC236}">
                <a16:creationId xmlns:a16="http://schemas.microsoft.com/office/drawing/2014/main" id="{97DB2929-D3BD-9659-68BB-890F9080CD6C}"/>
              </a:ext>
            </a:extLst>
          </p:cNvPr>
          <p:cNvSpPr txBox="1"/>
          <p:nvPr/>
        </p:nvSpPr>
        <p:spPr>
          <a:xfrm>
            <a:off x="6420540" y="192311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sp>
        <p:nvSpPr>
          <p:cNvPr id="272" name="TextBox 271">
            <a:extLst>
              <a:ext uri="{FF2B5EF4-FFF2-40B4-BE49-F238E27FC236}">
                <a16:creationId xmlns:a16="http://schemas.microsoft.com/office/drawing/2014/main" id="{7641B5EB-A13E-EF7C-C727-5DC360613C4E}"/>
              </a:ext>
            </a:extLst>
          </p:cNvPr>
          <p:cNvSpPr txBox="1"/>
          <p:nvPr/>
        </p:nvSpPr>
        <p:spPr>
          <a:xfrm>
            <a:off x="6420540" y="580669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273" name="TextBox 272">
            <a:extLst>
              <a:ext uri="{FF2B5EF4-FFF2-40B4-BE49-F238E27FC236}">
                <a16:creationId xmlns:a16="http://schemas.microsoft.com/office/drawing/2014/main" id="{F006D9CA-7E2D-619F-9F46-73FF8142D516}"/>
              </a:ext>
            </a:extLst>
          </p:cNvPr>
          <p:cNvSpPr txBox="1"/>
          <p:nvPr/>
        </p:nvSpPr>
        <p:spPr>
          <a:xfrm>
            <a:off x="6420540" y="536912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74" name="TextBox 273">
            <a:extLst>
              <a:ext uri="{FF2B5EF4-FFF2-40B4-BE49-F238E27FC236}">
                <a16:creationId xmlns:a16="http://schemas.microsoft.com/office/drawing/2014/main" id="{8B672C3F-74B6-924A-590A-659F6130F466}"/>
              </a:ext>
            </a:extLst>
          </p:cNvPr>
          <p:cNvSpPr txBox="1"/>
          <p:nvPr/>
        </p:nvSpPr>
        <p:spPr>
          <a:xfrm>
            <a:off x="6420540" y="496531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75" name="TextBox 274">
            <a:extLst>
              <a:ext uri="{FF2B5EF4-FFF2-40B4-BE49-F238E27FC236}">
                <a16:creationId xmlns:a16="http://schemas.microsoft.com/office/drawing/2014/main" id="{68E68F33-12F3-C5CE-FB8A-FCC100C71BF8}"/>
              </a:ext>
            </a:extLst>
          </p:cNvPr>
          <p:cNvSpPr txBox="1"/>
          <p:nvPr/>
        </p:nvSpPr>
        <p:spPr>
          <a:xfrm>
            <a:off x="6420540" y="453067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276" name="TextBox 275">
            <a:extLst>
              <a:ext uri="{FF2B5EF4-FFF2-40B4-BE49-F238E27FC236}">
                <a16:creationId xmlns:a16="http://schemas.microsoft.com/office/drawing/2014/main" id="{9F3EE7C7-1A17-E2A2-1CEC-29336A5141E9}"/>
              </a:ext>
            </a:extLst>
          </p:cNvPr>
          <p:cNvSpPr txBox="1"/>
          <p:nvPr/>
        </p:nvSpPr>
        <p:spPr>
          <a:xfrm>
            <a:off x="6420540"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77" name="TextBox 276">
            <a:extLst>
              <a:ext uri="{FF2B5EF4-FFF2-40B4-BE49-F238E27FC236}">
                <a16:creationId xmlns:a16="http://schemas.microsoft.com/office/drawing/2014/main" id="{65617C94-B210-8947-F1AF-7725CE43C6C2}"/>
              </a:ext>
            </a:extLst>
          </p:cNvPr>
          <p:cNvSpPr txBox="1"/>
          <p:nvPr/>
        </p:nvSpPr>
        <p:spPr>
          <a:xfrm>
            <a:off x="6420540"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p>
        </p:txBody>
      </p:sp>
      <p:sp>
        <p:nvSpPr>
          <p:cNvPr id="278" name="TextBox 277">
            <a:extLst>
              <a:ext uri="{FF2B5EF4-FFF2-40B4-BE49-F238E27FC236}">
                <a16:creationId xmlns:a16="http://schemas.microsoft.com/office/drawing/2014/main" id="{B04C2C59-B551-1B76-0DA1-4CF58CB5720F}"/>
              </a:ext>
            </a:extLst>
          </p:cNvPr>
          <p:cNvSpPr txBox="1"/>
          <p:nvPr/>
        </p:nvSpPr>
        <p:spPr>
          <a:xfrm>
            <a:off x="6873390" y="192311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79" name="TextBox 278">
            <a:extLst>
              <a:ext uri="{FF2B5EF4-FFF2-40B4-BE49-F238E27FC236}">
                <a16:creationId xmlns:a16="http://schemas.microsoft.com/office/drawing/2014/main" id="{57709F05-C2F3-E066-A975-2E7F2C2D5A0F}"/>
              </a:ext>
            </a:extLst>
          </p:cNvPr>
          <p:cNvSpPr txBox="1"/>
          <p:nvPr/>
        </p:nvSpPr>
        <p:spPr>
          <a:xfrm>
            <a:off x="7292676" y="192311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280" name="TextBox 279">
            <a:extLst>
              <a:ext uri="{FF2B5EF4-FFF2-40B4-BE49-F238E27FC236}">
                <a16:creationId xmlns:a16="http://schemas.microsoft.com/office/drawing/2014/main" id="{EEB13AAE-1FA2-9509-65C5-49794821B366}"/>
              </a:ext>
            </a:extLst>
          </p:cNvPr>
          <p:cNvSpPr txBox="1"/>
          <p:nvPr/>
        </p:nvSpPr>
        <p:spPr>
          <a:xfrm>
            <a:off x="4278673"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281" name="TextBox 280">
            <a:extLst>
              <a:ext uri="{FF2B5EF4-FFF2-40B4-BE49-F238E27FC236}">
                <a16:creationId xmlns:a16="http://schemas.microsoft.com/office/drawing/2014/main" id="{BFFCE981-5402-8C7F-4AF2-75E341C303A6}"/>
              </a:ext>
            </a:extLst>
          </p:cNvPr>
          <p:cNvSpPr txBox="1"/>
          <p:nvPr/>
        </p:nvSpPr>
        <p:spPr>
          <a:xfrm>
            <a:off x="9425465" y="580669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82" name="TextBox 281">
            <a:extLst>
              <a:ext uri="{FF2B5EF4-FFF2-40B4-BE49-F238E27FC236}">
                <a16:creationId xmlns:a16="http://schemas.microsoft.com/office/drawing/2014/main" id="{355EC97D-36A0-ADAF-27E1-5362EE289222}"/>
              </a:ext>
            </a:extLst>
          </p:cNvPr>
          <p:cNvSpPr txBox="1"/>
          <p:nvPr/>
        </p:nvSpPr>
        <p:spPr>
          <a:xfrm>
            <a:off x="9840512" y="580669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p>
        </p:txBody>
      </p:sp>
      <p:sp>
        <p:nvSpPr>
          <p:cNvPr id="283" name="TextBox 282">
            <a:extLst>
              <a:ext uri="{FF2B5EF4-FFF2-40B4-BE49-F238E27FC236}">
                <a16:creationId xmlns:a16="http://schemas.microsoft.com/office/drawing/2014/main" id="{14A06BD1-7FDB-4C17-4B59-597953D0528B}"/>
              </a:ext>
            </a:extLst>
          </p:cNvPr>
          <p:cNvSpPr txBox="1"/>
          <p:nvPr/>
        </p:nvSpPr>
        <p:spPr>
          <a:xfrm>
            <a:off x="10278170" y="580669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84" name="TextBox 283">
            <a:extLst>
              <a:ext uri="{FF2B5EF4-FFF2-40B4-BE49-F238E27FC236}">
                <a16:creationId xmlns:a16="http://schemas.microsoft.com/office/drawing/2014/main" id="{B43E5EF3-0E02-D97F-AF26-E2882F78B41D}"/>
              </a:ext>
            </a:extLst>
          </p:cNvPr>
          <p:cNvSpPr txBox="1"/>
          <p:nvPr/>
        </p:nvSpPr>
        <p:spPr>
          <a:xfrm>
            <a:off x="8576856" y="5806692"/>
            <a:ext cx="4245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285" name="TextBox 284">
            <a:extLst>
              <a:ext uri="{FF2B5EF4-FFF2-40B4-BE49-F238E27FC236}">
                <a16:creationId xmlns:a16="http://schemas.microsoft.com/office/drawing/2014/main" id="{3A5ADE07-5087-2BC0-BCAF-7BAD778BB5E8}"/>
              </a:ext>
            </a:extLst>
          </p:cNvPr>
          <p:cNvSpPr txBox="1"/>
          <p:nvPr/>
        </p:nvSpPr>
        <p:spPr>
          <a:xfrm>
            <a:off x="8999065" y="580669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286" name="TextBox 285">
            <a:extLst>
              <a:ext uri="{FF2B5EF4-FFF2-40B4-BE49-F238E27FC236}">
                <a16:creationId xmlns:a16="http://schemas.microsoft.com/office/drawing/2014/main" id="{7A7B2148-BC7F-488C-8B4D-841F16E8FFC9}"/>
              </a:ext>
            </a:extLst>
          </p:cNvPr>
          <p:cNvSpPr txBox="1"/>
          <p:nvPr/>
        </p:nvSpPr>
        <p:spPr>
          <a:xfrm>
            <a:off x="5996520" y="453067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87" name="TextBox 286">
            <a:extLst>
              <a:ext uri="{FF2B5EF4-FFF2-40B4-BE49-F238E27FC236}">
                <a16:creationId xmlns:a16="http://schemas.microsoft.com/office/drawing/2014/main" id="{59B95634-0E72-6C7F-7B01-86B4A7B0B222}"/>
              </a:ext>
            </a:extLst>
          </p:cNvPr>
          <p:cNvSpPr txBox="1"/>
          <p:nvPr/>
        </p:nvSpPr>
        <p:spPr>
          <a:xfrm>
            <a:off x="11132092"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288" name="TextBox 287">
            <a:extLst>
              <a:ext uri="{FF2B5EF4-FFF2-40B4-BE49-F238E27FC236}">
                <a16:creationId xmlns:a16="http://schemas.microsoft.com/office/drawing/2014/main" id="{4C283678-3493-A6D8-D793-F308D6AA057C}"/>
              </a:ext>
            </a:extLst>
          </p:cNvPr>
          <p:cNvSpPr txBox="1"/>
          <p:nvPr/>
        </p:nvSpPr>
        <p:spPr>
          <a:xfrm>
            <a:off x="9840512"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89" name="TextBox 288">
            <a:extLst>
              <a:ext uri="{FF2B5EF4-FFF2-40B4-BE49-F238E27FC236}">
                <a16:creationId xmlns:a16="http://schemas.microsoft.com/office/drawing/2014/main" id="{ADA9600C-EE3F-C503-E6ED-AFE6B9040C3A}"/>
              </a:ext>
            </a:extLst>
          </p:cNvPr>
          <p:cNvSpPr txBox="1"/>
          <p:nvPr/>
        </p:nvSpPr>
        <p:spPr>
          <a:xfrm>
            <a:off x="8588428"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p>
        </p:txBody>
      </p:sp>
      <p:sp>
        <p:nvSpPr>
          <p:cNvPr id="290" name="TextBox 289">
            <a:extLst>
              <a:ext uri="{FF2B5EF4-FFF2-40B4-BE49-F238E27FC236}">
                <a16:creationId xmlns:a16="http://schemas.microsoft.com/office/drawing/2014/main" id="{075D1AA4-3200-B48E-014C-04D8146B54EA}"/>
              </a:ext>
            </a:extLst>
          </p:cNvPr>
          <p:cNvSpPr txBox="1"/>
          <p:nvPr/>
        </p:nvSpPr>
        <p:spPr>
          <a:xfrm>
            <a:off x="8999065" y="281265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sp>
        <p:nvSpPr>
          <p:cNvPr id="291" name="TextBox 290">
            <a:extLst>
              <a:ext uri="{FF2B5EF4-FFF2-40B4-BE49-F238E27FC236}">
                <a16:creationId xmlns:a16="http://schemas.microsoft.com/office/drawing/2014/main" id="{22C5A8E8-012E-9D63-7C84-19AB00E99519}"/>
              </a:ext>
            </a:extLst>
          </p:cNvPr>
          <p:cNvSpPr txBox="1"/>
          <p:nvPr/>
        </p:nvSpPr>
        <p:spPr>
          <a:xfrm>
            <a:off x="7725708"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292" name="TextBox 291">
            <a:extLst>
              <a:ext uri="{FF2B5EF4-FFF2-40B4-BE49-F238E27FC236}">
                <a16:creationId xmlns:a16="http://schemas.microsoft.com/office/drawing/2014/main" id="{AFE8D16C-E1FB-6CAE-CDAD-22F7D3378050}"/>
              </a:ext>
            </a:extLst>
          </p:cNvPr>
          <p:cNvSpPr txBox="1"/>
          <p:nvPr/>
        </p:nvSpPr>
        <p:spPr>
          <a:xfrm>
            <a:off x="7725708" y="281265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93" name="TextBox 292">
            <a:extLst>
              <a:ext uri="{FF2B5EF4-FFF2-40B4-BE49-F238E27FC236}">
                <a16:creationId xmlns:a16="http://schemas.microsoft.com/office/drawing/2014/main" id="{B8D6688C-A0C7-3C62-87C6-EB8DF5B76044}"/>
              </a:ext>
            </a:extLst>
          </p:cNvPr>
          <p:cNvSpPr txBox="1"/>
          <p:nvPr/>
        </p:nvSpPr>
        <p:spPr>
          <a:xfrm>
            <a:off x="10278170"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p>
        </p:txBody>
      </p:sp>
      <p:sp>
        <p:nvSpPr>
          <p:cNvPr id="294" name="TextBox 293">
            <a:extLst>
              <a:ext uri="{FF2B5EF4-FFF2-40B4-BE49-F238E27FC236}">
                <a16:creationId xmlns:a16="http://schemas.microsoft.com/office/drawing/2014/main" id="{733A68FF-3C27-51CC-6F2F-A147F4E8D05C}"/>
              </a:ext>
            </a:extLst>
          </p:cNvPr>
          <p:cNvSpPr txBox="1"/>
          <p:nvPr/>
        </p:nvSpPr>
        <p:spPr>
          <a:xfrm>
            <a:off x="8999065"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95" name="TextBox 294">
            <a:extLst>
              <a:ext uri="{FF2B5EF4-FFF2-40B4-BE49-F238E27FC236}">
                <a16:creationId xmlns:a16="http://schemas.microsoft.com/office/drawing/2014/main" id="{2FC5CADD-2044-6DAB-6E73-DF076105157F}"/>
              </a:ext>
            </a:extLst>
          </p:cNvPr>
          <p:cNvSpPr txBox="1"/>
          <p:nvPr/>
        </p:nvSpPr>
        <p:spPr>
          <a:xfrm>
            <a:off x="9425465"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296" name="TextBox 295">
            <a:extLst>
              <a:ext uri="{FF2B5EF4-FFF2-40B4-BE49-F238E27FC236}">
                <a16:creationId xmlns:a16="http://schemas.microsoft.com/office/drawing/2014/main" id="{5DBF83D1-CB31-1159-A1D9-E00CB846D35B}"/>
              </a:ext>
            </a:extLst>
          </p:cNvPr>
          <p:cNvSpPr txBox="1"/>
          <p:nvPr/>
        </p:nvSpPr>
        <p:spPr>
          <a:xfrm>
            <a:off x="11132092" y="453067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97" name="TextBox 296">
            <a:extLst>
              <a:ext uri="{FF2B5EF4-FFF2-40B4-BE49-F238E27FC236}">
                <a16:creationId xmlns:a16="http://schemas.microsoft.com/office/drawing/2014/main" id="{D2909DCB-8BBF-797B-D2F4-9D34134DA0E9}"/>
              </a:ext>
            </a:extLst>
          </p:cNvPr>
          <p:cNvSpPr txBox="1"/>
          <p:nvPr/>
        </p:nvSpPr>
        <p:spPr>
          <a:xfrm>
            <a:off x="5109727" y="536912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298" name="TextBox 297">
            <a:extLst>
              <a:ext uri="{FF2B5EF4-FFF2-40B4-BE49-F238E27FC236}">
                <a16:creationId xmlns:a16="http://schemas.microsoft.com/office/drawing/2014/main" id="{7CC1AEB3-62A5-D7EB-D6F9-732449B5D65E}"/>
              </a:ext>
            </a:extLst>
          </p:cNvPr>
          <p:cNvSpPr txBox="1"/>
          <p:nvPr/>
        </p:nvSpPr>
        <p:spPr>
          <a:xfrm>
            <a:off x="11132092" y="536912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99" name="TextBox 298">
            <a:extLst>
              <a:ext uri="{FF2B5EF4-FFF2-40B4-BE49-F238E27FC236}">
                <a16:creationId xmlns:a16="http://schemas.microsoft.com/office/drawing/2014/main" id="{B803030C-10F2-908D-707A-E81E77AC9748}"/>
              </a:ext>
            </a:extLst>
          </p:cNvPr>
          <p:cNvSpPr txBox="1"/>
          <p:nvPr/>
        </p:nvSpPr>
        <p:spPr>
          <a:xfrm>
            <a:off x="10708762"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300" name="TextBox 299">
            <a:extLst>
              <a:ext uri="{FF2B5EF4-FFF2-40B4-BE49-F238E27FC236}">
                <a16:creationId xmlns:a16="http://schemas.microsoft.com/office/drawing/2014/main" id="{FA888944-5A86-B8CB-7D1E-3D85BCE9F069}"/>
              </a:ext>
            </a:extLst>
          </p:cNvPr>
          <p:cNvSpPr txBox="1"/>
          <p:nvPr/>
        </p:nvSpPr>
        <p:spPr>
          <a:xfrm>
            <a:off x="11132092" y="496531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sp>
        <p:nvSpPr>
          <p:cNvPr id="301" name="TextBox 300">
            <a:extLst>
              <a:ext uri="{FF2B5EF4-FFF2-40B4-BE49-F238E27FC236}">
                <a16:creationId xmlns:a16="http://schemas.microsoft.com/office/drawing/2014/main" id="{E2269181-1CB1-11A8-E8DC-883D4D94B6ED}"/>
              </a:ext>
            </a:extLst>
          </p:cNvPr>
          <p:cNvSpPr txBox="1"/>
          <p:nvPr/>
        </p:nvSpPr>
        <p:spPr>
          <a:xfrm>
            <a:off x="8999065" y="496531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02" name="TextBox 301">
            <a:extLst>
              <a:ext uri="{FF2B5EF4-FFF2-40B4-BE49-F238E27FC236}">
                <a16:creationId xmlns:a16="http://schemas.microsoft.com/office/drawing/2014/main" id="{EE5AC7C9-9D9A-E7EA-2E5D-5CF510745099}"/>
              </a:ext>
            </a:extLst>
          </p:cNvPr>
          <p:cNvSpPr txBox="1"/>
          <p:nvPr/>
        </p:nvSpPr>
        <p:spPr>
          <a:xfrm>
            <a:off x="8999065"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303" name="TextBox 302">
            <a:extLst>
              <a:ext uri="{FF2B5EF4-FFF2-40B4-BE49-F238E27FC236}">
                <a16:creationId xmlns:a16="http://schemas.microsoft.com/office/drawing/2014/main" id="{71CEBDCB-84B3-C8A6-19F2-2F44E3672BC0}"/>
              </a:ext>
            </a:extLst>
          </p:cNvPr>
          <p:cNvSpPr txBox="1"/>
          <p:nvPr/>
        </p:nvSpPr>
        <p:spPr>
          <a:xfrm>
            <a:off x="5996520" y="536912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304" name="TextBox 303">
            <a:extLst>
              <a:ext uri="{FF2B5EF4-FFF2-40B4-BE49-F238E27FC236}">
                <a16:creationId xmlns:a16="http://schemas.microsoft.com/office/drawing/2014/main" id="{A23C9698-E958-7082-7C33-821575A1A68D}"/>
              </a:ext>
            </a:extLst>
          </p:cNvPr>
          <p:cNvSpPr txBox="1"/>
          <p:nvPr/>
        </p:nvSpPr>
        <p:spPr>
          <a:xfrm>
            <a:off x="5541198" y="536912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305" name="TextBox 304">
            <a:extLst>
              <a:ext uri="{FF2B5EF4-FFF2-40B4-BE49-F238E27FC236}">
                <a16:creationId xmlns:a16="http://schemas.microsoft.com/office/drawing/2014/main" id="{A5E0550B-1EFF-14E8-0E46-7C1B3868AD79}"/>
              </a:ext>
            </a:extLst>
          </p:cNvPr>
          <p:cNvSpPr txBox="1"/>
          <p:nvPr/>
        </p:nvSpPr>
        <p:spPr>
          <a:xfrm>
            <a:off x="6873390" y="536912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306" name="TextBox 305">
            <a:extLst>
              <a:ext uri="{FF2B5EF4-FFF2-40B4-BE49-F238E27FC236}">
                <a16:creationId xmlns:a16="http://schemas.microsoft.com/office/drawing/2014/main" id="{7C4BD9F0-E4C1-2834-1F5A-3E0A31BEEA3B}"/>
              </a:ext>
            </a:extLst>
          </p:cNvPr>
          <p:cNvSpPr txBox="1"/>
          <p:nvPr/>
        </p:nvSpPr>
        <p:spPr>
          <a:xfrm>
            <a:off x="8999065"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sp>
        <p:nvSpPr>
          <p:cNvPr id="307" name="TextBox 306">
            <a:extLst>
              <a:ext uri="{FF2B5EF4-FFF2-40B4-BE49-F238E27FC236}">
                <a16:creationId xmlns:a16="http://schemas.microsoft.com/office/drawing/2014/main" id="{AD292F3E-D923-E5C5-CF4C-6D7D163099B9}"/>
              </a:ext>
            </a:extLst>
          </p:cNvPr>
          <p:cNvSpPr txBox="1"/>
          <p:nvPr/>
        </p:nvSpPr>
        <p:spPr>
          <a:xfrm>
            <a:off x="8999065" y="453067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308" name="TextBox 307">
            <a:extLst>
              <a:ext uri="{FF2B5EF4-FFF2-40B4-BE49-F238E27FC236}">
                <a16:creationId xmlns:a16="http://schemas.microsoft.com/office/drawing/2014/main" id="{FCA781D0-71FF-5B49-4CD0-3060C29146A3}"/>
              </a:ext>
            </a:extLst>
          </p:cNvPr>
          <p:cNvSpPr txBox="1"/>
          <p:nvPr/>
        </p:nvSpPr>
        <p:spPr>
          <a:xfrm>
            <a:off x="7725708" y="5369129"/>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09" name="TextBox 308">
            <a:extLst>
              <a:ext uri="{FF2B5EF4-FFF2-40B4-BE49-F238E27FC236}">
                <a16:creationId xmlns:a16="http://schemas.microsoft.com/office/drawing/2014/main" id="{843563BF-E7D7-3550-39E9-685728769934}"/>
              </a:ext>
            </a:extLst>
          </p:cNvPr>
          <p:cNvSpPr txBox="1"/>
          <p:nvPr/>
        </p:nvSpPr>
        <p:spPr>
          <a:xfrm>
            <a:off x="7725708" y="4965312"/>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310" name="TextBox 309">
            <a:extLst>
              <a:ext uri="{FF2B5EF4-FFF2-40B4-BE49-F238E27FC236}">
                <a16:creationId xmlns:a16="http://schemas.microsoft.com/office/drawing/2014/main" id="{DFEB5CEF-35A1-8D1F-425B-6E709FFBEC1D}"/>
              </a:ext>
            </a:extLst>
          </p:cNvPr>
          <p:cNvSpPr txBox="1"/>
          <p:nvPr/>
        </p:nvSpPr>
        <p:spPr>
          <a:xfrm>
            <a:off x="7292676"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311" name="TextBox 310">
            <a:extLst>
              <a:ext uri="{FF2B5EF4-FFF2-40B4-BE49-F238E27FC236}">
                <a16:creationId xmlns:a16="http://schemas.microsoft.com/office/drawing/2014/main" id="{948E46F4-9D70-3F18-4B8D-336C6B659E0C}"/>
              </a:ext>
            </a:extLst>
          </p:cNvPr>
          <p:cNvSpPr txBox="1"/>
          <p:nvPr/>
        </p:nvSpPr>
        <p:spPr>
          <a:xfrm>
            <a:off x="7725708" y="4101257"/>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12" name="TextBox 311">
            <a:extLst>
              <a:ext uri="{FF2B5EF4-FFF2-40B4-BE49-F238E27FC236}">
                <a16:creationId xmlns:a16="http://schemas.microsoft.com/office/drawing/2014/main" id="{CC27BF81-4813-1F8F-A8E0-7DED7020D3ED}"/>
              </a:ext>
            </a:extLst>
          </p:cNvPr>
          <p:cNvSpPr txBox="1"/>
          <p:nvPr/>
        </p:nvSpPr>
        <p:spPr>
          <a:xfrm>
            <a:off x="7725708" y="366298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313" name="TextBox 312">
            <a:extLst>
              <a:ext uri="{FF2B5EF4-FFF2-40B4-BE49-F238E27FC236}">
                <a16:creationId xmlns:a16="http://schemas.microsoft.com/office/drawing/2014/main" id="{4AE6F3D2-AE03-6A94-8144-147F1795FBBF}"/>
              </a:ext>
            </a:extLst>
          </p:cNvPr>
          <p:cNvSpPr txBox="1"/>
          <p:nvPr/>
        </p:nvSpPr>
        <p:spPr>
          <a:xfrm>
            <a:off x="7725708" y="453067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314" name="TextBox 313">
            <a:extLst>
              <a:ext uri="{FF2B5EF4-FFF2-40B4-BE49-F238E27FC236}">
                <a16:creationId xmlns:a16="http://schemas.microsoft.com/office/drawing/2014/main" id="{3A1FBFFC-EC3C-1327-A29C-B50333041A66}"/>
              </a:ext>
            </a:extLst>
          </p:cNvPr>
          <p:cNvSpPr txBox="1"/>
          <p:nvPr/>
        </p:nvSpPr>
        <p:spPr>
          <a:xfrm>
            <a:off x="6873390"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15" name="TextBox 314">
            <a:extLst>
              <a:ext uri="{FF2B5EF4-FFF2-40B4-BE49-F238E27FC236}">
                <a16:creationId xmlns:a16="http://schemas.microsoft.com/office/drawing/2014/main" id="{19E5465A-1C0D-AAB8-291C-87518071F9F8}"/>
              </a:ext>
            </a:extLst>
          </p:cNvPr>
          <p:cNvSpPr txBox="1"/>
          <p:nvPr/>
        </p:nvSpPr>
        <p:spPr>
          <a:xfrm>
            <a:off x="4278673" y="453067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316" name="TextBox 315">
            <a:extLst>
              <a:ext uri="{FF2B5EF4-FFF2-40B4-BE49-F238E27FC236}">
                <a16:creationId xmlns:a16="http://schemas.microsoft.com/office/drawing/2014/main" id="{EE96D5B4-8274-CD25-CE4A-572B1DDD70E0}"/>
              </a:ext>
            </a:extLst>
          </p:cNvPr>
          <p:cNvSpPr txBox="1"/>
          <p:nvPr/>
        </p:nvSpPr>
        <p:spPr>
          <a:xfrm>
            <a:off x="4698702" y="453067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17" name="TextBox 316">
            <a:extLst>
              <a:ext uri="{FF2B5EF4-FFF2-40B4-BE49-F238E27FC236}">
                <a16:creationId xmlns:a16="http://schemas.microsoft.com/office/drawing/2014/main" id="{9D389955-BDC5-1245-8B22-14B72F331A68}"/>
              </a:ext>
            </a:extLst>
          </p:cNvPr>
          <p:cNvSpPr txBox="1"/>
          <p:nvPr/>
        </p:nvSpPr>
        <p:spPr>
          <a:xfrm>
            <a:off x="5109727" y="453067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318" name="TextBox 317">
            <a:extLst>
              <a:ext uri="{FF2B5EF4-FFF2-40B4-BE49-F238E27FC236}">
                <a16:creationId xmlns:a16="http://schemas.microsoft.com/office/drawing/2014/main" id="{CF6BC08F-B3CB-8799-D1DC-F8A42D7BFB98}"/>
              </a:ext>
            </a:extLst>
          </p:cNvPr>
          <p:cNvSpPr txBox="1"/>
          <p:nvPr/>
        </p:nvSpPr>
        <p:spPr>
          <a:xfrm>
            <a:off x="5511235" y="4530671"/>
            <a:ext cx="4613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319" name="TextBox 318">
            <a:extLst>
              <a:ext uri="{FF2B5EF4-FFF2-40B4-BE49-F238E27FC236}">
                <a16:creationId xmlns:a16="http://schemas.microsoft.com/office/drawing/2014/main" id="{57AFD995-AD94-747E-30CA-EE347B92593B}"/>
              </a:ext>
            </a:extLst>
          </p:cNvPr>
          <p:cNvSpPr txBox="1"/>
          <p:nvPr/>
        </p:nvSpPr>
        <p:spPr>
          <a:xfrm>
            <a:off x="3819036"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20" name="TextBox 319">
            <a:extLst>
              <a:ext uri="{FF2B5EF4-FFF2-40B4-BE49-F238E27FC236}">
                <a16:creationId xmlns:a16="http://schemas.microsoft.com/office/drawing/2014/main" id="{8E3C9A81-DF58-CAC2-44B9-3BA8DDD8F6EC}"/>
              </a:ext>
            </a:extLst>
          </p:cNvPr>
          <p:cNvSpPr txBox="1"/>
          <p:nvPr/>
        </p:nvSpPr>
        <p:spPr>
          <a:xfrm>
            <a:off x="4278673"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321" name="TextBox 320">
            <a:extLst>
              <a:ext uri="{FF2B5EF4-FFF2-40B4-BE49-F238E27FC236}">
                <a16:creationId xmlns:a16="http://schemas.microsoft.com/office/drawing/2014/main" id="{56B43858-1185-5F25-3872-ADAB39DB8D41}"/>
              </a:ext>
            </a:extLst>
          </p:cNvPr>
          <p:cNvSpPr txBox="1"/>
          <p:nvPr/>
        </p:nvSpPr>
        <p:spPr>
          <a:xfrm>
            <a:off x="4698702"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322" name="TextBox 321">
            <a:extLst>
              <a:ext uri="{FF2B5EF4-FFF2-40B4-BE49-F238E27FC236}">
                <a16:creationId xmlns:a16="http://schemas.microsoft.com/office/drawing/2014/main" id="{35213DBC-1DAB-7E37-CDB5-2492974B56BE}"/>
              </a:ext>
            </a:extLst>
          </p:cNvPr>
          <p:cNvSpPr txBox="1"/>
          <p:nvPr/>
        </p:nvSpPr>
        <p:spPr>
          <a:xfrm>
            <a:off x="5109727"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323" name="TextBox 322">
            <a:extLst>
              <a:ext uri="{FF2B5EF4-FFF2-40B4-BE49-F238E27FC236}">
                <a16:creationId xmlns:a16="http://schemas.microsoft.com/office/drawing/2014/main" id="{9AD998E3-D5EB-294D-36A6-F271F0036E4B}"/>
              </a:ext>
            </a:extLst>
          </p:cNvPr>
          <p:cNvSpPr txBox="1"/>
          <p:nvPr/>
        </p:nvSpPr>
        <p:spPr>
          <a:xfrm>
            <a:off x="5541198"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324" name="TextBox 323">
            <a:extLst>
              <a:ext uri="{FF2B5EF4-FFF2-40B4-BE49-F238E27FC236}">
                <a16:creationId xmlns:a16="http://schemas.microsoft.com/office/drawing/2014/main" id="{CC4A0E89-A578-AE1F-3632-CF09BD2AC87C}"/>
              </a:ext>
            </a:extLst>
          </p:cNvPr>
          <p:cNvSpPr txBox="1"/>
          <p:nvPr/>
        </p:nvSpPr>
        <p:spPr>
          <a:xfrm>
            <a:off x="5996520"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325" name="TextBox 324">
            <a:extLst>
              <a:ext uri="{FF2B5EF4-FFF2-40B4-BE49-F238E27FC236}">
                <a16:creationId xmlns:a16="http://schemas.microsoft.com/office/drawing/2014/main" id="{CB22972E-A909-FF95-8BA7-AF6A386E3B04}"/>
              </a:ext>
            </a:extLst>
          </p:cNvPr>
          <p:cNvSpPr txBox="1"/>
          <p:nvPr/>
        </p:nvSpPr>
        <p:spPr>
          <a:xfrm>
            <a:off x="6420540"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sp>
        <p:nvSpPr>
          <p:cNvPr id="326" name="TextBox 325">
            <a:extLst>
              <a:ext uri="{FF2B5EF4-FFF2-40B4-BE49-F238E27FC236}">
                <a16:creationId xmlns:a16="http://schemas.microsoft.com/office/drawing/2014/main" id="{1D704E8F-972E-33F6-EAA6-04D4F1F39556}"/>
              </a:ext>
            </a:extLst>
          </p:cNvPr>
          <p:cNvSpPr txBox="1"/>
          <p:nvPr/>
        </p:nvSpPr>
        <p:spPr>
          <a:xfrm>
            <a:off x="6873390"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27" name="TextBox 326">
            <a:extLst>
              <a:ext uri="{FF2B5EF4-FFF2-40B4-BE49-F238E27FC236}">
                <a16:creationId xmlns:a16="http://schemas.microsoft.com/office/drawing/2014/main" id="{C34FFCB2-6A0C-B8D3-0BC4-2142C3597EF6}"/>
              </a:ext>
            </a:extLst>
          </p:cNvPr>
          <p:cNvSpPr txBox="1"/>
          <p:nvPr/>
        </p:nvSpPr>
        <p:spPr>
          <a:xfrm>
            <a:off x="7292676"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328" name="TextBox 327">
            <a:extLst>
              <a:ext uri="{FF2B5EF4-FFF2-40B4-BE49-F238E27FC236}">
                <a16:creationId xmlns:a16="http://schemas.microsoft.com/office/drawing/2014/main" id="{7EED8CCC-6E09-5E17-58E4-B676395D3ED0}"/>
              </a:ext>
            </a:extLst>
          </p:cNvPr>
          <p:cNvSpPr txBox="1"/>
          <p:nvPr/>
        </p:nvSpPr>
        <p:spPr>
          <a:xfrm>
            <a:off x="7725708" y="1061431"/>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329" name="TextBox 328">
            <a:extLst>
              <a:ext uri="{FF2B5EF4-FFF2-40B4-BE49-F238E27FC236}">
                <a16:creationId xmlns:a16="http://schemas.microsoft.com/office/drawing/2014/main" id="{AEE912B5-A441-CADA-00A7-138F856900AE}"/>
              </a:ext>
            </a:extLst>
          </p:cNvPr>
          <p:cNvSpPr txBox="1"/>
          <p:nvPr/>
        </p:nvSpPr>
        <p:spPr>
          <a:xfrm>
            <a:off x="8138963" y="3228305"/>
            <a:ext cx="4014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Tree>
    <p:extLst>
      <p:ext uri="{BB962C8B-B14F-4D97-AF65-F5344CB8AC3E}">
        <p14:creationId xmlns:p14="http://schemas.microsoft.com/office/powerpoint/2010/main" val="227184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0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5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9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9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8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1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1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1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1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7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9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0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7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0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8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8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8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8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8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4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45"/>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46"/>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4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4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25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25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25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26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267"/>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277"/>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27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274"/>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272"/>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292"/>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12"/>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11"/>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313"/>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309"/>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08"/>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290"/>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306"/>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307"/>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301"/>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256"/>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262"/>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296"/>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300"/>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P spid="243" grpId="0"/>
      <p:bldP spid="244" grpId="0"/>
      <p:bldP spid="245" grpId="0"/>
      <p:bldP spid="246" grpId="0"/>
      <p:bldP spid="247" grpId="0"/>
      <p:bldP spid="248" grpId="0"/>
      <p:bldP spid="249" grpId="0"/>
      <p:bldP spid="250" grpId="0"/>
      <p:bldP spid="251" grpId="0"/>
      <p:bldP spid="252" grpId="0"/>
      <p:bldP spid="253" grpId="0"/>
      <p:bldP spid="254" grpId="0"/>
      <p:bldP spid="255" grpId="0"/>
      <p:bldP spid="256" grpId="0"/>
      <p:bldP spid="257" grpId="0"/>
      <p:bldP spid="258" grpId="0"/>
      <p:bldP spid="259" grpId="0"/>
      <p:bldP spid="260" grpId="0"/>
      <p:bldP spid="261" grpId="0"/>
      <p:bldP spid="262" grpId="0"/>
      <p:bldP spid="263" grpId="0"/>
      <p:bldP spid="264" grpId="0"/>
      <p:bldP spid="265" grpId="0"/>
      <p:bldP spid="266" grpId="0"/>
      <p:bldP spid="267" grpId="0"/>
      <p:bldP spid="268" grpId="0"/>
      <p:bldP spid="269" grpId="0"/>
      <p:bldP spid="270" grpId="0"/>
      <p:bldP spid="271" grpId="0"/>
      <p:bldP spid="272" grpId="0"/>
      <p:bldP spid="273" grpId="0"/>
      <p:bldP spid="274" grpId="0"/>
      <p:bldP spid="275" grpId="0"/>
      <p:bldP spid="276" grpId="0"/>
      <p:bldP spid="277" grpId="0"/>
      <p:bldP spid="278" grpId="0"/>
      <p:bldP spid="279" grpId="0"/>
      <p:bldP spid="280" grpId="0"/>
      <p:bldP spid="281" grpId="0"/>
      <p:bldP spid="282" grpId="0"/>
      <p:bldP spid="283" grpId="0"/>
      <p:bldP spid="284" grpId="0"/>
      <p:bldP spid="285" grpId="0"/>
      <p:bldP spid="286" grpId="0"/>
      <p:bldP spid="287" grpId="0"/>
      <p:bldP spid="288" grpId="0"/>
      <p:bldP spid="289" grpId="0"/>
      <p:bldP spid="290" grpId="0"/>
      <p:bldP spid="291" grpId="0"/>
      <p:bldP spid="292" grpId="0"/>
      <p:bldP spid="293" grpId="0"/>
      <p:bldP spid="294" grpId="0"/>
      <p:bldP spid="295" grpId="0"/>
      <p:bldP spid="296" grpId="0"/>
      <p:bldP spid="297" grpId="0"/>
      <p:bldP spid="298" grpId="0"/>
      <p:bldP spid="299" grpId="0"/>
      <p:bldP spid="300" grpId="0"/>
      <p:bldP spid="301" grpId="0"/>
      <p:bldP spid="302" grpId="0"/>
      <p:bldP spid="303" grpId="0"/>
      <p:bldP spid="304" grpId="0"/>
      <p:bldP spid="305" grpId="0"/>
      <p:bldP spid="306" grpId="0"/>
      <p:bldP spid="307" grpId="0"/>
      <p:bldP spid="308" grpId="0"/>
      <p:bldP spid="309" grpId="0"/>
      <p:bldP spid="310" grpId="0"/>
      <p:bldP spid="311" grpId="0"/>
      <p:bldP spid="312" grpId="0"/>
      <p:bldP spid="313" grpId="0"/>
      <p:bldP spid="314" grpId="0"/>
      <p:bldP spid="315" grpId="0"/>
      <p:bldP spid="316" grpId="0"/>
      <p:bldP spid="317" grpId="0"/>
      <p:bldP spid="318" grpId="0"/>
      <p:bldP spid="319" grpId="0"/>
      <p:bldP spid="320" grpId="0"/>
      <p:bldP spid="321" grpId="0"/>
      <p:bldP spid="322" grpId="0"/>
      <p:bldP spid="323" grpId="0"/>
      <p:bldP spid="324" grpId="0"/>
      <p:bldP spid="325" grpId="0"/>
      <p:bldP spid="326" grpId="0"/>
      <p:bldP spid="327" grpId="0"/>
      <p:bldP spid="328" grpId="0"/>
      <p:bldP spid="3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31" descr="background rectangle">
            <a:extLst>
              <a:ext uri="{FF2B5EF4-FFF2-40B4-BE49-F238E27FC236}">
                <a16:creationId xmlns:a16="http://schemas.microsoft.com/office/drawing/2014/main" id="{B4F3202F-DEDF-0620-3E62-3151C2AD995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7957"/>
            <a:ext cx="4898898" cy="787489"/>
          </a:xfrm>
          <a:prstGeom prst="rect">
            <a:avLst/>
          </a:prstGeom>
        </p:spPr>
      </p:pic>
      <p:sp>
        <p:nvSpPr>
          <p:cNvPr id="133" name="Title 3">
            <a:extLst>
              <a:ext uri="{FF2B5EF4-FFF2-40B4-BE49-F238E27FC236}">
                <a16:creationId xmlns:a16="http://schemas.microsoft.com/office/drawing/2014/main" id="{490689D3-1A81-20D7-F89E-E0187637FA2F}"/>
              </a:ext>
            </a:extLst>
          </p:cNvPr>
          <p:cNvSpPr>
            <a:spLocks noGrp="1"/>
          </p:cNvSpPr>
          <p:nvPr>
            <p:ph type="title"/>
          </p:nvPr>
        </p:nvSpPr>
        <p:spPr>
          <a:xfrm>
            <a:off x="0" y="140241"/>
            <a:ext cx="4093029" cy="707849"/>
          </a:xfrm>
        </p:spPr>
        <p:txBody>
          <a:bodyPr>
            <a:normAutofit/>
          </a:bodyPr>
          <a:lstStyle/>
          <a:p>
            <a:r>
              <a:rPr lang="fr-FR" sz="3600" b="1" dirty="0">
                <a:solidFill>
                  <a:schemeClr val="bg1"/>
                </a:solidFill>
              </a:rPr>
              <a:t>Mots croisés</a:t>
            </a:r>
          </a:p>
        </p:txBody>
      </p:sp>
      <p:pic>
        <p:nvPicPr>
          <p:cNvPr id="10" name="Picture 9">
            <a:extLst>
              <a:ext uri="{FF2B5EF4-FFF2-40B4-BE49-F238E27FC236}">
                <a16:creationId xmlns:a16="http://schemas.microsoft.com/office/drawing/2014/main" id="{C8C98016-A43C-A97E-F232-913DCC3AA84B}"/>
              </a:ext>
            </a:extLst>
          </p:cNvPr>
          <p:cNvPicPr>
            <a:picLocks noChangeAspect="1"/>
          </p:cNvPicPr>
          <p:nvPr/>
        </p:nvPicPr>
        <p:blipFill>
          <a:blip r:embed="rId4"/>
          <a:stretch>
            <a:fillRect/>
          </a:stretch>
        </p:blipFill>
        <p:spPr>
          <a:xfrm>
            <a:off x="2885215" y="972967"/>
            <a:ext cx="8439286" cy="5364378"/>
          </a:xfrm>
          <a:prstGeom prst="rect">
            <a:avLst/>
          </a:prstGeom>
        </p:spPr>
      </p:pic>
      <p:sp>
        <p:nvSpPr>
          <p:cNvPr id="100" name="TextBox 99">
            <a:extLst>
              <a:ext uri="{FF2B5EF4-FFF2-40B4-BE49-F238E27FC236}">
                <a16:creationId xmlns:a16="http://schemas.microsoft.com/office/drawing/2014/main" id="{991266F9-EDDA-A58E-2F3B-470C4AD28B6B}"/>
              </a:ext>
            </a:extLst>
          </p:cNvPr>
          <p:cNvSpPr txBox="1"/>
          <p:nvPr/>
        </p:nvSpPr>
        <p:spPr>
          <a:xfrm>
            <a:off x="74687" y="1152104"/>
            <a:ext cx="3057743"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Across:</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1. Afghanistan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2. to organise oneself</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to find oneself</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7. current</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9. to stand up / get up</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 Afghan</a:t>
            </a:r>
            <a:endParaRPr lang="en-GB" sz="2000" dirty="0">
              <a:solidFill>
                <a:srgbClr val="4472C4">
                  <a:lumMod val="50000"/>
                </a:srgbClr>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 to have (somebody) to stay</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12. serious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1" name="TextBox 100">
            <a:extLst>
              <a:ext uri="{FF2B5EF4-FFF2-40B4-BE49-F238E27FC236}">
                <a16:creationId xmlns:a16="http://schemas.microsoft.com/office/drawing/2014/main" id="{D53DAC70-896C-D90A-38C1-E53F4FC4B6F0}"/>
              </a:ext>
            </a:extLst>
          </p:cNvPr>
          <p:cNvSpPr txBox="1"/>
          <p:nvPr/>
        </p:nvSpPr>
        <p:spPr>
          <a:xfrm>
            <a:off x="8486203" y="520655"/>
            <a:ext cx="340756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Down:</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1. association</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3. to wonder / ask oneself</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4. conflict</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5. to feel</a:t>
            </a: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4472C4">
                    <a:lumMod val="50000"/>
                  </a:srgbClr>
                </a:solidFill>
                <a:latin typeface="Century Gothic" panose="020F0302020204030204"/>
              </a:rPr>
              <a:t>8. crisis</a:t>
            </a:r>
          </a:p>
        </p:txBody>
      </p:sp>
    </p:spTree>
    <p:extLst>
      <p:ext uri="{BB962C8B-B14F-4D97-AF65-F5344CB8AC3E}">
        <p14:creationId xmlns:p14="http://schemas.microsoft.com/office/powerpoint/2010/main" val="3652078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Differences in meaning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09007" y="249870"/>
            <a:ext cx="170091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0" name="TextBox 9">
            <a:extLst>
              <a:ext uri="{FF2B5EF4-FFF2-40B4-BE49-F238E27FC236}">
                <a16:creationId xmlns:a16="http://schemas.microsoft.com/office/drawing/2014/main" id="{205E0161-B47D-D17F-2742-17A82D201716}"/>
              </a:ext>
            </a:extLst>
          </p:cNvPr>
          <p:cNvSpPr txBox="1"/>
          <p:nvPr/>
        </p:nvSpPr>
        <p:spPr>
          <a:xfrm>
            <a:off x="282078" y="1512335"/>
            <a:ext cx="119099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15076"/>
                </a:solidFill>
                <a:latin typeface="Century Gothic" panose="020F0302020204030204"/>
              </a:rPr>
              <a:t>Some verbs can mean different things when they’re used reflexively, or sometimes it sounds better to say it in a slightly different way in English.</a:t>
            </a:r>
          </a:p>
        </p:txBody>
      </p:sp>
      <p:sp>
        <p:nvSpPr>
          <p:cNvPr id="11" name="TextBox 10">
            <a:extLst>
              <a:ext uri="{FF2B5EF4-FFF2-40B4-BE49-F238E27FC236}">
                <a16:creationId xmlns:a16="http://schemas.microsoft.com/office/drawing/2014/main" id="{40FEA7AB-6A1A-80A8-C8A3-CB90150C7E28}"/>
              </a:ext>
            </a:extLst>
          </p:cNvPr>
          <p:cNvSpPr txBox="1"/>
          <p:nvPr/>
        </p:nvSpPr>
        <p:spPr>
          <a:xfrm>
            <a:off x="282078" y="2749338"/>
            <a:ext cx="3589021" cy="461665"/>
          </a:xfrm>
          <a:prstGeom prst="rect">
            <a:avLst/>
          </a:prstGeom>
          <a:noFill/>
        </p:spPr>
        <p:txBody>
          <a:bodyPr wrap="square">
            <a:spAutoFit/>
          </a:bodyPr>
          <a:lstStyle/>
          <a:p>
            <a:r>
              <a:rPr lang="fr-FR" sz="2400" b="1" dirty="0">
                <a:solidFill>
                  <a:srgbClr val="115076"/>
                </a:solidFill>
                <a:latin typeface="Century Gothic" panose="020F0302020204030204"/>
              </a:rPr>
              <a:t>Je prépare le repas.</a:t>
            </a:r>
            <a:endParaRPr lang="fr-FR" sz="2400" b="1" dirty="0">
              <a:solidFill>
                <a:srgbClr val="115076"/>
              </a:solidFill>
            </a:endParaRPr>
          </a:p>
        </p:txBody>
      </p:sp>
      <p:sp>
        <p:nvSpPr>
          <p:cNvPr id="13" name="TextBox 12">
            <a:extLst>
              <a:ext uri="{FF2B5EF4-FFF2-40B4-BE49-F238E27FC236}">
                <a16:creationId xmlns:a16="http://schemas.microsoft.com/office/drawing/2014/main" id="{400292ED-87BC-10A1-69CF-9F43A8C384B9}"/>
              </a:ext>
            </a:extLst>
          </p:cNvPr>
          <p:cNvSpPr txBox="1"/>
          <p:nvPr/>
        </p:nvSpPr>
        <p:spPr>
          <a:xfrm>
            <a:off x="4876940" y="2745626"/>
            <a:ext cx="33375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15076"/>
                </a:solidFill>
                <a:latin typeface="Century Gothic" panose="020F0302020204030204"/>
              </a:rPr>
              <a:t>Je me prépare.</a:t>
            </a:r>
          </a:p>
        </p:txBody>
      </p:sp>
      <p:sp>
        <p:nvSpPr>
          <p:cNvPr id="15" name="TextBox 14">
            <a:extLst>
              <a:ext uri="{FF2B5EF4-FFF2-40B4-BE49-F238E27FC236}">
                <a16:creationId xmlns:a16="http://schemas.microsoft.com/office/drawing/2014/main" id="{C1C4ADD8-1E8D-D08F-798C-937E4A6DD20C}"/>
              </a:ext>
            </a:extLst>
          </p:cNvPr>
          <p:cNvSpPr txBox="1"/>
          <p:nvPr/>
        </p:nvSpPr>
        <p:spPr>
          <a:xfrm>
            <a:off x="282078" y="3617009"/>
            <a:ext cx="3676256" cy="461665"/>
          </a:xfrm>
          <a:prstGeom prst="rect">
            <a:avLst/>
          </a:prstGeom>
          <a:noFill/>
        </p:spPr>
        <p:txBody>
          <a:bodyPr wrap="square">
            <a:spAutoFit/>
          </a:bodyPr>
          <a:lstStyle/>
          <a:p>
            <a:r>
              <a:rPr lang="en-US" sz="2400" dirty="0">
                <a:solidFill>
                  <a:srgbClr val="115076"/>
                </a:solidFill>
                <a:latin typeface="Century Gothic" panose="020F0302020204030204"/>
              </a:rPr>
              <a:t>I prepare the meal.</a:t>
            </a:r>
            <a:endParaRPr lang="fr-FR" sz="2400" dirty="0">
              <a:solidFill>
                <a:srgbClr val="115076"/>
              </a:solidFill>
            </a:endParaRPr>
          </a:p>
        </p:txBody>
      </p:sp>
      <p:sp>
        <p:nvSpPr>
          <p:cNvPr id="17" name="TextBox 16">
            <a:extLst>
              <a:ext uri="{FF2B5EF4-FFF2-40B4-BE49-F238E27FC236}">
                <a16:creationId xmlns:a16="http://schemas.microsoft.com/office/drawing/2014/main" id="{5DE39652-25E9-B229-CAFD-B6C82137A171}"/>
              </a:ext>
            </a:extLst>
          </p:cNvPr>
          <p:cNvSpPr txBox="1"/>
          <p:nvPr/>
        </p:nvSpPr>
        <p:spPr>
          <a:xfrm>
            <a:off x="4876940" y="3617009"/>
            <a:ext cx="48615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15076"/>
                </a:solidFill>
                <a:latin typeface="Century Gothic" panose="020F0302020204030204"/>
              </a:rPr>
              <a:t>I prepare myself./I get ready.</a:t>
            </a:r>
          </a:p>
        </p:txBody>
      </p:sp>
      <p:sp>
        <p:nvSpPr>
          <p:cNvPr id="19" name="TextBox 18">
            <a:extLst>
              <a:ext uri="{FF2B5EF4-FFF2-40B4-BE49-F238E27FC236}">
                <a16:creationId xmlns:a16="http://schemas.microsoft.com/office/drawing/2014/main" id="{3EBDB6C0-7F22-8B96-3CAD-7DC974B2477F}"/>
              </a:ext>
            </a:extLst>
          </p:cNvPr>
          <p:cNvSpPr txBox="1"/>
          <p:nvPr/>
        </p:nvSpPr>
        <p:spPr>
          <a:xfrm>
            <a:off x="282078" y="4484680"/>
            <a:ext cx="3676256" cy="461665"/>
          </a:xfrm>
          <a:prstGeom prst="rect">
            <a:avLst/>
          </a:prstGeom>
          <a:noFill/>
        </p:spPr>
        <p:txBody>
          <a:bodyPr wrap="square">
            <a:spAutoFit/>
          </a:bodyPr>
          <a:lstStyle/>
          <a:p>
            <a:r>
              <a:rPr lang="fr-FR" sz="2400" b="1" dirty="0">
                <a:solidFill>
                  <a:srgbClr val="115076"/>
                </a:solidFill>
                <a:latin typeface="Century Gothic" panose="020F0302020204030204"/>
              </a:rPr>
              <a:t>Tu trouves ton sac.</a:t>
            </a:r>
            <a:endParaRPr lang="fr-FR" sz="2400" b="1" dirty="0">
              <a:solidFill>
                <a:srgbClr val="115076"/>
              </a:solidFill>
            </a:endParaRPr>
          </a:p>
        </p:txBody>
      </p:sp>
      <p:sp>
        <p:nvSpPr>
          <p:cNvPr id="21" name="TextBox 20">
            <a:extLst>
              <a:ext uri="{FF2B5EF4-FFF2-40B4-BE49-F238E27FC236}">
                <a16:creationId xmlns:a16="http://schemas.microsoft.com/office/drawing/2014/main" id="{76809227-6C14-F718-A729-84949C646570}"/>
              </a:ext>
            </a:extLst>
          </p:cNvPr>
          <p:cNvSpPr txBox="1"/>
          <p:nvPr/>
        </p:nvSpPr>
        <p:spPr>
          <a:xfrm>
            <a:off x="4876940" y="4480968"/>
            <a:ext cx="4495836" cy="461665"/>
          </a:xfrm>
          <a:prstGeom prst="rect">
            <a:avLst/>
          </a:prstGeom>
          <a:noFill/>
        </p:spPr>
        <p:txBody>
          <a:bodyPr wrap="square">
            <a:spAutoFit/>
          </a:bodyPr>
          <a:lstStyle/>
          <a:p>
            <a:r>
              <a:rPr lang="fr-FR" sz="2400" b="1" dirty="0">
                <a:solidFill>
                  <a:srgbClr val="115076"/>
                </a:solidFill>
                <a:latin typeface="Century Gothic" panose="020F0302020204030204"/>
              </a:rPr>
              <a:t>Tu te trouves en France.</a:t>
            </a:r>
            <a:endParaRPr lang="fr-FR" sz="2400" b="1" dirty="0">
              <a:solidFill>
                <a:srgbClr val="115076"/>
              </a:solidFill>
            </a:endParaRPr>
          </a:p>
        </p:txBody>
      </p:sp>
      <p:sp>
        <p:nvSpPr>
          <p:cNvPr id="23" name="TextBox 22">
            <a:extLst>
              <a:ext uri="{FF2B5EF4-FFF2-40B4-BE49-F238E27FC236}">
                <a16:creationId xmlns:a16="http://schemas.microsoft.com/office/drawing/2014/main" id="{7810741E-807F-2A6F-F8C7-B747B06D6749}"/>
              </a:ext>
            </a:extLst>
          </p:cNvPr>
          <p:cNvSpPr txBox="1"/>
          <p:nvPr/>
        </p:nvSpPr>
        <p:spPr>
          <a:xfrm>
            <a:off x="282078" y="5352352"/>
            <a:ext cx="3293574" cy="461665"/>
          </a:xfrm>
          <a:prstGeom prst="rect">
            <a:avLst/>
          </a:prstGeom>
          <a:noFill/>
        </p:spPr>
        <p:txBody>
          <a:bodyPr wrap="square">
            <a:spAutoFit/>
          </a:bodyPr>
          <a:lstStyle/>
          <a:p>
            <a:r>
              <a:rPr lang="en-US" sz="2400" dirty="0">
                <a:solidFill>
                  <a:srgbClr val="115076"/>
                </a:solidFill>
                <a:latin typeface="Century Gothic" panose="020F0302020204030204"/>
              </a:rPr>
              <a:t>You find your bag.	</a:t>
            </a:r>
            <a:endParaRPr lang="fr-FR" sz="2400" dirty="0">
              <a:solidFill>
                <a:srgbClr val="115076"/>
              </a:solidFill>
            </a:endParaRPr>
          </a:p>
        </p:txBody>
      </p:sp>
      <p:sp>
        <p:nvSpPr>
          <p:cNvPr id="25" name="TextBox 24">
            <a:extLst>
              <a:ext uri="{FF2B5EF4-FFF2-40B4-BE49-F238E27FC236}">
                <a16:creationId xmlns:a16="http://schemas.microsoft.com/office/drawing/2014/main" id="{A30B5B74-52E7-D8DB-6574-132B8EDB0531}"/>
              </a:ext>
            </a:extLst>
          </p:cNvPr>
          <p:cNvSpPr txBox="1"/>
          <p:nvPr/>
        </p:nvSpPr>
        <p:spPr>
          <a:xfrm>
            <a:off x="4876940" y="5352352"/>
            <a:ext cx="70329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15076"/>
                </a:solidFill>
                <a:latin typeface="Century Gothic" panose="020F0302020204030204"/>
              </a:rPr>
              <a:t>You find yourself in France./You are in France.</a:t>
            </a:r>
          </a:p>
        </p:txBody>
      </p:sp>
      <p:pic>
        <p:nvPicPr>
          <p:cNvPr id="6" name="Picture 5" descr="A picture containing toy&#10;&#10;Description automatically generated">
            <a:extLst>
              <a:ext uri="{FF2B5EF4-FFF2-40B4-BE49-F238E27FC236}">
                <a16:creationId xmlns:a16="http://schemas.microsoft.com/office/drawing/2014/main" id="{8189190D-840C-239B-D884-06F28CB32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2939" y="2368593"/>
            <a:ext cx="1710090" cy="2846444"/>
          </a:xfrm>
          <a:prstGeom prst="rect">
            <a:avLst/>
          </a:prstGeom>
        </p:spPr>
      </p:pic>
    </p:spTree>
    <p:extLst>
      <p:ext uri="{BB962C8B-B14F-4D97-AF65-F5344CB8AC3E}">
        <p14:creationId xmlns:p14="http://schemas.microsoft.com/office/powerpoint/2010/main" val="150502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7" grpId="0"/>
      <p:bldP spid="19" grpId="0"/>
      <p:bldP spid="21" grpId="0"/>
      <p:bldP spid="23"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 quelle image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68FCBA38-BDD7-F60F-E0F4-06F6AED11522}"/>
              </a:ext>
            </a:extLst>
          </p:cNvPr>
          <p:cNvSpPr txBox="1"/>
          <p:nvPr/>
        </p:nvSpPr>
        <p:spPr>
          <a:xfrm>
            <a:off x="4801921" y="5486400"/>
            <a:ext cx="3310647" cy="707886"/>
          </a:xfrm>
          <a:prstGeom prst="rect">
            <a:avLst/>
          </a:prstGeom>
          <a:noFill/>
        </p:spPr>
        <p:txBody>
          <a:bodyPr wrap="square" rtlCol="0">
            <a:spAutoFit/>
          </a:bodyPr>
          <a:lstStyle/>
          <a:p>
            <a:pPr algn="l"/>
            <a:r>
              <a:rPr lang="fr-FR" sz="4000" dirty="0">
                <a:solidFill>
                  <a:srgbClr val="115076"/>
                </a:solidFill>
              </a:rPr>
              <a:t>je me l</a:t>
            </a:r>
            <a:r>
              <a:rPr lang="fr-FR" sz="4000" dirty="0">
                <a:solidFill>
                  <a:srgbClr val="115076"/>
                </a:solidFill>
                <a:latin typeface="Century Gothic" panose="020B0502020202020204" pitchFamily="34" charset="0"/>
              </a:rPr>
              <a:t>ève</a:t>
            </a:r>
            <a:endParaRPr lang="fr-FR" sz="4000" dirty="0">
              <a:solidFill>
                <a:srgbClr val="115076"/>
              </a:solidFill>
            </a:endParaRPr>
          </a:p>
        </p:txBody>
      </p:sp>
      <p:pic>
        <p:nvPicPr>
          <p:cNvPr id="5" name="Picture 4">
            <a:extLst>
              <a:ext uri="{FF2B5EF4-FFF2-40B4-BE49-F238E27FC236}">
                <a16:creationId xmlns:a16="http://schemas.microsoft.com/office/drawing/2014/main" id="{A5B13C66-64A6-6066-A7C2-C4452734B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6343" y="1720331"/>
            <a:ext cx="2148483" cy="3429000"/>
          </a:xfrm>
          <a:prstGeom prst="rect">
            <a:avLst/>
          </a:prstGeom>
        </p:spPr>
      </p:pic>
      <p:pic>
        <p:nvPicPr>
          <p:cNvPr id="12" name="Picture 11">
            <a:extLst>
              <a:ext uri="{FF2B5EF4-FFF2-40B4-BE49-F238E27FC236}">
                <a16:creationId xmlns:a16="http://schemas.microsoft.com/office/drawing/2014/main" id="{E4720FCC-66F8-B1EA-BD55-14A2B99D2BE0}"/>
              </a:ext>
            </a:extLst>
          </p:cNvPr>
          <p:cNvPicPr>
            <a:picLocks noChangeAspect="1"/>
          </p:cNvPicPr>
          <p:nvPr/>
        </p:nvPicPr>
        <p:blipFill>
          <a:blip r:embed="rId5" cstate="print">
            <a:clrChange>
              <a:clrFrom>
                <a:srgbClr val="CF8923"/>
              </a:clrFrom>
              <a:clrTo>
                <a:srgbClr val="CF8923">
                  <a:alpha val="0"/>
                </a:srgbClr>
              </a:clrTo>
            </a:clrChange>
            <a:extLst>
              <a:ext uri="{28A0092B-C50C-407E-A947-70E740481C1C}">
                <a14:useLocalDpi xmlns:a14="http://schemas.microsoft.com/office/drawing/2010/main" val="0"/>
              </a:ext>
            </a:extLst>
          </a:blip>
          <a:stretch>
            <a:fillRect/>
          </a:stretch>
        </p:blipFill>
        <p:spPr>
          <a:xfrm>
            <a:off x="7646411" y="1656401"/>
            <a:ext cx="3165751" cy="3545197"/>
          </a:xfrm>
          <a:prstGeom prst="rect">
            <a:avLst/>
          </a:prstGeom>
        </p:spPr>
      </p:pic>
      <p:pic>
        <p:nvPicPr>
          <p:cNvPr id="9" name="Picture 8" descr="green checkmark">
            <a:extLst>
              <a:ext uri="{FF2B5EF4-FFF2-40B4-BE49-F238E27FC236}">
                <a16:creationId xmlns:a16="http://schemas.microsoft.com/office/drawing/2014/main" id="{4C6C81F8-9408-5E44-B7F7-E4A9B58FCC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9485" y="4684089"/>
            <a:ext cx="1540435" cy="1604621"/>
          </a:xfrm>
          <a:prstGeom prst="rect">
            <a:avLst/>
          </a:prstGeom>
        </p:spPr>
      </p:pic>
    </p:spTree>
    <p:extLst>
      <p:ext uri="{BB962C8B-B14F-4D97-AF65-F5344CB8AC3E}">
        <p14:creationId xmlns:p14="http://schemas.microsoft.com/office/powerpoint/2010/main" val="63048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a:t>
            </a:r>
            <a:r>
              <a:rPr lang="en-GB" sz="3600" b="1" dirty="0">
                <a:solidFill>
                  <a:schemeClr val="bg1"/>
                </a:solidFill>
              </a:rPr>
              <a:t> </a:t>
            </a:r>
            <a:r>
              <a:rPr lang="fr-FR" sz="3600" b="1" dirty="0">
                <a:solidFill>
                  <a:schemeClr val="bg1"/>
                </a:solidFill>
              </a:rPr>
              <a:t>quelle</a:t>
            </a:r>
            <a:r>
              <a:rPr lang="en-GB" sz="3600" b="1" dirty="0">
                <a:solidFill>
                  <a:schemeClr val="bg1"/>
                </a:solidFill>
              </a:rPr>
              <a:t> </a:t>
            </a:r>
            <a:r>
              <a:rPr lang="fr-FR" sz="3600" b="1" dirty="0">
                <a:solidFill>
                  <a:schemeClr val="bg1"/>
                </a:solidFill>
              </a:rPr>
              <a:t>image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68FCBA38-BDD7-F60F-E0F4-06F6AED11522}"/>
              </a:ext>
            </a:extLst>
          </p:cNvPr>
          <p:cNvSpPr txBox="1"/>
          <p:nvPr/>
        </p:nvSpPr>
        <p:spPr>
          <a:xfrm>
            <a:off x="4801921" y="5486400"/>
            <a:ext cx="3310647" cy="707886"/>
          </a:xfrm>
          <a:prstGeom prst="rect">
            <a:avLst/>
          </a:prstGeom>
          <a:noFill/>
        </p:spPr>
        <p:txBody>
          <a:bodyPr wrap="square" rtlCol="0">
            <a:spAutoFit/>
          </a:bodyPr>
          <a:lstStyle/>
          <a:p>
            <a:pPr algn="l"/>
            <a:r>
              <a:rPr lang="fr-FR" sz="4000" dirty="0">
                <a:solidFill>
                  <a:srgbClr val="115076"/>
                </a:solidFill>
              </a:rPr>
              <a:t>je prépare</a:t>
            </a:r>
          </a:p>
        </p:txBody>
      </p:sp>
      <p:pic>
        <p:nvPicPr>
          <p:cNvPr id="6" name="Picture 5">
            <a:extLst>
              <a:ext uri="{FF2B5EF4-FFF2-40B4-BE49-F238E27FC236}">
                <a16:creationId xmlns:a16="http://schemas.microsoft.com/office/drawing/2014/main" id="{6BA3AC13-2173-F0A6-09FB-9E8514B4F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844" y="1004713"/>
            <a:ext cx="2938661" cy="4781550"/>
          </a:xfrm>
          <a:prstGeom prst="rect">
            <a:avLst/>
          </a:prstGeom>
        </p:spPr>
      </p:pic>
      <p:pic>
        <p:nvPicPr>
          <p:cNvPr id="11" name="Picture 10">
            <a:extLst>
              <a:ext uri="{FF2B5EF4-FFF2-40B4-BE49-F238E27FC236}">
                <a16:creationId xmlns:a16="http://schemas.microsoft.com/office/drawing/2014/main" id="{42A75595-F93E-BE37-D2FA-BBC1B99C57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2497" y="1714500"/>
            <a:ext cx="3429000" cy="3429000"/>
          </a:xfrm>
          <a:prstGeom prst="rect">
            <a:avLst/>
          </a:prstGeom>
        </p:spPr>
      </p:pic>
      <p:pic>
        <p:nvPicPr>
          <p:cNvPr id="9" name="Picture 8" descr="green checkmark">
            <a:extLst>
              <a:ext uri="{FF2B5EF4-FFF2-40B4-BE49-F238E27FC236}">
                <a16:creationId xmlns:a16="http://schemas.microsoft.com/office/drawing/2014/main" id="{D96A8893-B13B-0359-5C59-A2FEC78E4A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285" y="4589665"/>
            <a:ext cx="1540435" cy="1604621"/>
          </a:xfrm>
          <a:prstGeom prst="rect">
            <a:avLst/>
          </a:prstGeom>
        </p:spPr>
      </p:pic>
    </p:spTree>
    <p:extLst>
      <p:ext uri="{BB962C8B-B14F-4D97-AF65-F5344CB8AC3E}">
        <p14:creationId xmlns:p14="http://schemas.microsoft.com/office/powerpoint/2010/main" val="65009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a:t>
            </a:r>
            <a:r>
              <a:rPr lang="en-GB" sz="3600" b="1" dirty="0">
                <a:solidFill>
                  <a:schemeClr val="bg1"/>
                </a:solidFill>
              </a:rPr>
              <a:t> </a:t>
            </a:r>
            <a:r>
              <a:rPr lang="fr-FR" sz="3600" b="1" dirty="0">
                <a:solidFill>
                  <a:schemeClr val="bg1"/>
                </a:solidFill>
              </a:rPr>
              <a:t>quelle</a:t>
            </a:r>
            <a:r>
              <a:rPr lang="en-GB" sz="3600" b="1" dirty="0">
                <a:solidFill>
                  <a:schemeClr val="bg1"/>
                </a:solidFill>
              </a:rPr>
              <a:t> </a:t>
            </a:r>
            <a:r>
              <a:rPr lang="fr-FR" sz="3600" b="1" dirty="0">
                <a:solidFill>
                  <a:schemeClr val="bg1"/>
                </a:solidFill>
              </a:rPr>
              <a:t>image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68FCBA38-BDD7-F60F-E0F4-06F6AED11522}"/>
              </a:ext>
            </a:extLst>
          </p:cNvPr>
          <p:cNvSpPr txBox="1"/>
          <p:nvPr/>
        </p:nvSpPr>
        <p:spPr>
          <a:xfrm>
            <a:off x="4801921" y="5486400"/>
            <a:ext cx="3310647" cy="707886"/>
          </a:xfrm>
          <a:prstGeom prst="rect">
            <a:avLst/>
          </a:prstGeom>
          <a:noFill/>
        </p:spPr>
        <p:txBody>
          <a:bodyPr wrap="square" rtlCol="0">
            <a:spAutoFit/>
          </a:bodyPr>
          <a:lstStyle/>
          <a:p>
            <a:pPr algn="l"/>
            <a:r>
              <a:rPr lang="fr-FR" sz="4000" dirty="0">
                <a:solidFill>
                  <a:srgbClr val="115076"/>
                </a:solidFill>
              </a:rPr>
              <a:t>je trouve</a:t>
            </a:r>
          </a:p>
        </p:txBody>
      </p:sp>
      <p:pic>
        <p:nvPicPr>
          <p:cNvPr id="6" name="Picture 5">
            <a:extLst>
              <a:ext uri="{FF2B5EF4-FFF2-40B4-BE49-F238E27FC236}">
                <a16:creationId xmlns:a16="http://schemas.microsoft.com/office/drawing/2014/main" id="{483B8934-2ACC-0218-A97D-775189484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1752600"/>
            <a:ext cx="1866900" cy="3733800"/>
          </a:xfrm>
          <a:prstGeom prst="rect">
            <a:avLst/>
          </a:prstGeom>
        </p:spPr>
      </p:pic>
      <p:pic>
        <p:nvPicPr>
          <p:cNvPr id="11" name="Picture 10">
            <a:extLst>
              <a:ext uri="{FF2B5EF4-FFF2-40B4-BE49-F238E27FC236}">
                <a16:creationId xmlns:a16="http://schemas.microsoft.com/office/drawing/2014/main" id="{5727C23F-FFE9-727E-F85B-A28DF061D5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244" y="1981425"/>
            <a:ext cx="4898916" cy="3276150"/>
          </a:xfrm>
          <a:prstGeom prst="rect">
            <a:avLst/>
          </a:prstGeom>
        </p:spPr>
      </p:pic>
      <p:pic>
        <p:nvPicPr>
          <p:cNvPr id="9" name="Picture 8" descr="green checkmark">
            <a:extLst>
              <a:ext uri="{FF2B5EF4-FFF2-40B4-BE49-F238E27FC236}">
                <a16:creationId xmlns:a16="http://schemas.microsoft.com/office/drawing/2014/main" id="{3D5CFC75-F9E4-A25B-7CF9-B40F69AAB4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754" y="4628576"/>
            <a:ext cx="1540435" cy="1604621"/>
          </a:xfrm>
          <a:prstGeom prst="rect">
            <a:avLst/>
          </a:prstGeom>
        </p:spPr>
      </p:pic>
    </p:spTree>
    <p:extLst>
      <p:ext uri="{BB962C8B-B14F-4D97-AF65-F5344CB8AC3E}">
        <p14:creationId xmlns:p14="http://schemas.microsoft.com/office/powerpoint/2010/main" val="160259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a:t>
            </a:r>
            <a:r>
              <a:rPr lang="en-GB" sz="3600" b="1" dirty="0">
                <a:solidFill>
                  <a:schemeClr val="bg1"/>
                </a:solidFill>
              </a:rPr>
              <a:t> quelle image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68FCBA38-BDD7-F60F-E0F4-06F6AED11522}"/>
              </a:ext>
            </a:extLst>
          </p:cNvPr>
          <p:cNvSpPr txBox="1"/>
          <p:nvPr/>
        </p:nvSpPr>
        <p:spPr>
          <a:xfrm>
            <a:off x="4324305" y="5372100"/>
            <a:ext cx="4265879" cy="707886"/>
          </a:xfrm>
          <a:prstGeom prst="rect">
            <a:avLst/>
          </a:prstGeom>
          <a:noFill/>
        </p:spPr>
        <p:txBody>
          <a:bodyPr wrap="square" rtlCol="0">
            <a:spAutoFit/>
          </a:bodyPr>
          <a:lstStyle/>
          <a:p>
            <a:pPr algn="l"/>
            <a:r>
              <a:rPr lang="fr-FR" sz="4000" dirty="0">
                <a:solidFill>
                  <a:srgbClr val="115076"/>
                </a:solidFill>
              </a:rPr>
              <a:t>je me demande</a:t>
            </a:r>
          </a:p>
        </p:txBody>
      </p:sp>
      <p:pic>
        <p:nvPicPr>
          <p:cNvPr id="6" name="Picture 5">
            <a:extLst>
              <a:ext uri="{FF2B5EF4-FFF2-40B4-BE49-F238E27FC236}">
                <a16:creationId xmlns:a16="http://schemas.microsoft.com/office/drawing/2014/main" id="{204DDB81-7194-A6FB-394E-0498C3D65E5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1667" l="5000" r="99740">
                        <a14:foregroundMark x1="27760" y1="25833" x2="27760" y2="25833"/>
                        <a14:foregroundMark x1="71667" y1="35260" x2="71667" y2="35260"/>
                      </a14:backgroundRemoval>
                    </a14:imgEffect>
                  </a14:imgLayer>
                </a14:imgProps>
              </a:ext>
              <a:ext uri="{28A0092B-C50C-407E-A947-70E740481C1C}">
                <a14:useLocalDpi xmlns:a14="http://schemas.microsoft.com/office/drawing/2010/main" val="0"/>
              </a:ext>
            </a:extLst>
          </a:blip>
          <a:stretch>
            <a:fillRect/>
          </a:stretch>
        </p:blipFill>
        <p:spPr>
          <a:xfrm>
            <a:off x="753912" y="296864"/>
            <a:ext cx="5610578" cy="5610578"/>
          </a:xfrm>
          <a:prstGeom prst="rect">
            <a:avLst/>
          </a:prstGeom>
        </p:spPr>
      </p:pic>
      <p:pic>
        <p:nvPicPr>
          <p:cNvPr id="11" name="Picture 10">
            <a:extLst>
              <a:ext uri="{FF2B5EF4-FFF2-40B4-BE49-F238E27FC236}">
                <a16:creationId xmlns:a16="http://schemas.microsoft.com/office/drawing/2014/main" id="{986BF5A3-05A5-BCCA-B962-44A0C0C0453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094" b="94740" l="4167" r="96667">
                        <a14:foregroundMark x1="17240" y1="31406" x2="17240" y2="31406"/>
                        <a14:foregroundMark x1="11667" y1="30833" x2="11667" y2="30833"/>
                        <a14:foregroundMark x1="16927" y1="53073" x2="16927" y2="53073"/>
                        <a14:foregroundMark x1="31927" y1="21667" x2="31927" y2="21667"/>
                        <a14:foregroundMark x1="32240" y1="36927" x2="32240" y2="36927"/>
                        <a14:foregroundMark x1="16667" y1="49427" x2="16667" y2="49427"/>
                        <a14:foregroundMark x1="46406" y1="10573" x2="46406" y2="10573"/>
                        <a14:foregroundMark x1="47240" y1="30000" x2="47240" y2="30000"/>
                        <a14:foregroundMark x1="70000" y1="23333" x2="70000" y2="23333"/>
                        <a14:foregroundMark x1="66667" y1="39427" x2="66667" y2="39427"/>
                        <a14:foregroundMark x1="81406" y1="24427" x2="81406" y2="24427"/>
                        <a14:foregroundMark x1="86667" y1="27500" x2="86667" y2="27500"/>
                        <a14:foregroundMark x1="81927" y1="45833" x2="81927" y2="45833"/>
                      </a14:backgroundRemoval>
                    </a14:imgEffect>
                  </a14:imgLayer>
                </a14:imgProps>
              </a:ext>
              <a:ext uri="{28A0092B-C50C-407E-A947-70E740481C1C}">
                <a14:useLocalDpi xmlns:a14="http://schemas.microsoft.com/office/drawing/2010/main" val="0"/>
              </a:ext>
            </a:extLst>
          </a:blip>
          <a:stretch>
            <a:fillRect/>
          </a:stretch>
        </p:blipFill>
        <p:spPr>
          <a:xfrm>
            <a:off x="7118402" y="1163992"/>
            <a:ext cx="4057650" cy="4057650"/>
          </a:xfrm>
          <a:prstGeom prst="rect">
            <a:avLst/>
          </a:prstGeom>
        </p:spPr>
      </p:pic>
      <p:pic>
        <p:nvPicPr>
          <p:cNvPr id="9" name="Picture 8" descr="green checkmark">
            <a:extLst>
              <a:ext uri="{FF2B5EF4-FFF2-40B4-BE49-F238E27FC236}">
                <a16:creationId xmlns:a16="http://schemas.microsoft.com/office/drawing/2014/main" id="{8EBA36B2-5CF5-8C88-9A2D-746290B406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9485" y="4684089"/>
            <a:ext cx="1540435" cy="1604621"/>
          </a:xfrm>
          <a:prstGeom prst="rect">
            <a:avLst/>
          </a:prstGeom>
        </p:spPr>
      </p:pic>
    </p:spTree>
    <p:extLst>
      <p:ext uri="{BB962C8B-B14F-4D97-AF65-F5344CB8AC3E}">
        <p14:creationId xmlns:p14="http://schemas.microsoft.com/office/powerpoint/2010/main" val="894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fr-FR" sz="13300" b="1" dirty="0" err="1">
                <a:solidFill>
                  <a:srgbClr val="115076"/>
                </a:solidFill>
              </a:rPr>
              <a:t>gn</a:t>
            </a:r>
            <a:r>
              <a:rPr lang="fr-FR" sz="13300" b="1" dirty="0">
                <a:solidFill>
                  <a:srgbClr val="115076"/>
                </a:solidFill>
              </a:rPr>
              <a:t>-</a:t>
            </a:r>
            <a:endParaRPr lang="fr-FR"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scissors cutting on a lin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79826"/>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F5EBAE1E-7C8D-40A7-BAEA-CE4839BBDAE8}"/>
              </a:ext>
            </a:extLst>
          </p:cNvPr>
          <p:cNvSpPr/>
          <p:nvPr/>
        </p:nvSpPr>
        <p:spPr>
          <a:xfrm>
            <a:off x="1167438" y="1289794"/>
            <a:ext cx="1854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2" name="Picture 11" descr="gold trophy">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9161" y="2063834"/>
            <a:ext cx="1491550" cy="1491550"/>
          </a:xfrm>
          <a:prstGeom prst="rect">
            <a:avLst/>
          </a:prstGeom>
        </p:spPr>
      </p:pic>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Spanish fla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967" y="4702936"/>
            <a:ext cx="2273939" cy="1513591"/>
          </a:xfrm>
          <a:prstGeom prst="rect">
            <a:avLst/>
          </a:prstGeom>
        </p:spPr>
      </p:pic>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17" name="Rectangle 16">
            <a:extLst>
              <a:ext uri="{FF2B5EF4-FFF2-40B4-BE49-F238E27FC236}">
                <a16:creationId xmlns:a16="http://schemas.microsoft.com/office/drawing/2014/main" id="{6C70D5E9-D171-FB4C-B44F-3112BADFC250}"/>
              </a:ext>
            </a:extLst>
          </p:cNvPr>
          <p:cNvSpPr/>
          <p:nvPr/>
        </p:nvSpPr>
        <p:spPr>
          <a:xfrm>
            <a:off x="4512077" y="5611180"/>
            <a:ext cx="316785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not know]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ountain">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51654" y="1451785"/>
            <a:ext cx="1896749" cy="1896749"/>
          </a:xfrm>
          <a:prstGeom prst="rect">
            <a:avLst/>
          </a:prstGeom>
        </p:spPr>
      </p:pic>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5" descr="German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1654" y="4518777"/>
            <a:ext cx="1722292" cy="1722292"/>
          </a:xfrm>
          <a:prstGeom prst="rect">
            <a:avLst/>
          </a:prstGeom>
        </p:spPr>
      </p:pic>
    </p:spTree>
    <p:extLst>
      <p:ext uri="{BB962C8B-B14F-4D97-AF65-F5344CB8AC3E}">
        <p14:creationId xmlns:p14="http://schemas.microsoft.com/office/powerpoint/2010/main" val="4955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65. gagner.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65. montagn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65. montagn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65. espagno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65. espagno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65. ignor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65. ignor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65. Allemagn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subTnLst>
                                    <p:audio>
                                      <p:cMediaNode>
                                        <p:cTn display="0" masterRel="sameClick">
                                          <p:stCondLst>
                                            <p:cond evt="begin" delay="0">
                                              <p:tn val="69"/>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8" grpId="0"/>
      <p:bldP spid="15" grpId="0"/>
      <p:bldP spid="7" grpId="0"/>
      <p:bldP spid="17"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message pour Léa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42155"/>
            <a:ext cx="11729920"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Salut, Léa ! Peux-tu aider la semaine prochaine ? Mes cousins, Max et Nina viennent </a:t>
            </a: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à Paris, et je </a:t>
            </a:r>
            <a:r>
              <a:rPr kumimoji="0" lang="fr-FR" sz="24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me</a:t>
            </a: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 prépare. Ils sont d’Afghanistan et ils vont habiter chez nous. Je       prépare une chambre. Je </a:t>
            </a:r>
            <a:r>
              <a:rPr kumimoji="0" lang="fr-FR" sz="24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me</a:t>
            </a: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  demande si ton frère a des vêtements pour Max. Tu         trouves un manteau de garçon ? Tu  </a:t>
            </a:r>
            <a:r>
              <a:rPr kumimoji="0" lang="fr-FR" sz="24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te</a:t>
            </a: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   lèves à quelle heure ce samedi ? Si tu  </a:t>
            </a:r>
            <a:r>
              <a:rPr kumimoji="0" lang="fr-FR" sz="24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te</a:t>
            </a: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  trouves au marché, tu aides avec les courses ? Je       prépare un dîner spécial pour leur deuxième journée chez nous. Je </a:t>
            </a:r>
            <a:r>
              <a:rPr kumimoji="0" lang="fr-FR" sz="24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me</a:t>
            </a: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 sens nerveuse mais contente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Bises,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Stéphanie</a:t>
            </a: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2" name="Star: 7 Points 1">
            <a:extLst>
              <a:ext uri="{FF2B5EF4-FFF2-40B4-BE49-F238E27FC236}">
                <a16:creationId xmlns:a16="http://schemas.microsoft.com/office/drawing/2014/main" id="{C8A87853-9B6C-5140-B482-C0AEFE035943}"/>
              </a:ext>
            </a:extLst>
          </p:cNvPr>
          <p:cNvSpPr/>
          <p:nvPr/>
        </p:nvSpPr>
        <p:spPr>
          <a:xfrm>
            <a:off x="3398868" y="1776030"/>
            <a:ext cx="648774" cy="60844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Star: 7 Points 8">
            <a:extLst>
              <a:ext uri="{FF2B5EF4-FFF2-40B4-BE49-F238E27FC236}">
                <a16:creationId xmlns:a16="http://schemas.microsoft.com/office/drawing/2014/main" id="{1C759BB5-66C3-99BF-620F-7E30B6BD753A}"/>
              </a:ext>
            </a:extLst>
          </p:cNvPr>
          <p:cNvSpPr/>
          <p:nvPr/>
        </p:nvSpPr>
        <p:spPr>
          <a:xfrm>
            <a:off x="2224731" y="2384477"/>
            <a:ext cx="648774" cy="60844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Star: 7 Points 9">
            <a:extLst>
              <a:ext uri="{FF2B5EF4-FFF2-40B4-BE49-F238E27FC236}">
                <a16:creationId xmlns:a16="http://schemas.microsoft.com/office/drawing/2014/main" id="{3A16112F-6C9A-33C9-12DC-7A81BA67664D}"/>
              </a:ext>
            </a:extLst>
          </p:cNvPr>
          <p:cNvSpPr/>
          <p:nvPr/>
        </p:nvSpPr>
        <p:spPr>
          <a:xfrm>
            <a:off x="6681464" y="2375292"/>
            <a:ext cx="648774" cy="60844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Star: 7 Points 10">
            <a:extLst>
              <a:ext uri="{FF2B5EF4-FFF2-40B4-BE49-F238E27FC236}">
                <a16:creationId xmlns:a16="http://schemas.microsoft.com/office/drawing/2014/main" id="{906AE76C-3F90-7EE4-88EC-8B32A102B178}"/>
              </a:ext>
            </a:extLst>
          </p:cNvPr>
          <p:cNvSpPr/>
          <p:nvPr/>
        </p:nvSpPr>
        <p:spPr>
          <a:xfrm>
            <a:off x="9901827" y="2885559"/>
            <a:ext cx="648774" cy="60844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2" name="Star: 7 Points 11">
            <a:extLst>
              <a:ext uri="{FF2B5EF4-FFF2-40B4-BE49-F238E27FC236}">
                <a16:creationId xmlns:a16="http://schemas.microsoft.com/office/drawing/2014/main" id="{427A9FD2-A1E4-72D1-F1D0-3A8B01A4976E}"/>
              </a:ext>
            </a:extLst>
          </p:cNvPr>
          <p:cNvSpPr/>
          <p:nvPr/>
        </p:nvSpPr>
        <p:spPr>
          <a:xfrm>
            <a:off x="4703843" y="3441982"/>
            <a:ext cx="648774" cy="60844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Star: 7 Points 14">
            <a:extLst>
              <a:ext uri="{FF2B5EF4-FFF2-40B4-BE49-F238E27FC236}">
                <a16:creationId xmlns:a16="http://schemas.microsoft.com/office/drawing/2014/main" id="{82371070-12B1-C72E-4685-AF21161A2A50}"/>
              </a:ext>
            </a:extLst>
          </p:cNvPr>
          <p:cNvSpPr/>
          <p:nvPr/>
        </p:nvSpPr>
        <p:spPr>
          <a:xfrm>
            <a:off x="3843233" y="2903238"/>
            <a:ext cx="648774" cy="60844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 name="TextBox 2">
            <a:extLst>
              <a:ext uri="{FF2B5EF4-FFF2-40B4-BE49-F238E27FC236}">
                <a16:creationId xmlns:a16="http://schemas.microsoft.com/office/drawing/2014/main" id="{9DD42190-FD4A-DBCA-B440-5E29BA4BB32C}"/>
              </a:ext>
            </a:extLst>
          </p:cNvPr>
          <p:cNvSpPr txBox="1"/>
          <p:nvPr/>
        </p:nvSpPr>
        <p:spPr>
          <a:xfrm>
            <a:off x="6375400" y="181224"/>
            <a:ext cx="45544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Stéphanie envoie un message </a:t>
            </a: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à Léa. On a besoin d’un pronom réfléchi ?</a:t>
            </a: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20" name="Picture 19">
            <a:extLst>
              <a:ext uri="{FF2B5EF4-FFF2-40B4-BE49-F238E27FC236}">
                <a16:creationId xmlns:a16="http://schemas.microsoft.com/office/drawing/2014/main" id="{D42E458E-787F-C02A-0FDE-C04061B2C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2836" y="4250167"/>
            <a:ext cx="2052536" cy="2052536"/>
          </a:xfrm>
          <a:prstGeom prst="rect">
            <a:avLst/>
          </a:prstGeom>
        </p:spPr>
      </p:pic>
      <p:sp>
        <p:nvSpPr>
          <p:cNvPr id="22" name="Star: 7 Points 21">
            <a:extLst>
              <a:ext uri="{FF2B5EF4-FFF2-40B4-BE49-F238E27FC236}">
                <a16:creationId xmlns:a16="http://schemas.microsoft.com/office/drawing/2014/main" id="{98390254-DA4B-1384-7A94-FBFDA8461AA9}"/>
              </a:ext>
            </a:extLst>
          </p:cNvPr>
          <p:cNvSpPr/>
          <p:nvPr/>
        </p:nvSpPr>
        <p:spPr>
          <a:xfrm>
            <a:off x="2062210" y="4013143"/>
            <a:ext cx="648774" cy="60844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3" name="Star: 7 Points 22">
            <a:extLst>
              <a:ext uri="{FF2B5EF4-FFF2-40B4-BE49-F238E27FC236}">
                <a16:creationId xmlns:a16="http://schemas.microsoft.com/office/drawing/2014/main" id="{3DF41B2E-13E0-C5E0-2948-68F43A3B9605}"/>
              </a:ext>
            </a:extLst>
          </p:cNvPr>
          <p:cNvSpPr/>
          <p:nvPr/>
        </p:nvSpPr>
        <p:spPr>
          <a:xfrm>
            <a:off x="1450293" y="4523253"/>
            <a:ext cx="648774" cy="60844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6" name="Speech Bubble: Rectangle with Corners Rounded 15">
            <a:extLst>
              <a:ext uri="{FF2B5EF4-FFF2-40B4-BE49-F238E27FC236}">
                <a16:creationId xmlns:a16="http://schemas.microsoft.com/office/drawing/2014/main" id="{113435DF-0E59-950A-1B7A-F29498F7AAF1}"/>
              </a:ext>
            </a:extLst>
          </p:cNvPr>
          <p:cNvSpPr/>
          <p:nvPr/>
        </p:nvSpPr>
        <p:spPr>
          <a:xfrm>
            <a:off x="7330238" y="5073922"/>
            <a:ext cx="2762695" cy="899449"/>
          </a:xfrm>
          <a:prstGeom prst="wedgeRoundRectCallout">
            <a:avLst>
              <a:gd name="adj1" fmla="val 76797"/>
              <a:gd name="adj2" fmla="val -24021"/>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pronom réfléchi</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reflexive pronoun</a:t>
            </a:r>
            <a:endPar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4957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5"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83677" cy="707849"/>
          </a:xfrm>
        </p:spPr>
        <p:txBody>
          <a:bodyPr>
            <a:normAutofit fontScale="90000"/>
          </a:bodyPr>
          <a:lstStyle/>
          <a:p>
            <a:r>
              <a:rPr lang="fr-FR" sz="3600" b="1" dirty="0">
                <a:solidFill>
                  <a:schemeClr val="bg1"/>
                </a:solidFill>
              </a:rPr>
              <a:t>Une journée en vacances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9BF11F38-7053-DFDC-857F-8EC29470BBAC}"/>
              </a:ext>
            </a:extLst>
          </p:cNvPr>
          <p:cNvSpPr txBox="1"/>
          <p:nvPr/>
        </p:nvSpPr>
        <p:spPr>
          <a:xfrm>
            <a:off x="136187" y="1163992"/>
            <a:ext cx="11773733" cy="461665"/>
          </a:xfrm>
          <a:prstGeom prst="rect">
            <a:avLst/>
          </a:prstGeom>
          <a:noFill/>
        </p:spPr>
        <p:txBody>
          <a:bodyPr wrap="square" rtlCol="0">
            <a:spAutoFit/>
          </a:bodyPr>
          <a:lstStyle/>
          <a:p>
            <a:pPr algn="l"/>
            <a:r>
              <a:rPr lang="fr-FR" sz="2400" dirty="0">
                <a:solidFill>
                  <a:srgbClr val="115076"/>
                </a:solidFill>
              </a:rPr>
              <a:t>Tu parles à un(e) ami(e) qui est en vacances. Pose des questions.</a:t>
            </a:r>
          </a:p>
        </p:txBody>
      </p:sp>
      <p:pic>
        <p:nvPicPr>
          <p:cNvPr id="5" name="Picture 4">
            <a:extLst>
              <a:ext uri="{FF2B5EF4-FFF2-40B4-BE49-F238E27FC236}">
                <a16:creationId xmlns:a16="http://schemas.microsoft.com/office/drawing/2014/main" id="{1EC0AA45-11EB-C4C9-45F3-B737F6254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273" y="3761773"/>
            <a:ext cx="2371928" cy="2371928"/>
          </a:xfrm>
          <a:prstGeom prst="rect">
            <a:avLst/>
          </a:prstGeom>
        </p:spPr>
      </p:pic>
      <p:pic>
        <p:nvPicPr>
          <p:cNvPr id="11" name="Picture 10">
            <a:extLst>
              <a:ext uri="{FF2B5EF4-FFF2-40B4-BE49-F238E27FC236}">
                <a16:creationId xmlns:a16="http://schemas.microsoft.com/office/drawing/2014/main" id="{FE79BEE0-7EF5-C264-BEB3-C477DE07B6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1349" y="3429000"/>
            <a:ext cx="2715638" cy="2715638"/>
          </a:xfrm>
          <a:prstGeom prst="rect">
            <a:avLst/>
          </a:prstGeom>
        </p:spPr>
      </p:pic>
      <p:sp>
        <p:nvSpPr>
          <p:cNvPr id="12" name="Speech Bubble: Rectangle with Corners Rounded 11">
            <a:extLst>
              <a:ext uri="{FF2B5EF4-FFF2-40B4-BE49-F238E27FC236}">
                <a16:creationId xmlns:a16="http://schemas.microsoft.com/office/drawing/2014/main" id="{EF7DB434-AA57-8BCF-A34C-23892F0EC489}"/>
              </a:ext>
            </a:extLst>
          </p:cNvPr>
          <p:cNvSpPr/>
          <p:nvPr/>
        </p:nvSpPr>
        <p:spPr>
          <a:xfrm>
            <a:off x="2381956" y="2108071"/>
            <a:ext cx="3714044" cy="1653702"/>
          </a:xfrm>
          <a:prstGeom prst="wedgeRoundRectCallout">
            <a:avLst>
              <a:gd name="adj1" fmla="val -50691"/>
              <a:gd name="adj2" fmla="val 7073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115076"/>
                </a:solidFill>
              </a:rPr>
              <a:t>Tu te prépares à quelle heure ?</a:t>
            </a:r>
          </a:p>
        </p:txBody>
      </p:sp>
      <p:sp>
        <p:nvSpPr>
          <p:cNvPr id="13" name="Speech Bubble: Rectangle with Corners Rounded 12">
            <a:extLst>
              <a:ext uri="{FF2B5EF4-FFF2-40B4-BE49-F238E27FC236}">
                <a16:creationId xmlns:a16="http://schemas.microsoft.com/office/drawing/2014/main" id="{878B1650-991C-953D-76B4-7BAE692A2021}"/>
              </a:ext>
            </a:extLst>
          </p:cNvPr>
          <p:cNvSpPr/>
          <p:nvPr/>
        </p:nvSpPr>
        <p:spPr>
          <a:xfrm>
            <a:off x="6249661" y="2962990"/>
            <a:ext cx="3714044" cy="1653702"/>
          </a:xfrm>
          <a:prstGeom prst="wedgeRoundRectCallout">
            <a:avLst>
              <a:gd name="adj1" fmla="val 53028"/>
              <a:gd name="adj2" fmla="val 6955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115076"/>
                </a:solidFill>
              </a:rPr>
              <a:t>Je me prépare à neuf heures.</a:t>
            </a:r>
          </a:p>
        </p:txBody>
      </p:sp>
      <p:sp>
        <p:nvSpPr>
          <p:cNvPr id="14" name="TextBox 13">
            <a:extLst>
              <a:ext uri="{FF2B5EF4-FFF2-40B4-BE49-F238E27FC236}">
                <a16:creationId xmlns:a16="http://schemas.microsoft.com/office/drawing/2014/main" id="{8F258752-ED2E-EAA6-8310-C9DDE976C03B}"/>
              </a:ext>
            </a:extLst>
          </p:cNvPr>
          <p:cNvSpPr txBox="1"/>
          <p:nvPr/>
        </p:nvSpPr>
        <p:spPr>
          <a:xfrm>
            <a:off x="2743201" y="5097294"/>
            <a:ext cx="3506460" cy="461665"/>
          </a:xfrm>
          <a:prstGeom prst="rect">
            <a:avLst/>
          </a:prstGeom>
          <a:noFill/>
          <a:ln>
            <a:solidFill>
              <a:srgbClr val="002060"/>
            </a:solidFill>
          </a:ln>
        </p:spPr>
        <p:txBody>
          <a:bodyPr wrap="square" rtlCol="0">
            <a:spAutoFit/>
          </a:bodyPr>
          <a:lstStyle/>
          <a:p>
            <a:pPr algn="l"/>
            <a:r>
              <a:rPr lang="fr-FR" sz="2400" dirty="0">
                <a:solidFill>
                  <a:srgbClr val="115076"/>
                </a:solidFill>
              </a:rPr>
              <a:t>[what time] get ready</a:t>
            </a:r>
          </a:p>
        </p:txBody>
      </p:sp>
      <p:sp>
        <p:nvSpPr>
          <p:cNvPr id="15" name="TextBox 14">
            <a:extLst>
              <a:ext uri="{FF2B5EF4-FFF2-40B4-BE49-F238E27FC236}">
                <a16:creationId xmlns:a16="http://schemas.microsoft.com/office/drawing/2014/main" id="{037FDB34-D58A-7226-6753-F13187369659}"/>
              </a:ext>
            </a:extLst>
          </p:cNvPr>
          <p:cNvSpPr txBox="1"/>
          <p:nvPr/>
        </p:nvSpPr>
        <p:spPr>
          <a:xfrm>
            <a:off x="6096000" y="5804383"/>
            <a:ext cx="3506460" cy="461665"/>
          </a:xfrm>
          <a:prstGeom prst="rect">
            <a:avLst/>
          </a:prstGeom>
          <a:noFill/>
          <a:ln>
            <a:solidFill>
              <a:srgbClr val="002060"/>
            </a:solidFill>
          </a:ln>
        </p:spPr>
        <p:txBody>
          <a:bodyPr wrap="square" rtlCol="0">
            <a:spAutoFit/>
          </a:bodyPr>
          <a:lstStyle/>
          <a:p>
            <a:pPr algn="l"/>
            <a:r>
              <a:rPr lang="fr-FR" sz="2400" dirty="0">
                <a:solidFill>
                  <a:srgbClr val="115076"/>
                </a:solidFill>
              </a:rPr>
              <a:t>[9:00] get ready</a:t>
            </a:r>
          </a:p>
        </p:txBody>
      </p:sp>
    </p:spTree>
    <p:extLst>
      <p:ext uri="{BB962C8B-B14F-4D97-AF65-F5344CB8AC3E}">
        <p14:creationId xmlns:p14="http://schemas.microsoft.com/office/powerpoint/2010/main" val="248715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78230" cy="707849"/>
          </a:xfrm>
        </p:spPr>
        <p:txBody>
          <a:bodyPr>
            <a:normAutofit fontScale="90000"/>
          </a:bodyPr>
          <a:lstStyle/>
          <a:p>
            <a:r>
              <a:rPr lang="fr-FR" sz="3600" b="1" dirty="0">
                <a:solidFill>
                  <a:schemeClr val="bg1"/>
                </a:solidFill>
              </a:rPr>
              <a:t>Une journée en vacances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642000" y="1287580"/>
            <a:ext cx="5454000" cy="4524315"/>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where] [find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[what time] [get up]</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[how] [organise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[with whom] get ready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[find myself] Nice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7:00 [get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quickly [organise myself]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sister [get ready]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4159EB7-B2CD-4EA0-5C45-31534981B835}"/>
              </a:ext>
            </a:extLst>
          </p:cNvPr>
          <p:cNvSpPr txBox="1"/>
          <p:nvPr/>
        </p:nvSpPr>
        <p:spPr>
          <a:xfrm>
            <a:off x="6096000" y="1289344"/>
            <a:ext cx="5452675" cy="4524315"/>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where] [find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[what time] [get up]</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[how] [organise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[with whom] get ready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[find myself] Spain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6:00 [get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slowly [organise myself]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friends [get ready]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77859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à Paris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858201" y="1383086"/>
            <a:ext cx="989688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Écris un message </a:t>
            </a:r>
            <a:r>
              <a:rPr kumimoji="0" lang="fr-FR" sz="2400" b="0" i="0" u="none" strike="noStrike" kern="1200" cap="none" spc="0" normalizeH="0" baseline="0" dirty="0">
                <a:ln>
                  <a:noFill/>
                </a:ln>
                <a:solidFill>
                  <a:srgbClr val="115076"/>
                </a:solidFill>
                <a:effectLst/>
                <a:uLnTx/>
                <a:uFillTx/>
                <a:latin typeface="Century Gothic" panose="020B0502020202020204" pitchFamily="34" charset="0"/>
              </a:rPr>
              <a:t>à Max sur la vie à Paris.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ndParaRPr>
          </a:p>
          <a:p>
            <a:pPr lvl="0">
              <a:defRPr/>
            </a:pPr>
            <a:r>
              <a:rPr lang="en-US" sz="2400" dirty="0">
                <a:solidFill>
                  <a:srgbClr val="115076"/>
                </a:solidFill>
                <a:latin typeface="Century Gothic" panose="020B0502020202020204" pitchFamily="34" charset="0"/>
              </a:rPr>
              <a:t>Ask him:</a:t>
            </a:r>
          </a:p>
          <a:p>
            <a:pPr marL="342900" lvl="0" indent="-342900">
              <a:buFont typeface="Arial" panose="020B0604020202020204" pitchFamily="34" charset="0"/>
              <a:buChar char="•"/>
              <a:defRPr/>
            </a:pPr>
            <a:r>
              <a:rPr lang="en-US" sz="2400" dirty="0">
                <a:solidFill>
                  <a:srgbClr val="115076"/>
                </a:solidFill>
                <a:latin typeface="Century Gothic" panose="020B0502020202020204" pitchFamily="34" charset="0"/>
              </a:rPr>
              <a:t>where he is now</a:t>
            </a:r>
          </a:p>
          <a:p>
            <a:pPr marL="342900" lvl="0" indent="-342900">
              <a:buFont typeface="Arial" panose="020B0604020202020204" pitchFamily="34" charset="0"/>
              <a:buChar char="•"/>
              <a:defRPr/>
            </a:pPr>
            <a:r>
              <a:rPr lang="en-US" sz="2400" dirty="0">
                <a:solidFill>
                  <a:srgbClr val="115076"/>
                </a:solidFill>
                <a:latin typeface="Century Gothic" panose="020B0502020202020204" pitchFamily="34" charset="0"/>
              </a:rPr>
              <a:t>if he’s getting ready for living with </a:t>
            </a:r>
            <a:r>
              <a:rPr lang="fr-FR" sz="2400" dirty="0">
                <a:solidFill>
                  <a:srgbClr val="115076"/>
                </a:solidFill>
                <a:latin typeface="Century Gothic" panose="020B0502020202020204" pitchFamily="34" charset="0"/>
              </a:rPr>
              <a:t>Stéphanie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15076"/>
              </a:solidFill>
              <a:latin typeface="Century Gothic" panose="020B0502020202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rPr>
              <a:t>Tell him: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115076"/>
                </a:solidFill>
                <a:latin typeface="Century Gothic" panose="020B0502020202020204" pitchFamily="34" charset="0"/>
              </a:rPr>
              <a:t>he’s going to go to your school</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115076"/>
                </a:solidFill>
                <a:latin typeface="Century Gothic" panose="020B0502020202020204" pitchFamily="34" charset="0"/>
                <a:ea typeface="+mn-ea"/>
                <a:cs typeface="+mn-cs"/>
              </a:rPr>
              <a:t>what time you get up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115076"/>
                </a:solidFill>
                <a:latin typeface="Century Gothic" panose="020B0502020202020204" pitchFamily="34" charset="0"/>
              </a:rPr>
              <a:t>when you get organised for school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115076"/>
                </a:solidFill>
                <a:latin typeface="Century Gothic" panose="020B0502020202020204" pitchFamily="34" charset="0"/>
                <a:ea typeface="+mn-ea"/>
                <a:cs typeface="+mn-cs"/>
              </a:rPr>
              <a:t>you’re wondering if he needs books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115076"/>
                </a:solidFill>
                <a:latin typeface="Century Gothic" panose="020B0502020202020204" pitchFamily="34" charset="0"/>
                <a:ea typeface="+mn-ea"/>
                <a:cs typeface="+mn-cs"/>
              </a:rPr>
              <a:t>the teachers are nice, and they help you and encourage you</a:t>
            </a:r>
          </a:p>
        </p:txBody>
      </p:sp>
      <p:pic>
        <p:nvPicPr>
          <p:cNvPr id="3" name="Picture 2" descr="Text, letter&#10;&#10;Description automatically generated">
            <a:extLst>
              <a:ext uri="{FF2B5EF4-FFF2-40B4-BE49-F238E27FC236}">
                <a16:creationId xmlns:a16="http://schemas.microsoft.com/office/drawing/2014/main" id="{3F7A75A1-2868-9705-CAE6-8C8BE3864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14424">
            <a:off x="8412048" y="1310158"/>
            <a:ext cx="3196148" cy="2130766"/>
          </a:xfrm>
          <a:prstGeom prst="rect">
            <a:avLst/>
          </a:prstGeom>
        </p:spPr>
      </p:pic>
    </p:spTree>
    <p:extLst>
      <p:ext uri="{BB962C8B-B14F-4D97-AF65-F5344CB8AC3E}">
        <p14:creationId xmlns:p14="http://schemas.microsoft.com/office/powerpoint/2010/main" val="3073171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à Paris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718070" y="1589914"/>
            <a:ext cx="723938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entury Gothic" panose="020F0302020204030204"/>
              </a:rPr>
              <a:t>Salut, Max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entury Gothic" panose="020F0302020204030204"/>
              </a:rPr>
              <a:t>Tu te trouves où maintenant ? Tu te prépares pour ta vie chez Stéphanie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entury Gothic" panose="020F0302020204030204"/>
              </a:rPr>
              <a:t>Tu vas aller </a:t>
            </a:r>
            <a:r>
              <a:rPr lang="fr-FR" sz="2400" dirty="0">
                <a:solidFill>
                  <a:srgbClr val="115076"/>
                </a:solidFill>
                <a:latin typeface="Century Gothic" panose="020B0502020202020204" pitchFamily="34" charset="0"/>
              </a:rPr>
              <a:t>à mon collège. </a:t>
            </a:r>
            <a:r>
              <a:rPr lang="fr-FR" sz="2400" dirty="0">
                <a:solidFill>
                  <a:srgbClr val="115076"/>
                </a:solidFill>
                <a:latin typeface="Century Gothic" panose="020F0302020204030204"/>
              </a:rPr>
              <a:t>Normalement je me l</a:t>
            </a:r>
            <a:r>
              <a:rPr lang="fr-FR" sz="2400" dirty="0">
                <a:solidFill>
                  <a:srgbClr val="115076"/>
                </a:solidFill>
                <a:latin typeface="Century Gothic" panose="020B0502020202020204" pitchFamily="34" charset="0"/>
              </a:rPr>
              <a:t>ève à sept heures. Je m’organise pour le collège le soir. Je me demande si tu as besoin de livres. Les </a:t>
            </a:r>
            <a:r>
              <a:rPr lang="fr-FR" sz="2400" dirty="0">
                <a:solidFill>
                  <a:srgbClr val="115076"/>
                </a:solidFill>
                <a:latin typeface="Century Gothic" panose="020F0302020204030204"/>
              </a:rPr>
              <a:t>professeurs sont sympas. Ils t’aident et t’encouragent.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entury Gothic" panose="020F0302020204030204"/>
              </a:rPr>
              <a:t>À bient</a:t>
            </a:r>
            <a:r>
              <a:rPr lang="fr-FR" sz="2400" dirty="0">
                <a:solidFill>
                  <a:srgbClr val="115076"/>
                </a:solidFill>
                <a:latin typeface="Century Gothic" panose="020B0502020202020204" pitchFamily="34" charset="0"/>
              </a:rPr>
              <a:t>ôt !</a:t>
            </a:r>
            <a:endParaRPr lang="fr-FR" sz="2400" dirty="0">
              <a:solidFill>
                <a:srgbClr val="115076"/>
              </a:solidFill>
              <a:latin typeface="Century Gothic" panose="020F0302020204030204"/>
            </a:endParaRPr>
          </a:p>
        </p:txBody>
      </p:sp>
      <p:pic>
        <p:nvPicPr>
          <p:cNvPr id="9" name="Picture 8" descr="Text, letter&#10;&#10;Description automatically generated">
            <a:extLst>
              <a:ext uri="{FF2B5EF4-FFF2-40B4-BE49-F238E27FC236}">
                <a16:creationId xmlns:a16="http://schemas.microsoft.com/office/drawing/2014/main" id="{68C2B41D-35B5-73A7-61A3-BF7C188D1D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14424">
            <a:off x="8412048" y="1310159"/>
            <a:ext cx="3196148" cy="2130766"/>
          </a:xfrm>
          <a:prstGeom prst="rect">
            <a:avLst/>
          </a:prstGeom>
        </p:spPr>
      </p:pic>
    </p:spTree>
    <p:extLst>
      <p:ext uri="{BB962C8B-B14F-4D97-AF65-F5344CB8AC3E}">
        <p14:creationId xmlns:p14="http://schemas.microsoft.com/office/powerpoint/2010/main" val="3962149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153248" y="3392059"/>
            <a:ext cx="2101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3983973" y="339205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cstate="print">
            <a:extLst>
              <a:ext uri="{28A0092B-C50C-407E-A947-70E740481C1C}">
                <a14:useLocalDpi xmlns:a14="http://schemas.microsoft.com/office/drawing/2010/main" val="0"/>
              </a:ext>
            </a:extLst>
          </a:blip>
          <a:srcRect/>
          <a:stretch/>
        </p:blipFill>
        <p:spPr>
          <a:xfrm>
            <a:off x="6809175" y="3428424"/>
            <a:ext cx="1275434" cy="1275434"/>
          </a:xfrm>
          <a:prstGeom prst="rect">
            <a:avLst/>
          </a:prstGeom>
        </p:spPr>
      </p:pic>
      <p:sp>
        <p:nvSpPr>
          <p:cNvPr id="9" name="TextBox 8">
            <a:extLst>
              <a:ext uri="{FF2B5EF4-FFF2-40B4-BE49-F238E27FC236}">
                <a16:creationId xmlns:a16="http://schemas.microsoft.com/office/drawing/2014/main" id="{3E3F97F6-5B16-A8A5-FC2D-E1C403390F69}"/>
              </a:ext>
            </a:extLst>
          </p:cNvPr>
          <p:cNvSpPr txBox="1"/>
          <p:nvPr/>
        </p:nvSpPr>
        <p:spPr>
          <a:xfrm>
            <a:off x="168923" y="511456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 addition, revisit:</a:t>
            </a:r>
          </a:p>
        </p:txBody>
      </p:sp>
      <p:sp>
        <p:nvSpPr>
          <p:cNvPr id="10" name="TextBox 9">
            <a:extLst>
              <a:ext uri="{FF2B5EF4-FFF2-40B4-BE49-F238E27FC236}">
                <a16:creationId xmlns:a16="http://schemas.microsoft.com/office/drawing/2014/main" id="{D76459C6-3041-3E5C-C230-B82E0350BEE2}"/>
              </a:ext>
            </a:extLst>
          </p:cNvPr>
          <p:cNvSpPr txBox="1"/>
          <p:nvPr/>
        </p:nvSpPr>
        <p:spPr>
          <a:xfrm>
            <a:off x="3171561" y="5114568"/>
            <a:ext cx="3809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Y9,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Term 2.2, Week 2</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E629751-B108-234F-DE66-AE397A473F66}"/>
              </a:ext>
            </a:extLst>
          </p:cNvPr>
          <p:cNvSpPr txBox="1"/>
          <p:nvPr/>
        </p:nvSpPr>
        <p:spPr>
          <a:xfrm>
            <a:off x="3171561" y="5576233"/>
            <a:ext cx="36532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Y9,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Term 3.2, Week </a:t>
            </a:r>
            <a:r>
              <a:rPr lang="en-GB" sz="2400" dirty="0">
                <a:solidFill>
                  <a:srgbClr val="104F75"/>
                </a:solidFill>
                <a:latin typeface="Century Gothic" panose="020B050202020202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1</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pic>
        <p:nvPicPr>
          <p:cNvPr id="12" name="Picture 11" descr="the letter Q">
            <a:extLst>
              <a:ext uri="{FF2B5EF4-FFF2-40B4-BE49-F238E27FC236}">
                <a16:creationId xmlns:a16="http://schemas.microsoft.com/office/drawing/2014/main" id="{79FAEC78-2826-D96E-E123-CBD32655B3C6}"/>
              </a:ext>
            </a:extLst>
          </p:cNvPr>
          <p:cNvPicPr>
            <a:picLocks noChangeAspect="1"/>
          </p:cNvPicPr>
          <p:nvPr/>
        </p:nvPicPr>
        <p:blipFill>
          <a:blip r:embed="rId9"/>
          <a:stretch>
            <a:fillRect/>
          </a:stretch>
        </p:blipFill>
        <p:spPr>
          <a:xfrm>
            <a:off x="10665377" y="4801720"/>
            <a:ext cx="1300638" cy="1300638"/>
          </a:xfrm>
          <a:prstGeom prst="rect">
            <a:avLst/>
          </a:prstGeom>
        </p:spPr>
      </p:pic>
      <p:sp>
        <p:nvSpPr>
          <p:cNvPr id="13" name="TextBox 12">
            <a:extLst>
              <a:ext uri="{FF2B5EF4-FFF2-40B4-BE49-F238E27FC236}">
                <a16:creationId xmlns:a16="http://schemas.microsoft.com/office/drawing/2014/main" id="{3CB3ABD7-9BD6-FBAF-6713-744AAF3ED1C4}"/>
              </a:ext>
            </a:extLst>
          </p:cNvPr>
          <p:cNvSpPr txBox="1"/>
          <p:nvPr/>
        </p:nvSpPr>
        <p:spPr>
          <a:xfrm>
            <a:off x="153248" y="2094384"/>
            <a:ext cx="3618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10">
                  <a:extLst>
                    <a:ext uri="{A12FA001-AC4F-418D-AE19-62706E023703}">
                      <ahyp:hlinkClr xmlns:ahyp="http://schemas.microsoft.com/office/drawing/2018/hyperlinkcolor" val="tx"/>
                    </a:ext>
                  </a:extLst>
                </a:hlinkClick>
              </a:rPr>
              <a:t>Audio Homework link</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DB5C613-62AA-98FD-2389-BB9876ACD7BF}"/>
              </a:ext>
            </a:extLst>
          </p:cNvPr>
          <p:cNvSpPr txBox="1"/>
          <p:nvPr/>
        </p:nvSpPr>
        <p:spPr>
          <a:xfrm>
            <a:off x="3983973" y="2094384"/>
            <a:ext cx="44361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Audio Homework QR code:</a:t>
            </a:r>
          </a:p>
        </p:txBody>
      </p:sp>
      <p:pic>
        <p:nvPicPr>
          <p:cNvPr id="7" name="Picture 6">
            <a:extLst>
              <a:ext uri="{FF2B5EF4-FFF2-40B4-BE49-F238E27FC236}">
                <a16:creationId xmlns:a16="http://schemas.microsoft.com/office/drawing/2014/main" id="{8528DD28-57F3-C1C6-26FF-8CD4B5B5460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530060" y="2158031"/>
            <a:ext cx="1300638" cy="1300638"/>
          </a:xfrm>
          <a:prstGeom prst="rect">
            <a:avLst/>
          </a:prstGeom>
        </p:spPr>
      </p:pic>
      <p:sp>
        <p:nvSpPr>
          <p:cNvPr id="8" name="TextBox 7">
            <a:extLst>
              <a:ext uri="{FF2B5EF4-FFF2-40B4-BE49-F238E27FC236}">
                <a16:creationId xmlns:a16="http://schemas.microsoft.com/office/drawing/2014/main" id="{252E0B0F-1EF5-708B-0353-ACCCB8799C41}"/>
              </a:ext>
            </a:extLst>
          </p:cNvPr>
          <p:cNvSpPr txBox="1"/>
          <p:nvPr/>
        </p:nvSpPr>
        <p:spPr>
          <a:xfrm>
            <a:off x="168923" y="4192745"/>
            <a:ext cx="48136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12">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9584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40654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oon with a red cross through it"/>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sp>
        <p:nvSpPr>
          <p:cNvPr id="12" name="Title 11"/>
          <p:cNvSpPr>
            <a:spLocks noGrp="1"/>
          </p:cNvSpPr>
          <p:nvPr>
            <p:ph type="title"/>
          </p:nvPr>
        </p:nvSpPr>
        <p:spPr>
          <a:xfrm>
            <a:off x="870547" y="240283"/>
            <a:ext cx="10515600" cy="1325563"/>
          </a:xfrm>
        </p:spPr>
        <p:txBody>
          <a:bodyPr>
            <a:noAutofit/>
          </a:bodyPr>
          <a:lstStyle/>
          <a:p>
            <a:pPr algn="ctr"/>
            <a:r>
              <a:rPr lang="en-GB" sz="10000" b="1" dirty="0">
                <a:solidFill>
                  <a:srgbClr val="115076"/>
                </a:solidFill>
                <a:cs typeface="Calibri" panose="020F0502020204030204" pitchFamily="34" charset="0"/>
              </a:rPr>
              <a:t>j/soft g</a:t>
            </a:r>
            <a:endParaRPr lang="en-GB" sz="10000"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the sun"/>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DC9B6-EFAC-4481-A633-5B5655C6B429}"/>
              </a:ext>
            </a:extLst>
          </p:cNvPr>
          <p:cNvSpPr txBox="1"/>
          <p:nvPr/>
        </p:nvSpPr>
        <p:spPr>
          <a:xfrm>
            <a:off x="6344497" y="1859928"/>
            <a:ext cx="9234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fr-FR" sz="72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’ai</a:t>
            </a:r>
          </a:p>
        </p:txBody>
      </p:sp>
      <p:sp>
        <p:nvSpPr>
          <p:cNvPr id="2" name="Rectangle 1"/>
          <p:cNvSpPr/>
          <p:nvPr/>
        </p:nvSpPr>
        <p:spPr>
          <a:xfrm>
            <a:off x="1348564" y="1362036"/>
            <a:ext cx="18950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et</a:t>
            </a:r>
          </a:p>
        </p:txBody>
      </p:sp>
      <p:sp>
        <p:nvSpPr>
          <p:cNvPr id="4" name="Rectangle 3"/>
          <p:cNvSpPr/>
          <p:nvPr/>
        </p:nvSpPr>
        <p:spPr>
          <a:xfrm>
            <a:off x="1229941" y="4397850"/>
            <a:ext cx="21323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[subject]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5" name="Rectangle 4"/>
          <p:cNvSpPr/>
          <p:nvPr/>
        </p:nvSpPr>
        <p:spPr>
          <a:xfrm>
            <a:off x="5010894" y="5551257"/>
            <a:ext cx="223490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[already]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énial</a:t>
            </a:r>
          </a:p>
        </p:txBody>
      </p:sp>
      <p:pic>
        <p:nvPicPr>
          <p:cNvPr id="3" name="Picture 2" descr="smiling fa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amais</a:t>
            </a:r>
          </a:p>
        </p:txBody>
      </p:sp>
      <p:sp>
        <p:nvSpPr>
          <p:cNvPr id="20" name="Rectangle 19"/>
          <p:cNvSpPr/>
          <p:nvPr/>
        </p:nvSpPr>
        <p:spPr>
          <a:xfrm>
            <a:off x="9013062" y="4397849"/>
            <a:ext cx="178606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408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j jou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5" name="jour.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6" name="j j'a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6" name="j j'ai.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j génial.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7" name="j génial.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8" name="j sujet.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8" name="j suje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j déjà.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9" name="j déjà.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10" name="j jamais.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subTnLst>
                                    <p:audio>
                                      <p:cMediaNode>
                                        <p:cTn display="0" masterRel="sameClick">
                                          <p:stCondLst>
                                            <p:cond evt="begin" delay="0">
                                              <p:tn val="72"/>
                                            </p:cond>
                                          </p:stCondLst>
                                          <p:endCondLst>
                                            <p:cond evt="onStopAudio" delay="0">
                                              <p:tgtEl>
                                                <p:sldTgt/>
                                              </p:tgtEl>
                                            </p:cond>
                                          </p:endCondLst>
                                        </p:cTn>
                                        <p:tgtEl>
                                          <p:sndTgt r:embed="rId10"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7" grpId="0"/>
      <p:bldP spid="7" grpId="0"/>
      <p:bldP spid="6" grpId="0"/>
      <p:bldP spid="2" grpId="0"/>
      <p:bldP spid="10" grpId="0"/>
      <p:bldP spid="4" grpId="0"/>
      <p:bldP spid="14" grpId="0"/>
      <p:bldP spid="5" grpId="0"/>
      <p:bldP spid="8" grpId="0"/>
      <p:bldP spid="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[g] and soft [g]/[j]</a:t>
            </a:r>
          </a:p>
        </p:txBody>
      </p:sp>
      <p:sp>
        <p:nvSpPr>
          <p:cNvPr id="2" name="TextBox 1">
            <a:extLst>
              <a:ext uri="{FF2B5EF4-FFF2-40B4-BE49-F238E27FC236}">
                <a16:creationId xmlns:a16="http://schemas.microsoft.com/office/drawing/2014/main" id="{F5AEF9DF-2FD5-1442-9E84-D31130754D83}"/>
              </a:ext>
            </a:extLst>
          </p:cNvPr>
          <p:cNvSpPr txBox="1"/>
          <p:nvPr/>
        </p:nvSpPr>
        <p:spPr>
          <a:xfrm>
            <a:off x="230799" y="1253964"/>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that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hard</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is pronounced like the </a:t>
            </a:r>
            <a:r>
              <a:rPr kumimoji="0" lang="en-US" sz="2600" b="1" i="0" u="none" strike="noStrike" kern="1200" cap="none" spc="0" normalizeH="0" baseline="0" noProof="0" dirty="0">
                <a:ln>
                  <a:noFill/>
                </a:ln>
                <a:solidFill>
                  <a:srgbClr val="104F75"/>
                </a:solidFill>
                <a:effectLst/>
                <a:uLnTx/>
                <a:uFillTx/>
                <a:latin typeface="Century Gothic" panose="020F0302020204030204"/>
              </a:rPr>
              <a:t>[</a:t>
            </a:r>
            <a:r>
              <a:rPr lang="en-US" sz="2600" b="1" noProof="0" dirty="0">
                <a:solidFill>
                  <a:srgbClr val="104F75"/>
                </a:solidFill>
                <a:latin typeface="Century Gothic" panose="020F0302020204030204"/>
              </a:rPr>
              <a:t>g]</a:t>
            </a:r>
            <a:r>
              <a:rPr lang="en-US" sz="2600" noProof="0" dirty="0">
                <a:solidFill>
                  <a:srgbClr val="104F75"/>
                </a:solidFill>
                <a:latin typeface="Century Gothic" panose="020F0302020204030204"/>
              </a:rPr>
              <a:t> in </a:t>
            </a:r>
            <a:r>
              <a:rPr lang="en-US" sz="2600" b="1" noProof="0" dirty="0">
                <a:solidFill>
                  <a:srgbClr val="104F75"/>
                </a:solidFill>
                <a:latin typeface="Century Gothic" panose="020F0302020204030204"/>
              </a:rPr>
              <a:t>‘goldfish’.</a:t>
            </a:r>
            <a:endParaRPr kumimoji="0" lang="en-US" sz="2600" b="1" i="0" u="none" strike="noStrike" kern="1200" cap="none" spc="0" normalizeH="0" baseline="0" noProof="0" dirty="0">
              <a:ln>
                <a:noFill/>
              </a:ln>
              <a:solidFill>
                <a:srgbClr val="104F75"/>
              </a:solidFill>
              <a:effectLst/>
              <a:uLnTx/>
              <a:uFillTx/>
              <a:latin typeface="Century Gothic" panose="020F0302020204030204"/>
            </a:endParaRPr>
          </a:p>
        </p:txBody>
      </p:sp>
      <p:sp>
        <p:nvSpPr>
          <p:cNvPr id="9" name="TextBox 8">
            <a:extLst>
              <a:ext uri="{FF2B5EF4-FFF2-40B4-BE49-F238E27FC236}">
                <a16:creationId xmlns:a16="http://schemas.microsoft.com/office/drawing/2014/main" id="{E10D9AB7-31D3-4B9E-9A50-C50CE9285965}"/>
              </a:ext>
            </a:extLst>
          </p:cNvPr>
          <p:cNvSpPr txBox="1"/>
          <p:nvPr/>
        </p:nvSpPr>
        <p:spPr>
          <a:xfrm>
            <a:off x="230800" y="1683025"/>
            <a:ext cx="83527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 </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is hard when it comes before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a</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o</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u</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r, l, m</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F0F0EB5-39ED-4EA4-9083-964D1944667C}"/>
              </a:ext>
            </a:extLst>
          </p:cNvPr>
          <p:cNvSpPr txBox="1"/>
          <p:nvPr/>
        </p:nvSpPr>
        <p:spPr>
          <a:xfrm>
            <a:off x="186764" y="2449945"/>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Soft [g] </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and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[j] </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are pronounced like the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in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‘massage’.</a:t>
            </a:r>
          </a:p>
        </p:txBody>
      </p:sp>
      <p:sp>
        <p:nvSpPr>
          <p:cNvPr id="11" name="TextBox 10">
            <a:extLst>
              <a:ext uri="{FF2B5EF4-FFF2-40B4-BE49-F238E27FC236}">
                <a16:creationId xmlns:a16="http://schemas.microsoft.com/office/drawing/2014/main" id="{41FD40D6-F0BF-432D-A46D-5713652F3739}"/>
              </a:ext>
            </a:extLst>
          </p:cNvPr>
          <p:cNvSpPr txBox="1"/>
          <p:nvPr/>
        </p:nvSpPr>
        <p:spPr>
          <a:xfrm>
            <a:off x="176933" y="2995784"/>
            <a:ext cx="712843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is soft when it comes before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i</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y</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CAF000EE-95DA-4725-BCA6-EC4C3544086A}"/>
              </a:ext>
            </a:extLst>
          </p:cNvPr>
          <p:cNvSpPr txBox="1"/>
          <p:nvPr/>
        </p:nvSpPr>
        <p:spPr>
          <a:xfrm>
            <a:off x="605204" y="4861601"/>
            <a:ext cx="18266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la </a:t>
            </a:r>
            <a:r>
              <a:rPr kumimoji="0" lang="fr-FR" sz="2800" b="1" i="0" u="none" strike="noStrike" kern="1200" cap="none" spc="0" normalizeH="0" baseline="0" dirty="0">
                <a:ln>
                  <a:noFill/>
                </a:ln>
                <a:solidFill>
                  <a:srgbClr val="104F75"/>
                </a:solidFill>
                <a:effectLst/>
                <a:uLnTx/>
                <a:uFillTx/>
                <a:latin typeface="Century Gothic" panose="020F0302020204030204"/>
                <a:ea typeface="+mn-ea"/>
                <a:cs typeface="+mn-cs"/>
              </a:rPr>
              <a:t>g</a:t>
            </a:r>
            <a:r>
              <a:rPr kumimoji="0" lang="fr-FR" sz="2800" b="0" i="0" u="none" strike="noStrike" kern="1200" cap="none" spc="0" normalizeH="0" baseline="0" dirty="0">
                <a:ln>
                  <a:noFill/>
                </a:ln>
                <a:solidFill>
                  <a:srgbClr val="104F75"/>
                </a:solidFill>
                <a:effectLst/>
                <a:uLnTx/>
                <a:uFillTx/>
                <a:latin typeface="Century Gothic" panose="020F0302020204030204"/>
                <a:ea typeface="+mn-ea"/>
                <a:cs typeface="+mn-cs"/>
              </a:rPr>
              <a:t>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[station]</a:t>
            </a:r>
          </a:p>
        </p:txBody>
      </p:sp>
      <p:sp>
        <p:nvSpPr>
          <p:cNvPr id="13" name="TextBox 12">
            <a:extLst>
              <a:ext uri="{FF2B5EF4-FFF2-40B4-BE49-F238E27FC236}">
                <a16:creationId xmlns:a16="http://schemas.microsoft.com/office/drawing/2014/main" id="{3D854B6E-00E7-4BCB-B2AF-8E33837E46A8}"/>
              </a:ext>
            </a:extLst>
          </p:cNvPr>
          <p:cNvSpPr txBox="1"/>
          <p:nvPr/>
        </p:nvSpPr>
        <p:spPr>
          <a:xfrm>
            <a:off x="3130065" y="4861601"/>
            <a:ext cx="18266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le</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 g</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ilet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[cardigan]</a:t>
            </a:r>
          </a:p>
        </p:txBody>
      </p:sp>
      <p:sp>
        <p:nvSpPr>
          <p:cNvPr id="14" name="TextBox 13">
            <a:extLst>
              <a:ext uri="{FF2B5EF4-FFF2-40B4-BE49-F238E27FC236}">
                <a16:creationId xmlns:a16="http://schemas.microsoft.com/office/drawing/2014/main" id="{6F2D65F3-B6E2-4273-A9BB-9DA251919E9F}"/>
              </a:ext>
            </a:extLst>
          </p:cNvPr>
          <p:cNvSpPr txBox="1"/>
          <p:nvPr/>
        </p:nvSpPr>
        <p:spPr>
          <a:xfrm>
            <a:off x="5654926" y="4861601"/>
            <a:ext cx="301846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nous </a:t>
            </a:r>
            <a:r>
              <a:rPr kumimoji="0" lang="fr-FR" sz="2800" b="0" i="0" u="none" strike="noStrike" kern="1200" cap="none" spc="0" normalizeH="0" baseline="0" dirty="0">
                <a:ln>
                  <a:noFill/>
                </a:ln>
                <a:solidFill>
                  <a:srgbClr val="104F75"/>
                </a:solidFill>
                <a:effectLst/>
                <a:uLnTx/>
                <a:uFillTx/>
                <a:latin typeface="Century Gothic" panose="020F0302020204030204"/>
                <a:ea typeface="+mn-ea"/>
                <a:cs typeface="+mn-cs"/>
              </a:rPr>
              <a:t>plon</a:t>
            </a:r>
            <a:r>
              <a:rPr kumimoji="0" lang="fr-FR" sz="2800" b="1" i="0" u="none" strike="noStrike" kern="1200" cap="none" spc="0" normalizeH="0" baseline="0" dirty="0">
                <a:ln>
                  <a:noFill/>
                </a:ln>
                <a:solidFill>
                  <a:srgbClr val="104F75"/>
                </a:solidFill>
                <a:effectLst/>
                <a:uLnTx/>
                <a:uFillTx/>
                <a:latin typeface="Century Gothic" panose="020F0302020204030204"/>
                <a:ea typeface="+mn-ea"/>
                <a:cs typeface="+mn-cs"/>
              </a:rPr>
              <a:t>g</a:t>
            </a:r>
            <a:r>
              <a:rPr kumimoji="0" lang="fr-FR" sz="2800" b="0" i="0" u="none" strike="noStrike" kern="1200" cap="none" spc="0" normalizeH="0" baseline="0" dirty="0">
                <a:ln>
                  <a:noFill/>
                </a:ln>
                <a:solidFill>
                  <a:srgbClr val="104F75"/>
                </a:solidFill>
                <a:effectLst/>
                <a:uLnTx/>
                <a:uFillTx/>
                <a:latin typeface="Century Gothic" panose="020F0302020204030204"/>
                <a:ea typeface="+mn-ea"/>
                <a:cs typeface="+mn-cs"/>
              </a:rPr>
              <a:t>eons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[we are diving]</a:t>
            </a:r>
          </a:p>
        </p:txBody>
      </p:sp>
      <p:sp>
        <p:nvSpPr>
          <p:cNvPr id="15" name="TextBox 14">
            <a:extLst>
              <a:ext uri="{FF2B5EF4-FFF2-40B4-BE49-F238E27FC236}">
                <a16:creationId xmlns:a16="http://schemas.microsoft.com/office/drawing/2014/main" id="{13289BEC-3337-41C2-8E96-B33228A9581D}"/>
              </a:ext>
            </a:extLst>
          </p:cNvPr>
          <p:cNvSpPr txBox="1"/>
          <p:nvPr/>
        </p:nvSpPr>
        <p:spPr>
          <a:xfrm>
            <a:off x="8936404" y="4892377"/>
            <a:ext cx="198592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la bla</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[joke]</a:t>
            </a:r>
          </a:p>
        </p:txBody>
      </p:sp>
      <p:sp>
        <p:nvSpPr>
          <p:cNvPr id="16" name="TextBox 15">
            <a:extLst>
              <a:ext uri="{FF2B5EF4-FFF2-40B4-BE49-F238E27FC236}">
                <a16:creationId xmlns:a16="http://schemas.microsoft.com/office/drawing/2014/main" id="{4A64B6EB-1368-4FBE-9B00-4FACF28959F8}"/>
              </a:ext>
            </a:extLst>
          </p:cNvPr>
          <p:cNvSpPr txBox="1"/>
          <p:nvPr/>
        </p:nvSpPr>
        <p:spPr>
          <a:xfrm>
            <a:off x="605204" y="5789257"/>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hard [g]</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F7944A9-DCC2-491A-B841-15B2A720B1C2}"/>
              </a:ext>
            </a:extLst>
          </p:cNvPr>
          <p:cNvSpPr txBox="1"/>
          <p:nvPr/>
        </p:nvSpPr>
        <p:spPr>
          <a:xfrm>
            <a:off x="3017780" y="5789257"/>
            <a:ext cx="20511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[g]/[j]</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9077F06-A883-4D86-9DDA-2D7D8519C515}"/>
              </a:ext>
            </a:extLst>
          </p:cNvPr>
          <p:cNvSpPr txBox="1"/>
          <p:nvPr/>
        </p:nvSpPr>
        <p:spPr>
          <a:xfrm>
            <a:off x="6179331" y="5789257"/>
            <a:ext cx="1962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[g]/[j]</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9FB2540-0814-4A1D-8F85-367DBB2B81CC}"/>
              </a:ext>
            </a:extLst>
          </p:cNvPr>
          <p:cNvSpPr txBox="1"/>
          <p:nvPr/>
        </p:nvSpPr>
        <p:spPr>
          <a:xfrm>
            <a:off x="9016067" y="5789257"/>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hard [g]</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1028" name="Picture 4" descr="Massage, Este, Relax, Relaxation, Spa, Women, Wellness">
            <a:extLst>
              <a:ext uri="{FF2B5EF4-FFF2-40B4-BE49-F238E27FC236}">
                <a16:creationId xmlns:a16="http://schemas.microsoft.com/office/drawing/2014/main" id="{A8DC9F9E-0061-4140-A47A-E395A6ABB4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9735" y="2110390"/>
            <a:ext cx="1622924" cy="12618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orange&#10;&#10;Description automatically generated">
            <a:hlinkClick r:id="" action="ppaction://noaction">
              <a:snd r:embed="rId5" name="le gilet soft g.wav"/>
            </a:hlinkClick>
            <a:extLst>
              <a:ext uri="{FF2B5EF4-FFF2-40B4-BE49-F238E27FC236}">
                <a16:creationId xmlns:a16="http://schemas.microsoft.com/office/drawing/2014/main" id="{C896A50B-5076-4003-9CB6-D89B9234B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5177" y="1318800"/>
            <a:ext cx="1358224" cy="791590"/>
          </a:xfrm>
          <a:prstGeom prst="rect">
            <a:avLst/>
          </a:prstGeom>
        </p:spPr>
      </p:pic>
      <p:pic>
        <p:nvPicPr>
          <p:cNvPr id="20" name="Picture 19" descr="Graphical user interface&#10;&#10;Description automatically generated">
            <a:hlinkClick r:id="" action="ppaction://noaction">
              <a:snd r:embed="rId7" name="la gare hard g.wav"/>
            </a:hlinkClick>
            <a:extLst>
              <a:ext uri="{FF2B5EF4-FFF2-40B4-BE49-F238E27FC236}">
                <a16:creationId xmlns:a16="http://schemas.microsoft.com/office/drawing/2014/main" id="{256EEA6E-A956-79BF-9C41-730BD9225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128" y="3645926"/>
            <a:ext cx="1152752" cy="1296593"/>
          </a:xfrm>
          <a:prstGeom prst="rect">
            <a:avLst/>
          </a:prstGeom>
        </p:spPr>
      </p:pic>
      <p:pic>
        <p:nvPicPr>
          <p:cNvPr id="22" name="Picture 21">
            <a:hlinkClick r:id="" action="ppaction://noaction">
              <a:snd r:embed="rId9" name="nous plongeons soft g.wav"/>
            </a:hlinkClick>
            <a:extLst>
              <a:ext uri="{FF2B5EF4-FFF2-40B4-BE49-F238E27FC236}">
                <a16:creationId xmlns:a16="http://schemas.microsoft.com/office/drawing/2014/main" id="{F8839456-98E2-2A42-6BB0-524B045907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6776" y="3629075"/>
            <a:ext cx="1373374" cy="1373374"/>
          </a:xfrm>
          <a:prstGeom prst="rect">
            <a:avLst/>
          </a:prstGeom>
        </p:spPr>
      </p:pic>
      <p:pic>
        <p:nvPicPr>
          <p:cNvPr id="24" name="Picture 23" descr="Icon&#10;&#10;Description automatically generated">
            <a:hlinkClick r:id="" action="ppaction://noaction">
              <a:snd r:embed="rId11" name="la blague hard g.wav"/>
            </a:hlinkClick>
            <a:extLst>
              <a:ext uri="{FF2B5EF4-FFF2-40B4-BE49-F238E27FC236}">
                <a16:creationId xmlns:a16="http://schemas.microsoft.com/office/drawing/2014/main" id="{FF16C210-54CE-92EF-0897-0D95779025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55583" y="3711830"/>
            <a:ext cx="1119594" cy="1169861"/>
          </a:xfrm>
          <a:prstGeom prst="rect">
            <a:avLst/>
          </a:prstGeom>
        </p:spPr>
      </p:pic>
      <p:pic>
        <p:nvPicPr>
          <p:cNvPr id="26" name="Picture 25" descr="A picture containing text&#10;&#10;Description automatically generated">
            <a:hlinkClick r:id="" action="ppaction://noaction">
              <a:snd r:embed="rId5" name="le gilet soft g.wav"/>
            </a:hlinkClick>
            <a:extLst>
              <a:ext uri="{FF2B5EF4-FFF2-40B4-BE49-F238E27FC236}">
                <a16:creationId xmlns:a16="http://schemas.microsoft.com/office/drawing/2014/main" id="{4AD06B34-7463-6AC9-38A4-370AFEEB26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1551" y="3824225"/>
            <a:ext cx="1243628" cy="1134163"/>
          </a:xfrm>
          <a:prstGeom prst="rect">
            <a:avLst/>
          </a:prstGeom>
        </p:spPr>
      </p:pic>
    </p:spTree>
    <p:extLst>
      <p:ext uri="{BB962C8B-B14F-4D97-AF65-F5344CB8AC3E}">
        <p14:creationId xmlns:p14="http://schemas.microsoft.com/office/powerpoint/2010/main" val="87226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2385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crise des réfugiés*</a:t>
            </a:r>
          </a:p>
        </p:txBody>
      </p:sp>
      <p:sp>
        <p:nvSpPr>
          <p:cNvPr id="2" name="TextBox 1">
            <a:extLst>
              <a:ext uri="{FF2B5EF4-FFF2-40B4-BE49-F238E27FC236}">
                <a16:creationId xmlns:a16="http://schemas.microsoft.com/office/drawing/2014/main" id="{F5AEF9DF-2FD5-1442-9E84-D31130754D83}"/>
              </a:ext>
            </a:extLst>
          </p:cNvPr>
          <p:cNvSpPr txBox="1"/>
          <p:nvPr/>
        </p:nvSpPr>
        <p:spPr>
          <a:xfrm>
            <a:off x="13961" y="1241201"/>
            <a:ext cx="1050284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Lis les mots et pratique les SSC </a:t>
            </a:r>
            <a:r>
              <a:rPr lang="en-GB" sz="2400" b="1" dirty="0">
                <a:solidFill>
                  <a:srgbClr val="104F75"/>
                </a:solidFill>
                <a:latin typeface="Century Gothic" panose="020F0302020204030204"/>
              </a:rPr>
              <a:t>hard [g] </a:t>
            </a:r>
            <a:r>
              <a:rPr lang="en-GB" sz="2400" dirty="0">
                <a:solidFill>
                  <a:srgbClr val="104F75"/>
                </a:solidFill>
                <a:latin typeface="Century Gothic" panose="020F0302020204030204"/>
              </a:rPr>
              <a:t>et </a:t>
            </a:r>
            <a:r>
              <a:rPr lang="en-GB" sz="2400" b="1" dirty="0">
                <a:solidFill>
                  <a:srgbClr val="104F75"/>
                </a:solidFill>
                <a:latin typeface="Century Gothic" panose="020F0302020204030204"/>
              </a:rPr>
              <a:t>soft [g/j].</a:t>
            </a:r>
            <a:endParaRPr kumimoji="0" lang="en-GB" sz="2400" b="1" i="0" u="none" strike="noStrike" kern="1200" cap="none" spc="0" normalizeH="0" baseline="0" noProof="0" dirty="0">
              <a:ln>
                <a:noFill/>
              </a:ln>
              <a:solidFill>
                <a:srgbClr val="104F75"/>
              </a:solidFill>
              <a:effectLst/>
              <a:uLnTx/>
              <a:uFillTx/>
              <a:latin typeface="Century Gothic" panose="020F0302020204030204"/>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199914" y="251188"/>
            <a:ext cx="178620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0" name="TextBox 19">
            <a:extLst>
              <a:ext uri="{FF2B5EF4-FFF2-40B4-BE49-F238E27FC236}">
                <a16:creationId xmlns:a16="http://schemas.microsoft.com/office/drawing/2014/main" id="{BA4051E1-69A1-4843-9ED8-3F6A035A1AD8}"/>
              </a:ext>
            </a:extLst>
          </p:cNvPr>
          <p:cNvSpPr txBox="1"/>
          <p:nvPr/>
        </p:nvSpPr>
        <p:spPr>
          <a:xfrm>
            <a:off x="625643" y="5236456"/>
            <a:ext cx="11534137" cy="523220"/>
          </a:xfrm>
          <a:prstGeom prst="rect">
            <a:avLst/>
          </a:prstGeom>
          <a:noFill/>
        </p:spPr>
        <p:txBody>
          <a:bodyPr wrap="square" rtlCol="0">
            <a:spAutoFit/>
          </a:bodyPr>
          <a:lstStyle/>
          <a:p>
            <a:pPr lvl="0">
              <a:defRPr/>
            </a:pPr>
            <a:r>
              <a:rPr lang="fr-FR" sz="2800" dirty="0">
                <a:solidFill>
                  <a:srgbClr val="104F75"/>
                </a:solidFill>
              </a:rPr>
              <a:t>Ils sont très fati</a:t>
            </a:r>
            <a:r>
              <a:rPr lang="fr-FR" sz="2800" b="1" dirty="0">
                <a:solidFill>
                  <a:srgbClr val="E87D1E"/>
                </a:solidFill>
              </a:rPr>
              <a:t>g</a:t>
            </a:r>
            <a:r>
              <a:rPr lang="fr-FR" sz="2800" dirty="0">
                <a:solidFill>
                  <a:srgbClr val="104F75"/>
                </a:solidFill>
              </a:rPr>
              <a:t>ués et fra</a:t>
            </a:r>
            <a:r>
              <a:rPr lang="fr-FR" sz="2800" b="1" dirty="0">
                <a:solidFill>
                  <a:srgbClr val="E87D1E"/>
                </a:solidFill>
              </a:rPr>
              <a:t>g</a:t>
            </a:r>
            <a:r>
              <a:rPr lang="fr-FR" sz="2800" dirty="0">
                <a:solidFill>
                  <a:srgbClr val="104F75"/>
                </a:solidFill>
              </a:rPr>
              <a:t>iles après des voya</a:t>
            </a:r>
            <a:r>
              <a:rPr lang="fr-FR" sz="2800" b="1" dirty="0">
                <a:solidFill>
                  <a:srgbClr val="E87D1E"/>
                </a:solidFill>
              </a:rPr>
              <a:t>g</a:t>
            </a:r>
            <a:r>
              <a:rPr lang="fr-FR" sz="2800" dirty="0">
                <a:solidFill>
                  <a:srgbClr val="104F75"/>
                </a:solidFill>
              </a:rPr>
              <a:t>es dan</a:t>
            </a:r>
            <a:r>
              <a:rPr lang="fr-FR" sz="2800" b="1" dirty="0">
                <a:solidFill>
                  <a:srgbClr val="E87D1E"/>
                </a:solidFill>
              </a:rPr>
              <a:t>g</a:t>
            </a:r>
            <a:r>
              <a:rPr lang="fr-FR" sz="2800" dirty="0">
                <a:solidFill>
                  <a:srgbClr val="104F75"/>
                </a:solidFill>
              </a:rPr>
              <a:t>ereux.</a:t>
            </a:r>
            <a:endParaRPr kumimoji="0" lang="fr-FR" sz="2800" b="1" i="0" u="none" strike="noStrike" kern="1200" cap="none" spc="0" normalizeH="0" baseline="0" dirty="0">
              <a:ln>
                <a:noFill/>
              </a:ln>
              <a:solidFill>
                <a:srgbClr val="104F75"/>
              </a:solidFill>
              <a:effectLst/>
              <a:uLnTx/>
              <a:uFillTx/>
            </a:endParaRPr>
          </a:p>
        </p:txBody>
      </p:sp>
      <p:sp>
        <p:nvSpPr>
          <p:cNvPr id="21" name="TextBox 20">
            <a:extLst>
              <a:ext uri="{FF2B5EF4-FFF2-40B4-BE49-F238E27FC236}">
                <a16:creationId xmlns:a16="http://schemas.microsoft.com/office/drawing/2014/main" id="{A144EBBF-F0C9-440E-9DD7-51AB35C46119}"/>
              </a:ext>
            </a:extLst>
          </p:cNvPr>
          <p:cNvSpPr txBox="1"/>
          <p:nvPr/>
        </p:nvSpPr>
        <p:spPr>
          <a:xfrm>
            <a:off x="625643" y="4341250"/>
            <a:ext cx="12370240" cy="523220"/>
          </a:xfrm>
          <a:prstGeom prst="rect">
            <a:avLst/>
          </a:prstGeom>
          <a:noFill/>
        </p:spPr>
        <p:txBody>
          <a:bodyPr wrap="square" rtlCol="0">
            <a:spAutoFit/>
          </a:bodyPr>
          <a:lstStyle/>
          <a:p>
            <a:pPr lvl="0">
              <a:defRPr/>
            </a:pPr>
            <a:r>
              <a:rPr lang="fr-FR" sz="2800" dirty="0">
                <a:solidFill>
                  <a:srgbClr val="104F75"/>
                </a:solidFill>
              </a:rPr>
              <a:t>Les réfu</a:t>
            </a:r>
            <a:r>
              <a:rPr lang="fr-FR" sz="2800" b="1" dirty="0">
                <a:solidFill>
                  <a:srgbClr val="E87D1E"/>
                </a:solidFill>
              </a:rPr>
              <a:t>g</a:t>
            </a:r>
            <a:r>
              <a:rPr lang="fr-FR" sz="2800" dirty="0">
                <a:solidFill>
                  <a:srgbClr val="104F75"/>
                </a:solidFill>
              </a:rPr>
              <a:t>iés doivent bien s’or</a:t>
            </a:r>
            <a:r>
              <a:rPr lang="fr-FR" sz="2800" b="1" dirty="0">
                <a:solidFill>
                  <a:srgbClr val="E87D1E"/>
                </a:solidFill>
              </a:rPr>
              <a:t>g</a:t>
            </a:r>
            <a:r>
              <a:rPr lang="fr-FR" sz="2800" dirty="0">
                <a:solidFill>
                  <a:srgbClr val="104F75"/>
                </a:solidFill>
              </a:rPr>
              <a:t>aniser pour re</a:t>
            </a:r>
            <a:r>
              <a:rPr lang="fr-FR" sz="2800" b="1" dirty="0">
                <a:solidFill>
                  <a:srgbClr val="E87D1E"/>
                </a:solidFill>
              </a:rPr>
              <a:t>j</a:t>
            </a:r>
            <a:r>
              <a:rPr lang="fr-FR" sz="2800" dirty="0">
                <a:solidFill>
                  <a:srgbClr val="104F75"/>
                </a:solidFill>
              </a:rPr>
              <a:t>oindre leurs familles.</a:t>
            </a:r>
            <a:endParaRPr kumimoji="0" lang="fr-FR" sz="2800" b="1" i="0" u="none" strike="noStrike" kern="1200" cap="none" spc="0" normalizeH="0" baseline="0" dirty="0">
              <a:ln>
                <a:noFill/>
              </a:ln>
              <a:solidFill>
                <a:srgbClr val="104F75"/>
              </a:solidFill>
              <a:effectLst/>
              <a:uLnTx/>
              <a:uFillTx/>
            </a:endParaRPr>
          </a:p>
        </p:txBody>
      </p:sp>
      <p:sp>
        <p:nvSpPr>
          <p:cNvPr id="22" name="TextBox 21">
            <a:extLst>
              <a:ext uri="{FF2B5EF4-FFF2-40B4-BE49-F238E27FC236}">
                <a16:creationId xmlns:a16="http://schemas.microsoft.com/office/drawing/2014/main" id="{9A62E8DD-5140-4E8E-86C6-EE5FCF5AE1C0}"/>
              </a:ext>
            </a:extLst>
          </p:cNvPr>
          <p:cNvSpPr txBox="1"/>
          <p:nvPr/>
        </p:nvSpPr>
        <p:spPr>
          <a:xfrm>
            <a:off x="625643" y="1817582"/>
            <a:ext cx="11762116" cy="523220"/>
          </a:xfrm>
          <a:prstGeom prst="rect">
            <a:avLst/>
          </a:prstGeom>
          <a:noFill/>
        </p:spPr>
        <p:txBody>
          <a:bodyPr wrap="square" rtlCol="0">
            <a:spAutoFit/>
          </a:bodyPr>
          <a:lstStyle/>
          <a:p>
            <a:pPr lvl="0">
              <a:defRPr/>
            </a:pPr>
            <a:r>
              <a:rPr lang="fr-FR" sz="2800" dirty="0">
                <a:solidFill>
                  <a:srgbClr val="104F75"/>
                </a:solidFill>
              </a:rPr>
              <a:t>Un pays d’ori</a:t>
            </a:r>
            <a:r>
              <a:rPr lang="fr-FR" sz="2800" b="1" dirty="0">
                <a:solidFill>
                  <a:srgbClr val="E87D1E"/>
                </a:solidFill>
              </a:rPr>
              <a:t>g</a:t>
            </a:r>
            <a:r>
              <a:rPr lang="fr-FR" sz="2800" dirty="0">
                <a:solidFill>
                  <a:srgbClr val="104F75"/>
                </a:solidFill>
              </a:rPr>
              <a:t>ine de beaucoup de réfu</a:t>
            </a:r>
            <a:r>
              <a:rPr lang="fr-FR" sz="2800" b="1" dirty="0">
                <a:solidFill>
                  <a:srgbClr val="E87D1E"/>
                </a:solidFill>
              </a:rPr>
              <a:t>g</a:t>
            </a:r>
            <a:r>
              <a:rPr lang="fr-FR" sz="2800" dirty="0">
                <a:solidFill>
                  <a:srgbClr val="104F75"/>
                </a:solidFill>
              </a:rPr>
              <a:t>iés est l’Af</a:t>
            </a:r>
            <a:r>
              <a:rPr lang="fr-FR" sz="2800" b="1" dirty="0">
                <a:solidFill>
                  <a:srgbClr val="E87D1E"/>
                </a:solidFill>
              </a:rPr>
              <a:t>g</a:t>
            </a:r>
            <a:r>
              <a:rPr lang="fr-FR" sz="2800" dirty="0">
                <a:solidFill>
                  <a:srgbClr val="104F75"/>
                </a:solidFill>
              </a:rPr>
              <a:t>hanistan.</a:t>
            </a:r>
            <a:endParaRPr kumimoji="0" lang="fr-FR" sz="2800" b="1" i="0" u="none" strike="noStrike" kern="1200" cap="none" spc="0" normalizeH="0" baseline="0" dirty="0">
              <a:ln>
                <a:noFill/>
              </a:ln>
              <a:solidFill>
                <a:srgbClr val="104F75"/>
              </a:solidFill>
              <a:effectLst/>
              <a:uLnTx/>
              <a:uFillTx/>
            </a:endParaRPr>
          </a:p>
        </p:txBody>
      </p:sp>
      <p:sp>
        <p:nvSpPr>
          <p:cNvPr id="23" name="TextBox 22">
            <a:extLst>
              <a:ext uri="{FF2B5EF4-FFF2-40B4-BE49-F238E27FC236}">
                <a16:creationId xmlns:a16="http://schemas.microsoft.com/office/drawing/2014/main" id="{2E3C269C-9183-4321-8884-D6D5F621A815}"/>
              </a:ext>
            </a:extLst>
          </p:cNvPr>
          <p:cNvSpPr txBox="1"/>
          <p:nvPr/>
        </p:nvSpPr>
        <p:spPr>
          <a:xfrm>
            <a:off x="625643" y="2629948"/>
            <a:ext cx="9802605" cy="523220"/>
          </a:xfrm>
          <a:prstGeom prst="rect">
            <a:avLst/>
          </a:prstGeom>
          <a:noFill/>
        </p:spPr>
        <p:txBody>
          <a:bodyPr wrap="square" rtlCol="0">
            <a:spAutoFit/>
          </a:bodyPr>
          <a:lstStyle/>
          <a:p>
            <a:pPr lvl="0">
              <a:defRPr/>
            </a:pPr>
            <a:r>
              <a:rPr lang="fr-FR" sz="2800" dirty="0">
                <a:solidFill>
                  <a:srgbClr val="104F75"/>
                </a:solidFill>
              </a:rPr>
              <a:t>Les réfu</a:t>
            </a:r>
            <a:r>
              <a:rPr lang="fr-FR" sz="2800" b="1" dirty="0">
                <a:solidFill>
                  <a:srgbClr val="E87D1E"/>
                </a:solidFill>
              </a:rPr>
              <a:t>g</a:t>
            </a:r>
            <a:r>
              <a:rPr lang="fr-FR" sz="2800" dirty="0">
                <a:solidFill>
                  <a:srgbClr val="104F75"/>
                </a:solidFill>
              </a:rPr>
              <a:t>iés se retrouvent dans des situations </a:t>
            </a:r>
            <a:r>
              <a:rPr lang="fr-FR" sz="2800" b="1" dirty="0">
                <a:solidFill>
                  <a:srgbClr val="E87D1E"/>
                </a:solidFill>
              </a:rPr>
              <a:t>g</a:t>
            </a:r>
            <a:r>
              <a:rPr lang="fr-FR" sz="2800" dirty="0">
                <a:solidFill>
                  <a:srgbClr val="104F75"/>
                </a:solidFill>
              </a:rPr>
              <a:t>raves.</a:t>
            </a:r>
          </a:p>
        </p:txBody>
      </p:sp>
      <p:sp>
        <p:nvSpPr>
          <p:cNvPr id="24" name="TextBox 23">
            <a:extLst>
              <a:ext uri="{FF2B5EF4-FFF2-40B4-BE49-F238E27FC236}">
                <a16:creationId xmlns:a16="http://schemas.microsoft.com/office/drawing/2014/main" id="{575574E7-7A3B-44C8-943E-AA976ED2073D}"/>
              </a:ext>
            </a:extLst>
          </p:cNvPr>
          <p:cNvSpPr txBox="1"/>
          <p:nvPr/>
        </p:nvSpPr>
        <p:spPr>
          <a:xfrm>
            <a:off x="625643" y="3465313"/>
            <a:ext cx="10502845" cy="523220"/>
          </a:xfrm>
          <a:prstGeom prst="rect">
            <a:avLst/>
          </a:prstGeom>
          <a:noFill/>
        </p:spPr>
        <p:txBody>
          <a:bodyPr wrap="square" rtlCol="0">
            <a:spAutoFit/>
          </a:bodyPr>
          <a:lstStyle/>
          <a:p>
            <a:pPr lvl="0">
              <a:defRPr/>
            </a:pPr>
            <a:r>
              <a:rPr lang="fr-FR" sz="2800" dirty="0">
                <a:solidFill>
                  <a:srgbClr val="104F75"/>
                </a:solidFill>
              </a:rPr>
              <a:t>Ils sont obli</a:t>
            </a:r>
            <a:r>
              <a:rPr lang="fr-FR" sz="2800" b="1" dirty="0">
                <a:solidFill>
                  <a:srgbClr val="E87D1E"/>
                </a:solidFill>
              </a:rPr>
              <a:t>g</a:t>
            </a:r>
            <a:r>
              <a:rPr lang="fr-FR" sz="2800" dirty="0">
                <a:solidFill>
                  <a:srgbClr val="104F75"/>
                </a:solidFill>
              </a:rPr>
              <a:t>és de quitter leurs villa</a:t>
            </a:r>
            <a:r>
              <a:rPr lang="fr-FR" sz="2800" b="1" dirty="0">
                <a:solidFill>
                  <a:srgbClr val="E87D1E"/>
                </a:solidFill>
              </a:rPr>
              <a:t>g</a:t>
            </a:r>
            <a:r>
              <a:rPr lang="fr-FR" sz="2800" dirty="0">
                <a:solidFill>
                  <a:srgbClr val="104F75"/>
                </a:solidFill>
              </a:rPr>
              <a:t>es avec leurs ba</a:t>
            </a:r>
            <a:r>
              <a:rPr lang="fr-FR" sz="2800" b="1" dirty="0">
                <a:solidFill>
                  <a:srgbClr val="E87D1E"/>
                </a:solidFill>
              </a:rPr>
              <a:t>g</a:t>
            </a:r>
            <a:r>
              <a:rPr lang="fr-FR" sz="2800" dirty="0">
                <a:solidFill>
                  <a:srgbClr val="104F75"/>
                </a:solidFill>
              </a:rPr>
              <a:t>a</a:t>
            </a:r>
            <a:r>
              <a:rPr lang="fr-FR" sz="2800" b="1" dirty="0">
                <a:solidFill>
                  <a:srgbClr val="E87D1E"/>
                </a:solidFill>
              </a:rPr>
              <a:t>g</a:t>
            </a:r>
            <a:r>
              <a:rPr lang="fr-FR" sz="2800" dirty="0">
                <a:solidFill>
                  <a:srgbClr val="104F75"/>
                </a:solidFill>
              </a:rPr>
              <a:t>es.</a:t>
            </a:r>
            <a:endParaRPr kumimoji="0" lang="fr-FR" sz="2800" b="1" i="0" u="none" strike="noStrike" kern="1200" cap="none" spc="0" normalizeH="0" baseline="0" dirty="0">
              <a:ln>
                <a:noFill/>
              </a:ln>
              <a:solidFill>
                <a:srgbClr val="104F75"/>
              </a:solidFill>
              <a:effectLst/>
              <a:uLnTx/>
              <a:uFillTx/>
            </a:endParaRPr>
          </a:p>
        </p:txBody>
      </p:sp>
      <p:sp>
        <p:nvSpPr>
          <p:cNvPr id="26" name="Action Button: Custom 16">
            <a:hlinkClick r:id="" action="ppaction://noaction" highlightClick="1">
              <a:snd r:embed="rId4" name="un pays dorigine.wav"/>
            </a:hlinkClick>
            <a:extLst>
              <a:ext uri="{FF2B5EF4-FFF2-40B4-BE49-F238E27FC236}">
                <a16:creationId xmlns:a16="http://schemas.microsoft.com/office/drawing/2014/main" id="{31B4DCF3-C7EF-42EB-A830-C7170549E96C}"/>
              </a:ext>
            </a:extLst>
          </p:cNvPr>
          <p:cNvSpPr/>
          <p:nvPr/>
        </p:nvSpPr>
        <p:spPr>
          <a:xfrm>
            <a:off x="185195" y="18832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les refugies se retrouvent.wav"/>
            </a:hlinkClick>
            <a:extLst>
              <a:ext uri="{FF2B5EF4-FFF2-40B4-BE49-F238E27FC236}">
                <a16:creationId xmlns:a16="http://schemas.microsoft.com/office/drawing/2014/main" id="{ECA6C2D0-6E3F-46CD-99E6-C99F3BC1A03C}"/>
              </a:ext>
            </a:extLst>
          </p:cNvPr>
          <p:cNvSpPr/>
          <p:nvPr/>
        </p:nvSpPr>
        <p:spPr>
          <a:xfrm>
            <a:off x="207419" y="27544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ils sont obliges de quitter.wav"/>
            </a:hlinkClick>
            <a:extLst>
              <a:ext uri="{FF2B5EF4-FFF2-40B4-BE49-F238E27FC236}">
                <a16:creationId xmlns:a16="http://schemas.microsoft.com/office/drawing/2014/main" id="{294ED03D-14A1-4ADC-A027-46BA3C573C5B}"/>
              </a:ext>
            </a:extLst>
          </p:cNvPr>
          <p:cNvSpPr/>
          <p:nvPr/>
        </p:nvSpPr>
        <p:spPr>
          <a:xfrm>
            <a:off x="207419" y="36256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les refugies doivent bien sorganiser.wav"/>
            </a:hlinkClick>
            <a:extLst>
              <a:ext uri="{FF2B5EF4-FFF2-40B4-BE49-F238E27FC236}">
                <a16:creationId xmlns:a16="http://schemas.microsoft.com/office/drawing/2014/main" id="{25FC6DBF-1A85-4E38-93DC-C8DB326E1201}"/>
              </a:ext>
            </a:extLst>
          </p:cNvPr>
          <p:cNvSpPr/>
          <p:nvPr/>
        </p:nvSpPr>
        <p:spPr>
          <a:xfrm>
            <a:off x="207419" y="44968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8" name="ils sont tres fatigues et fragiles.wav"/>
            </a:hlinkClick>
            <a:extLst>
              <a:ext uri="{FF2B5EF4-FFF2-40B4-BE49-F238E27FC236}">
                <a16:creationId xmlns:a16="http://schemas.microsoft.com/office/drawing/2014/main" id="{609E02EC-39B7-4F8F-AF0E-C1FD775B8B42}"/>
              </a:ext>
            </a:extLst>
          </p:cNvPr>
          <p:cNvSpPr/>
          <p:nvPr/>
        </p:nvSpPr>
        <p:spPr>
          <a:xfrm>
            <a:off x="207419" y="53679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34" name="TextBox 33">
            <a:extLst>
              <a:ext uri="{FF2B5EF4-FFF2-40B4-BE49-F238E27FC236}">
                <a16:creationId xmlns:a16="http://schemas.microsoft.com/office/drawing/2014/main" id="{11E05666-BE0E-406F-A854-092687124845}"/>
              </a:ext>
            </a:extLst>
          </p:cNvPr>
          <p:cNvSpPr txBox="1"/>
          <p:nvPr/>
        </p:nvSpPr>
        <p:spPr>
          <a:xfrm>
            <a:off x="647867" y="2225040"/>
            <a:ext cx="7144644" cy="369332"/>
          </a:xfrm>
          <a:prstGeom prst="rect">
            <a:avLst/>
          </a:prstGeom>
          <a:noFill/>
        </p:spPr>
        <p:txBody>
          <a:bodyPr wrap="square" rtlCol="0">
            <a:spAutoFit/>
          </a:bodyPr>
          <a:lstStyle/>
          <a:p>
            <a:pPr lvl="0">
              <a:defRPr/>
            </a:pPr>
            <a:r>
              <a:rPr lang="en-GB" dirty="0">
                <a:solidFill>
                  <a:srgbClr val="104F75"/>
                </a:solidFill>
              </a:rPr>
              <a:t>[One country of origin of many refugees is Afghanistan.]</a:t>
            </a:r>
            <a:endParaRPr kumimoji="0" lang="en-GB" b="1" i="0" u="none" strike="noStrike" kern="1200" cap="none" spc="0" normalizeH="0" baseline="0" dirty="0">
              <a:ln>
                <a:noFill/>
              </a:ln>
              <a:solidFill>
                <a:srgbClr val="104F75"/>
              </a:solidFill>
              <a:effectLst/>
              <a:uLnTx/>
              <a:uFillTx/>
            </a:endParaRPr>
          </a:p>
        </p:txBody>
      </p:sp>
      <p:sp>
        <p:nvSpPr>
          <p:cNvPr id="43" name="TextBox 42">
            <a:extLst>
              <a:ext uri="{FF2B5EF4-FFF2-40B4-BE49-F238E27FC236}">
                <a16:creationId xmlns:a16="http://schemas.microsoft.com/office/drawing/2014/main" id="{C6602FAD-CC5C-4343-92BF-968C8C38DAB9}"/>
              </a:ext>
            </a:extLst>
          </p:cNvPr>
          <p:cNvSpPr txBox="1"/>
          <p:nvPr/>
        </p:nvSpPr>
        <p:spPr>
          <a:xfrm>
            <a:off x="647867" y="3020427"/>
            <a:ext cx="6567701" cy="369332"/>
          </a:xfrm>
          <a:prstGeom prst="rect">
            <a:avLst/>
          </a:prstGeom>
          <a:noFill/>
        </p:spPr>
        <p:txBody>
          <a:bodyPr wrap="square" rtlCol="0">
            <a:spAutoFit/>
          </a:bodyPr>
          <a:lstStyle/>
          <a:p>
            <a:pPr lvl="0">
              <a:defRPr/>
            </a:pPr>
            <a:r>
              <a:rPr lang="en-GB" dirty="0">
                <a:solidFill>
                  <a:srgbClr val="104F75"/>
                </a:solidFill>
              </a:rPr>
              <a:t>[The refugees find themselves in serious situations.]</a:t>
            </a:r>
            <a:endParaRPr kumimoji="0" lang="en-GB" b="1" i="0" u="none" strike="noStrike" kern="1200" cap="none" spc="0" normalizeH="0" baseline="0" dirty="0">
              <a:ln>
                <a:noFill/>
              </a:ln>
              <a:solidFill>
                <a:srgbClr val="104F75"/>
              </a:solidFill>
              <a:effectLst/>
              <a:uLnTx/>
              <a:uFillTx/>
            </a:endParaRPr>
          </a:p>
        </p:txBody>
      </p:sp>
      <p:sp>
        <p:nvSpPr>
          <p:cNvPr id="44" name="TextBox 43">
            <a:extLst>
              <a:ext uri="{FF2B5EF4-FFF2-40B4-BE49-F238E27FC236}">
                <a16:creationId xmlns:a16="http://schemas.microsoft.com/office/drawing/2014/main" id="{486F9809-B4F2-4532-94F3-0EFBF09495A9}"/>
              </a:ext>
            </a:extLst>
          </p:cNvPr>
          <p:cNvSpPr txBox="1"/>
          <p:nvPr/>
        </p:nvSpPr>
        <p:spPr>
          <a:xfrm>
            <a:off x="603419" y="3879869"/>
            <a:ext cx="7439464" cy="369332"/>
          </a:xfrm>
          <a:prstGeom prst="rect">
            <a:avLst/>
          </a:prstGeom>
          <a:noFill/>
        </p:spPr>
        <p:txBody>
          <a:bodyPr wrap="square" rtlCol="0">
            <a:spAutoFit/>
          </a:bodyPr>
          <a:lstStyle/>
          <a:p>
            <a:pPr lvl="0">
              <a:defRPr/>
            </a:pPr>
            <a:r>
              <a:rPr lang="en-GB" dirty="0">
                <a:solidFill>
                  <a:srgbClr val="104F75"/>
                </a:solidFill>
              </a:rPr>
              <a:t>[They are obliged to leave their villages with their baggage.]</a:t>
            </a:r>
            <a:endParaRPr kumimoji="0" lang="en-GB" b="1" i="0" u="none" strike="noStrike" kern="1200" cap="none" spc="0" normalizeH="0" baseline="0" dirty="0">
              <a:ln>
                <a:noFill/>
              </a:ln>
              <a:solidFill>
                <a:srgbClr val="104F75"/>
              </a:solidFill>
              <a:effectLst/>
              <a:uLnTx/>
              <a:uFillTx/>
            </a:endParaRPr>
          </a:p>
        </p:txBody>
      </p:sp>
      <p:sp>
        <p:nvSpPr>
          <p:cNvPr id="45" name="TextBox 44">
            <a:extLst>
              <a:ext uri="{FF2B5EF4-FFF2-40B4-BE49-F238E27FC236}">
                <a16:creationId xmlns:a16="http://schemas.microsoft.com/office/drawing/2014/main" id="{C29A734A-0E03-4041-BCC6-86C7F72416B8}"/>
              </a:ext>
            </a:extLst>
          </p:cNvPr>
          <p:cNvSpPr txBox="1"/>
          <p:nvPr/>
        </p:nvSpPr>
        <p:spPr>
          <a:xfrm>
            <a:off x="647867" y="4757857"/>
            <a:ext cx="8544832" cy="369332"/>
          </a:xfrm>
          <a:prstGeom prst="rect">
            <a:avLst/>
          </a:prstGeom>
          <a:noFill/>
        </p:spPr>
        <p:txBody>
          <a:bodyPr wrap="square" rtlCol="0">
            <a:spAutoFit/>
          </a:bodyPr>
          <a:lstStyle/>
          <a:p>
            <a:pPr lvl="0">
              <a:defRPr/>
            </a:pPr>
            <a:r>
              <a:rPr lang="en-GB" dirty="0">
                <a:solidFill>
                  <a:srgbClr val="104F75"/>
                </a:solidFill>
              </a:rPr>
              <a:t>[The refugees must organise themselves well to rejoin their families.]</a:t>
            </a:r>
            <a:endParaRPr kumimoji="0" lang="en-GB" b="1" i="0" u="none" strike="noStrike" kern="1200" cap="none" spc="0" normalizeH="0" baseline="0" dirty="0">
              <a:ln>
                <a:noFill/>
              </a:ln>
              <a:solidFill>
                <a:srgbClr val="104F75"/>
              </a:solidFill>
              <a:effectLst/>
              <a:uLnTx/>
              <a:uFillTx/>
            </a:endParaRPr>
          </a:p>
        </p:txBody>
      </p:sp>
      <p:sp>
        <p:nvSpPr>
          <p:cNvPr id="47" name="TextBox 46">
            <a:extLst>
              <a:ext uri="{FF2B5EF4-FFF2-40B4-BE49-F238E27FC236}">
                <a16:creationId xmlns:a16="http://schemas.microsoft.com/office/drawing/2014/main" id="{F2EACF3F-9BB4-4846-9475-07DEADE8872D}"/>
              </a:ext>
            </a:extLst>
          </p:cNvPr>
          <p:cNvSpPr txBox="1"/>
          <p:nvPr/>
        </p:nvSpPr>
        <p:spPr>
          <a:xfrm>
            <a:off x="603419" y="5648914"/>
            <a:ext cx="7439464" cy="369332"/>
          </a:xfrm>
          <a:prstGeom prst="rect">
            <a:avLst/>
          </a:prstGeom>
          <a:noFill/>
        </p:spPr>
        <p:txBody>
          <a:bodyPr wrap="square" rtlCol="0">
            <a:spAutoFit/>
          </a:bodyPr>
          <a:lstStyle/>
          <a:p>
            <a:pPr lvl="0">
              <a:defRPr/>
            </a:pPr>
            <a:r>
              <a:rPr lang="en-GB" dirty="0">
                <a:solidFill>
                  <a:srgbClr val="104F75"/>
                </a:solidFill>
              </a:rPr>
              <a:t>[They are very tired and fragile after dangerous journeys.]</a:t>
            </a:r>
            <a:endParaRPr kumimoji="0" lang="en-GB" b="1" i="0" u="none" strike="noStrike" kern="1200" cap="none" spc="0" normalizeH="0" baseline="0" dirty="0">
              <a:ln>
                <a:noFill/>
              </a:ln>
              <a:solidFill>
                <a:srgbClr val="104F75"/>
              </a:solidFill>
              <a:effectLst/>
              <a:uLnTx/>
              <a:uFillTx/>
            </a:endParaRPr>
          </a:p>
        </p:txBody>
      </p:sp>
      <p:pic>
        <p:nvPicPr>
          <p:cNvPr id="49" name="Picture 48">
            <a:extLst>
              <a:ext uri="{FF2B5EF4-FFF2-40B4-BE49-F238E27FC236}">
                <a16:creationId xmlns:a16="http://schemas.microsoft.com/office/drawing/2014/main" id="{03AB81CE-71A1-42B5-A510-1D778F4925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6351" y="2335552"/>
            <a:ext cx="2033456" cy="1321863"/>
          </a:xfrm>
          <a:prstGeom prst="rect">
            <a:avLst/>
          </a:prstGeom>
        </p:spPr>
      </p:pic>
      <p:sp>
        <p:nvSpPr>
          <p:cNvPr id="51" name="Rounded Rectangle 46">
            <a:extLst>
              <a:ext uri="{FF2B5EF4-FFF2-40B4-BE49-F238E27FC236}">
                <a16:creationId xmlns:a16="http://schemas.microsoft.com/office/drawing/2014/main" id="{BB441E2C-5CED-49C3-8E8F-280BE516947D}"/>
              </a:ext>
            </a:extLst>
          </p:cNvPr>
          <p:cNvSpPr/>
          <p:nvPr/>
        </p:nvSpPr>
        <p:spPr>
          <a:xfrm>
            <a:off x="5823857" y="268898"/>
            <a:ext cx="4245429" cy="418692"/>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1600" b="1" dirty="0">
                <a:solidFill>
                  <a:prstClr val="white"/>
                </a:solidFill>
              </a:rPr>
              <a:t>*</a:t>
            </a:r>
            <a:r>
              <a:rPr lang="fr-FR" sz="1600" b="1" dirty="0"/>
              <a:t>la crise des réfugiés </a:t>
            </a:r>
            <a:r>
              <a:rPr lang="en-GB" sz="1600" dirty="0"/>
              <a:t>= the refugee crisis</a:t>
            </a:r>
            <a:endParaRPr lang="fr-FR" sz="1600" dirty="0">
              <a:solidFill>
                <a:prstClr val="white"/>
              </a:solidFill>
            </a:endParaRPr>
          </a:p>
        </p:txBody>
      </p:sp>
    </p:spTree>
    <p:extLst>
      <p:ext uri="{BB962C8B-B14F-4D97-AF65-F5344CB8AC3E}">
        <p14:creationId xmlns:p14="http://schemas.microsoft.com/office/powerpoint/2010/main" val="32471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34" grpId="0"/>
      <p:bldP spid="43" grpId="0"/>
      <p:bldP spid="44" grpId="0"/>
      <p:bldP spid="45"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 name="Oval 71">
            <a:extLst>
              <a:ext uri="{FF2B5EF4-FFF2-40B4-BE49-F238E27FC236}">
                <a16:creationId xmlns:a16="http://schemas.microsoft.com/office/drawing/2014/main" id="{546C1B31-A0DB-4421-9B87-E8D6A1345C7E}"/>
              </a:ext>
            </a:extLst>
          </p:cNvPr>
          <p:cNvSpPr/>
          <p:nvPr/>
        </p:nvSpPr>
        <p:spPr>
          <a:xfrm>
            <a:off x="7505246" y="1070623"/>
            <a:ext cx="2753862" cy="1592409"/>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se demander</a:t>
            </a:r>
          </a:p>
        </p:txBody>
      </p:sp>
      <p:sp>
        <p:nvSpPr>
          <p:cNvPr id="71" name="Oval 70">
            <a:extLst>
              <a:ext uri="{FF2B5EF4-FFF2-40B4-BE49-F238E27FC236}">
                <a16:creationId xmlns:a16="http://schemas.microsoft.com/office/drawing/2014/main" id="{435CD227-52FF-488D-858E-A1C8CED02D79}"/>
              </a:ext>
            </a:extLst>
          </p:cNvPr>
          <p:cNvSpPr/>
          <p:nvPr/>
        </p:nvSpPr>
        <p:spPr>
          <a:xfrm>
            <a:off x="10357297" y="5263187"/>
            <a:ext cx="1787645" cy="986365"/>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actuel</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0" name="Oval 69">
            <a:extLst>
              <a:ext uri="{FF2B5EF4-FFF2-40B4-BE49-F238E27FC236}">
                <a16:creationId xmlns:a16="http://schemas.microsoft.com/office/drawing/2014/main" id="{4ECF2683-E26E-49D5-B0B2-6083C6BBBD7C}"/>
              </a:ext>
            </a:extLst>
          </p:cNvPr>
          <p:cNvSpPr/>
          <p:nvPr/>
        </p:nvSpPr>
        <p:spPr>
          <a:xfrm>
            <a:off x="8979788" y="4434300"/>
            <a:ext cx="1987967" cy="1315178"/>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grave</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Oval 68">
            <a:extLst>
              <a:ext uri="{FF2B5EF4-FFF2-40B4-BE49-F238E27FC236}">
                <a16:creationId xmlns:a16="http://schemas.microsoft.com/office/drawing/2014/main" id="{8E636E41-A465-490A-B066-6B215372A6D0}"/>
              </a:ext>
            </a:extLst>
          </p:cNvPr>
          <p:cNvSpPr/>
          <p:nvPr/>
        </p:nvSpPr>
        <p:spPr>
          <a:xfrm>
            <a:off x="6497342" y="5086367"/>
            <a:ext cx="3075423" cy="1151793"/>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l’Afghanistan (m.)</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8" name="Oval 67">
            <a:extLst>
              <a:ext uri="{FF2B5EF4-FFF2-40B4-BE49-F238E27FC236}">
                <a16:creationId xmlns:a16="http://schemas.microsoft.com/office/drawing/2014/main" id="{37788E76-EA0B-42BD-BE71-032199F3E6C5}"/>
              </a:ext>
            </a:extLst>
          </p:cNvPr>
          <p:cNvSpPr/>
          <p:nvPr/>
        </p:nvSpPr>
        <p:spPr>
          <a:xfrm>
            <a:off x="5869133" y="3876230"/>
            <a:ext cx="2013708" cy="137650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afghan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Oval 66">
            <a:extLst>
              <a:ext uri="{FF2B5EF4-FFF2-40B4-BE49-F238E27FC236}">
                <a16:creationId xmlns:a16="http://schemas.microsoft.com/office/drawing/2014/main" id="{9FE155FC-A5AF-4F58-8459-4AD11BCA7065}"/>
              </a:ext>
            </a:extLst>
          </p:cNvPr>
          <p:cNvSpPr/>
          <p:nvPr/>
        </p:nvSpPr>
        <p:spPr>
          <a:xfrm>
            <a:off x="3902320" y="4738969"/>
            <a:ext cx="2931835" cy="1376509"/>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l’association (f)</a:t>
            </a:r>
          </a:p>
        </p:txBody>
      </p:sp>
      <p:sp>
        <p:nvSpPr>
          <p:cNvPr id="66" name="Oval 65">
            <a:extLst>
              <a:ext uri="{FF2B5EF4-FFF2-40B4-BE49-F238E27FC236}">
                <a16:creationId xmlns:a16="http://schemas.microsoft.com/office/drawing/2014/main" id="{B58FD9CE-2472-4B82-A590-4C8FA8B7CC6B}"/>
              </a:ext>
            </a:extLst>
          </p:cNvPr>
          <p:cNvSpPr/>
          <p:nvPr/>
        </p:nvSpPr>
        <p:spPr>
          <a:xfrm>
            <a:off x="2571612" y="4260213"/>
            <a:ext cx="1743511"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crise</a:t>
            </a:r>
          </a:p>
        </p:txBody>
      </p:sp>
      <p:sp>
        <p:nvSpPr>
          <p:cNvPr id="65" name="Oval 64">
            <a:extLst>
              <a:ext uri="{FF2B5EF4-FFF2-40B4-BE49-F238E27FC236}">
                <a16:creationId xmlns:a16="http://schemas.microsoft.com/office/drawing/2014/main" id="{32E89A50-6877-4BCE-8DA2-B1392EF7BCC7}"/>
              </a:ext>
            </a:extLst>
          </p:cNvPr>
          <p:cNvSpPr/>
          <p:nvPr/>
        </p:nvSpPr>
        <p:spPr>
          <a:xfrm>
            <a:off x="151516" y="4961856"/>
            <a:ext cx="2799403" cy="130114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conflit</a:t>
            </a:r>
          </a:p>
        </p:txBody>
      </p:sp>
      <p:sp>
        <p:nvSpPr>
          <p:cNvPr id="64" name="Oval 63">
            <a:extLst>
              <a:ext uri="{FF2B5EF4-FFF2-40B4-BE49-F238E27FC236}">
                <a16:creationId xmlns:a16="http://schemas.microsoft.com/office/drawing/2014/main" id="{934C8BCD-48BD-4344-B1A7-3172D3C42CA9}"/>
              </a:ext>
            </a:extLst>
          </p:cNvPr>
          <p:cNvSpPr/>
          <p:nvPr/>
        </p:nvSpPr>
        <p:spPr>
          <a:xfrm>
            <a:off x="9450587" y="2081689"/>
            <a:ext cx="2517701" cy="2144700"/>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loger </a:t>
            </a:r>
          </a:p>
        </p:txBody>
      </p:sp>
      <p:sp>
        <p:nvSpPr>
          <p:cNvPr id="63" name="Oval 62">
            <a:extLst>
              <a:ext uri="{FF2B5EF4-FFF2-40B4-BE49-F238E27FC236}">
                <a16:creationId xmlns:a16="http://schemas.microsoft.com/office/drawing/2014/main" id="{E74F9837-699B-4FBC-8428-8FF60FCB8198}"/>
              </a:ext>
            </a:extLst>
          </p:cNvPr>
          <p:cNvSpPr/>
          <p:nvPr/>
        </p:nvSpPr>
        <p:spPr>
          <a:xfrm>
            <a:off x="5884322" y="2429792"/>
            <a:ext cx="2932237" cy="1267941"/>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se trouver </a:t>
            </a:r>
          </a:p>
        </p:txBody>
      </p:sp>
      <p:sp>
        <p:nvSpPr>
          <p:cNvPr id="62" name="Oval 61">
            <a:extLst>
              <a:ext uri="{FF2B5EF4-FFF2-40B4-BE49-F238E27FC236}">
                <a16:creationId xmlns:a16="http://schemas.microsoft.com/office/drawing/2014/main" id="{F00364EB-0058-4449-98F3-FFB8F7F167CB}"/>
              </a:ext>
            </a:extLst>
          </p:cNvPr>
          <p:cNvSpPr/>
          <p:nvPr/>
        </p:nvSpPr>
        <p:spPr>
          <a:xfrm>
            <a:off x="3483594" y="1252557"/>
            <a:ext cx="2725363" cy="2144700"/>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s’organiser</a:t>
            </a:r>
          </a:p>
        </p:txBody>
      </p:sp>
      <p:sp>
        <p:nvSpPr>
          <p:cNvPr id="59" name="Oval 58">
            <a:extLst>
              <a:ext uri="{FF2B5EF4-FFF2-40B4-BE49-F238E27FC236}">
                <a16:creationId xmlns:a16="http://schemas.microsoft.com/office/drawing/2014/main" id="{8EC07805-642C-450D-8442-91605BCE3EEE}"/>
              </a:ext>
            </a:extLst>
          </p:cNvPr>
          <p:cNvSpPr/>
          <p:nvPr/>
        </p:nvSpPr>
        <p:spPr>
          <a:xfrm>
            <a:off x="1411556" y="2493629"/>
            <a:ext cx="2642548" cy="1411121"/>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se lever</a:t>
            </a:r>
          </a:p>
        </p:txBody>
      </p:sp>
      <p:sp>
        <p:nvSpPr>
          <p:cNvPr id="58" name="Oval 57">
            <a:extLst>
              <a:ext uri="{FF2B5EF4-FFF2-40B4-BE49-F238E27FC236}">
                <a16:creationId xmlns:a16="http://schemas.microsoft.com/office/drawing/2014/main" id="{34EB8980-82C5-42DD-B83D-C8D1A087C72C}"/>
              </a:ext>
            </a:extLst>
          </p:cNvPr>
          <p:cNvSpPr/>
          <p:nvPr/>
        </p:nvSpPr>
        <p:spPr>
          <a:xfrm>
            <a:off x="163622" y="1303754"/>
            <a:ext cx="2422758" cy="1522128"/>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se sentir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648076" cy="867128"/>
          </a:xfrm>
          <a:prstGeom prst="rect">
            <a:avLst/>
          </a:prstGeom>
        </p:spPr>
      </p:pic>
      <p:sp>
        <p:nvSpPr>
          <p:cNvPr id="4" name="Title 3"/>
          <p:cNvSpPr>
            <a:spLocks noGrp="1"/>
          </p:cNvSpPr>
          <p:nvPr>
            <p:ph type="title"/>
          </p:nvPr>
        </p:nvSpPr>
        <p:spPr>
          <a:xfrm>
            <a:off x="0" y="296864"/>
            <a:ext cx="5624144" cy="707849"/>
          </a:xfrm>
        </p:spPr>
        <p:txBody>
          <a:bodyPr>
            <a:normAutofit/>
          </a:bodyPr>
          <a:lstStyle/>
          <a:p>
            <a:r>
              <a:rPr lang="fr-FR"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écouter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A92D81F-0650-F447-8359-0A6373AAFC18}"/>
              </a:ext>
            </a:extLst>
          </p:cNvPr>
          <p:cNvSpPr txBox="1"/>
          <p:nvPr/>
        </p:nvSpPr>
        <p:spPr>
          <a:xfrm>
            <a:off x="6301883" y="161903"/>
            <a:ext cx="344901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noProof="0" dirty="0">
                <a:solidFill>
                  <a:srgbClr val="115076"/>
                </a:solidFill>
                <a:latin typeface="Century Gothic" panose="020F0302020204030204"/>
              </a:rPr>
              <a:t>Écoute et t</a:t>
            </a:r>
            <a:r>
              <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rPr>
              <a:t>raduis les mots en </a:t>
            </a:r>
            <a:r>
              <a:rPr lang="fr-FR" sz="2200" dirty="0">
                <a:solidFill>
                  <a:srgbClr val="115076"/>
                </a:solidFill>
                <a:latin typeface="Century Gothic" panose="020F0302020204030204"/>
              </a:rPr>
              <a:t>anglais.</a:t>
            </a:r>
            <a:endParaRPr kumimoji="0" lang="fr-FR"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Oval 14">
            <a:extLst>
              <a:ext uri="{FF2B5EF4-FFF2-40B4-BE49-F238E27FC236}">
                <a16:creationId xmlns:a16="http://schemas.microsoft.com/office/drawing/2014/main" id="{FB786093-8E91-47E7-BB00-C231940E2EFC}"/>
              </a:ext>
            </a:extLst>
          </p:cNvPr>
          <p:cNvSpPr/>
          <p:nvPr/>
        </p:nvSpPr>
        <p:spPr>
          <a:xfrm>
            <a:off x="174690" y="1303754"/>
            <a:ext cx="2422758" cy="1522128"/>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feel, feeling</a:t>
            </a:r>
          </a:p>
        </p:txBody>
      </p:sp>
      <p:sp>
        <p:nvSpPr>
          <p:cNvPr id="18" name="Oval 17">
            <a:extLst>
              <a:ext uri="{FF2B5EF4-FFF2-40B4-BE49-F238E27FC236}">
                <a16:creationId xmlns:a16="http://schemas.microsoft.com/office/drawing/2014/main" id="{8E823391-7E05-4060-A0F9-5FBF0AF4B310}"/>
              </a:ext>
            </a:extLst>
          </p:cNvPr>
          <p:cNvSpPr/>
          <p:nvPr/>
        </p:nvSpPr>
        <p:spPr>
          <a:xfrm>
            <a:off x="158397" y="4956106"/>
            <a:ext cx="2799403" cy="130114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conflict</a:t>
            </a:r>
          </a:p>
        </p:txBody>
      </p:sp>
      <p:sp>
        <p:nvSpPr>
          <p:cNvPr id="19" name="Oval 18">
            <a:extLst>
              <a:ext uri="{FF2B5EF4-FFF2-40B4-BE49-F238E27FC236}">
                <a16:creationId xmlns:a16="http://schemas.microsoft.com/office/drawing/2014/main" id="{07B70937-6987-415D-8307-4984CF1D4AB9}"/>
              </a:ext>
            </a:extLst>
          </p:cNvPr>
          <p:cNvSpPr/>
          <p:nvPr/>
        </p:nvSpPr>
        <p:spPr>
          <a:xfrm>
            <a:off x="5884322" y="2429792"/>
            <a:ext cx="2932237" cy="1267941"/>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be located, to find oneself</a:t>
            </a:r>
          </a:p>
        </p:txBody>
      </p:sp>
      <p:sp>
        <p:nvSpPr>
          <p:cNvPr id="17" name="Oval 16">
            <a:extLst>
              <a:ext uri="{FF2B5EF4-FFF2-40B4-BE49-F238E27FC236}">
                <a16:creationId xmlns:a16="http://schemas.microsoft.com/office/drawing/2014/main" id="{7513ED78-67EA-43FD-8E37-42B8CFB982FB}"/>
              </a:ext>
            </a:extLst>
          </p:cNvPr>
          <p:cNvSpPr/>
          <p:nvPr/>
        </p:nvSpPr>
        <p:spPr>
          <a:xfrm>
            <a:off x="3479370" y="1252853"/>
            <a:ext cx="2737053" cy="2160372"/>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organise oneself, organising oneself</a:t>
            </a:r>
          </a:p>
        </p:txBody>
      </p:sp>
      <p:sp>
        <p:nvSpPr>
          <p:cNvPr id="16" name="Oval 15">
            <a:extLst>
              <a:ext uri="{FF2B5EF4-FFF2-40B4-BE49-F238E27FC236}">
                <a16:creationId xmlns:a16="http://schemas.microsoft.com/office/drawing/2014/main" id="{0EAB18FD-DA54-48EA-B225-ECD7BF58BF08}"/>
              </a:ext>
            </a:extLst>
          </p:cNvPr>
          <p:cNvSpPr/>
          <p:nvPr/>
        </p:nvSpPr>
        <p:spPr>
          <a:xfrm>
            <a:off x="1420221" y="2503962"/>
            <a:ext cx="2642548" cy="1411121"/>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stand up, get up</a:t>
            </a:r>
          </a:p>
        </p:txBody>
      </p:sp>
      <p:sp>
        <p:nvSpPr>
          <p:cNvPr id="20" name="Oval 19">
            <a:extLst>
              <a:ext uri="{FF2B5EF4-FFF2-40B4-BE49-F238E27FC236}">
                <a16:creationId xmlns:a16="http://schemas.microsoft.com/office/drawing/2014/main" id="{AA2D965B-EAAC-462F-8A6E-546B5853E4F1}"/>
              </a:ext>
            </a:extLst>
          </p:cNvPr>
          <p:cNvSpPr/>
          <p:nvPr/>
        </p:nvSpPr>
        <p:spPr>
          <a:xfrm>
            <a:off x="9450587" y="2075111"/>
            <a:ext cx="2517701" cy="2162544"/>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to </a:t>
            </a:r>
            <a:r>
              <a:rPr lang="en-GB" sz="2000" dirty="0">
                <a:solidFill>
                  <a:prstClr val="white"/>
                </a:solidFill>
                <a:latin typeface="Century Gothic" panose="020F0302020204030204"/>
              </a:rPr>
              <a:t>have (somebody) to stay, having (somebody) to stay</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27" name="Oval 26">
            <a:extLst>
              <a:ext uri="{FF2B5EF4-FFF2-40B4-BE49-F238E27FC236}">
                <a16:creationId xmlns:a16="http://schemas.microsoft.com/office/drawing/2014/main" id="{61442418-CCBA-4AA5-B90D-3592E74838F7}"/>
              </a:ext>
            </a:extLst>
          </p:cNvPr>
          <p:cNvSpPr/>
          <p:nvPr/>
        </p:nvSpPr>
        <p:spPr>
          <a:xfrm>
            <a:off x="2570000" y="4256452"/>
            <a:ext cx="1743511"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crisis</a:t>
            </a:r>
          </a:p>
        </p:txBody>
      </p:sp>
      <p:sp>
        <p:nvSpPr>
          <p:cNvPr id="22" name="Oval 21">
            <a:extLst>
              <a:ext uri="{FF2B5EF4-FFF2-40B4-BE49-F238E27FC236}">
                <a16:creationId xmlns:a16="http://schemas.microsoft.com/office/drawing/2014/main" id="{CE59DB26-7A6F-43CD-9F92-D4070F8B4B0D}"/>
              </a:ext>
            </a:extLst>
          </p:cNvPr>
          <p:cNvSpPr/>
          <p:nvPr/>
        </p:nvSpPr>
        <p:spPr>
          <a:xfrm>
            <a:off x="3918548" y="4740875"/>
            <a:ext cx="2915914" cy="1388539"/>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association</a:t>
            </a:r>
          </a:p>
        </p:txBody>
      </p:sp>
      <p:sp>
        <p:nvSpPr>
          <p:cNvPr id="21" name="Oval 20">
            <a:extLst>
              <a:ext uri="{FF2B5EF4-FFF2-40B4-BE49-F238E27FC236}">
                <a16:creationId xmlns:a16="http://schemas.microsoft.com/office/drawing/2014/main" id="{154C6846-4FF6-4AF9-A427-D01B2428F8BF}"/>
              </a:ext>
            </a:extLst>
          </p:cNvPr>
          <p:cNvSpPr/>
          <p:nvPr/>
        </p:nvSpPr>
        <p:spPr>
          <a:xfrm>
            <a:off x="8989101" y="4436315"/>
            <a:ext cx="2011539" cy="1323352"/>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serious, grave</a:t>
            </a:r>
          </a:p>
        </p:txBody>
      </p:sp>
      <p:sp>
        <p:nvSpPr>
          <p:cNvPr id="30" name="Oval 29">
            <a:extLst>
              <a:ext uri="{FF2B5EF4-FFF2-40B4-BE49-F238E27FC236}">
                <a16:creationId xmlns:a16="http://schemas.microsoft.com/office/drawing/2014/main" id="{27F7BA73-3C17-4C50-8E18-809F2D5451BC}"/>
              </a:ext>
            </a:extLst>
          </p:cNvPr>
          <p:cNvSpPr/>
          <p:nvPr/>
        </p:nvSpPr>
        <p:spPr>
          <a:xfrm>
            <a:off x="10342640" y="5240627"/>
            <a:ext cx="1787645" cy="1016619"/>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current</a:t>
            </a:r>
          </a:p>
        </p:txBody>
      </p:sp>
      <p:sp>
        <p:nvSpPr>
          <p:cNvPr id="26" name="Oval 25">
            <a:extLst>
              <a:ext uri="{FF2B5EF4-FFF2-40B4-BE49-F238E27FC236}">
                <a16:creationId xmlns:a16="http://schemas.microsoft.com/office/drawing/2014/main" id="{57C9388E-986E-4CC4-99E6-CA593737AC5C}"/>
              </a:ext>
            </a:extLst>
          </p:cNvPr>
          <p:cNvSpPr/>
          <p:nvPr/>
        </p:nvSpPr>
        <p:spPr>
          <a:xfrm>
            <a:off x="7506956" y="1070621"/>
            <a:ext cx="2769502" cy="1592411"/>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wonder, to ask oneself</a:t>
            </a:r>
          </a:p>
        </p:txBody>
      </p:sp>
      <p:pic>
        <p:nvPicPr>
          <p:cNvPr id="55" name="Picture 54" descr="A picture containing text&#10;&#10;Description automatically generated">
            <a:extLst>
              <a:ext uri="{FF2B5EF4-FFF2-40B4-BE49-F238E27FC236}">
                <a16:creationId xmlns:a16="http://schemas.microsoft.com/office/drawing/2014/main" id="{EF7148EF-3C8D-FF65-C13B-F521506E4C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341"/>
          <a:stretch/>
        </p:blipFill>
        <p:spPr>
          <a:xfrm>
            <a:off x="811959" y="3089761"/>
            <a:ext cx="1182959" cy="994370"/>
          </a:xfrm>
          <a:prstGeom prst="rect">
            <a:avLst/>
          </a:prstGeom>
        </p:spPr>
      </p:pic>
      <p:pic>
        <p:nvPicPr>
          <p:cNvPr id="95" name="Picture 94" descr="A picture containing text, businesscard, envelope, vector graphics&#10;&#10;Description automatically generated">
            <a:extLst>
              <a:ext uri="{FF2B5EF4-FFF2-40B4-BE49-F238E27FC236}">
                <a16:creationId xmlns:a16="http://schemas.microsoft.com/office/drawing/2014/main" id="{42DF1B46-3179-DBE1-13F3-965A647C71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6690" b="11184"/>
          <a:stretch/>
        </p:blipFill>
        <p:spPr>
          <a:xfrm>
            <a:off x="8106327" y="3306940"/>
            <a:ext cx="1605759" cy="809176"/>
          </a:xfrm>
          <a:prstGeom prst="rect">
            <a:avLst/>
          </a:prstGeom>
        </p:spPr>
      </p:pic>
      <p:pic>
        <p:nvPicPr>
          <p:cNvPr id="104" name="Picture 103" descr="A picture containing stationary, envelope, businesscard&#10;&#10;Description automatically generated">
            <a:extLst>
              <a:ext uri="{FF2B5EF4-FFF2-40B4-BE49-F238E27FC236}">
                <a16:creationId xmlns:a16="http://schemas.microsoft.com/office/drawing/2014/main" id="{9685C5A7-4F8A-82D9-50EC-5CA6A28D6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2169" y="1402813"/>
            <a:ext cx="1265965" cy="967276"/>
          </a:xfrm>
          <a:prstGeom prst="rect">
            <a:avLst/>
          </a:prstGeom>
        </p:spPr>
      </p:pic>
      <p:pic>
        <p:nvPicPr>
          <p:cNvPr id="112" name="Picture 111" descr="A small green and white house&#10;&#10;Description automatically generated with low confidence">
            <a:extLst>
              <a:ext uri="{FF2B5EF4-FFF2-40B4-BE49-F238E27FC236}">
                <a16:creationId xmlns:a16="http://schemas.microsoft.com/office/drawing/2014/main" id="{8547C045-6E60-2120-058A-618B89D29A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5366" y="1078797"/>
            <a:ext cx="1449614" cy="1237835"/>
          </a:xfrm>
          <a:prstGeom prst="rect">
            <a:avLst/>
          </a:prstGeom>
        </p:spPr>
      </p:pic>
      <p:pic>
        <p:nvPicPr>
          <p:cNvPr id="110" name="Picture 109" descr="Shape&#10;&#10;Description automatically generated with low confidence">
            <a:extLst>
              <a:ext uri="{FF2B5EF4-FFF2-40B4-BE49-F238E27FC236}">
                <a16:creationId xmlns:a16="http://schemas.microsoft.com/office/drawing/2014/main" id="{21322455-249E-AC7F-E05E-E4D0995EB4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6042" y="1533452"/>
            <a:ext cx="858900" cy="1249309"/>
          </a:xfrm>
          <a:prstGeom prst="rect">
            <a:avLst/>
          </a:prstGeom>
        </p:spPr>
      </p:pic>
      <p:pic>
        <p:nvPicPr>
          <p:cNvPr id="114" name="Picture 113" descr="A picture containing text&#10;&#10;Description automatically generated">
            <a:extLst>
              <a:ext uri="{FF2B5EF4-FFF2-40B4-BE49-F238E27FC236}">
                <a16:creationId xmlns:a16="http://schemas.microsoft.com/office/drawing/2014/main" id="{41F47D8D-F982-2547-0BE5-641EDB21D0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03" y="2064818"/>
            <a:ext cx="925074" cy="808717"/>
          </a:xfrm>
          <a:prstGeom prst="rect">
            <a:avLst/>
          </a:prstGeom>
        </p:spPr>
      </p:pic>
      <p:pic>
        <p:nvPicPr>
          <p:cNvPr id="120" name="Picture 119">
            <a:extLst>
              <a:ext uri="{FF2B5EF4-FFF2-40B4-BE49-F238E27FC236}">
                <a16:creationId xmlns:a16="http://schemas.microsoft.com/office/drawing/2014/main" id="{A419ABB8-4235-E79B-1316-0009A5CCC3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5406" y="5345388"/>
            <a:ext cx="1673479" cy="1005394"/>
          </a:xfrm>
          <a:prstGeom prst="rect">
            <a:avLst/>
          </a:prstGeom>
        </p:spPr>
      </p:pic>
      <p:pic>
        <p:nvPicPr>
          <p:cNvPr id="126" name="Picture 125" descr="Icon&#10;&#10;Description automatically generated with medium confidence">
            <a:extLst>
              <a:ext uri="{FF2B5EF4-FFF2-40B4-BE49-F238E27FC236}">
                <a16:creationId xmlns:a16="http://schemas.microsoft.com/office/drawing/2014/main" id="{36E80914-1BFA-CC67-55F8-BFCB815073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42691" y="5444436"/>
            <a:ext cx="1016417" cy="934627"/>
          </a:xfrm>
          <a:prstGeom prst="rect">
            <a:avLst/>
          </a:prstGeom>
        </p:spPr>
      </p:pic>
      <p:pic>
        <p:nvPicPr>
          <p:cNvPr id="4096" name="Picture 4095" descr="A picture containing text, sign, vector graphics&#10;&#10;Description automatically generated">
            <a:extLst>
              <a:ext uri="{FF2B5EF4-FFF2-40B4-BE49-F238E27FC236}">
                <a16:creationId xmlns:a16="http://schemas.microsoft.com/office/drawing/2014/main" id="{B6B5AB02-7A5F-B6B8-692E-E939E1E844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66941" y="4410086"/>
            <a:ext cx="1002386" cy="729079"/>
          </a:xfrm>
          <a:prstGeom prst="rect">
            <a:avLst/>
          </a:prstGeom>
        </p:spPr>
      </p:pic>
      <p:pic>
        <p:nvPicPr>
          <p:cNvPr id="4099" name="Picture 4098">
            <a:extLst>
              <a:ext uri="{FF2B5EF4-FFF2-40B4-BE49-F238E27FC236}">
                <a16:creationId xmlns:a16="http://schemas.microsoft.com/office/drawing/2014/main" id="{4F89016A-FEAC-FB65-3039-72372131C6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95168" y="3981942"/>
            <a:ext cx="920159" cy="920159"/>
          </a:xfrm>
          <a:prstGeom prst="rect">
            <a:avLst/>
          </a:prstGeom>
        </p:spPr>
      </p:pic>
      <p:pic>
        <p:nvPicPr>
          <p:cNvPr id="4101" name="Picture 4100" descr="Shape&#10;&#10;Description automatically generated with medium confidence">
            <a:extLst>
              <a:ext uri="{FF2B5EF4-FFF2-40B4-BE49-F238E27FC236}">
                <a16:creationId xmlns:a16="http://schemas.microsoft.com/office/drawing/2014/main" id="{71542BCB-CC03-1233-94B0-D280E5656C4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439" y="4506101"/>
            <a:ext cx="1159374" cy="1005395"/>
          </a:xfrm>
          <a:prstGeom prst="rect">
            <a:avLst/>
          </a:prstGeom>
        </p:spPr>
      </p:pic>
      <p:pic>
        <p:nvPicPr>
          <p:cNvPr id="4105" name="Picture 4104" descr="Background pattern&#10;&#10;Description automatically generated">
            <a:extLst>
              <a:ext uri="{FF2B5EF4-FFF2-40B4-BE49-F238E27FC236}">
                <a16:creationId xmlns:a16="http://schemas.microsoft.com/office/drawing/2014/main" id="{08ACB818-90E6-FFF0-6576-A29560FBF8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37502" y="1145897"/>
            <a:ext cx="829588" cy="1113075"/>
          </a:xfrm>
          <a:prstGeom prst="rect">
            <a:avLst/>
          </a:prstGeom>
        </p:spPr>
      </p:pic>
      <p:sp>
        <p:nvSpPr>
          <p:cNvPr id="73" name="Action Button: Custom 16">
            <a:hlinkClick r:id="" action="ppaction://noaction" highlightClick="1">
              <a:snd r:embed="rId16" name="se sentir.wav"/>
            </a:hlinkClick>
            <a:extLst>
              <a:ext uri="{FF2B5EF4-FFF2-40B4-BE49-F238E27FC236}">
                <a16:creationId xmlns:a16="http://schemas.microsoft.com/office/drawing/2014/main" id="{7C13E0BF-30E5-3261-7407-B3F644289FCF}"/>
              </a:ext>
            </a:extLst>
          </p:cNvPr>
          <p:cNvSpPr/>
          <p:nvPr/>
        </p:nvSpPr>
        <p:spPr>
          <a:xfrm>
            <a:off x="163825" y="12048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4" name="Action Button: Custom 16">
            <a:hlinkClick r:id="" action="ppaction://noaction" highlightClick="1">
              <a:snd r:embed="rId17" name="se lever.wav"/>
            </a:hlinkClick>
            <a:extLst>
              <a:ext uri="{FF2B5EF4-FFF2-40B4-BE49-F238E27FC236}">
                <a16:creationId xmlns:a16="http://schemas.microsoft.com/office/drawing/2014/main" id="{A9A85E83-2660-9128-EF1B-50943920A30D}"/>
              </a:ext>
            </a:extLst>
          </p:cNvPr>
          <p:cNvSpPr/>
          <p:nvPr/>
        </p:nvSpPr>
        <p:spPr>
          <a:xfrm>
            <a:off x="593116" y="31238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5" name="Action Button: Custom 16">
            <a:hlinkClick r:id="" action="ppaction://noaction" highlightClick="1">
              <a:snd r:embed="rId18" name="sorganiser.wav"/>
            </a:hlinkClick>
            <a:extLst>
              <a:ext uri="{FF2B5EF4-FFF2-40B4-BE49-F238E27FC236}">
                <a16:creationId xmlns:a16="http://schemas.microsoft.com/office/drawing/2014/main" id="{EB93A89C-D322-CC34-A64E-52667903FF54}"/>
              </a:ext>
            </a:extLst>
          </p:cNvPr>
          <p:cNvSpPr/>
          <p:nvPr/>
        </p:nvSpPr>
        <p:spPr>
          <a:xfrm>
            <a:off x="5289771" y="10571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6" name="Action Button: Custom 16">
            <a:hlinkClick r:id="" action="ppaction://noaction" highlightClick="1">
              <a:snd r:embed="rId19" name="se trouver.wav"/>
            </a:hlinkClick>
            <a:extLst>
              <a:ext uri="{FF2B5EF4-FFF2-40B4-BE49-F238E27FC236}">
                <a16:creationId xmlns:a16="http://schemas.microsoft.com/office/drawing/2014/main" id="{96248350-E981-9977-77DE-E3803F835D0A}"/>
              </a:ext>
            </a:extLst>
          </p:cNvPr>
          <p:cNvSpPr/>
          <p:nvPr/>
        </p:nvSpPr>
        <p:spPr>
          <a:xfrm>
            <a:off x="6335580" y="21362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9" name="Action Button: Custom 16">
            <a:hlinkClick r:id="" action="ppaction://noaction" highlightClick="1">
              <a:snd r:embed="rId20" name="se demander.wav"/>
            </a:hlinkClick>
            <a:extLst>
              <a:ext uri="{FF2B5EF4-FFF2-40B4-BE49-F238E27FC236}">
                <a16:creationId xmlns:a16="http://schemas.microsoft.com/office/drawing/2014/main" id="{940365F2-302E-B17B-2BB8-9A284E6F6D30}"/>
              </a:ext>
            </a:extLst>
          </p:cNvPr>
          <p:cNvSpPr/>
          <p:nvPr/>
        </p:nvSpPr>
        <p:spPr>
          <a:xfrm>
            <a:off x="9470925" y="7679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1" name="Action Button: Custom 16">
            <a:hlinkClick r:id="" action="ppaction://noaction" highlightClick="1">
              <a:snd r:embed="rId21" name="loger.wav"/>
            </a:hlinkClick>
            <a:extLst>
              <a:ext uri="{FF2B5EF4-FFF2-40B4-BE49-F238E27FC236}">
                <a16:creationId xmlns:a16="http://schemas.microsoft.com/office/drawing/2014/main" id="{472219A5-007E-C557-6072-9F6E97D9793A}"/>
              </a:ext>
            </a:extLst>
          </p:cNvPr>
          <p:cNvSpPr/>
          <p:nvPr/>
        </p:nvSpPr>
        <p:spPr>
          <a:xfrm>
            <a:off x="11545743" y="10445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2" name="Action Button: Custom 16">
            <a:hlinkClick r:id="" action="ppaction://noaction" highlightClick="1">
              <a:snd r:embed="rId22" name="la crise.wav"/>
            </a:hlinkClick>
            <a:extLst>
              <a:ext uri="{FF2B5EF4-FFF2-40B4-BE49-F238E27FC236}">
                <a16:creationId xmlns:a16="http://schemas.microsoft.com/office/drawing/2014/main" id="{E40BB446-987D-C99C-5CA5-E1EBB109D8D8}"/>
              </a:ext>
            </a:extLst>
          </p:cNvPr>
          <p:cNvSpPr/>
          <p:nvPr/>
        </p:nvSpPr>
        <p:spPr>
          <a:xfrm>
            <a:off x="2492804" y="41427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3" name="Action Button: Custom 16">
            <a:hlinkClick r:id="" action="ppaction://noaction" highlightClick="1">
              <a:snd r:embed="rId23" name="le conflit.wav"/>
            </a:hlinkClick>
            <a:extLst>
              <a:ext uri="{FF2B5EF4-FFF2-40B4-BE49-F238E27FC236}">
                <a16:creationId xmlns:a16="http://schemas.microsoft.com/office/drawing/2014/main" id="{FD92B334-5DCE-BAB2-92B2-9C387F11493B}"/>
              </a:ext>
            </a:extLst>
          </p:cNvPr>
          <p:cNvSpPr/>
          <p:nvPr/>
        </p:nvSpPr>
        <p:spPr>
          <a:xfrm>
            <a:off x="1325823" y="45061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4" name="Action Button: Custom 16">
            <a:hlinkClick r:id="" action="ppaction://noaction" highlightClick="1">
              <a:snd r:embed="rId24" name="lassociation.wav"/>
            </a:hlinkClick>
            <a:extLst>
              <a:ext uri="{FF2B5EF4-FFF2-40B4-BE49-F238E27FC236}">
                <a16:creationId xmlns:a16="http://schemas.microsoft.com/office/drawing/2014/main" id="{F438BC90-2D86-2023-7222-75277B722432}"/>
              </a:ext>
            </a:extLst>
          </p:cNvPr>
          <p:cNvSpPr/>
          <p:nvPr/>
        </p:nvSpPr>
        <p:spPr>
          <a:xfrm>
            <a:off x="4296320" y="43052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96" name="Action Button: Custom 16">
            <a:hlinkClick r:id="" action="ppaction://noaction" highlightClick="1">
              <a:snd r:embed="rId25" name="grave.wav"/>
            </a:hlinkClick>
            <a:extLst>
              <a:ext uri="{FF2B5EF4-FFF2-40B4-BE49-F238E27FC236}">
                <a16:creationId xmlns:a16="http://schemas.microsoft.com/office/drawing/2014/main" id="{21B1157D-5D4A-91DB-D0A4-B2F3C3730CD6}"/>
              </a:ext>
            </a:extLst>
          </p:cNvPr>
          <p:cNvSpPr/>
          <p:nvPr/>
        </p:nvSpPr>
        <p:spPr>
          <a:xfrm>
            <a:off x="10451527" y="43664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97" name="Action Button: Custom 16">
            <a:hlinkClick r:id="" action="ppaction://noaction" highlightClick="1">
              <a:snd r:embed="rId26" name="actuel.wav"/>
            </a:hlinkClick>
            <a:extLst>
              <a:ext uri="{FF2B5EF4-FFF2-40B4-BE49-F238E27FC236}">
                <a16:creationId xmlns:a16="http://schemas.microsoft.com/office/drawing/2014/main" id="{9E140C5C-7A59-6A22-EF96-8BCECB5EFD38}"/>
              </a:ext>
            </a:extLst>
          </p:cNvPr>
          <p:cNvSpPr/>
          <p:nvPr/>
        </p:nvSpPr>
        <p:spPr>
          <a:xfrm>
            <a:off x="11734285" y="50878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60" name="Oval 59">
            <a:extLst>
              <a:ext uri="{FF2B5EF4-FFF2-40B4-BE49-F238E27FC236}">
                <a16:creationId xmlns:a16="http://schemas.microsoft.com/office/drawing/2014/main" id="{6E4E8571-303A-C3A6-724C-59079FE38070}"/>
              </a:ext>
            </a:extLst>
          </p:cNvPr>
          <p:cNvSpPr/>
          <p:nvPr/>
        </p:nvSpPr>
        <p:spPr>
          <a:xfrm>
            <a:off x="5863211" y="3850485"/>
            <a:ext cx="2013708" cy="137650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prstClr val="white"/>
                </a:solidFill>
                <a:latin typeface="Century Gothic" panose="020F0302020204030204"/>
              </a:rPr>
              <a:t>Afghan</a:t>
            </a:r>
            <a:endParaRPr kumimoji="0" lang="fr-FR"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61" name="Oval 60">
            <a:extLst>
              <a:ext uri="{FF2B5EF4-FFF2-40B4-BE49-F238E27FC236}">
                <a16:creationId xmlns:a16="http://schemas.microsoft.com/office/drawing/2014/main" id="{8269CFF1-2495-9FA0-5CE1-503BCEC7904F}"/>
              </a:ext>
            </a:extLst>
          </p:cNvPr>
          <p:cNvSpPr/>
          <p:nvPr/>
        </p:nvSpPr>
        <p:spPr>
          <a:xfrm>
            <a:off x="6506655" y="5074369"/>
            <a:ext cx="3075423" cy="1151793"/>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Afghanistan</a:t>
            </a:r>
          </a:p>
        </p:txBody>
      </p:sp>
      <p:sp>
        <p:nvSpPr>
          <p:cNvPr id="98" name="Action Button: Custom 16">
            <a:hlinkClick r:id="" action="ppaction://noaction" highlightClick="1">
              <a:snd r:embed="rId27" name="afghan.wav"/>
            </a:hlinkClick>
            <a:extLst>
              <a:ext uri="{FF2B5EF4-FFF2-40B4-BE49-F238E27FC236}">
                <a16:creationId xmlns:a16="http://schemas.microsoft.com/office/drawing/2014/main" id="{489BCC32-D467-1F3D-09E4-E9520481C1E6}"/>
              </a:ext>
            </a:extLst>
          </p:cNvPr>
          <p:cNvSpPr/>
          <p:nvPr/>
        </p:nvSpPr>
        <p:spPr>
          <a:xfrm>
            <a:off x="7480919" y="38016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99" name="Action Button: Custom 16">
            <a:hlinkClick r:id="" action="ppaction://noaction" highlightClick="1">
              <a:snd r:embed="rId28" name="afghanistan.wav"/>
            </a:hlinkClick>
            <a:extLst>
              <a:ext uri="{FF2B5EF4-FFF2-40B4-BE49-F238E27FC236}">
                <a16:creationId xmlns:a16="http://schemas.microsoft.com/office/drawing/2014/main" id="{CC2AED5E-3F9B-9661-6B22-E0BFACA56151}"/>
              </a:ext>
            </a:extLst>
          </p:cNvPr>
          <p:cNvSpPr/>
          <p:nvPr/>
        </p:nvSpPr>
        <p:spPr>
          <a:xfrm>
            <a:off x="8593101" y="59469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pic>
        <p:nvPicPr>
          <p:cNvPr id="3" name="Picture 2" descr="Map&#10;&#10;Description automatically generated">
            <a:extLst>
              <a:ext uri="{FF2B5EF4-FFF2-40B4-BE49-F238E27FC236}">
                <a16:creationId xmlns:a16="http://schemas.microsoft.com/office/drawing/2014/main" id="{E30CD37A-A85A-61E5-C7EB-42D6BDB0451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854853" y="4272230"/>
            <a:ext cx="1549113" cy="98271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BCE9A6A7-4343-8298-C8AF-C1A06A98ED8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739881" y="3471577"/>
            <a:ext cx="667298" cy="1056234"/>
          </a:xfrm>
          <a:prstGeom prst="rect">
            <a:avLst/>
          </a:prstGeom>
        </p:spPr>
      </p:pic>
    </p:spTree>
    <p:extLst>
      <p:ext uri="{BB962C8B-B14F-4D97-AF65-F5344CB8AC3E}">
        <p14:creationId xmlns:p14="http://schemas.microsoft.com/office/powerpoint/2010/main" val="182730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17" grpId="0" animBg="1"/>
      <p:bldP spid="16" grpId="0" animBg="1"/>
      <p:bldP spid="20" grpId="0" animBg="1"/>
      <p:bldP spid="27" grpId="0" animBg="1"/>
      <p:bldP spid="22" grpId="0" animBg="1"/>
      <p:bldP spid="21" grpId="0" animBg="1"/>
      <p:bldP spid="30" grpId="0" animBg="1"/>
      <p:bldP spid="26" grpId="0" animBg="1"/>
      <p:bldP spid="60"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fr-FR" sz="3600" b="1" dirty="0">
                <a:solidFill>
                  <a:schemeClr val="bg1"/>
                </a:solidFill>
              </a:rPr>
              <a:t>Vocabulaire</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923076" y="249869"/>
            <a:ext cx="1986844"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7" name="TextBox 6">
            <a:extLst>
              <a:ext uri="{FF2B5EF4-FFF2-40B4-BE49-F238E27FC236}">
                <a16:creationId xmlns:a16="http://schemas.microsoft.com/office/drawing/2014/main" id="{39BF2188-9F3A-F4E9-0530-8F38B10973F2}"/>
              </a:ext>
            </a:extLst>
          </p:cNvPr>
          <p:cNvSpPr txBox="1"/>
          <p:nvPr/>
        </p:nvSpPr>
        <p:spPr>
          <a:xfrm>
            <a:off x="188942" y="1237724"/>
            <a:ext cx="11720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Léa et Stéphanie jouent à un jeu de vocabulaire, </a:t>
            </a:r>
            <a:r>
              <a:rPr kumimoji="0" lang="en-GB" sz="2400" b="0" i="0" u="none" strike="noStrike" kern="1200" cap="none" spc="0" normalizeH="0" baseline="0" dirty="0">
                <a:ln>
                  <a:noFill/>
                </a:ln>
                <a:solidFill>
                  <a:srgbClr val="115076"/>
                </a:solidFill>
                <a:effectLst/>
                <a:uLnTx/>
                <a:uFillTx/>
                <a:latin typeface="Century Gothic" panose="020F0302020204030204"/>
                <a:ea typeface="+mn-ea"/>
                <a:cs typeface="+mn-cs"/>
              </a:rPr>
              <a:t>Connect</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6. Léa dit trois mots. </a:t>
            </a:r>
            <a:r>
              <a:rPr lang="fr-FR" sz="2400" dirty="0">
                <a:solidFill>
                  <a:srgbClr val="115076"/>
                </a:solidFill>
                <a:latin typeface="Century Gothic" panose="020F0302020204030204"/>
              </a:rPr>
              <a:t>Stéphanie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dit le thème. </a:t>
            </a:r>
          </a:p>
        </p:txBody>
      </p:sp>
      <p:graphicFrame>
        <p:nvGraphicFramePr>
          <p:cNvPr id="9" name="Table 8">
            <a:extLst>
              <a:ext uri="{FF2B5EF4-FFF2-40B4-BE49-F238E27FC236}">
                <a16:creationId xmlns:a16="http://schemas.microsoft.com/office/drawing/2014/main" id="{256D6D8C-F369-ACB7-E1A0-9CF5ADB1C8C5}"/>
              </a:ext>
            </a:extLst>
          </p:cNvPr>
          <p:cNvGraphicFramePr>
            <a:graphicFrameLocks noGrp="1"/>
          </p:cNvGraphicFramePr>
          <p:nvPr>
            <p:extLst>
              <p:ext uri="{D42A27DB-BD31-4B8C-83A1-F6EECF244321}">
                <p14:modId xmlns:p14="http://schemas.microsoft.com/office/powerpoint/2010/main" val="2538025796"/>
              </p:ext>
            </p:extLst>
          </p:nvPr>
        </p:nvGraphicFramePr>
        <p:xfrm>
          <a:off x="5683498" y="2343999"/>
          <a:ext cx="6080814" cy="3887822"/>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3040407">
                  <a:extLst>
                    <a:ext uri="{9D8B030D-6E8A-4147-A177-3AD203B41FA5}">
                      <a16:colId xmlns:a16="http://schemas.microsoft.com/office/drawing/2014/main" val="20000"/>
                    </a:ext>
                  </a:extLst>
                </a:gridCol>
                <a:gridCol w="3040407">
                  <a:extLst>
                    <a:ext uri="{9D8B030D-6E8A-4147-A177-3AD203B41FA5}">
                      <a16:colId xmlns:a16="http://schemas.microsoft.com/office/drawing/2014/main" val="20001"/>
                    </a:ext>
                  </a:extLst>
                </a:gridCol>
              </a:tblGrid>
              <a:tr h="1266542">
                <a:tc>
                  <a:txBody>
                    <a:bodyPr/>
                    <a:lstStyle/>
                    <a:p>
                      <a:pPr algn="ctr"/>
                      <a:r>
                        <a:rPr kumimoji="0" lang="fr-FR" sz="4000" b="1" i="0" u="none" strike="noStrike" kern="1200" cap="none" spc="0" normalizeH="0" baseline="0" noProof="0" dirty="0">
                          <a:ln>
                            <a:noFill/>
                          </a:ln>
                          <a:solidFill>
                            <a:prstClr val="white"/>
                          </a:solidFill>
                          <a:effectLst/>
                          <a:uLnTx/>
                          <a:uFillTx/>
                          <a:latin typeface="+mn-lt"/>
                          <a:ea typeface="+mn-ea"/>
                          <a:cs typeface="+mn-cs"/>
                        </a:rPr>
                        <a:t>le système scolaire</a:t>
                      </a:r>
                      <a:endParaRPr lang="fr-FR" sz="4000" b="1" noProof="0" dirty="0">
                        <a:solidFill>
                          <a:schemeClr val="bg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1150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b="1" noProof="0" dirty="0">
                          <a:solidFill>
                            <a:schemeClr val="bg1"/>
                          </a:solidFill>
                        </a:rPr>
                        <a:t>les examens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115076"/>
                    </a:solidFill>
                  </a:tcPr>
                </a:tc>
                <a:extLst>
                  <a:ext uri="{0D108BD9-81ED-4DB2-BD59-A6C34878D82A}">
                    <a16:rowId xmlns:a16="http://schemas.microsoft.com/office/drawing/2014/main" val="10000"/>
                  </a:ext>
                </a:extLst>
              </a:tr>
              <a:tr h="1266542">
                <a:tc>
                  <a:txBody>
                    <a:bodyPr/>
                    <a:lstStyle/>
                    <a:p>
                      <a:pPr algn="ctr"/>
                      <a:r>
                        <a:rPr lang="fr-FR" sz="4000" b="1" noProof="0" dirty="0">
                          <a:solidFill>
                            <a:schemeClr val="bg1"/>
                          </a:solidFill>
                        </a:rPr>
                        <a:t>l’aéroport</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1150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000" b="1" noProof="0" dirty="0">
                          <a:solidFill>
                            <a:schemeClr val="bg1"/>
                          </a:solidFill>
                        </a:rPr>
                        <a:t>la pandémie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115076"/>
                    </a:solidFill>
                  </a:tcPr>
                </a:tc>
                <a:extLst>
                  <a:ext uri="{0D108BD9-81ED-4DB2-BD59-A6C34878D82A}">
                    <a16:rowId xmlns:a16="http://schemas.microsoft.com/office/drawing/2014/main" val="10001"/>
                  </a:ext>
                </a:extLst>
              </a:tr>
              <a:tr h="1266542">
                <a:tc>
                  <a:txBody>
                    <a:bodyPr/>
                    <a:lstStyle/>
                    <a:p>
                      <a:pPr algn="ctr"/>
                      <a:r>
                        <a:rPr lang="fr-FR" sz="4000" b="1" noProof="0" dirty="0">
                          <a:solidFill>
                            <a:schemeClr val="bg1"/>
                          </a:solidFill>
                        </a:rPr>
                        <a:t>l’isolement</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1150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mn-lt"/>
                          <a:ea typeface="+mn-ea"/>
                          <a:cs typeface="+mn-cs"/>
                        </a:rPr>
                        <a:t>l’école</a:t>
                      </a:r>
                      <a:endParaRPr lang="fr-FR" sz="4000" b="1" noProof="0" dirty="0">
                        <a:solidFill>
                          <a:schemeClr val="bg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115076"/>
                    </a:solidFill>
                  </a:tcPr>
                </a:tc>
                <a:extLst>
                  <a:ext uri="{0D108BD9-81ED-4DB2-BD59-A6C34878D82A}">
                    <a16:rowId xmlns:a16="http://schemas.microsoft.com/office/drawing/2014/main" val="4124174122"/>
                  </a:ext>
                </a:extLst>
              </a:tr>
            </a:tbl>
          </a:graphicData>
        </a:graphic>
      </p:graphicFrame>
      <p:sp>
        <p:nvSpPr>
          <p:cNvPr id="10" name="TextBox 9">
            <a:extLst>
              <a:ext uri="{FF2B5EF4-FFF2-40B4-BE49-F238E27FC236}">
                <a16:creationId xmlns:a16="http://schemas.microsoft.com/office/drawing/2014/main" id="{ED39A69D-68D7-BC81-A554-989EA184A4A8}"/>
              </a:ext>
            </a:extLst>
          </p:cNvPr>
          <p:cNvSpPr txBox="1"/>
          <p:nvPr/>
        </p:nvSpPr>
        <p:spPr>
          <a:xfrm>
            <a:off x="6626817" y="1726011"/>
            <a:ext cx="416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Quel est le thème ?</a:t>
            </a:r>
          </a:p>
        </p:txBody>
      </p:sp>
      <p:sp>
        <p:nvSpPr>
          <p:cNvPr id="19" name="TextBox 18">
            <a:extLst>
              <a:ext uri="{FF2B5EF4-FFF2-40B4-BE49-F238E27FC236}">
                <a16:creationId xmlns:a16="http://schemas.microsoft.com/office/drawing/2014/main" id="{DB7E30AB-C891-BD25-D9D3-10956C44203B}"/>
              </a:ext>
            </a:extLst>
          </p:cNvPr>
          <p:cNvSpPr txBox="1"/>
          <p:nvPr/>
        </p:nvSpPr>
        <p:spPr>
          <a:xfrm>
            <a:off x="780604" y="2510977"/>
            <a:ext cx="18070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annuler,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le</a:t>
            </a:r>
            <a:r>
              <a:rPr kumimoji="0" lang="fr-FR" sz="2000" i="0" u="none" strike="noStrike" kern="1200" cap="none" spc="0" normalizeH="0" noProof="0" dirty="0">
                <a:ln>
                  <a:noFill/>
                </a:ln>
                <a:solidFill>
                  <a:srgbClr val="115076"/>
                </a:solidFill>
                <a:effectLst/>
                <a:uLnTx/>
                <a:uFillTx/>
                <a:latin typeface="Century Gothic" panose="020F0302020204030204"/>
                <a:ea typeface="+mn-ea"/>
                <a:cs typeface="+mn-cs"/>
              </a:rPr>
              <a:t> vol,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noProof="0" dirty="0">
                <a:ln>
                  <a:noFill/>
                </a:ln>
                <a:solidFill>
                  <a:srgbClr val="115076"/>
                </a:solidFill>
                <a:effectLst/>
                <a:uLnTx/>
                <a:uFillTx/>
                <a:latin typeface="Century Gothic" panose="020F0302020204030204"/>
                <a:ea typeface="+mn-ea"/>
                <a:cs typeface="+mn-cs"/>
              </a:rPr>
              <a:t>voler</a:t>
            </a:r>
            <a:endPar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441E6226-1B04-ECE5-AE01-2AE0961CCEC6}"/>
              </a:ext>
            </a:extLst>
          </p:cNvPr>
          <p:cNvSpPr txBox="1"/>
          <p:nvPr/>
        </p:nvSpPr>
        <p:spPr>
          <a:xfrm>
            <a:off x="821730" y="3737529"/>
            <a:ext cx="168712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durer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le contrôle, corriger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90C6466D-C246-EB9D-6C3F-795BA142BB82}"/>
              </a:ext>
            </a:extLst>
          </p:cNvPr>
          <p:cNvSpPr txBox="1"/>
          <p:nvPr/>
        </p:nvSpPr>
        <p:spPr>
          <a:xfrm>
            <a:off x="802225" y="5010397"/>
            <a:ext cx="168712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longtemps</a:t>
            </a:r>
            <a:r>
              <a:rPr kumimoji="0" lang="fr-FR" sz="2000" b="0" u="none" strike="noStrike" kern="1200" cap="none" spc="0" normalizeH="0" baseline="0" noProof="0" dirty="0">
                <a:ln>
                  <a:noFill/>
                </a:ln>
                <a:solidFill>
                  <a:srgbClr val="115076"/>
                </a:solidFill>
                <a:effectLst/>
                <a:uLnTx/>
                <a:uFillTx/>
                <a:latin typeface="Century Gothic" panose="020F0302020204030204"/>
              </a:rPr>
              <a:t>, nécessaire, interdit</a:t>
            </a:r>
            <a:endParaRPr kumimoji="0" lang="fr-FR" sz="2000" b="1" i="0" u="none" strike="noStrike" kern="1200" cap="none" spc="0" normalizeH="0" baseline="0" noProof="0" dirty="0">
              <a:ln>
                <a:noFill/>
              </a:ln>
              <a:solidFill>
                <a:srgbClr val="115076"/>
              </a:solidFill>
              <a:effectLst/>
              <a:uLnTx/>
              <a:uFillTx/>
              <a:latin typeface="Century Gothic" panose="020F0302020204030204"/>
            </a:endParaRPr>
          </a:p>
        </p:txBody>
      </p:sp>
      <p:cxnSp>
        <p:nvCxnSpPr>
          <p:cNvPr id="27" name="Straight Connector 26">
            <a:extLst>
              <a:ext uri="{FF2B5EF4-FFF2-40B4-BE49-F238E27FC236}">
                <a16:creationId xmlns:a16="http://schemas.microsoft.com/office/drawing/2014/main" id="{DF8CABC5-F5FB-418B-D2AB-D531C74FDE61}"/>
              </a:ext>
            </a:extLst>
          </p:cNvPr>
          <p:cNvCxnSpPr>
            <a:cxnSpLocks/>
          </p:cNvCxnSpPr>
          <p:nvPr/>
        </p:nvCxnSpPr>
        <p:spPr>
          <a:xfrm flipV="1">
            <a:off x="5683498" y="3695394"/>
            <a:ext cx="3031039" cy="1269238"/>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667180D5-8D1A-E2C6-B658-BC0214D5F0CD}"/>
              </a:ext>
            </a:extLst>
          </p:cNvPr>
          <p:cNvSpPr txBox="1"/>
          <p:nvPr/>
        </p:nvSpPr>
        <p:spPr>
          <a:xfrm>
            <a:off x="3260482" y="2510977"/>
            <a:ext cx="2375696" cy="1015663"/>
          </a:xfrm>
          <a:prstGeom prst="rect">
            <a:avLst/>
          </a:prstGeom>
          <a:noFill/>
        </p:spPr>
        <p:txBody>
          <a:bodyPr wrap="square" rtlCol="0">
            <a:spAutoFit/>
          </a:bodyPr>
          <a:lstStyle/>
          <a:p>
            <a:pPr lvl="0">
              <a:defRPr/>
            </a:pPr>
            <a:r>
              <a:rPr lang="fr-FR" sz="2000" dirty="0">
                <a:solidFill>
                  <a:srgbClr val="115076"/>
                </a:solidFill>
              </a:rPr>
              <a:t>les amis, </a:t>
            </a:r>
          </a:p>
          <a:p>
            <a:pPr lvl="0">
              <a:defRPr/>
            </a:pPr>
            <a:r>
              <a:rPr kumimoji="0" lang="fr-FR" sz="2000" b="0" i="0" u="none" strike="noStrike" kern="1200" cap="none" spc="0" normalizeH="0" baseline="0" noProof="0" dirty="0">
                <a:ln>
                  <a:noFill/>
                </a:ln>
                <a:solidFill>
                  <a:srgbClr val="115076"/>
                </a:solidFill>
                <a:effectLst/>
                <a:uLnTx/>
                <a:uFillTx/>
                <a:latin typeface="Century Gothic" panose="020F0302020204030204"/>
              </a:rPr>
              <a:t>la connaissance, </a:t>
            </a:r>
          </a:p>
          <a:p>
            <a:pPr lvl="0">
              <a:defRPr/>
            </a:pPr>
            <a:r>
              <a:rPr kumimoji="0" lang="fr-FR" sz="2000" b="0" i="0" u="none" strike="noStrike" kern="1200" cap="none" spc="0" normalizeH="0" baseline="0" noProof="0" dirty="0">
                <a:ln>
                  <a:noFill/>
                </a:ln>
                <a:solidFill>
                  <a:srgbClr val="115076"/>
                </a:solidFill>
                <a:effectLst/>
                <a:uLnTx/>
                <a:uFillTx/>
                <a:latin typeface="Century Gothic" panose="020F0302020204030204"/>
              </a:rPr>
              <a:t>la compétence</a:t>
            </a:r>
            <a:endParaRPr kumimoji="0" lang="fr-FR" sz="20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2ACF6236-1F2F-92CD-A2D7-510E91EFC5A5}"/>
              </a:ext>
            </a:extLst>
          </p:cNvPr>
          <p:cNvSpPr txBox="1"/>
          <p:nvPr/>
        </p:nvSpPr>
        <p:spPr>
          <a:xfrm>
            <a:off x="3334420" y="3737529"/>
            <a:ext cx="1960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u="none" strike="noStrike" kern="1200" cap="none" spc="0" normalizeH="0" baseline="0" noProof="0" dirty="0">
                <a:ln>
                  <a:noFill/>
                </a:ln>
                <a:solidFill>
                  <a:srgbClr val="115076"/>
                </a:solidFill>
                <a:effectLst/>
                <a:uLnTx/>
                <a:uFillTx/>
                <a:latin typeface="Century Gothic" panose="020F0302020204030204"/>
                <a:ea typeface="+mn-ea"/>
                <a:cs typeface="+mn-cs"/>
              </a:rPr>
              <a:t>mondial,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u="none" strike="noStrike" kern="1200" cap="none" spc="0" normalizeH="0" baseline="0" noProof="0" dirty="0">
                <a:ln>
                  <a:noFill/>
                </a:ln>
                <a:solidFill>
                  <a:srgbClr val="115076"/>
                </a:solidFill>
                <a:effectLst/>
                <a:uLnTx/>
                <a:uFillTx/>
                <a:latin typeface="Century Gothic" panose="020F0302020204030204"/>
                <a:ea typeface="+mn-ea"/>
                <a:cs typeface="+mn-cs"/>
              </a:rPr>
              <a:t>le masque,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u="none" strike="noStrike" kern="1200" cap="none" spc="0" normalizeH="0" baseline="0" noProof="0" dirty="0">
                <a:ln>
                  <a:noFill/>
                </a:ln>
                <a:solidFill>
                  <a:srgbClr val="115076"/>
                </a:solidFill>
                <a:effectLst/>
                <a:uLnTx/>
                <a:uFillTx/>
                <a:latin typeface="Century Gothic" panose="020F0302020204030204"/>
                <a:ea typeface="+mn-ea"/>
                <a:cs typeface="+mn-cs"/>
              </a:rPr>
              <a:t>le vaccin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CCAC1A81-1DF6-E14B-1A61-EBF569445E43}"/>
              </a:ext>
            </a:extLst>
          </p:cNvPr>
          <p:cNvSpPr txBox="1"/>
          <p:nvPr/>
        </p:nvSpPr>
        <p:spPr>
          <a:xfrm>
            <a:off x="3290829" y="5010397"/>
            <a:ext cx="2267842" cy="1015663"/>
          </a:xfrm>
          <a:prstGeom prst="rect">
            <a:avLst/>
          </a:prstGeom>
          <a:noFill/>
        </p:spPr>
        <p:txBody>
          <a:bodyPr wrap="square" rtlCol="0">
            <a:spAutoFit/>
          </a:bodyPr>
          <a:lstStyle/>
          <a:p>
            <a:pPr lvl="0">
              <a:defRPr/>
            </a:pPr>
            <a:r>
              <a:rPr lang="fr-FR" sz="2000" dirty="0">
                <a:solidFill>
                  <a:srgbClr val="115076"/>
                </a:solidFill>
              </a:rPr>
              <a:t>troisième, quatri</a:t>
            </a:r>
            <a:r>
              <a:rPr lang="fr-FR" sz="2000" dirty="0">
                <a:solidFill>
                  <a:srgbClr val="115076"/>
                </a:solidFill>
                <a:latin typeface="Century Gothic" panose="020B0502020202020204" pitchFamily="34" charset="0"/>
              </a:rPr>
              <a:t>ème, </a:t>
            </a:r>
            <a:r>
              <a:rPr lang="fr-FR" sz="2000" dirty="0">
                <a:solidFill>
                  <a:srgbClr val="115076"/>
                </a:solidFill>
              </a:rPr>
              <a:t>cinqui</a:t>
            </a:r>
            <a:r>
              <a:rPr lang="fr-FR" sz="2000" dirty="0">
                <a:solidFill>
                  <a:srgbClr val="115076"/>
                </a:solidFill>
                <a:latin typeface="Century Gothic" panose="020B0502020202020204" pitchFamily="34" charset="0"/>
              </a:rPr>
              <a:t>ème</a:t>
            </a:r>
            <a:r>
              <a:rPr lang="fr-FR" sz="2000" dirty="0">
                <a:solidFill>
                  <a:srgbClr val="115076"/>
                </a:solidFill>
              </a:rPr>
              <a:t> </a:t>
            </a:r>
            <a:endParaRPr kumimoji="0" lang="fr-FR" sz="2000" b="1" i="0" u="none" strike="noStrike" kern="1200" cap="none" spc="0" normalizeH="0" baseline="0" noProof="0" dirty="0">
              <a:ln>
                <a:noFill/>
              </a:ln>
              <a:solidFill>
                <a:srgbClr val="115076"/>
              </a:solidFill>
              <a:effectLst/>
              <a:uLnTx/>
              <a:uFillTx/>
              <a:latin typeface="Century Gothic" panose="020F0302020204030204"/>
            </a:endParaRPr>
          </a:p>
        </p:txBody>
      </p:sp>
      <p:cxnSp>
        <p:nvCxnSpPr>
          <p:cNvPr id="38" name="Straight Connector 37">
            <a:extLst>
              <a:ext uri="{FF2B5EF4-FFF2-40B4-BE49-F238E27FC236}">
                <a16:creationId xmlns:a16="http://schemas.microsoft.com/office/drawing/2014/main" id="{C5C4E75F-5533-C716-2D2C-C8353DD59EB2}"/>
              </a:ext>
            </a:extLst>
          </p:cNvPr>
          <p:cNvCxnSpPr>
            <a:cxnSpLocks/>
          </p:cNvCxnSpPr>
          <p:nvPr/>
        </p:nvCxnSpPr>
        <p:spPr>
          <a:xfrm flipV="1">
            <a:off x="8709617" y="2392900"/>
            <a:ext cx="3073005" cy="1302494"/>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E4A409FB-8EF6-4DE1-6F35-D27A18D4DFD0}"/>
              </a:ext>
            </a:extLst>
          </p:cNvPr>
          <p:cNvCxnSpPr>
            <a:cxnSpLocks/>
          </p:cNvCxnSpPr>
          <p:nvPr/>
        </p:nvCxnSpPr>
        <p:spPr>
          <a:xfrm flipV="1">
            <a:off x="5688852" y="4955935"/>
            <a:ext cx="3073005" cy="1302494"/>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87885987-A07D-3055-0739-C42C3244CF97}"/>
              </a:ext>
            </a:extLst>
          </p:cNvPr>
          <p:cNvCxnSpPr>
            <a:cxnSpLocks/>
          </p:cNvCxnSpPr>
          <p:nvPr/>
        </p:nvCxnSpPr>
        <p:spPr>
          <a:xfrm flipV="1">
            <a:off x="8691307" y="4964632"/>
            <a:ext cx="3073005" cy="1302494"/>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8B8AD48E-AF9B-55F7-C3A9-ABCC13B78063}"/>
              </a:ext>
            </a:extLst>
          </p:cNvPr>
          <p:cNvCxnSpPr>
            <a:cxnSpLocks/>
          </p:cNvCxnSpPr>
          <p:nvPr/>
        </p:nvCxnSpPr>
        <p:spPr>
          <a:xfrm flipV="1">
            <a:off x="8691306" y="3689112"/>
            <a:ext cx="3073005" cy="1302494"/>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B1472F9F-E620-9252-5E2C-D207486584A4}"/>
              </a:ext>
            </a:extLst>
          </p:cNvPr>
          <p:cNvCxnSpPr>
            <a:cxnSpLocks/>
          </p:cNvCxnSpPr>
          <p:nvPr/>
        </p:nvCxnSpPr>
        <p:spPr>
          <a:xfrm flipV="1">
            <a:off x="5683498" y="2359076"/>
            <a:ext cx="3073005" cy="1302494"/>
          </a:xfrm>
          <a:prstGeom prst="line">
            <a:avLst/>
          </a:prstGeom>
          <a:ln w="63500">
            <a:solidFill>
              <a:schemeClr val="accent2"/>
            </a:solidFill>
          </a:ln>
        </p:spPr>
        <p:style>
          <a:lnRef idx="1">
            <a:schemeClr val="accent2"/>
          </a:lnRef>
          <a:fillRef idx="0">
            <a:schemeClr val="accent2"/>
          </a:fillRef>
          <a:effectRef idx="0">
            <a:schemeClr val="accent2"/>
          </a:effectRef>
          <a:fontRef idx="minor">
            <a:schemeClr val="tx1"/>
          </a:fontRef>
        </p:style>
      </p:cxnSp>
      <p:sp>
        <p:nvSpPr>
          <p:cNvPr id="32" name="Action Button: Custom 16">
            <a:hlinkClick r:id="" action="ppaction://noaction" highlightClick="1">
              <a:snd r:embed="rId4" name="annuler le vol voler.wav"/>
            </a:hlinkClick>
            <a:extLst>
              <a:ext uri="{FF2B5EF4-FFF2-40B4-BE49-F238E27FC236}">
                <a16:creationId xmlns:a16="http://schemas.microsoft.com/office/drawing/2014/main" id="{768498B7-1A58-1D4C-B236-65A22C053460}"/>
              </a:ext>
            </a:extLst>
          </p:cNvPr>
          <p:cNvSpPr/>
          <p:nvPr/>
        </p:nvSpPr>
        <p:spPr>
          <a:xfrm>
            <a:off x="352539" y="2820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5" name="durer le controle corriger.wav"/>
            </a:hlinkClick>
            <a:extLst>
              <a:ext uri="{FF2B5EF4-FFF2-40B4-BE49-F238E27FC236}">
                <a16:creationId xmlns:a16="http://schemas.microsoft.com/office/drawing/2014/main" id="{5BAB8F07-8127-948C-C161-9E0795B86596}"/>
              </a:ext>
            </a:extLst>
          </p:cNvPr>
          <p:cNvSpPr/>
          <p:nvPr/>
        </p:nvSpPr>
        <p:spPr>
          <a:xfrm>
            <a:off x="388703" y="40473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6" name="longtemps necessaire interdit.wav"/>
            </a:hlinkClick>
            <a:extLst>
              <a:ext uri="{FF2B5EF4-FFF2-40B4-BE49-F238E27FC236}">
                <a16:creationId xmlns:a16="http://schemas.microsoft.com/office/drawing/2014/main" id="{BF9C5DD7-F142-BDA7-85BB-F76B5EF4713C}"/>
              </a:ext>
            </a:extLst>
          </p:cNvPr>
          <p:cNvSpPr/>
          <p:nvPr/>
        </p:nvSpPr>
        <p:spPr>
          <a:xfrm>
            <a:off x="410576" y="53202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7" name="les amis la connaissance la competence.wav"/>
            </a:hlinkClick>
            <a:extLst>
              <a:ext uri="{FF2B5EF4-FFF2-40B4-BE49-F238E27FC236}">
                <a16:creationId xmlns:a16="http://schemas.microsoft.com/office/drawing/2014/main" id="{7E666B89-B16A-71E9-F560-B945FF50E6C1}"/>
              </a:ext>
            </a:extLst>
          </p:cNvPr>
          <p:cNvSpPr/>
          <p:nvPr/>
        </p:nvSpPr>
        <p:spPr>
          <a:xfrm>
            <a:off x="2786032" y="2820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8" name="mondial le masque le vaccin.wav"/>
            </a:hlinkClick>
            <a:extLst>
              <a:ext uri="{FF2B5EF4-FFF2-40B4-BE49-F238E27FC236}">
                <a16:creationId xmlns:a16="http://schemas.microsoft.com/office/drawing/2014/main" id="{9AA8D6D6-2D51-E459-2949-98E8D6D7DF58}"/>
              </a:ext>
            </a:extLst>
          </p:cNvPr>
          <p:cNvSpPr/>
          <p:nvPr/>
        </p:nvSpPr>
        <p:spPr>
          <a:xfrm>
            <a:off x="2800085" y="40473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snd r:embed="rId9" name="troisieme quatrieme cinquieme.wav"/>
            </a:hlinkClick>
            <a:extLst>
              <a:ext uri="{FF2B5EF4-FFF2-40B4-BE49-F238E27FC236}">
                <a16:creationId xmlns:a16="http://schemas.microsoft.com/office/drawing/2014/main" id="{E4637F08-9AFD-2166-5A2E-9D9788A0B7EC}"/>
              </a:ext>
            </a:extLst>
          </p:cNvPr>
          <p:cNvSpPr/>
          <p:nvPr/>
        </p:nvSpPr>
        <p:spPr>
          <a:xfrm>
            <a:off x="2821638" y="53202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89EE15E9-011F-306C-069A-B0D6DFF24D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7245" y="-239648"/>
            <a:ext cx="1436125" cy="1436125"/>
          </a:xfrm>
          <a:prstGeom prst="rect">
            <a:avLst/>
          </a:prstGeom>
        </p:spPr>
      </p:pic>
      <p:pic>
        <p:nvPicPr>
          <p:cNvPr id="17" name="Picture 16">
            <a:extLst>
              <a:ext uri="{FF2B5EF4-FFF2-40B4-BE49-F238E27FC236}">
                <a16:creationId xmlns:a16="http://schemas.microsoft.com/office/drawing/2014/main" id="{B92C630C-FF13-48BC-B47C-1E9ED3F9A1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93370" y="-130830"/>
            <a:ext cx="1304676" cy="1304676"/>
          </a:xfrm>
          <a:prstGeom prst="rect">
            <a:avLst/>
          </a:prstGeom>
        </p:spPr>
      </p:pic>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6" grpId="0"/>
      <p:bldP spid="28" grpId="0"/>
      <p:bldP spid="31" grpId="0"/>
      <p:bldP spid="3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6917</Words>
  <Application>Microsoft Office PowerPoint</Application>
  <PresentationFormat>Widescreen</PresentationFormat>
  <Paragraphs>1015</Paragraphs>
  <Slides>35</Slides>
  <Notes>35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35</vt:i4>
      </vt:variant>
    </vt:vector>
  </HeadingPairs>
  <TitlesOfParts>
    <vt:vector size="43" baseType="lpstr">
      <vt:lpstr>Arial</vt:lpstr>
      <vt:lpstr>Calibri</vt:lpstr>
      <vt:lpstr>Century Gothic</vt:lpstr>
      <vt:lpstr>Tw Cen MT</vt:lpstr>
      <vt:lpstr>1_Office Theme</vt:lpstr>
      <vt:lpstr>NCELP Theme</vt:lpstr>
      <vt:lpstr>2_Office Theme</vt:lpstr>
      <vt:lpstr>3_Office Theme</vt:lpstr>
      <vt:lpstr>PowerPoint Presentation</vt:lpstr>
      <vt:lpstr>-gn-</vt:lpstr>
      <vt:lpstr>-gn-</vt:lpstr>
      <vt:lpstr>j/soft g</vt:lpstr>
      <vt:lpstr>j/soft g</vt:lpstr>
      <vt:lpstr>Hard [g] and soft [g]/[j]</vt:lpstr>
      <vt:lpstr>La crise des réfugiés*</vt:lpstr>
      <vt:lpstr>Vocabulaire</vt:lpstr>
      <vt:lpstr>Vocabulaire</vt:lpstr>
      <vt:lpstr>Direct object pronouns ‘me’ and ‘te’</vt:lpstr>
      <vt:lpstr>Un message d’Afghanistan</vt:lpstr>
      <vt:lpstr>Un message d’Afghanistan</vt:lpstr>
      <vt:lpstr>Reflexive pronouns ‘me’ and ‘te’</vt:lpstr>
      <vt:lpstr>Le cousin de Stéphanie</vt:lpstr>
      <vt:lpstr>Le cousin de Stéphanie</vt:lpstr>
      <vt:lpstr>Using reflexive pronouns</vt:lpstr>
      <vt:lpstr>La conversation de Stéphanie et Max</vt:lpstr>
      <vt:lpstr>Refugees in France [1] </vt:lpstr>
      <vt:lpstr>-gn-</vt:lpstr>
      <vt:lpstr>j/soft g</vt:lpstr>
      <vt:lpstr>C’est hard [g], soft [g/j] ou [gn]?</vt:lpstr>
      <vt:lpstr>Vocabulaire</vt:lpstr>
      <vt:lpstr>Mots croisés</vt:lpstr>
      <vt:lpstr>Mots croisés</vt:lpstr>
      <vt:lpstr>Differences in meaning</vt:lpstr>
      <vt:lpstr>C’est quelle image ?</vt:lpstr>
      <vt:lpstr>C’est quelle image ?</vt:lpstr>
      <vt:lpstr>C’est quelle image ?</vt:lpstr>
      <vt:lpstr>C’est quelle image ?</vt:lpstr>
      <vt:lpstr>Un message pour Léa</vt:lpstr>
      <vt:lpstr>Une journée en vacances</vt:lpstr>
      <vt:lpstr>Une journée en vacances</vt:lpstr>
      <vt:lpstr>La vie à Paris</vt:lpstr>
      <vt:lpstr>La vie à Paris</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1454</cp:revision>
  <cp:lastPrinted>2022-05-30T07:42:45Z</cp:lastPrinted>
  <dcterms:created xsi:type="dcterms:W3CDTF">2020-06-12T14:19:03Z</dcterms:created>
  <dcterms:modified xsi:type="dcterms:W3CDTF">2022-08-08T15:47:26Z</dcterms:modified>
</cp:coreProperties>
</file>